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300" r:id="rId4"/>
    <p:sldId id="339" r:id="rId5"/>
    <p:sldId id="340" r:id="rId6"/>
    <p:sldId id="341" r:id="rId7"/>
    <p:sldId id="343" r:id="rId8"/>
    <p:sldId id="344" r:id="rId9"/>
    <p:sldId id="345" r:id="rId10"/>
    <p:sldId id="346" r:id="rId11"/>
    <p:sldId id="342" r:id="rId12"/>
    <p:sldId id="337" r:id="rId13"/>
    <p:sldId id="348" r:id="rId14"/>
    <p:sldId id="349" r:id="rId15"/>
    <p:sldId id="350" r:id="rId16"/>
    <p:sldId id="351" r:id="rId17"/>
    <p:sldId id="347" r:id="rId18"/>
    <p:sldId id="338" r:id="rId19"/>
    <p:sldId id="302" r:id="rId20"/>
    <p:sldId id="301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6" r:id="rId31"/>
    <p:sldId id="313" r:id="rId32"/>
    <p:sldId id="315" r:id="rId33"/>
    <p:sldId id="326" r:id="rId34"/>
    <p:sldId id="328" r:id="rId35"/>
    <p:sldId id="327" r:id="rId36"/>
    <p:sldId id="329" r:id="rId37"/>
    <p:sldId id="331" r:id="rId38"/>
    <p:sldId id="330" r:id="rId39"/>
    <p:sldId id="332" r:id="rId40"/>
    <p:sldId id="333" r:id="rId41"/>
    <p:sldId id="334" r:id="rId42"/>
    <p:sldId id="335" r:id="rId43"/>
    <p:sldId id="336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B5F6F-E9CC-4842-ADAB-3C98BFC11E0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0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cademy.com/learn/web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hyperlink" Target="http://dic.daum.net/index.do?dic=all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hyperlink" Target="http://dic.daum.net/index.do?dic=all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hyperlink" Target="http://dic.daum.net/index.do?dic=all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ic.daum.net/index.do?dic=all" TargetMode="External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co.kr/chrome/browser/desktop/index.html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mdb.com/title/tt0110912/?ref_=nv_sr_1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tmp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ko.wikipedia.org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56768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Web Crawling - Basics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185" y="30689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44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HyperText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Markup Language)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속성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5147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대부분의 요소 속성들은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값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형태이고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“=“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구분한다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85293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일반적인 속성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224" y="6543632"/>
            <a:ext cx="8143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*source: https://ko.wikipedia.org/wiki/HTML</a:t>
            </a:r>
            <a:endParaRPr lang="ko-KR" altLang="en-US" sz="8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5114357"/>
            <a:ext cx="8496944" cy="899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84128" y="523834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anId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aClass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style="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color:blue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;" title="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하이퍼텍스트 </a:t>
            </a:r>
            <a:r>
              <a:rPr lang="ko-KR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마크업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언어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657" y="22768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요소의 시작 태그 내에서 요소의 이름 다음에 쓰인다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3657" y="323071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id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요소에 대한 문서 전체의 고유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식별자를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제공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3657" y="365908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class: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유사한 요소를 분류하는 방법을 제공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3657" y="408745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style: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요소에 표현적 속성을 제공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3657" y="451582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title: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요소에서 숨겨진 뜻을 설명하는 글을 첨부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5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44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HyperText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Markup Language)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Hello world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프로그램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in HTML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1224" y="6543632"/>
            <a:ext cx="8143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*source: https://ko.wikipedia.org/wiki/HTML</a:t>
            </a:r>
            <a:endParaRPr lang="ko-KR" altLang="en-US" sz="8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599" y="1726178"/>
            <a:ext cx="7333615" cy="29989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132189" y="1932941"/>
            <a:ext cx="65801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US" altLang="ko-K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html&gt;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&lt;head&gt;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&lt;title&gt; 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HTML 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&lt;/head&gt;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&lt;body&gt;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&lt;p&gt; 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 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  <a:endParaRPr lang="en-US" altLang="ko-K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0456" y="5137447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- More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 &amp; CSS: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www.codecademy.com/learn/web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4947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0 – HTML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문서</a:t>
            </a:r>
            <a:r>
              <a:rPr lang="en-US" altLang="ko-KR" sz="28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생성하기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html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349" y="1340768"/>
            <a:ext cx="5392523" cy="303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88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640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1-1-1. HTML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문서 생성하기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내용을 담은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문서를 생성하고 이를 열어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84128" y="1916832"/>
            <a:ext cx="8308352" cy="37636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55576" y="2064233"/>
            <a:ext cx="8136904" cy="3620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>
              <a:lnSpc>
                <a:spcPct val="150000"/>
              </a:lnSpc>
            </a:pPr>
            <a:endParaRPr lang="en-GB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&lt;h1&gt;My First Heading&lt;/h1&gt;</a:t>
            </a:r>
          </a:p>
          <a:p>
            <a:pPr>
              <a:lnSpc>
                <a:spcPct val="150000"/>
              </a:lnSpc>
            </a:pPr>
            <a:endParaRPr lang="en-GB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&lt;p&gt;My first paragraph.&lt;/p&gt;</a:t>
            </a:r>
          </a:p>
          <a:p>
            <a:pPr>
              <a:lnSpc>
                <a:spcPct val="150000"/>
              </a:lnSpc>
            </a:pPr>
            <a:endParaRPr lang="en-GB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34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640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1-1-2. HTML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문서 생성하기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내용을 담은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문서를 생성하고 이를 열어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84128" y="1916833"/>
            <a:ext cx="8308352" cy="3024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55576" y="2064233"/>
            <a:ext cx="8136904" cy="265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>
              <a:lnSpc>
                <a:spcPct val="150000"/>
              </a:lnSpc>
            </a:pPr>
            <a:endParaRPr lang="en-GB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GB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="https://www.w3schools.com"&gt;This is a link&lt;/a&gt;</a:t>
            </a:r>
          </a:p>
          <a:p>
            <a:pPr>
              <a:lnSpc>
                <a:spcPct val="150000"/>
              </a:lnSpc>
            </a:pPr>
            <a:endParaRPr lang="en-GB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</a:t>
            </a:r>
            <a:r>
              <a:rPr lang="en-GB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640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1-1-3. HTML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문서 생성하기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내용을 담은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문서를 생성하고 이를 열어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84128" y="1916832"/>
            <a:ext cx="8308352" cy="3672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55576" y="2064233"/>
            <a:ext cx="8136904" cy="329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>
              <a:lnSpc>
                <a:spcPct val="150000"/>
              </a:lnSpc>
            </a:pPr>
            <a:endParaRPr lang="en-GB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&lt;p&gt;This is a paragraph.&lt;/p&gt;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&lt;p&gt;This is a paragraph.&lt;/p&gt;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&lt;p&gt;This is a paragraph.&lt;/p&gt;</a:t>
            </a:r>
          </a:p>
          <a:p>
            <a:pPr>
              <a:lnSpc>
                <a:spcPct val="150000"/>
              </a:lnSpc>
            </a:pPr>
            <a:endParaRPr lang="en-GB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021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640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1-1-4. HTML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문서 생성하기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내용을 담은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문서를 생성하고 이를 열어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84128" y="1916832"/>
            <a:ext cx="8308352" cy="3888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55576" y="2064233"/>
            <a:ext cx="8136904" cy="3620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>
              <a:lnSpc>
                <a:spcPct val="150000"/>
              </a:lnSpc>
            </a:pPr>
            <a:endParaRPr lang="en-GB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&lt;p&gt;I am normal&lt;/p&gt;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 style="</a:t>
            </a:r>
            <a:r>
              <a:rPr lang="en-GB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color:red</a:t>
            </a: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;"&gt;I am red&lt;/p&gt;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 style="</a:t>
            </a:r>
            <a:r>
              <a:rPr lang="en-GB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color:blue</a:t>
            </a: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;"&gt;I am blue&lt;/p&gt;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 style="font-size:36px;"&gt;I am big&lt;/p&gt;</a:t>
            </a:r>
          </a:p>
          <a:p>
            <a:pPr>
              <a:lnSpc>
                <a:spcPct val="150000"/>
              </a:lnSpc>
            </a:pPr>
            <a:endParaRPr lang="en-GB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7781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78" b="38212"/>
          <a:stretch/>
        </p:blipFill>
        <p:spPr>
          <a:xfrm>
            <a:off x="6678" y="2132856"/>
            <a:ext cx="9137322" cy="2752720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35"/>
          <a:stretch/>
        </p:blipFill>
        <p:spPr>
          <a:xfrm>
            <a:off x="0" y="1105490"/>
            <a:ext cx="9144000" cy="102736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2 –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사전 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어학사전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dic.daum.net/index.do?dic=all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‘curiosity’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단어를 검색하였을 때 출력 되는 화면에서 가장 상단의 결과를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단어의 의미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본 예제에서는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‘1.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호기심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2. </a:t>
            </a:r>
            <a:r>
              <a:rPr lang="ko-KR" altLang="en-US" sz="1200" b="1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큐리오시티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1"/>
          <a:stretch/>
        </p:blipFill>
        <p:spPr>
          <a:xfrm>
            <a:off x="1187624" y="2492895"/>
            <a:ext cx="6876256" cy="402444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438655" y="3861048"/>
            <a:ext cx="1512168" cy="5581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8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1184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가져오고자 하는 텍스트의 다른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구성요소와 구분되는 특성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(CSS style)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잘 생각해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2768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가장 상단에 있는 데이터임을 고려하면서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파싱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결과를 어떻게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슬라이싱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(slicing)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할 것인지 고민해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91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289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웹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구조 이해하기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71"/>
          <a:stretch/>
        </p:blipFill>
        <p:spPr>
          <a:xfrm>
            <a:off x="937312" y="1045370"/>
            <a:ext cx="7272808" cy="36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54" y="1700808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115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어학사전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dic.daum.net/index.do?dic=all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‘curiosity’ , ‘killed’, ‘the’, ‘cat’ 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단어를 검색하였을 때 출력 되는 화면에서 가장 상단의 결과를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단어의 의미를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1"/>
          <a:stretch/>
        </p:blipFill>
        <p:spPr>
          <a:xfrm>
            <a:off x="1187624" y="2492895"/>
            <a:ext cx="6876256" cy="402444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2438655" y="3861048"/>
            <a:ext cx="1512168" cy="5581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2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1184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초기 화면에서 몇 개 단어를 검색해 보면서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URL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구조를 잘 생각해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92494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for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여러 단어를 돌아가면서 데이터를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115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81"/>
          <a:stretch/>
        </p:blipFill>
        <p:spPr>
          <a:xfrm>
            <a:off x="971600" y="2276872"/>
            <a:ext cx="4189717" cy="3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115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06" y="1666634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115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어학사전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dic.daum.net/index.do?dic=all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‘curiosity’ , ‘killed’, ‘the’, ‘cat’ 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단어를 검색하였을 때 출력 되는 화면에서 가장 상단의 결과를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단어의 의미를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1"/>
          <a:stretch/>
        </p:blipFill>
        <p:spPr>
          <a:xfrm>
            <a:off x="1187624" y="2492895"/>
            <a:ext cx="6876256" cy="402444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2438655" y="3861048"/>
            <a:ext cx="1512168" cy="5581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1184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open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텍스트 파일로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115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4524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한글 저장을 위해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설정한다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35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6115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Users\USER\seoul\result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26" y="1700808"/>
            <a:ext cx="6264696" cy="4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26" y="2368161"/>
            <a:ext cx="6775534" cy="428734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124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단어를 불러와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어학사전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http://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dic.daum.net/index.do?dic=all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텍스트 파일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(data.txt)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있는 각 단어를 검색하였을 때 출력 되는 화면에서 가장 상단의 결과를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단어의 의미를 저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83768" y="3740002"/>
            <a:ext cx="1512168" cy="3992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7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1184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 파일의 내용을 불러올 때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readlines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4524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한글 저장을 위해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설정한다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7124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단어를 불러와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14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7124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단어를 불러와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Users\USER\seoul\result-1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26" y="1654678"/>
            <a:ext cx="6232237" cy="476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브라우저 설치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본 강의는 구글 크롬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(google chrome)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브라우저를 기준으로 진행되니 크롬 브라우저가 없을 경우 컴퓨터에 이를 설치한다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다운로드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GB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</a:t>
            </a:r>
            <a:r>
              <a:rPr lang="en-GB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n-GB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www.google.co.kr/chrome/browser/desktop/index.html</a:t>
            </a:r>
            <a:r>
              <a:rPr lang="en-GB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hrome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040" y="3645024"/>
            <a:ext cx="4420073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92"/>
          <a:stretch/>
        </p:blipFill>
        <p:spPr>
          <a:xfrm>
            <a:off x="549077" y="979780"/>
            <a:ext cx="8007023" cy="37453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2480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3 </a:t>
            </a:r>
            <a:r>
              <a:rPr lang="en-US" altLang="ko-KR" sz="2800" b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– IMDb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84421"/>
            <a:ext cx="4183775" cy="3927371"/>
          </a:xfrm>
          <a:prstGeom prst="rect">
            <a:avLst/>
          </a:prstGeom>
          <a:ln>
            <a:solidFill>
              <a:srgbClr val="339966"/>
            </a:solidFill>
          </a:ln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89" y="2166133"/>
            <a:ext cx="3130481" cy="4006270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406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정보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IMDb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사이트에서 영화 펄프 픽션 페이지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4"/>
              </a:rPr>
              <a:t>http://www.imdb.com/title/tt0110912/?ref_=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4"/>
              </a:rPr>
              <a:t>nv_sr_1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펄프 픽션 영화의 제목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(title)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감독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(director),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출연 배우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(cast)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5576" y="5013176"/>
            <a:ext cx="1368152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03488" y="2546616"/>
            <a:ext cx="2564856" cy="34026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15616" y="2465464"/>
            <a:ext cx="1800200" cy="306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406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정보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25" y="1726179"/>
            <a:ext cx="7602299" cy="455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3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57" y="2390691"/>
            <a:ext cx="4183775" cy="3927371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107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영화 정보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펄프 픽션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(Pulp Fiction),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포레스트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검프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(Forrest Gump),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제목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(title)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감독 이름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(director)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48465" y="5219446"/>
            <a:ext cx="1368152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8505" y="2671734"/>
            <a:ext cx="1800200" cy="306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91683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하나당 한 줄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씩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출력되도록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5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영화가 달라짐에 따라 각 영화 정보의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URL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어떻게 변하는지 잘 살펴본다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5107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영화 정보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40962"/>
            <a:ext cx="6296904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C:\Users\Buomsoo\Google Drive\2017-1\도시 데이터 사이언스 연구소 교육\실습\seoul\result-3-2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26179"/>
            <a:ext cx="6480720" cy="48102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5107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영화 정보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97" y="1628800"/>
            <a:ext cx="5836006" cy="5048608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406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리뷰 페이지에 들어가 첫 번째 리뷰 내용을 출력해 보자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02055" y="4027376"/>
            <a:ext cx="4987947" cy="21379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2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Table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구성요소 중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‘p’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태그를 가진 요소를 모두 찾는다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58312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‘p’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 중 내용에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en-GB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This review may contain </a:t>
            </a:r>
            <a:r>
              <a:rPr lang="en-GB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spoilers’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및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‘Add another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review’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포함된 태그를 제외하고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38200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if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break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활용해 첫 번째 리뷰만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18088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replace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이용해 불필요한 공백을 제거한다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(‘\r’, ‘\n’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251683"/>
            <a:ext cx="4406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2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4406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53" y="1726179"/>
            <a:ext cx="7583687" cy="416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406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첫 번째 부터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번째 페이지까지의 리뷰를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57" y="2172026"/>
            <a:ext cx="5115515" cy="4425326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2651998" y="3429941"/>
            <a:ext cx="1803418" cy="2333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총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리뷰가 저장되어야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7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38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개발자 도구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(Developer Tools)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웹의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구조를 파악하기 위해서</a:t>
            </a:r>
            <a:r>
              <a:rPr lang="en-GB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크롬 브라우저의 </a:t>
            </a:r>
            <a:r>
              <a:rPr lang="en-GB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개발자 도구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2653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단축키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Ctrl + Shift + I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08" y="2450215"/>
            <a:ext cx="6553463" cy="39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페이지의 페이지 번호를 바꾸어 가면서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URL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구조를 세심히 살펴보자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98946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While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영화 리뷰를 페이지마다 모두 저장한다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(while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 마지막에 구문 탈출 조건 명시</a:t>
            </a:r>
            <a:r>
              <a:rPr lang="en-US" altLang="ko-KR" sz="120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406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46" y="2395211"/>
            <a:ext cx="7059010" cy="362001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54" y="2987808"/>
            <a:ext cx="7097115" cy="3715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7584" y="461959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replace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이용해 불필요한 공백을 제거한다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(‘\r’, ‘\n’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522920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저장할 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(encoding)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설정을 꼭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3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406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Users\Buomsoo\Google Drive\2017-1\도시 데이터 사이언스 연구소 교육\실습\seoul\result-3-4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03" y="1726179"/>
            <a:ext cx="7452321" cy="470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78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1-3-5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자신이 좋아하는 영화를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이상 골라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코드를 조금씩 바꾸어 영화 리뷰를 각각 다른 텍스트 파일에 저장해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88765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영화 별로 최소한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이상 수집한다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86" y="2512766"/>
            <a:ext cx="5995427" cy="3652538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363061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78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1-3-5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C:\Users\Buomsoo\Google Drive\2017-1\도시 데이터 사이언스 연구소 교육\실습\seoul\result-3-5-inception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32" y="1746538"/>
            <a:ext cx="5012372" cy="3914710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805264"/>
            <a:ext cx="5992061" cy="600159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192935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38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개발자 도구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(Developer Tools)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웹의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구조를 파악하기 위해서</a:t>
            </a:r>
            <a:r>
              <a:rPr lang="en-GB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크롬 브라우저의 </a:t>
            </a:r>
            <a:r>
              <a:rPr lang="en-GB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개발자 도구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2653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단축키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Ctrl + Shift + I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355963"/>
            <a:ext cx="6498468" cy="401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3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44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HyperText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Markup Language)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웹 페이지 제작을 위한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마크업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언어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1477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마크업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언어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(Markup Language):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속성 등을 이용하여 문서나 데이터의 구조를 정의하고 표현하는 언어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HTM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174" y="5309279"/>
            <a:ext cx="1180082" cy="137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27584" y="235802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HTML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제목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단락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목록 등과 같은 본문을 위한 구조적 의미를 나타내는 것 뿐만 아니라 링크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인용과 그 밖의 항목으로 구조적 문서를 만들 수 있는 방법을 제공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224" y="6543632"/>
            <a:ext cx="8143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*source: https://ko.wikipedia.org/wiki/HTML</a:t>
            </a:r>
            <a:endParaRPr lang="ko-KR" altLang="en-US" sz="8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17517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HTML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웹 페이지 콘텐츠 안의 꺾쇠 괄호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(&lt;&gt;)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둘러싸인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되어있는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요소 형태로 작성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43620" y="3717032"/>
            <a:ext cx="6984776" cy="878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304209" y="3815328"/>
            <a:ext cx="65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&lt;title&gt; 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HTML 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 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ko-KR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56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44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HyperText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Markup Language)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HTML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요소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가장 보편적인 형태는 세 가지 구성 요소를 가진다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“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쌍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“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속성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”,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콘텐츠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”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51470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(tag):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요소를 구분할 수 있도록 하는 이름표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일반적으로 시작 태그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(&lt;tag&gt;)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종료 태그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(&lt;/tag&gt;)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쌍으로 구성된다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6444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속성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(attribute):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태그들의 특성을 부여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224" y="6543632"/>
            <a:ext cx="8143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*source: https://ko.wikipedia.org/wiki/HTML</a:t>
            </a:r>
            <a:endParaRPr lang="ko-KR" altLang="en-US" sz="8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46159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콘텐츠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(contents):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화면에 표시되는 문자와 그래픽 정보 → </a:t>
            </a:r>
            <a:r>
              <a:rPr lang="ko-KR" altLang="en-US" sz="1200" b="1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크롤링을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할 때 프로그래머의 관심의 대상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87624" y="4293096"/>
            <a:ext cx="6984776" cy="878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348213" y="4391392"/>
            <a:ext cx="65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&lt;tag attribute_1 = “value_1”, attribute_2 = “value_2”, …&gt;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 &lt;/tag&gt;</a:t>
            </a:r>
            <a:endParaRPr lang="ko-KR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95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44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HyperText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Markup Language)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HTML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마크업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요소의 형태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5147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구조적 </a:t>
            </a:r>
            <a:r>
              <a:rPr lang="ko-KR" altLang="en-US" sz="1200" b="1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마크업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본문의 목적을 표현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99024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표현적 </a:t>
            </a:r>
            <a:r>
              <a:rPr lang="ko-KR" altLang="en-US" sz="1200" b="1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마크업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기능에 관계없이 본문의 외관을 표현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224" y="6543632"/>
            <a:ext cx="8143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*source: https://ko.wikipedia.org/wiki/HTML</a:t>
            </a:r>
            <a:endParaRPr lang="ko-KR" altLang="en-US" sz="8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424556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하이퍼텍스트 </a:t>
            </a:r>
            <a:r>
              <a:rPr lang="ko-KR" altLang="en-US" sz="1200" b="1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마크업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다른 문서와 연결시켜주는 문서의 부분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87624" y="5114357"/>
            <a:ext cx="6984776" cy="744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348213" y="5230941"/>
            <a:ext cx="65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altLang="ko-K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“http://ko.Wikipedia.org/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한국어 위키백과</a:t>
            </a:r>
            <a:r>
              <a:rPr lang="ko-KR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b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ko-KR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657" y="22322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제목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(title),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문단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(p),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(table)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3657" y="336802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굵게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(b),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이탤릭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3657" y="461360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링크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(a)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25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44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HyperText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Markup Language)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주요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요소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1224" y="6543632"/>
            <a:ext cx="8143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*source: https://ko.wikipedia.org/wiki/HTML</a:t>
            </a:r>
            <a:endParaRPr lang="ko-KR" altLang="en-US" sz="8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609728"/>
              </p:ext>
            </p:extLst>
          </p:nvPr>
        </p:nvGraphicFramePr>
        <p:xfrm>
          <a:off x="827584" y="1740008"/>
          <a:ext cx="7632849" cy="4209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3641227315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957806717"/>
                    </a:ext>
                  </a:extLst>
                </a:gridCol>
                <a:gridCol w="3168353">
                  <a:extLst>
                    <a:ext uri="{9D8B030D-6E8A-4147-A177-3AD203B41FA5}">
                      <a16:colId xmlns:a16="http://schemas.microsoft.com/office/drawing/2014/main" val="2169886698"/>
                    </a:ext>
                  </a:extLst>
                </a:gridCol>
              </a:tblGrid>
              <a:tr h="382661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HTML </a:t>
                      </a:r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요소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기능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비고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0434017"/>
                  </a:ext>
                </a:extLst>
              </a:tr>
              <a:tr h="382661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</a:t>
                      </a:r>
                      <a:r>
                        <a:rPr 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br</a:t>
                      </a: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&gt;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줄바꾸기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빈 태그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끝 태그가 없다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38018"/>
                  </a:ext>
                </a:extLst>
              </a:tr>
              <a:tr h="382661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&lt;p&gt;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단락바꾸기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547296"/>
                  </a:ext>
                </a:extLst>
              </a:tr>
              <a:tr h="382661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&lt;h&gt;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제목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(heading)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h1, h2 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등으로 표현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411878"/>
                  </a:ext>
                </a:extLst>
              </a:tr>
              <a:tr h="382661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&lt;center&gt;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가운데 정렬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643099"/>
                  </a:ext>
                </a:extLst>
              </a:tr>
              <a:tr h="382661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&lt;font&gt;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폰트를 바꿈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720707"/>
                  </a:ext>
                </a:extLst>
              </a:tr>
              <a:tr h="382661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</a:t>
                      </a:r>
                      <a:r>
                        <a:rPr 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ul</a:t>
                      </a: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&gt;&lt;li&gt;…&lt;li&gt;&lt;/</a:t>
                      </a:r>
                      <a:r>
                        <a:rPr 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ul</a:t>
                      </a: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&gt;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순서없는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목록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기본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까만 동그라미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301908"/>
                  </a:ext>
                </a:extLst>
              </a:tr>
              <a:tr h="382661">
                <a:tc>
                  <a:txBody>
                    <a:bodyPr/>
                    <a:lstStyle/>
                    <a:p>
                      <a:pPr algn="l"/>
                      <a:r>
                        <a:rPr lang="en-GB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</a:t>
                      </a:r>
                      <a:r>
                        <a:rPr lang="en-GB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ol</a:t>
                      </a:r>
                      <a:r>
                        <a:rPr lang="en-GB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&gt;&lt;li&gt;...&lt;li&gt;...&lt;/</a:t>
                      </a:r>
                      <a:r>
                        <a:rPr lang="en-GB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ol</a:t>
                      </a:r>
                      <a:r>
                        <a:rPr lang="en-GB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&gt;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순서있는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목록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기본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숫자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543894"/>
                  </a:ext>
                </a:extLst>
              </a:tr>
              <a:tr h="382661">
                <a:tc>
                  <a:txBody>
                    <a:bodyPr/>
                    <a:lstStyle/>
                    <a:p>
                      <a:pPr algn="l"/>
                      <a:r>
                        <a:rPr lang="en-GB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&lt;table&gt;&lt;/table&gt;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표 만들기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635568"/>
                  </a:ext>
                </a:extLst>
              </a:tr>
              <a:tr h="382661">
                <a:tc>
                  <a:txBody>
                    <a:bodyPr/>
                    <a:lstStyle/>
                    <a:p>
                      <a:pPr algn="l"/>
                      <a:r>
                        <a:rPr lang="en-GB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</a:t>
                      </a:r>
                      <a:r>
                        <a:rPr lang="en-GB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</a:t>
                      </a:r>
                      <a:r>
                        <a:rPr lang="en-GB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&gt;&lt;/</a:t>
                      </a:r>
                      <a:r>
                        <a:rPr lang="en-GB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</a:t>
                      </a:r>
                      <a:r>
                        <a:rPr lang="en-GB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&gt;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행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&lt;table&gt;...&lt;/table&gt;...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에 넣는다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188219"/>
                  </a:ext>
                </a:extLst>
              </a:tr>
              <a:tr h="382661">
                <a:tc>
                  <a:txBody>
                    <a:bodyPr/>
                    <a:lstStyle/>
                    <a:p>
                      <a:pPr algn="l"/>
                      <a:r>
                        <a:rPr lang="en-GB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&lt;td&gt;&lt;/td&gt;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열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</a:t>
                      </a:r>
                      <a:r>
                        <a:rPr lang="en-GB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</a:t>
                      </a:r>
                      <a:r>
                        <a:rPr lang="en-GB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&gt;...&lt;/</a:t>
                      </a:r>
                      <a:r>
                        <a:rPr lang="en-GB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</a:t>
                      </a:r>
                      <a:r>
                        <a:rPr lang="en-GB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&gt; ...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에 넣는다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881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9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1675</Words>
  <Application>Microsoft Office PowerPoint</Application>
  <PresentationFormat>화면 슬라이드 쇼(4:3)</PresentationFormat>
  <Paragraphs>222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273</cp:revision>
  <dcterms:created xsi:type="dcterms:W3CDTF">2017-05-22T05:57:28Z</dcterms:created>
  <dcterms:modified xsi:type="dcterms:W3CDTF">2017-09-25T02:09:10Z</dcterms:modified>
</cp:coreProperties>
</file>