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257" r:id="rId3"/>
    <p:sldId id="300" r:id="rId4"/>
    <p:sldId id="311" r:id="rId5"/>
    <p:sldId id="314" r:id="rId6"/>
    <p:sldId id="315" r:id="rId7"/>
    <p:sldId id="316" r:id="rId8"/>
    <p:sldId id="313" r:id="rId9"/>
    <p:sldId id="330" r:id="rId10"/>
    <p:sldId id="331" r:id="rId11"/>
    <p:sldId id="332" r:id="rId12"/>
    <p:sldId id="334" r:id="rId13"/>
    <p:sldId id="317" r:id="rId14"/>
    <p:sldId id="301" r:id="rId15"/>
    <p:sldId id="320" r:id="rId16"/>
    <p:sldId id="322" r:id="rId17"/>
    <p:sldId id="321" r:id="rId18"/>
    <p:sldId id="323" r:id="rId19"/>
    <p:sldId id="324" r:id="rId20"/>
    <p:sldId id="326" r:id="rId21"/>
    <p:sldId id="325" r:id="rId22"/>
    <p:sldId id="327" r:id="rId23"/>
    <p:sldId id="328" r:id="rId24"/>
    <p:sldId id="329" r:id="rId25"/>
    <p:sldId id="335" r:id="rId26"/>
    <p:sldId id="336" r:id="rId27"/>
    <p:sldId id="337" r:id="rId28"/>
    <p:sldId id="339" r:id="rId29"/>
    <p:sldId id="338" r:id="rId30"/>
    <p:sldId id="340" r:id="rId31"/>
    <p:sldId id="349" r:id="rId32"/>
    <p:sldId id="341" r:id="rId33"/>
    <p:sldId id="342" r:id="rId34"/>
    <p:sldId id="343" r:id="rId35"/>
    <p:sldId id="344" r:id="rId36"/>
    <p:sldId id="347" r:id="rId37"/>
    <p:sldId id="345" r:id="rId38"/>
    <p:sldId id="346" r:id="rId39"/>
    <p:sldId id="348" r:id="rId40"/>
    <p:sldId id="350" r:id="rId41"/>
    <p:sldId id="351" r:id="rId42"/>
    <p:sldId id="352" r:id="rId43"/>
    <p:sldId id="354" r:id="rId44"/>
    <p:sldId id="353" r:id="rId45"/>
    <p:sldId id="355" r:id="rId46"/>
    <p:sldId id="356" r:id="rId47"/>
    <p:sldId id="357" r:id="rId48"/>
    <p:sldId id="358" r:id="rId49"/>
    <p:sldId id="359" r:id="rId50"/>
    <p:sldId id="360" r:id="rId51"/>
    <p:sldId id="361" r:id="rId52"/>
    <p:sldId id="362" r:id="rId53"/>
    <p:sldId id="363" r:id="rId54"/>
    <p:sldId id="364" r:id="rId55"/>
    <p:sldId id="365" r:id="rId56"/>
    <p:sldId id="366" r:id="rId57"/>
    <p:sldId id="367" r:id="rId58"/>
    <p:sldId id="368" r:id="rId59"/>
    <p:sldId id="369" r:id="rId60"/>
    <p:sldId id="370" r:id="rId61"/>
    <p:sldId id="371" r:id="rId62"/>
    <p:sldId id="372" r:id="rId63"/>
    <p:sldId id="373" r:id="rId64"/>
    <p:sldId id="374" r:id="rId65"/>
    <p:sldId id="375" r:id="rId66"/>
    <p:sldId id="377" r:id="rId67"/>
    <p:sldId id="378" r:id="rId68"/>
    <p:sldId id="376" r:id="rId69"/>
    <p:sldId id="379" r:id="rId70"/>
    <p:sldId id="380" r:id="rId71"/>
    <p:sldId id="381" r:id="rId72"/>
    <p:sldId id="382" r:id="rId73"/>
    <p:sldId id="383" r:id="rId74"/>
    <p:sldId id="384" r:id="rId75"/>
    <p:sldId id="385" r:id="rId76"/>
    <p:sldId id="386" r:id="rId77"/>
    <p:sldId id="387" r:id="rId78"/>
    <p:sldId id="388" r:id="rId79"/>
    <p:sldId id="389" r:id="rId80"/>
    <p:sldId id="312" r:id="rId8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0207" autoAdjust="0"/>
  </p:normalViewPr>
  <p:slideViewPr>
    <p:cSldViewPr>
      <p:cViewPr varScale="1">
        <p:scale>
          <a:sx n="75" d="100"/>
          <a:sy n="75" d="100"/>
        </p:scale>
        <p:origin x="-4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77AA-7177-4D50-AB49-C260886B6169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B5F6F-E9CC-4842-ADAB-3C98BFC11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2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B5F6F-E9CC-4842-ADAB-3C98BFC11E03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02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6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4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7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3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2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5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hyperlink" Target="http://ai.stanford.edu/~amaas/data/sentiment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hyperlink" Target="https://en.wikipedia.org/wiki/Sentiment_analysis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B%B2%A1%ED%84%B0_%EA%B3%B5%EA%B0%84_%EB%AA%A8%EB%8D%B8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hyperlink" Target="https://ko.wikipedia.org/wiki/%EB%82%98%EC%9D%B4%EB%B8%8C_%EB%B2%A0%EC%9D%B4%EC%A6%88_%EB%B6%84%EB%A5%98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hyperlink" Target="https://radimrehurek.com/gensim/models/doc2vec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tmp"/><Relationship Id="rId4" Type="http://schemas.openxmlformats.org/officeDocument/2006/relationships/image" Target="../media/image46.tmp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mp"/><Relationship Id="rId2" Type="http://schemas.openxmlformats.org/officeDocument/2006/relationships/hyperlink" Target="http://archive.ics.uci.edu/ml/machine-learning-databases/pima-indians-diabetes/pima-indians-diabetes.data" TargetMode="Externa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mp"/><Relationship Id="rId2" Type="http://schemas.openxmlformats.org/officeDocument/2006/relationships/hyperlink" Target="https://keras.io/activations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eras.io/initializers/" TargetMode="External"/><Relationship Id="rId4" Type="http://schemas.openxmlformats.org/officeDocument/2006/relationships/image" Target="../media/image56.tmp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optimizers/" TargetMode="External"/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tmp"/><Relationship Id="rId4" Type="http://schemas.openxmlformats.org/officeDocument/2006/relationships/hyperlink" Target="https://keras.io/metrics/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tmp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tmp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hyperlink" Target="https://en.wikipedia.org/wiki/Cross-validation_(statistics)" TargetMode="Externa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tmp"/><Relationship Id="rId2" Type="http://schemas.openxmlformats.org/officeDocument/2006/relationships/hyperlink" Target="http://scikit-learn.org/stable/modules/cross_validation.html" TargetMode="Externa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tmp"/><Relationship Id="rId2" Type="http://schemas.openxmlformats.org/officeDocument/2006/relationships/image" Target="../media/image64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tmp"/><Relationship Id="rId2" Type="http://schemas.openxmlformats.org/officeDocument/2006/relationships/image" Target="../media/image66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tmp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tmp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hyperlink" Target="http://aikorea.org/blog/rnn-tutorial-1/" TargetMode="Externa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learning4j.org/kr/lstm" TargetMode="External"/><Relationship Id="rId2" Type="http://schemas.openxmlformats.org/officeDocument/2006/relationships/hyperlink" Target="http://aikorea.org/blog/rnn-tutorial-1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tmp"/><Relationship Id="rId2" Type="http://schemas.openxmlformats.org/officeDocument/2006/relationships/hyperlink" Target="https://datamarket.com/data/set/22u3/international-airline-passengers-monthly-totals-in-thousands-jan-49-dec-60#!ds=22u3&amp;display=line" TargetMode="Externa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tmp"/><Relationship Id="rId2" Type="http://schemas.openxmlformats.org/officeDocument/2006/relationships/image" Target="../media/image73.tmp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tmp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tmp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tmp"/><Relationship Id="rId2" Type="http://schemas.openxmlformats.org/officeDocument/2006/relationships/image" Target="../media/image78.tmp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tmp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tmp"/><Relationship Id="rId2" Type="http://schemas.openxmlformats.org/officeDocument/2006/relationships/image" Target="../media/image81.tmp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tmp"/><Relationship Id="rId2" Type="http://schemas.openxmlformats.org/officeDocument/2006/relationships/image" Target="../media/image83.tmp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tmp"/><Relationship Id="rId2" Type="http://schemas.openxmlformats.org/officeDocument/2006/relationships/image" Target="../media/image83.tmp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tmp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tmp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tmp"/><Relationship Id="rId2" Type="http://schemas.openxmlformats.org/officeDocument/2006/relationships/image" Target="../media/image86.tmp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tmp"/><Relationship Id="rId2" Type="http://schemas.openxmlformats.org/officeDocument/2006/relationships/image" Target="../media/image86.tmp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deep-learning-with-python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680319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4572" y="1242338"/>
            <a:ext cx="4603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Text Analysis </a:t>
            </a:r>
            <a:r>
              <a:rPr lang="ko-KR" altLang="en-US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endParaRPr lang="ko-KR" altLang="en-US" sz="40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2615" y="5457418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Big Data Institute, </a:t>
            </a:r>
          </a:p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Seoul National University</a:t>
            </a:r>
            <a:endParaRPr lang="ko-KR" altLang="en-US" sz="20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4185" y="30689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185" y="35103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박진수 교수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161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Large Movie Review Dataset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영화 리뷰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50,000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개를 모아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25,000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개씩의 학습 데이터와 검증 데이터로 나눈 후 감성 지수를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1(positive)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0(negative)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분류하여 나눈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데이터셋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92786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다운로드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http://ai.stanford.edu/~amaas/data/sentiment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/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7584" y="242088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셋을 다운받아 압축을 푼다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6521" y="285293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‘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aclImdb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라는 이름의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디렉토리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아래 폴더와 파일들이 생긴다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 descr="aclImdb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65" y="3447288"/>
            <a:ext cx="8272111" cy="294671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998000" y="4545696"/>
            <a:ext cx="5544616" cy="4115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09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161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Large Movie Review Dataset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불러오기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압축을 푼 폴더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aclImdb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Python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파일과 같은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디렉토리에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저장한다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234888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긍정적인 리뷰의 트레이닝 데이터 중 첫 번째 리뷰의 텍스트 출력하기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57"/>
          <a:stretch/>
        </p:blipFill>
        <p:spPr>
          <a:xfrm>
            <a:off x="25772" y="3179361"/>
            <a:ext cx="9144000" cy="134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161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Large Movie Review Dataset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불러오기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긍정 트레이닝 데이터 저장하기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88" y="2348880"/>
            <a:ext cx="8402223" cy="15908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7584" y="414908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위와 같은 방식으로 다른 데이터도 쉽게 저장할 수 있다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56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458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8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SentiWordNet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sentiment analysi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034" y="1409978"/>
            <a:ext cx="39243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94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resource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다운로드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355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nltk.download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통해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sentiwordnet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corpora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다운받는다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관리자: C:\Windows\system32\cmd.exe - pyth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48" y="2223697"/>
            <a:ext cx="5119656" cy="3221527"/>
          </a:xfrm>
          <a:prstGeom prst="rect">
            <a:avLst/>
          </a:prstGeom>
        </p:spPr>
      </p:pic>
      <p:pic>
        <p:nvPicPr>
          <p:cNvPr id="5" name="그림 4" descr="NLTK Download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068960"/>
            <a:ext cx="4904394" cy="353925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086232" y="4829443"/>
            <a:ext cx="4608512" cy="246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8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불러오기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355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5155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0456" y="2492896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synset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찾기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8960"/>
            <a:ext cx="9144000" cy="11027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27584" y="506686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senti_synsets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결과는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filter object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이므로 내용을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보고싶으면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리스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트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변환한다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554407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‘hate’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경우 명사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(noun)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동사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(verb)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두 가지 유의어 집합이 존재한다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" y="4301096"/>
            <a:ext cx="9144000" cy="56087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27584" y="602128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 품사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(‘v’, ‘n’, ‘r’, ‘a’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인자값으로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줄 수도 있다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67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 긍정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부정 척도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355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342900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pos_score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 긍정 척도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93029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neg_score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 부정 척도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443159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‘hate’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라는 동사는 긍정 척도는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이지만 부정 척도는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0.75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이므로 부정적인 의미가 강한 단어라고 할 수 있다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9632"/>
            <a:ext cx="9144000" cy="116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 긍정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부정 지수를 계산하는 함수 정의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355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524023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 단어가 속한 유의어 집합의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positive score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negative score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모두 합한 후 평균을 낸다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574428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Positive score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negative score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tuple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표현하여 반환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46" y="1755171"/>
            <a:ext cx="8287907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4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 단어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(‘love’)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긍정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부정 지수 계산하기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355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28206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‘love’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라는 단어의 명사형의 긍정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부정 지수는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(0.229, 0)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490516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‘love’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라는 단어의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동사형의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긍정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부정 지수는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0.625, 0.03125)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552826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‘love’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라는 단어는 전반적으로 긍정적인 감성을 담고 있다고 할 수 있다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4" y="1772816"/>
            <a:ext cx="8383171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1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 문장의 긍정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부정 지수 계산하기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355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83147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문장을 토큰화한 후 품사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태깅을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86104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각 토큰의 부정 지수와 긍정 지수를 모두 합한다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59" y="2294016"/>
            <a:ext cx="8440329" cy="1371792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51" y="4274214"/>
            <a:ext cx="8440329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3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982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(Sentiment Analysis)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개요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sentiment analysi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034" y="1409978"/>
            <a:ext cx="39243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8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 문장의 긍정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부정 지수 계산하기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355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83147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문장의 감성 지수를 계산하기 위한 함수 정의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83" y="2420888"/>
            <a:ext cx="8354592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2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4-1-1.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문장의 감성분석을 수행해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355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83147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문장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1: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“In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the Echo Dot, Amazon has created a near perfect blend of hardware and software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7584" y="2276831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문장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“The author does a good job of presenting a wide range of psychological traps and irrational tendencies to which humans fall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prey”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7584" y="290685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문장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“Pulp Fiction is inane, self-indulgent, and bloated”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6450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99" y="4072311"/>
            <a:ext cx="8249802" cy="122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7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4-1-2. 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활용한 영화 리뷰 감성분석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355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83147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수집했던 영화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첫 번째 리뷰를 불러와 감성분석을 수행해 본다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27683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299695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83" y="3501008"/>
            <a:ext cx="8392697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0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4-1-3. 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활용한 영화 리뷰 감성분석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355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83147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수집했던 영화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모든 리뷰의 감성분석을 수행한다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27683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모든 리뷰의 감성 지수를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차원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NumPy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배열에 저장한 후 긍정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부정 지수의 평균을 계산한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9272" y="399403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70892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np.mean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활용한다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(axis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인자값을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활용할 것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8" y="4653136"/>
            <a:ext cx="8354592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3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4-1-4. 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활용한 영화 리뷰 감성분석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(3)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355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83147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1-3-5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수집했던 임의의 영화의 모든 리뷰의 감성분석을 수행한다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27683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모든 리뷰의 감성 지수를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차원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NumPy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배열에 저장한다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9272" y="378904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70892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open()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활용해 텍스트 파일에 저장한다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4513" y="314096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각 리뷰당 한 줄에 출력되고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긍정과 부정 지수의 구분은 탭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(tab)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C:\Users\USER\result-4-1-3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31" y="4344504"/>
            <a:ext cx="6208681" cy="212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2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4-1-5. 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활용한 </a:t>
            </a:r>
            <a:r>
              <a:rPr lang="en-US" altLang="ko-KR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Large Movie Review Dataset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355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83147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Large Movie Review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Dataset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첫 번째 긍정적인 학습 리뷰 데이터를 불러와 감성 분석을 해본다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27683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aclImdb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] &gt; [train] &gt; [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]&gt; 0_9.txt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데이터를 분석해 본다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9272" y="328498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88" y="3789040"/>
            <a:ext cx="8402223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1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4-1-6. 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활용한 </a:t>
            </a:r>
            <a:r>
              <a:rPr lang="en-US" altLang="ko-KR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Large Movie Review Dataset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355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831471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Large Movie Review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Dataset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긍정적인 학습 리뷰 데이터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개와 부정적인 학습 리뷰 데이터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개를 불러와 감성 분석을 해본다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54734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총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중에 정확도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(accuracy)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몇이나 되는지 확인해 본다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9272" y="361729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6521" y="289751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긍정 척도가 부정 척도보다 높으면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positive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부정 척도가 긍정 척도보다 높으면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negative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분류한다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51" y="3977330"/>
            <a:ext cx="8392697" cy="19719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36521" y="614363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분류 결과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중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12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개를 정확히 분류하였고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8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개를 틀리게 분류하였다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(60%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정확도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573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4-1-7. 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활용한 </a:t>
            </a:r>
            <a:r>
              <a:rPr lang="en-US" altLang="ko-KR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Large Movie Review Dataset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(3)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355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831471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Large Movie Review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Dataset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긍정적인 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검증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리뷰 데이터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(test data)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부정적인 검증 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데이터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test data)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개씩 불러와 감성 분석을 해본다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54734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총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중에 정확도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(accuracy)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얼마나 되는지 살펴본다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9272" y="361729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6521" y="293597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긍정 척도가 부정 척도보다 높으면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positive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부정 척도가 긍정 척도보다 높으면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negative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분류한다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6521" y="566124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분류 결과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000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중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1425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정확히 분류하였고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575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개를 틀리게 분류하였다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(71%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정확도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8" y="4149080"/>
            <a:ext cx="8354592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9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4-1-8. 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활용한 </a:t>
            </a:r>
            <a:r>
              <a:rPr lang="en-US" altLang="ko-KR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Large Movie Review Dataset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(4)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355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831471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Large Movie Review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Dataset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긍정적인 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검증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리뷰 데이터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(test data)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부정적인 검증 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데이터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test data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전체를 불러와 감성 분석을 해본다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54734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총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25000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중에 정확도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(accuracy)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얼마나 되는지 살펴본다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9272" y="361729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6521" y="293597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긍정 척도가 부정 척도보다 높으면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positive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부정 척도가 긍정 척도보다 높으면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negative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분류한다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6521" y="566124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분류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결과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25000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중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17057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정확히 분류하였고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7943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틀리게 분류하였다</a:t>
            </a:r>
            <a:r>
              <a:rPr lang="en-US" altLang="ko-KR" sz="120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(68%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정확도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51" y="4123025"/>
            <a:ext cx="8392697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5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4073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나이브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8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베이즈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감정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분류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sentiment analysi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034" y="1409978"/>
            <a:ext cx="39243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14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44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(Sentiment Analysis)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발화자의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감정 상태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(affective states)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나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발화자에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대한 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주관적인 정보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밝혀내고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추출하고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계량화하기 위한 시도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[source: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en.wikipedia.org/wiki/Sentiment_analysis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]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2018065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이를 위해 자연어 처리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(natural language processing),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 분석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(text analysis),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전산언어학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(computational linguistics),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생물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측정학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(biometrics)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등이 활용된다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83154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고객들의 후기나 인터뷰 결과 등을 분석하는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고객의 소리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(voice of customer)”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나 온라인 커뮤니티 및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소셜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미디어 분석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헬스케어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등 다양한 분야에 폭넓게 활용된다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807" y="4941168"/>
            <a:ext cx="5658640" cy="14194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7584" y="364502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기본적으로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긍정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(positive)’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혹은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(negative)’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인지를 밝혀내기 위함이었지만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나아가 다양한 감정 상태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(happy, angry, sad, …)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및 주관성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객관성을 판별해내려는 시도도 자주 행해지고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벡터 공간 모형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(Vector space model):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문서의 질의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(query)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모두 벡터로 표현되며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각각의 차원은 개별 단어에 대응된다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대표적으로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TF-IDF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모델이 있다</a:t>
            </a:r>
            <a:endParaRPr lang="en-US" altLang="ko-KR" sz="14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https://ko.wikipedia.org/wiki/%EB%B2%A1%ED%84%B0_%EA%B3%B5%EA%B0%84_%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EB%AA%A8%EB%8D%B8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]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220486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어떤 단어가 문서에 포함되면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해당 단어에 해당하는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벡터값은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아닌 값을 갖는다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07999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어떤 단어가 문서에 포함되지 않으면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해당 단어에 해당하는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벡터값은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설정한다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9272" y="35730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두 개의 문장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(document)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벡터로 표현하기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6521" y="263691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단어가 등장하면 무조건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표현할 수도 있고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boolean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model),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단어가 등장한 횟수로도 표현 가능함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(frequency)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1520" y="251683"/>
            <a:ext cx="575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나이브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베이즈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분류기를 활용한 감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성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36521" y="400506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문장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1: “This is a car that I gave Jane”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36521" y="436510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문장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“That car is for Tony, but that bicycle is for Jane”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05120"/>
              </p:ext>
            </p:extLst>
          </p:nvPr>
        </p:nvGraphicFramePr>
        <p:xfrm>
          <a:off x="1043608" y="4869160"/>
          <a:ext cx="6759963" cy="122413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65709"/>
                <a:gridCol w="965709"/>
                <a:gridCol w="965709"/>
                <a:gridCol w="965709"/>
                <a:gridCol w="965709"/>
                <a:gridCol w="965709"/>
                <a:gridCol w="965709"/>
              </a:tblGrid>
              <a:tr h="34241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This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Car</a:t>
                      </a:r>
                      <a:endParaRPr lang="ko-KR" altLang="en-US" sz="1200" kern="1200" dirty="0" smtClean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That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Bicycle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Tony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40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문장</a:t>
                      </a:r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40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문장</a:t>
                      </a:r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34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자주 등장하는 단어를 통해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feature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생성하기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83147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Training corpus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데이터 중 자주 등장하는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3000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개만 선택한다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34888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 하나가 하나의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dimension(feature)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9272" y="321297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하나의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document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특정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word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등장하면 그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word feature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1(True),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등장하지 않으면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0(False)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인코딩함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6521" y="27553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벡터 공간 모형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(vector space model)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가장 기초적인 형태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3"/>
          <a:stretch/>
        </p:blipFill>
        <p:spPr bwMode="auto">
          <a:xfrm>
            <a:off x="6156176" y="4509120"/>
            <a:ext cx="2552579" cy="218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19272" y="380007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Feature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활용해 기계학습 알고리즘을 통한 학습과 검증을 진행한다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251683"/>
            <a:ext cx="575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나이브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베이즈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분류기를 활용한 감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성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9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04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긍정 학습 데이터와 부정 학습 데이터의 모든 토큰을 리스트에 저장한다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6521" y="212371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제거한다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27335"/>
            <a:ext cx="7056784" cy="41420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1520" y="251683"/>
            <a:ext cx="575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나이브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베이즈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분류기를 활용한 감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성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자주 등장하는 단어를 통해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feature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생성하기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7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04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 분포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(distribution)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3000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차원의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word feature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생성한다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17" y="2175446"/>
            <a:ext cx="8383171" cy="5334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7584" y="336802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Feature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생성하는 함수를 정의한다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15" y="3861048"/>
            <a:ext cx="8392697" cy="12003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1520" y="251683"/>
            <a:ext cx="575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나이브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베이즈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분류기를 활용한 감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성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자주 등장하는 단어를 통해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feature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생성하기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6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04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 번째 리뷰 데이터의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feature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생성 결과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6" y="2276872"/>
            <a:ext cx="8716592" cy="38581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1520" y="251683"/>
            <a:ext cx="575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나이브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베이즈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분류기를 활용한 감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성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자주 등장하는 단어를 통해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feature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생성하기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각 리뷰의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feature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값들로 이루어진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feature set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생성하기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04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- 3000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차원의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feature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값과 함께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label (‘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혹은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neg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튜플로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생성하여 리스트에 첨부한다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91164"/>
            <a:ext cx="8402223" cy="1209844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13" y="3645024"/>
            <a:ext cx="6930971" cy="28367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1520" y="251683"/>
            <a:ext cx="575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나이브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베이즈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분류기를 활용한 감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성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50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나이브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베이즈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분류기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(Naïve Bayes Classifier)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https://ko.wikipedia.org/wiki/%EB%82%98%EC%9D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% B4%EB%B8%8C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_%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EB%B2%A0%EC%9D%B4%EC%A6%88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_%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EB%B6%84%EB%A5%98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]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887215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나이브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베이즈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분류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(Naïve Bayes classification)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은 특성들 사이의 독립을 가정하는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베이즈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정리를 적용한 확률 분류기의 일종으로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1950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년대 이후 폭넓게 연구 및 활용되고 있다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67796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특히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나이브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베이즈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분류기는 텍스트를 다양한 범주 중 하나로 분류하는 작업에 흔히 사용된다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328404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에는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나이브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베이즈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분류기가 내장되어 있으므로 쉽게 사용 및 검증할 수 있다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8" y="3867774"/>
            <a:ext cx="8354592" cy="8573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1520" y="251683"/>
            <a:ext cx="575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나이브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베이즈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분류기를 활용한 감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성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9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4-2.1.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Naïve Bayes classifier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통해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2000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개의 영화 리뷰를 긍정 혹은 부정으로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classify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하고 그 결과를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20467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학습 데이터와 검증 데이터는 각각 긍정 리뷰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부정 리뷰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개로 이루어져야 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14096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학습을 위해서는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nltk.NaiveBayesClassifier.train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활용하고 검증을 위해서는 </a:t>
            </a:r>
            <a:r>
              <a:rPr lang="en-US" altLang="ko-KR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nltk.classify.accuracy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활용한다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6521" y="250392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학습 데이터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개로 학습을 하고 검증 데이터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개로 그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performance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검증해 본다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407707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4" y="4720102"/>
            <a:ext cx="8383171" cy="5811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1520" y="251683"/>
            <a:ext cx="575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나이브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베이즈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분류기를 활용한 감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성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79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4-2.2.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Naïve Bayes classifier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통해 전체 영화 리뷰를 긍정 혹은 부정으로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classify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하고 그 결과를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20467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학습 데이터와 검증 데이터는 각각 긍정 리뷰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12500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부정 리뷰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12500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개로 이루어져야 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14096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학습을 위해서는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nltk.NaiveBayesClassifier.train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활용하고 검증을 위해서는 </a:t>
            </a:r>
            <a:r>
              <a:rPr lang="en-US" altLang="ko-KR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nltk.classify.accuracy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활용한다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6521" y="250392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학습 데이터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25000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개로 학습을 하고 검증 데이터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25000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개로 그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performance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검증해 본다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407707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41" y="4725144"/>
            <a:ext cx="8364118" cy="61921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1520" y="251683"/>
            <a:ext cx="575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나이브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베이즈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분류기를 활용한 감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성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84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475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Doc2Vec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활용한 감성분석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sentiment analysi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034" y="1409978"/>
            <a:ext cx="39243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2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44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(Sentiment Analysis)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방법론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지식 기반 테크닉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(knowledge-based techniques),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통계적 방법론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(statistical methods),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하이브리드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방식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(hybrid approaches)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세 가지 방식이 있다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988840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지식 기반 테크닉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(knowledge-based techniques):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기존에 존재하는 단어들의 소위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감정 사전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(emotion dictionary)’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활용해 단어와 글의 감정 상태를 분류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2" name="Picture 4" descr="sentiment analysis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437112"/>
            <a:ext cx="3367788" cy="200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27584" y="2751703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SentiWordNet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대규모의 어휘 데이터베이스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(lexical database)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워드넷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wordnet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확장해 각 단어의 긍정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부정 척도를 더함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ko-KR" sz="10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Baccianella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et al 2010]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4513" y="336802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단어를 유의어 집단인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synset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”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분류하고 이들의 주관적인 감정 척도를 매김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4513" y="378904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Python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패키지에 포함되어 있음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9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Doc2Vec: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벡터 공간 모형의 일종으로 간단한 신경망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(neural network)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모형으로 만들어지는 모델이다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[source: Le and </a:t>
            </a:r>
            <a:r>
              <a:rPr lang="en-US" altLang="ko-KR" sz="10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Mikilov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2014]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90823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Word2Vec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은 각 단어를 벡터로 표현한다면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Doc2Vec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은 문장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문단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문서 전체 등 문서의 구성요소를 한정된 차원 내의 벡터로 표현 가능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14096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Word2Vec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및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Doc2Vec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모델의 핵심적인 차이는 특정 구성요소의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문맥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(context)”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고려할 수 있다는 것이다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6521" y="257593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 간의 유사도 뿐만 아니라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문서의 모든 구성요소 간의 유사성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(similarity)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정의하고 계산할 수 있다 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4101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Doc2Vec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6521" y="36450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이를 통해 앞서 살펴본 감성분석의 많은 한계점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은어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오타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부정어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다소 극복할 수 있다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!</a:t>
            </a:r>
          </a:p>
        </p:txBody>
      </p:sp>
      <p:pic>
        <p:nvPicPr>
          <p:cNvPr id="1026" name="Picture 2" descr="doc2vec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76" y="4571984"/>
            <a:ext cx="5566344" cy="193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68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 전처리 및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Doc2Vec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학습을 위한 패키지 및 모듈 불러오기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450912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전처리를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위해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Doc2Vec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생성을 위해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gensim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패키지를 활용한다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4101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Doc2Vec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46" y="1772816"/>
            <a:ext cx="8468908" cy="246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5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 및 모델 생성을 위한 객체 생성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844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집합과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lemmatizer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생성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4101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Doc2Vec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78" y="2276872"/>
            <a:ext cx="8373644" cy="6001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7584" y="306896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LabeledSentence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클래스를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오버라이딩한다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4" y="3501008"/>
            <a:ext cx="8383171" cy="16766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36522" y="5373216"/>
            <a:ext cx="7935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Doc2Vec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모델에는 각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paragraph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label(id)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지정해 주어야 한다 → 개발자가 알아보기 쉬운 임의의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id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등록 가능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11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전처리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학습 데이터 및 레이블 리스트 생성하기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4101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Doc2Vec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56" y="2276872"/>
            <a:ext cx="8683544" cy="358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6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전처리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검증 데이터 및 레이블 생성하기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4101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Doc2Vec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93367"/>
            <a:ext cx="8532440" cy="30798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36522" y="5631631"/>
            <a:ext cx="7935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학습 데이터 및 레이블과 동일한 방법으로 생성한다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6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Doc2Vec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생성하기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 리스트와 레이블 리스트를 넣어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LabeledLineSentence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객체를 생성한다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4101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Doc2Vec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6522" y="4437112"/>
            <a:ext cx="7935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파라미터에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대한 설명은 다음을 참고한다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radimrehurek.com/gensim/models/doc2vec.html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60" y="2213730"/>
            <a:ext cx="8683544" cy="3511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7584" y="285293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Doc2Vec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모델을 학습한다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8" y="3259230"/>
            <a:ext cx="8755552" cy="10338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7584" y="515719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불러오기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68" y="5669633"/>
            <a:ext cx="8683544" cy="33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4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4-3-1.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생성한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Doc2Vec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모델을 활용하여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2000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개의 검증 데이터에 대한 감성분석을 수행한다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로지스틱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회귀 분류기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ogistic regression classifier)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활용하여 각 리뷰를 긍정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부정으로 분류한다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4101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Doc2Vec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21297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239574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기계학습 알고리즘의 변수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(feature)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로는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Doc2Vec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결과로 생성된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3000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차원의 배열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(array)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789040"/>
            <a:ext cx="8604448" cy="60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2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4-3-2.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생성한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Doc2Vec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모델을 활용하여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체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검증 데이터에 대한 감성분석을 수행한다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로지스틱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회귀 분류기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ogistic regression classifier)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활용하여 각 리뷰를 긍정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부정으로 분류한다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4101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Doc2Vec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21297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239574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기계학습 알고리즘의 변수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(feature)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로는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Doc2Vec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결과로 생성된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3000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차원의 배열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(array)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60" y="3717032"/>
            <a:ext cx="8683544" cy="52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868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sentiment analysi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034" y="1409978"/>
            <a:ext cx="39243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8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Artificial Neural Networks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with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[source: Brownlee 2016]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모델은 다수의 뉴런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(neurons)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이루어진 층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(layers)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들을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쌓아 올린 구조를 뜻한다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6521" y="227687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뉴런 내부는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input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받아들여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activation function(sigmoid,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relu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거쳐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output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내보낸다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64" y="3541488"/>
            <a:ext cx="2389072" cy="2839840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789040"/>
            <a:ext cx="3553321" cy="24673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36521" y="278092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은닉층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(hidden layer)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두 개 이상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쌓이면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딥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러닝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(deep learning)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이라 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</p:spTree>
    <p:extLst>
      <p:ext uri="{BB962C8B-B14F-4D97-AF65-F5344CB8AC3E}">
        <p14:creationId xmlns:p14="http://schemas.microsoft.com/office/powerpoint/2010/main" val="37310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44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(Sentiment Analysis)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방법론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지식 기반 테크닉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(knowledge-based techniques),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통계적 방법론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(statistical methods),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하이브리드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방식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(hybrid approaches)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세 가지 방식이 있다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98884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상의 긍정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부정 유의어 집단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444430"/>
            <a:ext cx="6689660" cy="336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0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Artificial Neural Networks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with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[source: Brownlee 2016]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가져오기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URL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데이터를 가져와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 파일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(.txt)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저장한다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6521" y="227687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URL: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archive.ics.uci.edu/ml/machine-learning-databases/pima-indians-diabetes/pima-indians-diabetes.data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6521" y="271995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 이름은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pima-indians-diabetes.data.txt’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지정한다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 descr="C:\Users\USER\pima-indians-diabetes.data.txt - Notepad++ [Administrator]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76" y="3505489"/>
            <a:ext cx="8028384" cy="287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7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Artificial Neural Networks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with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[source: Brownlee 2016]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모델을 위한 기본적인 모듈과 패키지 불러오기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6521" y="328384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Sequential(): 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종류와 관계없이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생성하는 데 쓰임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03720"/>
            <a:ext cx="8784976" cy="8987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36521" y="365491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Dense():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완전 연결된 층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(fully connected layers)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들을 생성하는 데 쓰임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438717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가져오기 및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슬라이싱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36521" y="580526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수치형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데이터만 있으므로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numpy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loadtxt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활용한다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44" y="4792664"/>
            <a:ext cx="8648048" cy="82553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36521" y="616530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마지막 열이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y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암 발생 여부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28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Artificial Neural Networks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with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[source: Brownlee 2016]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크기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(shape)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6521" y="335699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X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8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개의 변수로 이루어져 있으며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Y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768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0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혹은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이진 데이터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(binary data)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7584" y="394408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생성하기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36521" y="53732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노드의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크기가 각각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12, 8, 1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fully connected layer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들을 생성한다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36521" y="616530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activations (activation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functions: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https://keras.io/activations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/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04864"/>
            <a:ext cx="8604448" cy="1052630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68" y="4437112"/>
            <a:ext cx="8683544" cy="75821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36521" y="579800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kernel initializers: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5"/>
              </a:rPr>
              <a:t>https://keras.io/initializers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5"/>
              </a:rPr>
              <a:t>/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67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Artificial Neural Networks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with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[source: Brownlee 2016]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생성된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구조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348327"/>
            <a:ext cx="3620005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4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Artificial Neural Networks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with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[source: Brownlee 2016]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컴파일하기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56" y="2276872"/>
            <a:ext cx="8683544" cy="3684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36521" y="278092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optimizers: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https://keras.io/optimizers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/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6521" y="306896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metrics: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4"/>
              </a:rPr>
              <a:t>https://keras.io/metrics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4"/>
              </a:rPr>
              <a:t>/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35730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학습하기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7"/>
          <a:stretch/>
        </p:blipFill>
        <p:spPr>
          <a:xfrm>
            <a:off x="467544" y="3980143"/>
            <a:ext cx="8316416" cy="263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Artificial Neural Networks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with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[source: Brownlee 2016]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평가하기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6521" y="35840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모델의 분류 정확도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(classification accuracy)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측정한다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6521" y="401609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본 모델의 학습 정확도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(training accuracy)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69.79%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2204864"/>
            <a:ext cx="8532440" cy="102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Artificial Neural Networks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with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[source: Brownlee 2016]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코드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" y="2204864"/>
            <a:ext cx="9144000" cy="421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6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k-fold cross-validation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[source: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Brownlee 2016,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https://en.wikipedia.org/wiki/Cross-validation_(statistics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)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확장성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(generalizability),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과적합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overfitting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정도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등을 검증하고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파라미터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조정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(parameter estimation)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위하여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k-fold cross validation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흔히 사용한다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6521" y="2492896"/>
            <a:ext cx="792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데이터셋을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개의 집단으로 나누어 분류기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clasifier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k-1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개의 집합으로 학습을 시키고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나머지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개의 집합으로 검증하여 성능을 측정한다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s://upload.wikimedia.org/wikipedia/commons/1/1c/K-fold_cross_validation_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42" y="3842760"/>
            <a:ext cx="5010150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36521" y="3212976"/>
            <a:ext cx="7924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이러한 과정을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번 반복하여 발생한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개의 정확도를 평균하여 분류기의 성능으로 정의한다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58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k-fold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cross-validation with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&amp;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Sklearn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Brownlee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2016]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모듈과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 불러오기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6521" y="458112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cross validation with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sklearn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scikit-learn.org/stable/modules/cross_validation.html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6521" y="414908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에서는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scikit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-learn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용하는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케라스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분류기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KerasClassifier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wrapper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제공한다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04864"/>
            <a:ext cx="8392697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9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k-fold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cross-validation with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&amp;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Sklearn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Brownlee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2016]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생성 함수 정의하기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4" y="2245775"/>
            <a:ext cx="8383171" cy="15432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27584" y="407707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불러오기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96" y="4522722"/>
            <a:ext cx="8421276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6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44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(Sentiment Analysis)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방법론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지식 기반 테크닉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(knowledge-based techniques),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통계적 방법론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(statistical methods),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하이브리드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방식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(hybrid approaches)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세 가지 방식이 있다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988840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통계적 방법론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(statistical methods):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LSA(Latent semantic analysis),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지지벡터머신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(support vector machines), “bag of words”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 다양한 기계학습 방법론을 활용해 각 텍스트의 감정을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분류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(classify)”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하는 것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275170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통계적 방법론의 경우 사전 지식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(knowledge base)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없어도 되지만 학습 데이터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(training data)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필수적임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513" y="328498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인코딩된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학습 데이터와 검증 데이터를 가지고 감정 분류가 맞는지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틀린지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검증해볼 수 있음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4513" y="370599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Python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패키지에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naïve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bayes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clasisfier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활용한 감정 분석 툴이 제공됨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sentiment analysi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81128"/>
            <a:ext cx="28575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22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k-fold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cross-validation with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&amp;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Sklearn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Brownlee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2016]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생성하기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7584" y="292494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k-fold cross validation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수행하기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04" y="2276872"/>
            <a:ext cx="8354592" cy="400106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29"/>
          <a:stretch/>
        </p:blipFill>
        <p:spPr>
          <a:xfrm>
            <a:off x="385178" y="3363671"/>
            <a:ext cx="8373644" cy="8574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7584" y="443711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결과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23" y="4869160"/>
            <a:ext cx="8440329" cy="145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5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k-fold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cross-validation with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&amp;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Sklearn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Brownlee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2016]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코드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80672"/>
            <a:ext cx="7740352" cy="466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0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LSTM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with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Brownlee 2016,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http://aikorea.org/blog/rnn-tutorial-1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/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]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RNN(Recurrent Neural Networks):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다양한 자연어처리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(NLP)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문제에 대해 뛰어난 성능을 보이고 있는 모델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9984" y="2247255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RNN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“recurrent”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이유는 동일한 태스크를 한 시퀀스의 모든 요소마다 적용하고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결과는 이전의 계산 결과에 영향을 받기 때문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9984" y="286396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다시 말해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RNN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은 현재 계산된 결과에 대한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메모리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”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정보를 담고 있음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rnn_unfol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606" y="3861048"/>
            <a:ext cx="6136730" cy="246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3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LSTM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with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Brownlee 2016,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http://aikorea.org/blog/rnn-tutorial-1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/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https://deeplearning4j.org/kr/lstm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] 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LSTM: RNN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변형으로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오차의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back-propagation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이전 단계로 잘 흘러갈 수 있도록 도와줌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9984" y="2247255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LSTM</a:t>
            </a:r>
            <a:r>
              <a:rPr lang="ko-KR" altLang="en-US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유닛은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여러 개의 </a:t>
            </a:r>
            <a:r>
              <a:rPr lang="ko-KR" altLang="en-US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게이트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(gate)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붙어있는 셀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(cell)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이루어져있으며 이 셀의 정보를 새로 저장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셀의 정보를 불러오기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셀의 정보를 유지하는 기능이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있다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Alt tex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249" y="2924944"/>
            <a:ext cx="4908023" cy="364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71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LSTM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Brownlee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2016]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가져오기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URL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콤마로 구분된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csv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형식의 데이터를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export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해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다운로드한다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9984" y="2247255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URL: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https://datamarket.com/data/set/22u3/international-airline-passengers-monthly-totals-in-thousands-jan-49-dec-60#!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ds=22u3&amp;display=line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76" y="2897512"/>
            <a:ext cx="8119991" cy="373248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2976" y="5004032"/>
            <a:ext cx="61264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4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LSTM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Brownlee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2016]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문제 설명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(Problem description):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국제 항공 승객 수 예측하기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9984" y="224725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데이터셋은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1949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월부터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1960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12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월까지 월별 국제 항공 승객 수를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단위로 측정한 것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08920"/>
            <a:ext cx="5760640" cy="998919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429000"/>
            <a:ext cx="4043140" cy="31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1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LSTM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Brownlee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2016]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문제 설명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(Problem description):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국제 항공 승객 수 예측하기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9984" y="224725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우리의 목적은 이번 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승객 명수를 통해 다음 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(t+1)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승객 명수를 예측하고자 하는 것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570526"/>
              </p:ext>
            </p:extLst>
          </p:nvPr>
        </p:nvGraphicFramePr>
        <p:xfrm>
          <a:off x="1043608" y="2924944"/>
          <a:ext cx="7056783" cy="29667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52261"/>
                <a:gridCol w="2352261"/>
                <a:gridCol w="235226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주어진 데이터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예측하고자 하는 값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1949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년 </a:t>
                      </a:r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월의 승객 수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1949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년 </a:t>
                      </a:r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월의 승객 수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1949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년 </a:t>
                      </a:r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월의 승객 수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1949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년 </a:t>
                      </a:r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월의 승객 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1949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년 </a:t>
                      </a:r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월의 승객 수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1949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년 </a:t>
                      </a:r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월의 승객 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…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…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1960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년 </a:t>
                      </a:r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월의 승객 수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1960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년 </a:t>
                      </a:r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11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월의 승객 수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1960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년 </a:t>
                      </a:r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11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월의 승객 수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1960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년 </a:t>
                      </a:r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12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월의 승객 수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1960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년 </a:t>
                      </a:r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12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월의 승객 수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1961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년 </a:t>
                      </a:r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월의 승객 수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오른쪽 화살표 3"/>
          <p:cNvSpPr/>
          <p:nvPr/>
        </p:nvSpPr>
        <p:spPr>
          <a:xfrm>
            <a:off x="3923928" y="4239376"/>
            <a:ext cx="1296144" cy="744642"/>
          </a:xfrm>
          <a:prstGeom prst="rightArrow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LSTM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Brownlee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2016]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문제 설명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(Problem description):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국제 항공 승객 수 예측하기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9984" y="224725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RNN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일종인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LSTM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활용하여 예측을 해보고자 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708920"/>
            <a:ext cx="4177557" cy="31560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40024" y="6104329"/>
            <a:ext cx="4960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* Blue: Whole data, Green: Training, Red: Predictions</a:t>
            </a:r>
            <a:endParaRPr lang="en-US" altLang="ko-KR" sz="1200" b="1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30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LSTM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Brownlee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2016]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필요한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키지와 모듈 불러오기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9984" y="444814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LSTM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모델에서는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Dense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레이어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대신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LSTM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레이어를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33" y="2281919"/>
            <a:ext cx="8335539" cy="18671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79984" y="495220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sklearn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MinMaxScaler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활용해 데이터를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scaling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9984" y="545625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regression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문제이므로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mean_squared_error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통해 오차를 계산한다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8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LSTM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Brownlee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2016]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불러오기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09"/>
          <a:stretch/>
        </p:blipFill>
        <p:spPr>
          <a:xfrm>
            <a:off x="1091657" y="2258585"/>
            <a:ext cx="6924110" cy="288948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9984" y="545625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결측치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NaN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핸들링하기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위해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pandas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모듈의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read_csv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활용한다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9984" y="587727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MinMaxScaler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통해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(0,1)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값으로 조정한다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26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44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(Sentiment Analysis)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방법론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지식 기반 테크닉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(knowledge-based techniques),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통계적 방법론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(statistical methods),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하이브리드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방식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(hybrid approaches)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세 가지 방식이 있다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98884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하이브리드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방식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(hybrid approaches):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지식 기반 테크닉과 통계적 방법론을 혼합하여 활용하는 방식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263691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각 방식의 장단점을 잘 파악해 단점을 최소화하고 장점을 극대화하기 위한 시도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 descr="sentiment analysi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05064"/>
            <a:ext cx="41910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78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LSTM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Brownlee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2016]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학습 데이터와 검증 데이터로 나눈다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9984" y="299695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학습 데이터와 검증 데이터의 비율을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2:1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조정한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9984" y="560027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look_back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변수를 통해 몇 달 후의 승객 수를 예측하고 싶은지를 설정한다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07" y="2276872"/>
            <a:ext cx="8345065" cy="581106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07" y="4039530"/>
            <a:ext cx="8383171" cy="13336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7584" y="35840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데이터셋을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원하는 형태로 바꾸기 위한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정의한다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4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LSTM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Brownlee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2016]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create_dataset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이용해 학습 데이터와 검증 데이터를 생성한다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09" y="2322830"/>
            <a:ext cx="8383171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LSTM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Brownlee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2016]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X_train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X_test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shape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재조정한다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95" y="2190576"/>
            <a:ext cx="8392697" cy="12384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7584" y="37718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학습하기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903"/>
          <a:stretch/>
        </p:blipFill>
        <p:spPr>
          <a:xfrm>
            <a:off x="442168" y="4293096"/>
            <a:ext cx="825261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3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LSTM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Brownlee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2016]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학습 데이터와 검증 데이터로 승객 수를 예측해 본다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62" y="2276872"/>
            <a:ext cx="8421276" cy="8573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79984" y="322400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inverse_transform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통해 변수 값의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scale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되돌린다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54" y="4337672"/>
            <a:ext cx="8364118" cy="159089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7584" y="386104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RMSE(root mean squared)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오차를 계산한다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35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LSTM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Brownlee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2016]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학습 데이터와 검증 데이터로 승객 수를 예측해 본다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62" y="2276872"/>
            <a:ext cx="8421276" cy="8573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79984" y="322400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inverse_transform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통해 변수 값의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scale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되돌린다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54" y="4337672"/>
            <a:ext cx="8364118" cy="159089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7584" y="386104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RMSE(root mean squared)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오차를 계산한다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28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LSTM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Brownlee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2016]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55" b="41701"/>
          <a:stretch/>
        </p:blipFill>
        <p:spPr>
          <a:xfrm>
            <a:off x="456816" y="2204864"/>
            <a:ext cx="7355544" cy="43559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코드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3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LSTM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Brownlee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2016]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05" r="34942"/>
          <a:stretch/>
        </p:blipFill>
        <p:spPr>
          <a:xfrm>
            <a:off x="477840" y="1964769"/>
            <a:ext cx="8054600" cy="369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4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4-4-1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LSTM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활용한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감성분석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(1)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학습 데이터와 검증 데이터를 각각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개씩 배정한다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27687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검증 데이터에 대한 정확도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(accuracy)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계산해 본다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78092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 데이터 불러오기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72" y="3140968"/>
            <a:ext cx="8449855" cy="5811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79984" y="386104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에는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 데이터가 이미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상태로 내장되어 있다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9984" y="422108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상위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5000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단어만 활용한다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79715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35" y="5229200"/>
            <a:ext cx="8440329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8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4-4-2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LSTM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활용한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감성분석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학습 데이터와 검증 데이터 전체를 활용한다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27687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검증 데이터에 대한 정확도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(accuracy)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계산해 본다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78092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 데이터 불러오기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72" y="3140968"/>
            <a:ext cx="8449855" cy="5811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79984" y="386104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에는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 데이터가 이미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상태로 내장되어 있다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9984" y="422108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상위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5000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단어만 활용한다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79715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88" y="5517232"/>
            <a:ext cx="8402223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 결과 정리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1426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Wrap-up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14908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결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론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693842"/>
              </p:ext>
            </p:extLst>
          </p:nvPr>
        </p:nvGraphicFramePr>
        <p:xfrm>
          <a:off x="1036640" y="2132856"/>
          <a:ext cx="6847728" cy="172819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82576"/>
                <a:gridCol w="2282576"/>
                <a:gridCol w="2282576"/>
              </a:tblGrid>
              <a:tr h="34563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모델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n=2000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n=25000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SentiWordNet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71%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68%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Naïve</a:t>
                      </a:r>
                      <a:r>
                        <a:rPr lang="en-US" altLang="ko-KR" sz="12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Bayes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82%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82.76%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Doc2Vec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91.8%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79%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LSTM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76%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80.9%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79984" y="4582256"/>
            <a:ext cx="7991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“There is no free lunch” –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각 모델마다 장단점이 있으므로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컨텍스트나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데이터에 따라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performance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천차만별로 달라짐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Accuracy of each model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9984" y="5286093"/>
            <a:ext cx="7991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Doc2Vec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LSTM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prototypical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모델만 세워봄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=&gt;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보다 복잡한 모델로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fine-tuning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가능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9984" y="5805264"/>
            <a:ext cx="7991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Constant &amp; Iterative experiments make your model better!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14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44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(Sentiment Analysis)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감성분석의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어려움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자연어 데이터에 </a:t>
            </a:r>
            <a:r>
              <a:rPr lang="ko-KR" altLang="en-US" sz="1400" b="1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노이즈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(noise)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많다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! →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문맥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(context)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고려해야 하는 경우가 많다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!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844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감성분석이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쉬운 텍스트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35730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감성분석이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어려운 텍스트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61896" y="2294016"/>
            <a:ext cx="7855959" cy="1067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80537" y="2364880"/>
            <a:ext cx="7567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“I hate you.”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“I dislike dogs”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“iPhone is the best invention of the 21</a:t>
            </a:r>
            <a:r>
              <a:rPr lang="en-US" altLang="ko-KR" sz="1200" baseline="30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century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61896" y="4002776"/>
            <a:ext cx="7855959" cy="2306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80537" y="4074784"/>
            <a:ext cx="75679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“I do not hate you.” (Negation handling)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“I pigged out last dinner and screwed up this morning” (slang)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“I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dslike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dogs” (typo)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“This movie is truly the best of 2017!” (sarcastic)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“I like the design of iPhone, but would not buy the iPhone 8 since it is too wide” (qualification)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“Disliking small dogs is not my kind of thing” (Negation)</a:t>
            </a:r>
          </a:p>
        </p:txBody>
      </p:sp>
    </p:spTree>
    <p:extLst>
      <p:ext uri="{BB962C8B-B14F-4D97-AF65-F5344CB8AC3E}">
        <p14:creationId xmlns:p14="http://schemas.microsoft.com/office/powerpoint/2010/main" val="301072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Baccianella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S., </a:t>
            </a:r>
            <a:r>
              <a:rPr lang="en-US" altLang="ko-KR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Esuli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A., &amp; </a:t>
            </a:r>
            <a:r>
              <a:rPr lang="en-US" altLang="ko-KR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Sebastiani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F. (2010, May). </a:t>
            </a:r>
            <a:r>
              <a:rPr lang="en-US" altLang="ko-KR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SentiWordNet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3.0: An Enhanced Lexical Resource for Sentiment Analysis and Opinion Mining. In LREC (Vol. 10, pp. 2200-2204).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References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456" y="1989614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Le, Q., &amp; </a:t>
            </a:r>
            <a:r>
              <a:rPr lang="en-US" altLang="ko-KR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Mikolov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T. (2014). Distributed representations of sentences and documents. In Proceedings of the 31st International Conference on Machine Learning (ICML-14) (pp. 1188-1196).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456" y="2780928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Brownlee, J. (2016). Deep Learning with Python.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Machine Learning Mastery 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https://machinelearningmastery.com/deep-learning-with-python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03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982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en-US" altLang="ko-KR" sz="28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Large Movie Review Dataset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sentiment analysi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034" y="1409978"/>
            <a:ext cx="39243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44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4218</Words>
  <Application>Microsoft Office PowerPoint</Application>
  <PresentationFormat>화면 슬라이드 쇼(4:3)</PresentationFormat>
  <Paragraphs>434</Paragraphs>
  <Slides>80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80</vt:i4>
      </vt:variant>
    </vt:vector>
  </HeadingPairs>
  <TitlesOfParts>
    <vt:vector size="8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574</cp:revision>
  <dcterms:created xsi:type="dcterms:W3CDTF">2017-05-22T05:57:28Z</dcterms:created>
  <dcterms:modified xsi:type="dcterms:W3CDTF">2017-07-16T04:29:57Z</dcterms:modified>
</cp:coreProperties>
</file>