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7" r:id="rId1"/>
  </p:sldMasterIdLst>
  <p:notesMasterIdLst>
    <p:notesMasterId r:id="rId26"/>
  </p:notesMasterIdLst>
  <p:sldIdLst>
    <p:sldId id="319" r:id="rId2"/>
    <p:sldId id="318" r:id="rId3"/>
    <p:sldId id="320" r:id="rId4"/>
    <p:sldId id="389" r:id="rId5"/>
    <p:sldId id="390" r:id="rId6"/>
    <p:sldId id="391" r:id="rId7"/>
    <p:sldId id="373" r:id="rId8"/>
    <p:sldId id="338" r:id="rId9"/>
    <p:sldId id="332" r:id="rId10"/>
    <p:sldId id="341" r:id="rId11"/>
    <p:sldId id="405" r:id="rId12"/>
    <p:sldId id="406" r:id="rId13"/>
    <p:sldId id="407" r:id="rId14"/>
    <p:sldId id="395" r:id="rId15"/>
    <p:sldId id="408" r:id="rId16"/>
    <p:sldId id="409" r:id="rId17"/>
    <p:sldId id="410" r:id="rId18"/>
    <p:sldId id="411" r:id="rId19"/>
    <p:sldId id="412" r:id="rId20"/>
    <p:sldId id="413" r:id="rId21"/>
    <p:sldId id="402" r:id="rId22"/>
    <p:sldId id="414" r:id="rId23"/>
    <p:sldId id="415" r:id="rId24"/>
    <p:sldId id="404" r:id="rId2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6B6B6"/>
    <a:srgbClr val="BCBCBC"/>
    <a:srgbClr val="C0C0C0"/>
    <a:srgbClr val="C5C5C5"/>
    <a:srgbClr val="DBDBDB"/>
    <a:srgbClr val="EEEEEE"/>
    <a:srgbClr val="9B9B9B"/>
    <a:srgbClr val="E6E6E6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2" autoAdjust="0"/>
    <p:restoredTop sz="86594" autoAdjust="0"/>
  </p:normalViewPr>
  <p:slideViewPr>
    <p:cSldViewPr>
      <p:cViewPr varScale="1">
        <p:scale>
          <a:sx n="71" d="100"/>
          <a:sy n="71" d="100"/>
        </p:scale>
        <p:origin x="19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45C56-6C94-4845-92E5-B9AFB01BBA2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87FAC-BECE-4D27-8B77-74D745E85C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전반부 발표 </a:t>
            </a:r>
            <a:r>
              <a:rPr lang="en-US" altLang="ko-KR" dirty="0"/>
              <a:t>: </a:t>
            </a:r>
            <a:r>
              <a:rPr lang="ko-KR" altLang="en-US" dirty="0"/>
              <a:t>안승규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후반부 발표 </a:t>
            </a:r>
            <a:r>
              <a:rPr lang="en-US" altLang="ko-KR" dirty="0"/>
              <a:t>: </a:t>
            </a:r>
            <a:r>
              <a:rPr lang="ko-KR" altLang="en-US" dirty="0"/>
              <a:t>김두섭                           지도교수 </a:t>
            </a:r>
            <a:r>
              <a:rPr lang="en-US" altLang="ko-KR" dirty="0"/>
              <a:t>: </a:t>
            </a:r>
            <a:r>
              <a:rPr lang="ko-KR" altLang="en-US" dirty="0"/>
              <a:t>강태원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서론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이론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장치의 구성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시뮬레이션 결과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결론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dirty="0"/>
              <a:t>산업의 발달</a:t>
            </a:r>
            <a:r>
              <a:rPr lang="en-US" altLang="ko-KR" dirty="0"/>
              <a:t>/</a:t>
            </a:r>
            <a:r>
              <a:rPr lang="ko-KR" altLang="en-US" dirty="0"/>
              <a:t>효과적인 제어의 필요성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부적절한 제어로 인한 사고사례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유량제어</a:t>
            </a:r>
            <a:r>
              <a:rPr lang="ko-KR" altLang="en-US" baseline="0" dirty="0">
                <a:sym typeface="Wingdings" pitchFamily="2" charset="2"/>
              </a:rPr>
              <a:t>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자동제어</a:t>
            </a:r>
            <a:r>
              <a:rPr lang="en-US" altLang="ko-KR" baseline="0" dirty="0">
                <a:sym typeface="Wingdings" pitchFamily="2" charset="2"/>
              </a:rPr>
              <a:t>//</a:t>
            </a:r>
            <a:r>
              <a:rPr lang="ko-KR" altLang="en-US" baseline="0" dirty="0">
                <a:sym typeface="Wingdings" pitchFamily="2" charset="2"/>
              </a:rPr>
              <a:t>현재의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이론</a:t>
            </a:r>
            <a:r>
              <a:rPr lang="en-US" altLang="ko-KR" dirty="0"/>
              <a:t>1 : </a:t>
            </a:r>
            <a:r>
              <a:rPr lang="ko-KR" altLang="en-US" dirty="0"/>
              <a:t>유량제어소개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자동제어소개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이론</a:t>
            </a:r>
            <a:r>
              <a:rPr lang="en-US" altLang="ko-KR" dirty="0"/>
              <a:t>3 : Ziegler-Nichols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이론 </a:t>
            </a:r>
            <a:r>
              <a:rPr lang="en-US" altLang="ko-KR" baseline="0" dirty="0"/>
              <a:t>: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비례 이득을 변화시키며 단위 계단 입력에 대한 시스템의 응답이 감쇠가 없는 임계 감쇠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(Critical damping)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상태가 되는 임계이득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</a:t>
            </a:r>
            <a:r>
              <a:rPr lang="en-US" altLang="ko-KR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와 임계 진동 주기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</a:t>
            </a:r>
            <a:r>
              <a:rPr lang="en-US" altLang="ko-KR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 I, 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계수 값을 선정하는 방법이 이용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제어기에 따른 계수는</a:t>
            </a:r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표와 같이 계산됨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이론</a:t>
            </a:r>
            <a:r>
              <a:rPr lang="en-US" altLang="ko-KR" dirty="0"/>
              <a:t>4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LabView</a:t>
            </a:r>
            <a:r>
              <a:rPr lang="en-US" altLang="ko-KR" baseline="0" dirty="0"/>
              <a:t> </a:t>
            </a:r>
            <a:r>
              <a:rPr lang="en-US" altLang="ko-KR" baseline="0" dirty="0">
                <a:sym typeface="Wingdings" pitchFamily="2" charset="2"/>
              </a:rPr>
              <a:t> Front Panel and Block diagram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 err="1"/>
              <a:t>랩뷰를</a:t>
            </a:r>
            <a:r>
              <a:rPr lang="ko-KR" altLang="en-US" dirty="0"/>
              <a:t> 이용한 자동유량제어시스템</a:t>
            </a:r>
            <a:r>
              <a:rPr lang="ko-KR" altLang="en-US" baseline="0" dirty="0"/>
              <a:t> 프로그래밍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소프트웨어와 하드웨어 사이의 관계 분석 </a:t>
            </a:r>
            <a:r>
              <a:rPr lang="en-US" altLang="ko-KR" baseline="0" dirty="0">
                <a:sym typeface="Wingdings" pitchFamily="2" charset="2"/>
              </a:rPr>
              <a:t> Ziegler-Nichols </a:t>
            </a:r>
            <a:r>
              <a:rPr lang="ko-KR" altLang="en-US" baseline="0" dirty="0" err="1">
                <a:sym typeface="Wingdings" pitchFamily="2" charset="2"/>
              </a:rPr>
              <a:t>튜닝법을</a:t>
            </a:r>
            <a:r>
              <a:rPr lang="ko-KR" altLang="en-US" baseline="0" dirty="0">
                <a:sym typeface="Wingdings" pitchFamily="2" charset="2"/>
              </a:rPr>
              <a:t> 통한 </a:t>
            </a:r>
            <a:r>
              <a:rPr lang="en-US" altLang="ko-KR" baseline="0" dirty="0">
                <a:sym typeface="Wingdings" pitchFamily="2" charset="2"/>
              </a:rPr>
              <a:t>P, PI, PID </a:t>
            </a:r>
            <a:r>
              <a:rPr lang="ko-KR" altLang="en-US" baseline="0" dirty="0">
                <a:sym typeface="Wingdings" pitchFamily="2" charset="2"/>
              </a:rPr>
              <a:t>제어 각각의 변수를 설정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최적화된 자동유량제어시스템의 구축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87FAC-BECE-4D27-8B77-74D745E85C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7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0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8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5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7818438" y="0"/>
            <a:ext cx="1201737" cy="142875"/>
          </a:xfrm>
          <a:custGeom>
            <a:avLst/>
            <a:gdLst>
              <a:gd name="connsiteX0" fmla="*/ 76283 w 1201657"/>
              <a:gd name="connsiteY0" fmla="*/ 0 h 142612"/>
              <a:gd name="connsiteX1" fmla="*/ 1201657 w 1201657"/>
              <a:gd name="connsiteY1" fmla="*/ 0 h 142612"/>
              <a:gd name="connsiteX2" fmla="*/ 1125374 w 1201657"/>
              <a:gd name="connsiteY2" fmla="*/ 142612 h 142612"/>
              <a:gd name="connsiteX3" fmla="*/ 0 w 1201657"/>
              <a:gd name="connsiteY3" fmla="*/ 142612 h 14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657" h="142612">
                <a:moveTo>
                  <a:pt x="76283" y="0"/>
                </a:moveTo>
                <a:lnTo>
                  <a:pt x="1201657" y="0"/>
                </a:lnTo>
                <a:lnTo>
                  <a:pt x="1125374" y="142612"/>
                </a:lnTo>
                <a:lnTo>
                  <a:pt x="0" y="1426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6449792"/>
            <a:ext cx="636320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Microwave Chemical Reaction Laboratory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://www.google.co.kr/url?sa=i&amp;rct=j&amp;q=&amp;esrc=s&amp;source=images&amp;cd=&amp;cad=rja&amp;uact=8&amp;ved=0CAcQjRxqFQoTCLaJ58imvMgCFcEWpgodX5gJmA&amp;url=http://ghebook.blogspot.com/2012/07/fourier-series.html&amp;bvm=bv.104819420,d.dGY&amp;psig=AFQjCNFlEV7dTTqpRKgNFmyTstJelfLXkw&amp;ust=1444717572114261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" y="464642"/>
            <a:ext cx="9143999" cy="16682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3600" b="1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ea typeface="KaiTi" pitchFamily="49" charset="-122"/>
                <a:cs typeface="Arial" panose="020B0604020202020204" pitchFamily="34" charset="0"/>
              </a:rPr>
              <a:t>Development Of Automatic Flow Control System Based On </a:t>
            </a:r>
            <a:r>
              <a:rPr kumimoji="0" lang="en-US" altLang="ko-KR" sz="3600" b="1" dirty="0" err="1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ea typeface="KaiTi" pitchFamily="49" charset="-122"/>
                <a:cs typeface="Arial" panose="020B0604020202020204" pitchFamily="34" charset="0"/>
              </a:rPr>
              <a:t>LabView</a:t>
            </a:r>
            <a:endParaRPr kumimoji="0" lang="en-US" altLang="ko-KR" sz="3600" b="1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ea typeface="KaiTi" pitchFamily="49" charset="-122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36512" y="2769309"/>
            <a:ext cx="9143999" cy="226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Chemical Engineering Department</a:t>
            </a:r>
          </a:p>
          <a:p>
            <a:pPr algn="ctr" eaLnBrk="1" latinLnBrk="1" hangingPunct="1">
              <a:lnSpc>
                <a:spcPct val="150000"/>
              </a:lnSpc>
            </a:pPr>
            <a:endParaRPr kumimoji="0" lang="en-US" altLang="ko-KR" sz="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Du-</a:t>
            </a:r>
            <a:r>
              <a:rPr kumimoji="0" lang="en-US" altLang="ko-KR" sz="2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Seob</a:t>
            </a:r>
            <a:r>
              <a:rPr kumimoji="0"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Kim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20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Seung-Gyu</a:t>
            </a:r>
            <a:r>
              <a:rPr kumimoji="0"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Ann</a:t>
            </a:r>
          </a:p>
          <a:p>
            <a:pPr algn="ctr" eaLnBrk="1" latinLnBrk="1" hangingPunct="1">
              <a:lnSpc>
                <a:spcPct val="150000"/>
              </a:lnSpc>
            </a:pPr>
            <a:endParaRPr kumimoji="0" lang="en-US" altLang="ko-KR" sz="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2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*Tae-Won Kang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Composition of equipment 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0" y="1023119"/>
            <a:ext cx="9144000" cy="5070177"/>
            <a:chOff x="0" y="1023119"/>
            <a:chExt cx="9144000" cy="5070177"/>
          </a:xfrm>
        </p:grpSpPr>
        <p:pic>
          <p:nvPicPr>
            <p:cNvPr id="8193" name="_x120257504" descr="EMB000026a82b5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628800"/>
              <a:ext cx="9144000" cy="44644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0" y="1023119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effectLst>
                    <a:glow rad="228600">
                      <a:srgbClr val="00B050">
                        <a:alpha val="40000"/>
                      </a:srgbClr>
                    </a:glow>
                  </a:effectLst>
                  <a:latin typeface="Arial Black" pitchFamily="34" charset="0"/>
                </a:rPr>
                <a:t>Composition of software (Front panel)</a:t>
              </a:r>
              <a:endParaRPr lang="ko-KR" altLang="en-US" sz="2400" dirty="0"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10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6032" y="1023119"/>
            <a:ext cx="9144000" cy="5070177"/>
            <a:chOff x="0" y="1023119"/>
            <a:chExt cx="9144000" cy="5070177"/>
          </a:xfrm>
        </p:grpSpPr>
        <p:pic>
          <p:nvPicPr>
            <p:cNvPr id="10" name="_x137453400" descr="EMB000026a82b5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556792"/>
              <a:ext cx="9144000" cy="4536504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0" y="1023119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effectLst>
                    <a:glow rad="228600">
                      <a:srgbClr val="00B050">
                        <a:alpha val="40000"/>
                      </a:srgbClr>
                    </a:glow>
                  </a:effectLst>
                  <a:latin typeface="Arial Black" pitchFamily="34" charset="0"/>
                </a:rPr>
                <a:t>Composition of software (Block diagram)</a:t>
              </a:r>
              <a:endParaRPr lang="ko-KR" altLang="en-US" sz="2400" dirty="0"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02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Composition of equipment </a:t>
            </a:r>
            <a:endParaRPr lang="ko-KR" altLang="ko-KR" sz="320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354" name="Freeform 7"/>
          <p:cNvSpPr>
            <a:spLocks/>
          </p:cNvSpPr>
          <p:nvPr/>
        </p:nvSpPr>
        <p:spPr bwMode="auto">
          <a:xfrm>
            <a:off x="1848540" y="2889250"/>
            <a:ext cx="981075" cy="955675"/>
          </a:xfrm>
          <a:custGeom>
            <a:avLst/>
            <a:gdLst>
              <a:gd name="T0" fmla="*/ 1685430279 w 482"/>
              <a:gd name="T1" fmla="*/ 224911725 h 467"/>
              <a:gd name="T2" fmla="*/ 1903687856 w 482"/>
              <a:gd name="T3" fmla="*/ 106321502 h 467"/>
              <a:gd name="T4" fmla="*/ 1762226436 w 482"/>
              <a:gd name="T5" fmla="*/ 318966529 h 467"/>
              <a:gd name="T6" fmla="*/ 1948148366 w 482"/>
              <a:gd name="T7" fmla="*/ 273984588 h 467"/>
              <a:gd name="T8" fmla="*/ 1758183475 w 482"/>
              <a:gd name="T9" fmla="*/ 486627592 h 467"/>
              <a:gd name="T10" fmla="*/ 1257001045 w 482"/>
              <a:gd name="T11" fmla="*/ 1496688940 h 467"/>
              <a:gd name="T12" fmla="*/ 52544422 w 482"/>
              <a:gd name="T13" fmla="*/ 1508957661 h 467"/>
              <a:gd name="T14" fmla="*/ 630520998 w 482"/>
              <a:gd name="T15" fmla="*/ 1349474397 h 467"/>
              <a:gd name="T16" fmla="*/ 250591215 w 482"/>
              <a:gd name="T17" fmla="*/ 1079578709 h 467"/>
              <a:gd name="T18" fmla="*/ 404179508 w 482"/>
              <a:gd name="T19" fmla="*/ 1050954389 h 467"/>
              <a:gd name="T20" fmla="*/ 121254657 w 482"/>
              <a:gd name="T21" fmla="*/ 670648299 h 467"/>
              <a:gd name="T22" fmla="*/ 282926862 w 482"/>
              <a:gd name="T23" fmla="*/ 711541340 h 467"/>
              <a:gd name="T24" fmla="*/ 177840029 w 482"/>
              <a:gd name="T25" fmla="*/ 179929785 h 467"/>
              <a:gd name="T26" fmla="*/ 974074183 w 482"/>
              <a:gd name="T27" fmla="*/ 605217815 h 467"/>
              <a:gd name="T28" fmla="*/ 1172122987 w 482"/>
              <a:gd name="T29" fmla="*/ 130858944 h 467"/>
              <a:gd name="T30" fmla="*/ 1685430279 w 482"/>
              <a:gd name="T31" fmla="*/ 224911725 h 4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82" h="467">
                <a:moveTo>
                  <a:pt x="417" y="55"/>
                </a:moveTo>
                <a:cubicBezTo>
                  <a:pt x="471" y="26"/>
                  <a:pt x="471" y="26"/>
                  <a:pt x="471" y="26"/>
                </a:cubicBezTo>
                <a:cubicBezTo>
                  <a:pt x="471" y="26"/>
                  <a:pt x="459" y="55"/>
                  <a:pt x="436" y="78"/>
                </a:cubicBezTo>
                <a:cubicBezTo>
                  <a:pt x="414" y="101"/>
                  <a:pt x="469" y="76"/>
                  <a:pt x="482" y="67"/>
                </a:cubicBezTo>
                <a:cubicBezTo>
                  <a:pt x="482" y="67"/>
                  <a:pt x="458" y="102"/>
                  <a:pt x="435" y="119"/>
                </a:cubicBezTo>
                <a:cubicBezTo>
                  <a:pt x="435" y="119"/>
                  <a:pt x="449" y="286"/>
                  <a:pt x="311" y="366"/>
                </a:cubicBezTo>
                <a:cubicBezTo>
                  <a:pt x="311" y="366"/>
                  <a:pt x="165" y="467"/>
                  <a:pt x="13" y="369"/>
                </a:cubicBezTo>
                <a:cubicBezTo>
                  <a:pt x="13" y="369"/>
                  <a:pt x="135" y="361"/>
                  <a:pt x="156" y="330"/>
                </a:cubicBezTo>
                <a:cubicBezTo>
                  <a:pt x="156" y="330"/>
                  <a:pt x="83" y="312"/>
                  <a:pt x="62" y="264"/>
                </a:cubicBezTo>
                <a:cubicBezTo>
                  <a:pt x="62" y="264"/>
                  <a:pt x="100" y="268"/>
                  <a:pt x="100" y="257"/>
                </a:cubicBezTo>
                <a:cubicBezTo>
                  <a:pt x="100" y="257"/>
                  <a:pt x="33" y="231"/>
                  <a:pt x="30" y="164"/>
                </a:cubicBezTo>
                <a:cubicBezTo>
                  <a:pt x="30" y="164"/>
                  <a:pt x="57" y="179"/>
                  <a:pt x="70" y="174"/>
                </a:cubicBezTo>
                <a:cubicBezTo>
                  <a:pt x="70" y="174"/>
                  <a:pt x="0" y="122"/>
                  <a:pt x="44" y="44"/>
                </a:cubicBezTo>
                <a:cubicBezTo>
                  <a:pt x="44" y="44"/>
                  <a:pt x="132" y="158"/>
                  <a:pt x="241" y="148"/>
                </a:cubicBezTo>
                <a:cubicBezTo>
                  <a:pt x="241" y="148"/>
                  <a:pt x="231" y="57"/>
                  <a:pt x="290" y="32"/>
                </a:cubicBezTo>
                <a:cubicBezTo>
                  <a:pt x="290" y="32"/>
                  <a:pt x="366" y="0"/>
                  <a:pt x="417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6984103" y="2886075"/>
            <a:ext cx="495300" cy="893763"/>
          </a:xfrm>
          <a:custGeom>
            <a:avLst/>
            <a:gdLst>
              <a:gd name="T0" fmla="*/ 980286743 w 242"/>
              <a:gd name="T1" fmla="*/ 0 h 438"/>
              <a:gd name="T2" fmla="*/ 980286743 w 242"/>
              <a:gd name="T3" fmla="*/ 253534317 h 438"/>
              <a:gd name="T4" fmla="*/ 737240793 w 242"/>
              <a:gd name="T5" fmla="*/ 253534317 h 438"/>
              <a:gd name="T6" fmla="*/ 668377874 w 242"/>
              <a:gd name="T7" fmla="*/ 359855094 h 438"/>
              <a:gd name="T8" fmla="*/ 668377874 w 242"/>
              <a:gd name="T9" fmla="*/ 617478282 h 438"/>
              <a:gd name="T10" fmla="*/ 980286743 w 242"/>
              <a:gd name="T11" fmla="*/ 617478282 h 438"/>
              <a:gd name="T12" fmla="*/ 980286743 w 242"/>
              <a:gd name="T13" fmla="*/ 911905361 h 438"/>
              <a:gd name="T14" fmla="*/ 664326404 w 242"/>
              <a:gd name="T15" fmla="*/ 911905361 h 438"/>
              <a:gd name="T16" fmla="*/ 664326404 w 242"/>
              <a:gd name="T17" fmla="*/ 1791095704 h 438"/>
              <a:gd name="T18" fmla="*/ 307859412 w 242"/>
              <a:gd name="T19" fmla="*/ 1791095704 h 438"/>
              <a:gd name="T20" fmla="*/ 307859412 w 242"/>
              <a:gd name="T21" fmla="*/ 911905361 h 438"/>
              <a:gd name="T22" fmla="*/ 0 w 242"/>
              <a:gd name="T23" fmla="*/ 911905361 h 438"/>
              <a:gd name="T24" fmla="*/ 0 w 242"/>
              <a:gd name="T25" fmla="*/ 621567154 h 438"/>
              <a:gd name="T26" fmla="*/ 303807941 w 242"/>
              <a:gd name="T27" fmla="*/ 621567154 h 438"/>
              <a:gd name="T28" fmla="*/ 303807941 w 242"/>
              <a:gd name="T29" fmla="*/ 368032838 h 438"/>
              <a:gd name="T30" fmla="*/ 567107218 w 242"/>
              <a:gd name="T31" fmla="*/ 0 h 438"/>
              <a:gd name="T32" fmla="*/ 980286743 w 242"/>
              <a:gd name="T33" fmla="*/ 0 h 4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2" h="438">
                <a:moveTo>
                  <a:pt x="242" y="0"/>
                </a:moveTo>
                <a:cubicBezTo>
                  <a:pt x="242" y="62"/>
                  <a:pt x="242" y="62"/>
                  <a:pt x="242" y="62"/>
                </a:cubicBezTo>
                <a:cubicBezTo>
                  <a:pt x="182" y="62"/>
                  <a:pt x="182" y="62"/>
                  <a:pt x="182" y="62"/>
                </a:cubicBezTo>
                <a:cubicBezTo>
                  <a:pt x="182" y="62"/>
                  <a:pt x="164" y="64"/>
                  <a:pt x="165" y="88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242" y="151"/>
                  <a:pt x="242" y="151"/>
                  <a:pt x="242" y="151"/>
                </a:cubicBezTo>
                <a:cubicBezTo>
                  <a:pt x="242" y="223"/>
                  <a:pt x="242" y="223"/>
                  <a:pt x="242" y="223"/>
                </a:cubicBezTo>
                <a:cubicBezTo>
                  <a:pt x="164" y="223"/>
                  <a:pt x="164" y="223"/>
                  <a:pt x="164" y="223"/>
                </a:cubicBezTo>
                <a:cubicBezTo>
                  <a:pt x="164" y="438"/>
                  <a:pt x="164" y="438"/>
                  <a:pt x="164" y="438"/>
                </a:cubicBezTo>
                <a:cubicBezTo>
                  <a:pt x="76" y="438"/>
                  <a:pt x="76" y="438"/>
                  <a:pt x="76" y="438"/>
                </a:cubicBezTo>
                <a:cubicBezTo>
                  <a:pt x="76" y="223"/>
                  <a:pt x="76" y="223"/>
                  <a:pt x="76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52"/>
                  <a:pt x="0" y="152"/>
                  <a:pt x="0" y="152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68" y="7"/>
                  <a:pt x="140" y="0"/>
                </a:cubicBezTo>
                <a:lnTo>
                  <a:pt x="2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76099824" descr="EMB000005602c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967" y="980728"/>
            <a:ext cx="7416824" cy="5016601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102067" y="2912566"/>
            <a:ext cx="720080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07736" y="2913129"/>
            <a:ext cx="1300908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01439" y="2910655"/>
            <a:ext cx="648072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5400000">
            <a:off x="5223278" y="2523089"/>
            <a:ext cx="816464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28552" y="2130567"/>
            <a:ext cx="762947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82001" y="2132856"/>
            <a:ext cx="762947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6365874" y="3202596"/>
            <a:ext cx="2160241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68699" y="4271192"/>
            <a:ext cx="5688000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420858" y="3921367"/>
            <a:ext cx="720000" cy="36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25741" y="3016002"/>
            <a:ext cx="36000" cy="2073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24072" y="1822598"/>
            <a:ext cx="36000" cy="3481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631940" y="5293588"/>
            <a:ext cx="1306800" cy="36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75063" y="5956900"/>
            <a:ext cx="2383200" cy="36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3133" y="5539458"/>
            <a:ext cx="36000" cy="446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1671" y="5753947"/>
            <a:ext cx="36000" cy="23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48979" y="5294858"/>
            <a:ext cx="1008000" cy="36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06786" y="1819744"/>
            <a:ext cx="3045600" cy="36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4515979" y="2406549"/>
            <a:ext cx="702000" cy="36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26789" y="1821965"/>
            <a:ext cx="121461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394076" y="1412776"/>
            <a:ext cx="936104" cy="17281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11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Composition of equipment 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그림 10" descr="제목 없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1196752"/>
            <a:ext cx="3715269" cy="46393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9795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TYPE-300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39330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XE-151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0597" y="29969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MSD-2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78584" y="1494309"/>
            <a:ext cx="1224136" cy="15841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24758" y="3130426"/>
            <a:ext cx="1440160" cy="23762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947160" y="1531620"/>
            <a:ext cx="2497048" cy="4015740"/>
          </a:xfrm>
          <a:custGeom>
            <a:avLst/>
            <a:gdLst>
              <a:gd name="connsiteX0" fmla="*/ 0 w 2537460"/>
              <a:gd name="connsiteY0" fmla="*/ 0 h 4015740"/>
              <a:gd name="connsiteX1" fmla="*/ 7620 w 2537460"/>
              <a:gd name="connsiteY1" fmla="*/ 1539240 h 4015740"/>
              <a:gd name="connsiteX2" fmla="*/ 411480 w 2537460"/>
              <a:gd name="connsiteY2" fmla="*/ 1546860 h 4015740"/>
              <a:gd name="connsiteX3" fmla="*/ 411480 w 2537460"/>
              <a:gd name="connsiteY3" fmla="*/ 4015740 h 4015740"/>
              <a:gd name="connsiteX4" fmla="*/ 2026920 w 2537460"/>
              <a:gd name="connsiteY4" fmla="*/ 4008120 h 4015740"/>
              <a:gd name="connsiteX5" fmla="*/ 2019300 w 2537460"/>
              <a:gd name="connsiteY5" fmla="*/ 1546860 h 4015740"/>
              <a:gd name="connsiteX6" fmla="*/ 2537460 w 2537460"/>
              <a:gd name="connsiteY6" fmla="*/ 1546860 h 4015740"/>
              <a:gd name="connsiteX7" fmla="*/ 2537460 w 2537460"/>
              <a:gd name="connsiteY7" fmla="*/ 7620 h 4015740"/>
              <a:gd name="connsiteX8" fmla="*/ 0 w 2537460"/>
              <a:gd name="connsiteY8" fmla="*/ 0 h 401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60" h="4015740">
                <a:moveTo>
                  <a:pt x="0" y="0"/>
                </a:moveTo>
                <a:lnTo>
                  <a:pt x="7620" y="1539240"/>
                </a:lnTo>
                <a:lnTo>
                  <a:pt x="411480" y="1546860"/>
                </a:lnTo>
                <a:lnTo>
                  <a:pt x="411480" y="4015740"/>
                </a:lnTo>
                <a:lnTo>
                  <a:pt x="2026920" y="4008120"/>
                </a:lnTo>
                <a:lnTo>
                  <a:pt x="2019300" y="1546860"/>
                </a:lnTo>
                <a:lnTo>
                  <a:pt x="2537460" y="1546860"/>
                </a:lnTo>
                <a:lnTo>
                  <a:pt x="2537460" y="762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-4645024" y="7893496"/>
            <a:ext cx="680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Air filter regulator</a:t>
            </a:r>
          </a:p>
          <a:p>
            <a:r>
              <a:rPr lang="en-US" altLang="ko-KR" dirty="0"/>
              <a:t>Maximum supply pressure : 17 bar</a:t>
            </a:r>
          </a:p>
          <a:p>
            <a:r>
              <a:rPr lang="en-US" altLang="ko-KR" dirty="0"/>
              <a:t>Output range : 0-80 bar</a:t>
            </a:r>
          </a:p>
          <a:p>
            <a:r>
              <a:rPr lang="en-US" altLang="ko-KR" dirty="0"/>
              <a:t>Effect of supply pressure variation :Less them 0.01 bar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12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Composition of equipment 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그림 10" descr="제목 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49" y="1196752"/>
            <a:ext cx="3715269" cy="463932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02320" y="1507614"/>
            <a:ext cx="1224136" cy="1584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9552" y="3143731"/>
            <a:ext cx="1440160" cy="2376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570896" y="1544925"/>
            <a:ext cx="2497048" cy="4015740"/>
          </a:xfrm>
          <a:custGeom>
            <a:avLst/>
            <a:gdLst>
              <a:gd name="connsiteX0" fmla="*/ 0 w 2537460"/>
              <a:gd name="connsiteY0" fmla="*/ 0 h 4015740"/>
              <a:gd name="connsiteX1" fmla="*/ 7620 w 2537460"/>
              <a:gd name="connsiteY1" fmla="*/ 1539240 h 4015740"/>
              <a:gd name="connsiteX2" fmla="*/ 411480 w 2537460"/>
              <a:gd name="connsiteY2" fmla="*/ 1546860 h 4015740"/>
              <a:gd name="connsiteX3" fmla="*/ 411480 w 2537460"/>
              <a:gd name="connsiteY3" fmla="*/ 4015740 h 4015740"/>
              <a:gd name="connsiteX4" fmla="*/ 2026920 w 2537460"/>
              <a:gd name="connsiteY4" fmla="*/ 4008120 h 4015740"/>
              <a:gd name="connsiteX5" fmla="*/ 2019300 w 2537460"/>
              <a:gd name="connsiteY5" fmla="*/ 1546860 h 4015740"/>
              <a:gd name="connsiteX6" fmla="*/ 2537460 w 2537460"/>
              <a:gd name="connsiteY6" fmla="*/ 1546860 h 4015740"/>
              <a:gd name="connsiteX7" fmla="*/ 2537460 w 2537460"/>
              <a:gd name="connsiteY7" fmla="*/ 7620 h 4015740"/>
              <a:gd name="connsiteX8" fmla="*/ 0 w 2537460"/>
              <a:gd name="connsiteY8" fmla="*/ 0 h 401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460" h="4015740">
                <a:moveTo>
                  <a:pt x="0" y="0"/>
                </a:moveTo>
                <a:lnTo>
                  <a:pt x="7620" y="1539240"/>
                </a:lnTo>
                <a:lnTo>
                  <a:pt x="411480" y="1546860"/>
                </a:lnTo>
                <a:lnTo>
                  <a:pt x="411480" y="4015740"/>
                </a:lnTo>
                <a:lnTo>
                  <a:pt x="2026920" y="4008120"/>
                </a:lnTo>
                <a:lnTo>
                  <a:pt x="2019300" y="1546860"/>
                </a:lnTo>
                <a:lnTo>
                  <a:pt x="2537460" y="1546860"/>
                </a:lnTo>
                <a:lnTo>
                  <a:pt x="2537460" y="762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67944" y="2636912"/>
            <a:ext cx="5076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 Black" pitchFamily="34" charset="0"/>
              </a:rPr>
              <a:t>TYPE-300</a:t>
            </a:r>
            <a:endParaRPr lang="ko-KR" altLang="en-US" sz="2000" b="1" dirty="0"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3212976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∙ Air filter regulator</a:t>
            </a:r>
          </a:p>
          <a:p>
            <a:pPr algn="ctr"/>
            <a:r>
              <a:rPr lang="en-US" altLang="ko-KR" dirty="0">
                <a:latin typeface="Arial Black" pitchFamily="34" charset="0"/>
              </a:rPr>
              <a:t>∙ Maximum supply pressure : 17 bar</a:t>
            </a:r>
          </a:p>
          <a:p>
            <a:pPr algn="ctr"/>
            <a:r>
              <a:rPr lang="en-US" altLang="ko-KR" dirty="0">
                <a:latin typeface="Arial Black" pitchFamily="34" charset="0"/>
              </a:rPr>
              <a:t>∙Output range : 0-8 bar</a:t>
            </a:r>
          </a:p>
          <a:p>
            <a:pPr algn="ctr"/>
            <a:endParaRPr lang="en-US" altLang="ko-KR" dirty="0"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944" y="2641104"/>
            <a:ext cx="491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 Black" pitchFamily="34" charset="0"/>
              </a:rPr>
              <a:t>XE-151</a:t>
            </a:r>
            <a:endParaRPr lang="ko-KR" altLang="en-US" sz="2000" b="1" dirty="0"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7708" y="3212976"/>
            <a:ext cx="537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∙ Pneumatic </a:t>
            </a:r>
            <a:r>
              <a:rPr lang="en-US" altLang="ko-KR" dirty="0" err="1">
                <a:latin typeface="Arial Black" pitchFamily="34" charset="0"/>
              </a:rPr>
              <a:t>positioner</a:t>
            </a:r>
            <a:endParaRPr lang="en-US" altLang="ko-KR" dirty="0">
              <a:latin typeface="Arial Black" pitchFamily="34" charset="0"/>
            </a:endParaRPr>
          </a:p>
          <a:p>
            <a:pPr algn="ctr"/>
            <a:r>
              <a:rPr lang="en-US" altLang="ko-KR" dirty="0">
                <a:latin typeface="Arial Black" pitchFamily="34" charset="0"/>
              </a:rPr>
              <a:t>∙ Supply electric current range : 4- 20 </a:t>
            </a:r>
            <a:r>
              <a:rPr lang="en-US" altLang="ko-KR" dirty="0" err="1">
                <a:latin typeface="Arial Black" pitchFamily="34" charset="0"/>
              </a:rPr>
              <a:t>mA</a:t>
            </a:r>
            <a:endParaRPr lang="en-US" altLang="ko-KR" dirty="0">
              <a:latin typeface="Arial Black" pitchFamily="34" charset="0"/>
            </a:endParaRPr>
          </a:p>
          <a:p>
            <a:pPr algn="ctr"/>
            <a:r>
              <a:rPr lang="en-US" altLang="ko-KR" dirty="0">
                <a:latin typeface="Arial Black" pitchFamily="34" charset="0"/>
              </a:rPr>
              <a:t>∙ Supply pressure range : 1.4~7 bar</a:t>
            </a:r>
          </a:p>
          <a:p>
            <a:pPr algn="ctr"/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067944" y="2636912"/>
            <a:ext cx="5076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 Black" pitchFamily="34" charset="0"/>
              </a:rPr>
              <a:t>MSD-2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2148" y="3214708"/>
            <a:ext cx="536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itchFamily="34" charset="0"/>
              </a:rPr>
              <a:t>∙ Multi spring diaphragm</a:t>
            </a:r>
          </a:p>
          <a:p>
            <a:pPr algn="ctr"/>
            <a:r>
              <a:rPr lang="en-US" altLang="ko-KR" dirty="0">
                <a:latin typeface="Arial Black" pitchFamily="34" charset="0"/>
              </a:rPr>
              <a:t>∙ Air to open</a:t>
            </a:r>
          </a:p>
          <a:p>
            <a:pPr algn="ctr"/>
            <a:r>
              <a:rPr lang="en-US" altLang="ko-KR" dirty="0">
                <a:latin typeface="Arial Black" pitchFamily="34" charset="0"/>
              </a:rPr>
              <a:t>∙ Spring range : 0.2-1.0 bar</a:t>
            </a:r>
          </a:p>
          <a:p>
            <a:pPr algn="ctr"/>
            <a:r>
              <a:rPr lang="en-US" altLang="ko-KR" dirty="0">
                <a:latin typeface="Arial Black" pitchFamily="34" charset="0"/>
              </a:rPr>
              <a:t>∙ Max supply pressure : 1.4 bar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4645024" y="7893496"/>
            <a:ext cx="680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Air filter regulator</a:t>
            </a:r>
          </a:p>
          <a:p>
            <a:r>
              <a:rPr lang="en-US" altLang="ko-KR" dirty="0"/>
              <a:t>Maximum supply pressure : 17 bar</a:t>
            </a:r>
          </a:p>
          <a:p>
            <a:r>
              <a:rPr lang="en-US" altLang="ko-KR" dirty="0"/>
              <a:t>Output range : 0-80 bar</a:t>
            </a:r>
          </a:p>
          <a:p>
            <a:r>
              <a:rPr lang="en-US" altLang="ko-KR" dirty="0"/>
              <a:t>Effect of supply pressure variation :Less them 0.01 bar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13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780928"/>
            <a:ext cx="47958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en-US" altLang="ko-KR" sz="4000" spc="-150" dirty="0">
                <a:solidFill>
                  <a:srgbClr val="FFCC00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Simulation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K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21" y="1340768"/>
            <a:ext cx="7314079" cy="5040000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94425" y="3473784"/>
            <a:ext cx="158417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3278" y="30687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sz="1600" b="1" baseline="-25000" dirty="0">
                <a:latin typeface="Arial" pitchFamily="34" charset="0"/>
                <a:cs typeface="Arial" pitchFamily="34" charset="0"/>
              </a:rPr>
              <a:t>U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= 5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378601" y="3473784"/>
            <a:ext cx="158417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7454" y="30687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sz="1600" b="1" baseline="-25000" dirty="0">
                <a:latin typeface="Arial" pitchFamily="34" charset="0"/>
                <a:cs typeface="Arial" pitchFamily="34" charset="0"/>
              </a:rPr>
              <a:t>U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= 6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962777" y="3473784"/>
            <a:ext cx="1512168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78373" y="3473784"/>
            <a:ext cx="90219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9622" y="30687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sz="1600" b="1" baseline="-25000" dirty="0">
                <a:latin typeface="Arial" pitchFamily="34" charset="0"/>
                <a:cs typeface="Arial" pitchFamily="34" charset="0"/>
              </a:rPr>
              <a:t>U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= 7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886" y="30687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sz="1600" b="1" baseline="-25000" dirty="0">
                <a:latin typeface="Arial" pitchFamily="34" charset="0"/>
                <a:cs typeface="Arial" pitchFamily="34" charset="0"/>
              </a:rPr>
              <a:t>U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= 8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84469" y="3861048"/>
            <a:ext cx="1008112" cy="9361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18000" y="1706400"/>
            <a:ext cx="171341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SP = 1.2 m</a:t>
            </a:r>
            <a:r>
              <a:rPr lang="en-US" altLang="ko-KR" sz="1600" b="1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/min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Setting the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PID</a:t>
            </a: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parameters using Ziegler-Nichols tuning method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15</a:t>
            </a:r>
            <a:endParaRPr lang="ko-KR" altLang="en-US" sz="1600" dirty="0">
              <a:latin typeface="Arial Black" pitchFamily="34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0" y="2420888"/>
          <a:ext cx="9144000" cy="252027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21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</a:t>
                      </a:r>
                      <a:r>
                        <a:rPr lang="en-US" altLang="ko-KR" sz="1600" b="1" baseline="-25000" dirty="0"/>
                        <a:t>C</a:t>
                      </a:r>
                      <a:endParaRPr lang="ko-KR" altLang="en-US" sz="1600" b="1" baseline="-250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l-GR" altLang="ko-KR" sz="1600" b="1" dirty="0"/>
                        <a:t>τ</a:t>
                      </a:r>
                      <a:r>
                        <a:rPr lang="en-US" altLang="ko-KR" sz="1600" b="1" baseline="-25000" dirty="0"/>
                        <a:t>I</a:t>
                      </a:r>
                      <a:r>
                        <a:rPr lang="en-US" altLang="ko-KR" sz="1600" b="1" dirty="0"/>
                        <a:t>(min)</a:t>
                      </a:r>
                      <a:r>
                        <a:rPr lang="en-US" altLang="ko-KR" sz="1600" b="1" baseline="-25000" dirty="0"/>
                        <a:t> </a:t>
                      </a:r>
                      <a:endParaRPr lang="ko-KR" altLang="en-US" sz="1600" b="1" baseline="-25000" dirty="0"/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l-GR" altLang="ko-KR" sz="1600" b="1" dirty="0"/>
                        <a:t>τ</a:t>
                      </a:r>
                      <a:r>
                        <a:rPr lang="en-US" altLang="ko-KR" sz="1600" b="1" baseline="-25000" dirty="0"/>
                        <a:t>D</a:t>
                      </a:r>
                      <a:r>
                        <a:rPr lang="en-US" altLang="ko-KR" sz="1600" b="1" dirty="0"/>
                        <a:t>(min)</a:t>
                      </a:r>
                      <a:endParaRPr lang="ko-KR" altLang="en-US" sz="1600" b="1" baseline="-25000" dirty="0"/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3.5000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3.1818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0.03091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PID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4.1176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0.01862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0.004655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/>
      <p:bldP spid="30" grpId="1"/>
      <p:bldP spid="35" grpId="0"/>
      <p:bldP spid="35" grpId="1"/>
      <p:bldP spid="35" grpId="2"/>
      <p:bldP spid="36" grpId="0"/>
      <p:bldP spid="36" grpId="1"/>
      <p:bldP spid="40" grpId="0" animBg="1"/>
      <p:bldP spid="40" grpId="1" animBg="1"/>
      <p:bldP spid="40" grpId="2" animBg="1"/>
      <p:bldP spid="43" grpId="0" animBg="1"/>
      <p:bldP spid="43" grpId="1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899592" y="1352960"/>
            <a:ext cx="7315200" cy="5040000"/>
            <a:chOff x="982657" y="1352960"/>
            <a:chExt cx="7199445" cy="5040000"/>
          </a:xfrm>
        </p:grpSpPr>
        <p:grpSp>
          <p:nvGrpSpPr>
            <p:cNvPr id="3" name="그룹 29"/>
            <p:cNvGrpSpPr/>
            <p:nvPr/>
          </p:nvGrpSpPr>
          <p:grpSpPr>
            <a:xfrm>
              <a:off x="982657" y="1352960"/>
              <a:ext cx="7199445" cy="5040000"/>
              <a:chOff x="982657" y="1352960"/>
              <a:chExt cx="7199445" cy="5040000"/>
            </a:xfrm>
          </p:grpSpPr>
          <p:grpSp>
            <p:nvGrpSpPr>
              <p:cNvPr id="5" name="그룹 28"/>
              <p:cNvGrpSpPr/>
              <p:nvPr/>
            </p:nvGrpSpPr>
            <p:grpSpPr>
              <a:xfrm>
                <a:off x="982657" y="1352960"/>
                <a:ext cx="7199445" cy="5040000"/>
                <a:chOff x="982657" y="1352960"/>
                <a:chExt cx="7199445" cy="5040000"/>
              </a:xfrm>
            </p:grpSpPr>
            <p:pic>
              <p:nvPicPr>
                <p:cNvPr id="25" name="그림 24" descr="P.JPG"/>
                <p:cNvPicPr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982657" y="1352960"/>
                  <a:ext cx="7199445" cy="5040000"/>
                </a:xfrm>
                <a:prstGeom prst="rect">
                  <a:avLst/>
                </a:prstGeom>
              </p:spPr>
            </p:pic>
            <p:sp>
              <p:nvSpPr>
                <p:cNvPr id="26" name="직사각형 25"/>
                <p:cNvSpPr/>
                <p:nvPr/>
              </p:nvSpPr>
              <p:spPr>
                <a:xfrm>
                  <a:off x="6318000" y="1706400"/>
                  <a:ext cx="1656184" cy="6353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314966" y="1733907"/>
                <a:ext cx="17134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SP = 1.2 m</a:t>
                </a:r>
                <a:r>
                  <a:rPr lang="en-US" altLang="ko-KR" sz="1600" b="1" baseline="30000" dirty="0"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/min</a:t>
                </a:r>
              </a:p>
              <a:p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altLang="ko-KR" sz="1600" b="1" baseline="-25000" dirty="0">
                    <a:latin typeface="Arial" pitchFamily="34" charset="0"/>
                    <a:cs typeface="Arial" pitchFamily="34" charset="0"/>
                  </a:rPr>
                  <a:t>C  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= 3.5</a:t>
                </a:r>
              </a:p>
              <a:p>
                <a:endParaRPr lang="en-US" altLang="ko-KR" sz="1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835556" y="3810526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Set  point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0" y="2420889"/>
          <a:ext cx="9144000" cy="25199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7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</a:t>
                      </a:r>
                      <a:r>
                        <a:rPr lang="en-US" altLang="ko-KR" sz="1600" b="1" baseline="-25000" dirty="0"/>
                        <a:t>C</a:t>
                      </a:r>
                      <a:endParaRPr lang="ko-KR" altLang="en-US" sz="1600" b="1" baseline="-250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I</a:t>
                      </a:r>
                      <a:r>
                        <a:rPr lang="en-US" altLang="ko-KR" sz="1600" b="1" dirty="0"/>
                        <a:t>(min) 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D</a:t>
                      </a:r>
                      <a:r>
                        <a:rPr lang="en-US" altLang="ko-KR" sz="1600" b="1" dirty="0"/>
                        <a:t>(min)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3.5000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3.1818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0.03091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PID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4.1176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0.01862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0.004655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3068960"/>
            <a:ext cx="913479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276952" y="4245472"/>
            <a:ext cx="0" cy="64807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00192" y="4386590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Off set</a:t>
            </a:r>
            <a:endParaRPr lang="ko-KR" alt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P</a:t>
            </a: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control using Ziegler-Nichols tuning method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16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5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842400" y="1353600"/>
            <a:ext cx="7441200" cy="5040000"/>
            <a:chOff x="755576" y="1340768"/>
            <a:chExt cx="7441200" cy="5040000"/>
          </a:xfrm>
        </p:grpSpPr>
        <p:grpSp>
          <p:nvGrpSpPr>
            <p:cNvPr id="3" name="그룹 29"/>
            <p:cNvGrpSpPr/>
            <p:nvPr/>
          </p:nvGrpSpPr>
          <p:grpSpPr>
            <a:xfrm>
              <a:off x="755576" y="1340768"/>
              <a:ext cx="7441200" cy="5040000"/>
              <a:chOff x="755576" y="1340768"/>
              <a:chExt cx="7441200" cy="5040000"/>
            </a:xfrm>
          </p:grpSpPr>
          <p:pic>
            <p:nvPicPr>
              <p:cNvPr id="27" name="그림 26" descr="PI.JPG"/>
              <p:cNvPicPr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5576" y="1340768"/>
                <a:ext cx="7441200" cy="504000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187786" y="1687976"/>
                <a:ext cx="177163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SP = 1.2 m</a:t>
                </a:r>
                <a:r>
                  <a:rPr lang="en-US" altLang="ko-KR" sz="1600" b="1" baseline="30000" dirty="0"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/min</a:t>
                </a:r>
              </a:p>
              <a:p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altLang="ko-KR" sz="1600" b="1" baseline="-25000" dirty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= 3.2</a:t>
                </a:r>
              </a:p>
              <a:p>
                <a:r>
                  <a:rPr lang="en-US" altLang="ko-KR" sz="1600" b="1" dirty="0" err="1">
                    <a:latin typeface="Arial" pitchFamily="34" charset="0"/>
                    <a:cs typeface="Arial" pitchFamily="34" charset="0"/>
                  </a:rPr>
                  <a:t>τ</a:t>
                </a:r>
                <a:r>
                  <a:rPr lang="en-US" altLang="ko-KR" sz="1600" b="1" baseline="-25000" dirty="0" err="1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altLang="ko-KR" sz="1600" b="1" dirty="0">
                    <a:latin typeface="Arial" pitchFamily="34" charset="0"/>
                    <a:cs typeface="Arial" pitchFamily="34" charset="0"/>
                  </a:rPr>
                  <a:t>  = 0.03091 min</a:t>
                </a:r>
              </a:p>
              <a:p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231176" y="1693568"/>
              <a:ext cx="1656184" cy="8513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0" y="2420888"/>
          <a:ext cx="9144000" cy="252028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79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</a:t>
                      </a:r>
                      <a:r>
                        <a:rPr lang="en-US" altLang="ko-KR" sz="1600" b="1" baseline="-25000" dirty="0"/>
                        <a:t>C</a:t>
                      </a:r>
                      <a:endParaRPr lang="ko-KR" altLang="en-US" sz="1600" b="1" baseline="-250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I</a:t>
                      </a:r>
                      <a:r>
                        <a:rPr lang="en-US" altLang="ko-KR" sz="1600" b="1" dirty="0"/>
                        <a:t> (min)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D</a:t>
                      </a:r>
                      <a:r>
                        <a:rPr lang="en-US" altLang="ko-KR" sz="1600" b="1" dirty="0"/>
                        <a:t>(min)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3.5000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3.1818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0.03091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PID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4.1176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0.01862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0.004655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3645024"/>
            <a:ext cx="9144000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659296" y="4208896"/>
            <a:ext cx="6192688" cy="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PI</a:t>
            </a: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control using Ziegler-Nichols tuning method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17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842400" y="1353600"/>
            <a:ext cx="7441200" cy="5040000"/>
            <a:chOff x="842400" y="1353600"/>
            <a:chExt cx="7441200" cy="5040000"/>
          </a:xfrm>
        </p:grpSpPr>
        <p:pic>
          <p:nvPicPr>
            <p:cNvPr id="26" name="그림 25" descr="PID.JPG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400" y="1353600"/>
              <a:ext cx="7441200" cy="5040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12384" y="1714743"/>
              <a:ext cx="177163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SP = 1.2 m</a:t>
              </a:r>
              <a:r>
                <a:rPr lang="en-US" altLang="ko-KR" sz="1600" b="1" baseline="30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/min</a:t>
              </a:r>
            </a:p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altLang="ko-KR" sz="1600" b="1" baseline="-250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4.12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 = 0.01862 min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0.00466 min</a:t>
              </a:r>
            </a:p>
            <a:p>
              <a:endParaRPr lang="en-US" altLang="ko-K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8000" y="1706400"/>
              <a:ext cx="1710384" cy="10674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0" y="2420888"/>
          <a:ext cx="9144000" cy="25200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7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</a:t>
                      </a:r>
                      <a:r>
                        <a:rPr lang="en-US" altLang="ko-KR" sz="1600" b="1" baseline="-25000" dirty="0"/>
                        <a:t>C</a:t>
                      </a:r>
                      <a:endParaRPr lang="ko-KR" altLang="en-US" sz="1600" b="1" baseline="-250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I</a:t>
                      </a:r>
                      <a:r>
                        <a:rPr lang="en-US" altLang="ko-KR" sz="1600" b="1" dirty="0"/>
                        <a:t> (min)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/>
                        <a:t>τ</a:t>
                      </a:r>
                      <a:r>
                        <a:rPr lang="en-US" altLang="ko-KR" sz="1600" b="1" baseline="-25000" dirty="0" err="1"/>
                        <a:t>D</a:t>
                      </a:r>
                      <a:r>
                        <a:rPr lang="en-US" altLang="ko-KR" sz="1600" b="1" dirty="0"/>
                        <a:t>(min)</a:t>
                      </a:r>
                      <a:endParaRPr lang="ko-KR" altLang="en-US" sz="1600" b="1" dirty="0"/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3.5000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3.1818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0.03091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PID controller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4.1176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0.01862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0.004655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2" marR="91432"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4293096"/>
            <a:ext cx="9144000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1689776" y="4208896"/>
            <a:ext cx="5940000" cy="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1835696" y="3601592"/>
            <a:ext cx="43204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PID</a:t>
            </a: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control using Ziegler-Nichols tuning method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18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842400" y="1353600"/>
            <a:ext cx="7441200" cy="5040000"/>
            <a:chOff x="842400" y="1353600"/>
            <a:chExt cx="7441200" cy="5040000"/>
          </a:xfrm>
        </p:grpSpPr>
        <p:pic>
          <p:nvPicPr>
            <p:cNvPr id="25" name="그림 24" descr="set point.JPG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400" y="1353600"/>
              <a:ext cx="7441200" cy="504000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6312384" y="1714743"/>
              <a:ext cx="177163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SP = 1.2 m</a:t>
              </a:r>
              <a:r>
                <a:rPr lang="en-US" altLang="ko-KR" sz="1600" b="1" baseline="30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/min</a:t>
              </a:r>
            </a:p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altLang="ko-KR" sz="1600" b="1" baseline="-250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4.12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 = 0.01862 min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0.00466 min</a:t>
              </a:r>
            </a:p>
            <a:p>
              <a:endParaRPr lang="en-US" altLang="ko-K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18000" y="1706400"/>
              <a:ext cx="1710384" cy="10674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6494" y="4509120"/>
            <a:ext cx="1713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SP = 0.6 m</a:t>
            </a:r>
            <a:r>
              <a:rPr lang="en-US" altLang="ko-KR" sz="1600" b="1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/min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0750" y="4149080"/>
            <a:ext cx="1713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SP = 0.9 m</a:t>
            </a:r>
            <a:r>
              <a:rPr lang="en-US" altLang="ko-KR" sz="1600" b="1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/min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44208" y="3378478"/>
            <a:ext cx="1713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SP = 1.5 m</a:t>
            </a:r>
            <a:r>
              <a:rPr lang="en-US" altLang="ko-KR" sz="1600" b="1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/min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704750" y="4975076"/>
            <a:ext cx="2376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52057" y="4578079"/>
            <a:ext cx="234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91250" y="3830821"/>
            <a:ext cx="144016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398223" y="3849618"/>
            <a:ext cx="0" cy="72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61582" y="4592176"/>
            <a:ext cx="0" cy="3600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Set point change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19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0" y="0"/>
            <a:ext cx="7648575" cy="6858000"/>
          </a:xfrm>
          <a:custGeom>
            <a:avLst/>
            <a:gdLst>
              <a:gd name="connsiteX0" fmla="*/ 1066434 w 7648575"/>
              <a:gd name="connsiteY0" fmla="*/ 0 h 6858001"/>
              <a:gd name="connsiteX1" fmla="*/ 5902409 w 7648575"/>
              <a:gd name="connsiteY1" fmla="*/ 0 h 6858001"/>
              <a:gd name="connsiteX2" fmla="*/ 5902409 w 7648575"/>
              <a:gd name="connsiteY2" fmla="*/ 1 h 6858001"/>
              <a:gd name="connsiteX3" fmla="*/ 7353301 w 7648575"/>
              <a:gd name="connsiteY3" fmla="*/ 1 h 6858001"/>
              <a:gd name="connsiteX4" fmla="*/ 7353301 w 7648575"/>
              <a:gd name="connsiteY4" fmla="*/ 2 h 6858001"/>
              <a:gd name="connsiteX5" fmla="*/ 7648575 w 7648575"/>
              <a:gd name="connsiteY5" fmla="*/ 2 h 6858001"/>
              <a:gd name="connsiteX6" fmla="*/ 6142967 w 7648575"/>
              <a:gd name="connsiteY6" fmla="*/ 2800351 h 6858001"/>
              <a:gd name="connsiteX7" fmla="*/ 6498668 w 7648575"/>
              <a:gd name="connsiteY7" fmla="*/ 2800351 h 6858001"/>
              <a:gd name="connsiteX8" fmla="*/ 4317073 w 7648575"/>
              <a:gd name="connsiteY8" fmla="*/ 6858000 h 6858001"/>
              <a:gd name="connsiteX9" fmla="*/ 3961372 w 7648575"/>
              <a:gd name="connsiteY9" fmla="*/ 6858000 h 6858001"/>
              <a:gd name="connsiteX10" fmla="*/ 3961371 w 7648575"/>
              <a:gd name="connsiteY10" fmla="*/ 6858001 h 6858001"/>
              <a:gd name="connsiteX11" fmla="*/ 3666097 w 7648575"/>
              <a:gd name="connsiteY11" fmla="*/ 6858001 h 6858001"/>
              <a:gd name="connsiteX12" fmla="*/ 2476501 w 7648575"/>
              <a:gd name="connsiteY12" fmla="*/ 6858001 h 6858001"/>
              <a:gd name="connsiteX13" fmla="*/ 2181226 w 7648575"/>
              <a:gd name="connsiteY13" fmla="*/ 6858001 h 6858001"/>
              <a:gd name="connsiteX14" fmla="*/ 2181226 w 7648575"/>
              <a:gd name="connsiteY14" fmla="*/ 6858000 h 6858001"/>
              <a:gd name="connsiteX15" fmla="*/ 1352552 w 7648575"/>
              <a:gd name="connsiteY15" fmla="*/ 6858000 h 6858001"/>
              <a:gd name="connsiteX16" fmla="*/ 0 w 7648575"/>
              <a:gd name="connsiteY16" fmla="*/ 6858000 h 6858001"/>
              <a:gd name="connsiteX17" fmla="*/ 0 w 7648575"/>
              <a:gd name="connsiteY17" fmla="*/ 19835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48575" h="6858001">
                <a:moveTo>
                  <a:pt x="1066434" y="0"/>
                </a:moveTo>
                <a:lnTo>
                  <a:pt x="5902409" y="0"/>
                </a:lnTo>
                <a:lnTo>
                  <a:pt x="5902409" y="1"/>
                </a:lnTo>
                <a:lnTo>
                  <a:pt x="7353301" y="1"/>
                </a:lnTo>
                <a:lnTo>
                  <a:pt x="7353301" y="2"/>
                </a:lnTo>
                <a:lnTo>
                  <a:pt x="7648575" y="2"/>
                </a:lnTo>
                <a:lnTo>
                  <a:pt x="6142967" y="2800351"/>
                </a:lnTo>
                <a:lnTo>
                  <a:pt x="6498668" y="2800351"/>
                </a:lnTo>
                <a:lnTo>
                  <a:pt x="4317073" y="6858000"/>
                </a:lnTo>
                <a:lnTo>
                  <a:pt x="3961372" y="6858000"/>
                </a:lnTo>
                <a:lnTo>
                  <a:pt x="3961371" y="6858001"/>
                </a:lnTo>
                <a:lnTo>
                  <a:pt x="3666097" y="6858001"/>
                </a:lnTo>
                <a:lnTo>
                  <a:pt x="2476501" y="6858001"/>
                </a:lnTo>
                <a:lnTo>
                  <a:pt x="2181226" y="6858001"/>
                </a:lnTo>
                <a:lnTo>
                  <a:pt x="2181226" y="6858000"/>
                </a:lnTo>
                <a:lnTo>
                  <a:pt x="1352552" y="6858000"/>
                </a:lnTo>
                <a:lnTo>
                  <a:pt x="0" y="6858000"/>
                </a:lnTo>
                <a:lnTo>
                  <a:pt x="0" y="1983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07504" y="916583"/>
            <a:ext cx="6208316" cy="4700701"/>
            <a:chOff x="107504" y="916583"/>
            <a:chExt cx="6208316" cy="4700701"/>
          </a:xfrm>
        </p:grpSpPr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1259632" y="916583"/>
              <a:ext cx="5056188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500" b="1" spc="-15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grpSp>
          <p:nvGrpSpPr>
            <p:cNvPr id="28" name="그룹 1"/>
            <p:cNvGrpSpPr>
              <a:grpSpLocks/>
            </p:cNvGrpSpPr>
            <p:nvPr/>
          </p:nvGrpSpPr>
          <p:grpSpPr bwMode="auto">
            <a:xfrm>
              <a:off x="107504" y="2276872"/>
              <a:ext cx="5976664" cy="523220"/>
              <a:chOff x="5240111" y="1800211"/>
              <a:chExt cx="4351338" cy="523461"/>
            </a:xfrm>
          </p:grpSpPr>
          <p:sp>
            <p:nvSpPr>
              <p:cNvPr id="43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1800211"/>
                <a:ext cx="647700" cy="523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8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8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5"/>
              <p:cNvSpPr txBox="1">
                <a:spLocks noChangeArrowheads="1"/>
              </p:cNvSpPr>
              <p:nvPr/>
            </p:nvSpPr>
            <p:spPr bwMode="auto">
              <a:xfrm>
                <a:off x="5833836" y="1800211"/>
                <a:ext cx="3757613" cy="523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800" b="1" dirty="0">
                    <a:solidFill>
                      <a:srgbClr val="FF9933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Introduction </a:t>
                </a:r>
                <a:endParaRPr kumimoji="0" lang="ko-KR" altLang="ko-KR" sz="2800" b="1" dirty="0">
                  <a:solidFill>
                    <a:srgbClr val="FF9933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그룹 21"/>
            <p:cNvGrpSpPr/>
            <p:nvPr/>
          </p:nvGrpSpPr>
          <p:grpSpPr>
            <a:xfrm>
              <a:off x="107504" y="3184031"/>
              <a:ext cx="5976664" cy="523220"/>
              <a:chOff x="251520" y="3699029"/>
              <a:chExt cx="5976664" cy="840322"/>
            </a:xfrm>
          </p:grpSpPr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251520" y="3699029"/>
                <a:ext cx="889631" cy="840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8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8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 Box 5"/>
              <p:cNvSpPr txBox="1">
                <a:spLocks noChangeArrowheads="1"/>
              </p:cNvSpPr>
              <p:nvPr/>
            </p:nvSpPr>
            <p:spPr bwMode="auto">
              <a:xfrm>
                <a:off x="1067015" y="3771489"/>
                <a:ext cx="5161169" cy="523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8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:endParaRPr kumimoji="0" lang="ko-KR" altLang="ko-KR" sz="28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그룹 4"/>
            <p:cNvGrpSpPr>
              <a:grpSpLocks/>
            </p:cNvGrpSpPr>
            <p:nvPr/>
          </p:nvGrpSpPr>
          <p:grpSpPr bwMode="auto">
            <a:xfrm>
              <a:off x="107504" y="4162035"/>
              <a:ext cx="5941822" cy="539214"/>
              <a:chOff x="5241699" y="3540301"/>
              <a:chExt cx="4325971" cy="715533"/>
            </a:xfrm>
          </p:grpSpPr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61525"/>
                <a:ext cx="647700" cy="69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8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8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814820" y="3540301"/>
                <a:ext cx="3752850" cy="69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800" b="1" dirty="0">
                    <a:solidFill>
                      <a:srgbClr val="FF9933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Simulation results</a:t>
                </a:r>
                <a:endParaRPr kumimoji="0" lang="ko-KR" altLang="ko-KR" sz="2800" b="1" dirty="0">
                  <a:solidFill>
                    <a:srgbClr val="FF9933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5"/>
            <p:cNvGrpSpPr>
              <a:grpSpLocks/>
            </p:cNvGrpSpPr>
            <p:nvPr/>
          </p:nvGrpSpPr>
          <p:grpSpPr bwMode="auto">
            <a:xfrm>
              <a:off x="107504" y="5085186"/>
              <a:ext cx="5930942" cy="532098"/>
              <a:chOff x="5241699" y="4133589"/>
              <a:chExt cx="4318050" cy="794612"/>
            </a:xfrm>
          </p:grpSpPr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4146847"/>
                <a:ext cx="647700" cy="781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8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8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 Box 5"/>
              <p:cNvSpPr txBox="1">
                <a:spLocks noChangeArrowheads="1"/>
              </p:cNvSpPr>
              <p:nvPr/>
            </p:nvSpPr>
            <p:spPr bwMode="auto">
              <a:xfrm>
                <a:off x="5802137" y="4133589"/>
                <a:ext cx="3757612" cy="781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800" b="1" dirty="0">
                    <a:solidFill>
                      <a:srgbClr val="FF9933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Conclusion</a:t>
                </a:r>
                <a:endParaRPr kumimoji="0" lang="ko-KR" altLang="ko-KR" sz="2800" b="1" dirty="0">
                  <a:solidFill>
                    <a:srgbClr val="FF9933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99592" y="3184510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>
                <a:solidFill>
                  <a:srgbClr val="FF993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Composition of equipment </a:t>
            </a:r>
            <a:endParaRPr kumimoji="0" lang="ko-KR" altLang="ko-KR" sz="2800" b="1" dirty="0">
              <a:solidFill>
                <a:srgbClr val="FF9933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Disturbance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400" y="1353600"/>
            <a:ext cx="7441200" cy="5040000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Simulation r</a:t>
            </a:r>
            <a:r>
              <a:rPr kumimoji="0" lang="en-US" altLang="ko-KR" sz="3200" b="1" i="0" u="none" strike="noStrike" kern="1200" cap="none" spc="0" normalizeH="0" baseline="0" noProof="0" dirty="0" err="1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esults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822892" y="4663896"/>
            <a:ext cx="0" cy="4932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90312" y="51786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33 % change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10730" y="519391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67 % change</a:t>
            </a:r>
            <a:endParaRPr lang="ko-KR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18746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altLang="ko-KR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 </a:t>
            </a:r>
            <a:r>
              <a:rPr lang="en-US" altLang="ko-KR" sz="2000" dirty="0">
                <a:effectLst>
                  <a:glow rad="228600">
                    <a:srgbClr val="7030A0">
                      <a:alpha val="40000"/>
                    </a:srgbClr>
                  </a:glow>
                </a:effectLst>
                <a:latin typeface="Arial Black" pitchFamily="34" charset="0"/>
              </a:rPr>
              <a:t>Disturbance change</a:t>
            </a:r>
            <a:endParaRPr lang="ko-KR" altLang="en-US" dirty="0">
              <a:effectLst>
                <a:glow rad="228600">
                  <a:srgbClr val="7030A0">
                    <a:alpha val="40000"/>
                  </a:srgbClr>
                </a:glow>
              </a:effectLst>
              <a:latin typeface="Arial Black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636452" y="4683616"/>
            <a:ext cx="0" cy="4932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3"/>
          <p:cNvGrpSpPr/>
          <p:nvPr/>
        </p:nvGrpSpPr>
        <p:grpSpPr>
          <a:xfrm>
            <a:off x="6312384" y="1706400"/>
            <a:ext cx="1771639" cy="1362560"/>
            <a:chOff x="6312384" y="1706400"/>
            <a:chExt cx="1771639" cy="1362560"/>
          </a:xfrm>
        </p:grpSpPr>
        <p:sp>
          <p:nvSpPr>
            <p:cNvPr id="12" name="TextBox 11"/>
            <p:cNvSpPr txBox="1"/>
            <p:nvPr/>
          </p:nvSpPr>
          <p:spPr>
            <a:xfrm>
              <a:off x="6312384" y="1714743"/>
              <a:ext cx="177163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SP = 1.2 m</a:t>
              </a:r>
              <a:r>
                <a:rPr lang="en-US" altLang="ko-KR" sz="1600" b="1" baseline="30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/min</a:t>
              </a:r>
            </a:p>
            <a:p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altLang="ko-KR" sz="1600" b="1" baseline="-250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4.12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 = 0.01862 min</a:t>
              </a:r>
            </a:p>
            <a:p>
              <a:r>
                <a:rPr lang="en-US" altLang="ko-KR" sz="1600" b="1" dirty="0" err="1">
                  <a:latin typeface="Arial" pitchFamily="34" charset="0"/>
                  <a:cs typeface="Arial" pitchFamily="34" charset="0"/>
                </a:rPr>
                <a:t>τ</a:t>
              </a:r>
              <a:r>
                <a:rPr lang="en-US" altLang="ko-KR" sz="1600" b="1" baseline="-25000" dirty="0" err="1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altLang="ko-KR" sz="1600" b="1" dirty="0">
                  <a:latin typeface="Arial" pitchFamily="34" charset="0"/>
                  <a:cs typeface="Arial" pitchFamily="34" charset="0"/>
                </a:rPr>
                <a:t> = 0.00466 min</a:t>
              </a:r>
            </a:p>
            <a:p>
              <a:endParaRPr lang="en-US" altLang="ko-K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18000" y="1706400"/>
              <a:ext cx="1710384" cy="10674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20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3081154"/>
            <a:ext cx="4795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en-US" altLang="ko-KR" sz="4000" spc="-150" dirty="0">
                <a:solidFill>
                  <a:srgbClr val="FFCC00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1345043"/>
          <a:ext cx="9144000" cy="45322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P</a:t>
                      </a:r>
                      <a:r>
                        <a:rPr lang="en-US" altLang="ko-KR" baseline="0" dirty="0">
                          <a:latin typeface="Arial Black" pitchFamily="34" charset="0"/>
                        </a:rPr>
                        <a:t> control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Confirmation of offset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PI control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Offset elimination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PID control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Offset</a:t>
                      </a:r>
                      <a:r>
                        <a:rPr lang="en-US" altLang="ko-KR" baseline="0" dirty="0">
                          <a:latin typeface="Arial Black" pitchFamily="34" charset="0"/>
                        </a:rPr>
                        <a:t> elimination and f</a:t>
                      </a:r>
                      <a:r>
                        <a:rPr lang="en-US" altLang="ko-KR" dirty="0">
                          <a:latin typeface="Arial Black" pitchFamily="34" charset="0"/>
                        </a:rPr>
                        <a:t>aster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response</a:t>
                      </a:r>
                      <a:r>
                        <a:rPr lang="en-US" altLang="ko-KR" baseline="0" dirty="0">
                          <a:latin typeface="Arial Black" pitchFamily="34" charset="0"/>
                        </a:rPr>
                        <a:t> than PI control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Set point change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Stable</a:t>
                      </a:r>
                      <a:r>
                        <a:rPr lang="en-US" altLang="ko-KR" baseline="0" dirty="0">
                          <a:latin typeface="Arial Black" pitchFamily="34" charset="0"/>
                        </a:rPr>
                        <a:t> response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Disturbance change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>
                          <a:latin typeface="Arial Black" pitchFamily="34" charset="0"/>
                        </a:rPr>
                        <a:t>Stable response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22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2250" y="188640"/>
            <a:ext cx="734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kumimoji="0" lang="en-US" altLang="ko-KR" sz="3200" b="1" i="0" u="none" strike="noStrike" kern="1200" cap="none" spc="0" normalizeH="0" baseline="0" noProof="0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kumimoji="0" lang="ko-KR" altLang="ko-KR" sz="3200" b="1" i="0" u="none" strike="noStrike" kern="1200" cap="none" spc="0" normalizeH="0" baseline="0" noProof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53877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effectLst>
                  <a:glow rad="101600">
                    <a:srgbClr val="9D93BB">
                      <a:alpha val="60000"/>
                    </a:srgbClr>
                  </a:glow>
                </a:effectLst>
                <a:latin typeface="Arial Black" pitchFamily="34" charset="0"/>
              </a:rPr>
              <a:t> PID control by Ziegler-Nichols tuning method was successful </a:t>
            </a:r>
          </a:p>
          <a:p>
            <a:pPr algn="ctr"/>
            <a:r>
              <a:rPr lang="en-US" altLang="ko-KR" sz="3600" dirty="0">
                <a:effectLst>
                  <a:glow rad="101600">
                    <a:srgbClr val="9D93BB">
                      <a:alpha val="60000"/>
                    </a:srgbClr>
                  </a:glow>
                </a:effectLst>
                <a:latin typeface="Arial Black" pitchFamily="34" charset="0"/>
              </a:rPr>
              <a:t>to control the flow rate</a:t>
            </a:r>
            <a:endParaRPr lang="ko-KR" altLang="en-US" sz="3200" dirty="0">
              <a:effectLst>
                <a:glow rad="101600">
                  <a:srgbClr val="9D93BB">
                    <a:alpha val="60000"/>
                  </a:srgbClr>
                </a:glow>
              </a:effectLst>
              <a:latin typeface="Arial Black" pitchFamily="34" charset="0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95250" y="2331740"/>
            <a:ext cx="4644008" cy="2151856"/>
            <a:chOff x="76200" y="2141240"/>
            <a:chExt cx="4644008" cy="25922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38386" y="2141240"/>
              <a:ext cx="4104456" cy="2592288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2924134"/>
              <a:ext cx="4644008" cy="100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Software</a:t>
              </a:r>
              <a:endParaRPr lang="ko-KR" altLang="en-US" sz="4000" dirty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그룹 15"/>
          <p:cNvGrpSpPr/>
          <p:nvPr/>
        </p:nvGrpSpPr>
        <p:grpSpPr>
          <a:xfrm>
            <a:off x="4449638" y="2331740"/>
            <a:ext cx="4644008" cy="2151856"/>
            <a:chOff x="4430588" y="2141240"/>
            <a:chExt cx="4644008" cy="259228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58866" y="2141240"/>
              <a:ext cx="4104456" cy="2592288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0588" y="2962742"/>
              <a:ext cx="4644008" cy="92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Hardware</a:t>
              </a:r>
              <a:endParaRPr lang="ko-KR" altLang="en-US" sz="3600" dirty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676456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23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0" y="1557338"/>
            <a:ext cx="914399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</a:pPr>
            <a:r>
              <a:rPr kumimoji="0" lang="en-US" altLang="ko-KR" sz="5000" b="1" dirty="0">
                <a:ln w="11430"/>
                <a:solidFill>
                  <a:srgbClr val="FFCC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0" y="2885909"/>
            <a:ext cx="9144000" cy="97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</a:pPr>
            <a:r>
              <a:rPr kumimoji="0" lang="en-US" altLang="ko-KR" sz="7000" b="1" dirty="0">
                <a:ln w="11430"/>
                <a:solidFill>
                  <a:schemeClr val="bg1">
                    <a:lumMod val="8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Any Question?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3081154"/>
            <a:ext cx="4795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en-US" altLang="ko-KR" sz="4000" spc="-150" dirty="0">
                <a:solidFill>
                  <a:srgbClr val="FFCC00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01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C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ko-KR" altLang="ko-KR" sz="3200" dirty="0">
              <a:ln w="1905"/>
              <a:solidFill>
                <a:srgbClr val="FFCC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558" name="Picture 6" descr="https://www.isa.org/uploadedImages/Content/Standards_and_Publications/ISA_Publications/InTech_Magazine/2013/August/int_2013-08---Special-Section---home-page.jpg?n=529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7812" y="2159400"/>
            <a:ext cx="5184576" cy="2853776"/>
          </a:xfrm>
          <a:prstGeom prst="rect">
            <a:avLst/>
          </a:prstGeom>
          <a:noFill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052736"/>
            <a:ext cx="58769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1" descr="http://image.made-in-china.com/2f0j10bemQfWUMncoB/-M-6009-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2384" y="1700808"/>
            <a:ext cx="5647928" cy="3781011"/>
          </a:xfrm>
          <a:prstGeom prst="rect">
            <a:avLst/>
          </a:prstGeom>
          <a:noFill/>
        </p:spPr>
      </p:pic>
      <p:pic>
        <p:nvPicPr>
          <p:cNvPr id="23565" name="Picture 13" descr="http://image.slidesharecdn.com/andres-140707144028-phpapp02/95/automatic-generation-control-1-638.jpg?cb=1404744053"/>
          <p:cNvPicPr>
            <a:picLocks noChangeAspect="1" noChangeArrowheads="1"/>
          </p:cNvPicPr>
          <p:nvPr/>
        </p:nvPicPr>
        <p:blipFill>
          <a:blip r:embed="rId6" cstate="print"/>
          <a:srcRect t="28000" b="32543"/>
          <a:stretch>
            <a:fillRect/>
          </a:stretch>
        </p:blipFill>
        <p:spPr bwMode="auto">
          <a:xfrm>
            <a:off x="1519386" y="1988840"/>
            <a:ext cx="6076950" cy="33123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793968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4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240" y="1196752"/>
            <a:ext cx="9159240" cy="2304256"/>
            <a:chOff x="-15240" y="1196752"/>
            <a:chExt cx="9159240" cy="230425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-15240" y="1196752"/>
              <a:ext cx="9144000" cy="2304256"/>
            </a:xfrm>
            <a:prstGeom prst="roundRect">
              <a:avLst/>
            </a:prstGeom>
            <a:blipFill dpi="0" rotWithShape="1">
              <a:blip r:embed="rId3" cstate="print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0" y="1489427"/>
              <a:ext cx="914400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effectLst>
                    <a:glow rad="228600">
                      <a:srgbClr val="FF0000">
                        <a:alpha val="40000"/>
                      </a:srgbClr>
                    </a:glow>
                  </a:effectLst>
                  <a:latin typeface="Arial Black" pitchFamily="34" charset="0"/>
                </a:rPr>
                <a:t>Flow control</a:t>
              </a:r>
            </a:p>
            <a:p>
              <a:pPr algn="ctr"/>
              <a:endParaRPr lang="en-US" altLang="ko-KR" sz="1000" dirty="0"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Arial Black" pitchFamily="34" charset="0"/>
              </a:endParaRPr>
            </a:p>
            <a:p>
              <a:pPr algn="ctr"/>
              <a:r>
                <a:rPr lang="en-US" altLang="ko-KR" sz="2800" dirty="0">
                  <a:effectLst>
                    <a:glow rad="228600">
                      <a:srgbClr val="FF0000">
                        <a:alpha val="40000"/>
                      </a:srgbClr>
                    </a:glow>
                  </a:effectLst>
                  <a:latin typeface="Arial Black" pitchFamily="34" charset="0"/>
                </a:rPr>
                <a:t>To reach the desired value that fluid </a:t>
              </a:r>
            </a:p>
            <a:p>
              <a:pPr algn="ctr"/>
              <a:r>
                <a:rPr lang="en-US" altLang="ko-KR" sz="2800" dirty="0">
                  <a:effectLst>
                    <a:glow rad="228600">
                      <a:srgbClr val="FF0000">
                        <a:alpha val="40000"/>
                      </a:srgbClr>
                    </a:glow>
                  </a:effectLst>
                  <a:latin typeface="Arial Black" pitchFamily="34" charset="0"/>
                </a:rPr>
                <a:t>through pipes or channel  </a:t>
              </a:r>
              <a:endParaRPr lang="ko-KR" altLang="en-US" sz="2800" dirty="0"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21272" y="3501008"/>
            <a:ext cx="9165272" cy="2304256"/>
            <a:chOff x="-21272" y="3501008"/>
            <a:chExt cx="9165272" cy="230425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0" y="3501008"/>
              <a:ext cx="9144000" cy="2304256"/>
            </a:xfrm>
            <a:prstGeom prst="roundRect">
              <a:avLst/>
            </a:prstGeom>
            <a:blipFill dpi="0" rotWithShape="1">
              <a:blip r:embed="rId4" cstate="print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21272" y="3808923"/>
              <a:ext cx="914400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effectLst>
                    <a:glow rad="228600">
                      <a:srgbClr val="FFFF5D"/>
                    </a:glow>
                  </a:effectLst>
                  <a:latin typeface="Arial Black" pitchFamily="34" charset="0"/>
                </a:rPr>
                <a:t>Automatic control</a:t>
              </a:r>
            </a:p>
            <a:p>
              <a:pPr algn="ctr"/>
              <a:endParaRPr lang="en-US" altLang="ko-KR" sz="1000" dirty="0">
                <a:effectLst>
                  <a:glow rad="228600">
                    <a:srgbClr val="FFFF5D"/>
                  </a:glow>
                </a:effectLst>
                <a:latin typeface="Arial Black" pitchFamily="34" charset="0"/>
              </a:endParaRPr>
            </a:p>
            <a:p>
              <a:pPr algn="ctr"/>
              <a:r>
                <a:rPr lang="en-US" altLang="ko-KR" sz="2800" dirty="0">
                  <a:effectLst>
                    <a:glow rad="228600">
                      <a:srgbClr val="FFFF5D"/>
                    </a:glow>
                  </a:effectLst>
                  <a:latin typeface="Arial Black" pitchFamily="34" charset="0"/>
                </a:rPr>
                <a:t>To modify for desired value automatically </a:t>
              </a:r>
            </a:p>
            <a:p>
              <a:pPr algn="ctr"/>
              <a:r>
                <a:rPr lang="en-US" altLang="ko-KR" sz="2800" dirty="0">
                  <a:effectLst>
                    <a:glow rad="228600">
                      <a:srgbClr val="FFFF5D"/>
                    </a:glow>
                  </a:effectLst>
                  <a:latin typeface="Arial Black" pitchFamily="34" charset="0"/>
                </a:rPr>
                <a:t>from data of process</a:t>
              </a:r>
              <a:endParaRPr lang="ko-KR" altLang="en-US" sz="2800" dirty="0">
                <a:effectLst>
                  <a:glow rad="228600">
                    <a:srgbClr val="FFFF5D"/>
                  </a:glow>
                </a:effectLst>
                <a:latin typeface="Arial Black" pitchFamily="34" charset="0"/>
              </a:endParaRPr>
            </a:p>
          </p:txBody>
        </p:sp>
      </p:grpSp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01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C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ko-KR" altLang="ko-KR" sz="3200" dirty="0">
              <a:ln w="1905"/>
              <a:solidFill>
                <a:srgbClr val="FFCC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93968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5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03848" y="1860064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rPr>
              <a:t>John G. Ziegler</a:t>
            </a:r>
          </a:p>
          <a:p>
            <a:pPr algn="ctr"/>
            <a:r>
              <a:rPr lang="en-US" altLang="ko-KR" sz="40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rPr>
              <a:t>Nathaniel B. Nichols</a:t>
            </a:r>
          </a:p>
          <a:p>
            <a:pPr>
              <a:buFont typeface="Arial" charset="0"/>
              <a:buChar char="•"/>
            </a:pPr>
            <a:endParaRPr lang="en-US" altLang="ko-KR" sz="2400" dirty="0">
              <a:latin typeface="Arial Black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400" dirty="0">
                <a:latin typeface="Arial Black" pitchFamily="34" charset="0"/>
              </a:rPr>
              <a:t> Introduction of Ziegler-Nichols tuning method (1942)</a:t>
            </a:r>
          </a:p>
          <a:p>
            <a:pPr algn="ctr">
              <a:buFont typeface="Arial" pitchFamily="34" charset="0"/>
              <a:buChar char="•"/>
            </a:pPr>
            <a:endParaRPr lang="en-US" altLang="ko-KR" sz="2400" dirty="0">
              <a:latin typeface="Arial Black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400" dirty="0">
                <a:latin typeface="Arial Black" pitchFamily="34" charset="0"/>
              </a:rPr>
              <a:t> Experimental method</a:t>
            </a:r>
            <a:endParaRPr lang="en-US" altLang="ko-KR" sz="2000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01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C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ko-KR" altLang="ko-KR" sz="3200" dirty="0">
              <a:ln w="1905"/>
              <a:solidFill>
                <a:srgbClr val="FFCC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93968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6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67844" y="1916832"/>
            <a:ext cx="2808312" cy="3024336"/>
            <a:chOff x="2483768" y="1916832"/>
            <a:chExt cx="4176464" cy="3024336"/>
          </a:xfrm>
        </p:grpSpPr>
        <p:pic>
          <p:nvPicPr>
            <p:cNvPr id="23" name="Picture 4" descr="John Ziegler"/>
            <p:cNvPicPr>
              <a:picLocks noChangeAspect="1" noChangeArrowheads="1"/>
            </p:cNvPicPr>
            <p:nvPr/>
          </p:nvPicPr>
          <p:blipFill>
            <a:blip r:embed="rId3" cstate="print"/>
            <a:srcRect l="5838" t="4545" r="6589" b="4545"/>
            <a:stretch>
              <a:fillRect/>
            </a:stretch>
          </p:blipFill>
          <p:spPr bwMode="auto">
            <a:xfrm>
              <a:off x="2483768" y="1916832"/>
              <a:ext cx="2088232" cy="3024336"/>
            </a:xfrm>
            <a:prstGeom prst="rect">
              <a:avLst/>
            </a:prstGeom>
            <a:noFill/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 r="3333"/>
            <a:stretch>
              <a:fillRect/>
            </a:stretch>
          </p:blipFill>
          <p:spPr bwMode="auto">
            <a:xfrm>
              <a:off x="4572000" y="1916832"/>
              <a:ext cx="208823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" name="Picture 2" descr="http://upload.wikimedia.org/wikipedia/commons/e/e5/Highly_oscillatory_functio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38894"/>
          <a:stretch>
            <a:fillRect/>
          </a:stretch>
        </p:blipFill>
        <p:spPr bwMode="auto">
          <a:xfrm>
            <a:off x="1290493" y="1628800"/>
            <a:ext cx="6264696" cy="2232248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1218486" y="1475492"/>
            <a:ext cx="4137825" cy="2169532"/>
            <a:chOff x="167690" y="1979548"/>
            <a:chExt cx="2532102" cy="2169532"/>
          </a:xfrm>
        </p:grpSpPr>
        <p:sp>
          <p:nvSpPr>
            <p:cNvPr id="38" name="직사각형 37"/>
            <p:cNvSpPr/>
            <p:nvPr/>
          </p:nvSpPr>
          <p:spPr>
            <a:xfrm>
              <a:off x="167690" y="2420888"/>
              <a:ext cx="2532102" cy="172819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4793" y="1979548"/>
              <a:ext cx="1894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Consistent oscillation</a:t>
              </a:r>
              <a:endParaRPr lang="ko-KR" altLang="en-US" dirty="0">
                <a:latin typeface="Arial Black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466957" y="1115452"/>
            <a:ext cx="2273395" cy="2817604"/>
            <a:chOff x="2771800" y="908720"/>
            <a:chExt cx="2448272" cy="2817604"/>
          </a:xfrm>
        </p:grpSpPr>
        <p:sp>
          <p:nvSpPr>
            <p:cNvPr id="41" name="직사각형 40"/>
            <p:cNvSpPr/>
            <p:nvPr/>
          </p:nvSpPr>
          <p:spPr>
            <a:xfrm>
              <a:off x="2771800" y="1350060"/>
              <a:ext cx="2448272" cy="237626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0854" y="9087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Divergence</a:t>
              </a:r>
              <a:endParaRPr lang="ko-KR" altLang="en-US" dirty="0">
                <a:latin typeface="Arial Black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547664" y="3645024"/>
            <a:ext cx="5904656" cy="2376264"/>
            <a:chOff x="1547664" y="3645024"/>
            <a:chExt cx="5904656" cy="2376264"/>
          </a:xfrm>
        </p:grpSpPr>
        <p:sp>
          <p:nvSpPr>
            <p:cNvPr id="44" name="TextBox 43"/>
            <p:cNvSpPr txBox="1"/>
            <p:nvPr/>
          </p:nvSpPr>
          <p:spPr>
            <a:xfrm>
              <a:off x="1547664" y="4143851"/>
              <a:ext cx="590465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charset="0"/>
                <a:buChar char="•"/>
              </a:pPr>
              <a:endParaRPr lang="en-US" altLang="ko-KR" sz="24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effectLst>
                    <a:glow rad="228600">
                      <a:srgbClr val="00B0F0">
                        <a:alpha val="40000"/>
                      </a:srgbClr>
                    </a:glow>
                  </a:effectLst>
                  <a:latin typeface="Arial Black" pitchFamily="34" charset="0"/>
                </a:rPr>
                <a:t> Critical gain, K</a:t>
              </a:r>
              <a:r>
                <a:rPr lang="en-US" altLang="ko-KR" sz="2400" baseline="-25000" dirty="0">
                  <a:effectLst>
                    <a:glow rad="228600">
                      <a:srgbClr val="00B0F0">
                        <a:alpha val="40000"/>
                      </a:srgbClr>
                    </a:glow>
                  </a:effectLst>
                  <a:latin typeface="Arial Black" pitchFamily="34" charset="0"/>
                </a:rPr>
                <a:t>U</a:t>
              </a:r>
            </a:p>
            <a:p>
              <a:pPr algn="ctr">
                <a:buFont typeface="Arial" pitchFamily="34" charset="0"/>
                <a:buChar char="•"/>
              </a:pPr>
              <a:endParaRPr lang="en-US" altLang="ko-KR" sz="24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effectLst>
                    <a:glow rad="228600">
                      <a:srgbClr val="00B0F0">
                        <a:alpha val="40000"/>
                      </a:srgbClr>
                    </a:glow>
                  </a:effectLst>
                  <a:latin typeface="Arial Black" pitchFamily="34" charset="0"/>
                </a:rPr>
                <a:t> Critical oscillation period, P</a:t>
              </a:r>
              <a:r>
                <a:rPr lang="en-US" altLang="ko-KR" sz="2400" baseline="-25000" dirty="0">
                  <a:effectLst>
                    <a:glow rad="228600">
                      <a:srgbClr val="00B0F0">
                        <a:alpha val="40000"/>
                      </a:srgbClr>
                    </a:glow>
                  </a:effectLst>
                  <a:latin typeface="Arial Black" pitchFamily="34" charset="0"/>
                </a:rPr>
                <a:t>U</a:t>
              </a:r>
              <a:endParaRPr lang="en-US" altLang="ko-KR" sz="2000" baseline="-250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altLang="ko-KR" sz="2000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  <p:sp>
          <p:nvSpPr>
            <p:cNvPr id="45" name="아래쪽 화살표 44"/>
            <p:cNvSpPr/>
            <p:nvPr/>
          </p:nvSpPr>
          <p:spPr>
            <a:xfrm>
              <a:off x="2915816" y="3645024"/>
              <a:ext cx="720080" cy="648072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0" y="2420888"/>
          <a:ext cx="9144000" cy="237626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K</a:t>
                      </a:r>
                      <a:r>
                        <a:rPr lang="en-US" altLang="ko-KR" b="1" baseline="-25000" dirty="0"/>
                        <a:t>C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l-GR" altLang="ko-KR" b="1" dirty="0"/>
                        <a:t>τ</a:t>
                      </a:r>
                      <a:r>
                        <a:rPr lang="en-US" altLang="ko-KR" b="1" baseline="-25000" dirty="0"/>
                        <a:t>I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l-GR" altLang="ko-KR" b="1" dirty="0"/>
                        <a:t>τ</a:t>
                      </a:r>
                      <a:r>
                        <a:rPr lang="en-US" altLang="ko-KR" b="1" baseline="-25000" dirty="0"/>
                        <a:t>D</a:t>
                      </a:r>
                      <a:endParaRPr lang="ko-KR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P controller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0.5K</a:t>
                      </a:r>
                      <a:r>
                        <a:rPr lang="en-US" altLang="ko-KR" b="1" baseline="-25000" dirty="0"/>
                        <a:t>U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PI controller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K</a:t>
                      </a:r>
                      <a:r>
                        <a:rPr lang="en-US" altLang="ko-KR" b="1" baseline="-25000" dirty="0"/>
                        <a:t>U</a:t>
                      </a:r>
                      <a:r>
                        <a:rPr lang="en-US" altLang="ko-KR" b="1" dirty="0"/>
                        <a:t>/2.2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0.83P</a:t>
                      </a:r>
                      <a:r>
                        <a:rPr lang="en-US" altLang="ko-KR" b="1" baseline="-25000" dirty="0"/>
                        <a:t>U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PID controller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K</a:t>
                      </a:r>
                      <a:r>
                        <a:rPr lang="en-US" altLang="ko-KR" b="1" baseline="-25000" dirty="0"/>
                        <a:t>U</a:t>
                      </a:r>
                      <a:r>
                        <a:rPr lang="en-US" altLang="ko-KR" b="1" dirty="0"/>
                        <a:t>/1.7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0.5P</a:t>
                      </a:r>
                      <a:r>
                        <a:rPr lang="en-US" altLang="ko-KR" b="1" baseline="-25000" dirty="0"/>
                        <a:t>U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0.125P</a:t>
                      </a:r>
                      <a:r>
                        <a:rPr lang="en-US" altLang="ko-KR" b="1" baseline="-25000" dirty="0"/>
                        <a:t>U</a:t>
                      </a:r>
                      <a:endParaRPr lang="ko-KR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493 0 " pathEditMode="relative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01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C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ko-KR" altLang="ko-KR" sz="3200" dirty="0">
              <a:ln w="1905"/>
              <a:solidFill>
                <a:srgbClr val="FFCC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90" name="AutoShape 6" descr="http://www.monografias.com/trabajos15/carta-de-nichols/Image3473.gif"/>
          <p:cNvSpPr>
            <a:spLocks noChangeAspect="1" noChangeArrowheads="1"/>
          </p:cNvSpPr>
          <p:nvPr/>
        </p:nvSpPr>
        <p:spPr bwMode="auto">
          <a:xfrm>
            <a:off x="76200" y="-136525"/>
            <a:ext cx="2428875" cy="2743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92" name="AutoShape 8" descr="http://www.monografias.com/trabajos15/carta-de-nichols/Image3473.gif"/>
          <p:cNvSpPr>
            <a:spLocks noChangeAspect="1" noChangeArrowheads="1"/>
          </p:cNvSpPr>
          <p:nvPr/>
        </p:nvSpPr>
        <p:spPr bwMode="auto">
          <a:xfrm>
            <a:off x="76200" y="-136525"/>
            <a:ext cx="2428875" cy="2743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2874070" y="2082180"/>
            <a:ext cx="3395861" cy="2930996"/>
            <a:chOff x="2874070" y="1628800"/>
            <a:chExt cx="3395861" cy="2930996"/>
          </a:xfrm>
        </p:grpSpPr>
        <p:pic>
          <p:nvPicPr>
            <p:cNvPr id="30" name="Picture 2" descr="http://cfile23.uf.tistory.com/image/24038847535913A50B8BD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74070" y="1628800"/>
              <a:ext cx="3395861" cy="2047875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2363" y="3933056"/>
              <a:ext cx="1819275" cy="62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3707904" y="2294870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Arial Black" pitchFamily="34" charset="0"/>
              </a:rPr>
              <a:t>LabView</a:t>
            </a:r>
            <a:endParaRPr lang="en-US" altLang="ko-KR" sz="4000" dirty="0">
              <a:effectLst>
                <a:glow rad="228600">
                  <a:srgbClr val="00B0F0">
                    <a:alpha val="40000"/>
                  </a:srgbClr>
                </a:glow>
              </a:effectLst>
              <a:latin typeface="Arial Black" pitchFamily="34" charset="0"/>
            </a:endParaRPr>
          </a:p>
          <a:p>
            <a:pPr>
              <a:buFont typeface="Arial" charset="0"/>
              <a:buChar char="•"/>
            </a:pPr>
            <a:endParaRPr lang="en-US" altLang="ko-KR" sz="2400" dirty="0">
              <a:latin typeface="Arial Black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400" dirty="0">
                <a:latin typeface="Arial Black" pitchFamily="34" charset="0"/>
              </a:rPr>
              <a:t> Specialized program in measurement and control</a:t>
            </a:r>
          </a:p>
          <a:p>
            <a:pPr algn="ctr">
              <a:buFont typeface="Arial" pitchFamily="34" charset="0"/>
              <a:buChar char="•"/>
            </a:pPr>
            <a:endParaRPr lang="en-US" altLang="ko-KR" sz="2400" dirty="0">
              <a:latin typeface="Arial Black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altLang="ko-KR" sz="2400" dirty="0">
                <a:latin typeface="Arial Black" pitchFamily="34" charset="0"/>
              </a:rPr>
              <a:t> Program based on graphic</a:t>
            </a:r>
            <a:endParaRPr lang="en-US" altLang="ko-KR" sz="2000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Arial Black" pitchFamily="34" charset="0"/>
            </a:endParaRPr>
          </a:p>
        </p:txBody>
      </p:sp>
      <p:pic>
        <p:nvPicPr>
          <p:cNvPr id="14" name="_x122157608" descr="EMB000026a82b70"/>
          <p:cNvPicPr>
            <a:picLocks noChangeAspect="1" noChangeArrowheads="1"/>
          </p:cNvPicPr>
          <p:nvPr/>
        </p:nvPicPr>
        <p:blipFill>
          <a:blip r:embed="rId5" cstate="print"/>
          <a:srcRect l="354" t="439"/>
          <a:stretch>
            <a:fillRect/>
          </a:stretch>
        </p:blipFill>
        <p:spPr bwMode="auto">
          <a:xfrm>
            <a:off x="0" y="1268760"/>
            <a:ext cx="9144000" cy="4466059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0" y="2069554"/>
            <a:ext cx="9180512" cy="3231654"/>
            <a:chOff x="0" y="1844824"/>
            <a:chExt cx="9180512" cy="3231654"/>
          </a:xfrm>
        </p:grpSpPr>
        <p:sp>
          <p:nvSpPr>
            <p:cNvPr id="17" name="TextBox 16"/>
            <p:cNvSpPr txBox="1"/>
            <p:nvPr/>
          </p:nvSpPr>
          <p:spPr>
            <a:xfrm>
              <a:off x="0" y="1844824"/>
              <a:ext cx="4572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effectLst>
                    <a:glow rad="228600">
                      <a:srgbClr val="FFFF00">
                        <a:alpha val="40000"/>
                      </a:srgbClr>
                    </a:glow>
                  </a:effectLst>
                  <a:latin typeface="Arial Black" pitchFamily="34" charset="0"/>
                </a:rPr>
                <a:t>Front panel</a:t>
              </a:r>
            </a:p>
            <a:p>
              <a:pPr>
                <a:buFont typeface="Arial" charset="0"/>
                <a:buChar char="•"/>
              </a:pPr>
              <a:endParaRPr lang="en-US" altLang="ko-KR" sz="2400" dirty="0"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latin typeface="Arial Black" pitchFamily="34" charset="0"/>
                </a:rPr>
                <a:t> Control (Input)</a:t>
              </a:r>
            </a:p>
            <a:p>
              <a:pPr algn="ctr">
                <a:buFont typeface="Arial" pitchFamily="34" charset="0"/>
                <a:buChar char="•"/>
              </a:pPr>
              <a:endParaRPr lang="en-US" altLang="ko-KR" sz="2400" dirty="0"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latin typeface="Arial Black" pitchFamily="34" charset="0"/>
                </a:rPr>
                <a:t>Indicator (Output)</a:t>
              </a:r>
            </a:p>
            <a:p>
              <a:pPr algn="ctr">
                <a:buFont typeface="Arial" pitchFamily="34" charset="0"/>
                <a:buChar char="•"/>
              </a:pPr>
              <a:endParaRPr lang="en-US" altLang="ko-KR" sz="2400" dirty="0"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latin typeface="Arial Black" pitchFamily="34" charset="0"/>
                </a:rPr>
                <a:t>User interface</a:t>
              </a:r>
              <a:endParaRPr lang="en-US" altLang="ko-KR" sz="2000" dirty="0">
                <a:latin typeface="Arial Black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US" altLang="ko-KR" sz="2000" dirty="0">
                <a:latin typeface="Arial Black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08512" y="1863874"/>
              <a:ext cx="4572000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Block diagram</a:t>
              </a:r>
            </a:p>
            <a:p>
              <a:pPr>
                <a:buFont typeface="Arial" charset="0"/>
                <a:buChar char="•"/>
              </a:pPr>
              <a:endParaRPr lang="en-US" altLang="ko-KR" sz="2400" dirty="0"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000" dirty="0">
                  <a:latin typeface="Arial Black" pitchFamily="34" charset="0"/>
                </a:rPr>
                <a:t> </a:t>
              </a:r>
              <a:r>
                <a:rPr lang="en-US" altLang="ko-KR" sz="2400" dirty="0">
                  <a:latin typeface="Arial Black" pitchFamily="34" charset="0"/>
                </a:rPr>
                <a:t>Source code similar </a:t>
              </a:r>
            </a:p>
            <a:p>
              <a:pPr algn="ctr"/>
              <a:r>
                <a:rPr lang="en-US" altLang="ko-KR" sz="2400" dirty="0">
                  <a:latin typeface="Arial Black" pitchFamily="34" charset="0"/>
                </a:rPr>
                <a:t>  to flow chart</a:t>
              </a:r>
            </a:p>
            <a:p>
              <a:pPr algn="ctr"/>
              <a:endParaRPr lang="en-US" altLang="ko-KR" sz="2400" dirty="0">
                <a:latin typeface="Arial Black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2400" dirty="0">
                  <a:latin typeface="Arial Black" pitchFamily="34" charset="0"/>
                </a:rPr>
                <a:t> Non-sequential    </a:t>
              </a:r>
            </a:p>
            <a:p>
              <a:pPr algn="ctr"/>
              <a:r>
                <a:rPr lang="en-US" altLang="ko-KR" sz="2400" dirty="0">
                  <a:latin typeface="Arial Black" pitchFamily="34" charset="0"/>
                </a:rPr>
                <a:t>  programming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93968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7</a:t>
            </a:r>
            <a:endParaRPr lang="ko-KR" alt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188640"/>
            <a:ext cx="7345363" cy="646331"/>
          </a:xfrm>
        </p:spPr>
        <p:txBody>
          <a:bodyPr/>
          <a:lstStyle/>
          <a:p>
            <a:pPr>
              <a:defRPr/>
            </a:pPr>
            <a:r>
              <a:rPr lang="en-US" altLang="ko-KR" sz="40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01</a:t>
            </a:r>
            <a:r>
              <a:rPr lang="en-US" altLang="ko-KR" sz="320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3200" dirty="0">
                <a:ln w="1905"/>
                <a:solidFill>
                  <a:srgbClr val="FFCC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ko-KR" altLang="ko-KR" sz="3200" dirty="0">
              <a:ln w="1905"/>
              <a:solidFill>
                <a:srgbClr val="FFCC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3968" y="6453336"/>
            <a:ext cx="4585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1600" dirty="0">
                <a:latin typeface="Arial Black" pitchFamily="34" charset="0"/>
              </a:rPr>
              <a:t>8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1067976"/>
            <a:ext cx="9144000" cy="1152128"/>
            <a:chOff x="0" y="1067976"/>
            <a:chExt cx="9144000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95536" y="1067976"/>
              <a:ext cx="8352928" cy="1152128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0" y="1211992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Programming automatic flow system </a:t>
              </a:r>
            </a:p>
            <a:p>
              <a:pPr algn="ctr"/>
              <a:r>
                <a:rPr lang="en-US" altLang="ko-KR" sz="24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based on </a:t>
              </a:r>
              <a:r>
                <a:rPr lang="en-US" altLang="ko-KR" sz="2400" dirty="0" err="1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LabView</a:t>
              </a:r>
              <a:endParaRPr lang="ko-KR" altLang="en-US" dirty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-6032" y="2281952"/>
            <a:ext cx="9144000" cy="1152128"/>
            <a:chOff x="-6032" y="2281952"/>
            <a:chExt cx="9144000" cy="115212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95536" y="2281952"/>
              <a:ext cx="8352928" cy="1152128"/>
            </a:xfrm>
            <a:prstGeom prst="round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6032" y="2438747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glow rad="228600">
                      <a:srgbClr val="FFC000">
                        <a:alpha val="40000"/>
                      </a:srgbClr>
                    </a:glow>
                  </a:effectLst>
                  <a:latin typeface="Arial Black" pitchFamily="34" charset="0"/>
                </a:rPr>
                <a:t>Analysis and combination of relation </a:t>
              </a:r>
            </a:p>
            <a:p>
              <a:pPr algn="ctr"/>
              <a:r>
                <a:rPr lang="en-US" altLang="ko-KR" sz="2400" dirty="0">
                  <a:effectLst>
                    <a:glow rad="228600">
                      <a:srgbClr val="FFC000">
                        <a:alpha val="40000"/>
                      </a:srgbClr>
                    </a:glow>
                  </a:effectLst>
                  <a:latin typeface="Arial Black" pitchFamily="34" charset="0"/>
                </a:rPr>
                <a:t>between software and hardware</a:t>
              </a:r>
              <a:endParaRPr lang="ko-KR" altLang="en-US" dirty="0">
                <a:effectLst>
                  <a:glow rad="228600">
                    <a:srgbClr val="FFC00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-6032" y="3495928"/>
            <a:ext cx="9144000" cy="1152128"/>
            <a:chOff x="-6032" y="3495928"/>
            <a:chExt cx="9144000" cy="11521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95536" y="3495928"/>
              <a:ext cx="8352928" cy="1152128"/>
            </a:xfrm>
            <a:prstGeom prst="round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032" y="3662883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Each variable setting of PID control </a:t>
              </a:r>
            </a:p>
            <a:p>
              <a:pPr algn="ctr"/>
              <a:r>
                <a:rPr lang="en-US" altLang="ko-KR" sz="2400" dirty="0">
                  <a:effectLst>
                    <a:glow rad="228600">
                      <a:srgbClr val="002060">
                        <a:alpha val="40000"/>
                      </a:srgbClr>
                    </a:glow>
                  </a:effectLst>
                  <a:latin typeface="Arial Black" pitchFamily="34" charset="0"/>
                </a:rPr>
                <a:t>by Ziegler-Nichols tuning method</a:t>
              </a:r>
              <a:endParaRPr lang="ko-KR" altLang="en-US" dirty="0">
                <a:effectLst>
                  <a:glow rad="228600">
                    <a:srgbClr val="00206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6032" y="4709904"/>
            <a:ext cx="9144000" cy="1152128"/>
            <a:chOff x="-6032" y="4709904"/>
            <a:chExt cx="9144000" cy="115212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5536" y="4709904"/>
              <a:ext cx="8352928" cy="1152128"/>
            </a:xfrm>
            <a:prstGeom prst="roundRect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6032" y="4869160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glow rad="228600">
                      <a:srgbClr val="FFC000">
                        <a:alpha val="40000"/>
                      </a:srgbClr>
                    </a:glow>
                  </a:effectLst>
                  <a:latin typeface="Arial Black" pitchFamily="34" charset="0"/>
                </a:rPr>
                <a:t>Development of optimized </a:t>
              </a:r>
            </a:p>
            <a:p>
              <a:pPr algn="ctr"/>
              <a:r>
                <a:rPr lang="en-US" altLang="ko-KR" sz="2400" dirty="0">
                  <a:effectLst>
                    <a:glow rad="228600">
                      <a:srgbClr val="FFC000">
                        <a:alpha val="40000"/>
                      </a:srgbClr>
                    </a:glow>
                  </a:effectLst>
                  <a:latin typeface="Arial Black" pitchFamily="34" charset="0"/>
                </a:rPr>
                <a:t>automatic flow control system</a:t>
              </a:r>
              <a:endParaRPr lang="ko-KR" altLang="en-US" dirty="0">
                <a:effectLst>
                  <a:glow rad="228600">
                    <a:srgbClr val="FFC000">
                      <a:alpha val="40000"/>
                    </a:srgbClr>
                  </a:glow>
                </a:effectLst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 bright="-15000"/>
          </a:blip>
          <a:srcRect/>
          <a:stretch>
            <a:fillRect l="-16000" t="-1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en-US" altLang="ko-KR" sz="3500" spc="-150" dirty="0">
                <a:solidFill>
                  <a:srgbClr val="FFCC00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Composition of equipment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디자인 사용자 지정">
  <a:themeElements>
    <a:clrScheme name="사용자 지정 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808080"/>
      </a:accent2>
      <a:accent3>
        <a:srgbClr val="B2B2B2"/>
      </a:accent3>
      <a:accent4>
        <a:srgbClr val="DDDDDD"/>
      </a:accent4>
      <a:accent5>
        <a:srgbClr val="FFFFFF"/>
      </a:accent5>
      <a:accent6>
        <a:srgbClr val="DDDDD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869</Words>
  <Application>Microsoft Office PowerPoint</Application>
  <PresentationFormat>화면 슬라이드 쇼(4:3)</PresentationFormat>
  <Paragraphs>279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Arial</vt:lpstr>
      <vt:lpstr>Arial Black</vt:lpstr>
      <vt:lpstr>디자인 사용자 지정</vt:lpstr>
      <vt:lpstr>PowerPoint 프레젠테이션</vt:lpstr>
      <vt:lpstr>PowerPoint 프레젠테이션</vt:lpstr>
      <vt:lpstr>PowerPoint 프레젠테이션</vt:lpstr>
      <vt:lpstr>01. Introduction</vt:lpstr>
      <vt:lpstr>01. Introduction</vt:lpstr>
      <vt:lpstr>01. Introduction</vt:lpstr>
      <vt:lpstr>01. Introduction</vt:lpstr>
      <vt:lpstr>01. Introduction</vt:lpstr>
      <vt:lpstr>PowerPoint 프레젠테이션</vt:lpstr>
      <vt:lpstr>PowerPoint 프레젠테이션</vt:lpstr>
      <vt:lpstr>02. Composition of equipment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안승규(대학원생-비즈니스IT전공)</cp:lastModifiedBy>
  <cp:revision>501</cp:revision>
  <dcterms:created xsi:type="dcterms:W3CDTF">2011-06-13T04:09:39Z</dcterms:created>
  <dcterms:modified xsi:type="dcterms:W3CDTF">2022-06-01T05:04:03Z</dcterms:modified>
</cp:coreProperties>
</file>