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4" r:id="rId3"/>
    <p:sldId id="258" r:id="rId4"/>
    <p:sldId id="286" r:id="rId5"/>
    <p:sldId id="287" r:id="rId6"/>
    <p:sldId id="288" r:id="rId7"/>
    <p:sldId id="271" r:id="rId8"/>
    <p:sldId id="285" r:id="rId9"/>
    <p:sldId id="284" r:id="rId10"/>
    <p:sldId id="289" r:id="rId11"/>
    <p:sldId id="290" r:id="rId12"/>
    <p:sldId id="291" r:id="rId13"/>
    <p:sldId id="292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813611-5F67-49D4-A40B-C31479075EEC}">
          <p14:sldIdLst>
            <p14:sldId id="257"/>
            <p14:sldId id="264"/>
            <p14:sldId id="258"/>
            <p14:sldId id="286"/>
            <p14:sldId id="287"/>
            <p14:sldId id="288"/>
            <p14:sldId id="271"/>
            <p14:sldId id="285"/>
            <p14:sldId id="284"/>
            <p14:sldId id="289"/>
            <p14:sldId id="290"/>
            <p14:sldId id="291"/>
            <p14:sldId id="292"/>
          </p14:sldIdLst>
        </p14:section>
        <p14:section name="제목 없는 구역" id="{0E149646-FBF5-4393-AB43-A1255BFE4C38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D4FD"/>
    <a:srgbClr val="FFFFFF"/>
    <a:srgbClr val="E6B3EB"/>
    <a:srgbClr val="FBFBFB"/>
    <a:srgbClr val="B389CD"/>
    <a:srgbClr val="D9C4E6"/>
    <a:srgbClr val="634EDF"/>
    <a:srgbClr val="76D4F9"/>
    <a:srgbClr val="FFA4BE"/>
    <a:srgbClr val="A5C1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26" autoAdjust="0"/>
  </p:normalViewPr>
  <p:slideViewPr>
    <p:cSldViewPr snapToGrid="0" showGuides="1">
      <p:cViewPr varScale="1">
        <p:scale>
          <a:sx n="154" d="100"/>
          <a:sy n="154" d="100"/>
        </p:scale>
        <p:origin x="582" y="144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JongHyun" userId="d11c094170e42148" providerId="LiveId" clId="{70B1D26B-DAAA-45C8-A457-361815D41128}"/>
    <pc:docChg chg="undo custSel modSld">
      <pc:chgData name="Park JongHyun" userId="d11c094170e42148" providerId="LiveId" clId="{70B1D26B-DAAA-45C8-A457-361815D41128}" dt="2022-06-06T08:09:25.354" v="2" actId="1076"/>
      <pc:docMkLst>
        <pc:docMk/>
      </pc:docMkLst>
      <pc:sldChg chg="modSp mod">
        <pc:chgData name="Park JongHyun" userId="d11c094170e42148" providerId="LiveId" clId="{70B1D26B-DAAA-45C8-A457-361815D41128}" dt="2022-06-06T08:09:25.354" v="2" actId="1076"/>
        <pc:sldMkLst>
          <pc:docMk/>
          <pc:sldMk cId="864783967" sldId="284"/>
        </pc:sldMkLst>
        <pc:spChg chg="mod">
          <ac:chgData name="Park JongHyun" userId="d11c094170e42148" providerId="LiveId" clId="{70B1D26B-DAAA-45C8-A457-361815D41128}" dt="2022-06-06T08:09:25.354" v="2" actId="1076"/>
          <ac:spMkLst>
            <pc:docMk/>
            <pc:sldMk cId="864783967" sldId="284"/>
            <ac:spMk id="7" creationId="{6ABEBB44-BC11-5E8D-D7BF-C2EF236728DA}"/>
          </ac:spMkLst>
        </pc:spChg>
      </pc:sldChg>
      <pc:sldChg chg="addSp delSp mod">
        <pc:chgData name="Park JongHyun" userId="d11c094170e42148" providerId="LiveId" clId="{70B1D26B-DAAA-45C8-A457-361815D41128}" dt="2022-06-06T07:52:44.852" v="1" actId="478"/>
        <pc:sldMkLst>
          <pc:docMk/>
          <pc:sldMk cId="2287513372" sldId="286"/>
        </pc:sldMkLst>
        <pc:spChg chg="add del">
          <ac:chgData name="Park JongHyun" userId="d11c094170e42148" providerId="LiveId" clId="{70B1D26B-DAAA-45C8-A457-361815D41128}" dt="2022-06-06T07:52:44.852" v="1" actId="478"/>
          <ac:spMkLst>
            <pc:docMk/>
            <pc:sldMk cId="2287513372" sldId="286"/>
            <ac:spMk id="6" creationId="{32D57CBA-CBA6-5B65-25E3-3E666F5BBC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ADC6-5661-466E-8D7B-3192376D0432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6C609-14D3-4C90-9CE8-942223CA4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0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연구는 </a:t>
            </a:r>
            <a:r>
              <a:rPr lang="ko-KR" altLang="en-US" dirty="0" err="1"/>
              <a:t>결산년도</a:t>
            </a:r>
            <a:r>
              <a:rPr lang="ko-KR" altLang="en-US" dirty="0"/>
              <a:t> 기준 </a:t>
            </a:r>
            <a:r>
              <a:rPr lang="en-US" altLang="ko-KR" dirty="0"/>
              <a:t>2001</a:t>
            </a:r>
            <a:r>
              <a:rPr lang="ko-KR" altLang="en-US" dirty="0"/>
              <a:t>년부터 </a:t>
            </a:r>
            <a:r>
              <a:rPr lang="en-US" altLang="ko-KR" dirty="0"/>
              <a:t>2007</a:t>
            </a:r>
            <a:r>
              <a:rPr lang="ko-KR" altLang="en-US" dirty="0"/>
              <a:t>년까지 제조업 기업의 재무정보를 기준으로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통한 부도예측을 수행했을 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Scaler </a:t>
            </a:r>
            <a:r>
              <a:rPr lang="ko-KR" altLang="en-US" dirty="0"/>
              <a:t>종류에 따른 영향성을 평가하고자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23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적용된 </a:t>
            </a:r>
            <a:r>
              <a:rPr lang="ko-KR" altLang="en-US" dirty="0" err="1"/>
              <a:t>스케일러에</a:t>
            </a:r>
            <a:r>
              <a:rPr lang="ko-KR" altLang="en-US" dirty="0"/>
              <a:t> 따른 구분표이다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4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1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강조된 부도예측의 중요성에 따라</a:t>
            </a:r>
            <a:r>
              <a:rPr lang="en-US" altLang="ko-KR" dirty="0"/>
              <a:t>, </a:t>
            </a:r>
            <a:r>
              <a:rPr lang="ko-KR" altLang="en-US" dirty="0"/>
              <a:t>기업의 재무정보를 통해 부도 예측을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부도 예측의 개요는 위와 같이 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모델 작성</a:t>
            </a:r>
            <a:r>
              <a:rPr lang="en-US" altLang="ko-KR" dirty="0"/>
              <a:t>, </a:t>
            </a:r>
            <a:r>
              <a:rPr lang="ko-KR" altLang="en-US" dirty="0"/>
              <a:t>결과 분석의 흐름을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면밀한 분석과 예측을 위해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알고리즘을 수행할 것이며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알고리즘 특성상</a:t>
            </a:r>
            <a:r>
              <a:rPr lang="en-US" altLang="ko-KR" dirty="0"/>
              <a:t> </a:t>
            </a:r>
            <a:r>
              <a:rPr lang="ko-KR" altLang="en-US" dirty="0" err="1"/>
              <a:t>스케일러의</a:t>
            </a:r>
            <a:r>
              <a:rPr lang="ko-KR" altLang="en-US" dirty="0"/>
              <a:t> 조정에 따른 유의미한 변화가 기대된다</a:t>
            </a:r>
            <a:r>
              <a:rPr lang="en-US" altLang="ko-KR" dirty="0"/>
              <a:t>. </a:t>
            </a:r>
            <a:r>
              <a:rPr lang="ko-KR" altLang="en-US" dirty="0"/>
              <a:t>이를 비교하기 위해 다양한 </a:t>
            </a:r>
            <a:r>
              <a:rPr lang="ko-KR" altLang="en-US" dirty="0" err="1"/>
              <a:t>스케일러</a:t>
            </a:r>
            <a:r>
              <a:rPr lang="ko-KR" altLang="en-US" dirty="0"/>
              <a:t> 적용 및 모델 작성 후</a:t>
            </a:r>
            <a:r>
              <a:rPr lang="en-US" altLang="ko-KR" dirty="0"/>
              <a:t>, </a:t>
            </a:r>
            <a:r>
              <a:rPr lang="ko-KR" altLang="en-US" dirty="0"/>
              <a:t>결과를 비교하여 </a:t>
            </a:r>
            <a:r>
              <a:rPr lang="ko-KR" altLang="en-US" dirty="0" err="1"/>
              <a:t>스케일러가</a:t>
            </a:r>
            <a:r>
              <a:rPr lang="ko-KR" altLang="en-US" dirty="0"/>
              <a:t> 어떤 영향을 미치는지 연구하는 것이 목표이다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3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강조된 부도예측의 중요성에 따라</a:t>
            </a:r>
            <a:r>
              <a:rPr lang="en-US" altLang="ko-KR" dirty="0"/>
              <a:t>, </a:t>
            </a:r>
            <a:r>
              <a:rPr lang="ko-KR" altLang="en-US" dirty="0"/>
              <a:t>기업의 재무정보를 통해 부도 예측을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부도 예측의 개요는 위와 같이 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모델 작성</a:t>
            </a:r>
            <a:r>
              <a:rPr lang="en-US" altLang="ko-KR" dirty="0"/>
              <a:t>, </a:t>
            </a:r>
            <a:r>
              <a:rPr lang="ko-KR" altLang="en-US" dirty="0"/>
              <a:t>결과 분석의 흐름을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면밀한 분석과 예측을 위해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알고리즘을 수행할 것이며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알고리즘 특성상</a:t>
            </a:r>
            <a:r>
              <a:rPr lang="en-US" altLang="ko-KR" dirty="0"/>
              <a:t> </a:t>
            </a:r>
            <a:r>
              <a:rPr lang="ko-KR" altLang="en-US" dirty="0" err="1"/>
              <a:t>스케일러의</a:t>
            </a:r>
            <a:r>
              <a:rPr lang="ko-KR" altLang="en-US" dirty="0"/>
              <a:t> 조정에 따른 유의미한 변화가 기대된다</a:t>
            </a:r>
            <a:r>
              <a:rPr lang="en-US" altLang="ko-KR" dirty="0"/>
              <a:t>. </a:t>
            </a:r>
            <a:r>
              <a:rPr lang="ko-KR" altLang="en-US" dirty="0"/>
              <a:t>이를 비교하기 위해 다양한 </a:t>
            </a:r>
            <a:r>
              <a:rPr lang="ko-KR" altLang="en-US" dirty="0" err="1"/>
              <a:t>스케일러</a:t>
            </a:r>
            <a:r>
              <a:rPr lang="ko-KR" altLang="en-US" dirty="0"/>
              <a:t> 적용 및 모델 작성 후</a:t>
            </a:r>
            <a:r>
              <a:rPr lang="en-US" altLang="ko-KR" dirty="0"/>
              <a:t>, </a:t>
            </a:r>
            <a:r>
              <a:rPr lang="ko-KR" altLang="en-US" dirty="0"/>
              <a:t>결과를 비교하여 </a:t>
            </a:r>
            <a:r>
              <a:rPr lang="ko-KR" altLang="en-US" dirty="0" err="1"/>
              <a:t>스케일러가</a:t>
            </a:r>
            <a:r>
              <a:rPr lang="ko-KR" altLang="en-US" dirty="0"/>
              <a:t> 어떤 영향을 미치는지 연구하는 것이 목표이다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제안 모형은 다음과 같으며 적용 </a:t>
            </a:r>
            <a:r>
              <a:rPr lang="ko-KR" altLang="en-US" dirty="0" err="1"/>
              <a:t>스케일러에</a:t>
            </a:r>
            <a:r>
              <a:rPr lang="ko-KR" altLang="en-US" dirty="0"/>
              <a:t> 대해 다음장에 기술하겠다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적용된 </a:t>
            </a:r>
            <a:r>
              <a:rPr lang="ko-KR" altLang="en-US" dirty="0" err="1"/>
              <a:t>스케일러에</a:t>
            </a:r>
            <a:r>
              <a:rPr lang="ko-KR" altLang="en-US" dirty="0"/>
              <a:t> 따른 구분표이다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8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적용된 </a:t>
            </a:r>
            <a:r>
              <a:rPr lang="ko-KR" altLang="en-US" dirty="0" err="1"/>
              <a:t>스케일러에</a:t>
            </a:r>
            <a:r>
              <a:rPr lang="ko-KR" altLang="en-US" dirty="0"/>
              <a:t> 따른 구분표이다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5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적용된 </a:t>
            </a:r>
            <a:r>
              <a:rPr lang="ko-KR" altLang="en-US" dirty="0" err="1"/>
              <a:t>스케일러에</a:t>
            </a:r>
            <a:r>
              <a:rPr lang="ko-KR" altLang="en-US" dirty="0"/>
              <a:t> 따른 구분표이다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적용된 </a:t>
            </a:r>
            <a:r>
              <a:rPr lang="ko-KR" altLang="en-US" dirty="0" err="1"/>
              <a:t>스케일러에</a:t>
            </a:r>
            <a:r>
              <a:rPr lang="ko-KR" altLang="en-US" dirty="0"/>
              <a:t> 따른 구분표이다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609-14D3-4C90-9CE8-942223CA40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9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96478-C6FE-40EF-A49A-8100BE7CA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7F8E61-C25F-4B7E-AC72-F05840FE5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07E5C-8DFA-4EE0-93A8-E25DE0DF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BF88-520C-40D0-9E86-05939FA3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85B68-DADE-465E-AA0F-0AFB9940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0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C3B0-328F-4E0E-8090-6F6C1249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03946-E572-469F-A540-C15391FBD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04A7B-2B59-4782-B821-BEF4B3A4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BA4AA-4D44-49B6-9DEA-C01BAEF6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4622E-2634-4F0D-8ACC-E2F6E4C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C4ED5-7C3C-4A1B-9343-66818B5A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0B5D-2B75-4728-AB16-D9589AE7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44237-E6C2-4ED0-BCCC-A54A38E2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EDBF3-9640-4081-922C-75E2CB64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0664F-A16C-4461-B858-34302812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C6365-9CB1-4CC5-BE7F-BF1D3EF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6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FE95EF-DA2C-4515-8025-14B6BD17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7ED49E-BDDF-4148-9648-0C19CC10E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41FC3-BD47-44CC-B1B3-7707570B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21C8-3C37-4E27-8EC3-E54D741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ABEE4-F403-458D-99B3-E441BC93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4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BB72-5DA8-45C0-ABB5-0ED3A38A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3D348-1B21-4AAC-AD51-F4FD775D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E673D-A24A-46C2-A753-1319800F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F0916-E265-4D79-9538-12A994E2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6454-A511-4B47-80D8-453BDB7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8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9535B-468A-445E-8D36-CE354D2E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E5F7B-382F-4F81-BC16-6B5971D9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18679-436B-487C-8247-A8A53339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D3E8F-99BB-4FC5-9957-49831325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62BE2-6885-44C9-861F-9C9D095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C515E-9A52-44CA-926C-2D597F8E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9E7F-EC0F-431B-8503-3315DF119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ED556-40ED-4EBB-9585-20363B1A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5F37E-6A14-4E5E-9795-37ABBB5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7B190-0F83-4144-B7BF-77854AA3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3A14B-6747-44B3-B985-71F0A9CF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3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6E9F-F1DE-402D-BA21-8A237185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D506D-C69D-4685-95E6-1980D23E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CAE0C-08C1-442F-8514-8CB1F230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8C664-8E6F-428A-9508-9ED93A90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FCA32B-3BAF-413D-8E66-B5D65834A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A72CD7-19E9-4E56-B4AF-BDC460F8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6FE46F-F14F-4D16-A195-2C41E45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C9CE3-9DB6-4CCE-88AE-E1F11123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47DC9-C6FC-4413-8604-958EBAB6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F306B2-46FC-41B8-A4AF-FF8222F5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CC57DE-FE19-46AB-BE5D-A2322468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D496E-9C90-4435-945B-FCBFFCA6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7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97F3E-7EA0-44D6-8CA0-39FBB60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112031-B6A6-490E-89F4-642C849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B375F-9DE6-4CF3-BDC0-A6F81267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BDFC-8414-4FD4-BD3F-6D0FB2962D6D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2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DDCD7-F654-4841-A4D9-0E3B3C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6B601-2CFB-459C-A4D7-FA3D2618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BC320-D960-491A-8257-F0EB67D2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8508-73CB-4AED-BD9B-4FC13445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3BC23-0DD3-48AC-9232-22C4A5B2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7F9F2-9481-45F5-80DD-6FB4BB72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881E8A-74B1-41E7-9F6A-C1C00991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CB5FE-3D05-4F98-8BFC-1E764368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F3AFB-AB3C-41F5-A99F-E628E7513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CDA8-F3CA-4217-A4A1-A1A3F8D66DA5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36B59-BFE2-4AAF-BF89-A6B93DE1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9C45A-C637-49E2-93A2-0602FDBBE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1C75-8CD3-43DE-BCA0-2FCFB0BB3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8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294623-8415-4601-B177-C6A320B511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E72E7-6856-4948-AE41-CECD5018EDBD}"/>
              </a:ext>
            </a:extLst>
          </p:cNvPr>
          <p:cNvSpPr txBox="1"/>
          <p:nvPr/>
        </p:nvSpPr>
        <p:spPr>
          <a:xfrm>
            <a:off x="2229236" y="4204007"/>
            <a:ext cx="79944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Scaler </a:t>
            </a:r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종류에 따른 </a:t>
            </a:r>
            <a:endParaRPr lang="en-US" altLang="ko-KR" sz="44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부도 예측 결과에 대한 </a:t>
            </a:r>
            <a:r>
              <a:rPr lang="ko-KR" altLang="en-US" sz="44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영향성</a:t>
            </a:r>
            <a:r>
              <a:rPr lang="ko-KR" altLang="en-US" sz="4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2ACC15-EF05-4A51-BD0B-03A4F2E2038B}"/>
              </a:ext>
            </a:extLst>
          </p:cNvPr>
          <p:cNvCxnSpPr/>
          <p:nvPr/>
        </p:nvCxnSpPr>
        <p:spPr>
          <a:xfrm>
            <a:off x="2284991" y="5910143"/>
            <a:ext cx="9900000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237D21-42BC-7738-5C66-31564490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49537"/>
              </p:ext>
            </p:extLst>
          </p:nvPr>
        </p:nvGraphicFramePr>
        <p:xfrm>
          <a:off x="0" y="0"/>
          <a:ext cx="7593875" cy="909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3304416178"/>
                    </a:ext>
                  </a:extLst>
                </a:gridCol>
                <a:gridCol w="1880836">
                  <a:extLst>
                    <a:ext uri="{9D8B030D-6E8A-4147-A177-3AD203B41FA5}">
                      <a16:colId xmlns:a16="http://schemas.microsoft.com/office/drawing/2014/main" val="1874765038"/>
                    </a:ext>
                  </a:extLst>
                </a:gridCol>
                <a:gridCol w="1880836">
                  <a:extLst>
                    <a:ext uri="{9D8B030D-6E8A-4147-A177-3AD203B41FA5}">
                      <a16:colId xmlns:a16="http://schemas.microsoft.com/office/drawing/2014/main" val="3032330848"/>
                    </a:ext>
                  </a:extLst>
                </a:gridCol>
                <a:gridCol w="1882353">
                  <a:extLst>
                    <a:ext uri="{9D8B030D-6E8A-4147-A177-3AD203B41FA5}">
                      <a16:colId xmlns:a16="http://schemas.microsoft.com/office/drawing/2014/main" val="4103933845"/>
                    </a:ext>
                  </a:extLst>
                </a:gridCol>
              </a:tblGrid>
              <a:tr h="909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안승규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비즈니스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ko-KR" sz="100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tmdrb0415@kookmin.ac.kr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박종현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비즈니스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ko-KR" sz="100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ppjjhh1027@kookmin.ac.kr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송찬우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>
                          <a:effectLst/>
                        </a:rPr>
                        <a:t>비즈니스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ko-KR" sz="100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cksdnthd2008@kookmin.ac.kr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 dirty="0">
                          <a:effectLst/>
                        </a:rPr>
                        <a:t>안현철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 dirty="0">
                          <a:effectLst/>
                        </a:rPr>
                        <a:t>국민대학교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sz="1000" dirty="0">
                          <a:effectLst/>
                        </a:rPr>
                        <a:t>비즈니스</a:t>
                      </a:r>
                      <a:r>
                        <a:rPr lang="en-US" sz="1000" dirty="0">
                          <a:effectLst/>
                        </a:rPr>
                        <a:t>IT</a:t>
                      </a:r>
                      <a:r>
                        <a:rPr lang="ko-KR" sz="1000" dirty="0">
                          <a:effectLst/>
                        </a:rPr>
                        <a:t>전문대학원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hcahn@kookmin.ac.kr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42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6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4738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론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연구모델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ko-KR" altLang="en-US" sz="28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챕터명정해봅세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CD2C4-AE4A-9565-8979-9BA5C8319178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연구방법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CD2C4-AE4A-9565-8979-9BA5C8319178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6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연구결과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CD2C4-AE4A-9565-8979-9BA5C8319178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4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CD2C4-AE4A-9565-8979-9BA5C8319178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0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884A8C-4D6B-49E6-AC72-FD797DF1D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DF89BD1-1AEB-4713-9DEF-4AB12D875575}"/>
              </a:ext>
            </a:extLst>
          </p:cNvPr>
          <p:cNvSpPr/>
          <p:nvPr/>
        </p:nvSpPr>
        <p:spPr>
          <a:xfrm>
            <a:off x="1008695" y="2843561"/>
            <a:ext cx="3386841" cy="117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B532-39F9-4D00-A4E0-CB77FEDF6B69}"/>
              </a:ext>
            </a:extLst>
          </p:cNvPr>
          <p:cNvSpPr txBox="1"/>
          <p:nvPr/>
        </p:nvSpPr>
        <p:spPr>
          <a:xfrm>
            <a:off x="1903605" y="3103159"/>
            <a:ext cx="159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536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A7164-CFB1-4207-B070-CA64A65E6689}"/>
              </a:ext>
            </a:extLst>
          </p:cNvPr>
          <p:cNvSpPr txBox="1"/>
          <p:nvPr/>
        </p:nvSpPr>
        <p:spPr>
          <a:xfrm>
            <a:off x="378133" y="26762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01FF93-B5C8-44CB-9614-5CA5A457AEF7}"/>
              </a:ext>
            </a:extLst>
          </p:cNvPr>
          <p:cNvCxnSpPr/>
          <p:nvPr/>
        </p:nvCxnSpPr>
        <p:spPr>
          <a:xfrm>
            <a:off x="1270230" y="790847"/>
            <a:ext cx="9900000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E0B8C6-934D-46DC-83DA-6EB710F71CBE}"/>
              </a:ext>
            </a:extLst>
          </p:cNvPr>
          <p:cNvCxnSpPr/>
          <p:nvPr/>
        </p:nvCxnSpPr>
        <p:spPr>
          <a:xfrm>
            <a:off x="1270230" y="6351589"/>
            <a:ext cx="99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A15FBB-475C-6ADB-6B1B-7A8F764F30B9}"/>
              </a:ext>
            </a:extLst>
          </p:cNvPr>
          <p:cNvGrpSpPr/>
          <p:nvPr/>
        </p:nvGrpSpPr>
        <p:grpSpPr>
          <a:xfrm>
            <a:off x="1477820" y="1304249"/>
            <a:ext cx="3887603" cy="4533939"/>
            <a:chOff x="2839844" y="1516707"/>
            <a:chExt cx="3887603" cy="45339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250527-3AB8-4890-86DA-998276CC09BB}"/>
                </a:ext>
              </a:extLst>
            </p:cNvPr>
            <p:cNvSpPr txBox="1"/>
            <p:nvPr/>
          </p:nvSpPr>
          <p:spPr>
            <a:xfrm>
              <a:off x="2839844" y="1516707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 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94511F-14C0-40E5-BC8F-F9317ABB0D4A}"/>
                </a:ext>
              </a:extLst>
            </p:cNvPr>
            <p:cNvSpPr txBox="1"/>
            <p:nvPr/>
          </p:nvSpPr>
          <p:spPr>
            <a:xfrm>
              <a:off x="2839844" y="2534775"/>
              <a:ext cx="3445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 론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혹은 연구모델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5F4CE5-C2B7-4B6D-817D-8B748FFDD99E}"/>
                </a:ext>
              </a:extLst>
            </p:cNvPr>
            <p:cNvSpPr txBox="1"/>
            <p:nvPr/>
          </p:nvSpPr>
          <p:spPr>
            <a:xfrm>
              <a:off x="2839844" y="3552843"/>
              <a:ext cx="17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연구방법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E304B4-E019-4E7A-81B4-C6451DD95D36}"/>
                </a:ext>
              </a:extLst>
            </p:cNvPr>
            <p:cNvSpPr txBox="1"/>
            <p:nvPr/>
          </p:nvSpPr>
          <p:spPr>
            <a:xfrm>
              <a:off x="2839844" y="4570911"/>
              <a:ext cx="3887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연구결과 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(+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및 고찰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정도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82772F-1831-D269-8974-0D25D416DC1A}"/>
                </a:ext>
              </a:extLst>
            </p:cNvPr>
            <p:cNvSpPr txBox="1"/>
            <p:nvPr/>
          </p:nvSpPr>
          <p:spPr>
            <a:xfrm>
              <a:off x="2839844" y="5588981"/>
              <a:ext cx="3887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연구결과 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(+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및 고찰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정도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1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EBC8BF-0537-4934-A32F-9D2F50602C5A}"/>
              </a:ext>
            </a:extLst>
          </p:cNvPr>
          <p:cNvSpPr txBox="1"/>
          <p:nvPr/>
        </p:nvSpPr>
        <p:spPr>
          <a:xfrm>
            <a:off x="485928" y="2330602"/>
            <a:ext cx="116647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</a:p>
          <a:p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EB5188-030C-4229-98F0-DE107CC29D3B}"/>
              </a:ext>
            </a:extLst>
          </p:cNvPr>
          <p:cNvCxnSpPr>
            <a:cxnSpLocks/>
          </p:cNvCxnSpPr>
          <p:nvPr/>
        </p:nvCxnSpPr>
        <p:spPr>
          <a:xfrm>
            <a:off x="530532" y="3769108"/>
            <a:ext cx="1166146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 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09054-AD1C-4BCF-0C6D-1BCB0777F932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57CBA-CBA6-5B65-25E3-3E666F5BBC5E}"/>
              </a:ext>
            </a:extLst>
          </p:cNvPr>
          <p:cNvSpPr/>
          <p:nvPr/>
        </p:nvSpPr>
        <p:spPr>
          <a:xfrm>
            <a:off x="925975" y="1111170"/>
            <a:ext cx="5312779" cy="509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부도예측 정의에 대한 내용 간단히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D5CD93-CD0D-A897-6CFF-77981D964860}"/>
              </a:ext>
            </a:extLst>
          </p:cNvPr>
          <p:cNvSpPr/>
          <p:nvPr/>
        </p:nvSpPr>
        <p:spPr>
          <a:xfrm>
            <a:off x="6634223" y="1111170"/>
            <a:ext cx="5312779" cy="509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부도예측 연구 건수 및 부도예측을 연구하는 사례들이 같이 들어가면 좋을 듯 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51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31E61A-36C2-F996-1C12-B1B03F3751AF}"/>
              </a:ext>
            </a:extLst>
          </p:cNvPr>
          <p:cNvSpPr/>
          <p:nvPr/>
        </p:nvSpPr>
        <p:spPr>
          <a:xfrm>
            <a:off x="783221" y="1006997"/>
            <a:ext cx="5312779" cy="509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부도예측이 미치는 피해 영향 예시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33D7F-19C4-7D25-6D7D-C1DEA7E0220B}"/>
              </a:ext>
            </a:extLst>
          </p:cNvPr>
          <p:cNvSpPr/>
          <p:nvPr/>
        </p:nvSpPr>
        <p:spPr>
          <a:xfrm>
            <a:off x="6375722" y="1006997"/>
            <a:ext cx="5312779" cy="509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뉴스예시사진은</a:t>
            </a:r>
            <a:r>
              <a:rPr lang="ko-KR" altLang="en-US" dirty="0"/>
              <a:t> </a:t>
            </a:r>
            <a:r>
              <a:rPr lang="en-US" altLang="ko-KR" dirty="0"/>
              <a:t>1~2</a:t>
            </a:r>
            <a:r>
              <a:rPr lang="ko-KR" altLang="en-US" dirty="0"/>
              <a:t>장이면 좋을 듯</a:t>
            </a:r>
          </a:p>
        </p:txBody>
      </p:sp>
    </p:spTree>
    <p:extLst>
      <p:ext uri="{BB962C8B-B14F-4D97-AF65-F5344CB8AC3E}">
        <p14:creationId xmlns:p14="http://schemas.microsoft.com/office/powerpoint/2010/main" val="6145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31E61A-36C2-F996-1C12-B1B03F3751AF}"/>
              </a:ext>
            </a:extLst>
          </p:cNvPr>
          <p:cNvSpPr/>
          <p:nvPr/>
        </p:nvSpPr>
        <p:spPr>
          <a:xfrm>
            <a:off x="783221" y="1006997"/>
            <a:ext cx="5312779" cy="509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전처리를 </a:t>
            </a:r>
            <a:r>
              <a:rPr lang="ko-KR" altLang="en-US" dirty="0" err="1"/>
              <a:t>왜하는지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33D7F-19C4-7D25-6D7D-C1DEA7E0220B}"/>
              </a:ext>
            </a:extLst>
          </p:cNvPr>
          <p:cNvSpPr/>
          <p:nvPr/>
        </p:nvSpPr>
        <p:spPr>
          <a:xfrm>
            <a:off x="6375722" y="1006997"/>
            <a:ext cx="5312779" cy="509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전처리의 종류는 대표적으로 무엇이 있는지</a:t>
            </a:r>
          </a:p>
        </p:txBody>
      </p:sp>
    </p:spTree>
    <p:extLst>
      <p:ext uri="{BB962C8B-B14F-4D97-AF65-F5344CB8AC3E}">
        <p14:creationId xmlns:p14="http://schemas.microsoft.com/office/powerpoint/2010/main" val="9522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 론</a:t>
            </a:r>
          </a:p>
        </p:txBody>
      </p:sp>
      <p:sp>
        <p:nvSpPr>
          <p:cNvPr id="24" name="갈매기형 수장 5">
            <a:extLst>
              <a:ext uri="{FF2B5EF4-FFF2-40B4-BE49-F238E27FC236}">
                <a16:creationId xmlns:a16="http://schemas.microsoft.com/office/drawing/2014/main" id="{282EBAEC-1D87-469F-83CF-7D55C341D1DD}"/>
              </a:ext>
            </a:extLst>
          </p:cNvPr>
          <p:cNvSpPr/>
          <p:nvPr/>
        </p:nvSpPr>
        <p:spPr>
          <a:xfrm>
            <a:off x="7743824" y="2884568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갈매기형 수장 4">
            <a:extLst>
              <a:ext uri="{FF2B5EF4-FFF2-40B4-BE49-F238E27FC236}">
                <a16:creationId xmlns:a16="http://schemas.microsoft.com/office/drawing/2014/main" id="{64C4A573-3438-4E4A-9CD4-121CD5876BBC}"/>
              </a:ext>
            </a:extLst>
          </p:cNvPr>
          <p:cNvSpPr/>
          <p:nvPr/>
        </p:nvSpPr>
        <p:spPr>
          <a:xfrm>
            <a:off x="4129087" y="2884568"/>
            <a:ext cx="3933825" cy="1399868"/>
          </a:xfrm>
          <a:prstGeom prst="chevron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오각형 3">
            <a:extLst>
              <a:ext uri="{FF2B5EF4-FFF2-40B4-BE49-F238E27FC236}">
                <a16:creationId xmlns:a16="http://schemas.microsoft.com/office/drawing/2014/main" id="{079411C0-95F0-4591-BB7D-86547FE45973}"/>
              </a:ext>
            </a:extLst>
          </p:cNvPr>
          <p:cNvSpPr/>
          <p:nvPr/>
        </p:nvSpPr>
        <p:spPr>
          <a:xfrm>
            <a:off x="514350" y="2884568"/>
            <a:ext cx="3933825" cy="1399868"/>
          </a:xfrm>
          <a:prstGeom prst="homePlate">
            <a:avLst/>
          </a:prstGeom>
          <a:solidFill>
            <a:srgbClr val="F6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0FBFFA8B-A833-4A15-86D6-CECE2E193856}"/>
              </a:ext>
            </a:extLst>
          </p:cNvPr>
          <p:cNvSpPr/>
          <p:nvPr/>
        </p:nvSpPr>
        <p:spPr>
          <a:xfrm rot="16200000">
            <a:off x="5520931" y="3128336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CDD20E51-B745-4F9F-8066-217E08462070}"/>
              </a:ext>
            </a:extLst>
          </p:cNvPr>
          <p:cNvSpPr/>
          <p:nvPr/>
        </p:nvSpPr>
        <p:spPr>
          <a:xfrm rot="5400000" flipV="1">
            <a:off x="1930006" y="97406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A31BB01D-7D6B-4CB1-9372-5170A6A56E21}"/>
              </a:ext>
            </a:extLst>
          </p:cNvPr>
          <p:cNvSpPr/>
          <p:nvPr/>
        </p:nvSpPr>
        <p:spPr>
          <a:xfrm rot="5400000" flipV="1">
            <a:off x="9159480" y="970056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5FFF1A-0920-4904-8AF6-CB2542B09085}"/>
              </a:ext>
            </a:extLst>
          </p:cNvPr>
          <p:cNvSpPr txBox="1"/>
          <p:nvPr/>
        </p:nvSpPr>
        <p:spPr>
          <a:xfrm>
            <a:off x="1279460" y="194549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988B67-E9BC-4338-ACF2-D4676DADD783}"/>
              </a:ext>
            </a:extLst>
          </p:cNvPr>
          <p:cNvSpPr txBox="1"/>
          <p:nvPr/>
        </p:nvSpPr>
        <p:spPr>
          <a:xfrm>
            <a:off x="8739766" y="194549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결과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28F7A4-EDBA-412D-959C-DB1126960175}"/>
              </a:ext>
            </a:extLst>
          </p:cNvPr>
          <p:cNvSpPr txBox="1"/>
          <p:nvPr/>
        </p:nvSpPr>
        <p:spPr>
          <a:xfrm>
            <a:off x="1074386" y="3331986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UnderSampling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BCBD51-6C42-4C8A-84B7-24EB68A1CE72}"/>
              </a:ext>
            </a:extLst>
          </p:cNvPr>
          <p:cNvSpPr txBox="1"/>
          <p:nvPr/>
        </p:nvSpPr>
        <p:spPr>
          <a:xfrm>
            <a:off x="4883776" y="2984337"/>
            <a:ext cx="2424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Model Applying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&amp; Learning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With Data </a:t>
            </a:r>
            <a:r>
              <a:rPr lang="en-US" altLang="ko-KR" sz="2400" dirty="0" err="1">
                <a:solidFill>
                  <a:schemeClr val="bg1"/>
                </a:solidFill>
              </a:rPr>
              <a:t>scailing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4DF4C5-04C7-4EC8-8D4F-5F10C46C56E8}"/>
              </a:ext>
            </a:extLst>
          </p:cNvPr>
          <p:cNvSpPr txBox="1"/>
          <p:nvPr/>
        </p:nvSpPr>
        <p:spPr>
          <a:xfrm>
            <a:off x="8435977" y="3076669"/>
            <a:ext cx="2868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Analyzing result between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Variety Data scaling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&amp; without Data scaling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09054-AD1C-4BCF-0C6D-1BCB0777F932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91DA5-6DCF-26F5-B5DD-4A9DAFD2BD40}"/>
              </a:ext>
            </a:extLst>
          </p:cNvPr>
          <p:cNvSpPr txBox="1"/>
          <p:nvPr/>
        </p:nvSpPr>
        <p:spPr>
          <a:xfrm>
            <a:off x="5101225" y="489266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모델 작성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FAF9A1-2B8F-E46F-D41E-A586E78920DD}"/>
              </a:ext>
            </a:extLst>
          </p:cNvPr>
          <p:cNvSpPr/>
          <p:nvPr/>
        </p:nvSpPr>
        <p:spPr>
          <a:xfrm>
            <a:off x="2152891" y="1157468"/>
            <a:ext cx="7747770" cy="480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얘는 나중에 연구 모델이나 </a:t>
            </a:r>
            <a:r>
              <a:rPr lang="ko-KR" altLang="en-US" dirty="0" err="1"/>
              <a:t>연구방법쪽으로</a:t>
            </a:r>
            <a:r>
              <a:rPr lang="ko-KR" altLang="en-US" dirty="0"/>
              <a:t> 빼면 좋을 듯</a:t>
            </a:r>
          </a:p>
        </p:txBody>
      </p:sp>
    </p:spTree>
    <p:extLst>
      <p:ext uri="{BB962C8B-B14F-4D97-AF65-F5344CB8AC3E}">
        <p14:creationId xmlns:p14="http://schemas.microsoft.com/office/powerpoint/2010/main" val="13970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   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09054-AD1C-4BCF-0C6D-1BCB0777F932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CF7299-39BF-023A-269A-412EC04C0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35" y="660985"/>
            <a:ext cx="5555038" cy="55360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ABFCFF-51AD-C653-74E3-0D356C2004F1}"/>
              </a:ext>
            </a:extLst>
          </p:cNvPr>
          <p:cNvSpPr/>
          <p:nvPr/>
        </p:nvSpPr>
        <p:spPr>
          <a:xfrm>
            <a:off x="2152891" y="1157468"/>
            <a:ext cx="7747770" cy="480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얘는 나중에 연구 모델이나 </a:t>
            </a:r>
            <a:r>
              <a:rPr lang="ko-KR" altLang="en-US" dirty="0" err="1"/>
              <a:t>연구방법쪽으로</a:t>
            </a:r>
            <a:r>
              <a:rPr lang="ko-KR" altLang="en-US" dirty="0"/>
              <a:t> 빼면 좋을 듯</a:t>
            </a:r>
          </a:p>
        </p:txBody>
      </p:sp>
    </p:spTree>
    <p:extLst>
      <p:ext uri="{BB962C8B-B14F-4D97-AF65-F5344CB8AC3E}">
        <p14:creationId xmlns:p14="http://schemas.microsoft.com/office/powerpoint/2010/main" val="134321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6E73BE-D48D-4E7F-B5B1-3FD146740973}"/>
              </a:ext>
            </a:extLst>
          </p:cNvPr>
          <p:cNvSpPr/>
          <p:nvPr/>
        </p:nvSpPr>
        <p:spPr>
          <a:xfrm>
            <a:off x="446049" y="1"/>
            <a:ext cx="579863" cy="758282"/>
          </a:xfrm>
          <a:prstGeom prst="rect">
            <a:avLst/>
          </a:prstGeom>
          <a:solidFill>
            <a:srgbClr val="E6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2038B-3FB9-48EC-B464-44534A5DAF08}"/>
              </a:ext>
            </a:extLst>
          </p:cNvPr>
          <p:cNvSpPr txBox="1"/>
          <p:nvPr/>
        </p:nvSpPr>
        <p:spPr>
          <a:xfrm>
            <a:off x="1092818" y="5575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F27C6-0B2F-4F7B-AAF2-EBC6FFAB9392}"/>
              </a:ext>
            </a:extLst>
          </p:cNvPr>
          <p:cNvSpPr txBox="1"/>
          <p:nvPr/>
        </p:nvSpPr>
        <p:spPr>
          <a:xfrm>
            <a:off x="1092818" y="235063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론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B989D5-F6AC-4BC1-8848-85663030E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6091"/>
              </p:ext>
            </p:extLst>
          </p:nvPr>
        </p:nvGraphicFramePr>
        <p:xfrm>
          <a:off x="1025912" y="1455646"/>
          <a:ext cx="10036098" cy="534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366">
                  <a:extLst>
                    <a:ext uri="{9D8B030D-6E8A-4147-A177-3AD203B41FA5}">
                      <a16:colId xmlns:a16="http://schemas.microsoft.com/office/drawing/2014/main" val="882250835"/>
                    </a:ext>
                  </a:extLst>
                </a:gridCol>
                <a:gridCol w="3345366">
                  <a:extLst>
                    <a:ext uri="{9D8B030D-6E8A-4147-A177-3AD203B41FA5}">
                      <a16:colId xmlns:a16="http://schemas.microsoft.com/office/drawing/2014/main" val="2401742357"/>
                    </a:ext>
                  </a:extLst>
                </a:gridCol>
                <a:gridCol w="3345366">
                  <a:extLst>
                    <a:ext uri="{9D8B030D-6E8A-4147-A177-3AD203B41FA5}">
                      <a16:colId xmlns:a16="http://schemas.microsoft.com/office/drawing/2014/main" val="4115491417"/>
                    </a:ext>
                  </a:extLst>
                </a:gridCol>
              </a:tblGrid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비교군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비교군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5612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SVC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(Pipeline with Grid Search)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SVC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(Min-max/Standard/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Robust/Normalize)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SVC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(Excluding Scaling)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2806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(Min-max/Standard/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Robust/Normalize)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(Excluding Scaling)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22141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LGBM Classifier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LGBM Classifier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(Min-max/Standard/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Robust/Normalize)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LGBM Classifier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(Excluding Scaling)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8748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79759"/>
                  </a:ext>
                </a:extLst>
              </a:tr>
              <a:tr h="775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853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3CD2C4-AE4A-9565-8979-9BA5C8319178}"/>
              </a:ext>
            </a:extLst>
          </p:cNvPr>
          <p:cNvSpPr txBox="1"/>
          <p:nvPr/>
        </p:nvSpPr>
        <p:spPr>
          <a:xfrm>
            <a:off x="10006444" y="6525497"/>
            <a:ext cx="2185555" cy="301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BEBB44-BC11-5E8D-D7BF-C2EF236728DA}"/>
              </a:ext>
            </a:extLst>
          </p:cNvPr>
          <p:cNvSpPr/>
          <p:nvPr/>
        </p:nvSpPr>
        <p:spPr>
          <a:xfrm>
            <a:off x="2258674" y="1101485"/>
            <a:ext cx="7747770" cy="480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얘는 나중에 연구 모델이나 </a:t>
            </a:r>
            <a:r>
              <a:rPr lang="ko-KR" altLang="en-US" dirty="0" err="1"/>
              <a:t>연구방법쪽으로</a:t>
            </a:r>
            <a:r>
              <a:rPr lang="ko-KR" altLang="en-US" dirty="0"/>
              <a:t> 빼면 좋을 듯</a:t>
            </a:r>
          </a:p>
        </p:txBody>
      </p:sp>
    </p:spTree>
    <p:extLst>
      <p:ext uri="{BB962C8B-B14F-4D97-AF65-F5344CB8AC3E}">
        <p14:creationId xmlns:p14="http://schemas.microsoft.com/office/powerpoint/2010/main" val="8647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NF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4EDF"/>
      </a:accent1>
      <a:accent2>
        <a:srgbClr val="B389CD"/>
      </a:accent2>
      <a:accent3>
        <a:srgbClr val="D9C4E6"/>
      </a:accent3>
      <a:accent4>
        <a:srgbClr val="FEDBBD"/>
      </a:accent4>
      <a:accent5>
        <a:srgbClr val="76D4F9"/>
      </a:accent5>
      <a:accent6>
        <a:srgbClr val="FFA4BE"/>
      </a:accent6>
      <a:hlink>
        <a:srgbClr val="262626"/>
      </a:hlink>
      <a:folHlink>
        <a:srgbClr val="262626"/>
      </a:folHlink>
    </a:clrScheme>
    <a:fontScheme name="Pretendard_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485</Words>
  <Application>Microsoft Office PowerPoint</Application>
  <PresentationFormat>와이드스크린</PresentationFormat>
  <Paragraphs>112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Pretendard</vt:lpstr>
      <vt:lpstr>Pretendard ExtraBold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박종현(대학원생-비즈니스IT전공)</cp:lastModifiedBy>
  <cp:revision>59</cp:revision>
  <dcterms:created xsi:type="dcterms:W3CDTF">2022-04-17T01:01:21Z</dcterms:created>
  <dcterms:modified xsi:type="dcterms:W3CDTF">2022-06-06T08:09:34Z</dcterms:modified>
</cp:coreProperties>
</file>