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8" r:id="rId4"/>
    <p:sldId id="269" r:id="rId5"/>
    <p:sldId id="274" r:id="rId6"/>
    <p:sldId id="286" r:id="rId7"/>
    <p:sldId id="259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813611-5F67-49D4-A40B-C31479075EEC}">
          <p14:sldIdLst>
            <p14:sldId id="257"/>
            <p14:sldId id="264"/>
            <p14:sldId id="258"/>
            <p14:sldId id="269"/>
            <p14:sldId id="274"/>
            <p14:sldId id="286"/>
            <p14:sldId id="259"/>
            <p14:sldId id="281"/>
          </p14:sldIdLst>
        </p14:section>
        <p14:section name="제목 없는 구역" id="{0E149646-FBF5-4393-AB43-A1255BFE4C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D4FD"/>
    <a:srgbClr val="FFFFFF"/>
    <a:srgbClr val="E6B3EB"/>
    <a:srgbClr val="FBFBFB"/>
    <a:srgbClr val="B389CD"/>
    <a:srgbClr val="D9C4E6"/>
    <a:srgbClr val="634EDF"/>
    <a:srgbClr val="76D4F9"/>
    <a:srgbClr val="FFA4BE"/>
    <a:srgbClr val="A5C1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41" autoAdjust="0"/>
  </p:normalViewPr>
  <p:slideViewPr>
    <p:cSldViewPr snapToGrid="0" showGuides="1">
      <p:cViewPr varScale="1">
        <p:scale>
          <a:sx n="92" d="100"/>
          <a:sy n="92" d="100"/>
        </p:scale>
        <p:origin x="1314" y="84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F-4F07-B6AB-6AC0D5341B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FF-4F07-B6AB-6AC0D5341B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FF-4F07-B6AB-6AC0D5341B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D1-406F-A42F-9972036AA86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D1-406F-A42F-9972036AA86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D1-406F-A42F-9972036AA86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D1-406F-A42F-9972036AA8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D1-406F-A42F-9972036A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ADC6-5661-466E-8D7B-3192376D0432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C609-14D3-4C90-9CE8-942223CA4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연구는 </a:t>
            </a:r>
            <a:r>
              <a:rPr lang="ko-KR" altLang="en-US" dirty="0" err="1"/>
              <a:t>결산년도</a:t>
            </a:r>
            <a:r>
              <a:rPr lang="ko-KR" altLang="en-US" dirty="0"/>
              <a:t> 기준 </a:t>
            </a:r>
            <a:r>
              <a:rPr lang="en-US" altLang="ko-KR" dirty="0"/>
              <a:t>2001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년까지 제조업 기업의 재무정보를 기준으로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통한 부도예측을 수행했을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Scaler </a:t>
            </a:r>
            <a:r>
              <a:rPr lang="ko-KR" altLang="en-US" dirty="0"/>
              <a:t>종류에 따른 영향성을 평가하고자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부도는 결국 해당인이나 회사의 신용도가 없다는 것을 의미한다</a:t>
            </a:r>
            <a:r>
              <a:rPr lang="en-US" altLang="ko-KR" dirty="0"/>
              <a:t>. </a:t>
            </a:r>
          </a:p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기업의 부도는 해당 부도기업의 경영자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종업원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채권자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투자자를 비롯한 이해관계자들 이외에도 지역경제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국가경제까지 파급효과를 미친다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/>
              <a:t>가까운 예로 해외로는 현 러시아의 경제 위기 및 그에 따른 스리랑카의 부도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), </a:t>
            </a:r>
            <a:r>
              <a:rPr lang="ko-KR" altLang="en-US" dirty="0"/>
              <a:t>서브프라임 모기지 사태 등과</a:t>
            </a:r>
            <a:endParaRPr lang="en-US" altLang="ko-KR" dirty="0"/>
          </a:p>
          <a:p>
            <a:r>
              <a:rPr lang="ko-KR" altLang="en-US" dirty="0"/>
              <a:t>국내로는 </a:t>
            </a:r>
            <a:r>
              <a:rPr lang="en-US" altLang="ko-KR" dirty="0"/>
              <a:t>IMF </a:t>
            </a:r>
            <a:r>
              <a:rPr lang="ko-KR" altLang="en-US" dirty="0"/>
              <a:t>사태 및 쌍용그룹</a:t>
            </a:r>
            <a:r>
              <a:rPr lang="en-US" altLang="ko-KR" dirty="0"/>
              <a:t>, </a:t>
            </a:r>
            <a:r>
              <a:rPr lang="ko-KR" altLang="en-US" dirty="0"/>
              <a:t>기아그룹 등 굴지의 재계서열 </a:t>
            </a:r>
            <a:r>
              <a:rPr lang="en-US" altLang="ko-KR" dirty="0"/>
              <a:t>10</a:t>
            </a:r>
            <a:r>
              <a:rPr lang="ko-KR" altLang="en-US" dirty="0"/>
              <a:t>위권 기업의 부도 사례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아시아 외환위기 발생 전에는 중소기업만을 대상으로 분석하거나</a:t>
            </a:r>
            <a:r>
              <a:rPr lang="en-US" altLang="ko-KR" dirty="0"/>
              <a:t>, </a:t>
            </a:r>
            <a:r>
              <a:rPr lang="ko-KR" altLang="en-US" dirty="0"/>
              <a:t>계량분석 모형 위주의 예측모형 등이 존재했다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소위 재벌기업이라 하는 대기업까지 부도하고</a:t>
            </a:r>
            <a:r>
              <a:rPr lang="en-US" altLang="ko-KR" dirty="0"/>
              <a:t>, ‘</a:t>
            </a:r>
            <a:r>
              <a:rPr lang="ko-KR" altLang="en-US" dirty="0"/>
              <a:t>리만 브라더스 사례</a:t>
            </a:r>
            <a:r>
              <a:rPr lang="en-US" altLang="ko-KR" dirty="0"/>
              <a:t>’</a:t>
            </a:r>
            <a:r>
              <a:rPr lang="ko-KR" altLang="en-US" dirty="0"/>
              <a:t>처럼 이해관계가 한 순간에 무너지는 사례가 등장하자 기업부도 예측 모형에 대한 다각적인 연구가 필수적이게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7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부도는 결국 해당인이나 회사의 신용도가 없다는 것을 의미한다</a:t>
            </a:r>
            <a:r>
              <a:rPr lang="en-US" altLang="ko-KR" dirty="0"/>
              <a:t>. </a:t>
            </a:r>
          </a:p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기업의 부도는 해당 부도기업의 경영자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종업원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채권자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투자자를 비롯한 이해관계자들 이외에도 지역경제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국가경제까지 파급효과를 미친다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/>
              <a:t>가까운 예로 해외로는 현 러시아의 경제 위기 및 그에 따른 스리랑카의 부도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), </a:t>
            </a:r>
            <a:r>
              <a:rPr lang="ko-KR" altLang="en-US" dirty="0"/>
              <a:t>서브프라임 모기지 사태 등과</a:t>
            </a:r>
            <a:endParaRPr lang="en-US" altLang="ko-KR" dirty="0"/>
          </a:p>
          <a:p>
            <a:r>
              <a:rPr lang="ko-KR" altLang="en-US" dirty="0"/>
              <a:t>국내로는 </a:t>
            </a:r>
            <a:r>
              <a:rPr lang="en-US" altLang="ko-KR" dirty="0"/>
              <a:t>IMF </a:t>
            </a:r>
            <a:r>
              <a:rPr lang="ko-KR" altLang="en-US" dirty="0"/>
              <a:t>사태 및 쌍용그룹</a:t>
            </a:r>
            <a:r>
              <a:rPr lang="en-US" altLang="ko-KR" dirty="0"/>
              <a:t>, </a:t>
            </a:r>
            <a:r>
              <a:rPr lang="ko-KR" altLang="en-US" dirty="0"/>
              <a:t>기아그룹 등 굴지의 재계서열 </a:t>
            </a:r>
            <a:r>
              <a:rPr lang="en-US" altLang="ko-KR" dirty="0"/>
              <a:t>10</a:t>
            </a:r>
            <a:r>
              <a:rPr lang="ko-KR" altLang="en-US" dirty="0"/>
              <a:t>위권 기업의 부도 사례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아시아 외환위기 발생 전에는 중소기업만을 대상으로 분석하거나</a:t>
            </a:r>
            <a:r>
              <a:rPr lang="en-US" altLang="ko-KR" dirty="0"/>
              <a:t>, </a:t>
            </a:r>
            <a:r>
              <a:rPr lang="ko-KR" altLang="en-US" dirty="0"/>
              <a:t>계량분석 모형 위주의 예측모형 등이 존재했다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소위 재벌기업이라 하는 대기업까지 부도하고</a:t>
            </a:r>
            <a:r>
              <a:rPr lang="en-US" altLang="ko-KR" dirty="0"/>
              <a:t>, ‘</a:t>
            </a:r>
            <a:r>
              <a:rPr lang="ko-KR" altLang="en-US" dirty="0"/>
              <a:t>리만 브라더스 사례</a:t>
            </a:r>
            <a:r>
              <a:rPr lang="en-US" altLang="ko-KR" dirty="0"/>
              <a:t>’</a:t>
            </a:r>
            <a:r>
              <a:rPr lang="ko-KR" altLang="en-US" dirty="0"/>
              <a:t>처럼 이해관계가 한 순간에 무너지는 사례가 등장하자 기업부도 예측 모형에 대한 다각적인 연구가 필수적이게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6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294623-8415-4601-B177-C6A320B5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E72E7-6856-4948-AE41-CECD5018EDBD}"/>
              </a:ext>
            </a:extLst>
          </p:cNvPr>
          <p:cNvSpPr txBox="1"/>
          <p:nvPr/>
        </p:nvSpPr>
        <p:spPr>
          <a:xfrm>
            <a:off x="2229236" y="4204007"/>
            <a:ext cx="79944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Scaler 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종류에 따른 </a:t>
            </a:r>
            <a:endParaRPr lang="en-US" altLang="ko-KR" sz="44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부도 예측 결과에 대한 </a:t>
            </a:r>
            <a:r>
              <a:rPr lang="ko-KR" altLang="en-US" sz="44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영향성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2ACC15-EF05-4A51-BD0B-03A4F2E2038B}"/>
              </a:ext>
            </a:extLst>
          </p:cNvPr>
          <p:cNvCxnSpPr/>
          <p:nvPr/>
        </p:nvCxnSpPr>
        <p:spPr>
          <a:xfrm>
            <a:off x="2284991" y="5910143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237D21-42BC-7738-5C66-31564490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9537"/>
              </p:ext>
            </p:extLst>
          </p:nvPr>
        </p:nvGraphicFramePr>
        <p:xfrm>
          <a:off x="0" y="0"/>
          <a:ext cx="7593875" cy="90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330441617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187476503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3032330848"/>
                    </a:ext>
                  </a:extLst>
                </a:gridCol>
                <a:gridCol w="1882353">
                  <a:extLst>
                    <a:ext uri="{9D8B030D-6E8A-4147-A177-3AD203B41FA5}">
                      <a16:colId xmlns:a16="http://schemas.microsoft.com/office/drawing/2014/main" val="4103933845"/>
                    </a:ext>
                  </a:extLst>
                </a:gridCol>
              </a:tblGrid>
              <a:tr h="909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안승규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tmdrb0415@kookmin.ac.kr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박종현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ppjjhh1027@kookmin.ac.kr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송찬우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cksdnthd2008@kookmin.ac.kr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안현철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비즈니스</a:t>
                      </a:r>
                      <a:r>
                        <a:rPr lang="en-US" sz="1000" dirty="0">
                          <a:effectLst/>
                        </a:rPr>
                        <a:t>IT</a:t>
                      </a:r>
                      <a:r>
                        <a:rPr lang="ko-KR" sz="1000" dirty="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hcahn@kookmin.ac.kr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2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A7164-CFB1-4207-B070-CA64A65E6689}"/>
              </a:ext>
            </a:extLst>
          </p:cNvPr>
          <p:cNvSpPr txBox="1"/>
          <p:nvPr/>
        </p:nvSpPr>
        <p:spPr>
          <a:xfrm>
            <a:off x="378133" y="26762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01FF93-B5C8-44CB-9614-5CA5A457AEF7}"/>
              </a:ext>
            </a:extLst>
          </p:cNvPr>
          <p:cNvCxnSpPr/>
          <p:nvPr/>
        </p:nvCxnSpPr>
        <p:spPr>
          <a:xfrm>
            <a:off x="1270230" y="790847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192A17-09F3-4939-85CC-A252E4DF60A4}"/>
              </a:ext>
            </a:extLst>
          </p:cNvPr>
          <p:cNvSpPr txBox="1"/>
          <p:nvPr/>
        </p:nvSpPr>
        <p:spPr>
          <a:xfrm>
            <a:off x="1996069" y="181765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0527-3AB8-4890-86DA-998276CC09BB}"/>
              </a:ext>
            </a:extLst>
          </p:cNvPr>
          <p:cNvSpPr txBox="1"/>
          <p:nvPr/>
        </p:nvSpPr>
        <p:spPr>
          <a:xfrm>
            <a:off x="2839844" y="181765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5FFD2-8099-49A1-BA80-C65E287A9D04}"/>
              </a:ext>
            </a:extLst>
          </p:cNvPr>
          <p:cNvSpPr txBox="1"/>
          <p:nvPr/>
        </p:nvSpPr>
        <p:spPr>
          <a:xfrm>
            <a:off x="1996069" y="28857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4511F-14C0-40E5-BC8F-F9317ABB0D4A}"/>
              </a:ext>
            </a:extLst>
          </p:cNvPr>
          <p:cNvSpPr txBox="1"/>
          <p:nvPr/>
        </p:nvSpPr>
        <p:spPr>
          <a:xfrm>
            <a:off x="2839844" y="288571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FFEEF-0F08-4290-AE57-E32AF3A45DA1}"/>
              </a:ext>
            </a:extLst>
          </p:cNvPr>
          <p:cNvSpPr txBox="1"/>
          <p:nvPr/>
        </p:nvSpPr>
        <p:spPr>
          <a:xfrm>
            <a:off x="1996069" y="395377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F4CE5-C2B7-4B6D-817D-8B748FFDD99E}"/>
              </a:ext>
            </a:extLst>
          </p:cNvPr>
          <p:cNvSpPr txBox="1"/>
          <p:nvPr/>
        </p:nvSpPr>
        <p:spPr>
          <a:xfrm>
            <a:off x="2839844" y="395377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AD7C0-F853-4597-A71F-6957EB007EDE}"/>
              </a:ext>
            </a:extLst>
          </p:cNvPr>
          <p:cNvSpPr txBox="1"/>
          <p:nvPr/>
        </p:nvSpPr>
        <p:spPr>
          <a:xfrm>
            <a:off x="1996069" y="5021836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304B4-E019-4E7A-81B4-C6451DD95D36}"/>
              </a:ext>
            </a:extLst>
          </p:cNvPr>
          <p:cNvSpPr txBox="1"/>
          <p:nvPr/>
        </p:nvSpPr>
        <p:spPr>
          <a:xfrm>
            <a:off x="2839844" y="502183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E0B8C6-934D-46DC-83DA-6EB710F71CBE}"/>
              </a:ext>
            </a:extLst>
          </p:cNvPr>
          <p:cNvCxnSpPr/>
          <p:nvPr/>
        </p:nvCxnSpPr>
        <p:spPr>
          <a:xfrm>
            <a:off x="1270230" y="6351589"/>
            <a:ext cx="9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3B778C-6AE2-5B36-18F8-C0272B58A623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E6B3EB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7FB2E-1DA2-46CB-9B44-BEB6DC50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0627" y="0"/>
            <a:ext cx="86313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BC8BF-0537-4934-A32F-9D2F50602C5A}"/>
              </a:ext>
            </a:extLst>
          </p:cNvPr>
          <p:cNvSpPr txBox="1"/>
          <p:nvPr/>
        </p:nvSpPr>
        <p:spPr>
          <a:xfrm>
            <a:off x="485928" y="2330602"/>
            <a:ext cx="11664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</a:p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EB5188-030C-4229-98F0-DE107CC29D3B}"/>
              </a:ext>
            </a:extLst>
          </p:cNvPr>
          <p:cNvCxnSpPr>
            <a:cxnSpLocks/>
          </p:cNvCxnSpPr>
          <p:nvPr/>
        </p:nvCxnSpPr>
        <p:spPr>
          <a:xfrm>
            <a:off x="530532" y="3769108"/>
            <a:ext cx="1166146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51583-0298-4036-A8B8-385CFEEFE4EC}"/>
              </a:ext>
            </a:extLst>
          </p:cNvPr>
          <p:cNvSpPr txBox="1"/>
          <p:nvPr/>
        </p:nvSpPr>
        <p:spPr>
          <a:xfrm>
            <a:off x="891690" y="1851645"/>
            <a:ext cx="104086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2CC98E-DEB4-46CC-80C4-DD0823F38CA7}"/>
              </a:ext>
            </a:extLst>
          </p:cNvPr>
          <p:cNvSpPr/>
          <p:nvPr/>
        </p:nvSpPr>
        <p:spPr>
          <a:xfrm>
            <a:off x="3854605" y="1527718"/>
            <a:ext cx="4482790" cy="4482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07270-ADDA-41D4-A8EB-740029E63EA8}"/>
              </a:ext>
            </a:extLst>
          </p:cNvPr>
          <p:cNvSpPr txBox="1"/>
          <p:nvPr/>
        </p:nvSpPr>
        <p:spPr>
          <a:xfrm>
            <a:off x="4782818" y="34290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부도예측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2DCCC-1510-A1CA-D47F-750808EF24AF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1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6E0C38-D969-474C-9B02-1E2054720422}"/>
              </a:ext>
            </a:extLst>
          </p:cNvPr>
          <p:cNvGrpSpPr/>
          <p:nvPr/>
        </p:nvGrpSpPr>
        <p:grpSpPr>
          <a:xfrm>
            <a:off x="1219975" y="1645287"/>
            <a:ext cx="3107919" cy="4303405"/>
            <a:chOff x="4524648" y="1417173"/>
            <a:chExt cx="3107919" cy="4303405"/>
          </a:xfrm>
        </p:grpSpPr>
        <p:pic>
          <p:nvPicPr>
            <p:cNvPr id="7" name="그래픽 6" descr="스마트폰 단색으로 채워진">
              <a:extLst>
                <a:ext uri="{FF2B5EF4-FFF2-40B4-BE49-F238E27FC236}">
                  <a16:creationId xmlns:a16="http://schemas.microsoft.com/office/drawing/2014/main" id="{8DA36350-7101-40E1-A7ED-A9235B68A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4648" y="4806178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스마트폰 단색으로 채워진">
              <a:extLst>
                <a:ext uri="{FF2B5EF4-FFF2-40B4-BE49-F238E27FC236}">
                  <a16:creationId xmlns:a16="http://schemas.microsoft.com/office/drawing/2014/main" id="{F084F43C-96B2-47C6-8F5D-34B1232B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0699" y="4806178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스마트폰 단색으로 채워진">
              <a:extLst>
                <a:ext uri="{FF2B5EF4-FFF2-40B4-BE49-F238E27FC236}">
                  <a16:creationId xmlns:a16="http://schemas.microsoft.com/office/drawing/2014/main" id="{023B5F39-7F3A-4937-AC1E-CBD7680A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18167" y="4806178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클라우드 동기화 단색으로 채워진">
              <a:extLst>
                <a:ext uri="{FF2B5EF4-FFF2-40B4-BE49-F238E27FC236}">
                  <a16:creationId xmlns:a16="http://schemas.microsoft.com/office/drawing/2014/main" id="{D7F301B4-8D5F-4B34-BCD1-861F4757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928393" y="1417173"/>
              <a:ext cx="2335213" cy="2335213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2E7A0F-23A8-4472-8EF8-4670493B0B50}"/>
                </a:ext>
              </a:extLst>
            </p:cNvPr>
            <p:cNvCxnSpPr>
              <a:cxnSpLocks/>
            </p:cNvCxnSpPr>
            <p:nvPr/>
          </p:nvCxnSpPr>
          <p:spPr>
            <a:xfrm>
              <a:off x="6484514" y="3250583"/>
              <a:ext cx="674569" cy="13660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B93BF17-F8D1-402D-B646-BA5F0F8BD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393" y="3256158"/>
              <a:ext cx="709436" cy="138275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08BD2E0-92DE-45E1-B108-0D35648B6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03" y="3289611"/>
              <a:ext cx="0" cy="13994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6453763" y="1413313"/>
            <a:ext cx="5284382" cy="4815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6827714" y="3096454"/>
            <a:ext cx="4506390" cy="2734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멀리 하나에 이름과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무엇인지 별에도 어머니 이름자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슬퍼하는 너무나 위에 된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없이 별에도 이름을 나는 풀이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부끄러운 시와 계절이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묻힌 속의 이웃 하나의 사랑과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위에 강아지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별 불러 어머니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것은 별들을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된 슬퍼하는 못 별 시인의 사랑과 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멀리 그러나 이런 겨울이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쓸쓸함과 버리었습니다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어머니 한 헤는 내일 계절이 까닭입니다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584B7-8FAA-484D-896D-113361EFCDCE}"/>
              </a:ext>
            </a:extLst>
          </p:cNvPr>
          <p:cNvSpPr txBox="1"/>
          <p:nvPr/>
        </p:nvSpPr>
        <p:spPr>
          <a:xfrm>
            <a:off x="7838408" y="2091664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사례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F661CA-5759-4BFE-AF06-C53E8E69CCB8}"/>
              </a:ext>
            </a:extLst>
          </p:cNvPr>
          <p:cNvCxnSpPr>
            <a:cxnSpLocks/>
          </p:cNvCxnSpPr>
          <p:nvPr/>
        </p:nvCxnSpPr>
        <p:spPr>
          <a:xfrm>
            <a:off x="6935769" y="3025865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6E0C38-D969-474C-9B02-1E2054720422}"/>
              </a:ext>
            </a:extLst>
          </p:cNvPr>
          <p:cNvGrpSpPr/>
          <p:nvPr/>
        </p:nvGrpSpPr>
        <p:grpSpPr>
          <a:xfrm>
            <a:off x="1219975" y="1645287"/>
            <a:ext cx="3107919" cy="4303405"/>
            <a:chOff x="4524648" y="1417173"/>
            <a:chExt cx="3107919" cy="4303405"/>
          </a:xfrm>
        </p:grpSpPr>
        <p:pic>
          <p:nvPicPr>
            <p:cNvPr id="7" name="그래픽 6" descr="스마트폰 단색으로 채워진">
              <a:extLst>
                <a:ext uri="{FF2B5EF4-FFF2-40B4-BE49-F238E27FC236}">
                  <a16:creationId xmlns:a16="http://schemas.microsoft.com/office/drawing/2014/main" id="{8DA36350-7101-40E1-A7ED-A9235B68A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4648" y="4806178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스마트폰 단색으로 채워진">
              <a:extLst>
                <a:ext uri="{FF2B5EF4-FFF2-40B4-BE49-F238E27FC236}">
                  <a16:creationId xmlns:a16="http://schemas.microsoft.com/office/drawing/2014/main" id="{F084F43C-96B2-47C6-8F5D-34B1232B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0699" y="4806178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스마트폰 단색으로 채워진">
              <a:extLst>
                <a:ext uri="{FF2B5EF4-FFF2-40B4-BE49-F238E27FC236}">
                  <a16:creationId xmlns:a16="http://schemas.microsoft.com/office/drawing/2014/main" id="{023B5F39-7F3A-4937-AC1E-CBD7680A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18167" y="4806178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클라우드 동기화 단색으로 채워진">
              <a:extLst>
                <a:ext uri="{FF2B5EF4-FFF2-40B4-BE49-F238E27FC236}">
                  <a16:creationId xmlns:a16="http://schemas.microsoft.com/office/drawing/2014/main" id="{D7F301B4-8D5F-4B34-BCD1-861F4757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928393" y="1417173"/>
              <a:ext cx="2335213" cy="2335213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2E7A0F-23A8-4472-8EF8-4670493B0B50}"/>
                </a:ext>
              </a:extLst>
            </p:cNvPr>
            <p:cNvCxnSpPr>
              <a:cxnSpLocks/>
            </p:cNvCxnSpPr>
            <p:nvPr/>
          </p:nvCxnSpPr>
          <p:spPr>
            <a:xfrm>
              <a:off x="6484514" y="3250583"/>
              <a:ext cx="674569" cy="13660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B93BF17-F8D1-402D-B646-BA5F0F8BD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393" y="3256158"/>
              <a:ext cx="709436" cy="138275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08BD2E0-92DE-45E1-B108-0D35648B6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03" y="3289611"/>
              <a:ext cx="0" cy="13994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6453763" y="1413313"/>
            <a:ext cx="5284382" cy="4815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6827714" y="3096454"/>
            <a:ext cx="4506390" cy="2734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멀리 하나에 이름과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무엇인지 별에도 어머니 이름자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슬퍼하는 너무나 위에 된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없이 별에도 이름을 나는 풀이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부끄러운 시와 계절이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묻힌 속의 이웃 하나의 사랑과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위에 강아지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별 불러 어머니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것은 별들을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된 슬퍼하는 못 별 시인의 사랑과 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멀리 그러나 이런 겨울이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쓸쓸함과 버리었습니다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어머니 한 헤는 내일 계절이 까닭입니다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584B7-8FAA-484D-896D-113361EFCDCE}"/>
              </a:ext>
            </a:extLst>
          </p:cNvPr>
          <p:cNvSpPr txBox="1"/>
          <p:nvPr/>
        </p:nvSpPr>
        <p:spPr>
          <a:xfrm>
            <a:off x="7838408" y="2091664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사례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F661CA-5759-4BFE-AF06-C53E8E69CCB8}"/>
              </a:ext>
            </a:extLst>
          </p:cNvPr>
          <p:cNvCxnSpPr>
            <a:cxnSpLocks/>
          </p:cNvCxnSpPr>
          <p:nvPr/>
        </p:nvCxnSpPr>
        <p:spPr>
          <a:xfrm>
            <a:off x="6935769" y="3025865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2C246A-4A17-4A79-8B9B-B461BE4129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F468-E2EF-4A02-921F-7A35DAD2056B}"/>
              </a:ext>
            </a:extLst>
          </p:cNvPr>
          <p:cNvSpPr/>
          <p:nvPr/>
        </p:nvSpPr>
        <p:spPr>
          <a:xfrm>
            <a:off x="0" y="479504"/>
            <a:ext cx="4716966" cy="1193180"/>
          </a:xfrm>
          <a:prstGeom prst="rect">
            <a:avLst/>
          </a:prstGeom>
          <a:solidFill>
            <a:srgbClr val="78D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59D8-8F8B-4979-8C94-0D84AF9ACDBE}"/>
              </a:ext>
            </a:extLst>
          </p:cNvPr>
          <p:cNvSpPr txBox="1"/>
          <p:nvPr/>
        </p:nvSpPr>
        <p:spPr>
          <a:xfrm>
            <a:off x="219062" y="660595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부도예측의 효용성</a:t>
            </a:r>
            <a:endParaRPr lang="ko-KR" altLang="en-US" sz="4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4C9FC-C88F-74D1-B945-EA0F7F35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0" cy="471487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E147CC0-9F7B-951B-B5AD-D971DD96A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" y="527146"/>
            <a:ext cx="7888938" cy="5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서론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C803242-B5B3-4CE4-84C2-009FA2B249D5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56B1556-D0FC-44D9-BEA5-07F4026BD09C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00C427F6-2532-4755-9E80-3BDCFD4F032A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BA8AED2-F583-4D84-9649-35EBE7654213}"/>
              </a:ext>
            </a:extLst>
          </p:cNvPr>
          <p:cNvSpPr txBox="1"/>
          <p:nvPr/>
        </p:nvSpPr>
        <p:spPr>
          <a:xfrm>
            <a:off x="1177715" y="193125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accent1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chemeClr val="accent1"/>
                </a:solidFill>
                <a:latin typeface="+mn-ea"/>
              </a:rPr>
              <a:t>1</a:t>
            </a:r>
            <a:endParaRPr lang="ko-KR" altLang="en-US" spc="-15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38F3942-40B1-4081-99EA-D5DAC60F30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FC9B699-9613-48CA-AA35-5A00BF3ED454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90694C25-31FE-49F0-8F5A-0702DA5B5528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CB469F1-C33A-4072-A343-811D49B6D7C5}"/>
              </a:ext>
            </a:extLst>
          </p:cNvPr>
          <p:cNvSpPr txBox="1"/>
          <p:nvPr/>
        </p:nvSpPr>
        <p:spPr>
          <a:xfrm>
            <a:off x="5044865" y="194272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accent1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chemeClr val="accent1"/>
                </a:solidFill>
                <a:latin typeface="+mn-ea"/>
              </a:rPr>
              <a:t>2</a:t>
            </a:r>
            <a:endParaRPr lang="ko-KR" altLang="en-US" spc="-15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41355FC-3181-4814-944B-1A6F09E6C01B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E7CACB4-08C7-4621-A7AB-498C42942020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FA9D5E4-CC63-402D-936F-2A66748998C4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5A186A7-DEF1-488A-99A2-BAF430D84860}"/>
              </a:ext>
            </a:extLst>
          </p:cNvPr>
          <p:cNvSpPr txBox="1"/>
          <p:nvPr/>
        </p:nvSpPr>
        <p:spPr>
          <a:xfrm>
            <a:off x="8912015" y="195420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accent1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chemeClr val="accent1"/>
                </a:solidFill>
                <a:latin typeface="+mn-ea"/>
              </a:rPr>
              <a:t>3</a:t>
            </a:r>
            <a:endParaRPr lang="ko-KR" altLang="en-US" spc="-15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71022EF3-796A-4849-95C0-E63DD7513A5E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3243D28-3A5B-463B-98CB-703AB0C9ED8E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94780957-5B46-48E8-9548-F6B351343CE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B30DFEFA-98FD-44CF-8283-CF7FC7F6CEE4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31" name="차트 230">
            <a:extLst>
              <a:ext uri="{FF2B5EF4-FFF2-40B4-BE49-F238E27FC236}">
                <a16:creationId xmlns:a16="http://schemas.microsoft.com/office/drawing/2014/main" id="{E579D4AB-7148-414A-B3FA-78E8B9DE0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253138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2" name="차트 231">
            <a:extLst>
              <a:ext uri="{FF2B5EF4-FFF2-40B4-BE49-F238E27FC236}">
                <a16:creationId xmlns:a16="http://schemas.microsoft.com/office/drawing/2014/main" id="{AC526E5C-B9F8-4A05-BA03-B6CE472B1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122446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8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630</Words>
  <Application>Microsoft Office PowerPoint</Application>
  <PresentationFormat>와이드스크린</PresentationFormat>
  <Paragraphs>68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Pretendard</vt:lpstr>
      <vt:lpstr>Pretendard ExtraBold</vt:lpstr>
      <vt:lpstr>나눔스퀘어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박종현(대학원생-비즈니스IT전공)</cp:lastModifiedBy>
  <cp:revision>61</cp:revision>
  <dcterms:created xsi:type="dcterms:W3CDTF">2022-04-17T01:01:21Z</dcterms:created>
  <dcterms:modified xsi:type="dcterms:W3CDTF">2022-06-06T08:16:01Z</dcterms:modified>
</cp:coreProperties>
</file>