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9"/>
  </p:notesMasterIdLst>
  <p:sldIdLst>
    <p:sldId id="687" r:id="rId2"/>
    <p:sldId id="742" r:id="rId3"/>
    <p:sldId id="758" r:id="rId4"/>
    <p:sldId id="759" r:id="rId5"/>
    <p:sldId id="757" r:id="rId6"/>
    <p:sldId id="755" r:id="rId7"/>
    <p:sldId id="743" r:id="rId8"/>
    <p:sldId id="688" r:id="rId9"/>
    <p:sldId id="744" r:id="rId10"/>
    <p:sldId id="745" r:id="rId11"/>
    <p:sldId id="750" r:id="rId12"/>
    <p:sldId id="746" r:id="rId13"/>
    <p:sldId id="747" r:id="rId14"/>
    <p:sldId id="751" r:id="rId15"/>
    <p:sldId id="749" r:id="rId16"/>
    <p:sldId id="752" r:id="rId17"/>
    <p:sldId id="753" r:id="rId18"/>
  </p:sldIdLst>
  <p:sldSz cx="9906000" cy="6858000" type="A4"/>
  <p:notesSz cx="6797675" cy="9928225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0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6114">
          <p15:clr>
            <a:srgbClr val="A4A3A4"/>
          </p15:clr>
        </p15:guide>
        <p15:guide id="7" pos="126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5887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F6DAB"/>
    <a:srgbClr val="CC9900"/>
    <a:srgbClr val="464646"/>
    <a:srgbClr val="4F7600"/>
    <a:srgbClr val="669900"/>
    <a:srgbClr val="D6DCE2"/>
    <a:srgbClr val="9AB5E4"/>
    <a:srgbClr val="F57C1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8504" autoAdjust="0"/>
  </p:normalViewPr>
  <p:slideViewPr>
    <p:cSldViewPr showGuides="1">
      <p:cViewPr varScale="1">
        <p:scale>
          <a:sx n="113" d="100"/>
          <a:sy n="113" d="100"/>
        </p:scale>
        <p:origin x="1704" y="102"/>
      </p:cViewPr>
      <p:guideLst>
        <p:guide orient="horz" pos="2160"/>
        <p:guide orient="horz" pos="540"/>
        <p:guide orient="horz" pos="3974"/>
        <p:guide orient="horz" pos="1389"/>
        <p:guide pos="3120"/>
        <p:guide pos="6114"/>
        <p:guide pos="126"/>
        <p:guide orient="horz" pos="754"/>
        <p:guide pos="308"/>
        <p:guide pos="5887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5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B626D02-33DB-4FE5-8004-161F56FB6467}" type="datetimeFigureOut">
              <a:rPr lang="ko-KR" altLang="en-US" smtClean="0"/>
              <a:pPr/>
              <a:t>2022-02-26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7553"/>
            <a:ext cx="5438775" cy="3909049"/>
          </a:xfrm>
          <a:prstGeom prst="rect">
            <a:avLst/>
          </a:prstGeom>
        </p:spPr>
        <p:txBody>
          <a:bodyPr vert="horz" lIns="91440" tIns="45719" rIns="91440" bIns="4571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4B069A8-49F7-424C-AC0D-8D03D59740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잘린 사각형 10"/>
          <p:cNvSpPr/>
          <p:nvPr userDrawn="1"/>
        </p:nvSpPr>
        <p:spPr>
          <a:xfrm rot="5400000">
            <a:off x="3306004" y="259232"/>
            <a:ext cx="3293992" cy="9777544"/>
          </a:xfrm>
          <a:prstGeom prst="snip2DiagRect">
            <a:avLst>
              <a:gd name="adj1" fmla="val 0"/>
              <a:gd name="adj2" fmla="val 5740"/>
            </a:avLst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0"/>
            <a:ext cx="9906000" cy="117000"/>
          </a:xfrm>
          <a:prstGeom prst="rect">
            <a:avLst/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4488" y="1668818"/>
            <a:ext cx="429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 Data Science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0401" y="532956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민 대 학 교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     남      규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2251770"/>
            <a:ext cx="5616624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8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36736" y="247713"/>
            <a:ext cx="9432528" cy="5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400" b="1" kern="1200" dirty="0">
                <a:solidFill>
                  <a:srgbClr val="004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9432925" cy="5213013"/>
          </a:xfrm>
          <a:prstGeom prst="rect">
            <a:avLst/>
          </a:prstGeom>
        </p:spPr>
        <p:txBody>
          <a:bodyPr/>
          <a:lstStyle>
            <a:lvl1pPr>
              <a:lnSpc>
                <a:spcPct val="180000"/>
              </a:lnSpc>
              <a:defRPr/>
            </a:lvl1pPr>
            <a:lvl2pPr>
              <a:lnSpc>
                <a:spcPct val="180000"/>
              </a:lnSpc>
              <a:defRPr/>
            </a:lvl2pPr>
            <a:lvl3pPr>
              <a:lnSpc>
                <a:spcPct val="180000"/>
              </a:lnSpc>
              <a:defRPr/>
            </a:lvl3pPr>
            <a:lvl4pPr>
              <a:lnSpc>
                <a:spcPct val="180000"/>
              </a:lnSpc>
              <a:defRPr/>
            </a:lvl4pPr>
            <a:lvl5pPr>
              <a:lnSpc>
                <a:spcPct val="18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14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236736" y="836712"/>
            <a:ext cx="9432528" cy="0"/>
          </a:xfrm>
          <a:prstGeom prst="line">
            <a:avLst/>
          </a:prstGeom>
          <a:ln w="12700">
            <a:solidFill>
              <a:srgbClr val="0F6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633000" y="2790030"/>
            <a:ext cx="8640000" cy="360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9636" y="0"/>
            <a:ext cx="5400000" cy="108000"/>
          </a:xfrm>
          <a:prstGeom prst="rect">
            <a:avLst/>
          </a:prstGeom>
          <a:solidFill>
            <a:srgbClr val="24A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390364" y="0"/>
            <a:ext cx="3307052" cy="108000"/>
          </a:xfrm>
          <a:prstGeom prst="rect">
            <a:avLst/>
          </a:prstGeom>
          <a:solidFill>
            <a:srgbClr val="0F6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8697416" y="0"/>
            <a:ext cx="1208584" cy="108000"/>
          </a:xfrm>
          <a:prstGeom prst="rect">
            <a:avLst/>
          </a:prstGeom>
          <a:solidFill>
            <a:srgbClr val="0D3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2400" b="1" kern="1200" dirty="0">
          <a:solidFill>
            <a:srgbClr val="004B85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ts val="1500"/>
        </a:spcBef>
        <a:buFont typeface="Wingdings" panose="05000000000000000000" pitchFamily="2" charset="2"/>
        <a:buChar char="l"/>
        <a:defRPr sz="16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Course Orientation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2D4711-E53B-4C0F-B1FD-AE3CBABDD8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39" y="1073149"/>
          <a:ext cx="9416923" cy="5537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09">
                  <a:extLst>
                    <a:ext uri="{9D8B030D-6E8A-4147-A177-3AD203B41FA5}">
                      <a16:colId xmlns:a16="http://schemas.microsoft.com/office/drawing/2014/main" val="578204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763935668"/>
                    </a:ext>
                  </a:extLst>
                </a:gridCol>
                <a:gridCol w="5796382">
                  <a:extLst>
                    <a:ext uri="{9D8B030D-6E8A-4147-A177-3AD203B41FA5}">
                      <a16:colId xmlns:a16="http://schemas.microsoft.com/office/drawing/2014/main" val="3229676079"/>
                    </a:ext>
                  </a:extLst>
                </a:gridCol>
              </a:tblGrid>
              <a:tr h="346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32877"/>
                  </a:ext>
                </a:extLst>
              </a:tr>
              <a:tr h="346071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4. Clustering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Motivating Example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09831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Conceptualization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633999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1976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Matrix in Clustering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Data Matrix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23352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Distance Matrix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42126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Distance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Minkowski</a:t>
                      </a:r>
                      <a:r>
                        <a:rPr lang="en-US" sz="1200" u="none" strike="noStrike" dirty="0">
                          <a:effectLst/>
                        </a:rPr>
                        <a:t> Distance (Euclidean, Manhattan)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98135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Jaccard</a:t>
                      </a:r>
                      <a:r>
                        <a:rPr lang="en-US" sz="1200" u="none" strike="noStrike" dirty="0">
                          <a:effectLst/>
                        </a:rPr>
                        <a:t> 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6738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Levenshtein</a:t>
                      </a:r>
                      <a:r>
                        <a:rPr lang="en-US" sz="1200" u="none" strike="noStrike" dirty="0">
                          <a:effectLst/>
                        </a:rPr>
                        <a:t> 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77345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Cosine 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159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Method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Hierarchical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Method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Dendrogram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32939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Density-based Method - DBSCAN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31517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Partitioning Method - K-Means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67246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Clustering Evaluation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Evaluation Criteria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37384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Elbow Method, Dunn Index, </a:t>
                      </a:r>
                      <a:r>
                        <a:rPr lang="en-US" sz="1200" u="none" strike="noStrike" dirty="0" err="1">
                          <a:effectLst/>
                        </a:rPr>
                        <a:t>Calinski-Harabasz</a:t>
                      </a:r>
                      <a:r>
                        <a:rPr lang="en-US" sz="1200" u="none" strike="noStrike">
                          <a:effectLst/>
                        </a:rPr>
                        <a:t> Index, Silhouette Index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37973"/>
                  </a:ext>
                </a:extLst>
              </a:tr>
              <a:tr h="34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Cluster Profiling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Cluster Profiling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4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0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EA93F7-118C-4F2C-8158-2251E01534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2134" y="1067212"/>
          <a:ext cx="9416922" cy="5562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08">
                  <a:extLst>
                    <a:ext uri="{9D8B030D-6E8A-4147-A177-3AD203B41FA5}">
                      <a16:colId xmlns:a16="http://schemas.microsoft.com/office/drawing/2014/main" val="94627453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32613920"/>
                    </a:ext>
                  </a:extLst>
                </a:gridCol>
                <a:gridCol w="5796382">
                  <a:extLst>
                    <a:ext uri="{9D8B030D-6E8A-4147-A177-3AD203B41FA5}">
                      <a16:colId xmlns:a16="http://schemas.microsoft.com/office/drawing/2014/main" val="3736911780"/>
                    </a:ext>
                  </a:extLst>
                </a:gridCol>
              </a:tblGrid>
              <a:tr h="327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15189"/>
                  </a:ext>
                </a:extLst>
              </a:tr>
              <a:tr h="327194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5. Classification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Motivating Example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77131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Classification / Prediction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12854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/ Inference (Scoring)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05968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Overfitting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Generalization / Overfitting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740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Training / Validation / Test / 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98035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Curve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13644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Cross Validation (Holdout,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k-fold,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Leave-p-out,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Leave-one-out)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9912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Nearest Neighbor 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(k-NN)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42210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Majority Voting / Weighted Voting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8663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Decision Tree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Tree Induction)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54949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Information Gain, Gini Index, Variance Reduction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78199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Pruning (Pre-Pruning / Post-Pruning)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06403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Tree Types (Tree, </a:t>
                      </a:r>
                      <a:r>
                        <a:rPr lang="en-US" sz="1200" u="none" strike="noStrike" dirty="0" err="1">
                          <a:effectLst/>
                        </a:rPr>
                        <a:t>If~Then</a:t>
                      </a:r>
                      <a:r>
                        <a:rPr lang="en-US" sz="1200" u="none" strike="noStrike" dirty="0">
                          <a:effectLst/>
                        </a:rPr>
                        <a:t> Rule, Tree Map, Tree Ring)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08034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Tree Interpretation (Nominal Target, Interval Target)</a:t>
                      </a: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41548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Probability Estimation (Frequency-based Estimation, Laplace Correction)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64673"/>
                  </a:ext>
                </a:extLst>
              </a:tr>
              <a:tr h="32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Resampling (Highly Imbalanced Data, </a:t>
                      </a:r>
                      <a:r>
                        <a:rPr lang="en-US" sz="1200" u="none" strike="noStrike" dirty="0" err="1">
                          <a:effectLst/>
                        </a:rPr>
                        <a:t>Undersampling</a:t>
                      </a:r>
                      <a:r>
                        <a:rPr lang="en-US" sz="1200" u="none" strike="noStrike" dirty="0">
                          <a:effectLst/>
                        </a:rPr>
                        <a:t>, Oversampling)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5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3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C2D5BC-04B8-4468-9FDC-143755309E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40" y="1035050"/>
          <a:ext cx="9416922" cy="5645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08">
                  <a:extLst>
                    <a:ext uri="{9D8B030D-6E8A-4147-A177-3AD203B41FA5}">
                      <a16:colId xmlns:a16="http://schemas.microsoft.com/office/drawing/2014/main" val="94627453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632613920"/>
                    </a:ext>
                  </a:extLst>
                </a:gridCol>
                <a:gridCol w="5796382">
                  <a:extLst>
                    <a:ext uri="{9D8B030D-6E8A-4147-A177-3AD203B41FA5}">
                      <a16:colId xmlns:a16="http://schemas.microsoft.com/office/drawing/2014/main" val="3736911780"/>
                    </a:ext>
                  </a:extLst>
                </a:gridCol>
              </a:tblGrid>
              <a:tr h="313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15189"/>
                  </a:ext>
                </a:extLst>
              </a:tr>
              <a:tr h="313658">
                <a:tc rowSpan="17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5. Classification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(cont’d)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Naïve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Bayesian Classifier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Conditional Probability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12437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Bayes’ Theorem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43958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Naïve Bayesian Classifier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4558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 Fitting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Parametric Modeling)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Motivating Example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21269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Decision Boundary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95742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Optimization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93909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Object Function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96923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Linear Regression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412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Least Squared 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11962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Logistic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99493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Linear Classifier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60869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Odds Function, Logistic Function (Sigmoid)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1312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SVM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Motivating Example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01943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Margin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43343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Kernel Function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799135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Soft Margin SVM</a:t>
                      </a: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18899"/>
                  </a:ext>
                </a:extLst>
              </a:tr>
              <a:tr h="31365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Hinge Loss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99" marR="5799" marT="57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2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C434E3-13E4-446B-ADBA-2908006648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39" y="1067594"/>
          <a:ext cx="9416923" cy="5049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09">
                  <a:extLst>
                    <a:ext uri="{9D8B030D-6E8A-4147-A177-3AD203B41FA5}">
                      <a16:colId xmlns:a16="http://schemas.microsoft.com/office/drawing/2014/main" val="172368191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83739828"/>
                    </a:ext>
                  </a:extLst>
                </a:gridCol>
                <a:gridCol w="5796382">
                  <a:extLst>
                    <a:ext uri="{9D8B030D-6E8A-4147-A177-3AD203B41FA5}">
                      <a16:colId xmlns:a16="http://schemas.microsoft.com/office/drawing/2014/main" val="1991951277"/>
                    </a:ext>
                  </a:extLst>
                </a:gridCol>
              </a:tblGrid>
              <a:tr h="394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73302"/>
                  </a:ext>
                </a:extLst>
              </a:tr>
              <a:tr h="39467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6. Neural Network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Vector, Matrix, Array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00212"/>
                  </a:ext>
                </a:extLst>
              </a:tr>
              <a:tr h="70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Operation</a:t>
                      </a: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Numpy</a:t>
                      </a:r>
                      <a:r>
                        <a:rPr lang="en-US" sz="1200" u="none" strike="noStrike" dirty="0">
                          <a:effectLst/>
                        </a:rPr>
                        <a:t>, Arithmetic Operation, Dot Product &amp; Matrix Multiplication,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 Aggregation, Transpose, Broadcast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260302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Perceptron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6048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Logic Gate</a:t>
                      </a:r>
                      <a:r>
                        <a:rPr lang="en-US" sz="1200" u="none" strike="noStrike" baseline="0" dirty="0">
                          <a:effectLst/>
                        </a:rPr>
                        <a:t> Implementation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185931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Multi-layer Perceptron</a:t>
                      </a: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30407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Neural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Network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Architecture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NN Components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454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NN Procedure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37392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Forward Induction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Affine Transformation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37094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Activating Function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06163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Softmax</a:t>
                      </a:r>
                      <a:r>
                        <a:rPr lang="en-US" sz="1200" u="none" strike="noStrike" dirty="0">
                          <a:effectLst/>
                        </a:rPr>
                        <a:t> Function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21069"/>
                  </a:ext>
                </a:extLst>
              </a:tr>
              <a:tr h="39467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Loss Function,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Cross Entropy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1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2339" y="1067590"/>
          <a:ext cx="9416923" cy="3729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09">
                  <a:extLst>
                    <a:ext uri="{9D8B030D-6E8A-4147-A177-3AD203B41FA5}">
                      <a16:colId xmlns:a16="http://schemas.microsoft.com/office/drawing/2014/main" val="172368191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83739828"/>
                    </a:ext>
                  </a:extLst>
                </a:gridCol>
                <a:gridCol w="5796382">
                  <a:extLst>
                    <a:ext uri="{9D8B030D-6E8A-4147-A177-3AD203B41FA5}">
                      <a16:colId xmlns:a16="http://schemas.microsoft.com/office/drawing/2014/main" val="1991951277"/>
                    </a:ext>
                  </a:extLst>
                </a:gridCol>
              </a:tblGrid>
              <a:tr h="339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73302"/>
                  </a:ext>
                </a:extLst>
              </a:tr>
              <a:tr h="339051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6. Neural Network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(cont’d)</a:t>
                      </a: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Differential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Differential, Partial Differential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6478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Backpropagation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Chain Rule, </a:t>
                      </a:r>
                      <a:r>
                        <a:rPr lang="pt-BR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Optimizer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50883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Hyperparameters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Mini batch, </a:t>
                      </a:r>
                      <a:r>
                        <a:rPr lang="en-US" altLang="ko-KR" sz="1200" u="none" strike="noStrike" dirty="0">
                          <a:effectLst/>
                        </a:rPr>
                        <a:t>Epoch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22299"/>
                  </a:ext>
                </a:extLst>
              </a:tr>
              <a:tr h="339051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7. Assessment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Accuracy vs.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575646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Baseline (Majority Voting, Decision Stump)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43476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effectLst/>
                        </a:rPr>
                        <a:t>Measures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Misclassification Rate / Mean Squared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9218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Confusion Matrix (False Positive,  False Negative)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319182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 F</a:t>
                      </a:r>
                      <a:r>
                        <a:rPr lang="en-US" altLang="ko-KR" sz="1200" u="none" strike="noStrike" baseline="-25000" dirty="0">
                          <a:effectLst/>
                        </a:rPr>
                        <a:t>1</a:t>
                      </a:r>
                      <a:r>
                        <a:rPr lang="en-US" altLang="ko-KR" sz="1200" u="none" strike="noStrike" dirty="0">
                          <a:effectLst/>
                        </a:rPr>
                        <a:t> Score (Precision, Recall)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82740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ROC (Sensitivity, Specificity), AUC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68668"/>
                  </a:ext>
                </a:extLst>
              </a:tr>
              <a:tr h="33905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Lift Chart (Response, Captured Response, Lift)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95" marR="6495" marT="64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4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5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B5B278-23B4-4E74-A125-89AD7EBB08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37" y="1101697"/>
          <a:ext cx="9416924" cy="5104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1">
                  <a:extLst>
                    <a:ext uri="{9D8B030D-6E8A-4147-A177-3AD203B41FA5}">
                      <a16:colId xmlns:a16="http://schemas.microsoft.com/office/drawing/2014/main" val="192725673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26899170"/>
                    </a:ext>
                  </a:extLst>
                </a:gridCol>
                <a:gridCol w="5796381">
                  <a:extLst>
                    <a:ext uri="{9D8B030D-6E8A-4147-A177-3AD203B41FA5}">
                      <a16:colId xmlns:a16="http://schemas.microsoft.com/office/drawing/2014/main" val="1521292975"/>
                    </a:ext>
                  </a:extLst>
                </a:gridCol>
              </a:tblGrid>
              <a:tr h="319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99684"/>
                  </a:ext>
                </a:extLst>
              </a:tr>
              <a:tr h="31903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8. Text Analytics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Big Data Issues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7012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Text Mining vs. </a:t>
                      </a:r>
                      <a:r>
                        <a:rPr lang="en-US" altLang="ko-KR" sz="1200" u="none" strike="noStrike" dirty="0">
                          <a:effectLst/>
                        </a:rPr>
                        <a:t>Data Mining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62079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Why Text?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11282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Text Mining Techniques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70361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Applications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434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Related Areas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43701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Text Mining Modules in Python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85393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Input Files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Binary Text &amp; Plain Text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44125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Text Encoding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69978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File Types (Structured / Unstructured / Semi-Structured)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5990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Web Crawling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87999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POS Tagging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Part of Speech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73659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Morpheme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51662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Language Types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63858"/>
                  </a:ext>
                </a:extLst>
              </a:tr>
              <a:tr h="319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POS Tagging in Text Analytic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5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2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311F59-F6DD-4A16-99A7-9256785131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337" y="1101725"/>
          <a:ext cx="9416924" cy="512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1">
                  <a:extLst>
                    <a:ext uri="{9D8B030D-6E8A-4147-A177-3AD203B41FA5}">
                      <a16:colId xmlns:a16="http://schemas.microsoft.com/office/drawing/2014/main" val="192725673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26899170"/>
                    </a:ext>
                  </a:extLst>
                </a:gridCol>
                <a:gridCol w="5796381">
                  <a:extLst>
                    <a:ext uri="{9D8B030D-6E8A-4147-A177-3AD203B41FA5}">
                      <a16:colId xmlns:a16="http://schemas.microsoft.com/office/drawing/2014/main" val="1521292975"/>
                    </a:ext>
                  </a:extLst>
                </a:gridCol>
              </a:tblGrid>
              <a:tr h="366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99684"/>
                  </a:ext>
                </a:extLst>
              </a:tr>
              <a:tr h="366375"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8. Text Analytics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(cont’d)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 Representation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47086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Thesaurus-based 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Approach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Thesaurus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79684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WordNet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14068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Statistics-based 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Approach 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Basic Concept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29941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Distributional Representation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95470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Co-occurrence Matrix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31521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Vector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Space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Model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(Doc./Term Matrix)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88316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TF-IDF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98860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 Similarity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Basic Concept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02918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Cosine Similarity (Part 4 - Clustering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46500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PMI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(Part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3 - Association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94698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Dimension Reduction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Basic Concept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1129"/>
                  </a:ext>
                </a:extLst>
              </a:tr>
              <a:tr h="366375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SVD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7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738BB2-9846-4C95-BEC9-4111B66B3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97788"/>
              </p:ext>
            </p:extLst>
          </p:nvPr>
        </p:nvGraphicFramePr>
        <p:xfrm>
          <a:off x="252337" y="1101726"/>
          <a:ext cx="9416924" cy="4536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1">
                  <a:extLst>
                    <a:ext uri="{9D8B030D-6E8A-4147-A177-3AD203B41FA5}">
                      <a16:colId xmlns:a16="http://schemas.microsoft.com/office/drawing/2014/main" val="192725673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26899170"/>
                    </a:ext>
                  </a:extLst>
                </a:gridCol>
                <a:gridCol w="5796381">
                  <a:extLst>
                    <a:ext uri="{9D8B030D-6E8A-4147-A177-3AD203B41FA5}">
                      <a16:colId xmlns:a16="http://schemas.microsoft.com/office/drawing/2014/main" val="1521292975"/>
                    </a:ext>
                  </a:extLst>
                </a:gridCol>
              </a:tblGrid>
              <a:tr h="324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99684"/>
                  </a:ext>
                </a:extLst>
              </a:tr>
              <a:tr h="324033"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u="none" strike="noStrike" dirty="0">
                          <a:effectLst/>
                        </a:rPr>
                        <a:t>8. Text Analytics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(cont’d)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Visualization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Word Cloud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83220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Word2vec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 Basic Concept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32940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One-Hot Encoding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2542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  CBOW / Skip-gram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90566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Word Similarity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86025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Analogy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04538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Visualizing Word Vector (Simulation, t-SNE)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45964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Document Embedding (Doc2vec)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37730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Topic Modeling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66085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LSA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85662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52089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Topic Visualization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33447"/>
                  </a:ext>
                </a:extLst>
              </a:tr>
              <a:tr h="32403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Topic Evaluation</a:t>
                      </a:r>
                    </a:p>
                  </a:txBody>
                  <a:tcPr marL="3553" marR="3553" marT="355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0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9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강좌 개요</a:t>
            </a:r>
            <a:endParaRPr lang="en-US" altLang="ko-KR" dirty="0"/>
          </a:p>
          <a:p>
            <a:pPr lvl="1"/>
            <a:r>
              <a:rPr lang="ko-KR" altLang="en-US" dirty="0"/>
              <a:t>강좌 명</a:t>
            </a:r>
            <a:r>
              <a:rPr lang="en-US" altLang="ko-KR" dirty="0"/>
              <a:t>: </a:t>
            </a:r>
            <a:r>
              <a:rPr lang="ko-KR" altLang="en-US" dirty="0"/>
              <a:t>데이터과학개론</a:t>
            </a:r>
            <a:endParaRPr lang="en-US" altLang="ko-KR" dirty="0"/>
          </a:p>
          <a:p>
            <a:pPr lvl="1"/>
            <a:r>
              <a:rPr lang="ko-KR" altLang="en-US" dirty="0"/>
              <a:t>담당 교수</a:t>
            </a:r>
            <a:r>
              <a:rPr lang="en-US" altLang="ko-KR" dirty="0"/>
              <a:t>: </a:t>
            </a:r>
            <a:r>
              <a:rPr lang="ko-KR" altLang="en-US" dirty="0"/>
              <a:t>김 남 규 </a:t>
            </a:r>
            <a:r>
              <a:rPr lang="en-US" altLang="ko-KR" dirty="0"/>
              <a:t>(ngkim@kookmin.ac.kr, </a:t>
            </a:r>
            <a:r>
              <a:rPr lang="ko-KR" altLang="en-US" dirty="0"/>
              <a:t>경영관 </a:t>
            </a:r>
            <a:r>
              <a:rPr lang="en-US" altLang="ko-KR" dirty="0"/>
              <a:t>306</a:t>
            </a:r>
            <a:r>
              <a:rPr lang="ko-KR" altLang="en-US" dirty="0"/>
              <a:t>호</a:t>
            </a:r>
            <a:r>
              <a:rPr lang="en-US" altLang="ko-KR" dirty="0"/>
              <a:t>, 02-910-5425)</a:t>
            </a:r>
          </a:p>
          <a:p>
            <a:pPr lvl="1"/>
            <a:r>
              <a:rPr lang="ko-KR" altLang="en-US" dirty="0"/>
              <a:t>수업 진행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+ Zoom</a:t>
            </a:r>
            <a:r>
              <a:rPr lang="en-US" altLang="ko-KR" dirty="0" smtClean="0"/>
              <a:t>(</a:t>
            </a:r>
            <a:r>
              <a:rPr lang="ko-KR" altLang="en-US" dirty="0"/>
              <a:t>화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19:00 </a:t>
            </a:r>
            <a:r>
              <a:rPr lang="en-US" altLang="ko-KR" dirty="0"/>
              <a:t>~ )</a:t>
            </a:r>
          </a:p>
          <a:p>
            <a:pPr lvl="1"/>
            <a:r>
              <a:rPr lang="ko-KR" altLang="en-US" dirty="0"/>
              <a:t>수업 평가</a:t>
            </a:r>
            <a:r>
              <a:rPr lang="en-US" altLang="ko-KR" dirty="0"/>
              <a:t>: </a:t>
            </a:r>
            <a:r>
              <a:rPr lang="ko-KR" altLang="en-US" dirty="0"/>
              <a:t>기말고사</a:t>
            </a:r>
            <a:r>
              <a:rPr lang="en-US" altLang="ko-KR" dirty="0"/>
              <a:t> 80%, Quiz: 20%</a:t>
            </a:r>
          </a:p>
          <a:p>
            <a:r>
              <a:rPr lang="ko-KR" altLang="en-US" dirty="0"/>
              <a:t>강좌 소개</a:t>
            </a:r>
            <a:endParaRPr lang="en-US" altLang="ko-KR" dirty="0"/>
          </a:p>
          <a:p>
            <a:pPr lvl="1"/>
            <a:r>
              <a:rPr lang="ko-KR" altLang="en-US" dirty="0"/>
              <a:t>수업 목표</a:t>
            </a:r>
            <a:endParaRPr lang="en-US" altLang="ko-KR" dirty="0"/>
          </a:p>
          <a:p>
            <a:pPr lvl="2"/>
            <a:r>
              <a:rPr lang="ko-KR" altLang="en-US" dirty="0"/>
              <a:t>데이터 과학을 배우기 위해 필요한 기본 개념</a:t>
            </a:r>
            <a:r>
              <a:rPr lang="en-US" altLang="ko-KR" dirty="0"/>
              <a:t>, </a:t>
            </a:r>
            <a:r>
              <a:rPr lang="ko-KR" altLang="en-US" dirty="0"/>
              <a:t>주요 용어</a:t>
            </a:r>
            <a:r>
              <a:rPr lang="en-US" altLang="ko-KR" dirty="0"/>
              <a:t>, </a:t>
            </a:r>
            <a:r>
              <a:rPr lang="ko-KR" altLang="en-US" dirty="0"/>
              <a:t>핵심 알고리즘 이해</a:t>
            </a:r>
            <a:endParaRPr lang="en-US" altLang="ko-KR" dirty="0"/>
          </a:p>
          <a:p>
            <a:pPr lvl="1"/>
            <a:r>
              <a:rPr lang="ko-KR" altLang="en-US" dirty="0"/>
              <a:t>개설 배경</a:t>
            </a:r>
            <a:endParaRPr lang="en-US" altLang="ko-KR" dirty="0"/>
          </a:p>
          <a:p>
            <a:pPr lvl="2"/>
            <a:r>
              <a:rPr lang="ko-KR" altLang="en-US" dirty="0"/>
              <a:t>기존의 </a:t>
            </a:r>
            <a:r>
              <a:rPr lang="en-US" altLang="ko-KR" dirty="0"/>
              <a:t>Data Mining </a:t>
            </a:r>
            <a:r>
              <a:rPr lang="ko-KR" altLang="en-US" dirty="0"/>
              <a:t>수업에서 출발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실습 제외</a:t>
            </a:r>
            <a:endParaRPr lang="ko-KR" altLang="en-US" dirty="0"/>
          </a:p>
          <a:p>
            <a:pPr lvl="2"/>
            <a:r>
              <a:rPr lang="ko-KR" altLang="en-US" dirty="0"/>
              <a:t>최신 개념 및 기술</a:t>
            </a:r>
            <a:r>
              <a:rPr lang="en-US" altLang="ko-KR" dirty="0"/>
              <a:t> </a:t>
            </a:r>
            <a:r>
              <a:rPr lang="ko-KR" altLang="en-US" dirty="0"/>
              <a:t>보강</a:t>
            </a:r>
          </a:p>
          <a:p>
            <a:pPr lvl="2"/>
            <a:r>
              <a:rPr lang="ko-KR" altLang="en-US" dirty="0"/>
              <a:t>전체 흐름이 아닌 개별 개념의 이해가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6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비대면 수업 진행에 대한 논의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82"/>
          <a:stretch/>
        </p:blipFill>
        <p:spPr>
          <a:xfrm>
            <a:off x="236736" y="980728"/>
            <a:ext cx="8814131" cy="56201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95332" y="3344332"/>
            <a:ext cx="1176867" cy="372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12732" y="4402667"/>
            <a:ext cx="3657601" cy="245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비대면 수업 진행에 대한 논의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3" y="3413628"/>
            <a:ext cx="8294092" cy="31480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08" y="1052736"/>
            <a:ext cx="6195392" cy="21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</a:t>
            </a:r>
            <a:r>
              <a:rPr lang="ko-KR" altLang="en-US" dirty="0" smtClean="0"/>
              <a:t>진행 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수업 진행</a:t>
            </a:r>
            <a:endParaRPr lang="en-US" altLang="ko-KR" dirty="0"/>
          </a:p>
          <a:p>
            <a:pPr lvl="1"/>
            <a:r>
              <a:rPr lang="ko-KR" altLang="en-US" dirty="0"/>
              <a:t>해당 주차 진도의 유튜브 영상 미리 시청</a:t>
            </a:r>
            <a:endParaRPr lang="en-US" altLang="ko-KR" dirty="0"/>
          </a:p>
          <a:p>
            <a:pPr lvl="2"/>
            <a:r>
              <a:rPr lang="ko-KR" altLang="en-US" dirty="0"/>
              <a:t>채널 </a:t>
            </a:r>
            <a:r>
              <a:rPr lang="en-US" altLang="ko-KR" dirty="0"/>
              <a:t>- https://www.youtube.com/</a:t>
            </a:r>
            <a:r>
              <a:rPr lang="ko-KR" altLang="en-US" dirty="0"/>
              <a:t>김남규</a:t>
            </a:r>
            <a:endParaRPr lang="en-US" altLang="ko-KR" dirty="0"/>
          </a:p>
          <a:p>
            <a:pPr lvl="2"/>
            <a:r>
              <a:rPr lang="ko-KR" altLang="en-US" dirty="0"/>
              <a:t>재생목록 </a:t>
            </a:r>
            <a:r>
              <a:rPr lang="en-US" altLang="ko-KR" dirty="0"/>
              <a:t>– </a:t>
            </a:r>
            <a:r>
              <a:rPr lang="en-US" altLang="ko-KR" dirty="0" smtClean="0"/>
              <a:t>30</a:t>
            </a:r>
            <a:r>
              <a:rPr lang="en-US" altLang="ko-KR" dirty="0"/>
              <a:t>_</a:t>
            </a:r>
            <a:r>
              <a:rPr lang="ko-KR" altLang="en-US" dirty="0" smtClean="0"/>
              <a:t>데이터과학개론</a:t>
            </a:r>
            <a:r>
              <a:rPr lang="en-US" altLang="ko-KR" dirty="0" smtClean="0"/>
              <a:t>(</a:t>
            </a:r>
            <a:r>
              <a:rPr lang="en-US" altLang="ko-KR" dirty="0"/>
              <a:t>2022)</a:t>
            </a:r>
          </a:p>
          <a:p>
            <a:pPr lvl="3"/>
            <a:r>
              <a:rPr lang="en-US" altLang="ko-KR" dirty="0"/>
              <a:t>https://</a:t>
            </a:r>
            <a:r>
              <a:rPr lang="en-US" altLang="ko-KR" dirty="0" smtClean="0"/>
              <a:t>youtube.com/playlist?list=PLg_wJlcMiuKsJZ7d4VTzijGeEdUd5YaOL</a:t>
            </a:r>
          </a:p>
          <a:p>
            <a:pPr lvl="2"/>
            <a:r>
              <a:rPr lang="ko-KR" altLang="en-US" dirty="0" smtClean="0"/>
              <a:t>재생목록 </a:t>
            </a:r>
            <a:r>
              <a:rPr lang="en-US" altLang="ko-KR" dirty="0" smtClean="0"/>
              <a:t>- 99</a:t>
            </a:r>
            <a:r>
              <a:rPr lang="en-US" altLang="ko-KR" dirty="0"/>
              <a:t>_</a:t>
            </a:r>
            <a:r>
              <a:rPr lang="ko-KR" altLang="en-US" dirty="0" smtClean="0"/>
              <a:t>데이터과학개론</a:t>
            </a:r>
            <a:r>
              <a:rPr lang="en-US" altLang="ko-KR" dirty="0" smtClean="0"/>
              <a:t>(</a:t>
            </a:r>
            <a:r>
              <a:rPr lang="en-US" altLang="ko-KR" dirty="0"/>
              <a:t>2021)</a:t>
            </a:r>
          </a:p>
          <a:p>
            <a:pPr lvl="3"/>
            <a:r>
              <a:rPr lang="en-US" altLang="ko-KR" dirty="0"/>
              <a:t>https://</a:t>
            </a:r>
            <a:r>
              <a:rPr lang="en-US" altLang="ko-KR" dirty="0" smtClean="0"/>
              <a:t>youtube.com/playlist?list=PLg_wJlcMiuKt600DRAVTyxmkWigVNKmjB</a:t>
            </a:r>
          </a:p>
          <a:p>
            <a:pPr lvl="2"/>
            <a:r>
              <a:rPr lang="ko-KR" altLang="en-US" dirty="0" smtClean="0"/>
              <a:t>격주로 </a:t>
            </a:r>
            <a:r>
              <a:rPr lang="en-US" altLang="ko-KR" dirty="0"/>
              <a:t>Zoom</a:t>
            </a:r>
            <a:r>
              <a:rPr lang="ko-KR" altLang="en-US" dirty="0"/>
              <a:t>을 통한 온라인 미팅 </a:t>
            </a:r>
            <a:r>
              <a:rPr lang="en-US" altLang="ko-KR" dirty="0" smtClean="0">
                <a:sym typeface="Wingdings" panose="05000000000000000000" pitchFamily="2" charset="2"/>
              </a:rPr>
              <a:t>(19</a:t>
            </a:r>
            <a:r>
              <a:rPr lang="ko-KR" altLang="en-US" dirty="0" smtClean="0">
                <a:sym typeface="Wingdings" panose="05000000000000000000" pitchFamily="2" charset="2"/>
              </a:rPr>
              <a:t>시부터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~ 1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반드시 </a:t>
            </a:r>
            <a:r>
              <a:rPr lang="ko-KR" altLang="en-US" dirty="0">
                <a:sym typeface="Wingdings" panose="05000000000000000000" pitchFamily="2" charset="2"/>
              </a:rPr>
              <a:t>캠을 켜야 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마스크 착용 가능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가상배경</a:t>
            </a:r>
            <a:r>
              <a:rPr lang="ko-KR" altLang="en-US" dirty="0">
                <a:sym typeface="Wingdings" panose="05000000000000000000" pitchFamily="2" charset="2"/>
              </a:rPr>
              <a:t> 사용 가능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한글 실명으로 접속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수업 내용 간략 </a:t>
            </a:r>
            <a:r>
              <a:rPr lang="en-US" altLang="ko-KR" dirty="0">
                <a:sym typeface="Wingdings" panose="05000000000000000000" pitchFamily="2" charset="2"/>
              </a:rPr>
              <a:t>Review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Q&amp;A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Quiz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출석 및 </a:t>
            </a:r>
            <a:r>
              <a:rPr lang="en-US" altLang="ko-KR" dirty="0"/>
              <a:t>Quiz</a:t>
            </a:r>
            <a:r>
              <a:rPr lang="ko-KR" altLang="en-US" dirty="0"/>
              <a:t> 점수에</a:t>
            </a:r>
            <a:r>
              <a:rPr lang="en-US" altLang="ko-KR" dirty="0"/>
              <a:t> </a:t>
            </a:r>
            <a:r>
              <a:rPr lang="ko-KR" altLang="en-US" dirty="0"/>
              <a:t>반영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164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진행 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화상 수업 참여</a:t>
            </a:r>
          </a:p>
          <a:p>
            <a:pPr lvl="1"/>
            <a:r>
              <a:rPr lang="ko-KR" altLang="en-US" dirty="0"/>
              <a:t>매주 수업 시간에</a:t>
            </a:r>
            <a:r>
              <a:rPr lang="en-US" altLang="ko-KR" dirty="0"/>
              <a:t> Zoom</a:t>
            </a:r>
            <a:r>
              <a:rPr lang="ko-KR" altLang="en-US" dirty="0"/>
              <a:t> 회의실 접속 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방식 </a:t>
            </a:r>
            <a:r>
              <a:rPr lang="en-US" altLang="ko-KR" dirty="0"/>
              <a:t>1) https://kookmin.zoom.us/my/ngkim?pwd=VjQ3bGlFQXVTaWxGRDZ4TVQ5bWRoZz09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방식 </a:t>
            </a:r>
            <a:r>
              <a:rPr lang="en-US" altLang="ko-KR" dirty="0"/>
              <a:t>2) https://kookmin.zoom.us/my/ngkim   (PW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kmu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방식 </a:t>
            </a:r>
            <a:r>
              <a:rPr lang="en-US" altLang="ko-KR" dirty="0"/>
              <a:t>3) </a:t>
            </a:r>
            <a:r>
              <a:rPr lang="ko-KR" altLang="en-US" dirty="0"/>
              <a:t>회의 </a:t>
            </a:r>
            <a:r>
              <a:rPr lang="en-US" altLang="ko-KR" dirty="0"/>
              <a:t>ID: 8229105425   /   </a:t>
            </a:r>
            <a:r>
              <a:rPr lang="ko-KR" altLang="en-US" dirty="0"/>
              <a:t>회의 </a:t>
            </a:r>
            <a:r>
              <a:rPr lang="en-US" altLang="ko-KR" dirty="0"/>
              <a:t>PW: </a:t>
            </a:r>
            <a:r>
              <a:rPr lang="en-US" altLang="ko-KR" dirty="0" err="1"/>
              <a:t>kmu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수업 중 질문은 채팅 또는 음성으로 받음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환경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참가자 이름 설정</a:t>
            </a:r>
          </a:p>
          <a:p>
            <a:pPr lvl="2"/>
            <a:r>
              <a:rPr lang="ko-KR" altLang="en-US" b="1" u="sng" dirty="0"/>
              <a:t>참가자 이름을 한글 실명으로 설정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홍길동</a:t>
            </a:r>
            <a:r>
              <a:rPr lang="en-US" altLang="ko-KR" b="1" u="sng" dirty="0"/>
              <a:t>(O), </a:t>
            </a:r>
            <a:r>
              <a:rPr lang="ko-KR" altLang="en-US" b="1" u="sng" dirty="0" err="1"/>
              <a:t>길동홍</a:t>
            </a:r>
            <a:r>
              <a:rPr lang="en-US" altLang="ko-KR" b="1" u="sng" dirty="0"/>
              <a:t>(X)</a:t>
            </a:r>
            <a:endParaRPr lang="ko-KR" altLang="en-US" b="1" u="sng" dirty="0"/>
          </a:p>
          <a:p>
            <a:pPr lvl="2"/>
            <a:r>
              <a:rPr lang="ko-KR" altLang="en-US" dirty="0"/>
              <a:t>화면 하단 </a:t>
            </a:r>
            <a:r>
              <a:rPr lang="en-US" altLang="ko-KR" dirty="0"/>
              <a:t>[</a:t>
            </a:r>
            <a:r>
              <a:rPr lang="ko-KR" altLang="en-US" dirty="0"/>
              <a:t>참가자 관리</a:t>
            </a:r>
            <a:r>
              <a:rPr lang="en-US" altLang="ko-KR" dirty="0"/>
              <a:t>]</a:t>
            </a:r>
            <a:r>
              <a:rPr lang="ko-KR" altLang="en-US" dirty="0"/>
              <a:t>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본인 이름 우측에서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더 보기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이름 바꾸기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1"/>
            <a:r>
              <a:rPr lang="ko-KR" altLang="en-US" dirty="0"/>
              <a:t>마이크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카메라 동작 확인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음소거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음소거</a:t>
            </a:r>
            <a:r>
              <a:rPr lang="ko-KR" altLang="en-US" dirty="0"/>
              <a:t> 해제 연습</a:t>
            </a:r>
          </a:p>
          <a:p>
            <a:pPr lvl="1"/>
            <a:r>
              <a:rPr lang="ko-KR" altLang="en-US" dirty="0"/>
              <a:t>화면 하단 </a:t>
            </a:r>
            <a:r>
              <a:rPr lang="en-US" altLang="ko-KR" dirty="0"/>
              <a:t>[</a:t>
            </a:r>
            <a:r>
              <a:rPr lang="ko-KR" altLang="en-US" dirty="0"/>
              <a:t>채팅</a:t>
            </a:r>
            <a:r>
              <a:rPr lang="en-US" altLang="ko-KR" dirty="0"/>
              <a:t>]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질문 남기기 연습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64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26976"/>
              </p:ext>
            </p:extLst>
          </p:nvPr>
        </p:nvGraphicFramePr>
        <p:xfrm>
          <a:off x="515409" y="1247252"/>
          <a:ext cx="9153856" cy="5129720"/>
        </p:xfrm>
        <a:graphic>
          <a:graphicData uri="http://schemas.openxmlformats.org/drawingml/2006/table">
            <a:tbl>
              <a:tblPr/>
              <a:tblGrid>
                <a:gridCol w="103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3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Week</a:t>
                      </a:r>
                      <a:endParaRPr kumimoji="0" 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Topic</a:t>
                      </a:r>
                      <a:endParaRPr kumimoji="0" 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Week</a:t>
                      </a:r>
                      <a:endParaRPr kumimoji="0" 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Topic</a:t>
                      </a:r>
                      <a:endParaRPr kumimoji="0" 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(3/8)</a:t>
                      </a:r>
                      <a:endParaRPr kumimoji="0" lang="ko-KR" altLang="ko-KR" sz="12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(Z) Course Orientation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(5/3)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Neural Network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(3/15)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Data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Science Overview &amp; Data Preprocessing</a:t>
                      </a:r>
                      <a:endParaRPr kumimoji="0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(5/10)</a:t>
                      </a:r>
                      <a:endParaRPr kumimoji="0" lang="ko-KR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Neural Network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(3/22)</a:t>
                      </a:r>
                      <a:endParaRPr kumimoji="0" lang="ko-KR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Association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(5/17)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Assessment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(3/29)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Clustering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(5/24)</a:t>
                      </a:r>
                      <a:endParaRPr kumimoji="0" lang="ko-KR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Text Analytics 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(4/5)</a:t>
                      </a:r>
                      <a:endParaRPr kumimoji="0" lang="ko-KR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Clustering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(5/31)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Text Analytics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(4/12)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Classification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(6/7)</a:t>
                      </a:r>
                      <a:endParaRPr kumimoji="0" lang="ko-KR" altLang="ko-KR" sz="12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Text Analytics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(4/19)</a:t>
                      </a:r>
                      <a:endParaRPr kumimoji="0" lang="ko-KR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Classification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(6/14)</a:t>
                      </a:r>
                      <a:endParaRPr kumimoji="0" lang="ko-KR" altLang="ko-KR" sz="12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(Z)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Final Exam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1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(4/26)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Classification (cont’d)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282950" algn="l"/>
                          <a:tab pos="3556000" algn="l"/>
                          <a:tab pos="4229100" algn="l"/>
                          <a:tab pos="4572000" algn="l"/>
                          <a:tab pos="5080000" algn="l"/>
                        </a:tabLst>
                        <a:defRPr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72480" y="1052736"/>
          <a:ext cx="9396785" cy="554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775999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67629655"/>
                    </a:ext>
                  </a:extLst>
                </a:gridCol>
                <a:gridCol w="5796385">
                  <a:extLst>
                    <a:ext uri="{9D8B030D-6E8A-4147-A177-3AD203B41FA5}">
                      <a16:colId xmlns:a16="http://schemas.microsoft.com/office/drawing/2014/main" val="2430365711"/>
                    </a:ext>
                  </a:extLst>
                </a:gridCol>
              </a:tblGrid>
              <a:tr h="326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13450"/>
                  </a:ext>
                </a:extLst>
              </a:tr>
              <a:tr h="326154">
                <a:tc rowSpan="1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1. Data Science 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Overview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DIKW </a:t>
                      </a:r>
                      <a:r>
                        <a:rPr lang="en-US" sz="1200" u="none" strike="noStrike" dirty="0">
                          <a:effectLst/>
                        </a:rPr>
                        <a:t>Pyramid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4573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Big Data Issues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6884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CRISP-DM Process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48958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Induction / Deduction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145060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/ Inference (Scoring)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2970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Related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Areas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Data Science Technologies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61233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Modeling Concerns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Analytics Types: Descriptive / Diagnostic / Predictive / Prescriptive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4490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Types: Supervised / Unsupervised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87832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Knowledge</a:t>
                      </a:r>
                      <a:r>
                        <a:rPr lang="en-US" sz="1200" u="none" strike="noStrike" baseline="0" dirty="0">
                          <a:effectLst/>
                        </a:rPr>
                        <a:t> Types: </a:t>
                      </a:r>
                      <a:r>
                        <a:rPr lang="en-US" sz="1200" u="none" strike="noStrike" dirty="0">
                          <a:effectLst/>
                        </a:rPr>
                        <a:t>Association / Clustering /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2721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Classical Machine Learning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777860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Unit of 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8214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Target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4923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Input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76392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Assessment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Various Measures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50111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Overfitting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22521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96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Topics to be covered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52338" y="1029494"/>
          <a:ext cx="9416925" cy="55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310">
                  <a:extLst>
                    <a:ext uri="{9D8B030D-6E8A-4147-A177-3AD203B41FA5}">
                      <a16:colId xmlns:a16="http://schemas.microsoft.com/office/drawing/2014/main" val="3616417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97792477"/>
                    </a:ext>
                  </a:extLst>
                </a:gridCol>
                <a:gridCol w="5796383">
                  <a:extLst>
                    <a:ext uri="{9D8B030D-6E8A-4147-A177-3AD203B41FA5}">
                      <a16:colId xmlns:a16="http://schemas.microsoft.com/office/drawing/2014/main" val="3601876045"/>
                    </a:ext>
                  </a:extLst>
                </a:gridCol>
              </a:tblGrid>
              <a:tr h="371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46397"/>
                  </a:ext>
                </a:extLst>
              </a:tr>
              <a:tr h="37119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2. Data 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Preprocessing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14461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Data Cleansing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Data Standardization, Normalization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1768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Missing Value, Outlier,</a:t>
                      </a:r>
                      <a:r>
                        <a:rPr lang="en-US" sz="1200" u="none" strike="noStrike" baseline="0" dirty="0">
                          <a:effectLst/>
                        </a:rPr>
                        <a:t> Five Number Summary, IQR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71016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Variable Transformation, Variable Generation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44891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Data Sampling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51472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Data Summarization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Expectation, Mean(Arithmetic, Geometric, Harmonic)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74986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Average, Weighted 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3543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Median, Mode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83910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u="none" strike="noStrike" dirty="0">
                          <a:effectLst/>
                        </a:rPr>
                        <a:t>Variance, Standard Deviation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37809"/>
                  </a:ext>
                </a:extLst>
              </a:tr>
              <a:tr h="37119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3. Association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Basic Concept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30484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Major Issues</a:t>
                      </a: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62371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Interestingness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Measures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Confidence, Support, Lift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76006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PMI</a:t>
                      </a:r>
                      <a:r>
                        <a:rPr lang="en-US" sz="1200" u="none" strike="noStrike" dirty="0">
                          <a:effectLst/>
                        </a:rPr>
                        <a:t>, PPMI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16141"/>
                  </a:ext>
                </a:extLst>
              </a:tr>
              <a:tr h="3711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Apriori</a:t>
                      </a:r>
                      <a:r>
                        <a:rPr lang="en-US" sz="1200" b="1" u="none" strike="noStrike" dirty="0">
                          <a:effectLst/>
                        </a:rPr>
                        <a:t> Algorithm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Apriori</a:t>
                      </a:r>
                      <a:r>
                        <a:rPr lang="en-US" sz="1200" u="none" strike="noStrike" dirty="0">
                          <a:effectLst/>
                        </a:rPr>
                        <a:t> Algorithm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8" marR="7958" marT="79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9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76381"/>
      </p:ext>
    </p:extLst>
  </p:cSld>
  <p:clrMapOvr>
    <a:masterClrMapping/>
  </p:clrMapOvr>
</p:sld>
</file>

<file path=ppt/theme/theme1.xml><?xml version="1.0" encoding="utf-8"?>
<a:theme xmlns:a="http://schemas.openxmlformats.org/drawingml/2006/main" name="상세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b="0" dirty="0" smtClean="0">
            <a:latin typeface="나눔바른고딕" pitchFamily="50" charset="-127"/>
            <a:ea typeface="나눔바른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41903</TotalTime>
  <Words>1332</Words>
  <Application>Microsoft Office PowerPoint</Application>
  <PresentationFormat>A4 용지(210x297mm)</PresentationFormat>
  <Paragraphs>343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Wingdings</vt:lpstr>
      <vt:lpstr>나눔바른고딕</vt:lpstr>
      <vt:lpstr>맑은 고딕</vt:lpstr>
      <vt:lpstr>Arial</vt:lpstr>
      <vt:lpstr>Times New Roman</vt:lpstr>
      <vt:lpstr>상세 기본</vt:lpstr>
      <vt:lpstr>PowerPoint 프레젠테이션</vt:lpstr>
      <vt:lpstr>Course Information</vt:lpstr>
      <vt:lpstr>대면/비대면 수업 진행에 대한 논의</vt:lpstr>
      <vt:lpstr>대면/비대면 수업 진행에 대한 논의</vt:lpstr>
      <vt:lpstr>온라인 수업 진행 시</vt:lpstr>
      <vt:lpstr>온라인 수업 진행 시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  <vt:lpstr>Topics to be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MV</dc:creator>
  <cp:lastModifiedBy>ngkim0721@gmail.com</cp:lastModifiedBy>
  <cp:revision>2219</cp:revision>
  <cp:lastPrinted>2017-07-10T04:52:01Z</cp:lastPrinted>
  <dcterms:created xsi:type="dcterms:W3CDTF">2014-07-31T00:46:34Z</dcterms:created>
  <dcterms:modified xsi:type="dcterms:W3CDTF">2022-02-26T04:29:40Z</dcterms:modified>
</cp:coreProperties>
</file>