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</p:sldMasterIdLst>
  <p:notesMasterIdLst>
    <p:notesMasterId r:id="rId17"/>
  </p:notesMasterIdLst>
  <p:sldIdLst>
    <p:sldId id="687" r:id="rId2"/>
    <p:sldId id="743" r:id="rId3"/>
    <p:sldId id="756" r:id="rId4"/>
    <p:sldId id="749" r:id="rId5"/>
    <p:sldId id="750" r:id="rId6"/>
    <p:sldId id="744" r:id="rId7"/>
    <p:sldId id="752" r:id="rId8"/>
    <p:sldId id="751" r:id="rId9"/>
    <p:sldId id="745" r:id="rId10"/>
    <p:sldId id="746" r:id="rId11"/>
    <p:sldId id="753" r:id="rId12"/>
    <p:sldId id="755" r:id="rId13"/>
    <p:sldId id="754" r:id="rId14"/>
    <p:sldId id="747" r:id="rId15"/>
    <p:sldId id="748" r:id="rId16"/>
  </p:sldIdLst>
  <p:sldSz cx="9906000" cy="6858000" type="A4"/>
  <p:notesSz cx="6797675" cy="9928225"/>
  <p:embeddedFontLst>
    <p:embeddedFont>
      <p:font typeface="나눔바른고딕" panose="020B0603020101020101" pitchFamily="50" charset="-127"/>
      <p:regular r:id="rId18"/>
      <p:bold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나눔고딕" panose="020D0604000000000000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40">
          <p15:clr>
            <a:srgbClr val="A4A3A4"/>
          </p15:clr>
        </p15:guide>
        <p15:guide id="3" orient="horz" pos="3974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  <p15:guide id="5" pos="3120" userDrawn="1">
          <p15:clr>
            <a:srgbClr val="A4A3A4"/>
          </p15:clr>
        </p15:guide>
        <p15:guide id="6" pos="6114">
          <p15:clr>
            <a:srgbClr val="A4A3A4"/>
          </p15:clr>
        </p15:guide>
        <p15:guide id="7" pos="126" userDrawn="1">
          <p15:clr>
            <a:srgbClr val="A4A3A4"/>
          </p15:clr>
        </p15:guide>
        <p15:guide id="8" orient="horz" pos="754" userDrawn="1">
          <p15:clr>
            <a:srgbClr val="A4A3A4"/>
          </p15:clr>
        </p15:guide>
        <p15:guide id="10" pos="308" userDrawn="1">
          <p15:clr>
            <a:srgbClr val="A4A3A4"/>
          </p15:clr>
        </p15:guide>
        <p15:guide id="11" pos="5887" userDrawn="1">
          <p15:clr>
            <a:srgbClr val="A4A3A4"/>
          </p15:clr>
        </p15:guide>
        <p15:guide id="12" orient="horz" pos="29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F6DAB"/>
    <a:srgbClr val="CC9900"/>
    <a:srgbClr val="464646"/>
    <a:srgbClr val="4F7600"/>
    <a:srgbClr val="669900"/>
    <a:srgbClr val="D6DCE2"/>
    <a:srgbClr val="9AB5E4"/>
    <a:srgbClr val="F57C1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97" autoAdjust="0"/>
    <p:restoredTop sz="98504" autoAdjust="0"/>
  </p:normalViewPr>
  <p:slideViewPr>
    <p:cSldViewPr showGuides="1">
      <p:cViewPr varScale="1">
        <p:scale>
          <a:sx n="113" d="100"/>
          <a:sy n="113" d="100"/>
        </p:scale>
        <p:origin x="1704" y="102"/>
      </p:cViewPr>
      <p:guideLst>
        <p:guide orient="horz" pos="2160"/>
        <p:guide orient="horz" pos="540"/>
        <p:guide orient="horz" pos="3974"/>
        <p:guide orient="horz" pos="1389"/>
        <p:guide pos="3120"/>
        <p:guide pos="6114"/>
        <p:guide pos="126"/>
        <p:guide orient="horz" pos="754"/>
        <p:guide pos="308"/>
        <p:guide pos="5887"/>
        <p:guide orient="horz" pos="29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9" d="100"/>
          <a:sy n="79" d="100"/>
        </p:scale>
        <p:origin x="3954" y="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00" cy="496968"/>
          </a:xfrm>
          <a:prstGeom prst="rect">
            <a:avLst/>
          </a:prstGeom>
        </p:spPr>
        <p:txBody>
          <a:bodyPr vert="horz" lIns="91440" tIns="45719" rIns="91440" bIns="45719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968"/>
          </a:xfrm>
          <a:prstGeom prst="rect">
            <a:avLst/>
          </a:prstGeom>
        </p:spPr>
        <p:txBody>
          <a:bodyPr vert="horz" lIns="91440" tIns="45719" rIns="91440" bIns="45719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3B626D02-33DB-4FE5-8004-161F56FB6467}" type="datetimeFigureOut">
              <a:rPr lang="ko-KR" altLang="en-US" smtClean="0"/>
              <a:pPr/>
              <a:t>2022-02-26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19" rIns="91440" bIns="45719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1" y="4777553"/>
            <a:ext cx="5438775" cy="3909049"/>
          </a:xfrm>
          <a:prstGeom prst="rect">
            <a:avLst/>
          </a:prstGeom>
        </p:spPr>
        <p:txBody>
          <a:bodyPr vert="horz" lIns="91440" tIns="45719" rIns="91440" bIns="45719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1257"/>
            <a:ext cx="2946400" cy="496968"/>
          </a:xfrm>
          <a:prstGeom prst="rect">
            <a:avLst/>
          </a:prstGeom>
        </p:spPr>
        <p:txBody>
          <a:bodyPr vert="horz" lIns="91440" tIns="45719" rIns="91440" bIns="45719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31257"/>
            <a:ext cx="2946400" cy="496968"/>
          </a:xfrm>
          <a:prstGeom prst="rect">
            <a:avLst/>
          </a:prstGeom>
        </p:spPr>
        <p:txBody>
          <a:bodyPr vert="horz" lIns="91440" tIns="45719" rIns="91440" bIns="45719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B4B069A8-49F7-424C-AC0D-8D03D59740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120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대각선 방향의 모서리가 잘린 사각형 10"/>
          <p:cNvSpPr/>
          <p:nvPr userDrawn="1"/>
        </p:nvSpPr>
        <p:spPr>
          <a:xfrm rot="5400000">
            <a:off x="3306004" y="259232"/>
            <a:ext cx="3293992" cy="9777544"/>
          </a:xfrm>
          <a:prstGeom prst="snip2DiagRect">
            <a:avLst>
              <a:gd name="adj1" fmla="val 0"/>
              <a:gd name="adj2" fmla="val 5740"/>
            </a:avLst>
          </a:prstGeom>
          <a:solidFill>
            <a:srgbClr val="0F6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0" y="0"/>
            <a:ext cx="9906000" cy="117000"/>
          </a:xfrm>
          <a:prstGeom prst="rect">
            <a:avLst/>
          </a:prstGeom>
          <a:solidFill>
            <a:srgbClr val="0F6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44488" y="1668818"/>
            <a:ext cx="4290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Introduction</a:t>
            </a:r>
            <a:r>
              <a:rPr lang="en-US" altLang="ko-KR" sz="2400" b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to Data Science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60401" y="5329560"/>
            <a:ext cx="2185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 민 대 학 교</a:t>
            </a:r>
            <a:endParaRPr lang="en-US" altLang="ko-KR" sz="2400" b="1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      남      규</a:t>
            </a:r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44488" y="2251770"/>
            <a:ext cx="5616624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32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0283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236736" y="247713"/>
            <a:ext cx="9432528" cy="58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 sz="2400" b="1" kern="1200" dirty="0">
                <a:solidFill>
                  <a:srgbClr val="004B8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236538" y="1096307"/>
            <a:ext cx="9432925" cy="5213013"/>
          </a:xfrm>
          <a:prstGeom prst="rect">
            <a:avLst/>
          </a:prstGeom>
        </p:spPr>
        <p:txBody>
          <a:bodyPr/>
          <a:lstStyle>
            <a:lvl1pPr>
              <a:lnSpc>
                <a:spcPct val="180000"/>
              </a:lnSpc>
              <a:defRPr/>
            </a:lvl1pPr>
            <a:lvl2pPr>
              <a:lnSpc>
                <a:spcPct val="180000"/>
              </a:lnSpc>
              <a:defRPr/>
            </a:lvl2pPr>
            <a:lvl3pPr>
              <a:lnSpc>
                <a:spcPct val="180000"/>
              </a:lnSpc>
              <a:defRPr/>
            </a:lvl3pPr>
            <a:lvl4pPr>
              <a:lnSpc>
                <a:spcPct val="180000"/>
              </a:lnSpc>
              <a:defRPr/>
            </a:lvl4pPr>
            <a:lvl5pPr>
              <a:lnSpc>
                <a:spcPct val="18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4144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 userDrawn="1"/>
        </p:nvCxnSpPr>
        <p:spPr>
          <a:xfrm>
            <a:off x="236736" y="836712"/>
            <a:ext cx="9432528" cy="0"/>
          </a:xfrm>
          <a:prstGeom prst="line">
            <a:avLst/>
          </a:prstGeom>
          <a:ln w="12700">
            <a:solidFill>
              <a:srgbClr val="0F6F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 userDrawn="1"/>
        </p:nvSpPr>
        <p:spPr>
          <a:xfrm>
            <a:off x="633000" y="2790030"/>
            <a:ext cx="8640000" cy="3600000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-9636" y="0"/>
            <a:ext cx="5400000" cy="108000"/>
          </a:xfrm>
          <a:prstGeom prst="rect">
            <a:avLst/>
          </a:prstGeom>
          <a:solidFill>
            <a:srgbClr val="24A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5390364" y="0"/>
            <a:ext cx="3307052" cy="108000"/>
          </a:xfrm>
          <a:prstGeom prst="rect">
            <a:avLst/>
          </a:prstGeom>
          <a:solidFill>
            <a:srgbClr val="0F6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8697416" y="0"/>
            <a:ext cx="1208584" cy="108000"/>
          </a:xfrm>
          <a:prstGeom prst="rect">
            <a:avLst/>
          </a:prstGeom>
          <a:solidFill>
            <a:srgbClr val="0D3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390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2400" b="1" kern="1200" dirty="0">
          <a:solidFill>
            <a:srgbClr val="004B85"/>
          </a:solidFill>
          <a:latin typeface="나눔바른고딕" panose="020B0603020101020101" pitchFamily="50" charset="-127"/>
          <a:ea typeface="나눔바른고딕" panose="020B0603020101020101" pitchFamily="50" charset="-127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1" hangingPunct="1">
        <a:lnSpc>
          <a:spcPct val="150000"/>
        </a:lnSpc>
        <a:spcBef>
          <a:spcPts val="1500"/>
        </a:spcBef>
        <a:buFont typeface="Wingdings" panose="05000000000000000000" pitchFamily="2" charset="2"/>
        <a:buChar char="l"/>
        <a:defRPr sz="1600" b="1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742950" indent="-285750" algn="l" defTabSz="914400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ct val="20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Data </a:t>
            </a:r>
            <a:r>
              <a:rPr lang="en-US" altLang="ko-KR"/>
              <a:t>Science Overview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308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Modeling Concerns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Analytics Types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139786"/>
            <a:ext cx="7036481" cy="54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09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Modeling Concerns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Learning Types</a:t>
            </a:r>
          </a:p>
          <a:p>
            <a:pPr lvl="1"/>
            <a:r>
              <a:rPr lang="en-US" altLang="ko-KR" dirty="0"/>
              <a:t>Unsupervised Learning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Supervised Learning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563938" y="3366108"/>
            <a:ext cx="169802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3563938" y="1787116"/>
            <a:ext cx="0" cy="157899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798219" y="1962956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623594" y="2128056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791869" y="2188381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137944" y="2074081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423694" y="2074081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306219" y="2302681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591969" y="2874181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820569" y="2817031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763419" y="3045631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198269" y="2753531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023644" y="2874181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680744" y="2813856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741069" y="3099606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966494" y="3093256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6459538" y="3366108"/>
            <a:ext cx="169802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6459538" y="1787116"/>
            <a:ext cx="0" cy="157899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6693819" y="1962956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519194" y="2128056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687469" y="2188381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7033544" y="2074081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7319294" y="2074081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7201819" y="2302681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7487569" y="2874181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7716169" y="2817031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7659019" y="3045631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7093869" y="2753531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6919244" y="2874181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6576344" y="2813856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6636669" y="3099606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6862094" y="3093256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5307086" y="6004942"/>
            <a:ext cx="169802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V="1">
            <a:off x="5307086" y="4425950"/>
            <a:ext cx="0" cy="157899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5541367" y="4601790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5366742" y="4766890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5535017" y="4827215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881092" y="4712915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0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166842" y="4712915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0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6049367" y="4941515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0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6335117" y="5513015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0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6563717" y="5455865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0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6506567" y="5684465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0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5941417" y="5392365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5766792" y="5513015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5423892" y="5452690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5484217" y="5738440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5709642" y="5732090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5992217" y="5674940"/>
            <a:ext cx="159346" cy="1593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+mj-lt"/>
              </a:rPr>
              <a:t>?</a:t>
            </a:r>
            <a:endParaRPr lang="ko-KR" altLang="en-US" sz="10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>
            <a:off x="639836" y="6004942"/>
            <a:ext cx="169802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V="1">
            <a:off x="639836" y="4425950"/>
            <a:ext cx="0" cy="157899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874117" y="4601790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699492" y="4766890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867767" y="4827215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1213842" y="4712915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1499592" y="4712915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382117" y="4941515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667867" y="5513015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896467" y="5455865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1839317" y="5684465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274167" y="5392365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1099542" y="5513015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756642" y="5452690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816967" y="5738440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1042392" y="5732090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4" name="오른쪽 화살표 113"/>
          <p:cNvSpPr/>
          <p:nvPr/>
        </p:nvSpPr>
        <p:spPr>
          <a:xfrm>
            <a:off x="5450112" y="2442977"/>
            <a:ext cx="521990" cy="33791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6259663" y="1806166"/>
            <a:ext cx="1741264" cy="7651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6259663" y="2634841"/>
            <a:ext cx="1950814" cy="765175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8" name="직선 연결선 117"/>
          <p:cNvCxnSpPr/>
          <p:nvPr/>
        </p:nvCxnSpPr>
        <p:spPr>
          <a:xfrm>
            <a:off x="5572125" y="4324350"/>
            <a:ext cx="952500" cy="184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>
            <a:off x="7783586" y="6004942"/>
            <a:ext cx="169802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/>
          <p:nvPr/>
        </p:nvCxnSpPr>
        <p:spPr>
          <a:xfrm flipV="1">
            <a:off x="7783586" y="4425950"/>
            <a:ext cx="0" cy="157899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타원 157"/>
          <p:cNvSpPr/>
          <p:nvPr/>
        </p:nvSpPr>
        <p:spPr>
          <a:xfrm>
            <a:off x="8017867" y="4601790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9" name="타원 158"/>
          <p:cNvSpPr/>
          <p:nvPr/>
        </p:nvSpPr>
        <p:spPr>
          <a:xfrm>
            <a:off x="7843242" y="4766890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8011517" y="4827215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1" name="타원 160"/>
          <p:cNvSpPr/>
          <p:nvPr/>
        </p:nvSpPr>
        <p:spPr>
          <a:xfrm>
            <a:off x="8357592" y="4712915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0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2" name="타원 161"/>
          <p:cNvSpPr/>
          <p:nvPr/>
        </p:nvSpPr>
        <p:spPr>
          <a:xfrm>
            <a:off x="8643342" y="4712915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0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8525867" y="4941515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0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4" name="타원 163"/>
          <p:cNvSpPr/>
          <p:nvPr/>
        </p:nvSpPr>
        <p:spPr>
          <a:xfrm>
            <a:off x="8811617" y="5513015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0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5" name="타원 164"/>
          <p:cNvSpPr/>
          <p:nvPr/>
        </p:nvSpPr>
        <p:spPr>
          <a:xfrm>
            <a:off x="9040217" y="5455865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0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8983067" y="5684465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0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7" name="타원 166"/>
          <p:cNvSpPr/>
          <p:nvPr/>
        </p:nvSpPr>
        <p:spPr>
          <a:xfrm>
            <a:off x="8417917" y="5392365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8" name="타원 167"/>
          <p:cNvSpPr/>
          <p:nvPr/>
        </p:nvSpPr>
        <p:spPr>
          <a:xfrm>
            <a:off x="8243292" y="5513015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7900392" y="5452690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0" name="타원 169"/>
          <p:cNvSpPr/>
          <p:nvPr/>
        </p:nvSpPr>
        <p:spPr>
          <a:xfrm>
            <a:off x="7960717" y="5738440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8186142" y="5732090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8468717" y="5674940"/>
            <a:ext cx="159346" cy="1593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+mj-lt"/>
              </a:rPr>
              <a:t>1</a:t>
            </a:r>
            <a:endParaRPr lang="ko-KR" altLang="en-US" sz="10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173" name="직선 연결선 172"/>
          <p:cNvCxnSpPr/>
          <p:nvPr/>
        </p:nvCxnSpPr>
        <p:spPr>
          <a:xfrm>
            <a:off x="8048625" y="4324350"/>
            <a:ext cx="952500" cy="184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>
            <a:off x="3021086" y="6004942"/>
            <a:ext cx="169802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/>
          <p:nvPr/>
        </p:nvCxnSpPr>
        <p:spPr>
          <a:xfrm flipV="1">
            <a:off x="3021086" y="4425950"/>
            <a:ext cx="0" cy="157899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타원 175"/>
          <p:cNvSpPr/>
          <p:nvPr/>
        </p:nvSpPr>
        <p:spPr>
          <a:xfrm>
            <a:off x="3255367" y="4601790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7" name="타원 176"/>
          <p:cNvSpPr/>
          <p:nvPr/>
        </p:nvSpPr>
        <p:spPr>
          <a:xfrm>
            <a:off x="3080742" y="4766890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3249017" y="4827215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9" name="타원 178"/>
          <p:cNvSpPr/>
          <p:nvPr/>
        </p:nvSpPr>
        <p:spPr>
          <a:xfrm>
            <a:off x="3595092" y="4712915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0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0" name="타원 179"/>
          <p:cNvSpPr/>
          <p:nvPr/>
        </p:nvSpPr>
        <p:spPr>
          <a:xfrm>
            <a:off x="3880842" y="4712915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0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3763367" y="4941515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0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2" name="타원 181"/>
          <p:cNvSpPr/>
          <p:nvPr/>
        </p:nvSpPr>
        <p:spPr>
          <a:xfrm>
            <a:off x="4049117" y="5513015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0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3" name="타원 182"/>
          <p:cNvSpPr/>
          <p:nvPr/>
        </p:nvSpPr>
        <p:spPr>
          <a:xfrm>
            <a:off x="4277717" y="5455865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0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4220567" y="5684465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0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5" name="타원 184"/>
          <p:cNvSpPr/>
          <p:nvPr/>
        </p:nvSpPr>
        <p:spPr>
          <a:xfrm>
            <a:off x="3655417" y="5392365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6" name="타원 185"/>
          <p:cNvSpPr/>
          <p:nvPr/>
        </p:nvSpPr>
        <p:spPr>
          <a:xfrm>
            <a:off x="3480792" y="5513015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3137892" y="5452690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8" name="타원 187"/>
          <p:cNvSpPr/>
          <p:nvPr/>
        </p:nvSpPr>
        <p:spPr>
          <a:xfrm>
            <a:off x="3198217" y="5738440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9" name="타원 188"/>
          <p:cNvSpPr/>
          <p:nvPr/>
        </p:nvSpPr>
        <p:spPr>
          <a:xfrm>
            <a:off x="3423642" y="5732090"/>
            <a:ext cx="159346" cy="1593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91" name="직선 연결선 190"/>
          <p:cNvCxnSpPr/>
          <p:nvPr/>
        </p:nvCxnSpPr>
        <p:spPr>
          <a:xfrm>
            <a:off x="3286125" y="4324350"/>
            <a:ext cx="952500" cy="184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오른쪽 화살표 191"/>
          <p:cNvSpPr/>
          <p:nvPr/>
        </p:nvSpPr>
        <p:spPr>
          <a:xfrm>
            <a:off x="7153275" y="4986561"/>
            <a:ext cx="354236" cy="33791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오른쪽 화살표 192"/>
          <p:cNvSpPr/>
          <p:nvPr/>
        </p:nvSpPr>
        <p:spPr>
          <a:xfrm>
            <a:off x="4762500" y="4986561"/>
            <a:ext cx="354236" cy="33791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오른쪽 화살표 193"/>
          <p:cNvSpPr/>
          <p:nvPr/>
        </p:nvSpPr>
        <p:spPr>
          <a:xfrm>
            <a:off x="2409825" y="4986561"/>
            <a:ext cx="354236" cy="33791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126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Modeling Concerns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Knowledge Types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93" y="2161117"/>
            <a:ext cx="3495675" cy="341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4038071" y="2489730"/>
            <a:ext cx="2000250" cy="209867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55" descr="beer_and_baby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882" y="4910894"/>
            <a:ext cx="1684827" cy="1566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화살표 연결선 7"/>
          <p:cNvCxnSpPr>
            <a:stCxn id="13" idx="3"/>
            <a:endCxn id="7" idx="1"/>
          </p:cNvCxnSpPr>
          <p:nvPr/>
        </p:nvCxnSpPr>
        <p:spPr>
          <a:xfrm>
            <a:off x="5820833" y="4152636"/>
            <a:ext cx="1491049" cy="15416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14" idx="3"/>
            <a:endCxn id="16" idx="1"/>
          </p:cNvCxnSpPr>
          <p:nvPr/>
        </p:nvCxnSpPr>
        <p:spPr>
          <a:xfrm flipV="1">
            <a:off x="5820833" y="3737444"/>
            <a:ext cx="1491049" cy="40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15" idx="3"/>
            <a:endCxn id="21" idx="1"/>
          </p:cNvCxnSpPr>
          <p:nvPr/>
        </p:nvCxnSpPr>
        <p:spPr>
          <a:xfrm flipV="1">
            <a:off x="5820833" y="1890116"/>
            <a:ext cx="1409700" cy="14362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45"/>
          <p:cNvSpPr txBox="1">
            <a:spLocks noChangeArrowheads="1"/>
          </p:cNvSpPr>
          <p:nvPr/>
        </p:nvSpPr>
        <p:spPr bwMode="auto">
          <a:xfrm>
            <a:off x="4214283" y="2611967"/>
            <a:ext cx="16414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Knowledge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50796" y="3943880"/>
            <a:ext cx="1570037" cy="417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Association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50796" y="3532717"/>
            <a:ext cx="1570037" cy="417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Clustering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50796" y="3118380"/>
            <a:ext cx="1570037" cy="415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Classification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그림 5" descr="Segmentati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882" y="2973053"/>
            <a:ext cx="1915325" cy="1528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08" r="52010" b="176"/>
          <a:stretch/>
        </p:blipFill>
        <p:spPr bwMode="auto">
          <a:xfrm>
            <a:off x="7230533" y="1066772"/>
            <a:ext cx="2076183" cy="164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9851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Modeling Concerns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Classical Machine Learning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9"/>
          <a:stretch/>
        </p:blipFill>
        <p:spPr>
          <a:xfrm>
            <a:off x="1424608" y="1772816"/>
            <a:ext cx="7560840" cy="490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92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Variables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of Analysis</a:t>
            </a:r>
          </a:p>
          <a:p>
            <a:pPr lvl="1"/>
            <a:r>
              <a:rPr lang="ko-KR" altLang="en-US" dirty="0"/>
              <a:t>음료 </a:t>
            </a:r>
            <a:r>
              <a:rPr lang="en-US" altLang="ko-KR" dirty="0"/>
              <a:t>vs. </a:t>
            </a:r>
            <a:r>
              <a:rPr lang="ko-KR" altLang="en-US" dirty="0"/>
              <a:t>맥주</a:t>
            </a:r>
            <a:endParaRPr lang="en-US" altLang="ko-KR" dirty="0"/>
          </a:p>
          <a:p>
            <a:pPr lvl="1"/>
            <a:r>
              <a:rPr lang="ko-KR" altLang="en-US" dirty="0"/>
              <a:t>문서</a:t>
            </a:r>
            <a:r>
              <a:rPr lang="en-US" altLang="ko-KR" dirty="0"/>
              <a:t> vs. </a:t>
            </a:r>
            <a:r>
              <a:rPr lang="ko-KR" altLang="en-US" dirty="0"/>
              <a:t>단락</a:t>
            </a:r>
            <a:endParaRPr lang="en-US" altLang="ko-KR" dirty="0"/>
          </a:p>
          <a:p>
            <a:pPr lvl="1"/>
            <a:r>
              <a:rPr lang="ko-KR" altLang="en-US" dirty="0"/>
              <a:t>고객 </a:t>
            </a:r>
            <a:r>
              <a:rPr lang="en-US" altLang="ko-KR" dirty="0"/>
              <a:t>vs. </a:t>
            </a:r>
            <a:r>
              <a:rPr lang="ko-KR" altLang="en-US" dirty="0"/>
              <a:t>구매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Target Variable </a:t>
            </a:r>
          </a:p>
          <a:p>
            <a:pPr lvl="1"/>
            <a:r>
              <a:rPr lang="ko-KR" altLang="en-US" dirty="0"/>
              <a:t>예측할 가치가 있는가</a:t>
            </a:r>
            <a:r>
              <a:rPr lang="en-US" altLang="ko-KR" dirty="0"/>
              <a:t>? </a:t>
            </a:r>
          </a:p>
          <a:p>
            <a:pPr lvl="1"/>
            <a:r>
              <a:rPr lang="en-US" altLang="ko-KR" dirty="0"/>
              <a:t>Interval (</a:t>
            </a:r>
            <a:r>
              <a:rPr lang="ko-KR" altLang="en-US" dirty="0" err="1"/>
              <a:t>구간형</a:t>
            </a:r>
            <a:r>
              <a:rPr lang="en-US" altLang="ko-KR" dirty="0"/>
              <a:t>) </a:t>
            </a:r>
            <a:r>
              <a:rPr lang="ko-KR" altLang="en-US" dirty="0"/>
              <a:t>변수 </a:t>
            </a:r>
            <a:r>
              <a:rPr lang="en-US" altLang="ko-KR" dirty="0"/>
              <a:t>/ Class (</a:t>
            </a:r>
            <a:r>
              <a:rPr lang="ko-KR" altLang="en-US" dirty="0" err="1"/>
              <a:t>명목형</a:t>
            </a:r>
            <a:r>
              <a:rPr lang="en-US" altLang="ko-KR" dirty="0"/>
              <a:t>) </a:t>
            </a:r>
            <a:r>
              <a:rPr lang="ko-KR" altLang="en-US" dirty="0"/>
              <a:t>변수</a:t>
            </a:r>
            <a:endParaRPr lang="en-US" altLang="ko-KR" dirty="0"/>
          </a:p>
          <a:p>
            <a:r>
              <a:rPr lang="en-US" altLang="ko-KR" dirty="0"/>
              <a:t>Input Variable </a:t>
            </a:r>
          </a:p>
          <a:p>
            <a:pPr lvl="1"/>
            <a:r>
              <a:rPr lang="en-US" altLang="ko-KR" dirty="0"/>
              <a:t>Leaks: </a:t>
            </a:r>
            <a:r>
              <a:rPr lang="ko-KR" altLang="en-US" dirty="0"/>
              <a:t>예측 시점에 획득 가능한 변수인가</a:t>
            </a:r>
            <a:r>
              <a:rPr lang="en-US" altLang="ko-KR" dirty="0"/>
              <a:t>? </a:t>
            </a:r>
          </a:p>
          <a:p>
            <a:pPr lvl="1"/>
            <a:r>
              <a:rPr lang="ko-KR" altLang="en-US" dirty="0"/>
              <a:t>변수 선택</a:t>
            </a:r>
            <a:r>
              <a:rPr lang="en-US" altLang="ko-KR" dirty="0"/>
              <a:t>, </a:t>
            </a:r>
            <a:r>
              <a:rPr lang="ko-KR" altLang="en-US" dirty="0"/>
              <a:t>변수 변환</a:t>
            </a:r>
            <a:r>
              <a:rPr lang="en-US" altLang="ko-KR" dirty="0"/>
              <a:t>, </a:t>
            </a:r>
            <a:r>
              <a:rPr lang="ko-KR" altLang="en-US" dirty="0"/>
              <a:t>변수 생성</a:t>
            </a:r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776" y="1096307"/>
            <a:ext cx="6603484" cy="254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69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Assessment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Various Measures</a:t>
            </a:r>
          </a:p>
          <a:p>
            <a:pPr lvl="1"/>
            <a:r>
              <a:rPr lang="ko-KR" altLang="en-US" dirty="0"/>
              <a:t>정확도</a:t>
            </a:r>
            <a:r>
              <a:rPr lang="en-US" altLang="ko-KR" dirty="0"/>
              <a:t>, </a:t>
            </a:r>
            <a:r>
              <a:rPr lang="ko-KR" altLang="en-US" dirty="0"/>
              <a:t>신뢰도</a:t>
            </a:r>
            <a:r>
              <a:rPr lang="en-US" altLang="ko-KR" dirty="0"/>
              <a:t>, </a:t>
            </a:r>
            <a:r>
              <a:rPr lang="ko-KR" altLang="en-US" dirty="0"/>
              <a:t>평균제곱오차</a:t>
            </a:r>
            <a:r>
              <a:rPr lang="en-US" altLang="ko-KR" dirty="0"/>
              <a:t>, F-Score, …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Overfitting</a:t>
            </a:r>
          </a:p>
          <a:p>
            <a:pPr lvl="1"/>
            <a:r>
              <a:rPr lang="en-US" altLang="ko-KR" dirty="0"/>
              <a:t>Training / Validation / Test 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Baseline</a:t>
            </a:r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가지 혈액형 예측 모형의 </a:t>
            </a:r>
            <a:r>
              <a:rPr lang="en-US" altLang="ko-KR" dirty="0"/>
              <a:t>Baseline?</a:t>
            </a:r>
          </a:p>
          <a:p>
            <a:pPr lvl="2"/>
            <a:r>
              <a:rPr lang="en-US" altLang="ko-KR" dirty="0"/>
              <a:t>A</a:t>
            </a:r>
            <a:r>
              <a:rPr lang="ko-KR" altLang="en-US" dirty="0"/>
              <a:t>형</a:t>
            </a:r>
            <a:r>
              <a:rPr lang="en-US" altLang="ko-KR" dirty="0"/>
              <a:t>: 34%, B</a:t>
            </a:r>
            <a:r>
              <a:rPr lang="ko-KR" altLang="en-US" dirty="0"/>
              <a:t>형</a:t>
            </a:r>
            <a:r>
              <a:rPr lang="en-US" altLang="ko-KR" dirty="0"/>
              <a:t>: 27%</a:t>
            </a:r>
          </a:p>
          <a:p>
            <a:pPr lvl="2"/>
            <a:r>
              <a:rPr lang="en-US" altLang="ko-KR" dirty="0"/>
              <a:t>O</a:t>
            </a:r>
            <a:r>
              <a:rPr lang="ko-KR" altLang="en-US" dirty="0"/>
              <a:t>형</a:t>
            </a:r>
            <a:r>
              <a:rPr lang="en-US" altLang="ko-KR" dirty="0"/>
              <a:t>: 28%, AB</a:t>
            </a:r>
            <a:r>
              <a:rPr lang="ko-KR" altLang="en-US" dirty="0"/>
              <a:t>형</a:t>
            </a:r>
            <a:r>
              <a:rPr lang="en-US" altLang="ko-KR" dirty="0"/>
              <a:t>: 11%</a:t>
            </a:r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1096306"/>
            <a:ext cx="4248472" cy="56043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228" y="1357114"/>
            <a:ext cx="1338559" cy="162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0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415520"/>
              </p:ext>
            </p:extLst>
          </p:nvPr>
        </p:nvGraphicFramePr>
        <p:xfrm>
          <a:off x="272480" y="1052736"/>
          <a:ext cx="9396785" cy="55446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137759995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667629655"/>
                    </a:ext>
                  </a:extLst>
                </a:gridCol>
                <a:gridCol w="5796385">
                  <a:extLst>
                    <a:ext uri="{9D8B030D-6E8A-4147-A177-3AD203B41FA5}">
                      <a16:colId xmlns:a16="http://schemas.microsoft.com/office/drawing/2014/main" val="2430365711"/>
                    </a:ext>
                  </a:extLst>
                </a:gridCol>
              </a:tblGrid>
              <a:tr h="3261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Part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Subject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Contents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213450"/>
                  </a:ext>
                </a:extLst>
              </a:tr>
              <a:tr h="326154">
                <a:tc rowSpan="16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1" u="none" strike="noStrike" dirty="0">
                          <a:effectLst/>
                        </a:rPr>
                        <a:t>1. Data Science </a:t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Overview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Introduction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  DIKW </a:t>
                      </a:r>
                      <a:r>
                        <a:rPr lang="en-US" sz="1200" u="none" strike="noStrike" dirty="0">
                          <a:effectLst/>
                        </a:rPr>
                        <a:t>Pyramid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045735"/>
                  </a:ext>
                </a:extLst>
              </a:tr>
              <a:tr h="326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Big Data Issues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926884"/>
                  </a:ext>
                </a:extLst>
              </a:tr>
              <a:tr h="326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CRISP-DM Process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948958"/>
                  </a:ext>
                </a:extLst>
              </a:tr>
              <a:tr h="326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Inference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Induction / Deduction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145060"/>
                  </a:ext>
                </a:extLst>
              </a:tr>
              <a:tr h="326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Learning / Inference (Scoring)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729707"/>
                  </a:ext>
                </a:extLst>
              </a:tr>
              <a:tr h="326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Related</a:t>
                      </a:r>
                      <a:r>
                        <a:rPr lang="en-US" sz="1200" b="1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Areas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Data Science Technologies</a:t>
                      </a:r>
                    </a:p>
                  </a:txBody>
                  <a:tcPr marL="8545" marR="8545" marT="854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861233"/>
                  </a:ext>
                </a:extLst>
              </a:tr>
              <a:tr h="326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Modeling Concerns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Analytics Types: Descriptive / Diagnostic / Predictive / Prescriptive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544905"/>
                  </a:ext>
                </a:extLst>
              </a:tr>
              <a:tr h="326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Learning Types: Supervised / Unsupervised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087832"/>
                  </a:ext>
                </a:extLst>
              </a:tr>
              <a:tr h="326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Knowledge</a:t>
                      </a:r>
                      <a:r>
                        <a:rPr lang="en-US" sz="1200" u="none" strike="noStrike" baseline="0" dirty="0">
                          <a:effectLst/>
                        </a:rPr>
                        <a:t> Types: </a:t>
                      </a:r>
                      <a:r>
                        <a:rPr lang="en-US" sz="1200" u="none" strike="noStrike" dirty="0">
                          <a:effectLst/>
                        </a:rPr>
                        <a:t>Association / Clustering / Classification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2427215"/>
                  </a:ext>
                </a:extLst>
              </a:tr>
              <a:tr h="326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Classical Machine Learning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1777860"/>
                  </a:ext>
                </a:extLst>
              </a:tr>
              <a:tr h="326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Variables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Unit of Analysis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58214"/>
                  </a:ext>
                </a:extLst>
              </a:tr>
              <a:tr h="326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Target Variable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449237"/>
                  </a:ext>
                </a:extLst>
              </a:tr>
              <a:tr h="326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Input Variable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76392"/>
                  </a:ext>
                </a:extLst>
              </a:tr>
              <a:tr h="326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Assessment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Various Measures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501117"/>
                  </a:ext>
                </a:extLst>
              </a:tr>
              <a:tr h="326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Overfitting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822521"/>
                  </a:ext>
                </a:extLst>
              </a:tr>
              <a:tr h="326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Baseline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962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13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DIKW Pyramid</a:t>
            </a:r>
          </a:p>
          <a:p>
            <a:pPr lvl="1"/>
            <a:r>
              <a:rPr lang="ko-KR" altLang="en-US" dirty="0"/>
              <a:t>데이터</a:t>
            </a:r>
            <a:r>
              <a:rPr lang="en-US" altLang="ko-KR" dirty="0"/>
              <a:t>: </a:t>
            </a:r>
            <a:r>
              <a:rPr lang="ko-KR" altLang="en-US" dirty="0"/>
              <a:t>관찰된 객관적 사실 </a:t>
            </a:r>
            <a:endParaRPr lang="en-US" altLang="ko-KR" dirty="0"/>
          </a:p>
          <a:p>
            <a:pPr lvl="2"/>
            <a:r>
              <a:rPr lang="ko-KR" altLang="en-US" dirty="0"/>
              <a:t>고객 </a:t>
            </a:r>
            <a:r>
              <a:rPr lang="en-US" altLang="ko-KR" dirty="0"/>
              <a:t>100</a:t>
            </a:r>
            <a:r>
              <a:rPr lang="ko-KR" altLang="en-US" dirty="0"/>
              <a:t>명 각각의 나이와 성별</a:t>
            </a:r>
            <a:endParaRPr lang="en-US" altLang="ko-KR" dirty="0"/>
          </a:p>
          <a:p>
            <a:pPr lvl="1"/>
            <a:r>
              <a:rPr lang="ko-KR" altLang="en-US" dirty="0"/>
              <a:t>정보</a:t>
            </a:r>
            <a:r>
              <a:rPr lang="en-US" altLang="ko-KR" dirty="0"/>
              <a:t>: </a:t>
            </a:r>
            <a:r>
              <a:rPr lang="ko-KR" altLang="en-US" dirty="0"/>
              <a:t>가공</a:t>
            </a:r>
            <a:r>
              <a:rPr lang="en-US" altLang="ko-KR" dirty="0"/>
              <a:t>(</a:t>
            </a:r>
            <a:r>
              <a:rPr lang="ko-KR" altLang="en-US" dirty="0"/>
              <a:t>처리</a:t>
            </a:r>
            <a:r>
              <a:rPr lang="en-US" altLang="ko-KR" dirty="0"/>
              <a:t>)</a:t>
            </a:r>
            <a:r>
              <a:rPr lang="ko-KR" altLang="en-US" dirty="0"/>
              <a:t>된 데이터</a:t>
            </a:r>
            <a:endParaRPr lang="en-US" altLang="ko-KR" dirty="0"/>
          </a:p>
          <a:p>
            <a:pPr lvl="2"/>
            <a:r>
              <a:rPr lang="ko-KR" altLang="en-US" dirty="0"/>
              <a:t>고객의 평균 나이</a:t>
            </a:r>
            <a:endParaRPr lang="en-US" altLang="ko-KR" dirty="0"/>
          </a:p>
          <a:p>
            <a:pPr lvl="1"/>
            <a:r>
              <a:rPr lang="ko-KR" altLang="en-US" dirty="0"/>
              <a:t>지식</a:t>
            </a:r>
            <a:r>
              <a:rPr lang="en-US" altLang="ko-KR" dirty="0"/>
              <a:t>: </a:t>
            </a:r>
            <a:r>
              <a:rPr lang="ko-KR" altLang="en-US" dirty="0"/>
              <a:t>정보에 기반해 찾은 패턴</a:t>
            </a:r>
            <a:r>
              <a:rPr lang="en-US" altLang="ko-KR" dirty="0"/>
              <a:t>(</a:t>
            </a:r>
            <a:r>
              <a:rPr lang="ko-KR" altLang="en-US" dirty="0"/>
              <a:t>규칙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50</a:t>
            </a:r>
            <a:r>
              <a:rPr lang="ko-KR" altLang="en-US" dirty="0"/>
              <a:t>대 남성의 </a:t>
            </a:r>
            <a:r>
              <a:rPr lang="en-US" altLang="ko-KR" dirty="0"/>
              <a:t>70%</a:t>
            </a:r>
            <a:r>
              <a:rPr lang="ko-KR" altLang="en-US" dirty="0"/>
              <a:t>는 </a:t>
            </a:r>
            <a:r>
              <a:rPr lang="ko-KR" altLang="en-US" dirty="0" err="1"/>
              <a:t>수성펜을</a:t>
            </a:r>
            <a:r>
              <a:rPr lang="ko-KR" altLang="en-US" dirty="0"/>
              <a:t> 구매함</a:t>
            </a:r>
            <a:endParaRPr lang="en-US" altLang="ko-KR" dirty="0"/>
          </a:p>
          <a:p>
            <a:pPr lvl="1"/>
            <a:r>
              <a:rPr lang="ko-KR" altLang="en-US" dirty="0"/>
              <a:t>지혜</a:t>
            </a:r>
            <a:r>
              <a:rPr lang="en-US" altLang="ko-KR" dirty="0"/>
              <a:t>: </a:t>
            </a:r>
            <a:r>
              <a:rPr lang="ko-KR" altLang="en-US" dirty="0"/>
              <a:t>상황</a:t>
            </a:r>
            <a:r>
              <a:rPr lang="en-US" altLang="ko-KR" dirty="0"/>
              <a:t>(Context)</a:t>
            </a:r>
            <a:r>
              <a:rPr lang="ko-KR" altLang="en-US" dirty="0"/>
              <a:t>에 맞는 규칙 적용</a:t>
            </a:r>
            <a:endParaRPr lang="en-US" altLang="ko-KR" dirty="0"/>
          </a:p>
          <a:p>
            <a:pPr lvl="2"/>
            <a:r>
              <a:rPr lang="ko-KR" altLang="en-US" dirty="0"/>
              <a:t>만년필을 보고 있는 </a:t>
            </a:r>
            <a:r>
              <a:rPr lang="en-US" altLang="ko-KR" dirty="0"/>
              <a:t>50</a:t>
            </a:r>
            <a:r>
              <a:rPr lang="ko-KR" altLang="en-US" dirty="0"/>
              <a:t>대 남성에게는 </a:t>
            </a:r>
            <a:r>
              <a:rPr lang="ko-KR" altLang="en-US" dirty="0" err="1"/>
              <a:t>수성펜을</a:t>
            </a:r>
            <a:r>
              <a:rPr lang="ko-KR" altLang="en-US" dirty="0"/>
              <a:t> 권하지 않음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Data 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Knowledge</a:t>
            </a:r>
            <a:r>
              <a:rPr lang="ko-KR" altLang="en-US" dirty="0">
                <a:sym typeface="Wingdings" panose="05000000000000000000" pitchFamily="2" charset="2"/>
              </a:rPr>
              <a:t>의 차이에 집중하는 것이 바람직함</a:t>
            </a:r>
            <a:endParaRPr lang="en-US" altLang="ko-K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289" y="3702813"/>
            <a:ext cx="2704140" cy="287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032" y="1103864"/>
            <a:ext cx="2868389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8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36538" y="1096307"/>
            <a:ext cx="5186753" cy="5213013"/>
          </a:xfrm>
        </p:spPr>
        <p:txBody>
          <a:bodyPr/>
          <a:lstStyle/>
          <a:p>
            <a:r>
              <a:rPr lang="en-US" altLang="ko-KR" dirty="0"/>
              <a:t>Big Data Issues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Big Data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2">
              <a:lnSpc>
                <a:spcPct val="200000"/>
              </a:lnSpc>
            </a:pPr>
            <a:r>
              <a:rPr lang="ko-KR" altLang="en-US" dirty="0"/>
              <a:t>데이터의 양이 너무 방대해서 기존의 방법이나 도구로는 수집</a:t>
            </a:r>
            <a:r>
              <a:rPr lang="en-US" altLang="ko-KR" dirty="0"/>
              <a:t>, </a:t>
            </a:r>
            <a:r>
              <a:rPr lang="ko-KR" altLang="en-US" dirty="0"/>
              <a:t>저장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시각화가 어려운 정형 또는 비정형 데이터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Big Data</a:t>
            </a:r>
            <a:r>
              <a:rPr lang="ko-KR" altLang="en-US" dirty="0"/>
              <a:t>의 특성</a:t>
            </a:r>
            <a:r>
              <a:rPr lang="en-US" altLang="ko-KR" dirty="0"/>
              <a:t>(3V) – Volume, Velocity, Variety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7" t="5210" r="3007" b="4455"/>
          <a:stretch/>
        </p:blipFill>
        <p:spPr>
          <a:xfrm>
            <a:off x="5706532" y="1219200"/>
            <a:ext cx="3988131" cy="2667000"/>
          </a:xfrm>
          <a:prstGeom prst="rect">
            <a:avLst/>
          </a:prstGeom>
        </p:spPr>
      </p:pic>
      <p:sp>
        <p:nvSpPr>
          <p:cNvPr id="5" name="텍스트 개체 틀 2"/>
          <p:cNvSpPr txBox="1">
            <a:spLocks/>
          </p:cNvSpPr>
          <p:nvPr/>
        </p:nvSpPr>
        <p:spPr>
          <a:xfrm>
            <a:off x="236538" y="3856441"/>
            <a:ext cx="9432925" cy="24237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lnSpc>
                <a:spcPct val="180000"/>
              </a:lnSpc>
              <a:spcBef>
                <a:spcPts val="1500"/>
              </a:spcBef>
              <a:buFont typeface="Wingdings" panose="05000000000000000000" pitchFamily="2" charset="2"/>
              <a:buChar char="l"/>
              <a:defRPr sz="16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80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8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8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80000"/>
              </a:lnSpc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</a:pPr>
            <a:r>
              <a:rPr lang="en-US" altLang="ko-KR" dirty="0"/>
              <a:t>Big Data</a:t>
            </a:r>
            <a:r>
              <a:rPr lang="ko-KR" altLang="en-US" dirty="0"/>
              <a:t>에 대한 관심의 증가 원인</a:t>
            </a:r>
          </a:p>
          <a:p>
            <a:pPr lvl="2">
              <a:lnSpc>
                <a:spcPct val="200000"/>
              </a:lnSpc>
            </a:pPr>
            <a:r>
              <a:rPr lang="ko-KR" altLang="en-US" dirty="0"/>
              <a:t>다양한 모바일 기기</a:t>
            </a:r>
            <a:r>
              <a:rPr lang="en-US" altLang="ko-KR" dirty="0"/>
              <a:t>, </a:t>
            </a:r>
            <a:r>
              <a:rPr lang="ko-KR" altLang="en-US" dirty="0"/>
              <a:t>카메라</a:t>
            </a:r>
            <a:r>
              <a:rPr lang="en-US" altLang="ko-KR" dirty="0"/>
              <a:t>, RFID </a:t>
            </a:r>
            <a:r>
              <a:rPr lang="ko-KR" altLang="en-US" dirty="0"/>
              <a:t>리더 등을 통해 수많은 비정형 데이터가 생성됨</a:t>
            </a:r>
          </a:p>
          <a:p>
            <a:pPr lvl="2">
              <a:lnSpc>
                <a:spcPct val="200000"/>
              </a:lnSpc>
            </a:pPr>
            <a:r>
              <a:rPr lang="ko-KR" altLang="en-US" dirty="0" err="1"/>
              <a:t>클라우드</a:t>
            </a:r>
            <a:r>
              <a:rPr lang="ko-KR" altLang="en-US" dirty="0"/>
              <a:t> 서비스 및 플랫폼 서비스의 확산을 통해 많은 데이터가 한 곳으로 축적됨</a:t>
            </a:r>
          </a:p>
          <a:p>
            <a:pPr lvl="2">
              <a:lnSpc>
                <a:spcPct val="200000"/>
              </a:lnSpc>
            </a:pPr>
            <a:r>
              <a:rPr lang="ko-KR" altLang="en-US" dirty="0"/>
              <a:t>데이터 처리 및 분석을 위한 최신 알고리즘들이 고안됨</a:t>
            </a:r>
            <a:endParaRPr lang="en-US" altLang="ko-KR" dirty="0"/>
          </a:p>
          <a:p>
            <a:pPr lvl="2">
              <a:lnSpc>
                <a:spcPct val="200000"/>
              </a:lnSpc>
            </a:pPr>
            <a:r>
              <a:rPr lang="ko-KR" altLang="en-US" dirty="0"/>
              <a:t>데이터 처리 및 분석에 필요한 </a:t>
            </a:r>
            <a:r>
              <a:rPr lang="en-US" altLang="ko-KR" dirty="0"/>
              <a:t>computer power </a:t>
            </a:r>
            <a:r>
              <a:rPr lang="ko-KR" altLang="en-US" dirty="0"/>
              <a:t>의 향상</a:t>
            </a:r>
            <a:endParaRPr lang="en-US" altLang="ko-KR" dirty="0"/>
          </a:p>
          <a:p>
            <a:pPr lvl="2">
              <a:lnSpc>
                <a:spcPct val="2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804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36539" y="1096307"/>
            <a:ext cx="3708350" cy="5213013"/>
          </a:xfrm>
        </p:spPr>
        <p:txBody>
          <a:bodyPr/>
          <a:lstStyle/>
          <a:p>
            <a:r>
              <a:rPr lang="en-US" altLang="ko-KR" dirty="0"/>
              <a:t>CRISP-DM Process</a:t>
            </a:r>
          </a:p>
          <a:p>
            <a:pPr lvl="1"/>
            <a:r>
              <a:rPr lang="en-US" altLang="ko-KR" dirty="0"/>
              <a:t>Cross-Industry Standard Process for Data Mining</a:t>
            </a:r>
          </a:p>
          <a:p>
            <a:pPr lvl="1"/>
            <a:r>
              <a:rPr lang="ko-KR" altLang="en-US" dirty="0"/>
              <a:t>데이터 관점의 비즈니스 이해</a:t>
            </a:r>
            <a:endParaRPr lang="en-US" altLang="ko-KR" dirty="0"/>
          </a:p>
          <a:p>
            <a:pPr lvl="1"/>
            <a:r>
              <a:rPr lang="en-US" altLang="ko-KR" dirty="0"/>
              <a:t>Feedback Process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253" y="1146552"/>
            <a:ext cx="5412141" cy="542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8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Inference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Inference (= Reasoning, </a:t>
            </a:r>
            <a:r>
              <a:rPr lang="ko-KR" altLang="en-US" dirty="0"/>
              <a:t>추론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알고 있는</a:t>
            </a:r>
            <a:r>
              <a:rPr lang="en-US" altLang="ko-KR" dirty="0"/>
              <a:t>(</a:t>
            </a:r>
            <a:r>
              <a:rPr lang="ko-KR" altLang="en-US" dirty="0"/>
              <a:t>명시적</a:t>
            </a:r>
            <a:r>
              <a:rPr lang="en-US" altLang="ko-KR" dirty="0"/>
              <a:t>) </a:t>
            </a:r>
            <a:r>
              <a:rPr lang="ko-KR" altLang="en-US" dirty="0"/>
              <a:t>지식을 바탕으로 새로운 </a:t>
            </a:r>
            <a:r>
              <a:rPr lang="en-US" altLang="ko-KR" dirty="0"/>
              <a:t>(</a:t>
            </a:r>
            <a:r>
              <a:rPr lang="ko-KR" altLang="en-US" dirty="0"/>
              <a:t>암묵적</a:t>
            </a:r>
            <a:r>
              <a:rPr lang="en-US" altLang="ko-KR" dirty="0"/>
              <a:t>) </a:t>
            </a:r>
            <a:r>
              <a:rPr lang="ko-KR" altLang="en-US" dirty="0"/>
              <a:t>지식을 이끌어 냄</a:t>
            </a:r>
          </a:p>
          <a:p>
            <a:pPr lvl="1"/>
            <a:r>
              <a:rPr lang="ko-KR" altLang="en-US" dirty="0"/>
              <a:t>전제</a:t>
            </a:r>
            <a:r>
              <a:rPr lang="en-US" altLang="ko-KR" dirty="0"/>
              <a:t>(Premise)</a:t>
            </a:r>
            <a:r>
              <a:rPr lang="ko-KR" altLang="en-US" dirty="0"/>
              <a:t>와 결론</a:t>
            </a:r>
            <a:r>
              <a:rPr lang="en-US" altLang="ko-KR" dirty="0"/>
              <a:t>(Conclusion)</a:t>
            </a:r>
            <a:r>
              <a:rPr lang="ko-KR" altLang="en-US" dirty="0"/>
              <a:t>으로 구성됨</a:t>
            </a:r>
          </a:p>
          <a:p>
            <a:pPr lvl="1"/>
            <a:r>
              <a:rPr lang="ko-KR" altLang="en-US" dirty="0"/>
              <a:t>연역적 추론 </a:t>
            </a:r>
            <a:r>
              <a:rPr lang="en-US" altLang="ko-KR" dirty="0"/>
              <a:t>(Deduction)</a:t>
            </a:r>
          </a:p>
          <a:p>
            <a:pPr lvl="2"/>
            <a:r>
              <a:rPr lang="ko-KR" altLang="en-US" dirty="0"/>
              <a:t>이미 알고 있는 판단을 근거로 새로운 판단을 유도함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전제가 참이면 결론도 항상 참</a:t>
            </a:r>
            <a:endParaRPr lang="en-US" altLang="ko-KR" dirty="0"/>
          </a:p>
          <a:p>
            <a:pPr lvl="3"/>
            <a:r>
              <a:rPr lang="ko-KR" altLang="en-US" dirty="0"/>
              <a:t>전제</a:t>
            </a:r>
            <a:r>
              <a:rPr lang="en-US" altLang="ko-KR" dirty="0"/>
              <a:t>1: </a:t>
            </a:r>
            <a:r>
              <a:rPr lang="ko-KR" altLang="en-US" dirty="0"/>
              <a:t>모든 인간은 죽는다</a:t>
            </a:r>
            <a:r>
              <a:rPr lang="en-US" altLang="ko-KR" dirty="0"/>
              <a:t>. </a:t>
            </a:r>
          </a:p>
          <a:p>
            <a:pPr lvl="3"/>
            <a:r>
              <a:rPr lang="ko-KR" altLang="en-US" dirty="0"/>
              <a:t>전제</a:t>
            </a:r>
            <a:r>
              <a:rPr lang="en-US" altLang="ko-KR" dirty="0"/>
              <a:t>2: </a:t>
            </a:r>
            <a:r>
              <a:rPr lang="ko-KR" altLang="en-US" dirty="0"/>
              <a:t>소크라테스는 인간이다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결론</a:t>
            </a:r>
            <a:r>
              <a:rPr lang="en-US" altLang="ko-KR" dirty="0"/>
              <a:t>: </a:t>
            </a:r>
            <a:r>
              <a:rPr lang="ko-KR" altLang="en-US" dirty="0"/>
              <a:t>소크라테스는 죽는다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귀납적 추론 </a:t>
            </a:r>
            <a:r>
              <a:rPr lang="en-US" altLang="ko-KR" dirty="0"/>
              <a:t>(Induction)</a:t>
            </a:r>
          </a:p>
          <a:p>
            <a:pPr lvl="2"/>
            <a:r>
              <a:rPr lang="ko-KR" altLang="en-US" dirty="0"/>
              <a:t>개별적인 특수한 사실이나 현상으로부터 일반적인 결론을 이끌어 냄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항상 참인 것은 아님</a:t>
            </a:r>
            <a:endParaRPr lang="en-US" altLang="ko-KR" dirty="0"/>
          </a:p>
          <a:p>
            <a:pPr lvl="3"/>
            <a:r>
              <a:rPr lang="ko-KR" altLang="en-US" dirty="0"/>
              <a:t>전제</a:t>
            </a:r>
            <a:r>
              <a:rPr lang="en-US" altLang="ko-KR" dirty="0"/>
              <a:t>: </a:t>
            </a:r>
            <a:r>
              <a:rPr lang="ko-KR" altLang="en-US" dirty="0"/>
              <a:t>지금껏 해는 동쪽에서 떴다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결론</a:t>
            </a:r>
            <a:r>
              <a:rPr lang="en-US" altLang="ko-KR" dirty="0"/>
              <a:t>: </a:t>
            </a:r>
            <a:r>
              <a:rPr lang="ko-KR" altLang="en-US" dirty="0"/>
              <a:t>내일도 해는 동쪽에서 뜰 것이다</a:t>
            </a:r>
            <a:r>
              <a:rPr lang="en-US" altLang="ko-KR" dirty="0"/>
              <a:t>.	</a:t>
            </a:r>
          </a:p>
        </p:txBody>
      </p:sp>
    </p:spTree>
    <p:extLst>
      <p:ext uri="{BB962C8B-B14F-4D97-AF65-F5344CB8AC3E}">
        <p14:creationId xmlns:p14="http://schemas.microsoft.com/office/powerpoint/2010/main" val="2271288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Inference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Ontology </a:t>
            </a:r>
            <a:r>
              <a:rPr lang="ko-KR" altLang="en-US" dirty="0"/>
              <a:t>기반의 추론</a:t>
            </a:r>
          </a:p>
          <a:p>
            <a:pPr lvl="1"/>
            <a:r>
              <a:rPr lang="ko-KR" altLang="en-US" dirty="0"/>
              <a:t>연역적 추론</a:t>
            </a:r>
            <a:r>
              <a:rPr lang="en-US" altLang="ko-KR" dirty="0"/>
              <a:t>(Deduction)</a:t>
            </a:r>
          </a:p>
          <a:p>
            <a:pPr lvl="1"/>
            <a:r>
              <a:rPr lang="ko-KR" altLang="en-US" dirty="0"/>
              <a:t>전제적 사실과 규칙을 토대로 새로운 결론적 사실을 도출</a:t>
            </a:r>
          </a:p>
          <a:p>
            <a:pPr lvl="2"/>
            <a:r>
              <a:rPr lang="ko-KR" altLang="en-US" dirty="0"/>
              <a:t>전제적 사실</a:t>
            </a:r>
            <a:r>
              <a:rPr lang="en-US" altLang="ko-KR" dirty="0"/>
              <a:t>: Asserted RDF Triple (</a:t>
            </a:r>
            <a:r>
              <a:rPr lang="ko-KR" altLang="en-US" dirty="0"/>
              <a:t>주어</a:t>
            </a:r>
            <a:r>
              <a:rPr lang="en-US" altLang="ko-KR" dirty="0"/>
              <a:t>, </a:t>
            </a:r>
            <a:r>
              <a:rPr lang="ko-KR" altLang="en-US" dirty="0"/>
              <a:t>술어</a:t>
            </a:r>
            <a:r>
              <a:rPr lang="en-US" altLang="ko-KR" dirty="0"/>
              <a:t>, </a:t>
            </a:r>
            <a:r>
              <a:rPr lang="ko-KR" altLang="en-US" dirty="0"/>
              <a:t>목적어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규칙</a:t>
            </a:r>
            <a:r>
              <a:rPr lang="en-US" altLang="ko-KR" dirty="0"/>
              <a:t>: RDFS </a:t>
            </a:r>
            <a:r>
              <a:rPr lang="ko-KR" altLang="en-US" dirty="0"/>
              <a:t>및 </a:t>
            </a:r>
            <a:r>
              <a:rPr lang="en-US" altLang="ko-KR" dirty="0"/>
              <a:t>OWL Semantics</a:t>
            </a:r>
          </a:p>
          <a:p>
            <a:pPr lvl="2"/>
            <a:r>
              <a:rPr lang="ko-KR" altLang="en-US" dirty="0"/>
              <a:t>결론적 사실</a:t>
            </a:r>
            <a:r>
              <a:rPr lang="en-US" altLang="ko-KR" dirty="0"/>
              <a:t>: Inferred RDF Triple (</a:t>
            </a:r>
            <a:r>
              <a:rPr lang="ko-KR" altLang="en-US" dirty="0"/>
              <a:t>주어</a:t>
            </a:r>
            <a:r>
              <a:rPr lang="en-US" altLang="ko-KR" dirty="0"/>
              <a:t>, </a:t>
            </a:r>
            <a:r>
              <a:rPr lang="ko-KR" altLang="en-US" dirty="0"/>
              <a:t>술어</a:t>
            </a:r>
            <a:r>
              <a:rPr lang="en-US" altLang="ko-KR" dirty="0"/>
              <a:t>, </a:t>
            </a:r>
            <a:r>
              <a:rPr lang="ko-KR" altLang="en-US" dirty="0"/>
              <a:t>목적어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Data Mining </a:t>
            </a:r>
            <a:r>
              <a:rPr lang="ko-KR" altLang="en-US" dirty="0"/>
              <a:t>기반의 추론</a:t>
            </a:r>
          </a:p>
          <a:p>
            <a:pPr lvl="1"/>
            <a:r>
              <a:rPr lang="ko-KR" altLang="en-US" dirty="0"/>
              <a:t>주어진 데이터로부터 패턴을 찾아냄</a:t>
            </a:r>
          </a:p>
          <a:p>
            <a:pPr lvl="2"/>
            <a:r>
              <a:rPr lang="ko-KR" altLang="en-US" dirty="0"/>
              <a:t>통계적 확률에 기반</a:t>
            </a:r>
          </a:p>
          <a:p>
            <a:pPr lvl="1"/>
            <a:r>
              <a:rPr lang="ko-KR" altLang="en-US" dirty="0"/>
              <a:t>귀납의 오류 발생 가능성 존재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객관적 지표를 통해 추론의 정당성을 검증해야 함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245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Inference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Learning / Inference (Scoring)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43" t="6875" r="22140" b="68411"/>
          <a:stretch/>
        </p:blipFill>
        <p:spPr>
          <a:xfrm>
            <a:off x="2451025" y="1852988"/>
            <a:ext cx="6766453" cy="48238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8919" y="3044467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  <a:latin typeface="나눔고딕" panose="020B0600000101010101" charset="-127"/>
                <a:ea typeface="나눔고딕" panose="020B0600000101010101" charset="-127"/>
              </a:rPr>
              <a:t>Learning</a:t>
            </a:r>
            <a:endParaRPr lang="ko-KR" altLang="en-US" sz="1600" b="1" dirty="0">
              <a:solidFill>
                <a:srgbClr val="0070C0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8919" y="5403945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  <a:latin typeface="나눔고딕" panose="020B0600000101010101" charset="-127"/>
                <a:ea typeface="나눔고딕" panose="020B0600000101010101" charset="-127"/>
              </a:rPr>
              <a:t>Scoring</a:t>
            </a:r>
            <a:endParaRPr lang="ko-KR" altLang="en-US" sz="1600" b="1" dirty="0">
              <a:solidFill>
                <a:srgbClr val="0070C0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539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Areas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88" y="1615364"/>
            <a:ext cx="4543425" cy="4362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1484784"/>
            <a:ext cx="4572248" cy="4955174"/>
          </a:xfrm>
          <a:prstGeom prst="rect">
            <a:avLst/>
          </a:prstGeom>
        </p:spPr>
      </p:pic>
      <p:sp>
        <p:nvSpPr>
          <p:cNvPr id="7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36538" y="1096307"/>
            <a:ext cx="9432925" cy="5213013"/>
          </a:xfrm>
        </p:spPr>
        <p:txBody>
          <a:bodyPr/>
          <a:lstStyle/>
          <a:p>
            <a:r>
              <a:rPr lang="en-US" altLang="ko-KR" dirty="0"/>
              <a:t>Data Science Technologies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5688811"/>
      </p:ext>
    </p:extLst>
  </p:cSld>
  <p:clrMapOvr>
    <a:masterClrMapping/>
  </p:clrMapOvr>
</p:sld>
</file>

<file path=ppt/theme/theme1.xml><?xml version="1.0" encoding="utf-8"?>
<a:theme xmlns:a="http://schemas.openxmlformats.org/drawingml/2006/main" name="상세 기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첨단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b="0" dirty="0" smtClean="0">
            <a:latin typeface="나눔바른고딕" pitchFamily="50" charset="-127"/>
            <a:ea typeface="나눔바른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42006</TotalTime>
  <Words>638</Words>
  <Application>Microsoft Office PowerPoint</Application>
  <PresentationFormat>A4 용지(210x297mm)</PresentationFormat>
  <Paragraphs>184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나눔바른고딕</vt:lpstr>
      <vt:lpstr>Wingdings</vt:lpstr>
      <vt:lpstr>맑은 고딕</vt:lpstr>
      <vt:lpstr>나눔고딕</vt:lpstr>
      <vt:lpstr>Arial</vt:lpstr>
      <vt:lpstr>상세 기본</vt:lpstr>
      <vt:lpstr>PowerPoint 프레젠테이션</vt:lpstr>
      <vt:lpstr>Overview</vt:lpstr>
      <vt:lpstr>Introduction</vt:lpstr>
      <vt:lpstr>Introduction</vt:lpstr>
      <vt:lpstr>Introduction</vt:lpstr>
      <vt:lpstr>Inference</vt:lpstr>
      <vt:lpstr>Inference</vt:lpstr>
      <vt:lpstr>Inference</vt:lpstr>
      <vt:lpstr>Related Areas</vt:lpstr>
      <vt:lpstr>Modeling Concerns</vt:lpstr>
      <vt:lpstr>Modeling Concerns</vt:lpstr>
      <vt:lpstr>Modeling Concerns</vt:lpstr>
      <vt:lpstr>Modeling Concerns</vt:lpstr>
      <vt:lpstr>Variables</vt:lpstr>
      <vt:lpstr>Assessment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MV</dc:creator>
  <cp:lastModifiedBy>ngkim0721@gmail.com</cp:lastModifiedBy>
  <cp:revision>2197</cp:revision>
  <cp:lastPrinted>2017-07-10T04:52:01Z</cp:lastPrinted>
  <dcterms:created xsi:type="dcterms:W3CDTF">2014-07-31T00:46:34Z</dcterms:created>
  <dcterms:modified xsi:type="dcterms:W3CDTF">2022-02-26T04:48:07Z</dcterms:modified>
</cp:coreProperties>
</file>