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20"/>
  </p:notesMasterIdLst>
  <p:sldIdLst>
    <p:sldId id="687" r:id="rId2"/>
    <p:sldId id="745" r:id="rId3"/>
    <p:sldId id="746" r:id="rId4"/>
    <p:sldId id="747" r:id="rId5"/>
    <p:sldId id="750" r:id="rId6"/>
    <p:sldId id="751" r:id="rId7"/>
    <p:sldId id="752" r:id="rId8"/>
    <p:sldId id="748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62" r:id="rId18"/>
    <p:sldId id="761" r:id="rId19"/>
  </p:sldIdLst>
  <p:sldSz cx="9906000" cy="6858000" type="A4"/>
  <p:notesSz cx="6797675" cy="9928225"/>
  <p:embeddedFontLst>
    <p:embeddedFont>
      <p:font typeface="나눔바른고딕" panose="020B0603020101020101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40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6114">
          <p15:clr>
            <a:srgbClr val="A4A3A4"/>
          </p15:clr>
        </p15:guide>
        <p15:guide id="7" pos="126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10" pos="308" userDrawn="1">
          <p15:clr>
            <a:srgbClr val="A4A3A4"/>
          </p15:clr>
        </p15:guide>
        <p15:guide id="11" pos="5887" userDrawn="1">
          <p15:clr>
            <a:srgbClr val="A4A3A4"/>
          </p15:clr>
        </p15:guide>
        <p15:guide id="12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F6DAB"/>
    <a:srgbClr val="CC9900"/>
    <a:srgbClr val="464646"/>
    <a:srgbClr val="4F7600"/>
    <a:srgbClr val="669900"/>
    <a:srgbClr val="D6DCE2"/>
    <a:srgbClr val="9AB5E4"/>
    <a:srgbClr val="F57C1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8504" autoAdjust="0"/>
  </p:normalViewPr>
  <p:slideViewPr>
    <p:cSldViewPr showGuides="1">
      <p:cViewPr varScale="1">
        <p:scale>
          <a:sx n="113" d="100"/>
          <a:sy n="113" d="100"/>
        </p:scale>
        <p:origin x="1236" y="102"/>
      </p:cViewPr>
      <p:guideLst>
        <p:guide orient="horz" pos="2160"/>
        <p:guide orient="horz" pos="540"/>
        <p:guide orient="horz" pos="3974"/>
        <p:guide orient="horz" pos="1389"/>
        <p:guide pos="3120"/>
        <p:guide pos="6114"/>
        <p:guide pos="126"/>
        <p:guide orient="horz" pos="754"/>
        <p:guide pos="308"/>
        <p:guide pos="5887"/>
        <p:guide orient="horz" pos="2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54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B626D02-33DB-4FE5-8004-161F56FB6467}" type="datetimeFigureOut">
              <a:rPr lang="ko-KR" altLang="en-US" smtClean="0"/>
              <a:pPr/>
              <a:t>2022-02-26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19" rIns="91440" bIns="4571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7553"/>
            <a:ext cx="5438775" cy="3909049"/>
          </a:xfrm>
          <a:prstGeom prst="rect">
            <a:avLst/>
          </a:prstGeom>
        </p:spPr>
        <p:txBody>
          <a:bodyPr vert="horz" lIns="91440" tIns="45719" rIns="91440" bIns="45719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257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7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4B069A8-49F7-424C-AC0D-8D03D59740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2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대각선 방향의 모서리가 잘린 사각형 10"/>
          <p:cNvSpPr/>
          <p:nvPr userDrawn="1"/>
        </p:nvSpPr>
        <p:spPr>
          <a:xfrm rot="5400000">
            <a:off x="3306004" y="259232"/>
            <a:ext cx="3293992" cy="9777544"/>
          </a:xfrm>
          <a:prstGeom prst="snip2DiagRect">
            <a:avLst>
              <a:gd name="adj1" fmla="val 0"/>
              <a:gd name="adj2" fmla="val 5740"/>
            </a:avLst>
          </a:prstGeom>
          <a:solidFill>
            <a:srgbClr val="0F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0" y="0"/>
            <a:ext cx="9906000" cy="117000"/>
          </a:xfrm>
          <a:prstGeom prst="rect">
            <a:avLst/>
          </a:prstGeom>
          <a:solidFill>
            <a:srgbClr val="0F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4488" y="1668818"/>
            <a:ext cx="429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r>
              <a:rPr lang="en-US" altLang="ko-K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 Data Science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60401" y="5329560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 민 대 학 교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     남      규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2251770"/>
            <a:ext cx="5616624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83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36736" y="247713"/>
            <a:ext cx="9432528" cy="5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400" b="1" kern="1200" dirty="0">
                <a:solidFill>
                  <a:srgbClr val="004B8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36538" y="1096307"/>
            <a:ext cx="9432925" cy="5213013"/>
          </a:xfrm>
          <a:prstGeom prst="rect">
            <a:avLst/>
          </a:prstGeom>
        </p:spPr>
        <p:txBody>
          <a:bodyPr/>
          <a:lstStyle>
            <a:lvl1pPr>
              <a:lnSpc>
                <a:spcPct val="180000"/>
              </a:lnSpc>
              <a:defRPr/>
            </a:lvl1pPr>
            <a:lvl2pPr>
              <a:lnSpc>
                <a:spcPct val="180000"/>
              </a:lnSpc>
              <a:defRPr/>
            </a:lvl2pPr>
            <a:lvl3pPr>
              <a:lnSpc>
                <a:spcPct val="180000"/>
              </a:lnSpc>
              <a:defRPr/>
            </a:lvl3pPr>
            <a:lvl4pPr>
              <a:lnSpc>
                <a:spcPct val="180000"/>
              </a:lnSpc>
              <a:defRPr/>
            </a:lvl4pPr>
            <a:lvl5pPr>
              <a:lnSpc>
                <a:spcPct val="18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14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236736" y="836712"/>
            <a:ext cx="9432528" cy="0"/>
          </a:xfrm>
          <a:prstGeom prst="line">
            <a:avLst/>
          </a:prstGeom>
          <a:ln w="12700">
            <a:solidFill>
              <a:srgbClr val="0F6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633000" y="2790030"/>
            <a:ext cx="8640000" cy="36000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9636" y="0"/>
            <a:ext cx="5400000" cy="108000"/>
          </a:xfrm>
          <a:prstGeom prst="rect">
            <a:avLst/>
          </a:prstGeom>
          <a:solidFill>
            <a:srgbClr val="24A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390364" y="0"/>
            <a:ext cx="3307052" cy="108000"/>
          </a:xfrm>
          <a:prstGeom prst="rect">
            <a:avLst/>
          </a:prstGeom>
          <a:solidFill>
            <a:srgbClr val="0F6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8697416" y="0"/>
            <a:ext cx="1208584" cy="108000"/>
          </a:xfrm>
          <a:prstGeom prst="rect">
            <a:avLst/>
          </a:prstGeom>
          <a:solidFill>
            <a:srgbClr val="0D3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9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2400" b="1" kern="1200" dirty="0">
          <a:solidFill>
            <a:srgbClr val="004B85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ts val="1500"/>
        </a:spcBef>
        <a:buFont typeface="Wingdings" panose="05000000000000000000" pitchFamily="2" charset="2"/>
        <a:buChar char="l"/>
        <a:defRPr sz="16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Data </a:t>
            </a:r>
            <a:r>
              <a:rPr lang="en-US" altLang="ko-KR" smtClean="0"/>
              <a:t>Preprocessing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0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Five Number Summary</a:t>
            </a:r>
          </a:p>
          <a:p>
            <a:pPr lvl="1"/>
            <a:r>
              <a:rPr lang="ko-KR" altLang="en-US" dirty="0" err="1"/>
              <a:t>사분위수</a:t>
            </a:r>
            <a:r>
              <a:rPr lang="en-US" altLang="ko-KR" dirty="0"/>
              <a:t>(Quartiles)</a:t>
            </a:r>
          </a:p>
          <a:p>
            <a:pPr lvl="2"/>
            <a:r>
              <a:rPr lang="en-US" altLang="ko-KR" dirty="0"/>
              <a:t>Q</a:t>
            </a:r>
            <a:r>
              <a:rPr lang="en-US" altLang="ko-KR" baseline="-25000" dirty="0"/>
              <a:t>2</a:t>
            </a:r>
            <a:r>
              <a:rPr lang="en-US" altLang="ko-KR" dirty="0"/>
              <a:t> = </a:t>
            </a: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사분위수 </a:t>
            </a:r>
            <a:r>
              <a:rPr lang="en-US" altLang="ko-KR" dirty="0"/>
              <a:t>= </a:t>
            </a:r>
            <a:r>
              <a:rPr lang="ko-KR" altLang="en-US" dirty="0"/>
              <a:t>자료의 중앙에 위치한 값 </a:t>
            </a:r>
            <a:r>
              <a:rPr lang="en-US" altLang="ko-KR" dirty="0"/>
              <a:t>= Median (</a:t>
            </a:r>
            <a:r>
              <a:rPr lang="ko-KR" altLang="en-US" dirty="0"/>
              <a:t>중앙값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자료의 수가 홀수인 경우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가운데 위치한 값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자료의 수가 짝수인 경우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가운데 위치한 두 값의 평균 </a:t>
            </a:r>
            <a:r>
              <a:rPr lang="en-US" altLang="ko-KR" dirty="0">
                <a:sym typeface="Wingdings" panose="05000000000000000000" pitchFamily="2" charset="2"/>
              </a:rPr>
              <a:t>( </a:t>
            </a:r>
            <a:r>
              <a:rPr lang="ko-KR" altLang="en-US" dirty="0">
                <a:sym typeface="Wingdings" panose="05000000000000000000" pitchFamily="2" charset="2"/>
              </a:rPr>
              <a:t>보간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2"/>
            <a:r>
              <a:rPr lang="en-US" altLang="ko-KR" dirty="0"/>
              <a:t>Q</a:t>
            </a:r>
            <a:r>
              <a:rPr lang="en-US" altLang="ko-KR" baseline="-25000" dirty="0"/>
              <a:t>1</a:t>
            </a:r>
            <a:r>
              <a:rPr lang="en-US" altLang="ko-KR" dirty="0"/>
              <a:t> = </a:t>
            </a:r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 err="1"/>
              <a:t>사분위수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중앙값</a:t>
            </a:r>
            <a:r>
              <a:rPr lang="en-US" altLang="ko-KR" dirty="0"/>
              <a:t>(Q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의 왼쪽에 위치한 자료의 중앙값</a:t>
            </a:r>
            <a:endParaRPr lang="en-US" altLang="ko-KR" dirty="0"/>
          </a:p>
          <a:p>
            <a:pPr lvl="2"/>
            <a:r>
              <a:rPr lang="en-US" altLang="ko-KR" dirty="0"/>
              <a:t>Q</a:t>
            </a:r>
            <a:r>
              <a:rPr lang="en-US" altLang="ko-KR" baseline="-25000" dirty="0"/>
              <a:t>3</a:t>
            </a:r>
            <a:r>
              <a:rPr lang="en-US" altLang="ko-KR" dirty="0"/>
              <a:t> = </a:t>
            </a:r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 err="1"/>
              <a:t>사분위수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중앙값</a:t>
            </a:r>
            <a:r>
              <a:rPr lang="en-US" altLang="ko-KR" dirty="0"/>
              <a:t>(Q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의 오른쪽에 위치한 자료의 중앙값</a:t>
            </a:r>
            <a:endParaRPr lang="en-US" altLang="ko-KR" dirty="0"/>
          </a:p>
          <a:p>
            <a:pPr lvl="1"/>
            <a:r>
              <a:rPr lang="ko-KR" altLang="en-US" dirty="0"/>
              <a:t>사분위수 범위</a:t>
            </a:r>
            <a:r>
              <a:rPr lang="en-US" altLang="ko-KR" dirty="0"/>
              <a:t>(IQR: Interquartile Range)</a:t>
            </a:r>
          </a:p>
          <a:p>
            <a:pPr lvl="2"/>
            <a:r>
              <a:rPr lang="en-US" altLang="ko-KR" dirty="0"/>
              <a:t>IQR = (Q</a:t>
            </a:r>
            <a:r>
              <a:rPr lang="en-US" altLang="ko-KR" baseline="-25000" dirty="0"/>
              <a:t>3</a:t>
            </a:r>
            <a:r>
              <a:rPr lang="en-US" altLang="ko-KR" dirty="0"/>
              <a:t> - Q</a:t>
            </a:r>
            <a:r>
              <a:rPr lang="en-US" altLang="ko-KR" baseline="-25000" dirty="0"/>
              <a:t>1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IQR </a:t>
            </a:r>
            <a:r>
              <a:rPr lang="ko-KR" altLang="en-US" dirty="0"/>
              <a:t>내에 전체 데이터의 </a:t>
            </a:r>
            <a:r>
              <a:rPr lang="en-US" altLang="ko-KR" dirty="0"/>
              <a:t>50%</a:t>
            </a:r>
            <a:r>
              <a:rPr lang="ko-KR" altLang="en-US" dirty="0"/>
              <a:t>가 위치함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</a:t>
            </a:r>
            <a:r>
              <a:rPr lang="en-US" altLang="ko-KR" dirty="0"/>
              <a:t>9</a:t>
            </a:r>
            <a:r>
              <a:rPr lang="ko-KR" altLang="en-US" dirty="0"/>
              <a:t>개의 데이터에 대해 </a:t>
            </a:r>
            <a:r>
              <a:rPr lang="en-US" altLang="ko-KR" dirty="0"/>
              <a:t>Q</a:t>
            </a:r>
            <a:r>
              <a:rPr lang="en-US" altLang="ko-KR" baseline="-25000" dirty="0"/>
              <a:t>1</a:t>
            </a:r>
            <a:r>
              <a:rPr lang="en-US" altLang="ko-KR" dirty="0"/>
              <a:t>, Q</a:t>
            </a:r>
            <a:r>
              <a:rPr lang="en-US" altLang="ko-KR" baseline="-25000" dirty="0"/>
              <a:t>2</a:t>
            </a:r>
            <a:r>
              <a:rPr lang="en-US" altLang="ko-KR" dirty="0"/>
              <a:t>, Q</a:t>
            </a:r>
            <a:r>
              <a:rPr lang="en-US" altLang="ko-KR" baseline="-25000" dirty="0"/>
              <a:t>3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IQR</a:t>
            </a:r>
            <a:r>
              <a:rPr lang="ko-KR" altLang="en-US" dirty="0"/>
              <a:t>을 구하시오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2, 9, 1, 8, 3, 5, 3, 8, 1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순서대로 정렬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1, 1, 2, 3, 3, 5, 8, 8, 9</a:t>
            </a:r>
          </a:p>
          <a:p>
            <a:pPr lvl="2"/>
            <a:r>
              <a:rPr lang="en-US" altLang="ko-KR" dirty="0"/>
              <a:t>Q</a:t>
            </a:r>
            <a:r>
              <a:rPr lang="en-US" altLang="ko-KR" baseline="-25000" dirty="0"/>
              <a:t>1</a:t>
            </a:r>
            <a:r>
              <a:rPr lang="en-US" altLang="ko-KR" dirty="0"/>
              <a:t>, Q</a:t>
            </a:r>
            <a:r>
              <a:rPr lang="en-US" altLang="ko-KR" baseline="-25000" dirty="0"/>
              <a:t>2</a:t>
            </a:r>
            <a:r>
              <a:rPr lang="en-US" altLang="ko-KR" dirty="0"/>
              <a:t>, Q</a:t>
            </a:r>
            <a:r>
              <a:rPr lang="en-US" altLang="ko-KR" baseline="-25000" dirty="0"/>
              <a:t>3</a:t>
            </a:r>
            <a:r>
              <a:rPr lang="en-US" altLang="ko-KR" dirty="0"/>
              <a:t> </a:t>
            </a:r>
            <a:r>
              <a:rPr lang="ko-KR" altLang="en-US" dirty="0"/>
              <a:t>는 각각 </a:t>
            </a:r>
            <a:r>
              <a:rPr lang="en-US" altLang="ko-KR" dirty="0"/>
              <a:t>2.5</a:t>
            </a:r>
            <a:r>
              <a:rPr lang="ko-KR" altLang="en-US" dirty="0"/>
              <a:t>번째</a:t>
            </a:r>
            <a:r>
              <a:rPr lang="en-US" altLang="ko-KR" dirty="0"/>
              <a:t>, 5</a:t>
            </a:r>
            <a:r>
              <a:rPr lang="ko-KR" altLang="en-US" dirty="0"/>
              <a:t>번째</a:t>
            </a:r>
            <a:r>
              <a:rPr lang="en-US" altLang="ko-KR" dirty="0"/>
              <a:t>, 7.5</a:t>
            </a:r>
            <a:r>
              <a:rPr lang="ko-KR" altLang="en-US" dirty="0"/>
              <a:t>번째 위치한 데이터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altLang="ko-KR" dirty="0"/>
              <a:t>IQR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169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7056" y="1340768"/>
            <a:ext cx="4114469" cy="353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Five Number Summary</a:t>
            </a:r>
          </a:p>
          <a:p>
            <a:pPr lvl="1"/>
            <a:r>
              <a:rPr lang="ko-KR" altLang="en-US" dirty="0"/>
              <a:t>상자</a:t>
            </a:r>
            <a:r>
              <a:rPr lang="en-US" altLang="ko-KR" dirty="0"/>
              <a:t> </a:t>
            </a:r>
            <a:r>
              <a:rPr lang="ko-KR" altLang="en-US" dirty="0"/>
              <a:t>수염 그림 </a:t>
            </a:r>
            <a:r>
              <a:rPr lang="en-US" altLang="ko-KR" dirty="0"/>
              <a:t>(Box and Whisker Plot / Boxplot)</a:t>
            </a:r>
          </a:p>
          <a:p>
            <a:pPr lvl="2"/>
            <a:r>
              <a:rPr lang="ko-KR" altLang="en-US" dirty="0"/>
              <a:t>상자</a:t>
            </a:r>
            <a:r>
              <a:rPr lang="en-US" altLang="ko-KR" dirty="0"/>
              <a:t>: </a:t>
            </a:r>
            <a:r>
              <a:rPr lang="ko-KR" altLang="en-US" dirty="0" err="1"/>
              <a:t>사분위수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/>
            <a:r>
              <a:rPr lang="ko-KR" altLang="en-US" dirty="0"/>
              <a:t>수염</a:t>
            </a:r>
            <a:endParaRPr lang="en-US" altLang="ko-KR" dirty="0"/>
          </a:p>
          <a:p>
            <a:pPr lvl="3"/>
            <a:r>
              <a:rPr lang="ko-KR" altLang="en-US" dirty="0" err="1"/>
              <a:t>이상치가</a:t>
            </a:r>
            <a:r>
              <a:rPr lang="ko-KR" altLang="en-US" dirty="0"/>
              <a:t> 없는 경우</a:t>
            </a:r>
            <a:endParaRPr lang="en-US" altLang="ko-KR" dirty="0"/>
          </a:p>
          <a:p>
            <a:pPr lvl="4"/>
            <a:r>
              <a:rPr lang="ko-KR" altLang="en-US" dirty="0"/>
              <a:t>최대값과 최소값 표현</a:t>
            </a:r>
            <a:endParaRPr lang="en-US" altLang="ko-KR" dirty="0"/>
          </a:p>
          <a:p>
            <a:pPr lvl="3"/>
            <a:r>
              <a:rPr lang="ko-KR" altLang="en-US" dirty="0" err="1"/>
              <a:t>이상치가</a:t>
            </a:r>
            <a:r>
              <a:rPr lang="ko-KR" altLang="en-US" dirty="0"/>
              <a:t> 있는 경우</a:t>
            </a:r>
            <a:endParaRPr lang="en-US" altLang="ko-KR" dirty="0"/>
          </a:p>
          <a:p>
            <a:pPr lvl="4"/>
            <a:r>
              <a:rPr lang="ko-KR" altLang="en-US" dirty="0"/>
              <a:t>정상 범주 내의 최대값과 최소값 표현</a:t>
            </a:r>
            <a:endParaRPr lang="en-US" altLang="ko-KR" dirty="0"/>
          </a:p>
          <a:p>
            <a:pPr lvl="4"/>
            <a:r>
              <a:rPr lang="en-US" altLang="ko-KR" dirty="0"/>
              <a:t>(Q</a:t>
            </a:r>
            <a:r>
              <a:rPr lang="en-US" altLang="ko-KR" baseline="-25000" dirty="0"/>
              <a:t>3</a:t>
            </a:r>
            <a:r>
              <a:rPr lang="en-US" altLang="ko-KR" dirty="0"/>
              <a:t> + 1.5 x IQR)  </a:t>
            </a:r>
            <a:r>
              <a:rPr lang="ko-KR" altLang="en-US" dirty="0"/>
              <a:t>또는 </a:t>
            </a:r>
            <a:r>
              <a:rPr lang="en-US" altLang="ko-KR" dirty="0"/>
              <a:t>(Q</a:t>
            </a:r>
            <a:r>
              <a:rPr lang="en-US" altLang="ko-KR" baseline="-25000" dirty="0"/>
              <a:t>1</a:t>
            </a:r>
            <a:r>
              <a:rPr lang="en-US" altLang="ko-KR" dirty="0"/>
              <a:t> – 1.5 x IQR)</a:t>
            </a:r>
          </a:p>
          <a:p>
            <a:pPr lvl="2"/>
            <a:r>
              <a:rPr lang="en-US" altLang="ko-KR" dirty="0"/>
              <a:t>Example</a:t>
            </a:r>
          </a:p>
          <a:p>
            <a:pPr lvl="3"/>
            <a:r>
              <a:rPr lang="ko-KR" altLang="en-US" dirty="0"/>
              <a:t>다음 </a:t>
            </a:r>
            <a:r>
              <a:rPr lang="en-US" altLang="ko-KR" dirty="0"/>
              <a:t>9</a:t>
            </a:r>
            <a:r>
              <a:rPr lang="ko-KR" altLang="en-US" dirty="0"/>
              <a:t>개의 데이터에 대해 상자 수염 그림을 </a:t>
            </a:r>
            <a:r>
              <a:rPr lang="ko-KR" altLang="en-US" dirty="0" err="1"/>
              <a:t>그리시오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28, 29, 31, 32, 33, 34, 35, 37, 50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919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이상치 처리와 </a:t>
            </a:r>
            <a:r>
              <a:rPr lang="ko-KR" altLang="en-US" dirty="0" err="1"/>
              <a:t>결측값</a:t>
            </a:r>
            <a:r>
              <a:rPr lang="ko-KR" altLang="en-US" dirty="0"/>
              <a:t> 처리의 순서</a:t>
            </a:r>
            <a:endParaRPr lang="en-US" altLang="ko-KR" dirty="0"/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결측값</a:t>
            </a:r>
            <a:r>
              <a:rPr lang="ko-KR" altLang="en-US" dirty="0">
                <a:sym typeface="Wingdings" panose="05000000000000000000" pitchFamily="2" charset="2"/>
              </a:rPr>
              <a:t>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이상치 대체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이상치 대체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결측값</a:t>
            </a:r>
            <a:r>
              <a:rPr lang="ko-KR" altLang="en-US" dirty="0">
                <a:sym typeface="Wingdings" panose="05000000000000000000" pitchFamily="2" charset="2"/>
              </a:rPr>
              <a:t>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" b="51491"/>
          <a:stretch/>
        </p:blipFill>
        <p:spPr bwMode="auto">
          <a:xfrm>
            <a:off x="3368823" y="4233829"/>
            <a:ext cx="4843843" cy="193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7"/>
          <a:stretch/>
        </p:blipFill>
        <p:spPr bwMode="auto">
          <a:xfrm>
            <a:off x="3369071" y="1698203"/>
            <a:ext cx="4843843" cy="203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73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변수 변환</a:t>
            </a:r>
            <a:r>
              <a:rPr lang="en-US" altLang="ko-KR" dirty="0"/>
              <a:t>(Transformation) </a:t>
            </a:r>
            <a:r>
              <a:rPr lang="ko-KR" altLang="en-US" dirty="0"/>
              <a:t>및 생성</a:t>
            </a:r>
            <a:r>
              <a:rPr lang="en-US" altLang="ko-KR" dirty="0"/>
              <a:t>(Generation)</a:t>
            </a:r>
          </a:p>
          <a:p>
            <a:pPr lvl="1"/>
            <a:r>
              <a:rPr lang="ko-KR" altLang="en-US" dirty="0"/>
              <a:t>집계</a:t>
            </a:r>
            <a:r>
              <a:rPr lang="en-US" altLang="ko-KR" dirty="0"/>
              <a:t>(Aggregation)</a:t>
            </a:r>
          </a:p>
          <a:p>
            <a:pPr lvl="2"/>
            <a:r>
              <a:rPr lang="en-US" altLang="ko-KR" dirty="0"/>
              <a:t>day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month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year</a:t>
            </a:r>
          </a:p>
          <a:p>
            <a:pPr lvl="1"/>
            <a:r>
              <a:rPr lang="ko-KR" altLang="en-US" dirty="0"/>
              <a:t>일반화</a:t>
            </a:r>
            <a:r>
              <a:rPr lang="en-US" altLang="ko-KR" dirty="0"/>
              <a:t>(Generalization: IS-A)</a:t>
            </a:r>
          </a:p>
          <a:p>
            <a:pPr lvl="2"/>
            <a:r>
              <a:rPr lang="en-US" altLang="ko-KR" dirty="0" err="1"/>
              <a:t>Ph.d</a:t>
            </a:r>
            <a:r>
              <a:rPr lang="en-US" altLang="ko-KR" dirty="0"/>
              <a:t> Student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Graduate Student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Student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Person</a:t>
            </a:r>
          </a:p>
          <a:p>
            <a:pPr lvl="1"/>
            <a:r>
              <a:rPr lang="ko-KR" altLang="en-US" dirty="0"/>
              <a:t>수치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2"/>
            <a:r>
              <a:rPr lang="ko-KR" altLang="en-US" dirty="0"/>
              <a:t>지수 변환 및 로그 변환</a:t>
            </a:r>
            <a:endParaRPr lang="en-US" altLang="ko-KR" dirty="0"/>
          </a:p>
          <a:p>
            <a:pPr lvl="1"/>
            <a:r>
              <a:rPr lang="ko-KR" altLang="en-US" dirty="0"/>
              <a:t>도메인 지식을 활용한 신규 변수 생성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편의점 일별 매출 예측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날짜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매출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이 있을 때 어떤 변수 추가 가능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농장의 포도 수확량 예측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수확량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이 있을 때 어떤 변수 추가 가능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lvl="3"/>
            <a:endParaRPr lang="ko-KR" altLang="en-US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69289"/>
              </p:ext>
            </p:extLst>
          </p:nvPr>
        </p:nvGraphicFramePr>
        <p:xfrm>
          <a:off x="6753200" y="4293096"/>
          <a:ext cx="21839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941043639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1438808532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399947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수확량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6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1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0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8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67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268" r="51888" b="36475"/>
          <a:stretch/>
        </p:blipFill>
        <p:spPr>
          <a:xfrm>
            <a:off x="1152185" y="2050525"/>
            <a:ext cx="1944216" cy="1944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t="72600" r="52142"/>
          <a:stretch/>
        </p:blipFill>
        <p:spPr>
          <a:xfrm>
            <a:off x="2745195" y="2940612"/>
            <a:ext cx="1985432" cy="869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Sampling</a:t>
            </a:r>
          </a:p>
          <a:p>
            <a:pPr lvl="1"/>
            <a:r>
              <a:rPr lang="ko-KR" altLang="en-US" dirty="0"/>
              <a:t>방대한 데이터를 효과적으로 다루기 위해 표본 추출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정교한 표본 추출의 중요성</a:t>
            </a:r>
            <a:endParaRPr lang="en-US" altLang="ko-KR" dirty="0"/>
          </a:p>
          <a:p>
            <a:pPr lvl="2"/>
            <a:r>
              <a:rPr lang="en-US" altLang="ko-KR" dirty="0"/>
              <a:t>1936</a:t>
            </a:r>
            <a:r>
              <a:rPr lang="ko-KR" altLang="en-US" dirty="0"/>
              <a:t>년 미국 대통령 선거</a:t>
            </a:r>
            <a:r>
              <a:rPr lang="en-US" altLang="ko-KR" dirty="0"/>
              <a:t>: </a:t>
            </a:r>
            <a:r>
              <a:rPr lang="ko-KR" altLang="en-US" dirty="0"/>
              <a:t>루스벨트가 </a:t>
            </a:r>
            <a:r>
              <a:rPr lang="en-US" altLang="ko-KR" dirty="0"/>
              <a:t>62%</a:t>
            </a:r>
            <a:r>
              <a:rPr lang="ko-KR" altLang="en-US" dirty="0"/>
              <a:t>의 지지율로 당선</a:t>
            </a:r>
            <a:endParaRPr lang="en-US" altLang="ko-KR" dirty="0"/>
          </a:p>
          <a:p>
            <a:pPr lvl="3"/>
            <a:r>
              <a:rPr lang="ko-KR" altLang="en-US" dirty="0" err="1"/>
              <a:t>리터러리</a:t>
            </a:r>
            <a:r>
              <a:rPr lang="ko-KR" altLang="en-US" dirty="0"/>
              <a:t> 다이제스트</a:t>
            </a:r>
            <a:r>
              <a:rPr lang="en-US" altLang="ko-KR" dirty="0"/>
              <a:t>: </a:t>
            </a:r>
            <a:r>
              <a:rPr lang="ko-KR" altLang="en-US" dirty="0"/>
              <a:t>구독자 포함 </a:t>
            </a:r>
            <a:r>
              <a:rPr lang="en-US" altLang="ko-KR" dirty="0"/>
              <a:t>1,000</a:t>
            </a:r>
            <a:r>
              <a:rPr lang="ko-KR" altLang="en-US" dirty="0"/>
              <a:t>만명 이상에게 우편 발송 </a:t>
            </a:r>
            <a:r>
              <a:rPr lang="en-US" altLang="ko-KR">
                <a:sym typeface="Wingdings" panose="05000000000000000000" pitchFamily="2" charset="2"/>
              </a:rPr>
              <a:t> 240</a:t>
            </a:r>
            <a:r>
              <a:rPr lang="ko-KR" altLang="en-US">
                <a:sym typeface="Wingdings" panose="05000000000000000000" pitchFamily="2" charset="2"/>
              </a:rPr>
              <a:t>만명 </a:t>
            </a:r>
            <a:r>
              <a:rPr lang="ko-KR" altLang="en-US" dirty="0">
                <a:sym typeface="Wingdings" panose="05000000000000000000" pitchFamily="2" charset="2"/>
              </a:rPr>
              <a:t>응답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랜던</a:t>
            </a:r>
            <a:r>
              <a:rPr lang="ko-KR" altLang="en-US" dirty="0">
                <a:sym typeface="Wingdings" panose="05000000000000000000" pitchFamily="2" charset="2"/>
              </a:rPr>
              <a:t> 승리 예측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갤럽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약 </a:t>
            </a:r>
            <a:r>
              <a:rPr lang="en-US" altLang="ko-KR" dirty="0">
                <a:sym typeface="Wingdings" panose="05000000000000000000" pitchFamily="2" charset="2"/>
              </a:rPr>
              <a:t>1,500</a:t>
            </a:r>
            <a:r>
              <a:rPr lang="ko-KR" altLang="en-US" dirty="0">
                <a:sym typeface="Wingdings" panose="05000000000000000000" pitchFamily="2" charset="2"/>
              </a:rPr>
              <a:t>명 면접 조사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루스벨트 승리 예측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표본 편향</a:t>
            </a:r>
            <a:r>
              <a:rPr lang="en-US" altLang="ko-KR" dirty="0">
                <a:sym typeface="Wingdings" panose="05000000000000000000" pitchFamily="2" charset="2"/>
              </a:rPr>
              <a:t>(Sample Bias)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0" t="72600" r="11531"/>
          <a:stretch/>
        </p:blipFill>
        <p:spPr>
          <a:xfrm>
            <a:off x="7307627" y="2910244"/>
            <a:ext cx="1584176" cy="8696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8" t="11344" r="15988" b="47819"/>
          <a:stretch/>
        </p:blipFill>
        <p:spPr>
          <a:xfrm>
            <a:off x="6063638" y="2230545"/>
            <a:ext cx="1296145" cy="1296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3" t="15881" r="40940" b="52356"/>
          <a:stretch/>
        </p:blipFill>
        <p:spPr>
          <a:xfrm>
            <a:off x="4990533" y="2518577"/>
            <a:ext cx="64807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Sampling</a:t>
            </a:r>
          </a:p>
          <a:p>
            <a:pPr lvl="1"/>
            <a:r>
              <a:rPr lang="ko-KR" altLang="en-US" dirty="0"/>
              <a:t>단순 임의 추출법</a:t>
            </a:r>
            <a:r>
              <a:rPr lang="en-US" altLang="ko-KR" dirty="0"/>
              <a:t>(Simple Random Sampling)</a:t>
            </a:r>
          </a:p>
          <a:p>
            <a:pPr lvl="2"/>
            <a:r>
              <a:rPr lang="ko-KR" altLang="en-US" dirty="0"/>
              <a:t>크기가</a:t>
            </a:r>
            <a:r>
              <a:rPr lang="en-US" altLang="ko-KR" dirty="0"/>
              <a:t> N</a:t>
            </a:r>
            <a:r>
              <a:rPr lang="ko-KR" altLang="en-US" dirty="0"/>
              <a:t>인 모집단에서 크기 </a:t>
            </a:r>
            <a:r>
              <a:rPr lang="en-US" altLang="ko-KR" dirty="0"/>
              <a:t>n</a:t>
            </a:r>
            <a:r>
              <a:rPr lang="ko-KR" altLang="en-US" dirty="0"/>
              <a:t>인 표본을 무작위로 추출</a:t>
            </a:r>
            <a:endParaRPr lang="en-US" altLang="ko-KR" dirty="0"/>
          </a:p>
          <a:p>
            <a:pPr lvl="2"/>
            <a:r>
              <a:rPr lang="ko-KR" altLang="en-US" dirty="0"/>
              <a:t>복원 추출 </a:t>
            </a:r>
            <a:r>
              <a:rPr lang="en-US" altLang="ko-KR" dirty="0"/>
              <a:t>/ </a:t>
            </a:r>
            <a:r>
              <a:rPr lang="ko-KR" altLang="en-US" dirty="0" err="1"/>
              <a:t>비복원</a:t>
            </a:r>
            <a:r>
              <a:rPr lang="ko-KR" altLang="en-US" dirty="0"/>
              <a:t> 추출</a:t>
            </a:r>
            <a:endParaRPr lang="en-US" altLang="ko-KR" dirty="0"/>
          </a:p>
          <a:p>
            <a:pPr lvl="1"/>
            <a:r>
              <a:rPr lang="ko-KR" altLang="en-US" dirty="0"/>
              <a:t>계통 추출법</a:t>
            </a:r>
            <a:r>
              <a:rPr lang="en-US" altLang="ko-KR" dirty="0"/>
              <a:t>(Systematic Sampling) - k-</a:t>
            </a:r>
            <a:r>
              <a:rPr lang="en-US" altLang="ko-KR" dirty="0" err="1"/>
              <a:t>th</a:t>
            </a:r>
            <a:r>
              <a:rPr lang="en-US" altLang="ko-KR" dirty="0"/>
              <a:t> Sampling</a:t>
            </a:r>
          </a:p>
          <a:p>
            <a:pPr lvl="2"/>
            <a:r>
              <a:rPr lang="en-US" altLang="ko-KR" dirty="0"/>
              <a:t>(1 ~ k) </a:t>
            </a:r>
            <a:r>
              <a:rPr lang="ko-KR" altLang="en-US" dirty="0"/>
              <a:t>번째 데이터 하나를 선택하여 시작 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를 반복적으로 더하여 표본 추출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/>
              <a:t>층화</a:t>
            </a:r>
            <a:r>
              <a:rPr lang="ko-KR" altLang="en-US" dirty="0"/>
              <a:t> 추출법</a:t>
            </a:r>
            <a:r>
              <a:rPr lang="en-US" altLang="ko-KR" dirty="0"/>
              <a:t>(Stratified Sampling)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모집단을 동질적인 다수의 층으로 나눔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각 층의 비율을 유지하면서 층 내에서 단순 임의 추출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군집 추출</a:t>
            </a:r>
            <a:r>
              <a:rPr lang="en-US" altLang="ko-KR" dirty="0">
                <a:sym typeface="Wingdings" panose="05000000000000000000" pitchFamily="2" charset="2"/>
              </a:rPr>
              <a:t>(Cluster Sampling), First N </a:t>
            </a:r>
            <a:r>
              <a:rPr lang="ko-KR" altLang="en-US" dirty="0">
                <a:sym typeface="Wingdings" panose="05000000000000000000" pitchFamily="2" charset="2"/>
              </a:rPr>
              <a:t>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6527"/>
          <a:stretch/>
        </p:blipFill>
        <p:spPr>
          <a:xfrm>
            <a:off x="6105128" y="2723139"/>
            <a:ext cx="3068925" cy="13345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128" y="4542537"/>
            <a:ext cx="3122114" cy="1860811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5313040" y="3212976"/>
            <a:ext cx="754273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313040" y="4479954"/>
            <a:ext cx="754273" cy="31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1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Summarization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중심성</a:t>
            </a:r>
            <a:r>
              <a:rPr lang="ko-KR" altLang="en-US" dirty="0"/>
              <a:t> 측도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r>
              <a:rPr lang="en-US" altLang="ko-KR" dirty="0"/>
              <a:t>(Mean)</a:t>
            </a:r>
          </a:p>
          <a:p>
            <a:pPr lvl="2"/>
            <a:r>
              <a:rPr lang="ko-KR" altLang="en-US" dirty="0"/>
              <a:t>표본 전체의 값의 합을 표본의 수로 나눈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산술 평균</a:t>
            </a:r>
            <a:r>
              <a:rPr lang="en-US" altLang="ko-KR" dirty="0"/>
              <a:t>(Arithmetic Mean)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기하 평균</a:t>
            </a:r>
            <a:r>
              <a:rPr lang="en-US" altLang="ko-KR" dirty="0"/>
              <a:t>(Geometric Mean)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조화 평균</a:t>
            </a:r>
            <a:r>
              <a:rPr lang="en-US" altLang="ko-KR" dirty="0"/>
              <a:t>(Harmonic Mean)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기댓값</a:t>
            </a:r>
            <a:r>
              <a:rPr lang="en-US" altLang="ko-KR" dirty="0"/>
              <a:t>(Expectation)</a:t>
            </a:r>
          </a:p>
          <a:p>
            <a:pPr lvl="3"/>
            <a:r>
              <a:rPr lang="ko-KR" altLang="en-US" dirty="0"/>
              <a:t>이상적인 상태 </a:t>
            </a:r>
            <a:r>
              <a:rPr lang="en-US" altLang="ko-KR" dirty="0"/>
              <a:t>(</a:t>
            </a:r>
            <a:r>
              <a:rPr lang="ko-KR" altLang="en-US" dirty="0"/>
              <a:t>모집단</a:t>
            </a:r>
            <a:r>
              <a:rPr lang="en-US" altLang="ko-KR" dirty="0"/>
              <a:t>)</a:t>
            </a:r>
            <a:r>
              <a:rPr lang="ko-KR" altLang="en-US" dirty="0"/>
              <a:t>에서 기대되는 평균 값</a:t>
            </a:r>
            <a:endParaRPr lang="en-US" altLang="ko-KR" dirty="0"/>
          </a:p>
          <a:p>
            <a:pPr lvl="3"/>
            <a:r>
              <a:rPr lang="ko-KR" altLang="en-US" dirty="0"/>
              <a:t>샘플이 커지면 평균은 </a:t>
            </a:r>
            <a:r>
              <a:rPr lang="ko-KR" altLang="en-US" dirty="0" err="1"/>
              <a:t>기댓값에</a:t>
            </a:r>
            <a:r>
              <a:rPr lang="ko-KR" altLang="en-US" dirty="0"/>
              <a:t> </a:t>
            </a:r>
            <a:r>
              <a:rPr lang="ko-KR" altLang="en-US" dirty="0" err="1"/>
              <a:t>가까워짐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60" y="1837267"/>
            <a:ext cx="3469352" cy="20743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3" t="8689" r="43613" b="67049"/>
          <a:stretch/>
        </p:blipFill>
        <p:spPr>
          <a:xfrm>
            <a:off x="4054954" y="2752936"/>
            <a:ext cx="1301493" cy="6701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0" t="33565" r="48946" b="51732"/>
          <a:stretch/>
        </p:blipFill>
        <p:spPr>
          <a:xfrm>
            <a:off x="4089400" y="3759201"/>
            <a:ext cx="778934" cy="4061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1" t="48278" r="54413" b="30239"/>
          <a:stretch/>
        </p:blipFill>
        <p:spPr>
          <a:xfrm>
            <a:off x="4038601" y="4563533"/>
            <a:ext cx="266327" cy="5934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0" t="48278" r="30497" b="8810"/>
          <a:stretch/>
        </p:blipFill>
        <p:spPr>
          <a:xfrm>
            <a:off x="5825066" y="4572000"/>
            <a:ext cx="1062195" cy="11853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0" t="48278" r="41710" b="8810"/>
          <a:stretch/>
        </p:blipFill>
        <p:spPr>
          <a:xfrm>
            <a:off x="4394200" y="4267200"/>
            <a:ext cx="1237125" cy="1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Summarization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중심성</a:t>
            </a:r>
            <a:r>
              <a:rPr lang="ko-KR" altLang="en-US" dirty="0"/>
              <a:t> 측도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r>
              <a:rPr lang="en-US" altLang="ko-KR" dirty="0"/>
              <a:t>(Average) = </a:t>
            </a:r>
            <a:r>
              <a:rPr lang="ko-KR" altLang="en-US" dirty="0"/>
              <a:t>산술 평균</a:t>
            </a:r>
            <a:r>
              <a:rPr lang="en-US" altLang="ko-KR" dirty="0"/>
              <a:t>(Arithmetic Mean)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가중</a:t>
            </a:r>
            <a:r>
              <a:rPr lang="en-US" altLang="ko-KR" dirty="0"/>
              <a:t> </a:t>
            </a:r>
            <a:r>
              <a:rPr lang="ko-KR" altLang="en-US" dirty="0"/>
              <a:t>평균</a:t>
            </a:r>
            <a:r>
              <a:rPr lang="en-US" altLang="ko-KR" dirty="0"/>
              <a:t>(Weighted Average)</a:t>
            </a:r>
          </a:p>
          <a:p>
            <a:pPr lvl="2"/>
            <a:r>
              <a:rPr lang="ko-KR" altLang="en-US" dirty="0"/>
              <a:t>각 자료의 값에 가중치를 곱하여 계산한 평균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6616" y="2132939"/>
            <a:ext cx="3267229" cy="116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58535"/>
              </p:ext>
            </p:extLst>
          </p:nvPr>
        </p:nvGraphicFramePr>
        <p:xfrm>
          <a:off x="5490073" y="2267543"/>
          <a:ext cx="3905885" cy="9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77">
                  <a:extLst>
                    <a:ext uri="{9D8B030D-6E8A-4147-A177-3AD203B41FA5}">
                      <a16:colId xmlns:a16="http://schemas.microsoft.com/office/drawing/2014/main" val="2540729706"/>
                    </a:ext>
                  </a:extLst>
                </a:gridCol>
                <a:gridCol w="781177">
                  <a:extLst>
                    <a:ext uri="{9D8B030D-6E8A-4147-A177-3AD203B41FA5}">
                      <a16:colId xmlns:a16="http://schemas.microsoft.com/office/drawing/2014/main" val="35777121"/>
                    </a:ext>
                  </a:extLst>
                </a:gridCol>
                <a:gridCol w="781177">
                  <a:extLst>
                    <a:ext uri="{9D8B030D-6E8A-4147-A177-3AD203B41FA5}">
                      <a16:colId xmlns:a16="http://schemas.microsoft.com/office/drawing/2014/main" val="3922506934"/>
                    </a:ext>
                  </a:extLst>
                </a:gridCol>
                <a:gridCol w="781177">
                  <a:extLst>
                    <a:ext uri="{9D8B030D-6E8A-4147-A177-3AD203B41FA5}">
                      <a16:colId xmlns:a16="http://schemas.microsoft.com/office/drawing/2014/main" val="2255719025"/>
                    </a:ext>
                  </a:extLst>
                </a:gridCol>
                <a:gridCol w="781177">
                  <a:extLst>
                    <a:ext uri="{9D8B030D-6E8A-4147-A177-3AD203B41FA5}">
                      <a16:colId xmlns:a16="http://schemas.microsoft.com/office/drawing/2014/main" val="3999757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7416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46773"/>
                  </a:ext>
                </a:extLst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572" y="4809728"/>
            <a:ext cx="4176464" cy="141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45251"/>
              </p:ext>
            </p:extLst>
          </p:nvPr>
        </p:nvGraphicFramePr>
        <p:xfrm>
          <a:off x="5490073" y="4812597"/>
          <a:ext cx="4003541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77">
                  <a:extLst>
                    <a:ext uri="{9D8B030D-6E8A-4147-A177-3AD203B41FA5}">
                      <a16:colId xmlns:a16="http://schemas.microsoft.com/office/drawing/2014/main" val="2540729706"/>
                    </a:ext>
                  </a:extLst>
                </a:gridCol>
                <a:gridCol w="781177">
                  <a:extLst>
                    <a:ext uri="{9D8B030D-6E8A-4147-A177-3AD203B41FA5}">
                      <a16:colId xmlns:a16="http://schemas.microsoft.com/office/drawing/2014/main" val="35777121"/>
                    </a:ext>
                  </a:extLst>
                </a:gridCol>
                <a:gridCol w="781177">
                  <a:extLst>
                    <a:ext uri="{9D8B030D-6E8A-4147-A177-3AD203B41FA5}">
                      <a16:colId xmlns:a16="http://schemas.microsoft.com/office/drawing/2014/main" val="3922506934"/>
                    </a:ext>
                  </a:extLst>
                </a:gridCol>
                <a:gridCol w="781177">
                  <a:extLst>
                    <a:ext uri="{9D8B030D-6E8A-4147-A177-3AD203B41FA5}">
                      <a16:colId xmlns:a16="http://schemas.microsoft.com/office/drawing/2014/main" val="2255719025"/>
                    </a:ext>
                  </a:extLst>
                </a:gridCol>
                <a:gridCol w="878833">
                  <a:extLst>
                    <a:ext uri="{9D8B030D-6E8A-4147-A177-3AD203B41FA5}">
                      <a16:colId xmlns:a16="http://schemas.microsoft.com/office/drawing/2014/main" val="3999757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7416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4677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9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5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Summarization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중심성</a:t>
            </a:r>
            <a:r>
              <a:rPr lang="ko-KR" altLang="en-US" dirty="0"/>
              <a:t> 측도</a:t>
            </a:r>
            <a:endParaRPr lang="en-US" altLang="ko-KR" dirty="0"/>
          </a:p>
          <a:p>
            <a:pPr lvl="1"/>
            <a:r>
              <a:rPr lang="en-US" altLang="ko-KR" dirty="0"/>
              <a:t>Median(</a:t>
            </a:r>
            <a:r>
              <a:rPr lang="ko-KR" altLang="en-US" dirty="0"/>
              <a:t>중앙값</a:t>
            </a:r>
            <a:r>
              <a:rPr lang="en-US" altLang="ko-KR" dirty="0"/>
              <a:t>): </a:t>
            </a:r>
            <a:r>
              <a:rPr lang="ko-KR" altLang="en-US" dirty="0"/>
              <a:t>분포의 중앙에 위치한 값</a:t>
            </a:r>
            <a:endParaRPr lang="en-US" altLang="ko-KR" dirty="0"/>
          </a:p>
          <a:p>
            <a:pPr lvl="1"/>
            <a:r>
              <a:rPr lang="en-US" altLang="ko-KR" dirty="0"/>
              <a:t>Mode(</a:t>
            </a:r>
            <a:r>
              <a:rPr lang="ko-KR" altLang="en-US" dirty="0" err="1"/>
              <a:t>최빈값</a:t>
            </a:r>
            <a:r>
              <a:rPr lang="en-US" altLang="ko-KR" dirty="0"/>
              <a:t>): </a:t>
            </a:r>
            <a:r>
              <a:rPr lang="ko-KR" altLang="en-US" dirty="0"/>
              <a:t>분포에서 가장 많이 출현한 값</a:t>
            </a:r>
          </a:p>
          <a:p>
            <a:pPr lvl="1"/>
            <a:r>
              <a:rPr lang="en-US" altLang="ko-KR" dirty="0"/>
              <a:t>Mean / Median / Mode</a:t>
            </a:r>
            <a:r>
              <a:rPr lang="ko-KR" altLang="en-US" dirty="0"/>
              <a:t>의 관계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산포 측도</a:t>
            </a:r>
            <a:endParaRPr lang="en-US" altLang="ko-KR" dirty="0"/>
          </a:p>
          <a:p>
            <a:pPr lvl="1"/>
            <a:r>
              <a:rPr lang="ko-KR" altLang="en-US" dirty="0"/>
              <a:t>분산</a:t>
            </a:r>
            <a:r>
              <a:rPr lang="en-US" altLang="ko-KR" dirty="0"/>
              <a:t>(Variance), </a:t>
            </a:r>
            <a:r>
              <a:rPr lang="ko-KR" altLang="en-US" dirty="0"/>
              <a:t>표준 편차 </a:t>
            </a:r>
            <a:r>
              <a:rPr lang="en-US" altLang="ko-KR" dirty="0"/>
              <a:t>(Standard Deviation)</a:t>
            </a:r>
          </a:p>
          <a:p>
            <a:pPr lvl="1"/>
            <a:r>
              <a:rPr lang="en-US" altLang="ko-KR" dirty="0"/>
              <a:t>Five Number Summary, IQR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7555" y="2950426"/>
            <a:ext cx="7631208" cy="22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9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68200"/>
              </p:ext>
            </p:extLst>
          </p:nvPr>
        </p:nvGraphicFramePr>
        <p:xfrm>
          <a:off x="252338" y="1029494"/>
          <a:ext cx="9416925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10">
                  <a:extLst>
                    <a:ext uri="{9D8B030D-6E8A-4147-A177-3AD203B41FA5}">
                      <a16:colId xmlns:a16="http://schemas.microsoft.com/office/drawing/2014/main" val="3616417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97792477"/>
                    </a:ext>
                  </a:extLst>
                </a:gridCol>
                <a:gridCol w="5796383">
                  <a:extLst>
                    <a:ext uri="{9D8B030D-6E8A-4147-A177-3AD203B41FA5}">
                      <a16:colId xmlns:a16="http://schemas.microsoft.com/office/drawing/2014/main" val="360187604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46397"/>
                  </a:ext>
                </a:extLst>
              </a:tr>
              <a:tr h="396044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2. Data 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Preprocessing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514461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Data Cleansing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Data Standardization, Normalization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1768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Missing Value, Outlier,</a:t>
                      </a:r>
                      <a:r>
                        <a:rPr lang="en-US" sz="1200" u="none" strike="noStrike" baseline="0" dirty="0">
                          <a:effectLst/>
                        </a:rPr>
                        <a:t> Five Number Summary, IQR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371016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Variable Transformation, Variable Generation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944891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Data Sampling</a:t>
                      </a: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65303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Data Summarization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Expectation, Mean(Arithmetic, Geometric, Harmonic)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74986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Average, Weighted 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33543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Median, Mode</a:t>
                      </a: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836564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Variance, Standard Deviation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7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7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</a:p>
          <a:p>
            <a:pPr lvl="1"/>
            <a:r>
              <a:rPr lang="en-US" altLang="ko-KR" dirty="0"/>
              <a:t>Real-world Data</a:t>
            </a:r>
          </a:p>
          <a:p>
            <a:pPr lvl="2"/>
            <a:r>
              <a:rPr lang="ko-KR" altLang="en-US" dirty="0" err="1"/>
              <a:t>결측값</a:t>
            </a:r>
            <a:r>
              <a:rPr lang="en-US" altLang="ko-KR" dirty="0"/>
              <a:t>(Missing Value)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이상치</a:t>
            </a:r>
            <a:r>
              <a:rPr lang="en-US" altLang="ko-KR" dirty="0"/>
              <a:t>(Outlier)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2"/>
            <a:r>
              <a:rPr lang="ko-KR" altLang="en-US" dirty="0"/>
              <a:t>이질적</a:t>
            </a:r>
            <a:r>
              <a:rPr lang="en-US" altLang="ko-KR" dirty="0"/>
              <a:t>(Heterogeneous)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3"/>
            <a:r>
              <a:rPr lang="ko-KR" altLang="en-US" dirty="0"/>
              <a:t>표기법 및 단위의 불일치</a:t>
            </a:r>
            <a:r>
              <a:rPr lang="en-US" altLang="ko-KR" dirty="0"/>
              <a:t>, </a:t>
            </a:r>
            <a:r>
              <a:rPr lang="ko-KR" altLang="en-US" dirty="0"/>
              <a:t>동음이의어</a:t>
            </a:r>
            <a:r>
              <a:rPr lang="en-US" altLang="ko-KR" dirty="0"/>
              <a:t>(Homonyms)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err="1"/>
              <a:t>이음동의어</a:t>
            </a:r>
            <a:r>
              <a:rPr lang="en-US" altLang="ko-KR" dirty="0"/>
              <a:t>(Synonyms)</a:t>
            </a:r>
          </a:p>
          <a:p>
            <a:pPr lvl="2"/>
            <a:r>
              <a:rPr lang="en-US" altLang="ko-KR" dirty="0"/>
              <a:t>Low-quality Data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Low-quality Results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Data Preprocessing</a:t>
            </a:r>
          </a:p>
          <a:p>
            <a:pPr lvl="2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Cleansing</a:t>
            </a:r>
          </a:p>
          <a:p>
            <a:pPr lvl="2"/>
            <a:r>
              <a:rPr lang="en-US" altLang="ko-KR" dirty="0"/>
              <a:t>Data Reduction</a:t>
            </a:r>
          </a:p>
          <a:p>
            <a:pPr lvl="2"/>
            <a:r>
              <a:rPr lang="en-US" altLang="ko-KR" dirty="0"/>
              <a:t>Data Summarization</a:t>
            </a:r>
          </a:p>
          <a:p>
            <a:pPr lvl="2"/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108"/>
          <a:stretch/>
        </p:blipFill>
        <p:spPr bwMode="auto">
          <a:xfrm>
            <a:off x="4160912" y="4437112"/>
            <a:ext cx="5230358" cy="159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9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표기의 통일</a:t>
            </a:r>
            <a:endParaRPr lang="en-US" altLang="ko-KR" dirty="0"/>
          </a:p>
          <a:p>
            <a:pPr lvl="1"/>
            <a:r>
              <a:rPr lang="ko-KR" altLang="en-US" dirty="0" err="1"/>
              <a:t>속성명</a:t>
            </a:r>
            <a:r>
              <a:rPr lang="ko-KR" altLang="en-US" dirty="0"/>
              <a:t> 통일</a:t>
            </a:r>
            <a:endParaRPr lang="en-US" altLang="ko-KR" dirty="0"/>
          </a:p>
          <a:p>
            <a:pPr lvl="2"/>
            <a:r>
              <a:rPr lang="ko-KR" altLang="en-US" dirty="0"/>
              <a:t>학번 </a:t>
            </a:r>
            <a:r>
              <a:rPr lang="en-US" altLang="ko-KR" dirty="0"/>
              <a:t>/ </a:t>
            </a:r>
            <a:r>
              <a:rPr lang="ko-KR" altLang="en-US" dirty="0"/>
              <a:t>번호</a:t>
            </a:r>
            <a:r>
              <a:rPr lang="en-US" altLang="ko-KR" dirty="0"/>
              <a:t> / S_ID / </a:t>
            </a:r>
            <a:r>
              <a:rPr lang="en-US" altLang="ko-KR" dirty="0" err="1"/>
              <a:t>Hak_Bun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단위의 통일</a:t>
            </a:r>
            <a:endParaRPr lang="en-US" altLang="ko-KR" dirty="0"/>
          </a:p>
          <a:p>
            <a:pPr lvl="2"/>
            <a:r>
              <a:rPr lang="en-US" altLang="ko-KR" dirty="0"/>
              <a:t>cm / inch, (</a:t>
            </a:r>
            <a:r>
              <a:rPr lang="ko-KR" altLang="en-US" dirty="0"/>
              <a:t>원</a:t>
            </a:r>
            <a:r>
              <a:rPr lang="en-US" altLang="ko-KR" dirty="0"/>
              <a:t>) / (</a:t>
            </a:r>
            <a:r>
              <a:rPr lang="ko-KR" altLang="en-US" dirty="0"/>
              <a:t>천원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값 표기의 통일</a:t>
            </a:r>
            <a:endParaRPr lang="en-US" altLang="ko-KR" dirty="0"/>
          </a:p>
          <a:p>
            <a:pPr lvl="2"/>
            <a:r>
              <a:rPr lang="en-US" altLang="ko-KR" dirty="0"/>
              <a:t>Namgyu Kim / N. Kim / Kim, N. G</a:t>
            </a:r>
          </a:p>
          <a:p>
            <a:pPr lvl="1"/>
            <a:r>
              <a:rPr lang="ko-KR" altLang="en-US" dirty="0"/>
              <a:t>동음이의어 및 </a:t>
            </a:r>
            <a:r>
              <a:rPr lang="ko-KR" altLang="en-US" dirty="0" err="1"/>
              <a:t>이음동의어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2"/>
            <a:r>
              <a:rPr lang="en-US" altLang="ko-KR" dirty="0"/>
              <a:t>Teacher, Lecturer, Professor, </a:t>
            </a:r>
            <a:r>
              <a:rPr lang="en-US" altLang="ko-KR" dirty="0" err="1"/>
              <a:t>Kyosu</a:t>
            </a:r>
            <a:endParaRPr lang="en-US" altLang="ko-KR" dirty="0"/>
          </a:p>
          <a:p>
            <a:pPr lvl="2"/>
            <a:r>
              <a:rPr lang="en-US" altLang="ko-KR" dirty="0"/>
              <a:t>Address (</a:t>
            </a:r>
            <a:r>
              <a:rPr lang="ko-KR" altLang="en-US" dirty="0"/>
              <a:t>주소</a:t>
            </a:r>
            <a:r>
              <a:rPr lang="en-US" altLang="ko-KR" dirty="0"/>
              <a:t>? </a:t>
            </a:r>
            <a:r>
              <a:rPr lang="ko-KR" altLang="en-US" dirty="0"/>
              <a:t>연설</a:t>
            </a:r>
            <a:r>
              <a:rPr lang="en-US" altLang="ko-KR" dirty="0"/>
              <a:t>?)</a:t>
            </a:r>
          </a:p>
          <a:p>
            <a:pPr lvl="2"/>
            <a:r>
              <a:rPr lang="en-US" altLang="ko-KR" dirty="0"/>
              <a:t>Object Matching</a:t>
            </a:r>
          </a:p>
          <a:p>
            <a:pPr marL="1371600" lvl="3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통계 기반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318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표준화</a:t>
            </a:r>
            <a:r>
              <a:rPr lang="en-US" altLang="ko-KR" dirty="0"/>
              <a:t>(Standardization) </a:t>
            </a:r>
            <a:r>
              <a:rPr lang="ko-KR" altLang="en-US" dirty="0"/>
              <a:t>및 정규화</a:t>
            </a:r>
            <a:r>
              <a:rPr lang="en-US" altLang="ko-KR" dirty="0"/>
              <a:t>(Normalization)</a:t>
            </a:r>
          </a:p>
          <a:p>
            <a:pPr lvl="1"/>
            <a:r>
              <a:rPr lang="ko-KR" altLang="en-US" dirty="0" err="1"/>
              <a:t>수치형</a:t>
            </a:r>
            <a:r>
              <a:rPr lang="ko-KR" altLang="en-US" dirty="0"/>
              <a:t> 데이터의 단위 불일치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홍길동은 강감찬</a:t>
            </a:r>
            <a:r>
              <a:rPr lang="en-US" altLang="ko-KR" dirty="0"/>
              <a:t>, </a:t>
            </a:r>
            <a:r>
              <a:rPr lang="ko-KR" altLang="en-US" dirty="0"/>
              <a:t>김유신 중 누구와 더 </a:t>
            </a:r>
            <a:r>
              <a:rPr lang="ko-KR" altLang="en-US" dirty="0" err="1"/>
              <a:t>유사한가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수치형</a:t>
            </a:r>
            <a:r>
              <a:rPr lang="ko-KR" altLang="en-US" dirty="0"/>
              <a:t> 데이터의</a:t>
            </a:r>
            <a:r>
              <a:rPr lang="en-US" altLang="ko-KR" dirty="0"/>
              <a:t> Scale </a:t>
            </a:r>
            <a:r>
              <a:rPr lang="ko-KR" altLang="en-US" dirty="0"/>
              <a:t>통일 필요</a:t>
            </a:r>
            <a:endParaRPr lang="en-US" altLang="ko-KR" dirty="0"/>
          </a:p>
          <a:p>
            <a:pPr lvl="2"/>
            <a:r>
              <a:rPr lang="ko-KR" altLang="en-US" dirty="0"/>
              <a:t>표준화</a:t>
            </a:r>
            <a:r>
              <a:rPr lang="en-US" altLang="ko-KR" dirty="0"/>
              <a:t>: </a:t>
            </a:r>
            <a:r>
              <a:rPr lang="ko-KR" altLang="en-US" dirty="0"/>
              <a:t>데이터가 평균을 기준으로 얼마나 떨어져 있는지 나타내는 </a:t>
            </a:r>
            <a:r>
              <a:rPr lang="ko-KR" altLang="en-US" dirty="0" err="1"/>
              <a:t>척도법</a:t>
            </a:r>
            <a:endParaRPr lang="en-US" altLang="ko-KR" dirty="0"/>
          </a:p>
          <a:p>
            <a:pPr lvl="2"/>
            <a:r>
              <a:rPr lang="ko-KR" altLang="en-US" dirty="0"/>
              <a:t>정규화</a:t>
            </a:r>
            <a:r>
              <a:rPr lang="en-US" altLang="ko-KR" dirty="0"/>
              <a:t>: </a:t>
            </a:r>
            <a:r>
              <a:rPr lang="ko-KR" altLang="en-US" dirty="0"/>
              <a:t>데이터를 특정 구간으로 바꾸는 </a:t>
            </a:r>
            <a:r>
              <a:rPr lang="ko-KR" altLang="en-US" dirty="0" err="1"/>
              <a:t>척도법</a:t>
            </a:r>
            <a:endParaRPr lang="en-US" altLang="ko-KR" dirty="0"/>
          </a:p>
          <a:p>
            <a:pPr lvl="3"/>
            <a:r>
              <a:rPr lang="ko-KR" altLang="en-US" dirty="0"/>
              <a:t>주로 </a:t>
            </a:r>
            <a:r>
              <a:rPr lang="en-US" altLang="ko-KR" dirty="0"/>
              <a:t>(0 ~ 1) </a:t>
            </a:r>
            <a:r>
              <a:rPr lang="ko-KR" altLang="en-US" dirty="0"/>
              <a:t>또는 </a:t>
            </a:r>
            <a:r>
              <a:rPr lang="en-US" altLang="ko-KR" dirty="0"/>
              <a:t>(-1 ~ +1)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구간으로 변환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74828"/>
              </p:ext>
            </p:extLst>
          </p:nvPr>
        </p:nvGraphicFramePr>
        <p:xfrm>
          <a:off x="1280592" y="2636912"/>
          <a:ext cx="6408712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2957619984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393680652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16865041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109429923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2274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40,000,000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180 cm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 Kg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84797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강감찬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40,001,000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180 cm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 Kg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2973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김유신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40,000,000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 cm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 Kg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8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3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표준화</a:t>
            </a:r>
            <a:r>
              <a:rPr lang="en-US" altLang="ko-KR" dirty="0"/>
              <a:t>(Standardization) </a:t>
            </a:r>
            <a:r>
              <a:rPr lang="ko-KR" altLang="en-US" dirty="0"/>
              <a:t>및 정규화</a:t>
            </a:r>
            <a:r>
              <a:rPr lang="en-US" altLang="ko-KR" dirty="0"/>
              <a:t>(Normalization)</a:t>
            </a:r>
          </a:p>
          <a:p>
            <a:pPr lvl="1"/>
            <a:r>
              <a:rPr lang="en-US" altLang="ko-KR" dirty="0"/>
              <a:t>Z-score </a:t>
            </a:r>
            <a:r>
              <a:rPr lang="ko-KR" altLang="en-US" dirty="0"/>
              <a:t>표준화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Min/Max </a:t>
            </a:r>
            <a:r>
              <a:rPr lang="ko-KR" altLang="en-US" dirty="0"/>
              <a:t>정규화</a:t>
            </a:r>
            <a:endParaRPr lang="en-US" altLang="ko-KR" dirty="0"/>
          </a:p>
          <a:p>
            <a:pPr lvl="2"/>
            <a:r>
              <a:rPr lang="en-US" altLang="ko-KR" dirty="0"/>
              <a:t>(-</a:t>
            </a:r>
            <a:r>
              <a:rPr lang="en-US" altLang="ko-KR" dirty="0">
                <a:sym typeface="Symbol" panose="05050102010706020507" pitchFamily="18" charset="2"/>
              </a:rPr>
              <a:t></a:t>
            </a:r>
            <a:r>
              <a:rPr lang="en-US" altLang="ko-KR" dirty="0"/>
              <a:t> ~ +</a:t>
            </a:r>
            <a:r>
              <a:rPr lang="en-US" altLang="ko-KR" dirty="0">
                <a:sym typeface="Symbol" panose="05050102010706020507" pitchFamily="18" charset="2"/>
              </a:rPr>
              <a:t></a:t>
            </a:r>
            <a:r>
              <a:rPr lang="en-US" altLang="ko-KR" dirty="0"/>
              <a:t>)</a:t>
            </a:r>
            <a:r>
              <a:rPr lang="ko-KR" altLang="en-US" dirty="0"/>
              <a:t>의 범위를 갖는 값을 </a:t>
            </a:r>
            <a:r>
              <a:rPr lang="en-US" altLang="ko-KR" dirty="0"/>
              <a:t>(Min ~ Max) </a:t>
            </a:r>
            <a:r>
              <a:rPr lang="ko-KR" altLang="en-US" dirty="0"/>
              <a:t>사이의 값으로 정규화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최소</a:t>
            </a:r>
            <a:r>
              <a:rPr lang="en-US" altLang="ko-KR" dirty="0"/>
              <a:t>/</a:t>
            </a:r>
            <a:r>
              <a:rPr lang="ko-KR" altLang="en-US" dirty="0"/>
              <a:t>최대 연봉이 </a:t>
            </a:r>
            <a:r>
              <a:rPr lang="en-US" altLang="ko-KR" dirty="0"/>
              <a:t>($30,000 ~ $80,000)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(0 ~ 1)</a:t>
            </a:r>
            <a:r>
              <a:rPr lang="ko-KR" altLang="en-US" dirty="0"/>
              <a:t>로 정규화하고자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이 때 </a:t>
            </a:r>
            <a:r>
              <a:rPr lang="en-US" altLang="ko-KR" dirty="0"/>
              <a:t>$40,000</a:t>
            </a:r>
            <a:r>
              <a:rPr lang="ko-KR" altLang="en-US" dirty="0"/>
              <a:t>을 </a:t>
            </a:r>
            <a:r>
              <a:rPr lang="ko-KR" altLang="en-US" dirty="0" err="1"/>
              <a:t>정규화한</a:t>
            </a:r>
            <a:r>
              <a:rPr lang="ko-KR" altLang="en-US" dirty="0"/>
              <a:t> 결과는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60" y="1782308"/>
            <a:ext cx="1715244" cy="98440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712" y="4005064"/>
            <a:ext cx="58578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2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표준화</a:t>
            </a:r>
            <a:r>
              <a:rPr lang="en-US" altLang="ko-KR" dirty="0"/>
              <a:t>(Standardization) </a:t>
            </a:r>
            <a:r>
              <a:rPr lang="ko-KR" altLang="en-US" dirty="0"/>
              <a:t>및 정규화</a:t>
            </a:r>
            <a:r>
              <a:rPr lang="en-US" altLang="ko-KR" dirty="0"/>
              <a:t>(Normalization)</a:t>
            </a:r>
          </a:p>
          <a:p>
            <a:pPr lvl="1"/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(Logistic Regression) </a:t>
            </a:r>
            <a:r>
              <a:rPr lang="ko-KR" altLang="en-US" dirty="0"/>
              <a:t>함수를 이용한 정규화</a:t>
            </a:r>
            <a:endParaRPr lang="en-US" altLang="ko-KR" dirty="0"/>
          </a:p>
          <a:p>
            <a:pPr lvl="2"/>
            <a:r>
              <a:rPr lang="en-US" altLang="ko-KR" dirty="0"/>
              <a:t>(-</a:t>
            </a:r>
            <a:r>
              <a:rPr lang="en-US" altLang="ko-KR" dirty="0">
                <a:sym typeface="Symbol" panose="05050102010706020507" pitchFamily="18" charset="2"/>
              </a:rPr>
              <a:t></a:t>
            </a:r>
            <a:r>
              <a:rPr lang="en-US" altLang="ko-KR" dirty="0"/>
              <a:t> ~ +</a:t>
            </a:r>
            <a:r>
              <a:rPr lang="en-US" altLang="ko-KR" dirty="0">
                <a:sym typeface="Symbol" panose="05050102010706020507" pitchFamily="18" charset="2"/>
              </a:rPr>
              <a:t></a:t>
            </a:r>
            <a:r>
              <a:rPr lang="en-US" altLang="ko-KR" dirty="0"/>
              <a:t>)</a:t>
            </a:r>
            <a:r>
              <a:rPr lang="ko-KR" altLang="en-US" dirty="0"/>
              <a:t>의 범위를 갖는 값을 </a:t>
            </a:r>
            <a:r>
              <a:rPr lang="en-US" altLang="ko-KR" dirty="0"/>
              <a:t>(0 ~ 1) </a:t>
            </a:r>
            <a:r>
              <a:rPr lang="ko-KR" altLang="en-US" dirty="0"/>
              <a:t>사이의 값으로 정규화</a:t>
            </a:r>
            <a:endParaRPr lang="en-US" altLang="ko-KR" dirty="0"/>
          </a:p>
          <a:p>
            <a:pPr lvl="3"/>
            <a:r>
              <a:rPr lang="ko-KR" altLang="en-US" dirty="0"/>
              <a:t>원점 부근의 값 </a:t>
            </a:r>
            <a:r>
              <a:rPr lang="en-US" altLang="ko-KR" dirty="0">
                <a:sym typeface="Wingdings" panose="05000000000000000000" pitchFamily="2" charset="2"/>
              </a:rPr>
              <a:t> 0.5</a:t>
            </a:r>
            <a:r>
              <a:rPr lang="ko-KR" altLang="en-US" dirty="0">
                <a:sym typeface="Wingdings" panose="05000000000000000000" pitchFamily="2" charset="2"/>
              </a:rPr>
              <a:t>에 대응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기울기는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</a:p>
          <a:p>
            <a:pPr lvl="3"/>
            <a:r>
              <a:rPr lang="en-US" altLang="ko-KR" dirty="0"/>
              <a:t>-</a:t>
            </a:r>
            <a:r>
              <a:rPr lang="en-US" altLang="ko-KR" dirty="0">
                <a:sym typeface="Symbol" panose="05050102010706020507" pitchFamily="18" charset="2"/>
              </a:rPr>
              <a:t> / </a:t>
            </a:r>
            <a:r>
              <a:rPr lang="en-US" altLang="ko-KR" dirty="0"/>
              <a:t>+</a:t>
            </a:r>
            <a:r>
              <a:rPr lang="en-US" altLang="ko-KR" dirty="0">
                <a:sym typeface="Symbol" panose="05050102010706020507" pitchFamily="18" charset="2"/>
              </a:rPr>
              <a:t> </a:t>
            </a:r>
            <a:r>
              <a:rPr lang="ko-KR" altLang="en-US" dirty="0">
                <a:sym typeface="Symbol" panose="05050102010706020507" pitchFamily="18" charset="2"/>
              </a:rPr>
              <a:t>부근의 값 </a:t>
            </a:r>
            <a:r>
              <a:rPr lang="en-US" altLang="ko-KR" dirty="0">
                <a:sym typeface="Wingdings" panose="05000000000000000000" pitchFamily="2" charset="2"/>
              </a:rPr>
              <a:t> 0 / 1</a:t>
            </a:r>
            <a:r>
              <a:rPr lang="ko-KR" altLang="en-US" dirty="0">
                <a:sym typeface="Wingdings" panose="05000000000000000000" pitchFamily="2" charset="2"/>
              </a:rPr>
              <a:t>에 대응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기울기는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7860" y="3421777"/>
            <a:ext cx="5904656" cy="31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32" y="2200672"/>
            <a:ext cx="27527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40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결측값</a:t>
            </a:r>
            <a:r>
              <a:rPr lang="en-US" altLang="ko-KR" dirty="0"/>
              <a:t>(Missing Value)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ko-KR" altLang="en-US" dirty="0" err="1"/>
              <a:t>결측값</a:t>
            </a:r>
            <a:r>
              <a:rPr lang="ko-KR" altLang="en-US" dirty="0"/>
              <a:t> 처리 방법</a:t>
            </a:r>
            <a:endParaRPr lang="en-US" altLang="ko-KR" dirty="0"/>
          </a:p>
          <a:p>
            <a:pPr lvl="2"/>
            <a:r>
              <a:rPr lang="ko-KR" altLang="en-US" dirty="0"/>
              <a:t>해당 속성 무시 </a:t>
            </a:r>
            <a:endParaRPr lang="en-US" altLang="ko-KR" dirty="0"/>
          </a:p>
          <a:p>
            <a:pPr lvl="3"/>
            <a:r>
              <a:rPr lang="ko-KR" altLang="en-US" dirty="0"/>
              <a:t>결측 임계 비율</a:t>
            </a:r>
            <a:r>
              <a:rPr lang="en-US" altLang="ko-KR" dirty="0"/>
              <a:t>(Missing Cutoff)</a:t>
            </a:r>
            <a:r>
              <a:rPr lang="ko-KR" altLang="en-US" dirty="0"/>
              <a:t>을 넘는 경우</a:t>
            </a:r>
            <a:endParaRPr lang="en-US" altLang="ko-KR" dirty="0"/>
          </a:p>
          <a:p>
            <a:pPr lvl="2"/>
            <a:r>
              <a:rPr lang="ko-KR" altLang="en-US" dirty="0"/>
              <a:t>해당 데이터 무시</a:t>
            </a:r>
            <a:endParaRPr lang="en-US" altLang="ko-KR" dirty="0"/>
          </a:p>
          <a:p>
            <a:pPr lvl="2"/>
            <a:r>
              <a:rPr lang="ko-KR" altLang="en-US" dirty="0"/>
              <a:t>특정 값으로 채움</a:t>
            </a:r>
            <a:endParaRPr lang="en-US" altLang="ko-KR" dirty="0"/>
          </a:p>
          <a:p>
            <a:pPr lvl="3"/>
            <a:r>
              <a:rPr lang="ko-KR" altLang="en-US" dirty="0"/>
              <a:t>전체 데이터에 동일한 값 사용 </a:t>
            </a:r>
            <a:r>
              <a:rPr lang="en-US" altLang="ko-KR" dirty="0"/>
              <a:t>(N/A, 9999)</a:t>
            </a:r>
          </a:p>
          <a:p>
            <a:pPr lvl="3"/>
            <a:r>
              <a:rPr lang="ko-KR" altLang="en-US" dirty="0"/>
              <a:t>속성의 평균값 사용 </a:t>
            </a:r>
            <a:r>
              <a:rPr lang="en-US" altLang="ko-KR" dirty="0"/>
              <a:t>(</a:t>
            </a:r>
            <a:r>
              <a:rPr lang="ko-KR" altLang="en-US" dirty="0" err="1"/>
              <a:t>구간형</a:t>
            </a:r>
            <a:r>
              <a:rPr lang="ko-KR" altLang="en-US" dirty="0"/>
              <a:t> 변수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속성의 </a:t>
            </a:r>
            <a:r>
              <a:rPr lang="ko-KR" altLang="en-US" dirty="0" err="1"/>
              <a:t>최빈값</a:t>
            </a:r>
            <a:r>
              <a:rPr lang="ko-KR" altLang="en-US" dirty="0"/>
              <a:t> 사용 </a:t>
            </a:r>
            <a:r>
              <a:rPr lang="en-US" altLang="ko-KR" dirty="0"/>
              <a:t>(</a:t>
            </a:r>
            <a:r>
              <a:rPr lang="ko-KR" altLang="en-US" dirty="0" err="1"/>
              <a:t>명목형</a:t>
            </a:r>
            <a:r>
              <a:rPr lang="ko-KR" altLang="en-US" dirty="0"/>
              <a:t> 변수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동일 </a:t>
            </a:r>
            <a:r>
              <a:rPr lang="en-US" altLang="ko-KR" dirty="0"/>
              <a:t>Class</a:t>
            </a:r>
            <a:r>
              <a:rPr lang="ko-KR" altLang="en-US" dirty="0"/>
              <a:t>에 속하는 데이터에 대해 해당 속성의 평균값 또는 </a:t>
            </a:r>
            <a:r>
              <a:rPr lang="ko-KR" altLang="en-US" dirty="0" err="1"/>
              <a:t>최빈값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 err="1"/>
              <a:t>결측값이</a:t>
            </a:r>
            <a:r>
              <a:rPr lang="ko-KR" altLang="en-US" dirty="0"/>
              <a:t> 항상 </a:t>
            </a:r>
            <a:r>
              <a:rPr lang="en-US" altLang="ko-KR" dirty="0"/>
              <a:t>ERROR</a:t>
            </a:r>
            <a:r>
              <a:rPr lang="ko-KR" altLang="en-US" dirty="0"/>
              <a:t>를 의미하는가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35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Cleansing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이상치</a:t>
            </a:r>
            <a:r>
              <a:rPr lang="en-US" altLang="ko-KR" dirty="0"/>
              <a:t>(Outlier)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ko-KR" altLang="en-US" dirty="0"/>
              <a:t>이상치</a:t>
            </a:r>
            <a:endParaRPr lang="en-US" altLang="ko-KR" dirty="0"/>
          </a:p>
          <a:p>
            <a:pPr lvl="2"/>
            <a:r>
              <a:rPr lang="ko-KR" altLang="en-US" dirty="0"/>
              <a:t>관측된 데이터의 일반적인 범위에서 많이 벗어난 </a:t>
            </a:r>
            <a:r>
              <a:rPr lang="en-US" altLang="ko-KR" dirty="0"/>
              <a:t>(</a:t>
            </a:r>
            <a:r>
              <a:rPr lang="ko-KR" altLang="en-US" dirty="0"/>
              <a:t>아주 작거나 큰</a:t>
            </a:r>
            <a:r>
              <a:rPr lang="en-US" altLang="ko-KR" dirty="0"/>
              <a:t>) </a:t>
            </a:r>
            <a:r>
              <a:rPr lang="ko-KR" altLang="en-US" dirty="0"/>
              <a:t>값 </a:t>
            </a:r>
            <a:endParaRPr lang="en-US" altLang="ko-KR" dirty="0"/>
          </a:p>
          <a:p>
            <a:pPr lvl="2"/>
            <a:r>
              <a:rPr lang="ko-KR" altLang="en-US" dirty="0"/>
              <a:t>분석 결과를 왜곡시킴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적절한 처리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이상치를</a:t>
            </a:r>
            <a:r>
              <a:rPr lang="ko-KR" altLang="en-US" dirty="0">
                <a:sym typeface="Wingdings" panose="05000000000000000000" pitchFamily="2" charset="2"/>
              </a:rPr>
              <a:t> 포함한 레코드 제거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ko-KR" altLang="en-US" dirty="0" err="1">
                <a:sym typeface="Wingdings" panose="05000000000000000000" pitchFamily="2" charset="2"/>
              </a:rPr>
              <a:t>이상치를</a:t>
            </a:r>
            <a:r>
              <a:rPr lang="ko-KR" altLang="en-US" dirty="0">
                <a:sym typeface="Wingdings" panose="05000000000000000000" pitchFamily="2" charset="2"/>
              </a:rPr>
              <a:t> 이상치 </a:t>
            </a:r>
            <a:r>
              <a:rPr lang="ko-KR" altLang="en-US" dirty="0" err="1">
                <a:sym typeface="Wingdings" panose="05000000000000000000" pitchFamily="2" charset="2"/>
              </a:rPr>
              <a:t>경계값으로</a:t>
            </a:r>
            <a:r>
              <a:rPr lang="ko-KR" altLang="en-US" dirty="0">
                <a:sym typeface="Wingdings" panose="05000000000000000000" pitchFamily="2" charset="2"/>
              </a:rPr>
              <a:t> 대체</a:t>
            </a:r>
            <a:endParaRPr lang="en-US" altLang="ko-KR" dirty="0"/>
          </a:p>
          <a:p>
            <a:pPr lvl="1"/>
            <a:r>
              <a:rPr lang="ko-KR" altLang="en-US" dirty="0"/>
              <a:t>이상치 검출 방법</a:t>
            </a:r>
            <a:endParaRPr lang="en-US" altLang="ko-KR" dirty="0"/>
          </a:p>
          <a:p>
            <a:pPr lvl="2"/>
            <a:r>
              <a:rPr lang="ko-KR" altLang="en-US" dirty="0"/>
              <a:t>표준정규분포 이용 </a:t>
            </a:r>
            <a:endParaRPr lang="en-US" altLang="ko-KR" dirty="0"/>
          </a:p>
          <a:p>
            <a:pPr lvl="3"/>
            <a:r>
              <a:rPr lang="en-US" altLang="ko-KR" dirty="0" err="1"/>
              <a:t>z</a:t>
            </a:r>
            <a:r>
              <a:rPr lang="en-US" altLang="ko-KR" baseline="-25000" dirty="0" err="1"/>
              <a:t>i</a:t>
            </a:r>
            <a:r>
              <a:rPr lang="en-US" altLang="ko-KR" dirty="0"/>
              <a:t> = (x</a:t>
            </a:r>
            <a:r>
              <a:rPr lang="en-US" altLang="ko-KR" baseline="-25000" dirty="0"/>
              <a:t>i</a:t>
            </a:r>
            <a:r>
              <a:rPr lang="en-US" altLang="ko-KR" dirty="0"/>
              <a:t> – m) / </a:t>
            </a:r>
            <a:r>
              <a:rPr lang="en-US" altLang="ko-KR" dirty="0">
                <a:sym typeface="Symbol" panose="05050102010706020507" pitchFamily="18" charset="2"/>
              </a:rPr>
              <a:t>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(m - </a:t>
            </a:r>
            <a:r>
              <a:rPr lang="en-US" altLang="ko-KR" dirty="0">
                <a:sym typeface="Symbol" panose="05050102010706020507" pitchFamily="18" charset="2"/>
              </a:rPr>
              <a:t>6 ) ~ (m + 6 )</a:t>
            </a:r>
            <a:r>
              <a:rPr lang="ko-KR" altLang="en-US" dirty="0">
                <a:sym typeface="Symbol" panose="05050102010706020507" pitchFamily="18" charset="2"/>
              </a:rPr>
              <a:t> 사이의</a:t>
            </a:r>
            <a:r>
              <a:rPr lang="en-US" altLang="ko-KR" dirty="0">
                <a:sym typeface="Symbol" panose="05050102010706020507" pitchFamily="18" charset="2"/>
              </a:rPr>
              <a:t> </a:t>
            </a:r>
            <a:r>
              <a:rPr lang="ko-KR" altLang="en-US" dirty="0">
                <a:sym typeface="Symbol" panose="05050102010706020507" pitchFamily="18" charset="2"/>
              </a:rPr>
              <a:t>값만 사용</a:t>
            </a:r>
            <a:endParaRPr lang="en-US" altLang="ko-KR" dirty="0"/>
          </a:p>
          <a:p>
            <a:pPr lvl="2"/>
            <a:r>
              <a:rPr lang="en-US" altLang="ko-KR" dirty="0"/>
              <a:t>IQR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3"/>
            <a:r>
              <a:rPr lang="ko-KR" altLang="en-US" dirty="0" err="1"/>
              <a:t>사분위수</a:t>
            </a:r>
            <a:r>
              <a:rPr lang="ko-KR" altLang="en-US" dirty="0"/>
              <a:t> 계산</a:t>
            </a:r>
            <a:r>
              <a:rPr lang="en-US" altLang="ko-KR" dirty="0"/>
              <a:t>: Q</a:t>
            </a:r>
            <a:r>
              <a:rPr lang="en-US" altLang="ko-KR" baseline="-25000" dirty="0"/>
              <a:t>1</a:t>
            </a:r>
            <a:r>
              <a:rPr lang="en-US" altLang="ko-KR" dirty="0"/>
              <a:t>, Q</a:t>
            </a:r>
            <a:r>
              <a:rPr lang="en-US" altLang="ko-KR" baseline="-25000" dirty="0"/>
              <a:t>2</a:t>
            </a:r>
            <a:r>
              <a:rPr lang="en-US" altLang="ko-KR" dirty="0"/>
              <a:t>, Q</a:t>
            </a:r>
            <a:r>
              <a:rPr lang="en-US" altLang="ko-KR" baseline="-25000" dirty="0"/>
              <a:t>3 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Symbol" panose="05050102010706020507" pitchFamily="18" charset="2"/>
              </a:rPr>
              <a:t> Five Number Summary </a:t>
            </a:r>
            <a:r>
              <a:rPr lang="ko-KR" altLang="en-US" dirty="0">
                <a:sym typeface="Symbol" panose="05050102010706020507" pitchFamily="18" charset="2"/>
              </a:rPr>
              <a:t>참고</a:t>
            </a:r>
            <a:r>
              <a:rPr lang="en-US" altLang="ko-KR" baseline="-25000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(Q</a:t>
            </a:r>
            <a:r>
              <a:rPr lang="en-US" altLang="ko-KR" baseline="-25000" dirty="0"/>
              <a:t>1</a:t>
            </a:r>
            <a:r>
              <a:rPr lang="en-US" altLang="ko-KR" dirty="0"/>
              <a:t> – 1.5 x IQR) ~ (Q</a:t>
            </a:r>
            <a:r>
              <a:rPr lang="en-US" altLang="ko-KR" baseline="-25000" dirty="0"/>
              <a:t>3</a:t>
            </a:r>
            <a:r>
              <a:rPr lang="en-US" altLang="ko-KR" dirty="0"/>
              <a:t> + 1.5 x IQR) </a:t>
            </a:r>
            <a:r>
              <a:rPr lang="ko-KR" altLang="en-US" dirty="0"/>
              <a:t>사이의 값만 사용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646430"/>
      </p:ext>
    </p:extLst>
  </p:cSld>
  <p:clrMapOvr>
    <a:masterClrMapping/>
  </p:clrMapOvr>
</p:sld>
</file>

<file path=ppt/theme/theme1.xml><?xml version="1.0" encoding="utf-8"?>
<a:theme xmlns:a="http://schemas.openxmlformats.org/drawingml/2006/main" name="상세 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첨단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b="0" dirty="0" smtClean="0">
            <a:latin typeface="나눔바른고딕" pitchFamily="50" charset="-127"/>
            <a:ea typeface="나눔바른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42343</TotalTime>
  <Words>1247</Words>
  <Application>Microsoft Office PowerPoint</Application>
  <PresentationFormat>A4 용지(210x297mm)</PresentationFormat>
  <Paragraphs>266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Symbol</vt:lpstr>
      <vt:lpstr>나눔바른고딕</vt:lpstr>
      <vt:lpstr>Wingdings</vt:lpstr>
      <vt:lpstr>맑은 고딕</vt:lpstr>
      <vt:lpstr>나눔고딕</vt:lpstr>
      <vt:lpstr>상세 기본</vt:lpstr>
      <vt:lpstr>PowerPoint 프레젠테이션</vt:lpstr>
      <vt:lpstr>Overview</vt:lpstr>
      <vt:lpstr>Introduction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Summarization</vt:lpstr>
      <vt:lpstr>Data Summarization</vt:lpstr>
      <vt:lpstr>Data Summarization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MV</dc:creator>
  <cp:lastModifiedBy>ngkim0721@gmail.com</cp:lastModifiedBy>
  <cp:revision>2232</cp:revision>
  <cp:lastPrinted>2017-07-10T04:52:01Z</cp:lastPrinted>
  <dcterms:created xsi:type="dcterms:W3CDTF">2014-07-31T00:46:34Z</dcterms:created>
  <dcterms:modified xsi:type="dcterms:W3CDTF">2022-02-26T05:07:05Z</dcterms:modified>
</cp:coreProperties>
</file>