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9"/>
  </p:notesMasterIdLst>
  <p:sldIdLst>
    <p:sldId id="687" r:id="rId2"/>
    <p:sldId id="745" r:id="rId3"/>
    <p:sldId id="746" r:id="rId4"/>
    <p:sldId id="747" r:id="rId5"/>
    <p:sldId id="748" r:id="rId6"/>
    <p:sldId id="749" r:id="rId7"/>
    <p:sldId id="750" r:id="rId8"/>
    <p:sldId id="751" r:id="rId9"/>
    <p:sldId id="752" r:id="rId10"/>
    <p:sldId id="753" r:id="rId11"/>
    <p:sldId id="754" r:id="rId12"/>
    <p:sldId id="756" r:id="rId13"/>
    <p:sldId id="757" r:id="rId14"/>
    <p:sldId id="758" r:id="rId15"/>
    <p:sldId id="755" r:id="rId16"/>
    <p:sldId id="759" r:id="rId17"/>
    <p:sldId id="760" r:id="rId18"/>
  </p:sldIdLst>
  <p:sldSz cx="9906000" cy="6858000" type="A4"/>
  <p:notesSz cx="6797675" cy="9928225"/>
  <p:embeddedFontLst>
    <p:embeddedFont>
      <p:font typeface="나눔바른고딕" panose="020B0603020101020101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40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6114">
          <p15:clr>
            <a:srgbClr val="A4A3A4"/>
          </p15:clr>
        </p15:guide>
        <p15:guide id="7" pos="126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5887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F6DAB"/>
    <a:srgbClr val="CC9900"/>
    <a:srgbClr val="464646"/>
    <a:srgbClr val="4F7600"/>
    <a:srgbClr val="669900"/>
    <a:srgbClr val="D6DCE2"/>
    <a:srgbClr val="9AB5E4"/>
    <a:srgbClr val="F57C1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8504" autoAdjust="0"/>
  </p:normalViewPr>
  <p:slideViewPr>
    <p:cSldViewPr showGuides="1">
      <p:cViewPr varScale="1">
        <p:scale>
          <a:sx n="113" d="100"/>
          <a:sy n="113" d="100"/>
        </p:scale>
        <p:origin x="1236" y="102"/>
      </p:cViewPr>
      <p:guideLst>
        <p:guide orient="horz" pos="2160"/>
        <p:guide orient="horz" pos="540"/>
        <p:guide orient="horz" pos="3974"/>
        <p:guide orient="horz" pos="1389"/>
        <p:guide pos="3120"/>
        <p:guide pos="6114"/>
        <p:guide pos="126"/>
        <p:guide orient="horz" pos="754"/>
        <p:guide pos="308"/>
        <p:guide pos="5887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5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B626D02-33DB-4FE5-8004-161F56FB6467}" type="datetimeFigureOut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7553"/>
            <a:ext cx="5438775" cy="3909049"/>
          </a:xfrm>
          <a:prstGeom prst="rect">
            <a:avLst/>
          </a:prstGeom>
        </p:spPr>
        <p:txBody>
          <a:bodyPr vert="horz" lIns="91440" tIns="45719" rIns="91440" bIns="45719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4B069A8-49F7-424C-AC0D-8D03D59740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잘린 사각형 10"/>
          <p:cNvSpPr/>
          <p:nvPr userDrawn="1"/>
        </p:nvSpPr>
        <p:spPr>
          <a:xfrm rot="5400000">
            <a:off x="3306004" y="259232"/>
            <a:ext cx="3293992" cy="9777544"/>
          </a:xfrm>
          <a:prstGeom prst="snip2DiagRect">
            <a:avLst>
              <a:gd name="adj1" fmla="val 0"/>
              <a:gd name="adj2" fmla="val 5740"/>
            </a:avLst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0"/>
            <a:ext cx="9906000" cy="117000"/>
          </a:xfrm>
          <a:prstGeom prst="rect">
            <a:avLst/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4488" y="1668818"/>
            <a:ext cx="429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r>
              <a:rPr lang="en-US" altLang="ko-K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 Data Science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0401" y="5329560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 민 대 학 교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     남      규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2251770"/>
            <a:ext cx="5616624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8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36736" y="247713"/>
            <a:ext cx="9432528" cy="5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400" b="1" kern="1200" dirty="0">
                <a:solidFill>
                  <a:srgbClr val="004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36538" y="1096307"/>
            <a:ext cx="9432925" cy="5213013"/>
          </a:xfrm>
          <a:prstGeom prst="rect">
            <a:avLst/>
          </a:prstGeom>
        </p:spPr>
        <p:txBody>
          <a:bodyPr/>
          <a:lstStyle>
            <a:lvl1pPr>
              <a:lnSpc>
                <a:spcPct val="180000"/>
              </a:lnSpc>
              <a:defRPr/>
            </a:lvl1pPr>
            <a:lvl2pPr>
              <a:lnSpc>
                <a:spcPct val="180000"/>
              </a:lnSpc>
              <a:defRPr/>
            </a:lvl2pPr>
            <a:lvl3pPr>
              <a:lnSpc>
                <a:spcPct val="180000"/>
              </a:lnSpc>
              <a:defRPr/>
            </a:lvl3pPr>
            <a:lvl4pPr>
              <a:lnSpc>
                <a:spcPct val="180000"/>
              </a:lnSpc>
              <a:defRPr/>
            </a:lvl4pPr>
            <a:lvl5pPr>
              <a:lnSpc>
                <a:spcPct val="18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14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236736" y="836712"/>
            <a:ext cx="9432528" cy="0"/>
          </a:xfrm>
          <a:prstGeom prst="line">
            <a:avLst/>
          </a:prstGeom>
          <a:ln w="12700">
            <a:solidFill>
              <a:srgbClr val="0F6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633000" y="2790030"/>
            <a:ext cx="8640000" cy="360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9636" y="0"/>
            <a:ext cx="5400000" cy="108000"/>
          </a:xfrm>
          <a:prstGeom prst="rect">
            <a:avLst/>
          </a:prstGeom>
          <a:solidFill>
            <a:srgbClr val="24A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390364" y="0"/>
            <a:ext cx="3307052" cy="108000"/>
          </a:xfrm>
          <a:prstGeom prst="rect">
            <a:avLst/>
          </a:prstGeom>
          <a:solidFill>
            <a:srgbClr val="0F6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8697416" y="0"/>
            <a:ext cx="1208584" cy="108000"/>
          </a:xfrm>
          <a:prstGeom prst="rect">
            <a:avLst/>
          </a:prstGeom>
          <a:solidFill>
            <a:srgbClr val="0D3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2400" b="1" kern="1200" dirty="0">
          <a:solidFill>
            <a:srgbClr val="004B85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ts val="1500"/>
        </a:spcBef>
        <a:buFont typeface="Wingdings" panose="05000000000000000000" pitchFamily="2" charset="2"/>
        <a:buChar char="l"/>
        <a:defRPr sz="16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Association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0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Frequent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/>
            <a:r>
              <a:rPr lang="en-US" altLang="ko-KR" dirty="0"/>
              <a:t>Relative Support &gt; Minimum Support Threshold (</a:t>
            </a:r>
            <a:r>
              <a:rPr lang="en-US" altLang="ko-KR" dirty="0" err="1"/>
              <a:t>min_sup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가능한 조합이 너무 많아서 </a:t>
            </a:r>
            <a:r>
              <a:rPr lang="en-US" altLang="ko-KR" dirty="0"/>
              <a:t>Frequent </a:t>
            </a:r>
            <a:r>
              <a:rPr lang="en-US" altLang="ko-KR" dirty="0" err="1"/>
              <a:t>Itemset</a:t>
            </a:r>
            <a:r>
              <a:rPr lang="en-US" altLang="ko-KR" dirty="0"/>
              <a:t> </a:t>
            </a:r>
            <a:r>
              <a:rPr lang="ko-KR" altLang="en-US" dirty="0"/>
              <a:t>후보를 찾는 것 자체가 어려움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후보를 찾기 위한 효율적인 알고리즘이 필요함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dirty="0" err="1"/>
              <a:t>Apriori</a:t>
            </a:r>
            <a:r>
              <a:rPr lang="en-US" altLang="ko-KR" dirty="0"/>
              <a:t> Algorithm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1"/>
            <a:r>
              <a:rPr lang="en-US" altLang="ko-KR" dirty="0"/>
              <a:t>Frequent </a:t>
            </a:r>
            <a:r>
              <a:rPr lang="en-US" altLang="ko-KR" dirty="0" err="1"/>
              <a:t>Itemset</a:t>
            </a:r>
            <a:r>
              <a:rPr lang="ko-KR" altLang="en-US" dirty="0"/>
              <a:t>을 효율적으로 찾음 </a:t>
            </a:r>
            <a:endParaRPr lang="en-US" altLang="ko-KR" dirty="0"/>
          </a:p>
          <a:p>
            <a:pPr lvl="2"/>
            <a:r>
              <a:rPr lang="ko-KR" altLang="en-US" dirty="0"/>
              <a:t>굳이 살펴보지 않아도 되는 조합은 살펴보지 않고 건너뜀</a:t>
            </a:r>
            <a:endParaRPr lang="en-US" altLang="ko-KR" dirty="0"/>
          </a:p>
          <a:p>
            <a:pPr lvl="1"/>
            <a:r>
              <a:rPr lang="en-US" altLang="ko-KR" dirty="0"/>
              <a:t>Join Step </a:t>
            </a:r>
            <a:r>
              <a:rPr lang="ko-KR" altLang="en-US" dirty="0"/>
              <a:t>과 </a:t>
            </a:r>
            <a:r>
              <a:rPr lang="en-US" altLang="ko-KR" dirty="0"/>
              <a:t>Prune Step </a:t>
            </a:r>
            <a:r>
              <a:rPr lang="ko-KR" altLang="en-US" dirty="0"/>
              <a:t>으로 구성됨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k-</a:t>
            </a:r>
            <a:r>
              <a:rPr lang="en-US" altLang="ko-KR" dirty="0" err="1"/>
              <a:t>itemset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k </a:t>
            </a:r>
            <a:r>
              <a:rPr lang="ko-KR" altLang="en-US" dirty="0"/>
              <a:t>개의 </a:t>
            </a:r>
            <a:r>
              <a:rPr lang="en-US" altLang="ko-KR" dirty="0"/>
              <a:t>item</a:t>
            </a:r>
            <a:r>
              <a:rPr lang="ko-KR" altLang="en-US" dirty="0"/>
              <a:t>을 포함한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3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Join Step</a:t>
            </a:r>
          </a:p>
          <a:p>
            <a:pPr lvl="1"/>
            <a:r>
              <a:rPr lang="en-US" altLang="ko-KR" dirty="0"/>
              <a:t>k-</a:t>
            </a:r>
            <a:r>
              <a:rPr lang="en-US" altLang="ko-KR" dirty="0" err="1"/>
              <a:t>itemset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k </a:t>
            </a:r>
            <a:r>
              <a:rPr lang="ko-KR" altLang="en-US" dirty="0"/>
              <a:t>개의 </a:t>
            </a:r>
            <a:r>
              <a:rPr lang="en-US" altLang="ko-KR" dirty="0"/>
              <a:t>item</a:t>
            </a:r>
            <a:r>
              <a:rPr lang="ko-KR" altLang="en-US" dirty="0"/>
              <a:t>을 포함한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/>
            <a:r>
              <a:rPr lang="en-US" altLang="ko-KR" dirty="0"/>
              <a:t>Frequent </a:t>
            </a:r>
            <a:r>
              <a:rPr lang="en-US" altLang="ko-KR" dirty="0" err="1"/>
              <a:t>Itemset</a:t>
            </a:r>
            <a:r>
              <a:rPr lang="en-US" altLang="ko-KR" dirty="0"/>
              <a:t> L</a:t>
            </a:r>
            <a:r>
              <a:rPr lang="en-US" altLang="ko-KR" baseline="-25000" dirty="0"/>
              <a:t>k-1</a:t>
            </a:r>
            <a:r>
              <a:rPr lang="en-US" altLang="ko-KR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l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l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이 있을 때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l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l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내에는 </a:t>
            </a:r>
            <a:r>
              <a:rPr lang="en-US" altLang="ko-KR" dirty="0"/>
              <a:t>k-1 </a:t>
            </a:r>
            <a:r>
              <a:rPr lang="ko-KR" altLang="en-US" dirty="0"/>
              <a:t>개의 아이템이 오름차순으로 정렬되어 있음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l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를 결합하여 </a:t>
            </a:r>
            <a:r>
              <a:rPr lang="en-US" altLang="ko-KR" dirty="0"/>
              <a:t>L</a:t>
            </a:r>
            <a:r>
              <a:rPr lang="en-US" altLang="ko-KR" baseline="-25000" dirty="0"/>
              <a:t>k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후보인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를 만들고자 함 </a:t>
            </a:r>
            <a:endParaRPr lang="en-US" altLang="ko-KR" dirty="0"/>
          </a:p>
          <a:p>
            <a:pPr lvl="2"/>
            <a:r>
              <a:rPr lang="en-US" altLang="ko-KR" dirty="0"/>
              <a:t>l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l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는 맨 뒤의 아이템만 서로 다르고 그 앞의 </a:t>
            </a:r>
            <a:r>
              <a:rPr lang="en-US" altLang="ko-KR" dirty="0"/>
              <a:t>k-2</a:t>
            </a:r>
            <a:r>
              <a:rPr lang="ko-KR" altLang="en-US" dirty="0"/>
              <a:t>개의 아이템은 서로 동일해야 결합 가능함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L</a:t>
            </a:r>
            <a:r>
              <a:rPr lang="en-US" altLang="ko-KR" baseline="-25000" dirty="0"/>
              <a:t>4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L</a:t>
            </a:r>
            <a:r>
              <a:rPr lang="en-US" altLang="ko-KR" baseline="-25000" dirty="0"/>
              <a:t>5</a:t>
            </a:r>
            <a:r>
              <a:rPr lang="ko-KR" altLang="en-US" dirty="0"/>
              <a:t>의 후보를 만드는 경우</a:t>
            </a:r>
            <a:endParaRPr lang="en-US" altLang="ko-KR" dirty="0"/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) l</a:t>
            </a:r>
            <a:r>
              <a:rPr lang="en-US" altLang="ko-KR" baseline="-25000" dirty="0"/>
              <a:t>1</a:t>
            </a:r>
            <a:r>
              <a:rPr lang="en-US" altLang="ko-KR" dirty="0"/>
              <a:t> = {2, 5, 7, 8}, l</a:t>
            </a:r>
            <a:r>
              <a:rPr lang="en-US" altLang="ko-KR" baseline="-25000" dirty="0"/>
              <a:t>2</a:t>
            </a:r>
            <a:r>
              <a:rPr lang="en-US" altLang="ko-KR" dirty="0"/>
              <a:t> = {2, 5, 7, 9}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{2, 5, 7, 8, 9} ?</a:t>
            </a:r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) l</a:t>
            </a:r>
            <a:r>
              <a:rPr lang="en-US" altLang="ko-KR" baseline="-25000" dirty="0"/>
              <a:t>1</a:t>
            </a:r>
            <a:r>
              <a:rPr lang="en-US" altLang="ko-KR" dirty="0"/>
              <a:t> = {2, 5, 7, 8}, l</a:t>
            </a:r>
            <a:r>
              <a:rPr lang="en-US" altLang="ko-KR" baseline="-25000" dirty="0"/>
              <a:t>2</a:t>
            </a:r>
            <a:r>
              <a:rPr lang="en-US" altLang="ko-KR" dirty="0"/>
              <a:t> = {2, 5, 6, 8}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{2, 5, 6, 7, 8} 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6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Prune Step</a:t>
            </a:r>
          </a:p>
          <a:p>
            <a:pPr lvl="1"/>
            <a:r>
              <a:rPr lang="en-US" altLang="ko-KR" dirty="0"/>
              <a:t>Join Step</a:t>
            </a:r>
            <a:r>
              <a:rPr lang="ko-KR" altLang="en-US" dirty="0"/>
              <a:t> 에서 너무 많은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가 생성됨</a:t>
            </a:r>
            <a:endParaRPr lang="en-US" altLang="ko-KR" dirty="0"/>
          </a:p>
          <a:p>
            <a:pPr lvl="2"/>
            <a:r>
              <a:rPr lang="ko-KR" altLang="en-US" dirty="0"/>
              <a:t>이들 중 </a:t>
            </a:r>
            <a:r>
              <a:rPr lang="en-US" altLang="ko-KR" dirty="0"/>
              <a:t>L</a:t>
            </a:r>
            <a:r>
              <a:rPr lang="en-US" altLang="ko-KR" baseline="-25000" dirty="0"/>
              <a:t>k</a:t>
            </a:r>
            <a:r>
              <a:rPr lang="en-US" altLang="ko-KR" dirty="0"/>
              <a:t> </a:t>
            </a:r>
            <a:r>
              <a:rPr lang="ko-KR" altLang="en-US" dirty="0"/>
              <a:t>가 될 가능성이 없는 것은 실제 </a:t>
            </a:r>
            <a:r>
              <a:rPr lang="en-US" altLang="ko-KR" dirty="0"/>
              <a:t>count</a:t>
            </a:r>
            <a:r>
              <a:rPr lang="ko-KR" altLang="en-US" dirty="0"/>
              <a:t>를 세지 않고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에서 제거함</a:t>
            </a:r>
            <a:endParaRPr lang="en-US" altLang="ko-KR" dirty="0"/>
          </a:p>
          <a:p>
            <a:pPr lvl="1"/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의 모든 부분집합이 </a:t>
            </a:r>
            <a:r>
              <a:rPr lang="en-US" altLang="ko-KR" dirty="0"/>
              <a:t>L</a:t>
            </a:r>
            <a:r>
              <a:rPr lang="en-US" altLang="ko-KR" baseline="-25000" dirty="0"/>
              <a:t>k-1</a:t>
            </a:r>
            <a:r>
              <a:rPr lang="en-US" altLang="ko-KR" dirty="0"/>
              <a:t> </a:t>
            </a:r>
            <a:r>
              <a:rPr lang="ko-KR" altLang="en-US" dirty="0"/>
              <a:t>에 존재하는 경우에만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를 인정하고</a:t>
            </a:r>
            <a:r>
              <a:rPr lang="en-US" altLang="ko-KR" dirty="0"/>
              <a:t>, </a:t>
            </a:r>
            <a:r>
              <a:rPr lang="ko-KR" altLang="en-US" dirty="0"/>
              <a:t>그렇지 않은 경우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를 제거함</a:t>
            </a:r>
            <a:endParaRPr lang="en-US" altLang="ko-KR" dirty="0"/>
          </a:p>
          <a:p>
            <a:pPr lvl="2"/>
            <a:r>
              <a:rPr lang="en-US" altLang="ko-KR" dirty="0"/>
              <a:t>why? </a:t>
            </a:r>
            <a:r>
              <a:rPr lang="en-US" altLang="ko-KR" dirty="0">
                <a:sym typeface="Wingdings" panose="05000000000000000000" pitchFamily="2" charset="2"/>
              </a:rPr>
              <a:t> {</a:t>
            </a:r>
            <a:r>
              <a:rPr lang="ko-KR" altLang="en-US" dirty="0">
                <a:sym typeface="Wingdings" panose="05000000000000000000" pitchFamily="2" charset="2"/>
              </a:rPr>
              <a:t>콜라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햄버거</a:t>
            </a:r>
            <a:r>
              <a:rPr lang="en-US" altLang="ko-KR" dirty="0">
                <a:sym typeface="Wingdings" panose="05000000000000000000" pitchFamily="2" charset="2"/>
              </a:rPr>
              <a:t>}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frequent </a:t>
            </a:r>
            <a:r>
              <a:rPr lang="ko-KR" altLang="en-US" dirty="0">
                <a:sym typeface="Wingdings" panose="05000000000000000000" pitchFamily="2" charset="2"/>
              </a:rPr>
              <a:t>하지 않은데 </a:t>
            </a:r>
            <a:r>
              <a:rPr lang="en-US" altLang="ko-KR" dirty="0">
                <a:sym typeface="Wingdings" panose="05000000000000000000" pitchFamily="2" charset="2"/>
              </a:rPr>
              <a:t>{</a:t>
            </a:r>
            <a:r>
              <a:rPr lang="ko-KR" altLang="en-US" dirty="0">
                <a:sym typeface="Wingdings" panose="05000000000000000000" pitchFamily="2" charset="2"/>
              </a:rPr>
              <a:t>콜라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햄버거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감자</a:t>
            </a:r>
            <a:r>
              <a:rPr lang="en-US" altLang="ko-KR" dirty="0">
                <a:sym typeface="Wingdings" panose="05000000000000000000" pitchFamily="2" charset="2"/>
              </a:rPr>
              <a:t>}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frequent </a:t>
            </a:r>
            <a:r>
              <a:rPr lang="ko-KR" altLang="en-US" dirty="0">
                <a:sym typeface="Wingdings" panose="05000000000000000000" pitchFamily="2" charset="2"/>
              </a:rPr>
              <a:t>할 수 있나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L</a:t>
            </a:r>
            <a:r>
              <a:rPr lang="en-US" altLang="ko-KR" baseline="-25000" dirty="0"/>
              <a:t>2</a:t>
            </a:r>
            <a:r>
              <a:rPr lang="en-US" altLang="ko-KR" dirty="0"/>
              <a:t> = {A, B}, {A, C}, {A, E}, {B, C}, {B, E} 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r>
              <a:rPr lang="en-US" altLang="ko-KR" dirty="0"/>
              <a:t> = {A, B, C}, {A, B, E}, {A, C, E}, {B, C, E}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살펴보아야 하나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lvl="3"/>
            <a:r>
              <a:rPr lang="en-US" altLang="ko-KR" dirty="0"/>
              <a:t>Final C</a:t>
            </a:r>
            <a:r>
              <a:rPr lang="en-US" altLang="ko-KR" baseline="-25000" dirty="0"/>
              <a:t>3</a:t>
            </a:r>
            <a:r>
              <a:rPr lang="en-US" altLang="ko-KR" dirty="0"/>
              <a:t> = {    ,    ,    } </a:t>
            </a:r>
            <a:r>
              <a:rPr lang="ko-KR" altLang="en-US" dirty="0"/>
              <a:t>와</a:t>
            </a:r>
            <a:r>
              <a:rPr lang="en-US" altLang="ko-KR" dirty="0"/>
              <a:t> {    ,    ,    }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최종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k</a:t>
            </a:r>
            <a:r>
              <a:rPr lang="ko-KR" altLang="en-US" dirty="0"/>
              <a:t> 는 추후 실제 발생 빈도를 확인하여 </a:t>
            </a:r>
            <a:r>
              <a:rPr lang="en-US" altLang="ko-KR" dirty="0"/>
              <a:t>L</a:t>
            </a:r>
            <a:r>
              <a:rPr lang="en-US" altLang="ko-KR" baseline="-25000" dirty="0"/>
              <a:t>k</a:t>
            </a:r>
            <a:r>
              <a:rPr lang="en-US" altLang="ko-KR" dirty="0"/>
              <a:t> </a:t>
            </a:r>
            <a:r>
              <a:rPr lang="ko-KR" altLang="en-US" dirty="0"/>
              <a:t>로 확정되던지 제거됨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40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 – 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다음 트랜잭션에서 </a:t>
            </a:r>
            <a:r>
              <a:rPr lang="en-US" altLang="ko-KR" dirty="0"/>
              <a:t>Frequent </a:t>
            </a:r>
            <a:r>
              <a:rPr lang="en-US" altLang="ko-KR" dirty="0" err="1"/>
              <a:t>Itemsets</a:t>
            </a:r>
            <a:r>
              <a:rPr lang="en-US" altLang="ko-KR" dirty="0"/>
              <a:t> 13</a:t>
            </a:r>
            <a:r>
              <a:rPr lang="ko-KR" altLang="en-US" dirty="0"/>
              <a:t>개를 모두 </a:t>
            </a:r>
            <a:r>
              <a:rPr lang="ko-KR" altLang="en-US" dirty="0" err="1"/>
              <a:t>찾으시오</a:t>
            </a:r>
            <a:endParaRPr lang="en-US" altLang="ko-KR" dirty="0"/>
          </a:p>
          <a:p>
            <a:pPr lvl="1"/>
            <a:r>
              <a:rPr lang="ko-KR" altLang="en-US" dirty="0"/>
              <a:t>단 지지도 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min_sup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en-US" altLang="ko-KR" dirty="0"/>
              <a:t>20%</a:t>
            </a:r>
            <a:r>
              <a:rPr lang="ko-KR" altLang="en-US" dirty="0"/>
              <a:t>를 적용함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전체 트랜잭션의 수가 </a:t>
            </a:r>
            <a:r>
              <a:rPr lang="en-US" altLang="ko-KR" dirty="0">
                <a:sym typeface="Wingdings" panose="05000000000000000000" pitchFamily="2" charset="2"/>
              </a:rPr>
              <a:t>9</a:t>
            </a:r>
            <a:r>
              <a:rPr lang="ko-KR" altLang="en-US" dirty="0">
                <a:sym typeface="Wingdings" panose="05000000000000000000" pitchFamily="2" charset="2"/>
              </a:rPr>
              <a:t>이므로</a:t>
            </a:r>
            <a:r>
              <a:rPr lang="en-US" altLang="ko-KR" dirty="0">
                <a:sym typeface="Wingdings" panose="05000000000000000000" pitchFamily="2" charset="2"/>
              </a:rPr>
              <a:t>, 2</a:t>
            </a:r>
            <a:r>
              <a:rPr lang="ko-KR" altLang="en-US" dirty="0">
                <a:sym typeface="Wingdings" panose="05000000000000000000" pitchFamily="2" charset="2"/>
              </a:rPr>
              <a:t>번 이상 출현해야 </a:t>
            </a:r>
            <a:r>
              <a:rPr lang="en-US" altLang="ko-KR" dirty="0">
                <a:sym typeface="Wingdings" panose="05000000000000000000" pitchFamily="2" charset="2"/>
              </a:rPr>
              <a:t>Frequent</a:t>
            </a:r>
            <a:r>
              <a:rPr lang="ko-KR" altLang="en-US" dirty="0">
                <a:sym typeface="Wingdings" panose="05000000000000000000" pitchFamily="2" charset="2"/>
              </a:rPr>
              <a:t>임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69" y="2754524"/>
            <a:ext cx="4103464" cy="341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7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 – Example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74253"/>
          <a:stretch/>
        </p:blipFill>
        <p:spPr bwMode="auto">
          <a:xfrm>
            <a:off x="3086100" y="4632325"/>
            <a:ext cx="6538936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47" r="84221"/>
          <a:stretch/>
        </p:blipFill>
        <p:spPr bwMode="auto">
          <a:xfrm>
            <a:off x="365739" y="5097073"/>
            <a:ext cx="1224136" cy="121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64331" r="84221" b="28247"/>
          <a:stretch/>
        </p:blipFill>
        <p:spPr bwMode="auto">
          <a:xfrm>
            <a:off x="1512358" y="5396688"/>
            <a:ext cx="1205301" cy="73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5" t="84694" r="75576" b="12654"/>
          <a:stretch/>
        </p:blipFill>
        <p:spPr bwMode="auto">
          <a:xfrm>
            <a:off x="1911138" y="5227315"/>
            <a:ext cx="546100" cy="15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833687" y="5216773"/>
            <a:ext cx="779338" cy="152692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838325" y="5401047"/>
            <a:ext cx="768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9" t="80112" r="73243" b="16070"/>
          <a:stretch/>
        </p:blipFill>
        <p:spPr bwMode="auto">
          <a:xfrm>
            <a:off x="1814711" y="4930775"/>
            <a:ext cx="85864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1" r="13998" b="73632"/>
          <a:stretch/>
        </p:blipFill>
        <p:spPr bwMode="auto">
          <a:xfrm>
            <a:off x="339651" y="903603"/>
            <a:ext cx="5843537" cy="153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5" b="27347"/>
          <a:stretch/>
        </p:blipFill>
        <p:spPr bwMode="auto">
          <a:xfrm>
            <a:off x="1660004" y="2480692"/>
            <a:ext cx="7758137" cy="237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9651" y="1052736"/>
            <a:ext cx="1136724" cy="7665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11526" y="2719611"/>
            <a:ext cx="908124" cy="652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49626" y="5148486"/>
            <a:ext cx="908124" cy="652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701926" y="5551140"/>
            <a:ext cx="374649" cy="33531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Closed Frequent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/>
            <a:r>
              <a:rPr lang="en-US" altLang="ko-KR" dirty="0"/>
              <a:t>Frequent 100-itemset = {a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…, a</a:t>
            </a:r>
            <a:r>
              <a:rPr lang="en-US" altLang="ko-KR" baseline="-25000" dirty="0"/>
              <a:t>100</a:t>
            </a:r>
            <a:r>
              <a:rPr lang="en-US" altLang="ko-KR" dirty="0"/>
              <a:t>} </a:t>
            </a:r>
            <a:r>
              <a:rPr lang="ko-KR" altLang="en-US" dirty="0"/>
              <a:t>이 존재한다면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위 집합의 부분집합은 모두 </a:t>
            </a:r>
            <a:r>
              <a:rPr lang="en-US" altLang="ko-KR" dirty="0"/>
              <a:t>Frequent </a:t>
            </a:r>
            <a:r>
              <a:rPr lang="en-US" altLang="ko-KR" dirty="0" err="1"/>
              <a:t>Itemset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무의미한 부분집합은 제거해도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어떤 </a:t>
            </a:r>
            <a:r>
              <a:rPr lang="en-US" altLang="ko-KR" dirty="0">
                <a:sym typeface="Wingdings" panose="05000000000000000000" pitchFamily="2" charset="2"/>
              </a:rPr>
              <a:t>Frequent </a:t>
            </a:r>
            <a:r>
              <a:rPr lang="en-US" altLang="ko-KR" dirty="0" err="1">
                <a:sym typeface="Wingdings" panose="05000000000000000000" pitchFamily="2" charset="2"/>
              </a:rPr>
              <a:t>Itemset</a:t>
            </a:r>
            <a:r>
              <a:rPr lang="en-US" altLang="ko-KR" dirty="0">
                <a:sym typeface="Wingdings" panose="05000000000000000000" pitchFamily="2" charset="2"/>
              </a:rPr>
              <a:t> X</a:t>
            </a:r>
            <a:r>
              <a:rPr lang="ko-KR" altLang="en-US" dirty="0">
                <a:sym typeface="Wingdings" panose="05000000000000000000" pitchFamily="2" charset="2"/>
              </a:rPr>
              <a:t>에 대해 </a:t>
            </a:r>
            <a:r>
              <a:rPr lang="en-US" altLang="ko-KR" dirty="0">
                <a:sym typeface="Wingdings" panose="05000000000000000000" pitchFamily="2" charset="2"/>
              </a:rPr>
              <a:t>count(X) = count(Y) </a:t>
            </a:r>
            <a:r>
              <a:rPr lang="ko-KR" altLang="en-US" dirty="0">
                <a:sym typeface="Wingdings" panose="05000000000000000000" pitchFamily="2" charset="2"/>
              </a:rPr>
              <a:t>이면서 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en-US" altLang="ko-KR" dirty="0">
                <a:sym typeface="Symbol" panose="05050102010706020507" pitchFamily="18" charset="2"/>
              </a:rPr>
              <a:t> Y </a:t>
            </a:r>
            <a:r>
              <a:rPr lang="ko-KR" altLang="en-US" dirty="0">
                <a:sym typeface="Symbol" panose="05050102010706020507" pitchFamily="18" charset="2"/>
              </a:rPr>
              <a:t>인 </a:t>
            </a:r>
            <a:r>
              <a:rPr lang="en-US" altLang="ko-KR" dirty="0">
                <a:sym typeface="Symbol" panose="05050102010706020507" pitchFamily="18" charset="2"/>
              </a:rPr>
              <a:t>Frequent </a:t>
            </a:r>
            <a:r>
              <a:rPr lang="en-US" altLang="ko-KR" dirty="0" err="1">
                <a:sym typeface="Symbol" panose="05050102010706020507" pitchFamily="18" charset="2"/>
              </a:rPr>
              <a:t>Itemset</a:t>
            </a:r>
            <a:r>
              <a:rPr lang="en-US" altLang="ko-KR" dirty="0">
                <a:sym typeface="Symbol" panose="05050102010706020507" pitchFamily="18" charset="2"/>
              </a:rPr>
              <a:t> Y</a:t>
            </a:r>
            <a:r>
              <a:rPr lang="ko-KR" altLang="en-US" dirty="0">
                <a:sym typeface="Symbol" panose="05050102010706020507" pitchFamily="18" charset="2"/>
              </a:rPr>
              <a:t>가 존재하지 않으면 </a:t>
            </a:r>
            <a:r>
              <a:rPr lang="en-US" altLang="ko-KR" dirty="0">
                <a:sym typeface="Symbol" panose="05050102010706020507" pitchFamily="18" charset="2"/>
              </a:rPr>
              <a:t>X</a:t>
            </a:r>
            <a:r>
              <a:rPr lang="ko-KR" altLang="en-US" dirty="0">
                <a:sym typeface="Symbol" panose="05050102010706020507" pitchFamily="18" charset="2"/>
              </a:rPr>
              <a:t>는 </a:t>
            </a:r>
            <a:r>
              <a:rPr lang="en-US" altLang="ko-KR" dirty="0">
                <a:sym typeface="Symbol" panose="05050102010706020507" pitchFamily="18" charset="2"/>
              </a:rPr>
              <a:t>Closed Frequent </a:t>
            </a:r>
            <a:r>
              <a:rPr lang="en-US" altLang="ko-KR" dirty="0" err="1">
                <a:sym typeface="Symbol" panose="05050102010706020507" pitchFamily="18" charset="2"/>
              </a:rPr>
              <a:t>Itemset</a:t>
            </a:r>
            <a:r>
              <a:rPr lang="en-US" altLang="ko-KR" dirty="0">
                <a:sym typeface="Symbol" panose="05050102010706020507" pitchFamily="18" charset="2"/>
              </a:rPr>
              <a:t> </a:t>
            </a:r>
            <a:r>
              <a:rPr lang="ko-KR" altLang="en-US" dirty="0">
                <a:sym typeface="Symbol" panose="05050102010706020507" pitchFamily="18" charset="2"/>
              </a:rPr>
              <a:t>임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ko-KR" altLang="en-US" dirty="0">
                <a:sym typeface="Symbol" panose="05050102010706020507" pitchFamily="18" charset="2"/>
              </a:rPr>
              <a:t>예</a:t>
            </a:r>
            <a:r>
              <a:rPr lang="en-US" altLang="ko-KR" dirty="0">
                <a:sym typeface="Symbol" panose="05050102010706020507" pitchFamily="18" charset="2"/>
              </a:rPr>
              <a:t>	: </a:t>
            </a:r>
            <a:r>
              <a:rPr lang="ko-KR" altLang="en-US" dirty="0">
                <a:sym typeface="Symbol" panose="05050102010706020507" pitchFamily="18" charset="2"/>
              </a:rPr>
              <a:t>다음의 세 가지 </a:t>
            </a:r>
            <a:r>
              <a:rPr lang="en-US" altLang="ko-KR" dirty="0">
                <a:sym typeface="Symbol" panose="05050102010706020507" pitchFamily="18" charset="2"/>
              </a:rPr>
              <a:t>Case</a:t>
            </a:r>
            <a:r>
              <a:rPr lang="ko-KR" altLang="en-US" dirty="0">
                <a:sym typeface="Symbol" panose="05050102010706020507" pitchFamily="18" charset="2"/>
              </a:rPr>
              <a:t>에 대해 각각 </a:t>
            </a:r>
            <a:r>
              <a:rPr lang="en-US" altLang="ko-KR" dirty="0">
                <a:sym typeface="Symbol" panose="05050102010706020507" pitchFamily="18" charset="2"/>
              </a:rPr>
              <a:t>Closed Frequent </a:t>
            </a:r>
            <a:r>
              <a:rPr lang="en-US" altLang="ko-KR" dirty="0" err="1">
                <a:sym typeface="Symbol" panose="05050102010706020507" pitchFamily="18" charset="2"/>
              </a:rPr>
              <a:t>Itemsets</a:t>
            </a:r>
            <a:r>
              <a:rPr lang="en-US" altLang="ko-KR" dirty="0">
                <a:sym typeface="Symbol" panose="05050102010706020507" pitchFamily="18" charset="2"/>
              </a:rPr>
              <a:t> </a:t>
            </a:r>
            <a:r>
              <a:rPr lang="ko-KR" altLang="en-US" dirty="0">
                <a:sym typeface="Symbol" panose="05050102010706020507" pitchFamily="18" charset="2"/>
              </a:rPr>
              <a:t>을 구하시오</a:t>
            </a:r>
            <a:r>
              <a:rPr lang="en-US" altLang="ko-KR" dirty="0">
                <a:sym typeface="Symbol" panose="05050102010706020507" pitchFamily="18" charset="2"/>
              </a:rPr>
              <a:t>.</a:t>
            </a: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ko-KR" altLang="en-US" dirty="0">
                <a:sym typeface="Symbol" panose="05050102010706020507" pitchFamily="18" charset="2"/>
              </a:rPr>
              <a:t>예</a:t>
            </a:r>
            <a:r>
              <a:rPr lang="en-US" altLang="ko-KR" dirty="0">
                <a:sym typeface="Symbol" panose="05050102010706020507" pitchFamily="18" charset="2"/>
              </a:rPr>
              <a:t>: </a:t>
            </a:r>
            <a:r>
              <a:rPr lang="ko-KR" altLang="en-US" dirty="0">
                <a:sym typeface="Symbol" panose="05050102010706020507" pitchFamily="18" charset="2"/>
              </a:rPr>
              <a:t>다음의 </a:t>
            </a:r>
            <a:r>
              <a:rPr lang="en-US" altLang="ko-KR" dirty="0">
                <a:sym typeface="Symbol" panose="05050102010706020507" pitchFamily="18" charset="2"/>
              </a:rPr>
              <a:t>13</a:t>
            </a:r>
            <a:r>
              <a:rPr lang="ko-KR" altLang="en-US" dirty="0">
                <a:sym typeface="Symbol" panose="05050102010706020507" pitchFamily="18" charset="2"/>
              </a:rPr>
              <a:t>개의 </a:t>
            </a:r>
            <a:r>
              <a:rPr lang="en-US" altLang="ko-KR" dirty="0">
                <a:sym typeface="Symbol" panose="05050102010706020507" pitchFamily="18" charset="2"/>
              </a:rPr>
              <a:t>Frequent </a:t>
            </a:r>
            <a:r>
              <a:rPr lang="en-US" altLang="ko-KR" dirty="0" err="1">
                <a:sym typeface="Symbol" panose="05050102010706020507" pitchFamily="18" charset="2"/>
              </a:rPr>
              <a:t>Itemsets</a:t>
            </a:r>
            <a:r>
              <a:rPr lang="ko-KR" altLang="en-US" dirty="0">
                <a:sym typeface="Symbol" panose="05050102010706020507" pitchFamily="18" charset="2"/>
              </a:rPr>
              <a:t>에 대해 </a:t>
            </a:r>
            <a:r>
              <a:rPr lang="en-US" altLang="ko-KR" dirty="0">
                <a:sym typeface="Symbol" panose="05050102010706020507" pitchFamily="18" charset="2"/>
              </a:rPr>
              <a:t>Closed Frequent </a:t>
            </a:r>
            <a:r>
              <a:rPr lang="en-US" altLang="ko-KR" dirty="0" err="1">
                <a:sym typeface="Symbol" panose="05050102010706020507" pitchFamily="18" charset="2"/>
              </a:rPr>
              <a:t>Itemsets</a:t>
            </a:r>
            <a:r>
              <a:rPr lang="ko-KR" altLang="en-US" dirty="0">
                <a:sym typeface="Symbol" panose="05050102010706020507" pitchFamily="18" charset="2"/>
              </a:rPr>
              <a:t> 을 구하시오</a:t>
            </a:r>
            <a:r>
              <a:rPr lang="en-US" altLang="ko-KR" dirty="0">
                <a:sym typeface="Symbol" panose="05050102010706020507" pitchFamily="18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79686"/>
              </p:ext>
            </p:extLst>
          </p:nvPr>
        </p:nvGraphicFramePr>
        <p:xfrm>
          <a:off x="2407976" y="3745146"/>
          <a:ext cx="4514551" cy="100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70">
                  <a:extLst>
                    <a:ext uri="{9D8B030D-6E8A-4147-A177-3AD203B41FA5}">
                      <a16:colId xmlns:a16="http://schemas.microsoft.com/office/drawing/2014/main" val="446042096"/>
                    </a:ext>
                  </a:extLst>
                </a:gridCol>
                <a:gridCol w="1712416">
                  <a:extLst>
                    <a:ext uri="{9D8B030D-6E8A-4147-A177-3AD203B41FA5}">
                      <a16:colId xmlns:a16="http://schemas.microsoft.com/office/drawing/2014/main" val="842257061"/>
                    </a:ext>
                  </a:extLst>
                </a:gridCol>
                <a:gridCol w="2023765">
                  <a:extLst>
                    <a:ext uri="{9D8B030D-6E8A-4147-A177-3AD203B41FA5}">
                      <a16:colId xmlns:a16="http://schemas.microsoft.com/office/drawing/2014/main" val="3629604778"/>
                    </a:ext>
                  </a:extLst>
                </a:gridCol>
              </a:tblGrid>
              <a:tr h="333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 (AUB) =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 (AUBUC) =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5245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 (AUB) = 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 (AUBUC) = 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79615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 (AUB) = 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 (AUBUC) = 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4049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4" t="83526"/>
          <a:stretch/>
        </p:blipFill>
        <p:spPr bwMode="auto">
          <a:xfrm>
            <a:off x="5924550" y="5410200"/>
            <a:ext cx="1738336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3" t="4123" r="16230" b="73632"/>
          <a:stretch/>
        </p:blipFill>
        <p:spPr bwMode="auto">
          <a:xfrm>
            <a:off x="2390775" y="5429250"/>
            <a:ext cx="1533525" cy="129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5" t="35780" r="3656" b="39674"/>
          <a:stretch/>
        </p:blipFill>
        <p:spPr bwMode="auto">
          <a:xfrm>
            <a:off x="4165104" y="5416549"/>
            <a:ext cx="1504950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Finding Strong Rules</a:t>
            </a:r>
          </a:p>
          <a:p>
            <a:pPr lvl="1"/>
            <a:r>
              <a:rPr lang="en-US" altLang="ko-KR" dirty="0"/>
              <a:t>Frequent </a:t>
            </a:r>
            <a:r>
              <a:rPr lang="en-US" altLang="ko-KR" dirty="0" err="1"/>
              <a:t>Itemsets</a:t>
            </a:r>
            <a:r>
              <a:rPr lang="ko-KR" altLang="en-US" dirty="0"/>
              <a:t>은 이미 </a:t>
            </a:r>
            <a:r>
              <a:rPr lang="en-US" altLang="ko-KR" dirty="0"/>
              <a:t>support &gt;= </a:t>
            </a:r>
            <a:r>
              <a:rPr lang="en-US" altLang="ko-KR" dirty="0" err="1"/>
              <a:t>min_sup</a:t>
            </a:r>
            <a:r>
              <a:rPr lang="en-US" altLang="ko-KR" dirty="0"/>
              <a:t> </a:t>
            </a:r>
            <a:r>
              <a:rPr lang="ko-KR" altLang="en-US" dirty="0"/>
              <a:t>을 만족함</a:t>
            </a:r>
            <a:endParaRPr lang="en-US" altLang="ko-KR" dirty="0"/>
          </a:p>
          <a:p>
            <a:pPr lvl="1"/>
            <a:r>
              <a:rPr lang="en-US" altLang="ko-KR" dirty="0"/>
              <a:t>Frequent </a:t>
            </a:r>
            <a:r>
              <a:rPr lang="en-US" altLang="ko-KR" dirty="0" err="1"/>
              <a:t>Itemsets</a:t>
            </a:r>
            <a:r>
              <a:rPr lang="en-US" altLang="ko-KR" dirty="0"/>
              <a:t> </a:t>
            </a:r>
            <a:r>
              <a:rPr lang="ko-KR" altLang="en-US" dirty="0"/>
              <a:t>내의 아이템에 대해 </a:t>
            </a:r>
            <a:r>
              <a:rPr lang="en-US" altLang="ko-KR" dirty="0"/>
              <a:t>confidence &gt;=</a:t>
            </a:r>
            <a:r>
              <a:rPr lang="en-US" altLang="ko-KR" dirty="0" err="1"/>
              <a:t>min_conf</a:t>
            </a:r>
            <a:r>
              <a:rPr lang="en-US" altLang="ko-KR" dirty="0"/>
              <a:t> </a:t>
            </a:r>
            <a:r>
              <a:rPr lang="ko-KR" altLang="en-US" dirty="0"/>
              <a:t>인 규칙을 찾는 것이 목적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Frequent </a:t>
            </a:r>
            <a:r>
              <a:rPr lang="en-US" altLang="ko-KR" dirty="0" err="1"/>
              <a:t>Itemset</a:t>
            </a:r>
            <a:r>
              <a:rPr lang="en-US" altLang="ko-KR" dirty="0"/>
              <a:t> L</a:t>
            </a:r>
            <a:r>
              <a:rPr lang="en-US" altLang="ko-KR" baseline="-25000" dirty="0"/>
              <a:t>3</a:t>
            </a:r>
            <a:r>
              <a:rPr lang="en-US" altLang="ko-KR" dirty="0"/>
              <a:t> = {A, B, C} 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3"/>
            <a:r>
              <a:rPr lang="en-US" altLang="ko-KR" dirty="0"/>
              <a:t>(A) </a:t>
            </a:r>
            <a:r>
              <a:rPr lang="en-US" altLang="ko-KR" dirty="0">
                <a:sym typeface="Wingdings" panose="05000000000000000000" pitchFamily="2" charset="2"/>
              </a:rPr>
              <a:t> (B), (B)  (A), (A)  (C), (C)  (A), (B)  (C), (C)  (B)</a:t>
            </a:r>
            <a:r>
              <a:rPr lang="ko-KR" altLang="en-US" dirty="0">
                <a:sym typeface="Wingdings" panose="05000000000000000000" pitchFamily="2" charset="2"/>
              </a:rPr>
              <a:t> 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신뢰도 측정</a:t>
            </a:r>
            <a:endParaRPr lang="en-US" altLang="ko-KR" dirty="0"/>
          </a:p>
          <a:p>
            <a:pPr lvl="3"/>
            <a:r>
              <a:rPr lang="en-US" altLang="ko-KR" dirty="0"/>
              <a:t>(A) </a:t>
            </a:r>
            <a:r>
              <a:rPr lang="en-US" altLang="ko-KR" dirty="0">
                <a:sym typeface="Wingdings" panose="05000000000000000000" pitchFamily="2" charset="2"/>
              </a:rPr>
              <a:t> (B, C), (B)  (A, C), (C)  (A, B), (A, B)  (C), (A, C)  (B), (B, C)  (A)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신뢰도 측정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아래에서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개의 아이템으로 구성된 </a:t>
            </a:r>
            <a:r>
              <a:rPr lang="en-US" altLang="ko-KR" dirty="0">
                <a:sym typeface="Wingdings" panose="05000000000000000000" pitchFamily="2" charset="2"/>
              </a:rPr>
              <a:t>Strong Rules</a:t>
            </a:r>
            <a:r>
              <a:rPr lang="ko-KR" altLang="en-US" dirty="0">
                <a:sym typeface="Wingdings" panose="05000000000000000000" pitchFamily="2" charset="2"/>
              </a:rPr>
              <a:t> 을 모두 </a:t>
            </a:r>
            <a:r>
              <a:rPr lang="ko-KR" altLang="en-US" dirty="0" err="1">
                <a:sym typeface="Wingdings" panose="05000000000000000000" pitchFamily="2" charset="2"/>
              </a:rPr>
              <a:t>찾으시오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단 </a:t>
            </a:r>
            <a:r>
              <a:rPr lang="en-US" altLang="ko-KR" dirty="0" err="1">
                <a:sym typeface="Wingdings" panose="05000000000000000000" pitchFamily="2" charset="2"/>
              </a:rPr>
              <a:t>min_sup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2(</a:t>
            </a:r>
            <a:r>
              <a:rPr lang="ko-KR" altLang="en-US" dirty="0">
                <a:sym typeface="Wingdings" panose="05000000000000000000" pitchFamily="2" charset="2"/>
              </a:rPr>
              <a:t>회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en-US" altLang="ko-KR" dirty="0" err="1">
                <a:sym typeface="Wingdings" panose="05000000000000000000" pitchFamily="2" charset="2"/>
              </a:rPr>
              <a:t>min_conf</a:t>
            </a:r>
            <a:r>
              <a:rPr lang="en-US" altLang="ko-KR" dirty="0">
                <a:sym typeface="Wingdings" panose="05000000000000000000" pitchFamily="2" charset="2"/>
              </a:rPr>
              <a:t> = 70%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4382" y="4919133"/>
          <a:ext cx="2333626" cy="14934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73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{I1}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{I2}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{I3}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{I4}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{I5}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040716" y="4919133"/>
          <a:ext cx="2333626" cy="1742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Itemset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Count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{I1, I2}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{I1, I3}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{I1, I5}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{I2, I3}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{I2, I4}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{I2, I5}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09845" y="4919133"/>
          <a:ext cx="2333625" cy="10112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Itemset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Count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{I1, I2, I3}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{I1, I2, I5}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9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 </a:t>
            </a:r>
            <a:r>
              <a:rPr lang="en-US" altLang="ko-KR" dirty="0">
                <a:ea typeface="굴림" charset="-127"/>
              </a:rPr>
              <a:t>(HW #1)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아래의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개의 거래에 대해 다음의 질문에 답하시오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min_sup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30%, </a:t>
            </a:r>
            <a:r>
              <a:rPr lang="en-US" altLang="ko-KR" dirty="0" err="1">
                <a:sym typeface="Wingdings" panose="05000000000000000000" pitchFamily="2" charset="2"/>
              </a:rPr>
              <a:t>min_conf</a:t>
            </a:r>
            <a:r>
              <a:rPr lang="en-US" altLang="ko-KR" dirty="0">
                <a:sym typeface="Wingdings" panose="05000000000000000000" pitchFamily="2" charset="2"/>
              </a:rPr>
              <a:t> = 70%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(1) </a:t>
            </a:r>
            <a:r>
              <a:rPr lang="en-US" altLang="ko-KR" dirty="0" err="1">
                <a:sym typeface="Wingdings" panose="05000000000000000000" pitchFamily="2" charset="2"/>
              </a:rPr>
              <a:t>Apriori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알고리즘을 사용하여 </a:t>
            </a:r>
            <a:r>
              <a:rPr lang="en-US" altLang="ko-KR" dirty="0">
                <a:sym typeface="Wingdings" panose="05000000000000000000" pitchFamily="2" charset="2"/>
              </a:rPr>
              <a:t>Frequent </a:t>
            </a:r>
            <a:r>
              <a:rPr lang="en-US" altLang="ko-KR" dirty="0" err="1">
                <a:sym typeface="Wingdings" panose="05000000000000000000" pitchFamily="2" charset="2"/>
              </a:rPr>
              <a:t>Itemsets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모두 </a:t>
            </a:r>
            <a:r>
              <a:rPr lang="ko-KR" altLang="en-US" dirty="0" err="1">
                <a:sym typeface="Wingdings" panose="05000000000000000000" pitchFamily="2" charset="2"/>
              </a:rPr>
              <a:t>찾으시오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(2) Closed Frequent </a:t>
            </a:r>
            <a:r>
              <a:rPr lang="en-US" altLang="ko-KR" dirty="0" err="1">
                <a:sym typeface="Wingdings" panose="05000000000000000000" pitchFamily="2" charset="2"/>
              </a:rPr>
              <a:t>Itemsets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모두 </a:t>
            </a:r>
            <a:r>
              <a:rPr lang="ko-KR" altLang="en-US" dirty="0" err="1">
                <a:sym typeface="Wingdings" panose="05000000000000000000" pitchFamily="2" charset="2"/>
              </a:rPr>
              <a:t>찾으시오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(3) (Item</a:t>
            </a:r>
            <a:r>
              <a:rPr lang="en-US" altLang="ko-KR" baseline="-25000" dirty="0">
                <a:sym typeface="Wingdings" panose="05000000000000000000" pitchFamily="2" charset="2"/>
              </a:rPr>
              <a:t>1</a:t>
            </a:r>
            <a:r>
              <a:rPr lang="en-US" altLang="ko-KR" dirty="0">
                <a:sym typeface="Wingdings" panose="05000000000000000000" pitchFamily="2" charset="2"/>
              </a:rPr>
              <a:t>, Item</a:t>
            </a:r>
            <a:r>
              <a:rPr lang="en-US" altLang="ko-KR" baseline="-25000" dirty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)  (Item</a:t>
            </a:r>
            <a:r>
              <a:rPr lang="en-US" altLang="ko-KR" baseline="-25000" dirty="0">
                <a:sym typeface="Wingdings" panose="05000000000000000000" pitchFamily="2" charset="2"/>
              </a:rPr>
              <a:t>3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형태의 </a:t>
            </a:r>
            <a:r>
              <a:rPr lang="en-US" altLang="ko-KR" dirty="0">
                <a:sym typeface="Wingdings" panose="05000000000000000000" pitchFamily="2" charset="2"/>
              </a:rPr>
              <a:t>Strong Rules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찾으시오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14791"/>
              </p:ext>
            </p:extLst>
          </p:nvPr>
        </p:nvGraphicFramePr>
        <p:xfrm>
          <a:off x="2402963" y="2386151"/>
          <a:ext cx="4680520" cy="17662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T_ID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7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T100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T200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T300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T400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{A, B, D, F}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D, E, G}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C, E}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D}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4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31683"/>
              </p:ext>
            </p:extLst>
          </p:nvPr>
        </p:nvGraphicFramePr>
        <p:xfrm>
          <a:off x="252338" y="1029494"/>
          <a:ext cx="9416925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10">
                  <a:extLst>
                    <a:ext uri="{9D8B030D-6E8A-4147-A177-3AD203B41FA5}">
                      <a16:colId xmlns:a16="http://schemas.microsoft.com/office/drawing/2014/main" val="3616417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97792477"/>
                    </a:ext>
                  </a:extLst>
                </a:gridCol>
                <a:gridCol w="5796383">
                  <a:extLst>
                    <a:ext uri="{9D8B030D-6E8A-4147-A177-3AD203B41FA5}">
                      <a16:colId xmlns:a16="http://schemas.microsoft.com/office/drawing/2014/main" val="360187604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46397"/>
                  </a:ext>
                </a:extLst>
              </a:tr>
              <a:tr h="39604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3. Association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430484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Major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Issues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36388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Interestingness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Measures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Confidence, Support, Lift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76006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PMI, PPMI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16141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Apriori</a:t>
                      </a:r>
                      <a:r>
                        <a:rPr lang="en-US" sz="1200" b="1" u="none" strike="noStrike" dirty="0">
                          <a:effectLst/>
                        </a:rPr>
                        <a:t> Algorithm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Apriori</a:t>
                      </a:r>
                      <a:r>
                        <a:rPr lang="en-US" sz="1200" u="none" strike="noStrike" dirty="0">
                          <a:effectLst/>
                        </a:rPr>
                        <a:t> Algorithm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9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7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</a:p>
          <a:p>
            <a:pPr lvl="1"/>
            <a:r>
              <a:rPr lang="ko-KR" altLang="en-US" dirty="0"/>
              <a:t>빈발 패턴 탐색</a:t>
            </a:r>
            <a:endParaRPr lang="en-US" altLang="ko-KR" dirty="0"/>
          </a:p>
          <a:p>
            <a:pPr lvl="2"/>
            <a:r>
              <a:rPr lang="en-US" altLang="ko-KR" dirty="0"/>
              <a:t>Association Rule Mining</a:t>
            </a:r>
          </a:p>
          <a:p>
            <a:pPr lvl="2"/>
            <a:r>
              <a:rPr lang="en-US" altLang="ko-KR" dirty="0"/>
              <a:t>Market Basket Analysis</a:t>
            </a:r>
          </a:p>
          <a:p>
            <a:pPr lvl="1"/>
            <a:r>
              <a:rPr lang="ko-KR" altLang="en-US" dirty="0"/>
              <a:t>패턴의 유형</a:t>
            </a:r>
            <a:endParaRPr lang="en-US" altLang="ko-KR" dirty="0"/>
          </a:p>
          <a:p>
            <a:pPr lvl="2"/>
            <a:r>
              <a:rPr lang="en-US" altLang="ko-KR" dirty="0"/>
              <a:t>Association (= Frequent </a:t>
            </a:r>
            <a:r>
              <a:rPr lang="en-US" altLang="ko-KR" dirty="0" err="1"/>
              <a:t>Itemset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빵과 우유를 같이 구매함</a:t>
            </a:r>
            <a:endParaRPr lang="en-US" altLang="ko-KR" dirty="0"/>
          </a:p>
          <a:p>
            <a:pPr lvl="2"/>
            <a:r>
              <a:rPr lang="en-US" altLang="ko-KR" dirty="0"/>
              <a:t>Sequential Pattern </a:t>
            </a:r>
          </a:p>
          <a:p>
            <a:pPr lvl="3"/>
            <a:r>
              <a:rPr lang="en-US" altLang="ko-KR" dirty="0"/>
              <a:t>PC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디지털 카메라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메모리 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분석 결과의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카탈로그 디자인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매장 배치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교차 판매 등 전략 수립에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디지털 카메라와 메모리 칩의 동시 구매 빈도가 높다면</a:t>
            </a:r>
            <a:r>
              <a:rPr lang="en-US" altLang="ko-KR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1040341"/>
            <a:ext cx="3825544" cy="394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9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Major Issues</a:t>
            </a:r>
          </a:p>
          <a:p>
            <a:pPr marL="685800" lvl="1">
              <a:lnSpc>
                <a:spcPct val="170000"/>
              </a:lnSpc>
            </a:pPr>
            <a:r>
              <a:rPr lang="ko-KR" altLang="en-US" b="1" i="1" u="sng" dirty="0">
                <a:latin typeface="나눔고딕" panose="020B0600000101010101" charset="-127"/>
                <a:ea typeface="나눔고딕" panose="020B0600000101010101" charset="-127"/>
              </a:rPr>
              <a:t>무엇을 </a:t>
            </a:r>
            <a:r>
              <a:rPr lang="en-US" altLang="ko-KR" b="1" i="1" u="sng" dirty="0">
                <a:latin typeface="나눔고딕" panose="020B0600000101010101" charset="-127"/>
                <a:ea typeface="나눔고딕" panose="020B0600000101010101" charset="-127"/>
              </a:rPr>
              <a:t>Basket </a:t>
            </a:r>
            <a:r>
              <a:rPr lang="ko-KR" altLang="en-US" b="1" i="1" u="sng" dirty="0">
                <a:latin typeface="나눔고딕" panose="020B0600000101010101" charset="-127"/>
                <a:ea typeface="나눔고딕" panose="020B0600000101010101" charset="-127"/>
              </a:rPr>
              <a:t>으로 정의할 것인가</a:t>
            </a:r>
            <a:r>
              <a:rPr lang="en-US" altLang="ko-KR" b="1" i="1" u="sng" dirty="0">
                <a:latin typeface="나눔고딕" panose="020B0600000101010101" charset="-127"/>
                <a:ea typeface="나눔고딕" panose="020B0600000101010101" charset="-127"/>
              </a:rPr>
              <a:t>?</a:t>
            </a:r>
          </a:p>
          <a:p>
            <a:pPr marL="1085850" lvl="2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오프라인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하나의 영수증 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/ 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온라인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한 건의 주문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1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년간 구매 기록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특정 고객의 전체 구매 기록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1085850" lvl="2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동일 문서에 함께 나타난 키워드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논문의 공저자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동일 글에 댓글을 단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ID, …</a:t>
            </a:r>
          </a:p>
          <a:p>
            <a:pPr marL="1085850" lvl="2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동일인이 관람한 영화 목록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동시에 오른 주식 종목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동일인이 하루 동안 방문한 사이트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…</a:t>
            </a:r>
          </a:p>
          <a:p>
            <a:pPr marL="1085850" lvl="2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동일인이 방문한 상점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vs.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동일 상점을 방문한 고객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685800" lvl="1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연관 분석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(Association Analysis),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순차 분석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(Sequential Analysis)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 어떤 분석이 적합한가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?</a:t>
            </a:r>
          </a:p>
          <a:p>
            <a:pPr marL="685800" lvl="1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네트워크 분석으로 확장이 가능하며 의미가 있는가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?</a:t>
            </a:r>
          </a:p>
          <a:p>
            <a:pPr marL="685800" lvl="1">
              <a:lnSpc>
                <a:spcPct val="17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방대한 데이터로부터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Frequent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Itemsets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을 어떻게 찾을 것인가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?</a:t>
            </a:r>
          </a:p>
          <a:p>
            <a:pPr marL="1085850" lvl="2">
              <a:lnSpc>
                <a:spcPct val="170000"/>
              </a:lnSpc>
            </a:pP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Apriori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Algorithm</a:t>
            </a:r>
          </a:p>
          <a:p>
            <a:pPr marL="685800" lvl="1">
              <a:lnSpc>
                <a:spcPct val="170000"/>
              </a:lnSpc>
            </a:pP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Frequent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Itemsets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으로부터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Strong Rules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를 어떻게 찾을 것인가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?</a:t>
            </a:r>
          </a:p>
          <a:p>
            <a:pPr marL="1085850" lvl="2">
              <a:lnSpc>
                <a:spcPct val="170000"/>
              </a:lnSpc>
            </a:pP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Interestingness Measures (</a:t>
            </a:r>
            <a:r>
              <a:rPr lang="ko-KR" altLang="en-US" dirty="0" err="1">
                <a:latin typeface="나눔고딕" panose="020B0600000101010101" charset="-127"/>
                <a:ea typeface="나눔고딕" panose="020B0600000101010101" charset="-127"/>
              </a:rPr>
              <a:t>흥미성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 척도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pPr marL="685800" lvl="1">
              <a:lnSpc>
                <a:spcPct val="170000"/>
              </a:lnSpc>
            </a:pPr>
            <a:r>
              <a:rPr lang="ko-KR" altLang="en-US" dirty="0"/>
              <a:t>도출된 규칙이 </a:t>
            </a:r>
            <a:r>
              <a:rPr lang="en-US" altLang="ko-KR" dirty="0"/>
              <a:t>Explainable  &amp; Actionable </a:t>
            </a:r>
            <a:r>
              <a:rPr lang="ko-KR" altLang="en-US" dirty="0"/>
              <a:t>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34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Interestingness Measures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지지도</a:t>
            </a:r>
            <a:r>
              <a:rPr lang="en-US" altLang="ko-KR" dirty="0"/>
              <a:t> (Support)</a:t>
            </a:r>
          </a:p>
          <a:p>
            <a:pPr lvl="1"/>
            <a:r>
              <a:rPr lang="ko-KR" altLang="en-US" dirty="0"/>
              <a:t>절대 지지도 </a:t>
            </a:r>
            <a:r>
              <a:rPr lang="en-US" altLang="ko-KR" dirty="0"/>
              <a:t>(Absolute Support)</a:t>
            </a:r>
          </a:p>
          <a:p>
            <a:pPr lvl="2"/>
            <a:r>
              <a:rPr lang="ko-KR" altLang="en-US" dirty="0"/>
              <a:t>특정 </a:t>
            </a:r>
            <a:r>
              <a:rPr lang="en-US" altLang="ko-KR" dirty="0" err="1"/>
              <a:t>itemset</a:t>
            </a:r>
            <a:r>
              <a:rPr lang="ko-KR" altLang="en-US" dirty="0"/>
              <a:t>을 포함하고 있는 트랜잭션의 수</a:t>
            </a:r>
            <a:endParaRPr lang="en-US" altLang="ko-KR" dirty="0"/>
          </a:p>
          <a:p>
            <a:pPr lvl="2"/>
            <a:r>
              <a:rPr lang="en-US" altLang="ko-KR" dirty="0"/>
              <a:t>support (A) = </a:t>
            </a:r>
            <a:r>
              <a:rPr lang="en-US" altLang="ko-KR" b="1" u="sng" dirty="0"/>
              <a:t>count (A)</a:t>
            </a:r>
            <a:r>
              <a:rPr lang="en-US" altLang="ko-KR" dirty="0"/>
              <a:t> = frequency (A)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support (E) = ?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상대 지지도 </a:t>
            </a:r>
            <a:r>
              <a:rPr lang="en-US" altLang="ko-KR" dirty="0"/>
              <a:t>(Relative Support)</a:t>
            </a:r>
          </a:p>
          <a:p>
            <a:pPr lvl="2"/>
            <a:r>
              <a:rPr lang="ko-KR" altLang="en-US" dirty="0"/>
              <a:t>전체 트랜잭션 중 특정 </a:t>
            </a:r>
            <a:r>
              <a:rPr lang="en-US" altLang="ko-KR" dirty="0" err="1"/>
              <a:t>itemset</a:t>
            </a:r>
            <a:r>
              <a:rPr lang="ko-KR" altLang="en-US" dirty="0"/>
              <a:t>을 포함하고 있는 트랜잭션의 비율</a:t>
            </a:r>
            <a:endParaRPr lang="en-US" altLang="ko-KR" dirty="0"/>
          </a:p>
          <a:p>
            <a:pPr lvl="2"/>
            <a:r>
              <a:rPr lang="en-US" altLang="ko-KR" b="1" u="sng" dirty="0"/>
              <a:t>support (A)</a:t>
            </a:r>
            <a:r>
              <a:rPr lang="en-US" altLang="ko-KR" dirty="0"/>
              <a:t> = count (A) / count (TOTAL)</a:t>
            </a:r>
          </a:p>
          <a:p>
            <a:pPr lvl="2"/>
            <a:r>
              <a:rPr lang="en-US" altLang="ko-KR" b="1" u="sng" dirty="0"/>
              <a:t>support (A U B )</a:t>
            </a:r>
            <a:r>
              <a:rPr lang="en-US" altLang="ko-KR" b="1" dirty="0"/>
              <a:t> </a:t>
            </a:r>
            <a:r>
              <a:rPr lang="en-US" altLang="ko-KR" dirty="0"/>
              <a:t>= support (A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B) = count (A U B) / count (TOTAL)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support (E) = ?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rule (C </a:t>
            </a:r>
            <a:r>
              <a:rPr lang="en-US" altLang="ko-KR" dirty="0">
                <a:sym typeface="Wingdings" panose="05000000000000000000" pitchFamily="2" charset="2"/>
              </a:rPr>
              <a:t> E)</a:t>
            </a:r>
            <a:r>
              <a:rPr lang="ko-KR" altLang="en-US" dirty="0">
                <a:sym typeface="Wingdings" panose="05000000000000000000" pitchFamily="2" charset="2"/>
              </a:rPr>
              <a:t>의 지지도 </a:t>
            </a:r>
            <a:r>
              <a:rPr lang="en-US" altLang="ko-KR" dirty="0">
                <a:sym typeface="Wingdings" panose="05000000000000000000" pitchFamily="2" charset="2"/>
              </a:rPr>
              <a:t>= ?      /     rule </a:t>
            </a:r>
            <a:r>
              <a:rPr lang="en-US" altLang="ko-KR" dirty="0"/>
              <a:t>(E </a:t>
            </a:r>
            <a:r>
              <a:rPr lang="en-US" altLang="ko-KR" dirty="0">
                <a:sym typeface="Wingdings" panose="05000000000000000000" pitchFamily="2" charset="2"/>
              </a:rPr>
              <a:t> C)</a:t>
            </a:r>
            <a:r>
              <a:rPr lang="ko-KR" altLang="en-US" dirty="0">
                <a:sym typeface="Wingdings" panose="05000000000000000000" pitchFamily="2" charset="2"/>
              </a:rPr>
              <a:t>의 지지도</a:t>
            </a:r>
            <a:r>
              <a:rPr lang="en-US" altLang="ko-KR" dirty="0">
                <a:sym typeface="Wingdings" panose="05000000000000000000" pitchFamily="2" charset="2"/>
              </a:rPr>
              <a:t> = ?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24902"/>
              </p:ext>
            </p:extLst>
          </p:nvPr>
        </p:nvGraphicFramePr>
        <p:xfrm>
          <a:off x="6142691" y="1264486"/>
          <a:ext cx="3456384" cy="18035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5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T_ID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7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T100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T200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T300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T400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{A, B, D, F}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D, E, G}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C, E}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D}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Interestingness Measures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신뢰도</a:t>
            </a:r>
            <a:r>
              <a:rPr lang="en-US" altLang="ko-KR" dirty="0"/>
              <a:t> (Confidence)</a:t>
            </a:r>
          </a:p>
          <a:p>
            <a:pPr lvl="1"/>
            <a:r>
              <a:rPr lang="en-US" altLang="ko-KR" dirty="0" err="1"/>
              <a:t>itemset</a:t>
            </a:r>
            <a:r>
              <a:rPr lang="en-US" altLang="ko-KR" dirty="0"/>
              <a:t> A </a:t>
            </a:r>
            <a:r>
              <a:rPr lang="ko-KR" altLang="en-US" dirty="0"/>
              <a:t>를 포함하는 트랜잭션 중 </a:t>
            </a:r>
            <a:r>
              <a:rPr lang="en-US" altLang="ko-KR" dirty="0" err="1"/>
              <a:t>itemset</a:t>
            </a:r>
            <a:r>
              <a:rPr lang="en-US" altLang="ko-KR" dirty="0"/>
              <a:t>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모두 포함하는 트랜잭션의 비율</a:t>
            </a:r>
            <a:endParaRPr lang="en-US" altLang="ko-KR" dirty="0"/>
          </a:p>
          <a:p>
            <a:pPr lvl="1"/>
            <a:r>
              <a:rPr lang="en-US" altLang="ko-KR" b="1" u="sng" dirty="0"/>
              <a:t>confidence (A </a:t>
            </a:r>
            <a:r>
              <a:rPr lang="en-US" altLang="ko-KR" b="1" u="sng" dirty="0">
                <a:sym typeface="Wingdings" panose="05000000000000000000" pitchFamily="2" charset="2"/>
              </a:rPr>
              <a:t></a:t>
            </a:r>
            <a:r>
              <a:rPr lang="en-US" altLang="ko-KR" b="1" u="sng" dirty="0"/>
              <a:t> B) </a:t>
            </a:r>
            <a:r>
              <a:rPr lang="en-US" altLang="ko-KR" dirty="0"/>
              <a:t>= count (A U B) / count(A) = support(A U B) / support(A)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rule (C </a:t>
            </a:r>
            <a:r>
              <a:rPr lang="en-US" altLang="ko-KR" dirty="0">
                <a:sym typeface="Wingdings" panose="05000000000000000000" pitchFamily="2" charset="2"/>
              </a:rPr>
              <a:t> E)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신뢰도</a:t>
            </a:r>
            <a:r>
              <a:rPr lang="en-US" altLang="ko-KR" dirty="0">
                <a:sym typeface="Wingdings" panose="05000000000000000000" pitchFamily="2" charset="2"/>
              </a:rPr>
              <a:t> = ?     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rule </a:t>
            </a:r>
            <a:r>
              <a:rPr lang="en-US" altLang="ko-KR" dirty="0"/>
              <a:t>(E </a:t>
            </a:r>
            <a:r>
              <a:rPr lang="en-US" altLang="ko-KR" dirty="0">
                <a:sym typeface="Wingdings" panose="05000000000000000000" pitchFamily="2" charset="2"/>
              </a:rPr>
              <a:t> C)</a:t>
            </a:r>
            <a:r>
              <a:rPr lang="ko-KR" altLang="en-US" dirty="0">
                <a:sym typeface="Wingdings" panose="05000000000000000000" pitchFamily="2" charset="2"/>
              </a:rPr>
              <a:t>의 신뢰도</a:t>
            </a:r>
            <a:r>
              <a:rPr lang="en-US" altLang="ko-KR" dirty="0">
                <a:sym typeface="Wingdings" panose="05000000000000000000" pitchFamily="2" charset="2"/>
              </a:rPr>
              <a:t> = ?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Strong Rules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신뢰도와 지지도가 </a:t>
            </a:r>
            <a:r>
              <a:rPr lang="ko-KR" altLang="en-US" dirty="0" err="1">
                <a:sym typeface="Wingdings" panose="05000000000000000000" pitchFamily="2" charset="2"/>
              </a:rPr>
              <a:t>임계값</a:t>
            </a:r>
            <a:r>
              <a:rPr lang="ko-KR" altLang="en-US" dirty="0">
                <a:sym typeface="Wingdings" panose="05000000000000000000" pitchFamily="2" charset="2"/>
              </a:rPr>
              <a:t> 이상인 규칙 집합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Strong Rules</a:t>
            </a:r>
            <a:r>
              <a:rPr lang="ko-KR" altLang="en-US" dirty="0">
                <a:sym typeface="Wingdings" panose="05000000000000000000" pitchFamily="2" charset="2"/>
              </a:rPr>
              <a:t>가 항상 </a:t>
            </a:r>
            <a:r>
              <a:rPr lang="ko-KR" altLang="en-US" dirty="0" err="1">
                <a:sym typeface="Wingdings" panose="05000000000000000000" pitchFamily="2" charset="2"/>
              </a:rPr>
              <a:t>의미있는가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/>
              <a:t>buys(X, games)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buys(X, videos) </a:t>
            </a:r>
            <a:r>
              <a:rPr lang="ko-KR" altLang="en-US" dirty="0"/>
              <a:t>의 규칙을 평가하시오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confidence (games </a:t>
            </a:r>
            <a:r>
              <a:rPr lang="en-US" altLang="ko-KR" dirty="0">
                <a:sym typeface="Wingdings" panose="05000000000000000000" pitchFamily="2" charset="2"/>
              </a:rPr>
              <a:t> videos)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support </a:t>
            </a:r>
            <a:r>
              <a:rPr lang="en-US" altLang="ko-KR" dirty="0"/>
              <a:t>(games U</a:t>
            </a:r>
            <a:r>
              <a:rPr lang="en-US" altLang="ko-KR" dirty="0">
                <a:sym typeface="Wingdings" panose="05000000000000000000" pitchFamily="2" charset="2"/>
              </a:rPr>
              <a:t> videos)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29598"/>
              </p:ext>
            </p:extLst>
          </p:nvPr>
        </p:nvGraphicFramePr>
        <p:xfrm>
          <a:off x="6074958" y="2661486"/>
          <a:ext cx="3085975" cy="17237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T_ID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0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T100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T200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T300</a:t>
                      </a:r>
                      <a:endParaRPr kumimoji="0" lang="ko-KR" altLang="en-US" sz="14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T400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{A, B, D, F}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D, E, G}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C, E}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{ A, B, D}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086944"/>
            <a:ext cx="4723412" cy="15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1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Interestingness Measures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향상도</a:t>
            </a:r>
            <a:r>
              <a:rPr lang="en-US" altLang="ko-KR" dirty="0"/>
              <a:t> (Lift)</a:t>
            </a:r>
          </a:p>
          <a:p>
            <a:pPr lvl="1"/>
            <a:r>
              <a:rPr lang="en-US" altLang="ko-KR" dirty="0"/>
              <a:t>Lift(A U B) = support(A U B) / support(A) support(B)</a:t>
            </a:r>
          </a:p>
          <a:p>
            <a:pPr lvl="2"/>
            <a:r>
              <a:rPr lang="en-US" altLang="ko-KR" dirty="0"/>
              <a:t>Lift (games, videos) =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Lift </a:t>
            </a:r>
            <a:r>
              <a:rPr lang="ko-KR" altLang="en-US" dirty="0"/>
              <a:t>를 활용한 상관성 평가</a:t>
            </a:r>
            <a:endParaRPr lang="en-US" altLang="ko-KR" dirty="0"/>
          </a:p>
          <a:p>
            <a:pPr lvl="2"/>
            <a:r>
              <a:rPr lang="en-US" altLang="ko-KR" dirty="0"/>
              <a:t>Lift &lt; 1: Negatively Correlated</a:t>
            </a:r>
          </a:p>
          <a:p>
            <a:pPr lvl="2"/>
            <a:r>
              <a:rPr lang="en-US" altLang="ko-KR" dirty="0"/>
              <a:t>Lift &gt; 1: Positively Correlated</a:t>
            </a:r>
          </a:p>
          <a:p>
            <a:pPr lvl="2"/>
            <a:r>
              <a:rPr lang="en-US" altLang="ko-KR" dirty="0"/>
              <a:t>Lift = 1: Independent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다음에서 </a:t>
            </a:r>
            <a:r>
              <a:rPr lang="en-US" altLang="ko-KR" dirty="0"/>
              <a:t>Lift(hot dogs </a:t>
            </a:r>
            <a:r>
              <a:rPr lang="en-US" altLang="ko-KR" dirty="0">
                <a:sym typeface="Wingdings" panose="05000000000000000000" pitchFamily="2" charset="2"/>
              </a:rPr>
              <a:t> burgers)</a:t>
            </a:r>
            <a:r>
              <a:rPr lang="ko-KR" altLang="en-US" dirty="0">
                <a:sym typeface="Wingdings" panose="05000000000000000000" pitchFamily="2" charset="2"/>
              </a:rPr>
              <a:t>를 구하시오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b="1" i="1" dirty="0">
                <a:sym typeface="Wingdings" panose="05000000000000000000" pitchFamily="2" charset="2"/>
              </a:rPr>
              <a:t>    </a:t>
            </a:r>
            <a:r>
              <a:rPr lang="en-US" altLang="ko-KR" b="1" i="1" u="sng" dirty="0">
                <a:sym typeface="Wingdings" panose="05000000000000000000" pitchFamily="2" charset="2"/>
              </a:rPr>
              <a:t> </a:t>
            </a:r>
            <a:r>
              <a:rPr lang="en-US" altLang="ko-KR" b="1" i="1" u="sng" dirty="0"/>
              <a:t>Lift &gt; 1  &amp;  Support &gt;= </a:t>
            </a:r>
            <a:r>
              <a:rPr lang="en-US" altLang="ko-KR" b="1" i="1" u="sng" dirty="0" err="1"/>
              <a:t>min_sup</a:t>
            </a:r>
            <a:r>
              <a:rPr lang="en-US" altLang="ko-KR" b="1" i="1" u="sng" dirty="0"/>
              <a:t> </a:t>
            </a:r>
            <a:r>
              <a:rPr lang="ko-KR" altLang="en-US" b="1" i="1" u="sng" dirty="0"/>
              <a:t>인 규칙에 대해</a:t>
            </a:r>
            <a:r>
              <a:rPr lang="en-US" altLang="ko-KR" b="1" i="1" u="sng" dirty="0"/>
              <a:t>, Confidence </a:t>
            </a:r>
            <a:r>
              <a:rPr lang="ko-KR" altLang="en-US" b="1" i="1" u="sng" dirty="0"/>
              <a:t>내림차순으로 정렬하여 규칙 탐색</a:t>
            </a:r>
            <a:endParaRPr lang="en-US" altLang="ko-KR" b="1" i="1" u="sng" dirty="0"/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83" y="2138025"/>
            <a:ext cx="3829475" cy="12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4149080"/>
            <a:ext cx="4105510" cy="14786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72" y="2564904"/>
            <a:ext cx="3384376" cy="7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Interestingness Measures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Motivating Example</a:t>
            </a:r>
          </a:p>
          <a:p>
            <a:pPr lvl="1"/>
            <a:r>
              <a:rPr lang="ko-KR" altLang="en-US" dirty="0"/>
              <a:t>단어의 </a:t>
            </a:r>
            <a:r>
              <a:rPr lang="ko-KR" altLang="en-US" dirty="0" err="1"/>
              <a:t>동시출현</a:t>
            </a:r>
            <a:r>
              <a:rPr lang="ko-KR" altLang="en-US" dirty="0"/>
              <a:t> 분석에서 전통적인 </a:t>
            </a:r>
            <a:r>
              <a:rPr lang="en-US" altLang="ko-KR" dirty="0"/>
              <a:t>confidence</a:t>
            </a:r>
            <a:r>
              <a:rPr lang="ko-KR" altLang="en-US" dirty="0"/>
              <a:t>와 </a:t>
            </a:r>
            <a:r>
              <a:rPr lang="en-US" altLang="ko-KR" dirty="0"/>
              <a:t>support</a:t>
            </a:r>
            <a:r>
              <a:rPr lang="ko-KR" altLang="en-US" dirty="0"/>
              <a:t>를 활용한다면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예문</a:t>
            </a:r>
            <a:r>
              <a:rPr lang="en-US" altLang="ko-KR" dirty="0"/>
              <a:t>) I can drive the car</a:t>
            </a:r>
          </a:p>
          <a:p>
            <a:pPr lvl="1"/>
            <a:r>
              <a:rPr lang="en-US" altLang="ko-KR" dirty="0"/>
              <a:t>car</a:t>
            </a:r>
            <a:r>
              <a:rPr lang="ko-KR" altLang="en-US" dirty="0"/>
              <a:t>는 </a:t>
            </a:r>
            <a:r>
              <a:rPr lang="en-US" altLang="ko-KR" dirty="0"/>
              <a:t>(the /</a:t>
            </a:r>
            <a:r>
              <a:rPr lang="ko-KR" altLang="en-US" dirty="0"/>
              <a:t> </a:t>
            </a:r>
            <a:r>
              <a:rPr lang="en-US" altLang="ko-KR" dirty="0"/>
              <a:t>drive)</a:t>
            </a:r>
            <a:r>
              <a:rPr lang="ko-KR" altLang="en-US" dirty="0"/>
              <a:t> 중 어떤 것과 더 관련이 있을까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confidence (car </a:t>
            </a:r>
            <a:r>
              <a:rPr lang="en-US" altLang="ko-KR" dirty="0">
                <a:sym typeface="Wingdings" panose="05000000000000000000" pitchFamily="2" charset="2"/>
              </a:rPr>
              <a:t> the) vs. </a:t>
            </a:r>
            <a:r>
              <a:rPr lang="en-US" altLang="ko-KR" dirty="0"/>
              <a:t>confidence (car </a:t>
            </a:r>
            <a:r>
              <a:rPr lang="en-US" altLang="ko-KR" dirty="0">
                <a:sym typeface="Wingdings" panose="05000000000000000000" pitchFamily="2" charset="2"/>
              </a:rPr>
              <a:t> drive)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support </a:t>
            </a:r>
            <a:r>
              <a:rPr lang="en-US" altLang="ko-KR" dirty="0"/>
              <a:t>(car U</a:t>
            </a:r>
            <a:r>
              <a:rPr lang="en-US" altLang="ko-KR" dirty="0">
                <a:sym typeface="Wingdings" panose="05000000000000000000" pitchFamily="2" charset="2"/>
              </a:rPr>
              <a:t> the) vs. support </a:t>
            </a:r>
            <a:r>
              <a:rPr lang="en-US" altLang="ko-KR" dirty="0"/>
              <a:t>(car U</a:t>
            </a:r>
            <a:r>
              <a:rPr lang="en-US" altLang="ko-KR" dirty="0">
                <a:sym typeface="Wingdings" panose="05000000000000000000" pitchFamily="2" charset="2"/>
              </a:rPr>
              <a:t> drive) </a:t>
            </a: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  <a:r>
              <a:rPr lang="ko-KR" altLang="en-US" dirty="0" err="1">
                <a:sym typeface="Wingdings" panose="05000000000000000000" pitchFamily="2" charset="2"/>
              </a:rPr>
              <a:t>고빈도</a:t>
            </a:r>
            <a:r>
              <a:rPr lang="ko-KR" altLang="en-US" dirty="0">
                <a:sym typeface="Wingdings" panose="05000000000000000000" pitchFamily="2" charset="2"/>
              </a:rPr>
              <a:t> 단어인 </a:t>
            </a:r>
            <a:r>
              <a:rPr lang="en-US" altLang="ko-KR" dirty="0">
                <a:sym typeface="Wingdings" panose="05000000000000000000" pitchFamily="2" charset="2"/>
              </a:rPr>
              <a:t>“the”</a:t>
            </a:r>
            <a:r>
              <a:rPr lang="ko-KR" altLang="en-US" dirty="0">
                <a:sym typeface="Wingdings" panose="05000000000000000000" pitchFamily="2" charset="2"/>
              </a:rPr>
              <a:t>에 페널티를 부여해야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PMI(Pointwise Mutual Information)</a:t>
            </a:r>
          </a:p>
          <a:p>
            <a:pPr lvl="1"/>
            <a:r>
              <a:rPr lang="ko-KR" altLang="en-US" dirty="0" err="1"/>
              <a:t>점별</a:t>
            </a:r>
            <a:r>
              <a:rPr lang="ko-KR" altLang="en-US" dirty="0"/>
              <a:t> </a:t>
            </a:r>
            <a:r>
              <a:rPr lang="ko-KR" altLang="en-US" dirty="0" err="1"/>
              <a:t>상호정보량</a:t>
            </a:r>
            <a:endParaRPr lang="en-US" altLang="ko-KR" dirty="0"/>
          </a:p>
          <a:p>
            <a:pPr lvl="1"/>
            <a:r>
              <a:rPr lang="ko-KR" altLang="en-US" dirty="0"/>
              <a:t>주로 텍스트 분석에서 단어 간 연관성 분석에 사용</a:t>
            </a:r>
            <a:endParaRPr lang="en-US" altLang="ko-KR" dirty="0"/>
          </a:p>
          <a:p>
            <a:pPr lvl="1"/>
            <a:r>
              <a:rPr lang="ko-KR" altLang="en-US" dirty="0"/>
              <a:t>일반 연관분석에서의 향상도 </a:t>
            </a:r>
            <a:r>
              <a:rPr lang="en-US" altLang="ko-KR" dirty="0"/>
              <a:t>(Lift)</a:t>
            </a:r>
            <a:r>
              <a:rPr lang="ko-KR" altLang="en-US" dirty="0"/>
              <a:t>와 유사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10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Interestingness Measures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PMI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PMI </a:t>
            </a:r>
            <a:r>
              <a:rPr lang="ko-KR" altLang="en-US" dirty="0"/>
              <a:t>계산 예</a:t>
            </a:r>
            <a:endParaRPr lang="en-US" altLang="ko-KR" dirty="0"/>
          </a:p>
          <a:p>
            <a:pPr lvl="2"/>
            <a:r>
              <a:rPr lang="en-US" altLang="ko-KR" dirty="0"/>
              <a:t>N = 10,000, C(“the”) = 1,000, C(“car”) = 20, C(“drive”) = 10</a:t>
            </a:r>
          </a:p>
          <a:p>
            <a:pPr lvl="2"/>
            <a:r>
              <a:rPr lang="en-US" altLang="ko-KR" dirty="0"/>
              <a:t>C(“car”, “the”) = 10, C(“car”, “drive”) = 5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PPMI(Positive PMI)</a:t>
            </a:r>
          </a:p>
          <a:p>
            <a:pPr lvl="1"/>
            <a:r>
              <a:rPr lang="ko-KR" altLang="en-US" dirty="0"/>
              <a:t>일반 </a:t>
            </a:r>
            <a:r>
              <a:rPr lang="en-US" altLang="ko-KR" dirty="0"/>
              <a:t>PMI</a:t>
            </a:r>
            <a:r>
              <a:rPr lang="ko-KR" altLang="en-US" dirty="0"/>
              <a:t>는 두 단어의 </a:t>
            </a:r>
            <a:r>
              <a:rPr lang="ko-KR" altLang="en-US" dirty="0" err="1"/>
              <a:t>동시발생</a:t>
            </a:r>
            <a:r>
              <a:rPr lang="ko-KR" altLang="en-US" dirty="0"/>
              <a:t> 횟수가 </a:t>
            </a:r>
            <a:r>
              <a:rPr lang="en-US" altLang="ko-KR" dirty="0"/>
              <a:t>0</a:t>
            </a:r>
            <a:r>
              <a:rPr lang="ko-KR" altLang="en-US" dirty="0"/>
              <a:t>이면 에러 발생 </a:t>
            </a:r>
            <a:r>
              <a:rPr lang="en-US" altLang="ko-KR" dirty="0"/>
              <a:t>(log0</a:t>
            </a:r>
            <a:r>
              <a:rPr lang="ko-KR" altLang="en-US" dirty="0"/>
              <a:t>은 음의 무한대이기 때문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PMI </a:t>
            </a:r>
            <a:r>
              <a:rPr lang="ko-KR" altLang="en-US" dirty="0"/>
              <a:t>값이 음수일 땐 </a:t>
            </a:r>
            <a:r>
              <a:rPr lang="en-US" altLang="ko-KR" dirty="0"/>
              <a:t>0</a:t>
            </a:r>
            <a:r>
              <a:rPr lang="ko-KR" altLang="en-US" dirty="0"/>
              <a:t>을 출력하도록 함수 수정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PPMI(Positive Pointwise Mutual Information)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1032" t="27048" r="16204" b="60933"/>
          <a:stretch/>
        </p:blipFill>
        <p:spPr>
          <a:xfrm>
            <a:off x="1277543" y="4272846"/>
            <a:ext cx="3682646" cy="6700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066" t="61291" r="27148" b="5951"/>
          <a:stretch/>
        </p:blipFill>
        <p:spPr>
          <a:xfrm>
            <a:off x="2219184" y="958112"/>
            <a:ext cx="5038072" cy="12034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5663" t="35231" r="48110" b="38756"/>
          <a:stretch/>
        </p:blipFill>
        <p:spPr>
          <a:xfrm>
            <a:off x="2110546" y="2095712"/>
            <a:ext cx="3165894" cy="698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41032" t="42935" r="16204" b="46543"/>
          <a:stretch/>
        </p:blipFill>
        <p:spPr>
          <a:xfrm>
            <a:off x="5150804" y="4356339"/>
            <a:ext cx="3682646" cy="5865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663" t="11465" r="60046" b="64448"/>
          <a:stretch/>
        </p:blipFill>
        <p:spPr>
          <a:xfrm>
            <a:off x="6012506" y="2108880"/>
            <a:ext cx="2348449" cy="6469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5200" t="86885" r="30216" b="4133"/>
          <a:stretch/>
        </p:blipFill>
        <p:spPr>
          <a:xfrm>
            <a:off x="5242110" y="6131426"/>
            <a:ext cx="331236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4318"/>
      </p:ext>
    </p:extLst>
  </p:cSld>
  <p:clrMapOvr>
    <a:masterClrMapping/>
  </p:clrMapOvr>
</p:sld>
</file>

<file path=ppt/theme/theme1.xml><?xml version="1.0" encoding="utf-8"?>
<a:theme xmlns:a="http://schemas.openxmlformats.org/drawingml/2006/main" name="상세 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b="0" dirty="0" smtClean="0">
            <a:latin typeface="나눔바른고딕" pitchFamily="50" charset="-127"/>
            <a:ea typeface="나눔바른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42427</TotalTime>
  <Words>1658</Words>
  <Application>Microsoft Office PowerPoint</Application>
  <PresentationFormat>A4 용지(210x297mm)</PresentationFormat>
  <Paragraphs>261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Symbol</vt:lpstr>
      <vt:lpstr>굴림</vt:lpstr>
      <vt:lpstr>나눔바른고딕</vt:lpstr>
      <vt:lpstr>Wingdings</vt:lpstr>
      <vt:lpstr>맑은 고딕</vt:lpstr>
      <vt:lpstr>나눔고딕</vt:lpstr>
      <vt:lpstr>Arial</vt:lpstr>
      <vt:lpstr>상세 기본</vt:lpstr>
      <vt:lpstr>PowerPoint 프레젠테이션</vt:lpstr>
      <vt:lpstr>Overview</vt:lpstr>
      <vt:lpstr>Introduction</vt:lpstr>
      <vt:lpstr>Introduction</vt:lpstr>
      <vt:lpstr>Interestingness Measures</vt:lpstr>
      <vt:lpstr>Interestingness Measures</vt:lpstr>
      <vt:lpstr>Interestingness Measures</vt:lpstr>
      <vt:lpstr>Interestingness Measures</vt:lpstr>
      <vt:lpstr>Interestingness Measures</vt:lpstr>
      <vt:lpstr>Apriori Algorithm</vt:lpstr>
      <vt:lpstr>Apriori Algorithm</vt:lpstr>
      <vt:lpstr>Apriori Algorithm</vt:lpstr>
      <vt:lpstr>Apriori Algorithm – Example</vt:lpstr>
      <vt:lpstr>Apriori Algorithm – Example</vt:lpstr>
      <vt:lpstr>Apriori Algorithm</vt:lpstr>
      <vt:lpstr>Apriori Algorithm</vt:lpstr>
      <vt:lpstr>Apriori Algorithm (HW #1)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MV</dc:creator>
  <cp:lastModifiedBy>ngkim0721@gmail.com</cp:lastModifiedBy>
  <cp:revision>2245</cp:revision>
  <cp:lastPrinted>2017-07-10T04:52:01Z</cp:lastPrinted>
  <dcterms:created xsi:type="dcterms:W3CDTF">2014-07-31T00:46:34Z</dcterms:created>
  <dcterms:modified xsi:type="dcterms:W3CDTF">2022-03-11T09:37:43Z</dcterms:modified>
</cp:coreProperties>
</file>