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47"/>
  </p:notesMasterIdLst>
  <p:sldIdLst>
    <p:sldId id="256" r:id="rId2"/>
    <p:sldId id="257" r:id="rId3"/>
    <p:sldId id="438" r:id="rId4"/>
    <p:sldId id="439" r:id="rId5"/>
    <p:sldId id="440" r:id="rId6"/>
    <p:sldId id="441" r:id="rId7"/>
    <p:sldId id="442" r:id="rId8"/>
    <p:sldId id="474" r:id="rId9"/>
    <p:sldId id="476" r:id="rId10"/>
    <p:sldId id="477" r:id="rId11"/>
    <p:sldId id="478" r:id="rId12"/>
    <p:sldId id="479" r:id="rId13"/>
    <p:sldId id="480" r:id="rId14"/>
    <p:sldId id="443" r:id="rId15"/>
    <p:sldId id="444" r:id="rId16"/>
    <p:sldId id="481" r:id="rId17"/>
    <p:sldId id="445" r:id="rId18"/>
    <p:sldId id="446" r:id="rId19"/>
    <p:sldId id="482" r:id="rId20"/>
    <p:sldId id="447" r:id="rId21"/>
    <p:sldId id="448" r:id="rId22"/>
    <p:sldId id="449" r:id="rId23"/>
    <p:sldId id="450" r:id="rId24"/>
    <p:sldId id="451" r:id="rId25"/>
    <p:sldId id="483" r:id="rId26"/>
    <p:sldId id="452" r:id="rId27"/>
    <p:sldId id="453" r:id="rId28"/>
    <p:sldId id="454" r:id="rId29"/>
    <p:sldId id="455" r:id="rId30"/>
    <p:sldId id="456" r:id="rId31"/>
    <p:sldId id="457" r:id="rId32"/>
    <p:sldId id="458" r:id="rId33"/>
    <p:sldId id="459" r:id="rId34"/>
    <p:sldId id="460" r:id="rId35"/>
    <p:sldId id="461" r:id="rId36"/>
    <p:sldId id="462" r:id="rId37"/>
    <p:sldId id="463" r:id="rId38"/>
    <p:sldId id="465" r:id="rId39"/>
    <p:sldId id="466" r:id="rId40"/>
    <p:sldId id="467" r:id="rId41"/>
    <p:sldId id="472" r:id="rId42"/>
    <p:sldId id="473" r:id="rId43"/>
    <p:sldId id="471" r:id="rId44"/>
    <p:sldId id="468" r:id="rId45"/>
    <p:sldId id="470" r:id="rId46"/>
  </p:sldIdLst>
  <p:sldSz cx="9144000" cy="6858000" type="screen4x3"/>
  <p:notesSz cx="6832600" cy="99631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273" autoAdjust="0"/>
    <p:restoredTop sz="69239" autoAdjust="0"/>
  </p:normalViewPr>
  <p:slideViewPr>
    <p:cSldViewPr>
      <p:cViewPr varScale="1">
        <p:scale>
          <a:sx n="54" d="100"/>
          <a:sy n="54" d="100"/>
        </p:scale>
        <p:origin x="77" y="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60688" cy="5000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70325" y="0"/>
            <a:ext cx="2960688" cy="5000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C593A1-2166-497F-B474-4AD49B56F82C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74750" y="1246188"/>
            <a:ext cx="4483100" cy="33623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2625" y="4794250"/>
            <a:ext cx="5467350" cy="39243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63088"/>
            <a:ext cx="2960688" cy="5000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70325" y="9463088"/>
            <a:ext cx="2960688" cy="5000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1F4403-81ED-4209-B8E8-0BC658034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308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동화</a:t>
            </a:r>
            <a:r>
              <a:rPr lang="en-US" altLang="ko-KR" dirty="0"/>
              <a:t>: </a:t>
            </a:r>
            <a:r>
              <a:rPr lang="ko-KR" altLang="en-US" dirty="0"/>
              <a:t>잡 </a:t>
            </a:r>
            <a:r>
              <a:rPr lang="en-US" altLang="ko-KR" dirty="0"/>
              <a:t>+ </a:t>
            </a:r>
            <a:r>
              <a:rPr lang="ko-KR" altLang="en-US" dirty="0"/>
              <a:t>는 </a:t>
            </a:r>
            <a:r>
              <a:rPr lang="en-US" altLang="ko-KR" dirty="0"/>
              <a:t>-&gt; </a:t>
            </a:r>
            <a:r>
              <a:rPr lang="ko-KR" altLang="en-US" dirty="0" err="1"/>
              <a:t>잠는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1F4403-81ED-4209-B8E8-0BC6580343B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5387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자기 위치와 가까운 비음으로 변화</a:t>
            </a:r>
            <a:endParaRPr lang="en-US" altLang="ko-KR" dirty="0"/>
          </a:p>
          <a:p>
            <a:r>
              <a:rPr lang="en-US" dirty="0"/>
              <a:t>‘</a:t>
            </a:r>
            <a:r>
              <a:rPr lang="ko-KR" altLang="en-US" dirty="0" err="1"/>
              <a:t>ㅇ</a:t>
            </a:r>
            <a:r>
              <a:rPr lang="en-US" altLang="ko-KR" dirty="0"/>
              <a:t>’</a:t>
            </a:r>
            <a:r>
              <a:rPr lang="ko-KR" altLang="en-US" dirty="0"/>
              <a:t>은 받침에서만 나타나기 때문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1F4403-81ED-4209-B8E8-0BC6580343B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2557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‘</a:t>
            </a:r>
            <a:r>
              <a:rPr lang="ko-KR" altLang="en-US" dirty="0"/>
              <a:t>ㄹ’앞에 </a:t>
            </a:r>
            <a:r>
              <a:rPr lang="en-US" altLang="ko-KR" dirty="0"/>
              <a:t>‘</a:t>
            </a:r>
            <a:r>
              <a:rPr lang="ko-KR" altLang="en-US" dirty="0"/>
              <a:t>ㄹ</a:t>
            </a:r>
            <a:r>
              <a:rPr lang="en-US" altLang="ko-KR" dirty="0"/>
              <a:t>’</a:t>
            </a:r>
            <a:r>
              <a:rPr lang="ko-KR" altLang="en-US" dirty="0"/>
              <a:t>이 아닌 자음이 왔을 때 </a:t>
            </a:r>
            <a:r>
              <a:rPr lang="en-US" altLang="ko-KR" dirty="0"/>
              <a:t>‘</a:t>
            </a:r>
            <a:r>
              <a:rPr lang="ko-KR" altLang="en-US" dirty="0"/>
              <a:t>ㄴ＇으로 </a:t>
            </a:r>
            <a:r>
              <a:rPr lang="ko-KR" altLang="en-US" dirty="0" err="1"/>
              <a:t>바꾸어주는</a:t>
            </a:r>
            <a:r>
              <a:rPr lang="ko-KR" altLang="en-US" dirty="0"/>
              <a:t> 것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1F4403-81ED-4209-B8E8-0BC6580343B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5855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1F4403-81ED-4209-B8E8-0BC6580343B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4312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잡</a:t>
            </a:r>
            <a:r>
              <a:rPr lang="en-US" altLang="ko-KR" dirty="0"/>
              <a:t>+</a:t>
            </a:r>
            <a:r>
              <a:rPr lang="ko-KR" altLang="en-US" dirty="0"/>
              <a:t>고 </a:t>
            </a:r>
            <a:r>
              <a:rPr lang="en-US" altLang="ko-KR" dirty="0"/>
              <a:t>(</a:t>
            </a:r>
            <a:r>
              <a:rPr lang="ko-KR" altLang="en-US" dirty="0" err="1"/>
              <a:t>ㅂ</a:t>
            </a:r>
            <a:r>
              <a:rPr lang="en-US" altLang="ko-KR" dirty="0"/>
              <a:t>) -&gt; [</a:t>
            </a:r>
            <a:r>
              <a:rPr lang="ko-KR" altLang="en-US" dirty="0" err="1"/>
              <a:t>잡꼬</a:t>
            </a:r>
            <a:r>
              <a:rPr lang="en-US" altLang="ko-KR" dirty="0"/>
              <a:t>]</a:t>
            </a:r>
          </a:p>
          <a:p>
            <a:r>
              <a:rPr lang="ko-KR" altLang="en-US" dirty="0"/>
              <a:t>밥</a:t>
            </a:r>
            <a:r>
              <a:rPr lang="en-US" altLang="ko-KR" dirty="0"/>
              <a:t>+</a:t>
            </a:r>
            <a:r>
              <a:rPr lang="ko-KR" altLang="en-US" dirty="0"/>
              <a:t>도 </a:t>
            </a:r>
            <a:r>
              <a:rPr lang="en-US" altLang="ko-KR" dirty="0"/>
              <a:t>(</a:t>
            </a:r>
            <a:r>
              <a:rPr lang="ko-KR" altLang="en-US" dirty="0" err="1"/>
              <a:t>ㅂ</a:t>
            </a:r>
            <a:r>
              <a:rPr lang="en-US" altLang="ko-KR" dirty="0"/>
              <a:t>) -&gt; [</a:t>
            </a:r>
            <a:r>
              <a:rPr lang="ko-KR" altLang="en-US" dirty="0" err="1"/>
              <a:t>밥또</a:t>
            </a:r>
            <a:r>
              <a:rPr lang="en-US" altLang="ko-KR" dirty="0"/>
              <a:t>]</a:t>
            </a:r>
          </a:p>
          <a:p>
            <a:r>
              <a:rPr lang="ko-KR" altLang="en-US" dirty="0"/>
              <a:t>국</a:t>
            </a:r>
            <a:r>
              <a:rPr lang="en-US" altLang="ko-KR" dirty="0"/>
              <a:t>+</a:t>
            </a:r>
            <a:r>
              <a:rPr lang="ko-KR" altLang="en-US" dirty="0"/>
              <a:t>부터</a:t>
            </a:r>
            <a:r>
              <a:rPr lang="en-US" altLang="ko-KR" dirty="0"/>
              <a:t>(</a:t>
            </a:r>
            <a:r>
              <a:rPr lang="ko-KR" altLang="en-US" dirty="0" err="1"/>
              <a:t>ㄱ</a:t>
            </a:r>
            <a:r>
              <a:rPr lang="en-US" altLang="ko-KR" dirty="0"/>
              <a:t>, </a:t>
            </a:r>
            <a:r>
              <a:rPr lang="ko-KR" altLang="en-US" dirty="0" err="1"/>
              <a:t>ㅂ</a:t>
            </a:r>
            <a:r>
              <a:rPr lang="en-US" altLang="ko-KR" dirty="0"/>
              <a:t>) -&gt; [</a:t>
            </a:r>
            <a:r>
              <a:rPr lang="ko-KR" altLang="en-US" dirty="0" err="1"/>
              <a:t>국뿌터</a:t>
            </a:r>
            <a:r>
              <a:rPr lang="en-US" altLang="ko-KR" dirty="0"/>
              <a:t>]</a:t>
            </a:r>
          </a:p>
          <a:p>
            <a:endParaRPr lang="en-US" dirty="0"/>
          </a:p>
          <a:p>
            <a:r>
              <a:rPr lang="ko-KR" altLang="en-US" dirty="0"/>
              <a:t>용언의 어간 비음 </a:t>
            </a:r>
            <a:r>
              <a:rPr lang="en-US" altLang="ko-KR" dirty="0"/>
              <a:t>+ </a:t>
            </a:r>
            <a:r>
              <a:rPr lang="ko-KR" altLang="en-US" dirty="0"/>
              <a:t>어미의 첫 자음</a:t>
            </a:r>
            <a:r>
              <a:rPr lang="en-US" altLang="ko-KR" dirty="0"/>
              <a:t>(</a:t>
            </a:r>
            <a:r>
              <a:rPr lang="ko-KR" altLang="en-US" dirty="0"/>
              <a:t>경음화</a:t>
            </a:r>
            <a:r>
              <a:rPr lang="en-US" altLang="ko-KR" dirty="0"/>
              <a:t>)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1F4403-81ED-4209-B8E8-0BC6580343B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8335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아원론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아원논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</a:p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도원령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동원녕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횡단로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횡단노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벽난로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병날로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산란기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산란기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권력가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궐력가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분리 가능성이 높으면</a:t>
            </a:r>
          </a:p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ㄹ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비음화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분리 가능성이 낮으면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유음화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안부터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안부터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안도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안도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안과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안과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 /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안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안꼬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안따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안지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안찌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감부터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 [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감도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 [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감과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 / [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감꼬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 [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감따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 [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감ㅉ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</a:p>
          <a:p>
            <a:br>
              <a:rPr lang="ko-KR" altLang="en-US" dirty="0"/>
            </a:b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1F4403-81ED-4209-B8E8-0BC6580343B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4171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1F4403-81ED-4209-B8E8-0BC6580343B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6495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1F4403-81ED-4209-B8E8-0BC6580343BE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253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방향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ex)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달나라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 [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달라라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</a:p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ㄹ이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ㄴ에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영향을 줘서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ㄹ으로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바뀜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앞에서 뒤를 영향을 줌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순행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진리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-&gt;[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질리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</a:p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ㄹ이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앞의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ㄴ에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영향을 줘서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ㄹ으로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바뀜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뒤에서 앞으로 영향을 줌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역행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잡는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&gt; [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잠는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경우에는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비음화되는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부분 동화의 경우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진리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경우 직접 동화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고기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괴기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아비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애비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어미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애미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뒤에 있는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ㅣ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모음이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ㅗ라는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모음을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ㅚ로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바꾸는 형태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뒤에 있는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ㅣ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모음이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ㅏ라는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모음을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ㅐ로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바꾸는 형태</a:t>
            </a:r>
          </a:p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ㅣ때문에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후설모음이 전설모음화 됨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역행적이지만 바로 붙어있는게 아니고 중간에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끼어있는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개재자음이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있음 그렇기 때문에 직접 동화가 아니라 간접동화이다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이화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길거리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 [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길꺼리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</a:p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ㄱ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ㄲ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경음화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청자 입장에서는 소리가 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잘들리기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때문에 이해하기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쉬워짐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1F4403-81ED-4209-B8E8-0BC6580343B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817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개재자음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중간에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끼어있는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자음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1F4403-81ED-4209-B8E8-0BC6580343B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5756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윌리엄 존스 </a:t>
            </a:r>
            <a:r>
              <a:rPr lang="en-US" altLang="ko-KR" dirty="0"/>
              <a:t>– </a:t>
            </a:r>
            <a:r>
              <a:rPr lang="ko-KR" altLang="en-US" dirty="0"/>
              <a:t>역사언어학의 아버지 </a:t>
            </a:r>
            <a:r>
              <a:rPr lang="en-US" altLang="ko-KR" dirty="0"/>
              <a:t>(</a:t>
            </a:r>
            <a:r>
              <a:rPr lang="ko-KR" altLang="en-US" dirty="0"/>
              <a:t>산스크리트어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알타이어족</a:t>
            </a:r>
            <a:endParaRPr lang="en-US" altLang="ko-KR" dirty="0"/>
          </a:p>
          <a:p>
            <a:r>
              <a:rPr lang="ko-KR" altLang="en-US" dirty="0" err="1"/>
              <a:t>고아시아제어</a:t>
            </a:r>
            <a:endParaRPr lang="en-US" altLang="ko-KR" dirty="0"/>
          </a:p>
          <a:p>
            <a:r>
              <a:rPr lang="ko-KR" altLang="en-US" dirty="0" err="1"/>
              <a:t>드라비어족</a:t>
            </a:r>
            <a:r>
              <a:rPr lang="en-US" altLang="ko-KR" dirty="0"/>
              <a:t>(</a:t>
            </a:r>
            <a:r>
              <a:rPr lang="ko-KR" altLang="en-US" dirty="0"/>
              <a:t>타밀어</a:t>
            </a:r>
            <a:r>
              <a:rPr lang="en-US" altLang="ko-KR" dirty="0"/>
              <a:t>)</a:t>
            </a:r>
            <a:endParaRPr lang="en-US" dirty="0"/>
          </a:p>
          <a:p>
            <a:endParaRPr 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1F4403-81ED-4209-B8E8-0BC6580343B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4168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1F4403-81ED-4209-B8E8-0BC6580343B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645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Both"/>
            </a:pPr>
            <a:r>
              <a:rPr lang="ko-KR" altLang="en-US" dirty="0"/>
              <a:t>공시</a:t>
            </a:r>
            <a:endParaRPr lang="en-US" altLang="ko-KR" dirty="0"/>
          </a:p>
          <a:p>
            <a:pPr marL="228600" indent="-228600">
              <a:buAutoNum type="arabicParenBoth"/>
            </a:pPr>
            <a:r>
              <a:rPr lang="ko-KR" altLang="en-US" dirty="0"/>
              <a:t>통시</a:t>
            </a:r>
            <a:endParaRPr lang="en-US" altLang="ko-KR" dirty="0"/>
          </a:p>
          <a:p>
            <a:pPr marL="228600" indent="-228600">
              <a:buAutoNum type="arabicParenBoth"/>
            </a:pPr>
            <a:r>
              <a:rPr lang="ko-KR" altLang="en-US" dirty="0"/>
              <a:t>통시</a:t>
            </a:r>
            <a:endParaRPr lang="en-US" altLang="ko-KR" dirty="0"/>
          </a:p>
          <a:p>
            <a:pPr marL="228600" indent="-228600">
              <a:buAutoNum type="arabicParenBoth"/>
            </a:pPr>
            <a:r>
              <a:rPr lang="ko-KR" altLang="en-US" dirty="0"/>
              <a:t>공시</a:t>
            </a:r>
            <a:endParaRPr lang="en-US" altLang="ko-KR" dirty="0"/>
          </a:p>
          <a:p>
            <a:pPr marL="228600" indent="-228600">
              <a:buAutoNum type="arabicParenBoth"/>
            </a:pPr>
            <a:r>
              <a:rPr lang="ko-KR" altLang="en-US" dirty="0"/>
              <a:t>통시</a:t>
            </a:r>
            <a:endParaRPr lang="en-US" altLang="ko-KR" dirty="0"/>
          </a:p>
          <a:p>
            <a:pPr marL="228600" indent="-228600">
              <a:buAutoNum type="arabicParenBoth"/>
            </a:pPr>
            <a:r>
              <a:rPr lang="ko-KR" altLang="en-US" dirty="0"/>
              <a:t>공시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1F4403-81ED-4209-B8E8-0BC6580343B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9253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노아서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ㅎ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탈락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단모음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반모음 첨가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없던 이중모음이 생김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br>
              <a:rPr lang="ko-KR" altLang="en-US" dirty="0"/>
            </a:b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음운현상이 적용된 표면형과 음운현상이 적용 안된 표면형이 공존할 수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1F4403-81ED-4209-B8E8-0BC6580343B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915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한국어의 </a:t>
            </a:r>
            <a:r>
              <a:rPr lang="en-US" altLang="ko-KR" dirty="0"/>
              <a:t>7</a:t>
            </a:r>
            <a:r>
              <a:rPr lang="ko-KR" altLang="en-US" dirty="0"/>
              <a:t>종성제약에서 비롯된 현상</a:t>
            </a:r>
            <a:endParaRPr lang="en-US" altLang="ko-KR" dirty="0"/>
          </a:p>
          <a:p>
            <a:endParaRPr lang="en-US" dirty="0"/>
          </a:p>
          <a:p>
            <a:r>
              <a:rPr lang="en-US" dirty="0"/>
              <a:t>ex) </a:t>
            </a:r>
            <a:r>
              <a:rPr lang="ko-KR" altLang="en-US" dirty="0"/>
              <a:t>잎</a:t>
            </a:r>
            <a:r>
              <a:rPr lang="en-US" altLang="ko-KR" dirty="0"/>
              <a:t>[</a:t>
            </a:r>
            <a:r>
              <a:rPr lang="ko-KR" altLang="en-US" dirty="0"/>
              <a:t>입</a:t>
            </a:r>
            <a:r>
              <a:rPr lang="en-US" altLang="ko-KR" dirty="0"/>
              <a:t>]</a:t>
            </a:r>
          </a:p>
          <a:p>
            <a:endParaRPr lang="en-US" dirty="0"/>
          </a:p>
          <a:p>
            <a:r>
              <a:rPr lang="ko-KR" altLang="en-US" dirty="0"/>
              <a:t>한국어에서 이런 특징이 잘 나타나는 이유는 </a:t>
            </a:r>
            <a:r>
              <a:rPr lang="ko-KR" altLang="en-US" dirty="0" err="1"/>
              <a:t>불파</a:t>
            </a:r>
            <a:r>
              <a:rPr lang="ko-KR" altLang="en-US" dirty="0"/>
              <a:t> 현상 때문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1F4403-81ED-4209-B8E8-0BC6580343B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8263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1F4403-81ED-4209-B8E8-0BC6580343B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79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49DB4-5B2D-4A9A-911C-13B0582EF968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BEA8-BDBC-4322-8E15-3231F83FAE0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49DB4-5B2D-4A9A-911C-13B0582EF968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BEA8-BDBC-4322-8E15-3231F83FAE0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49DB4-5B2D-4A9A-911C-13B0582EF968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BEA8-BDBC-4322-8E15-3231F83FAE0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49DB4-5B2D-4A9A-911C-13B0582EF968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BEA8-BDBC-4322-8E15-3231F83FAE0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49DB4-5B2D-4A9A-911C-13B0582EF968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BEA8-BDBC-4322-8E15-3231F83FAE0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49DB4-5B2D-4A9A-911C-13B0582EF968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BEA8-BDBC-4322-8E15-3231F83FAE0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49DB4-5B2D-4A9A-911C-13B0582EF968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BEA8-BDBC-4322-8E15-3231F83FAE0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49DB4-5B2D-4A9A-911C-13B0582EF968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BEA8-BDBC-4322-8E15-3231F83FAE0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49DB4-5B2D-4A9A-911C-13B0582EF968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BEA8-BDBC-4322-8E15-3231F83FAE0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49DB4-5B2D-4A9A-911C-13B0582EF968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BEA8-BDBC-4322-8E15-3231F83FAE0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49DB4-5B2D-4A9A-911C-13B0582EF968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BEA8-BDBC-4322-8E15-3231F83FAE0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E649DB4-5B2D-4A9A-911C-13B0582EF968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CD17BEA8-BDBC-4322-8E15-3231F83FAE0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10.</a:t>
            </a:r>
            <a:r>
              <a:rPr lang="ko-KR" altLang="en-US"/>
              <a:t>음운현상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2876128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ko-KR" altLang="en-US" dirty="0"/>
              <a:t>음운 현상의 이해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대치</a:t>
            </a:r>
            <a:endParaRPr lang="en-US" altLang="ko-KR" dirty="0"/>
          </a:p>
          <a:p>
            <a:pPr marL="457200" indent="-45720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3309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음운 현상의 이해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+mn-ea"/>
              </a:rPr>
              <a:t>음운 현상의 </a:t>
            </a:r>
            <a:r>
              <a:rPr lang="ko-KR" altLang="en-US" dirty="0" err="1">
                <a:latin typeface="+mn-ea"/>
              </a:rPr>
              <a:t>수의성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sz="2000" dirty="0">
              <a:latin typeface="+mn-ea"/>
            </a:endParaRPr>
          </a:p>
          <a:p>
            <a:pPr lvl="1"/>
            <a:r>
              <a:rPr lang="ko-KR" altLang="en-US" dirty="0"/>
              <a:t>음운 현상은 조건이 충족되었을 때 필수적으로 적용되는 것도 있고 그렇지</a:t>
            </a:r>
            <a:endParaRPr lang="en-US" altLang="ko-KR" dirty="0"/>
          </a:p>
          <a:p>
            <a:pPr marL="274320" lvl="1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않은 것도 있음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필수적으로 적용되지 않는 음운 현상을 수의적 음운 현상이라고 함</a:t>
            </a:r>
            <a:r>
              <a:rPr lang="en-US" altLang="ko-KR" dirty="0"/>
              <a:t>. </a:t>
            </a:r>
          </a:p>
          <a:p>
            <a:pPr lvl="3"/>
            <a:endParaRPr lang="en-US" altLang="ko-KR" sz="1800" dirty="0"/>
          </a:p>
          <a:p>
            <a:pPr lvl="1"/>
            <a:r>
              <a:rPr lang="ko-KR" altLang="en-US" dirty="0"/>
              <a:t>표면적으로 음운 현상이 수의적인 적용을 보이는 경우는 두 가지임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2"/>
            <a:r>
              <a:rPr lang="ko-KR" altLang="en-US" dirty="0"/>
              <a:t>음운 현상이 적용 환경을 만족시키는 일부에만 적용되는 경우</a:t>
            </a:r>
            <a:endParaRPr lang="en-US" altLang="ko-KR" dirty="0"/>
          </a:p>
          <a:p>
            <a:pPr lvl="3"/>
            <a:endParaRPr lang="en-US" altLang="ko-KR" sz="1800" dirty="0"/>
          </a:p>
          <a:p>
            <a:pPr lvl="3"/>
            <a:r>
              <a:rPr lang="ko-KR" altLang="en-US" sz="1800" dirty="0"/>
              <a:t>음운 현상의 적용 조건을 충족시키는 형태가 </a:t>
            </a:r>
            <a:r>
              <a:rPr lang="en-US" altLang="ko-KR" sz="1800" dirty="0"/>
              <a:t>‘</a:t>
            </a:r>
            <a:r>
              <a:rPr lang="ko-KR" altLang="en-US" sz="1800" dirty="0"/>
              <a:t> </a:t>
            </a:r>
            <a:r>
              <a:rPr lang="en-US" altLang="ko-KR" sz="1800" dirty="0"/>
              <a:t>A, B, C, D, E’ </a:t>
            </a:r>
            <a:r>
              <a:rPr lang="ko-KR" altLang="en-US" sz="1800" dirty="0"/>
              <a:t>가</a:t>
            </a:r>
            <a:r>
              <a:rPr lang="en-US" altLang="ko-KR" sz="1800" dirty="0"/>
              <a:t> </a:t>
            </a:r>
            <a:r>
              <a:rPr lang="ko-KR" altLang="en-US" sz="1800" dirty="0"/>
              <a:t>있을 때 </a:t>
            </a:r>
            <a:endParaRPr lang="en-US" altLang="ko-KR" sz="1800" dirty="0"/>
          </a:p>
          <a:p>
            <a:pPr marL="822960" lvl="3" indent="0">
              <a:buNone/>
            </a:pPr>
            <a:r>
              <a:rPr lang="en-US" altLang="ko-KR" sz="1800" dirty="0"/>
              <a:t>  ‘A </a:t>
            </a:r>
            <a:r>
              <a:rPr lang="ko-KR" altLang="en-US" sz="1800" dirty="0"/>
              <a:t>혹은 </a:t>
            </a:r>
            <a:r>
              <a:rPr lang="en-US" altLang="ko-KR" sz="1800" dirty="0"/>
              <a:t>A, B’ </a:t>
            </a:r>
            <a:r>
              <a:rPr lang="ko-KR" altLang="en-US" sz="1800" dirty="0"/>
              <a:t>등과</a:t>
            </a:r>
            <a:r>
              <a:rPr lang="en-US" altLang="ko-KR" sz="1800" dirty="0"/>
              <a:t> </a:t>
            </a:r>
            <a:r>
              <a:rPr lang="ko-KR" altLang="en-US" sz="1800" dirty="0"/>
              <a:t>같이 일부에만 적용됨</a:t>
            </a:r>
            <a:r>
              <a:rPr lang="en-US" altLang="ko-KR" sz="1800" dirty="0"/>
              <a:t>.</a:t>
            </a:r>
          </a:p>
          <a:p>
            <a:pPr lvl="1"/>
            <a:endParaRPr lang="en-US" altLang="ko-KR" sz="1800" dirty="0"/>
          </a:p>
          <a:p>
            <a:pPr lvl="3"/>
            <a:endParaRPr lang="en-US" altLang="ko-KR" sz="1800" dirty="0"/>
          </a:p>
          <a:p>
            <a:pPr marL="822960" lvl="3" indent="0">
              <a:buNone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668201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음운 현상의 이해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pPr lvl="1"/>
            <a:endParaRPr lang="en-US" altLang="ko-KR" dirty="0"/>
          </a:p>
          <a:p>
            <a:pPr lvl="2"/>
            <a:r>
              <a:rPr lang="ko-KR" altLang="en-US" dirty="0"/>
              <a:t>음운 현상이 적용 환경을 만족시키는 모두에 적용되지만 필수적이지 않은 경우</a:t>
            </a:r>
            <a:endParaRPr lang="en-US" altLang="ko-KR" dirty="0"/>
          </a:p>
          <a:p>
            <a:pPr marL="548640" lvl="2" indent="0">
              <a:buNone/>
            </a:pPr>
            <a:endParaRPr lang="en-US" altLang="ko-KR" sz="1800" dirty="0"/>
          </a:p>
          <a:p>
            <a:pPr lvl="3"/>
            <a:r>
              <a:rPr lang="ko-KR" altLang="en-US" sz="1800" dirty="0"/>
              <a:t>음운 현상의 적용 조건을 충족시키는 형태가 </a:t>
            </a:r>
            <a:r>
              <a:rPr lang="en-US" altLang="ko-KR" sz="1800" dirty="0"/>
              <a:t>‘</a:t>
            </a:r>
            <a:r>
              <a:rPr lang="ko-KR" altLang="en-US" sz="1800" dirty="0"/>
              <a:t> </a:t>
            </a:r>
            <a:r>
              <a:rPr lang="en-US" altLang="ko-KR" sz="1800" dirty="0"/>
              <a:t>A, B, C, D, E’ </a:t>
            </a:r>
            <a:r>
              <a:rPr lang="ko-KR" altLang="en-US" sz="1800" dirty="0"/>
              <a:t>가</a:t>
            </a:r>
            <a:r>
              <a:rPr lang="en-US" altLang="ko-KR" sz="1800" dirty="0"/>
              <a:t> </a:t>
            </a:r>
            <a:r>
              <a:rPr lang="ko-KR" altLang="en-US" sz="1800" dirty="0"/>
              <a:t>있을 때 </a:t>
            </a:r>
            <a:endParaRPr lang="en-US" altLang="ko-KR" sz="1800" dirty="0"/>
          </a:p>
          <a:p>
            <a:pPr marL="822960" lvl="3" indent="0">
              <a:buNone/>
            </a:pPr>
            <a:r>
              <a:rPr lang="en-US" altLang="ko-KR" sz="1800" dirty="0"/>
              <a:t>  </a:t>
            </a:r>
            <a:r>
              <a:rPr lang="ko-KR" altLang="en-US" sz="1800" dirty="0"/>
              <a:t>모두에 적용될 수 있지만 적용되기도 하고 적용이 안 되기도 함</a:t>
            </a:r>
            <a:r>
              <a:rPr lang="en-US" altLang="ko-KR" sz="1800" dirty="0"/>
              <a:t>.</a:t>
            </a:r>
          </a:p>
          <a:p>
            <a:pPr marL="822960" lvl="3" indent="0">
              <a:buNone/>
            </a:pPr>
            <a:endParaRPr lang="en-US" altLang="ko-KR" sz="1800" dirty="0"/>
          </a:p>
          <a:p>
            <a:pPr lvl="3"/>
            <a:r>
              <a:rPr lang="ko-KR" altLang="en-US" sz="1800" dirty="0"/>
              <a:t>진정한 수의적 음운 현상이라고 할 수 있음</a:t>
            </a:r>
            <a:r>
              <a:rPr lang="en-US" altLang="ko-KR" sz="1800" dirty="0"/>
              <a:t>.</a:t>
            </a:r>
          </a:p>
          <a:p>
            <a:pPr lvl="3"/>
            <a:endParaRPr lang="en-US" altLang="ko-KR" sz="1800" dirty="0"/>
          </a:p>
          <a:p>
            <a:pPr marL="822960" lvl="3" indent="0">
              <a:buNone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000963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음운 현상의 이해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pPr marL="548640" lvl="2" indent="0">
              <a:buNone/>
            </a:pPr>
            <a:endParaRPr lang="en-US" altLang="ko-KR" sz="2000" dirty="0">
              <a:latin typeface="+mn-ea"/>
            </a:endParaRPr>
          </a:p>
          <a:p>
            <a:pPr marL="274320" lvl="1" indent="0">
              <a:buNone/>
            </a:pPr>
            <a:r>
              <a:rPr lang="en-US" altLang="ko-KR" b="1" dirty="0">
                <a:latin typeface="+mn-ea"/>
              </a:rPr>
              <a:t>Q2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다음에서 설명하고 있는 음운 현상을 공시적인 것과 통시적인 것으로</a:t>
            </a:r>
            <a:endParaRPr lang="en-US" altLang="ko-KR" dirty="0">
              <a:latin typeface="+mn-ea"/>
            </a:endParaRPr>
          </a:p>
          <a:p>
            <a:pPr marL="274320" lvl="1" indent="0">
              <a:buNone/>
            </a:pPr>
            <a:r>
              <a:rPr lang="en-US" altLang="ko-KR" dirty="0">
                <a:latin typeface="+mn-ea"/>
              </a:rPr>
              <a:t>     </a:t>
            </a:r>
            <a:r>
              <a:rPr lang="ko-KR" altLang="en-US" dirty="0">
                <a:latin typeface="+mn-ea"/>
              </a:rPr>
              <a:t>구분해 보세요</a:t>
            </a:r>
            <a:r>
              <a:rPr lang="en-US" altLang="ko-KR" dirty="0">
                <a:latin typeface="+mn-ea"/>
              </a:rPr>
              <a:t>.</a:t>
            </a:r>
          </a:p>
          <a:p>
            <a:pPr marL="274320" lvl="1" indent="0">
              <a:buNone/>
            </a:pPr>
            <a:endParaRPr lang="en-US" altLang="ko-KR" dirty="0">
              <a:latin typeface="+mn-ea"/>
            </a:endParaRPr>
          </a:p>
          <a:p>
            <a:pPr marL="274320" lvl="1" indent="0">
              <a:buNone/>
            </a:pPr>
            <a:r>
              <a:rPr lang="en-US" altLang="ko-KR" dirty="0">
                <a:latin typeface="+mn-ea"/>
              </a:rPr>
              <a:t>(1) ‘</a:t>
            </a:r>
            <a:r>
              <a:rPr lang="ko-KR" altLang="en-US" dirty="0" err="1">
                <a:latin typeface="+mn-ea"/>
              </a:rPr>
              <a:t>좋</a:t>
            </a:r>
            <a:r>
              <a:rPr lang="en-US" altLang="ko-KR" dirty="0">
                <a:latin typeface="+mn-ea"/>
              </a:rPr>
              <a:t>-’</a:t>
            </a:r>
            <a:r>
              <a:rPr lang="ko-KR" altLang="en-US" dirty="0">
                <a:latin typeface="+mn-ea"/>
              </a:rPr>
              <a:t>의 </a:t>
            </a:r>
            <a:r>
              <a:rPr lang="en-US" altLang="ko-KR" dirty="0">
                <a:latin typeface="+mn-ea"/>
              </a:rPr>
              <a:t>‘</a:t>
            </a:r>
            <a:r>
              <a:rPr lang="ko-KR" altLang="en-US" dirty="0" err="1">
                <a:latin typeface="+mn-ea"/>
              </a:rPr>
              <a:t>ㅎ</a:t>
            </a:r>
            <a:r>
              <a:rPr lang="en-US" altLang="ko-KR" dirty="0">
                <a:latin typeface="+mn-ea"/>
              </a:rPr>
              <a:t>’</a:t>
            </a:r>
            <a:r>
              <a:rPr lang="ko-KR" altLang="en-US" dirty="0">
                <a:latin typeface="+mn-ea"/>
              </a:rPr>
              <a:t>이 모음으로 시작하는 어미 앞에서 탈락한다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274320" lvl="1" indent="0">
              <a:buNone/>
            </a:pPr>
            <a:r>
              <a:rPr lang="en-US" altLang="ko-KR" dirty="0">
                <a:latin typeface="+mn-ea"/>
              </a:rPr>
              <a:t>(2) ‘</a:t>
            </a:r>
            <a:r>
              <a:rPr lang="ko-KR" altLang="en-US" dirty="0" err="1">
                <a:latin typeface="+mn-ea"/>
              </a:rPr>
              <a:t>방하</a:t>
            </a:r>
            <a:r>
              <a:rPr lang="en-US" altLang="ko-KR" dirty="0">
                <a:latin typeface="+mn-ea"/>
              </a:rPr>
              <a:t>’</a:t>
            </a:r>
            <a:r>
              <a:rPr lang="ko-KR" altLang="en-US" dirty="0">
                <a:latin typeface="+mn-ea"/>
              </a:rPr>
              <a:t>의 </a:t>
            </a:r>
            <a:r>
              <a:rPr lang="en-US" altLang="ko-KR" dirty="0">
                <a:latin typeface="+mn-ea"/>
              </a:rPr>
              <a:t>‘</a:t>
            </a:r>
            <a:r>
              <a:rPr lang="ko-KR" altLang="en-US" dirty="0" err="1">
                <a:latin typeface="+mn-ea"/>
              </a:rPr>
              <a:t>ㅎ</a:t>
            </a:r>
            <a:r>
              <a:rPr lang="en-US" altLang="ko-KR" dirty="0">
                <a:latin typeface="+mn-ea"/>
              </a:rPr>
              <a:t>’</a:t>
            </a:r>
            <a:r>
              <a:rPr lang="ko-KR" altLang="en-US" dirty="0">
                <a:latin typeface="+mn-ea"/>
              </a:rPr>
              <a:t>이 탈락하여 </a:t>
            </a:r>
            <a:r>
              <a:rPr lang="en-US" altLang="ko-KR" dirty="0">
                <a:latin typeface="+mn-ea"/>
              </a:rPr>
              <a:t>‘</a:t>
            </a:r>
            <a:r>
              <a:rPr lang="ko-KR" altLang="en-US" dirty="0">
                <a:latin typeface="+mn-ea"/>
              </a:rPr>
              <a:t>방아</a:t>
            </a:r>
            <a:r>
              <a:rPr lang="en-US" altLang="ko-KR" dirty="0">
                <a:latin typeface="+mn-ea"/>
              </a:rPr>
              <a:t>’</a:t>
            </a:r>
            <a:r>
              <a:rPr lang="ko-KR" altLang="en-US" dirty="0">
                <a:latin typeface="+mn-ea"/>
              </a:rPr>
              <a:t>로 바뀌었다</a:t>
            </a:r>
            <a:r>
              <a:rPr lang="en-US" altLang="ko-KR" dirty="0">
                <a:latin typeface="+mn-ea"/>
              </a:rPr>
              <a:t>.			</a:t>
            </a:r>
          </a:p>
          <a:p>
            <a:pPr marL="274320" lvl="1" indent="0">
              <a:buNone/>
            </a:pPr>
            <a:r>
              <a:rPr lang="en-US" altLang="ko-KR" dirty="0">
                <a:latin typeface="+mn-ea"/>
              </a:rPr>
              <a:t>(3) ‘</a:t>
            </a:r>
            <a:r>
              <a:rPr lang="ko-KR" altLang="en-US" dirty="0" err="1">
                <a:latin typeface="+mn-ea"/>
              </a:rPr>
              <a:t>남비</a:t>
            </a:r>
            <a:r>
              <a:rPr lang="en-US" altLang="ko-KR" dirty="0">
                <a:latin typeface="+mn-ea"/>
              </a:rPr>
              <a:t>&gt;</a:t>
            </a:r>
            <a:r>
              <a:rPr lang="ko-KR" altLang="en-US" dirty="0">
                <a:latin typeface="+mn-ea"/>
              </a:rPr>
              <a:t>냄비</a:t>
            </a:r>
            <a:r>
              <a:rPr lang="en-US" altLang="ko-KR" dirty="0">
                <a:latin typeface="+mn-ea"/>
              </a:rPr>
              <a:t>’</a:t>
            </a:r>
            <a:r>
              <a:rPr lang="ko-KR" altLang="en-US" dirty="0">
                <a:latin typeface="+mn-ea"/>
              </a:rPr>
              <a:t>는 </a:t>
            </a:r>
            <a:r>
              <a:rPr lang="en-US" altLang="ko-KR" dirty="0">
                <a:latin typeface="+mn-ea"/>
              </a:rPr>
              <a:t>‘</a:t>
            </a:r>
            <a:r>
              <a:rPr lang="ko-KR" altLang="en-US" dirty="0" err="1">
                <a:latin typeface="+mn-ea"/>
              </a:rPr>
              <a:t>ㅏ</a:t>
            </a:r>
            <a:r>
              <a:rPr lang="en-US" altLang="ko-KR" dirty="0">
                <a:latin typeface="+mn-ea"/>
              </a:rPr>
              <a:t>’</a:t>
            </a:r>
            <a:r>
              <a:rPr lang="ko-KR" altLang="en-US" dirty="0">
                <a:latin typeface="+mn-ea"/>
              </a:rPr>
              <a:t>가 뒤에 오는 </a:t>
            </a:r>
            <a:r>
              <a:rPr lang="en-US" altLang="ko-KR" dirty="0">
                <a:latin typeface="+mn-ea"/>
              </a:rPr>
              <a:t>‘</a:t>
            </a:r>
            <a:r>
              <a:rPr lang="ko-KR" altLang="en-US" dirty="0" err="1">
                <a:latin typeface="+mn-ea"/>
              </a:rPr>
              <a:t>ㅣ</a:t>
            </a:r>
            <a:r>
              <a:rPr lang="en-US" altLang="ko-KR" dirty="0">
                <a:latin typeface="+mn-ea"/>
              </a:rPr>
              <a:t>’</a:t>
            </a:r>
            <a:r>
              <a:rPr lang="ko-KR" altLang="en-US" dirty="0">
                <a:latin typeface="+mn-ea"/>
              </a:rPr>
              <a:t>에 동화되어 </a:t>
            </a:r>
            <a:r>
              <a:rPr lang="en-US" altLang="ko-KR" dirty="0">
                <a:latin typeface="+mn-ea"/>
              </a:rPr>
              <a:t>‘</a:t>
            </a:r>
            <a:r>
              <a:rPr lang="ko-KR" altLang="en-US" dirty="0" err="1">
                <a:latin typeface="+mn-ea"/>
              </a:rPr>
              <a:t>ㅐ</a:t>
            </a:r>
            <a:r>
              <a:rPr lang="en-US" altLang="ko-KR" dirty="0">
                <a:latin typeface="+mn-ea"/>
              </a:rPr>
              <a:t>’</a:t>
            </a:r>
            <a:r>
              <a:rPr lang="ko-KR" altLang="en-US" dirty="0">
                <a:latin typeface="+mn-ea"/>
              </a:rPr>
              <a:t>로 바뀐 결과이다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274320" lvl="1" indent="0">
              <a:buNone/>
            </a:pPr>
            <a:r>
              <a:rPr lang="en-US" altLang="ko-KR" dirty="0">
                <a:latin typeface="+mn-ea"/>
              </a:rPr>
              <a:t>(4) </a:t>
            </a:r>
            <a:r>
              <a:rPr lang="ko-KR" altLang="en-US" dirty="0">
                <a:latin typeface="+mn-ea"/>
              </a:rPr>
              <a:t>몇몇 방언에서는 </a:t>
            </a:r>
            <a:r>
              <a:rPr lang="en-US" altLang="ko-KR" dirty="0">
                <a:latin typeface="+mn-ea"/>
              </a:rPr>
              <a:t>‘</a:t>
            </a:r>
            <a:r>
              <a:rPr lang="ko-KR" altLang="en-US" dirty="0">
                <a:latin typeface="+mn-ea"/>
              </a:rPr>
              <a:t>밥</a:t>
            </a:r>
            <a:r>
              <a:rPr lang="en-US" altLang="ko-KR" dirty="0">
                <a:latin typeface="+mn-ea"/>
              </a:rPr>
              <a:t>’</a:t>
            </a:r>
            <a:r>
              <a:rPr lang="ko-KR" altLang="en-US" dirty="0">
                <a:latin typeface="+mn-ea"/>
              </a:rPr>
              <a:t>에 주격 조사가 </a:t>
            </a:r>
            <a:r>
              <a:rPr lang="en-US" altLang="ko-KR" dirty="0">
                <a:latin typeface="+mn-ea"/>
              </a:rPr>
              <a:t>‘</a:t>
            </a:r>
            <a:r>
              <a:rPr lang="ko-KR" altLang="en-US" dirty="0">
                <a:latin typeface="+mn-ea"/>
              </a:rPr>
              <a:t>이</a:t>
            </a:r>
            <a:r>
              <a:rPr lang="en-US" altLang="ko-KR" dirty="0">
                <a:latin typeface="+mn-ea"/>
              </a:rPr>
              <a:t>’</a:t>
            </a:r>
            <a:r>
              <a:rPr lang="ko-KR" altLang="en-US" dirty="0">
                <a:latin typeface="+mn-ea"/>
              </a:rPr>
              <a:t>가 결합할 때 </a:t>
            </a:r>
            <a:r>
              <a:rPr lang="en-US" altLang="ko-KR" dirty="0">
                <a:latin typeface="+mn-ea"/>
              </a:rPr>
              <a:t>‘</a:t>
            </a:r>
            <a:r>
              <a:rPr lang="ko-KR" altLang="en-US" dirty="0" err="1">
                <a:latin typeface="+mn-ea"/>
              </a:rPr>
              <a:t>ㅏ</a:t>
            </a:r>
            <a:r>
              <a:rPr lang="en-US" altLang="ko-KR" dirty="0">
                <a:latin typeface="+mn-ea"/>
              </a:rPr>
              <a:t>’</a:t>
            </a:r>
            <a:r>
              <a:rPr lang="ko-KR" altLang="en-US" dirty="0">
                <a:latin typeface="+mn-ea"/>
              </a:rPr>
              <a:t>가 </a:t>
            </a:r>
            <a:r>
              <a:rPr lang="en-US" altLang="ko-KR" dirty="0">
                <a:latin typeface="+mn-ea"/>
              </a:rPr>
              <a:t>‘</a:t>
            </a:r>
            <a:r>
              <a:rPr lang="ko-KR" altLang="en-US" dirty="0" err="1">
                <a:latin typeface="+mn-ea"/>
              </a:rPr>
              <a:t>ㅐ</a:t>
            </a:r>
            <a:r>
              <a:rPr lang="en-US" altLang="ko-KR" dirty="0">
                <a:latin typeface="+mn-ea"/>
              </a:rPr>
              <a:t>’</a:t>
            </a:r>
            <a:r>
              <a:rPr lang="ko-KR" altLang="en-US" dirty="0">
                <a:latin typeface="+mn-ea"/>
              </a:rPr>
              <a:t>로</a:t>
            </a:r>
            <a:endParaRPr lang="en-US" altLang="ko-KR" dirty="0">
              <a:latin typeface="+mn-ea"/>
            </a:endParaRPr>
          </a:p>
          <a:p>
            <a:pPr marL="274320" lvl="1" indent="0">
              <a:buNone/>
            </a:pPr>
            <a:r>
              <a:rPr lang="en-US" altLang="ko-KR" dirty="0">
                <a:latin typeface="+mn-ea"/>
              </a:rPr>
              <a:t>     </a:t>
            </a:r>
            <a:r>
              <a:rPr lang="ko-KR" altLang="en-US" dirty="0">
                <a:latin typeface="+mn-ea"/>
              </a:rPr>
              <a:t>바뀌어 </a:t>
            </a:r>
            <a:r>
              <a:rPr lang="en-US" altLang="ko-KR" dirty="0">
                <a:latin typeface="+mn-ea"/>
              </a:rPr>
              <a:t>‘</a:t>
            </a:r>
            <a:r>
              <a:rPr lang="ko-KR" altLang="en-US" dirty="0" err="1">
                <a:latin typeface="+mn-ea"/>
              </a:rPr>
              <a:t>배비</a:t>
            </a:r>
            <a:r>
              <a:rPr lang="en-US" altLang="ko-KR" dirty="0">
                <a:latin typeface="+mn-ea"/>
              </a:rPr>
              <a:t>’</a:t>
            </a:r>
            <a:r>
              <a:rPr lang="ko-KR" altLang="en-US" dirty="0">
                <a:latin typeface="+mn-ea"/>
              </a:rPr>
              <a:t>라고 발음한다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274320" lvl="1" indent="0">
              <a:buNone/>
            </a:pPr>
            <a:r>
              <a:rPr lang="en-US" altLang="ko-KR" dirty="0">
                <a:latin typeface="+mn-ea"/>
              </a:rPr>
              <a:t>(5) ‘</a:t>
            </a:r>
            <a:r>
              <a:rPr lang="ko-KR" altLang="en-US" dirty="0" err="1">
                <a:latin typeface="+mn-ea"/>
              </a:rPr>
              <a:t>믈</a:t>
            </a:r>
            <a:r>
              <a:rPr lang="en-US" altLang="ko-KR" dirty="0">
                <a:latin typeface="+mn-ea"/>
              </a:rPr>
              <a:t>’</a:t>
            </a:r>
            <a:r>
              <a:rPr lang="ko-KR" altLang="en-US" dirty="0">
                <a:latin typeface="+mn-ea"/>
              </a:rPr>
              <a:t>의 </a:t>
            </a:r>
            <a:r>
              <a:rPr lang="en-US" altLang="ko-KR" dirty="0">
                <a:latin typeface="+mn-ea"/>
              </a:rPr>
              <a:t>‘</a:t>
            </a:r>
            <a:r>
              <a:rPr lang="ko-KR" altLang="en-US" dirty="0" err="1">
                <a:latin typeface="+mn-ea"/>
              </a:rPr>
              <a:t>ㅡ</a:t>
            </a:r>
            <a:r>
              <a:rPr lang="en-US" altLang="ko-KR" dirty="0">
                <a:latin typeface="+mn-ea"/>
              </a:rPr>
              <a:t>’</a:t>
            </a:r>
            <a:r>
              <a:rPr lang="ko-KR" altLang="en-US" dirty="0">
                <a:latin typeface="+mn-ea"/>
              </a:rPr>
              <a:t>가 양순음에 동화되어 </a:t>
            </a:r>
            <a:r>
              <a:rPr lang="en-US" altLang="ko-KR" dirty="0">
                <a:latin typeface="+mn-ea"/>
              </a:rPr>
              <a:t>‘</a:t>
            </a:r>
            <a:r>
              <a:rPr lang="ko-KR" altLang="en-US" dirty="0">
                <a:latin typeface="+mn-ea"/>
              </a:rPr>
              <a:t>물</a:t>
            </a:r>
            <a:r>
              <a:rPr lang="en-US" altLang="ko-KR" dirty="0">
                <a:latin typeface="+mn-ea"/>
              </a:rPr>
              <a:t>’</a:t>
            </a:r>
            <a:r>
              <a:rPr lang="ko-KR" altLang="en-US" dirty="0">
                <a:latin typeface="+mn-ea"/>
              </a:rPr>
              <a:t>로 바뀌었다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274320" lvl="1" indent="0">
              <a:buNone/>
            </a:pPr>
            <a:r>
              <a:rPr lang="en-US" altLang="ko-KR" dirty="0">
                <a:latin typeface="+mn-ea"/>
              </a:rPr>
              <a:t>(6) ‘</a:t>
            </a:r>
            <a:r>
              <a:rPr lang="ko-KR" altLang="en-US" dirty="0">
                <a:latin typeface="+mn-ea"/>
              </a:rPr>
              <a:t>앞으로</a:t>
            </a:r>
            <a:r>
              <a:rPr lang="en-US" altLang="ko-KR" dirty="0">
                <a:latin typeface="+mn-ea"/>
              </a:rPr>
              <a:t>’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‘</a:t>
            </a:r>
            <a:r>
              <a:rPr lang="ko-KR" altLang="en-US" dirty="0" err="1">
                <a:latin typeface="+mn-ea"/>
              </a:rPr>
              <a:t>ㅍ</a:t>
            </a:r>
            <a:r>
              <a:rPr lang="en-US" altLang="ko-KR" dirty="0">
                <a:latin typeface="+mn-ea"/>
              </a:rPr>
              <a:t>’</a:t>
            </a:r>
            <a:r>
              <a:rPr lang="ko-KR" altLang="en-US" dirty="0">
                <a:latin typeface="+mn-ea"/>
              </a:rPr>
              <a:t>의 영향 때문에 조사의 두음 </a:t>
            </a:r>
            <a:r>
              <a:rPr lang="en-US" altLang="ko-KR" dirty="0">
                <a:latin typeface="+mn-ea"/>
              </a:rPr>
              <a:t>‘</a:t>
            </a:r>
            <a:r>
              <a:rPr lang="ko-KR" altLang="en-US" dirty="0" err="1">
                <a:latin typeface="+mn-ea"/>
              </a:rPr>
              <a:t>ㅡ</a:t>
            </a:r>
            <a:r>
              <a:rPr lang="en-US" altLang="ko-KR" dirty="0">
                <a:latin typeface="+mn-ea"/>
              </a:rPr>
              <a:t>’</a:t>
            </a:r>
            <a:r>
              <a:rPr lang="ko-KR" altLang="en-US" dirty="0">
                <a:latin typeface="+mn-ea"/>
              </a:rPr>
              <a:t>가 </a:t>
            </a:r>
            <a:r>
              <a:rPr lang="en-US" altLang="ko-KR" dirty="0">
                <a:latin typeface="+mn-ea"/>
              </a:rPr>
              <a:t>‘</a:t>
            </a:r>
            <a:r>
              <a:rPr lang="ko-KR" altLang="en-US" dirty="0" err="1">
                <a:latin typeface="+mn-ea"/>
              </a:rPr>
              <a:t>ㅜ</a:t>
            </a:r>
            <a:r>
              <a:rPr lang="en-US" altLang="ko-KR" dirty="0">
                <a:latin typeface="+mn-ea"/>
              </a:rPr>
              <a:t>’</a:t>
            </a:r>
            <a:r>
              <a:rPr lang="ko-KR" altLang="en-US" dirty="0">
                <a:latin typeface="+mn-ea"/>
              </a:rPr>
              <a:t>로 발음된다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274320" lvl="1" indent="0">
              <a:buNone/>
            </a:pPr>
            <a:endParaRPr lang="en-US" altLang="ko-KR" dirty="0"/>
          </a:p>
          <a:p>
            <a:pPr lvl="3"/>
            <a:endParaRPr lang="en-US" altLang="ko-KR" sz="2000" dirty="0"/>
          </a:p>
          <a:p>
            <a:pPr marL="822960" lvl="3" indent="0">
              <a:buNone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073982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음운 현상의 이해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pPr marL="548640" lvl="2" indent="0">
              <a:buNone/>
            </a:pPr>
            <a:endParaRPr lang="en-US" altLang="ko-KR" sz="1000" dirty="0">
              <a:latin typeface="+mn-ea"/>
            </a:endParaRPr>
          </a:p>
          <a:p>
            <a:pPr marL="274320" lvl="1" indent="0">
              <a:buNone/>
            </a:pPr>
            <a:r>
              <a:rPr lang="en-US" altLang="ko-KR" b="1" dirty="0">
                <a:latin typeface="+mn-ea"/>
              </a:rPr>
              <a:t>Q3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다음 자료를 보고 물음에 답해 보세요</a:t>
            </a:r>
            <a:r>
              <a:rPr lang="en-US" altLang="ko-KR" dirty="0">
                <a:latin typeface="+mn-ea"/>
              </a:rPr>
              <a:t>.</a:t>
            </a:r>
          </a:p>
          <a:p>
            <a:pPr marL="274320" lvl="1" indent="0">
              <a:buNone/>
            </a:pPr>
            <a:endParaRPr lang="en-US" altLang="ko-KR" dirty="0">
              <a:latin typeface="+mn-ea"/>
            </a:endParaRPr>
          </a:p>
          <a:p>
            <a:pPr marL="274320" lvl="1" indent="0">
              <a:buNone/>
            </a:pP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가</a:t>
            </a:r>
            <a:r>
              <a:rPr lang="en-US" altLang="ko-KR" dirty="0">
                <a:latin typeface="+mn-ea"/>
              </a:rPr>
              <a:t>) </a:t>
            </a:r>
            <a:r>
              <a:rPr lang="ko-KR" altLang="en-US" dirty="0">
                <a:latin typeface="+mn-ea"/>
              </a:rPr>
              <a:t>끼</a:t>
            </a:r>
            <a:r>
              <a:rPr lang="en-US" altLang="ko-KR" dirty="0">
                <a:latin typeface="+mn-ea"/>
              </a:rPr>
              <a:t>+</a:t>
            </a:r>
            <a:r>
              <a:rPr lang="ko-KR" altLang="en-US" dirty="0">
                <a:latin typeface="+mn-ea"/>
              </a:rPr>
              <a:t>어서 → </a:t>
            </a:r>
            <a:r>
              <a:rPr lang="en-US" altLang="ko-KR" dirty="0">
                <a:latin typeface="+mn-ea"/>
              </a:rPr>
              <a:t>[</a:t>
            </a:r>
            <a:r>
              <a:rPr lang="ko-KR" altLang="en-US" dirty="0">
                <a:latin typeface="+mn-ea"/>
              </a:rPr>
              <a:t>끼어서</a:t>
            </a:r>
            <a:r>
              <a:rPr lang="en-US" altLang="ko-KR" dirty="0">
                <a:latin typeface="+mn-ea"/>
              </a:rPr>
              <a:t>]~[</a:t>
            </a:r>
            <a:r>
              <a:rPr lang="ko-KR" altLang="en-US" dirty="0">
                <a:latin typeface="+mn-ea"/>
              </a:rPr>
              <a:t>끼여서</a:t>
            </a:r>
            <a:r>
              <a:rPr lang="en-US" altLang="ko-KR" dirty="0">
                <a:latin typeface="+mn-ea"/>
              </a:rPr>
              <a:t>]~[</a:t>
            </a:r>
            <a:r>
              <a:rPr lang="ko-KR" altLang="en-US" dirty="0">
                <a:latin typeface="+mn-ea"/>
              </a:rPr>
              <a:t>껴서</a:t>
            </a:r>
            <a:r>
              <a:rPr lang="en-US" altLang="ko-KR" dirty="0">
                <a:latin typeface="+mn-ea"/>
              </a:rPr>
              <a:t>]</a:t>
            </a:r>
          </a:p>
          <a:p>
            <a:pPr marL="274320" lvl="1" indent="0">
              <a:buNone/>
            </a:pPr>
            <a:r>
              <a:rPr lang="ko-KR" altLang="en-US" dirty="0">
                <a:latin typeface="+mn-ea"/>
              </a:rPr>
              <a:t>      피</a:t>
            </a:r>
            <a:r>
              <a:rPr lang="en-US" altLang="ko-KR" dirty="0">
                <a:latin typeface="+mn-ea"/>
              </a:rPr>
              <a:t>+</a:t>
            </a:r>
            <a:r>
              <a:rPr lang="ko-KR" altLang="en-US" dirty="0">
                <a:latin typeface="+mn-ea"/>
              </a:rPr>
              <a:t>어도 → </a:t>
            </a:r>
            <a:r>
              <a:rPr lang="en-US" altLang="ko-KR" dirty="0">
                <a:latin typeface="+mn-ea"/>
              </a:rPr>
              <a:t>[</a:t>
            </a:r>
            <a:r>
              <a:rPr lang="ko-KR" altLang="en-US" dirty="0">
                <a:latin typeface="+mn-ea"/>
              </a:rPr>
              <a:t>피어도</a:t>
            </a:r>
            <a:r>
              <a:rPr lang="en-US" altLang="ko-KR" dirty="0">
                <a:latin typeface="+mn-ea"/>
              </a:rPr>
              <a:t>]~[</a:t>
            </a:r>
            <a:r>
              <a:rPr lang="ko-KR" altLang="en-US" dirty="0">
                <a:latin typeface="+mn-ea"/>
              </a:rPr>
              <a:t>피여서</a:t>
            </a:r>
            <a:r>
              <a:rPr lang="en-US" altLang="ko-KR" dirty="0">
                <a:latin typeface="+mn-ea"/>
              </a:rPr>
              <a:t>]~[</a:t>
            </a:r>
            <a:r>
              <a:rPr lang="ko-KR" altLang="en-US" dirty="0">
                <a:latin typeface="+mn-ea"/>
              </a:rPr>
              <a:t>펴서</a:t>
            </a:r>
            <a:r>
              <a:rPr lang="en-US" altLang="ko-KR" dirty="0">
                <a:latin typeface="+mn-ea"/>
              </a:rPr>
              <a:t>]</a:t>
            </a:r>
          </a:p>
          <a:p>
            <a:pPr marL="274320" lvl="1" indent="0">
              <a:buNone/>
            </a:pPr>
            <a:r>
              <a:rPr lang="en-US" altLang="ko-KR" dirty="0">
                <a:latin typeface="+mn-ea"/>
              </a:rPr>
              <a:t>      </a:t>
            </a:r>
            <a:r>
              <a:rPr lang="ko-KR" altLang="en-US" dirty="0" err="1">
                <a:latin typeface="+mn-ea"/>
              </a:rPr>
              <a:t>놓</a:t>
            </a:r>
            <a:r>
              <a:rPr lang="en-US" altLang="ko-KR" dirty="0">
                <a:latin typeface="+mn-ea"/>
              </a:rPr>
              <a:t>+</a:t>
            </a:r>
            <a:r>
              <a:rPr lang="ko-KR" altLang="en-US" dirty="0">
                <a:latin typeface="+mn-ea"/>
              </a:rPr>
              <a:t>아서 → </a:t>
            </a:r>
            <a:r>
              <a:rPr lang="en-US" altLang="ko-KR" dirty="0">
                <a:latin typeface="+mn-ea"/>
              </a:rPr>
              <a:t>[</a:t>
            </a:r>
            <a:r>
              <a:rPr lang="ko-KR" altLang="en-US" dirty="0" err="1">
                <a:latin typeface="+mn-ea"/>
              </a:rPr>
              <a:t>노아서</a:t>
            </a:r>
            <a:r>
              <a:rPr lang="en-US" altLang="ko-KR" dirty="0">
                <a:latin typeface="+mn-ea"/>
              </a:rPr>
              <a:t>]~[</a:t>
            </a:r>
            <a:r>
              <a:rPr lang="ko-KR" altLang="en-US" dirty="0" err="1">
                <a:latin typeface="+mn-ea"/>
              </a:rPr>
              <a:t>노와서</a:t>
            </a:r>
            <a:r>
              <a:rPr lang="en-US" altLang="ko-KR" dirty="0">
                <a:latin typeface="+mn-ea"/>
              </a:rPr>
              <a:t>]~[</a:t>
            </a:r>
            <a:r>
              <a:rPr lang="ko-KR" altLang="en-US" dirty="0">
                <a:latin typeface="+mn-ea"/>
              </a:rPr>
              <a:t>놔서</a:t>
            </a:r>
            <a:r>
              <a:rPr lang="en-US" altLang="ko-KR" dirty="0">
                <a:latin typeface="+mn-ea"/>
              </a:rPr>
              <a:t>]</a:t>
            </a:r>
          </a:p>
          <a:p>
            <a:pPr marL="274320" lvl="1" indent="0">
              <a:buNone/>
            </a:pPr>
            <a:endParaRPr lang="en-US" altLang="ko-KR" dirty="0">
              <a:latin typeface="+mn-ea"/>
            </a:endParaRPr>
          </a:p>
          <a:p>
            <a:pPr marL="274320" lvl="1" indent="0">
              <a:buNone/>
            </a:pP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나</a:t>
            </a:r>
            <a:r>
              <a:rPr lang="en-US" altLang="ko-KR" dirty="0">
                <a:latin typeface="+mn-ea"/>
              </a:rPr>
              <a:t>) </a:t>
            </a:r>
            <a:r>
              <a:rPr lang="ko-KR" altLang="en-US" dirty="0">
                <a:latin typeface="+mn-ea"/>
              </a:rPr>
              <a:t>힘들</a:t>
            </a:r>
            <a:r>
              <a:rPr lang="en-US" altLang="ko-KR" dirty="0">
                <a:latin typeface="+mn-ea"/>
              </a:rPr>
              <a:t>+</a:t>
            </a:r>
            <a:r>
              <a:rPr lang="ko-KR" altLang="en-US" dirty="0" err="1">
                <a:latin typeface="+mn-ea"/>
              </a:rPr>
              <a:t>으면</a:t>
            </a:r>
            <a:r>
              <a:rPr lang="ko-KR" altLang="en-US" dirty="0">
                <a:latin typeface="+mn-ea"/>
              </a:rPr>
              <a:t> → </a:t>
            </a:r>
            <a:r>
              <a:rPr lang="en-US" altLang="ko-KR" dirty="0">
                <a:latin typeface="+mn-ea"/>
              </a:rPr>
              <a:t>[</a:t>
            </a:r>
            <a:r>
              <a:rPr lang="ko-KR" altLang="en-US" dirty="0">
                <a:latin typeface="+mn-ea"/>
              </a:rPr>
              <a:t>힘들면</a:t>
            </a:r>
            <a:r>
              <a:rPr lang="en-US" altLang="ko-KR" dirty="0">
                <a:latin typeface="+mn-ea"/>
              </a:rPr>
              <a:t>]~[</a:t>
            </a:r>
            <a:r>
              <a:rPr lang="ko-KR" altLang="en-US" dirty="0" err="1">
                <a:latin typeface="+mn-ea"/>
              </a:rPr>
              <a:t>힘드르면</a:t>
            </a:r>
            <a:r>
              <a:rPr lang="en-US" altLang="ko-KR" dirty="0">
                <a:latin typeface="+mn-ea"/>
              </a:rPr>
              <a:t>]</a:t>
            </a:r>
          </a:p>
          <a:p>
            <a:pPr marL="274320" lvl="1" indent="0">
              <a:buNone/>
            </a:pPr>
            <a:r>
              <a:rPr lang="en-US" altLang="ko-KR" dirty="0">
                <a:latin typeface="+mn-ea"/>
              </a:rPr>
              <a:t>      </a:t>
            </a:r>
            <a:r>
              <a:rPr lang="ko-KR" altLang="en-US" dirty="0">
                <a:latin typeface="+mn-ea"/>
              </a:rPr>
              <a:t>깨물</a:t>
            </a:r>
            <a:r>
              <a:rPr lang="en-US" altLang="ko-KR" dirty="0">
                <a:latin typeface="+mn-ea"/>
              </a:rPr>
              <a:t>+</a:t>
            </a:r>
            <a:r>
              <a:rPr lang="ko-KR" altLang="en-US" dirty="0" err="1">
                <a:latin typeface="+mn-ea"/>
              </a:rPr>
              <a:t>으면</a:t>
            </a:r>
            <a:r>
              <a:rPr lang="ko-KR" altLang="en-US" dirty="0">
                <a:latin typeface="+mn-ea"/>
              </a:rPr>
              <a:t> → </a:t>
            </a:r>
            <a:r>
              <a:rPr lang="en-US" altLang="ko-KR" dirty="0">
                <a:latin typeface="+mn-ea"/>
              </a:rPr>
              <a:t>[</a:t>
            </a:r>
            <a:r>
              <a:rPr lang="ko-KR" altLang="en-US" dirty="0">
                <a:latin typeface="+mn-ea"/>
              </a:rPr>
              <a:t>깨물면</a:t>
            </a:r>
            <a:r>
              <a:rPr lang="en-US" altLang="ko-KR" dirty="0">
                <a:latin typeface="+mn-ea"/>
              </a:rPr>
              <a:t>]~[</a:t>
            </a:r>
            <a:r>
              <a:rPr lang="ko-KR" altLang="en-US" dirty="0" err="1">
                <a:latin typeface="+mn-ea"/>
              </a:rPr>
              <a:t>깨무르면</a:t>
            </a:r>
            <a:r>
              <a:rPr lang="en-US" altLang="ko-KR" dirty="0">
                <a:latin typeface="+mn-ea"/>
              </a:rPr>
              <a:t>]</a:t>
            </a:r>
          </a:p>
          <a:p>
            <a:pPr marL="274320" lvl="1" indent="0">
              <a:buNone/>
            </a:pPr>
            <a:r>
              <a:rPr lang="en-US" altLang="ko-KR" dirty="0">
                <a:latin typeface="+mn-ea"/>
              </a:rPr>
              <a:t>      </a:t>
            </a:r>
            <a:r>
              <a:rPr lang="ko-KR" altLang="en-US" dirty="0">
                <a:latin typeface="+mn-ea"/>
              </a:rPr>
              <a:t>거칠</a:t>
            </a:r>
            <a:r>
              <a:rPr lang="en-US" altLang="ko-KR" dirty="0">
                <a:latin typeface="+mn-ea"/>
              </a:rPr>
              <a:t>+</a:t>
            </a:r>
            <a:r>
              <a:rPr lang="ko-KR" altLang="en-US" dirty="0">
                <a:latin typeface="+mn-ea"/>
              </a:rPr>
              <a:t>은 → </a:t>
            </a:r>
            <a:r>
              <a:rPr lang="en-US" altLang="ko-KR" dirty="0">
                <a:latin typeface="+mn-ea"/>
              </a:rPr>
              <a:t>[</a:t>
            </a:r>
            <a:r>
              <a:rPr lang="ko-KR" altLang="en-US" dirty="0">
                <a:latin typeface="+mn-ea"/>
              </a:rPr>
              <a:t>거친</a:t>
            </a:r>
            <a:r>
              <a:rPr lang="en-US" altLang="ko-KR" dirty="0">
                <a:latin typeface="+mn-ea"/>
              </a:rPr>
              <a:t>]~[</a:t>
            </a:r>
            <a:r>
              <a:rPr lang="ko-KR" altLang="en-US" dirty="0" err="1">
                <a:latin typeface="+mn-ea"/>
              </a:rPr>
              <a:t>거치른</a:t>
            </a:r>
            <a:r>
              <a:rPr lang="en-US" altLang="ko-KR" dirty="0">
                <a:latin typeface="+mn-ea"/>
              </a:rPr>
              <a:t>]</a:t>
            </a:r>
          </a:p>
          <a:p>
            <a:pPr marL="274320" lvl="1" indent="0">
              <a:buNone/>
            </a:pPr>
            <a:endParaRPr lang="en-US" altLang="ko-KR" dirty="0">
              <a:latin typeface="+mn-ea"/>
            </a:endParaRPr>
          </a:p>
          <a:p>
            <a:pPr marL="274320" lvl="1" indent="0">
              <a:buNone/>
            </a:pPr>
            <a:r>
              <a:rPr lang="en-US" altLang="ko-KR" dirty="0">
                <a:latin typeface="+mn-ea"/>
              </a:rPr>
              <a:t>(1) (</a:t>
            </a:r>
            <a:r>
              <a:rPr lang="ko-KR" altLang="en-US" dirty="0">
                <a:latin typeface="+mn-ea"/>
              </a:rPr>
              <a:t>가</a:t>
            </a:r>
            <a:r>
              <a:rPr lang="en-US" altLang="ko-KR" dirty="0">
                <a:latin typeface="+mn-ea"/>
              </a:rPr>
              <a:t>), (</a:t>
            </a:r>
            <a:r>
              <a:rPr lang="ko-KR" altLang="en-US" dirty="0">
                <a:latin typeface="+mn-ea"/>
              </a:rPr>
              <a:t>나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는 각각 어떤 음운이 어떻게 바뀌는지 생각해 보자</a:t>
            </a:r>
            <a:r>
              <a:rPr lang="en-US" altLang="ko-KR" dirty="0">
                <a:latin typeface="+mn-ea"/>
              </a:rPr>
              <a:t>.</a:t>
            </a:r>
          </a:p>
          <a:p>
            <a:pPr marL="274320" lvl="1" indent="0">
              <a:buNone/>
            </a:pPr>
            <a:r>
              <a:rPr lang="en-US" altLang="ko-KR" dirty="0">
                <a:latin typeface="+mn-ea"/>
              </a:rPr>
              <a:t>(2) </a:t>
            </a:r>
            <a:r>
              <a:rPr lang="ko-KR" altLang="en-US" dirty="0">
                <a:latin typeface="+mn-ea"/>
              </a:rPr>
              <a:t>이 자료를 통해 수의적 음운 현상의 특징을 다시 한 번 확인해 보자</a:t>
            </a:r>
            <a:r>
              <a:rPr lang="en-US" altLang="ko-KR" dirty="0">
                <a:latin typeface="+mn-ea"/>
              </a:rPr>
              <a:t>.</a:t>
            </a:r>
          </a:p>
          <a:p>
            <a:pPr marL="274320" lvl="1" indent="0">
              <a:buNone/>
            </a:pPr>
            <a:endParaRPr lang="en-US" altLang="ko-KR" dirty="0">
              <a:latin typeface="+mn-ea"/>
            </a:endParaRPr>
          </a:p>
          <a:p>
            <a:pPr marL="274320" lvl="1" indent="0">
              <a:buNone/>
            </a:pPr>
            <a:endParaRPr lang="en-US" altLang="ko-KR" dirty="0"/>
          </a:p>
          <a:p>
            <a:pPr lvl="3"/>
            <a:endParaRPr lang="en-US" altLang="ko-KR" sz="2000" dirty="0"/>
          </a:p>
          <a:p>
            <a:pPr marL="822960" lvl="3" indent="0">
              <a:buNone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27321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대치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r>
              <a:rPr lang="ko-KR" altLang="en-US" dirty="0" err="1">
                <a:latin typeface="+mn-ea"/>
              </a:rPr>
              <a:t>평파열음화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sz="2000" dirty="0">
              <a:latin typeface="+mn-ea"/>
            </a:endParaRPr>
          </a:p>
          <a:p>
            <a:pPr lvl="1"/>
            <a:r>
              <a:rPr lang="ko-KR" altLang="en-US" dirty="0"/>
              <a:t>국어의 음절 종성에 올 수 없는 장애음이 </a:t>
            </a:r>
            <a:r>
              <a:rPr lang="en-US" altLang="ko-KR" dirty="0"/>
              <a:t>‘</a:t>
            </a:r>
            <a:r>
              <a:rPr lang="ko-KR" altLang="en-US" dirty="0" err="1"/>
              <a:t>ㅂ</a:t>
            </a:r>
            <a:r>
              <a:rPr lang="en-US" altLang="ko-KR" dirty="0"/>
              <a:t>, </a:t>
            </a:r>
            <a:r>
              <a:rPr lang="ko-KR" altLang="en-US" dirty="0" err="1"/>
              <a:t>ㄷ</a:t>
            </a:r>
            <a:r>
              <a:rPr lang="en-US" altLang="ko-KR" dirty="0"/>
              <a:t>, </a:t>
            </a:r>
            <a:r>
              <a:rPr lang="ko-KR" altLang="en-US" dirty="0" err="1"/>
              <a:t>ㄱ</a:t>
            </a:r>
            <a:r>
              <a:rPr lang="en-US" altLang="ko-KR" dirty="0"/>
              <a:t>’ </a:t>
            </a:r>
            <a:r>
              <a:rPr lang="ko-KR" altLang="en-US" dirty="0"/>
              <a:t>중 하나로 바뀌는 현상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국어의 종성에 올 수 있는 자음이 </a:t>
            </a:r>
            <a:r>
              <a:rPr lang="en-US" altLang="ko-KR" dirty="0"/>
              <a:t>‘</a:t>
            </a:r>
            <a:r>
              <a:rPr lang="ko-KR" altLang="en-US" dirty="0" err="1"/>
              <a:t>ㄱ</a:t>
            </a:r>
            <a:r>
              <a:rPr lang="en-US" altLang="ko-KR" dirty="0"/>
              <a:t>,</a:t>
            </a:r>
            <a:r>
              <a:rPr lang="ko-KR" altLang="en-US" dirty="0"/>
              <a:t>ㄴ</a:t>
            </a:r>
            <a:r>
              <a:rPr lang="en-US" altLang="ko-KR" dirty="0"/>
              <a:t>,</a:t>
            </a:r>
            <a:r>
              <a:rPr lang="ko-KR" altLang="en-US" dirty="0" err="1"/>
              <a:t>ㄷ</a:t>
            </a:r>
            <a:r>
              <a:rPr lang="en-US" altLang="ko-KR" dirty="0"/>
              <a:t>,</a:t>
            </a:r>
            <a:r>
              <a:rPr lang="ko-KR" altLang="en-US" dirty="0"/>
              <a:t>ㄹ</a:t>
            </a:r>
            <a:r>
              <a:rPr lang="en-US" altLang="ko-KR" dirty="0"/>
              <a:t>,</a:t>
            </a:r>
            <a:r>
              <a:rPr lang="ko-KR" altLang="en-US" dirty="0" err="1"/>
              <a:t>ㅁ</a:t>
            </a:r>
            <a:r>
              <a:rPr lang="en-US" altLang="ko-KR" dirty="0"/>
              <a:t>,</a:t>
            </a:r>
            <a:r>
              <a:rPr lang="ko-KR" altLang="en-US" dirty="0" err="1"/>
              <a:t>ㅂ</a:t>
            </a:r>
            <a:r>
              <a:rPr lang="en-US" altLang="ko-KR" dirty="0"/>
              <a:t>,</a:t>
            </a:r>
            <a:r>
              <a:rPr lang="ko-KR" altLang="en-US" dirty="0" err="1"/>
              <a:t>ㅇ</a:t>
            </a:r>
            <a:r>
              <a:rPr lang="en-US" altLang="ko-KR" dirty="0"/>
              <a:t>’ 7</a:t>
            </a:r>
            <a:r>
              <a:rPr lang="ko-KR" altLang="en-US" dirty="0"/>
              <a:t>가지로 제한되는 제약과</a:t>
            </a:r>
            <a:endParaRPr lang="en-US" altLang="ko-KR" dirty="0"/>
          </a:p>
          <a:p>
            <a:pPr marL="548640" lvl="2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 연관됨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7</a:t>
            </a:r>
            <a:r>
              <a:rPr lang="ko-KR" altLang="en-US" dirty="0"/>
              <a:t>종성 법칙 </a:t>
            </a:r>
            <a:r>
              <a:rPr lang="en-US" altLang="ko-KR" dirty="0"/>
              <a:t>/ </a:t>
            </a:r>
            <a:r>
              <a:rPr lang="ko-KR" altLang="en-US" dirty="0"/>
              <a:t>음절의 끝소리 규칙 </a:t>
            </a:r>
            <a:r>
              <a:rPr lang="en-US" altLang="ko-KR" dirty="0"/>
              <a:t> </a:t>
            </a:r>
          </a:p>
          <a:p>
            <a:pPr marL="548640" lvl="2" indent="0">
              <a:buNone/>
            </a:pPr>
            <a:endParaRPr lang="en-US" altLang="ko-KR" dirty="0"/>
          </a:p>
          <a:p>
            <a:pPr lvl="1"/>
            <a:r>
              <a:rPr lang="ko-KR" altLang="en-US" dirty="0" err="1"/>
              <a:t>평파열음화는</a:t>
            </a:r>
            <a:r>
              <a:rPr lang="ko-KR" altLang="en-US" dirty="0"/>
              <a:t> 한국어의 장애음이 음절 종성에서 기류의 개방 과정이 생략</a:t>
            </a:r>
            <a:endParaRPr lang="en-US" altLang="ko-KR" dirty="0"/>
          </a:p>
          <a:p>
            <a:pPr marL="274320" lvl="1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된다는 특징 때문에 일어남</a:t>
            </a:r>
            <a:r>
              <a:rPr lang="en-US" altLang="ko-KR" dirty="0"/>
              <a:t>.</a:t>
            </a:r>
          </a:p>
          <a:p>
            <a:pPr marL="274320" lvl="1" indent="0">
              <a:buNone/>
            </a:pPr>
            <a:endParaRPr lang="en-US" altLang="ko-KR" dirty="0"/>
          </a:p>
          <a:p>
            <a:pPr lvl="2"/>
            <a:r>
              <a:rPr lang="ko-KR" altLang="en-US" dirty="0"/>
              <a:t>경음</a:t>
            </a:r>
            <a:r>
              <a:rPr lang="en-US" altLang="ko-KR" dirty="0"/>
              <a:t>, </a:t>
            </a:r>
            <a:r>
              <a:rPr lang="ko-KR" altLang="en-US" dirty="0"/>
              <a:t>유기음</a:t>
            </a:r>
            <a:r>
              <a:rPr lang="en-US" altLang="ko-KR" dirty="0"/>
              <a:t>, </a:t>
            </a:r>
            <a:r>
              <a:rPr lang="ko-KR" altLang="en-US" dirty="0"/>
              <a:t>마찰음 등 기류가 흐르거나 개방의 시점이 중요한 자음들은</a:t>
            </a:r>
            <a:endParaRPr lang="en-US" altLang="ko-KR" dirty="0"/>
          </a:p>
          <a:p>
            <a:pPr marL="548640" lvl="2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종성에서 실현되기 어려움</a:t>
            </a:r>
            <a:r>
              <a:rPr lang="en-US" altLang="ko-KR" dirty="0"/>
              <a:t>.</a:t>
            </a:r>
          </a:p>
          <a:p>
            <a:pPr marL="548640" lvl="2" indent="0">
              <a:buNone/>
            </a:pPr>
            <a:endParaRPr lang="en-US" altLang="ko-KR" dirty="0"/>
          </a:p>
          <a:p>
            <a:pPr marL="548640" lvl="2" indent="0">
              <a:buNone/>
            </a:pPr>
            <a:endParaRPr lang="en-US" altLang="ko-KR" dirty="0"/>
          </a:p>
          <a:p>
            <a:pPr marL="822960" lvl="3" indent="0">
              <a:buNone/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34509742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대치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000" dirty="0">
              <a:latin typeface="+mn-ea"/>
            </a:endParaRPr>
          </a:p>
          <a:p>
            <a:pPr lvl="1"/>
            <a:r>
              <a:rPr lang="ko-KR" altLang="en-US" dirty="0" err="1"/>
              <a:t>후행하는</a:t>
            </a:r>
            <a:r>
              <a:rPr lang="ko-KR" altLang="en-US" dirty="0"/>
              <a:t> 형태소가 없을 때</a:t>
            </a:r>
            <a:endParaRPr lang="en-US" altLang="ko-KR" dirty="0"/>
          </a:p>
          <a:p>
            <a:pPr marL="274320" lvl="1" indent="0">
              <a:buNone/>
            </a:pPr>
            <a:r>
              <a:rPr lang="en-US" altLang="ko-KR" dirty="0"/>
              <a:t>  ex) </a:t>
            </a:r>
            <a:r>
              <a:rPr lang="ko-KR" altLang="en-US" dirty="0"/>
              <a:t>옆</a:t>
            </a:r>
            <a:r>
              <a:rPr lang="en-US" altLang="ko-KR" dirty="0"/>
              <a:t># → [</a:t>
            </a:r>
            <a:r>
              <a:rPr lang="ko-KR" altLang="en-US" dirty="0" err="1"/>
              <a:t>엽</a:t>
            </a:r>
            <a:r>
              <a:rPr lang="en-US" altLang="ko-KR" dirty="0"/>
              <a:t>], </a:t>
            </a:r>
            <a:r>
              <a:rPr lang="ko-KR" altLang="en-US" dirty="0"/>
              <a:t>솥</a:t>
            </a:r>
            <a:r>
              <a:rPr lang="en-US" altLang="ko-KR" dirty="0"/>
              <a:t># → [</a:t>
            </a:r>
            <a:r>
              <a:rPr lang="ko-KR" altLang="en-US" dirty="0" err="1"/>
              <a:t>솓</a:t>
            </a:r>
            <a:r>
              <a:rPr lang="en-US" altLang="ko-KR" dirty="0"/>
              <a:t>]</a:t>
            </a:r>
          </a:p>
          <a:p>
            <a:pPr marL="548640" lvl="2" indent="0">
              <a:buNone/>
            </a:pPr>
            <a:endParaRPr lang="en-US" altLang="ko-KR" dirty="0"/>
          </a:p>
          <a:p>
            <a:pPr lvl="1"/>
            <a:r>
              <a:rPr lang="ko-KR" altLang="en-US" dirty="0"/>
              <a:t>자음으로 시작하는 형태소가 올 때</a:t>
            </a:r>
            <a:endParaRPr lang="en-US" altLang="ko-KR" dirty="0"/>
          </a:p>
          <a:p>
            <a:pPr marL="274320" lvl="1" indent="0">
              <a:buNone/>
            </a:pPr>
            <a:r>
              <a:rPr lang="en-US" altLang="ko-KR" dirty="0"/>
              <a:t>  ex) </a:t>
            </a:r>
            <a:r>
              <a:rPr lang="ko-KR" altLang="en-US" dirty="0" err="1"/>
              <a:t>덮</a:t>
            </a:r>
            <a:r>
              <a:rPr lang="en-US" altLang="ko-KR" dirty="0"/>
              <a:t>+</a:t>
            </a:r>
            <a:r>
              <a:rPr lang="ko-KR" altLang="en-US" dirty="0"/>
              <a:t>고 </a:t>
            </a:r>
            <a:r>
              <a:rPr lang="en-US" altLang="ko-KR" dirty="0"/>
              <a:t>→ [</a:t>
            </a:r>
            <a:r>
              <a:rPr lang="ko-KR" altLang="en-US" dirty="0" err="1"/>
              <a:t>덥꼬</a:t>
            </a:r>
            <a:r>
              <a:rPr lang="en-US" altLang="ko-KR" dirty="0"/>
              <a:t>], </a:t>
            </a:r>
            <a:r>
              <a:rPr lang="ko-KR" altLang="en-US" dirty="0" err="1"/>
              <a:t>묶</a:t>
            </a:r>
            <a:r>
              <a:rPr lang="en-US" altLang="ko-KR" dirty="0"/>
              <a:t>+</a:t>
            </a:r>
            <a:r>
              <a:rPr lang="ko-KR" altLang="en-US" dirty="0"/>
              <a:t>다 </a:t>
            </a:r>
            <a:r>
              <a:rPr lang="en-US" altLang="ko-KR" dirty="0"/>
              <a:t>→ [</a:t>
            </a:r>
            <a:r>
              <a:rPr lang="ko-KR" altLang="en-US" dirty="0" err="1"/>
              <a:t>묵따</a:t>
            </a:r>
            <a:r>
              <a:rPr lang="en-US" altLang="ko-KR" dirty="0"/>
              <a:t>]</a:t>
            </a:r>
          </a:p>
          <a:p>
            <a:pPr marL="274320" lvl="1" indent="0">
              <a:buNone/>
            </a:pPr>
            <a:endParaRPr lang="en-US" altLang="ko-KR" dirty="0"/>
          </a:p>
          <a:p>
            <a:pPr lvl="1"/>
            <a:r>
              <a:rPr lang="ko-KR" altLang="en-US" dirty="0"/>
              <a:t>모음으로 시작하는 어휘 형태소가 올 때</a:t>
            </a:r>
            <a:endParaRPr lang="en-US" altLang="ko-KR" dirty="0"/>
          </a:p>
          <a:p>
            <a:pPr marL="274320" lvl="1" indent="0">
              <a:buNone/>
            </a:pPr>
            <a:r>
              <a:rPr lang="en-US" altLang="ko-KR" dirty="0"/>
              <a:t>   ex) </a:t>
            </a:r>
            <a:r>
              <a:rPr lang="ko-KR" altLang="en-US" dirty="0"/>
              <a:t>옆</a:t>
            </a:r>
            <a:r>
              <a:rPr lang="en-US" altLang="ko-KR" dirty="0"/>
              <a:t>+</a:t>
            </a:r>
            <a:r>
              <a:rPr lang="ko-KR" altLang="en-US" dirty="0"/>
              <a:t>얼굴 </a:t>
            </a:r>
            <a:r>
              <a:rPr lang="en-US" altLang="ko-KR" dirty="0"/>
              <a:t>→ (</a:t>
            </a:r>
            <a:r>
              <a:rPr lang="ko-KR" altLang="en-US" dirty="0" err="1"/>
              <a:t>엽</a:t>
            </a:r>
            <a:r>
              <a:rPr lang="en-US" altLang="ko-KR" dirty="0"/>
              <a:t>+</a:t>
            </a:r>
            <a:r>
              <a:rPr lang="ko-KR" altLang="en-US" dirty="0"/>
              <a:t>얼굴</a:t>
            </a:r>
            <a:r>
              <a:rPr lang="en-US" altLang="ko-KR" dirty="0"/>
              <a:t>) → [</a:t>
            </a:r>
            <a:r>
              <a:rPr lang="ko-KR" altLang="en-US" dirty="0" err="1"/>
              <a:t>여벌굴</a:t>
            </a:r>
            <a:r>
              <a:rPr lang="en-US" altLang="ko-KR" dirty="0"/>
              <a:t>]</a:t>
            </a:r>
          </a:p>
          <a:p>
            <a:pPr marL="274320" lvl="1" indent="0">
              <a:buNone/>
            </a:pPr>
            <a:r>
              <a:rPr lang="en-US" altLang="ko-KR" dirty="0"/>
              <a:t>         </a:t>
            </a:r>
            <a:r>
              <a:rPr lang="ko-KR" altLang="en-US" dirty="0"/>
              <a:t>부엌</a:t>
            </a:r>
            <a:r>
              <a:rPr lang="en-US" altLang="ko-KR" dirty="0"/>
              <a:t>+</a:t>
            </a:r>
            <a:r>
              <a:rPr lang="ko-KR" altLang="en-US" dirty="0"/>
              <a:t>어멈 </a:t>
            </a:r>
            <a:r>
              <a:rPr lang="en-US" altLang="ko-KR" dirty="0"/>
              <a:t>→ (</a:t>
            </a:r>
            <a:r>
              <a:rPr lang="ko-KR" altLang="en-US" dirty="0" err="1"/>
              <a:t>부억</a:t>
            </a:r>
            <a:r>
              <a:rPr lang="en-US" altLang="ko-KR" dirty="0"/>
              <a:t>+</a:t>
            </a:r>
            <a:r>
              <a:rPr lang="ko-KR" altLang="en-US" dirty="0"/>
              <a:t>어멈</a:t>
            </a:r>
            <a:r>
              <a:rPr lang="en-US" altLang="ko-KR" dirty="0"/>
              <a:t>) → [</a:t>
            </a:r>
            <a:r>
              <a:rPr lang="ko-KR" altLang="en-US" dirty="0" err="1"/>
              <a:t>부어거멈</a:t>
            </a:r>
            <a:r>
              <a:rPr lang="en-US" altLang="ko-KR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97475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대치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000" dirty="0">
              <a:latin typeface="+mn-ea"/>
            </a:endParaRPr>
          </a:p>
          <a:p>
            <a:pPr marL="274320" lvl="1" indent="0">
              <a:buNone/>
            </a:pPr>
            <a:r>
              <a:rPr lang="ko-KR" altLang="en-US" dirty="0"/>
              <a:t>♣ </a:t>
            </a:r>
            <a:r>
              <a:rPr lang="ko-KR" altLang="en-US" dirty="0" err="1"/>
              <a:t>평파열음화를</a:t>
            </a:r>
            <a:r>
              <a:rPr lang="ko-KR" altLang="en-US" dirty="0"/>
              <a:t> 지칭하는 다양한 용어</a:t>
            </a:r>
            <a:endParaRPr lang="en-US" altLang="ko-KR" dirty="0"/>
          </a:p>
          <a:p>
            <a:pPr marL="274320" lvl="1" indent="0">
              <a:buNone/>
            </a:pPr>
            <a:endParaRPr lang="en-US" altLang="ko-KR" dirty="0"/>
          </a:p>
          <a:p>
            <a:pPr marL="274320" lvl="1" indent="0">
              <a:buNone/>
            </a:pPr>
            <a:r>
              <a:rPr lang="ko-KR" altLang="en-US" dirty="0" err="1"/>
              <a:t>평파열음화는</a:t>
            </a:r>
            <a:r>
              <a:rPr lang="ko-KR" altLang="en-US" dirty="0"/>
              <a:t> 국어의 대표적인 음운 현상이기 때문에 매우 오래 전부터</a:t>
            </a:r>
            <a:endParaRPr lang="en-US" altLang="ko-KR" dirty="0"/>
          </a:p>
          <a:p>
            <a:pPr marL="274320" lvl="1" indent="0">
              <a:buNone/>
            </a:pPr>
            <a:r>
              <a:rPr lang="ko-KR" altLang="en-US" dirty="0"/>
              <a:t>중요 음운 현상으로 다루어져 옴</a:t>
            </a:r>
            <a:r>
              <a:rPr lang="en-US" altLang="ko-KR" dirty="0"/>
              <a:t>.</a:t>
            </a:r>
          </a:p>
          <a:p>
            <a:pPr marL="274320" lvl="1" indent="0">
              <a:buNone/>
            </a:pPr>
            <a:endParaRPr lang="en-US" altLang="ko-KR" dirty="0"/>
          </a:p>
          <a:p>
            <a:pPr lvl="1"/>
            <a:r>
              <a:rPr lang="ko-KR" altLang="en-US" dirty="0"/>
              <a:t>음운 현상의 출력형을 중시한 경우 </a:t>
            </a:r>
            <a:r>
              <a:rPr lang="en-US" altLang="ko-KR" dirty="0"/>
              <a:t>ex) </a:t>
            </a:r>
            <a:r>
              <a:rPr lang="ko-KR" altLang="en-US" dirty="0"/>
              <a:t>중화</a:t>
            </a:r>
            <a:r>
              <a:rPr lang="en-US" altLang="ko-KR" dirty="0"/>
              <a:t>, </a:t>
            </a:r>
            <a:r>
              <a:rPr lang="ko-KR" altLang="en-US" dirty="0" err="1"/>
              <a:t>평폐쇄음화</a:t>
            </a:r>
            <a:r>
              <a:rPr lang="en-US" altLang="ko-KR" dirty="0"/>
              <a:t>, </a:t>
            </a:r>
            <a:r>
              <a:rPr lang="ko-KR" altLang="en-US" dirty="0"/>
              <a:t>일곱 끝소리 되기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음운 현상의 적용 환경을 중시한 경우 </a:t>
            </a:r>
            <a:r>
              <a:rPr lang="en-US" altLang="ko-KR" dirty="0"/>
              <a:t>ex) </a:t>
            </a:r>
            <a:r>
              <a:rPr lang="ko-KR" altLang="en-US" dirty="0"/>
              <a:t>종성 규칙</a:t>
            </a:r>
            <a:r>
              <a:rPr lang="en-US" altLang="ko-KR" dirty="0"/>
              <a:t>, </a:t>
            </a:r>
            <a:r>
              <a:rPr lang="ko-KR" altLang="en-US" dirty="0"/>
              <a:t>음절의 끝소리 규칙</a:t>
            </a:r>
            <a:endParaRPr lang="en-US" altLang="ko-KR" dirty="0"/>
          </a:p>
          <a:p>
            <a:pPr marL="274320" lvl="1" indent="0">
              <a:buNone/>
            </a:pPr>
            <a:r>
              <a:rPr lang="en-US" altLang="ko-KR" dirty="0"/>
              <a:t>  </a:t>
            </a:r>
          </a:p>
          <a:p>
            <a:pPr lvl="1"/>
            <a:r>
              <a:rPr lang="ko-KR" altLang="en-US" dirty="0"/>
              <a:t>음운 현상의 적용 동기를 중시한 경우 </a:t>
            </a:r>
            <a:r>
              <a:rPr lang="en-US" altLang="ko-KR" dirty="0"/>
              <a:t>ex) </a:t>
            </a:r>
            <a:r>
              <a:rPr lang="ko-KR" altLang="en-US" dirty="0" err="1"/>
              <a:t>불파음화</a:t>
            </a:r>
            <a:r>
              <a:rPr lang="en-US" altLang="ko-KR" dirty="0"/>
              <a:t>, </a:t>
            </a:r>
            <a:r>
              <a:rPr lang="ko-KR" altLang="en-US" dirty="0" err="1"/>
              <a:t>미파음화</a:t>
            </a:r>
            <a:r>
              <a:rPr lang="en-US" altLang="ko-K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710628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대치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+mn-ea"/>
              </a:rPr>
              <a:t>비음화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sz="2000" dirty="0">
              <a:latin typeface="+mn-ea"/>
            </a:endParaRPr>
          </a:p>
          <a:p>
            <a:pPr lvl="1"/>
            <a:r>
              <a:rPr lang="ko-KR" altLang="en-US" dirty="0"/>
              <a:t>장애음이 비음 앞에서 비음으로 바뀌는 현상</a:t>
            </a:r>
            <a:r>
              <a:rPr lang="en-US" altLang="ko-KR" dirty="0"/>
              <a:t>.</a:t>
            </a:r>
          </a:p>
          <a:p>
            <a:pPr marL="274320" lvl="1" indent="0">
              <a:buNone/>
            </a:pPr>
            <a:endParaRPr lang="en-US" altLang="ko-KR" dirty="0"/>
          </a:p>
          <a:p>
            <a:pPr lvl="2"/>
            <a:r>
              <a:rPr lang="ko-KR" altLang="en-US" dirty="0"/>
              <a:t>음절 종성에서만 일어나기 때문에 종성에 나타나는 </a:t>
            </a:r>
            <a:r>
              <a:rPr lang="en-US" altLang="ko-KR" dirty="0"/>
              <a:t>‘</a:t>
            </a:r>
            <a:r>
              <a:rPr lang="ko-KR" altLang="en-US" dirty="0" err="1"/>
              <a:t>ㅂ</a:t>
            </a:r>
            <a:r>
              <a:rPr lang="en-US" altLang="ko-KR" dirty="0"/>
              <a:t>, </a:t>
            </a:r>
            <a:r>
              <a:rPr lang="ko-KR" altLang="en-US" dirty="0" err="1"/>
              <a:t>ㄷ</a:t>
            </a:r>
            <a:r>
              <a:rPr lang="en-US" altLang="ko-KR" dirty="0"/>
              <a:t>,</a:t>
            </a:r>
            <a:r>
              <a:rPr lang="ko-KR" altLang="en-US" dirty="0" err="1"/>
              <a:t>ㄱ</a:t>
            </a:r>
            <a:r>
              <a:rPr lang="en-US" altLang="ko-KR" dirty="0"/>
              <a:t>’</a:t>
            </a:r>
            <a:r>
              <a:rPr lang="ko-KR" altLang="en-US" dirty="0"/>
              <a:t>만 해당됨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초성에 위치한 비음이 영향을 주는 것이므로 받침 </a:t>
            </a:r>
            <a:r>
              <a:rPr lang="en-US" altLang="ko-KR" dirty="0"/>
              <a:t>‘</a:t>
            </a:r>
            <a:r>
              <a:rPr lang="ko-KR" altLang="en-US" dirty="0" err="1"/>
              <a:t>ㅇ</a:t>
            </a:r>
            <a:r>
              <a:rPr lang="en-US" altLang="ko-KR" dirty="0"/>
              <a:t>’</a:t>
            </a:r>
            <a:r>
              <a:rPr lang="ko-KR" altLang="en-US" dirty="0"/>
              <a:t>은 제외됨</a:t>
            </a:r>
            <a:r>
              <a:rPr lang="en-US" altLang="ko-KR" dirty="0"/>
              <a:t>. </a:t>
            </a:r>
          </a:p>
          <a:p>
            <a:pPr marL="548640" lvl="2" indent="0">
              <a:buNone/>
            </a:pPr>
            <a:endParaRPr lang="en-US" altLang="ko-KR" dirty="0"/>
          </a:p>
          <a:p>
            <a:pPr lvl="1"/>
            <a:r>
              <a:rPr lang="ko-KR" altLang="en-US" dirty="0" err="1"/>
              <a:t>평파열음</a:t>
            </a:r>
            <a:r>
              <a:rPr lang="ko-KR" altLang="en-US" dirty="0"/>
              <a:t> </a:t>
            </a:r>
            <a:r>
              <a:rPr lang="en-US" altLang="ko-KR" dirty="0"/>
              <a:t>‘</a:t>
            </a:r>
            <a:r>
              <a:rPr lang="ko-KR" altLang="en-US" dirty="0" err="1"/>
              <a:t>ㅂ</a:t>
            </a:r>
            <a:r>
              <a:rPr lang="en-US" altLang="ko-KR" dirty="0"/>
              <a:t>.</a:t>
            </a:r>
            <a:r>
              <a:rPr lang="ko-KR" altLang="en-US" dirty="0" err="1"/>
              <a:t>ㄷ</a:t>
            </a:r>
            <a:r>
              <a:rPr lang="en-US" altLang="ko-KR" dirty="0"/>
              <a:t>,</a:t>
            </a:r>
            <a:r>
              <a:rPr lang="ko-KR" altLang="en-US" dirty="0" err="1"/>
              <a:t>ㄱ</a:t>
            </a:r>
            <a:r>
              <a:rPr lang="en-US" altLang="ko-KR" dirty="0"/>
              <a:t>’</a:t>
            </a:r>
            <a:r>
              <a:rPr lang="ko-KR" altLang="en-US" dirty="0"/>
              <a:t>는 동일한 조음 위치의 비음으로 바뀜</a:t>
            </a:r>
            <a:r>
              <a:rPr lang="en-US" altLang="ko-KR" dirty="0"/>
              <a:t>.</a:t>
            </a:r>
          </a:p>
          <a:p>
            <a:pPr marL="274320" lvl="1" indent="0">
              <a:buNone/>
            </a:pPr>
            <a:r>
              <a:rPr lang="en-US" altLang="ko-KR" sz="1800" dirty="0"/>
              <a:t>   </a:t>
            </a:r>
            <a:r>
              <a:rPr lang="en-US" altLang="ko-KR" dirty="0"/>
              <a:t>ex) </a:t>
            </a:r>
            <a:r>
              <a:rPr lang="ko-KR" altLang="en-US" dirty="0"/>
              <a:t>접</a:t>
            </a:r>
            <a:r>
              <a:rPr lang="en-US" altLang="ko-KR" dirty="0"/>
              <a:t>+</a:t>
            </a:r>
            <a:r>
              <a:rPr lang="ko-KR" altLang="en-US" dirty="0"/>
              <a:t>는 → </a:t>
            </a:r>
            <a:r>
              <a:rPr lang="en-US" altLang="ko-KR" dirty="0"/>
              <a:t>[</a:t>
            </a:r>
            <a:r>
              <a:rPr lang="ko-KR" altLang="en-US" dirty="0" err="1"/>
              <a:t>점는</a:t>
            </a:r>
            <a:r>
              <a:rPr lang="en-US" altLang="ko-KR" dirty="0"/>
              <a:t>], </a:t>
            </a:r>
            <a:r>
              <a:rPr lang="ko-KR" altLang="en-US" dirty="0"/>
              <a:t>법</a:t>
            </a:r>
            <a:r>
              <a:rPr lang="en-US" altLang="ko-KR" dirty="0"/>
              <a:t>+</a:t>
            </a:r>
            <a:r>
              <a:rPr lang="ko-KR" altLang="en-US" dirty="0"/>
              <a:t>만</a:t>
            </a:r>
            <a:r>
              <a:rPr lang="en-US" altLang="ko-KR" dirty="0"/>
              <a:t> </a:t>
            </a:r>
            <a:r>
              <a:rPr lang="ko-KR" altLang="en-US" dirty="0"/>
              <a:t>→ </a:t>
            </a:r>
            <a:r>
              <a:rPr lang="en-US" altLang="ko-KR" dirty="0"/>
              <a:t>[</a:t>
            </a:r>
            <a:r>
              <a:rPr lang="ko-KR" altLang="en-US" dirty="0"/>
              <a:t>범만</a:t>
            </a:r>
            <a:r>
              <a:rPr lang="en-US" altLang="ko-KR" dirty="0"/>
              <a:t>]</a:t>
            </a:r>
          </a:p>
          <a:p>
            <a:pPr marL="274320" lvl="1" indent="0">
              <a:buNone/>
            </a:pPr>
            <a:r>
              <a:rPr lang="en-US" altLang="ko-KR" dirty="0"/>
              <a:t>         </a:t>
            </a:r>
            <a:r>
              <a:rPr lang="ko-KR" altLang="en-US" dirty="0" err="1"/>
              <a:t>받</a:t>
            </a:r>
            <a:r>
              <a:rPr lang="en-US" altLang="ko-KR" dirty="0"/>
              <a:t>+</a:t>
            </a:r>
            <a:r>
              <a:rPr lang="ko-KR" altLang="en-US" dirty="0"/>
              <a:t>는 → </a:t>
            </a:r>
            <a:r>
              <a:rPr lang="en-US" altLang="ko-KR" dirty="0"/>
              <a:t>[</a:t>
            </a:r>
            <a:r>
              <a:rPr lang="ko-KR" altLang="en-US" dirty="0" err="1"/>
              <a:t>반는</a:t>
            </a:r>
            <a:r>
              <a:rPr lang="en-US" altLang="ko-KR" dirty="0"/>
              <a:t>], </a:t>
            </a:r>
            <a:r>
              <a:rPr lang="ko-KR" altLang="en-US" dirty="0" err="1"/>
              <a:t>맏</a:t>
            </a:r>
            <a:r>
              <a:rPr lang="en-US" altLang="ko-KR" dirty="0"/>
              <a:t>+</a:t>
            </a:r>
            <a:r>
              <a:rPr lang="ko-KR" altLang="en-US" dirty="0"/>
              <a:t>며느리 → </a:t>
            </a:r>
            <a:r>
              <a:rPr lang="en-US" altLang="ko-KR" dirty="0"/>
              <a:t>[</a:t>
            </a:r>
            <a:r>
              <a:rPr lang="ko-KR" altLang="en-US" dirty="0" err="1"/>
              <a:t>만며느리</a:t>
            </a:r>
            <a:r>
              <a:rPr lang="en-US" altLang="ko-KR" dirty="0"/>
              <a:t>] </a:t>
            </a:r>
          </a:p>
          <a:p>
            <a:pPr marL="274320" lvl="1" indent="0">
              <a:buNone/>
            </a:pPr>
            <a:r>
              <a:rPr lang="en-US" altLang="ko-KR" dirty="0"/>
              <a:t>         </a:t>
            </a:r>
            <a:r>
              <a:rPr lang="ko-KR" altLang="en-US" dirty="0"/>
              <a:t>막</a:t>
            </a:r>
            <a:r>
              <a:rPr lang="en-US" altLang="ko-KR" dirty="0"/>
              <a:t>+</a:t>
            </a:r>
            <a:r>
              <a:rPr lang="ko-KR" altLang="en-US" dirty="0"/>
              <a:t>는 → </a:t>
            </a:r>
            <a:r>
              <a:rPr lang="en-US" altLang="ko-KR" dirty="0"/>
              <a:t>[</a:t>
            </a:r>
            <a:r>
              <a:rPr lang="ko-KR" altLang="en-US" dirty="0" err="1"/>
              <a:t>망는</a:t>
            </a:r>
            <a:r>
              <a:rPr lang="en-US" altLang="ko-KR" dirty="0"/>
              <a:t>], </a:t>
            </a:r>
            <a:r>
              <a:rPr lang="ko-KR" altLang="en-US" dirty="0"/>
              <a:t>떡</a:t>
            </a:r>
            <a:r>
              <a:rPr lang="en-US" altLang="ko-KR" dirty="0"/>
              <a:t>+</a:t>
            </a:r>
            <a:r>
              <a:rPr lang="ko-KR" altLang="en-US" dirty="0"/>
              <a:t>만 → </a:t>
            </a:r>
            <a:r>
              <a:rPr lang="en-US" altLang="ko-KR" dirty="0"/>
              <a:t>[</a:t>
            </a:r>
            <a:r>
              <a:rPr lang="ko-KR" altLang="en-US" dirty="0" err="1"/>
              <a:t>떵만</a:t>
            </a:r>
            <a:r>
              <a:rPr lang="en-US" altLang="ko-KR" dirty="0"/>
              <a:t>] </a:t>
            </a:r>
          </a:p>
          <a:p>
            <a:pPr marL="274320" lvl="1" indent="0">
              <a:buNone/>
            </a:pPr>
            <a:endParaRPr lang="en-US" altLang="ko-KR" dirty="0"/>
          </a:p>
          <a:p>
            <a:pPr lvl="1"/>
            <a:r>
              <a:rPr lang="ko-KR" altLang="en-US" dirty="0">
                <a:latin typeface="+mn-ea"/>
              </a:rPr>
              <a:t>국어에 예외 없이 적용되는 강력한 음운 현상임</a:t>
            </a:r>
            <a:r>
              <a:rPr lang="en-US" altLang="ko-KR" dirty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342452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대치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+mn-ea"/>
              </a:rPr>
              <a:t>비음화</a:t>
            </a:r>
            <a:r>
              <a:rPr lang="en-US" altLang="ko-KR" dirty="0">
                <a:latin typeface="+mn-ea"/>
              </a:rPr>
              <a:t>_’</a:t>
            </a:r>
            <a:r>
              <a:rPr lang="ko-KR" altLang="en-US" dirty="0">
                <a:latin typeface="+mn-ea"/>
              </a:rPr>
              <a:t>ㄹ</a:t>
            </a:r>
            <a:r>
              <a:rPr lang="en-US" altLang="ko-KR" dirty="0">
                <a:latin typeface="+mn-ea"/>
              </a:rPr>
              <a:t>’</a:t>
            </a:r>
            <a:r>
              <a:rPr lang="ko-KR" altLang="en-US" dirty="0">
                <a:latin typeface="+mn-ea"/>
              </a:rPr>
              <a:t>비음화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sz="2000" dirty="0">
              <a:latin typeface="+mn-ea"/>
            </a:endParaRPr>
          </a:p>
          <a:p>
            <a:pPr lvl="1"/>
            <a:r>
              <a:rPr lang="en-US" altLang="ko-KR" dirty="0"/>
              <a:t>‘</a:t>
            </a:r>
            <a:r>
              <a:rPr lang="ko-KR" altLang="en-US" dirty="0"/>
              <a:t>ㄹ</a:t>
            </a:r>
            <a:r>
              <a:rPr lang="en-US" altLang="ko-KR" dirty="0"/>
              <a:t>’</a:t>
            </a:r>
            <a:r>
              <a:rPr lang="ko-KR" altLang="en-US" dirty="0"/>
              <a:t>을 제외한 자음 뒤에서 </a:t>
            </a:r>
            <a:r>
              <a:rPr lang="en-US" altLang="ko-KR" dirty="0"/>
              <a:t>‘</a:t>
            </a:r>
            <a:r>
              <a:rPr lang="ko-KR" altLang="en-US" dirty="0"/>
              <a:t>ㄹ</a:t>
            </a:r>
            <a:r>
              <a:rPr lang="en-US" altLang="ko-KR" dirty="0"/>
              <a:t>’</a:t>
            </a:r>
            <a:r>
              <a:rPr lang="ko-KR" altLang="en-US" dirty="0"/>
              <a:t>이 </a:t>
            </a:r>
            <a:r>
              <a:rPr lang="en-US" altLang="ko-KR" dirty="0"/>
              <a:t>‘</a:t>
            </a:r>
            <a:r>
              <a:rPr lang="ko-KR" altLang="en-US" dirty="0"/>
              <a:t>ㄴ</a:t>
            </a:r>
            <a:r>
              <a:rPr lang="en-US" altLang="ko-KR" dirty="0"/>
              <a:t>’</a:t>
            </a:r>
            <a:r>
              <a:rPr lang="ko-KR" altLang="en-US" dirty="0"/>
              <a:t>으로 바뀌는 현상</a:t>
            </a:r>
            <a:endParaRPr lang="en-US" altLang="ko-KR" dirty="0"/>
          </a:p>
          <a:p>
            <a:pPr marL="274320" lvl="1" indent="0">
              <a:buNone/>
            </a:pPr>
            <a:endParaRPr lang="en-US" altLang="ko-KR" dirty="0"/>
          </a:p>
          <a:p>
            <a:pPr lvl="1"/>
            <a:r>
              <a:rPr lang="ko-KR" altLang="en-US" dirty="0"/>
              <a:t>고유어에서는 나타나지 않고 한자어와 외래어에서 발견됨</a:t>
            </a:r>
            <a:r>
              <a:rPr lang="en-US" altLang="ko-KR" dirty="0"/>
              <a:t>.</a:t>
            </a:r>
          </a:p>
          <a:p>
            <a:pPr marL="548640" lvl="2" indent="0">
              <a:buNone/>
            </a:pPr>
            <a:r>
              <a:rPr lang="en-US" altLang="ko-KR" dirty="0"/>
              <a:t>ex) </a:t>
            </a:r>
            <a:r>
              <a:rPr lang="ko-KR" altLang="en-US" dirty="0"/>
              <a:t>능력</a:t>
            </a:r>
            <a:r>
              <a:rPr lang="en-US" altLang="ko-KR" dirty="0"/>
              <a:t>(</a:t>
            </a:r>
            <a:r>
              <a:rPr lang="ko-KR" altLang="en-US" dirty="0"/>
              <a:t>能力</a:t>
            </a:r>
            <a:r>
              <a:rPr lang="en-US" altLang="ko-KR" dirty="0"/>
              <a:t>) </a:t>
            </a:r>
            <a:r>
              <a:rPr lang="ko-KR" altLang="en-US" dirty="0"/>
              <a:t>→ </a:t>
            </a:r>
            <a:r>
              <a:rPr lang="en-US" altLang="ko-KR" dirty="0"/>
              <a:t>[</a:t>
            </a:r>
            <a:r>
              <a:rPr lang="ko-KR" altLang="en-US" dirty="0" err="1"/>
              <a:t>능녁</a:t>
            </a:r>
            <a:r>
              <a:rPr lang="en-US" altLang="ko-KR" dirty="0"/>
              <a:t>], </a:t>
            </a:r>
            <a:r>
              <a:rPr lang="ko-KR" altLang="en-US" dirty="0"/>
              <a:t>음운론</a:t>
            </a:r>
            <a:r>
              <a:rPr lang="en-US" altLang="ko-KR" dirty="0"/>
              <a:t>(</a:t>
            </a:r>
            <a:r>
              <a:rPr lang="ko-KR" altLang="en-US" dirty="0"/>
              <a:t>音韻論</a:t>
            </a:r>
            <a:r>
              <a:rPr lang="en-US" altLang="ko-KR" dirty="0"/>
              <a:t>) </a:t>
            </a:r>
            <a:r>
              <a:rPr lang="ko-KR" altLang="en-US" dirty="0"/>
              <a:t>→ </a:t>
            </a:r>
            <a:r>
              <a:rPr lang="en-US" altLang="ko-KR" dirty="0"/>
              <a:t>[</a:t>
            </a:r>
            <a:r>
              <a:rPr lang="ko-KR" altLang="en-US" dirty="0" err="1"/>
              <a:t>음운논</a:t>
            </a:r>
            <a:r>
              <a:rPr lang="en-US" altLang="ko-KR" dirty="0"/>
              <a:t>] </a:t>
            </a:r>
          </a:p>
          <a:p>
            <a:pPr marL="548640" lvl="2" indent="0">
              <a:buNone/>
            </a:pPr>
            <a:r>
              <a:rPr lang="en-US" altLang="ko-KR" dirty="0"/>
              <a:t>      </a:t>
            </a:r>
            <a:r>
              <a:rPr lang="ko-KR" altLang="en-US" dirty="0"/>
              <a:t>홈런</a:t>
            </a:r>
            <a:r>
              <a:rPr lang="en-US" altLang="ko-KR" dirty="0"/>
              <a:t>(homerun) </a:t>
            </a:r>
            <a:r>
              <a:rPr lang="ko-KR" altLang="en-US" dirty="0"/>
              <a:t>→ </a:t>
            </a:r>
            <a:r>
              <a:rPr lang="en-US" altLang="ko-KR" dirty="0"/>
              <a:t>[</a:t>
            </a:r>
            <a:r>
              <a:rPr lang="ko-KR" altLang="en-US" dirty="0" err="1"/>
              <a:t>홈넌</a:t>
            </a:r>
            <a:r>
              <a:rPr lang="en-US" altLang="ko-KR" dirty="0"/>
              <a:t>], </a:t>
            </a:r>
            <a:r>
              <a:rPr lang="ko-KR" altLang="en-US" dirty="0"/>
              <a:t>업로드</a:t>
            </a:r>
            <a:r>
              <a:rPr lang="en-US" altLang="ko-KR" dirty="0"/>
              <a:t>(upload) </a:t>
            </a:r>
            <a:r>
              <a:rPr lang="ko-KR" altLang="en-US" dirty="0"/>
              <a:t>→ </a:t>
            </a:r>
            <a:r>
              <a:rPr lang="en-US" altLang="ko-KR" dirty="0"/>
              <a:t>(</a:t>
            </a:r>
            <a:r>
              <a:rPr lang="ko-KR" altLang="en-US" dirty="0" err="1"/>
              <a:t>업노드</a:t>
            </a:r>
            <a:r>
              <a:rPr lang="en-US" altLang="ko-KR" dirty="0"/>
              <a:t>) </a:t>
            </a:r>
            <a:r>
              <a:rPr lang="ko-KR" altLang="en-US" dirty="0"/>
              <a:t>→ </a:t>
            </a:r>
            <a:r>
              <a:rPr lang="en-US" altLang="ko-KR" dirty="0"/>
              <a:t>[</a:t>
            </a:r>
            <a:r>
              <a:rPr lang="ko-KR" altLang="en-US" dirty="0" err="1"/>
              <a:t>엄노드</a:t>
            </a:r>
            <a:r>
              <a:rPr lang="en-US" altLang="ko-KR" dirty="0"/>
              <a:t>]</a:t>
            </a:r>
          </a:p>
          <a:p>
            <a:pPr marL="548640" lvl="2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708017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대치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000" dirty="0">
              <a:latin typeface="+mn-ea"/>
            </a:endParaRPr>
          </a:p>
          <a:p>
            <a:pPr marL="274320" lvl="1" indent="0">
              <a:buNone/>
            </a:pPr>
            <a:r>
              <a:rPr lang="en-US" altLang="ko-KR" dirty="0"/>
              <a:t>♣ ‘</a:t>
            </a:r>
            <a:r>
              <a:rPr lang="ko-KR" altLang="en-US" dirty="0"/>
              <a:t>ㄹ</a:t>
            </a:r>
            <a:r>
              <a:rPr lang="en-US" altLang="ko-KR" dirty="0"/>
              <a:t> </a:t>
            </a:r>
            <a:r>
              <a:rPr lang="ko-KR" altLang="en-US" dirty="0"/>
              <a:t>비음화</a:t>
            </a:r>
            <a:r>
              <a:rPr lang="en-US" altLang="ko-KR" dirty="0"/>
              <a:t>’ </a:t>
            </a:r>
            <a:r>
              <a:rPr lang="ko-KR" altLang="en-US" dirty="0"/>
              <a:t>의 적용 환경</a:t>
            </a:r>
            <a:endParaRPr lang="en-US" altLang="ko-KR" dirty="0"/>
          </a:p>
          <a:p>
            <a:pPr marL="274320" lvl="1" indent="0">
              <a:buNone/>
            </a:pPr>
            <a:endParaRPr lang="en-US" altLang="ko-KR" dirty="0"/>
          </a:p>
          <a:p>
            <a:pPr marL="274320" lvl="1" indent="0">
              <a:buNone/>
            </a:pPr>
            <a:r>
              <a:rPr lang="ko-KR" altLang="en-US" dirty="0"/>
              <a:t>적용 환경</a:t>
            </a:r>
            <a:r>
              <a:rPr lang="en-US" altLang="ko-KR" dirty="0"/>
              <a:t>: ‘</a:t>
            </a:r>
            <a:r>
              <a:rPr lang="ko-KR" altLang="en-US" dirty="0"/>
              <a:t>ㄹ</a:t>
            </a:r>
            <a:r>
              <a:rPr lang="en-US" altLang="ko-KR" dirty="0"/>
              <a:t>’ </a:t>
            </a:r>
            <a:r>
              <a:rPr lang="ko-KR" altLang="en-US" dirty="0"/>
              <a:t>이외의 자음 뒤에서 적용 ⇔ 비음 뒤에서 적용</a:t>
            </a:r>
            <a:endParaRPr lang="en-US" altLang="ko-KR" dirty="0"/>
          </a:p>
          <a:p>
            <a:pPr marL="274320" lvl="1" indent="0">
              <a:buNone/>
            </a:pPr>
            <a:endParaRPr lang="en-US" altLang="ko-KR" dirty="0"/>
          </a:p>
          <a:p>
            <a:pPr marL="274320" lvl="1" indent="0">
              <a:buNone/>
            </a:pPr>
            <a:r>
              <a:rPr lang="en-US" altLang="ko-KR" dirty="0"/>
              <a:t>‘</a:t>
            </a:r>
            <a:r>
              <a:rPr lang="ko-KR" altLang="en-US" dirty="0"/>
              <a:t>비음 뒤에서 적용</a:t>
            </a:r>
            <a:r>
              <a:rPr lang="en-US" altLang="ko-KR" dirty="0"/>
              <a:t>’</a:t>
            </a:r>
            <a:r>
              <a:rPr lang="ko-KR" altLang="en-US" dirty="0"/>
              <a:t>된다는 견해에서는 장애음 뒤에서는 </a:t>
            </a:r>
            <a:r>
              <a:rPr lang="en-US" altLang="ko-KR" dirty="0"/>
              <a:t>‘</a:t>
            </a:r>
            <a:r>
              <a:rPr lang="ko-KR" altLang="en-US" dirty="0"/>
              <a:t>ㄹ 비음화</a:t>
            </a:r>
            <a:r>
              <a:rPr lang="en-US" altLang="ko-KR" dirty="0"/>
              <a:t>’</a:t>
            </a:r>
            <a:r>
              <a:rPr lang="ko-KR" altLang="en-US" dirty="0"/>
              <a:t>가 일어나지</a:t>
            </a:r>
            <a:endParaRPr lang="en-US" altLang="ko-KR" dirty="0"/>
          </a:p>
          <a:p>
            <a:pPr marL="274320" lvl="1" indent="0">
              <a:buNone/>
            </a:pPr>
            <a:r>
              <a:rPr lang="ko-KR" altLang="en-US" dirty="0"/>
              <a:t>않는다고 보는데 이는 </a:t>
            </a:r>
            <a:r>
              <a:rPr lang="en-US" altLang="ko-KR" dirty="0"/>
              <a:t>‘</a:t>
            </a:r>
            <a:r>
              <a:rPr lang="ko-KR" altLang="en-US" dirty="0"/>
              <a:t>ㄹ 비음화</a:t>
            </a:r>
            <a:r>
              <a:rPr lang="en-US" altLang="ko-KR" dirty="0"/>
              <a:t>’</a:t>
            </a:r>
            <a:r>
              <a:rPr lang="ko-KR" altLang="en-US" dirty="0"/>
              <a:t>가 비음에 의한 동화 현상이라고 해석하기</a:t>
            </a:r>
            <a:endParaRPr lang="en-US" altLang="ko-KR" dirty="0"/>
          </a:p>
          <a:p>
            <a:pPr marL="274320" lvl="1" indent="0">
              <a:buNone/>
            </a:pPr>
            <a:r>
              <a:rPr lang="ko-KR" altLang="en-US" dirty="0"/>
              <a:t>위해서임</a:t>
            </a:r>
            <a:r>
              <a:rPr lang="en-US" altLang="ko-KR" dirty="0"/>
              <a:t>.</a:t>
            </a:r>
          </a:p>
          <a:p>
            <a:pPr marL="274320" lvl="1" indent="0">
              <a:buNone/>
            </a:pPr>
            <a:endParaRPr lang="en-US" altLang="ko-KR" dirty="0"/>
          </a:p>
          <a:p>
            <a:pPr marL="274320" lvl="1" indent="0">
              <a:buNone/>
            </a:pPr>
            <a:r>
              <a:rPr lang="ko-KR" altLang="en-US" dirty="0"/>
              <a:t>협력→ </a:t>
            </a:r>
            <a:r>
              <a:rPr lang="en-US" altLang="ko-KR" dirty="0"/>
              <a:t>(</a:t>
            </a:r>
            <a:r>
              <a:rPr lang="ko-KR" altLang="en-US" dirty="0" err="1"/>
              <a:t>혐력</a:t>
            </a:r>
            <a:r>
              <a:rPr lang="en-US" altLang="ko-KR" dirty="0"/>
              <a:t>) </a:t>
            </a:r>
            <a:r>
              <a:rPr lang="ko-KR" altLang="en-US" dirty="0"/>
              <a:t>→ </a:t>
            </a:r>
            <a:r>
              <a:rPr lang="en-US" altLang="ko-KR" dirty="0"/>
              <a:t>[</a:t>
            </a:r>
            <a:r>
              <a:rPr lang="ko-KR" altLang="en-US" dirty="0" err="1"/>
              <a:t>혐녁</a:t>
            </a:r>
            <a:r>
              <a:rPr lang="en-US" altLang="ko-KR" dirty="0"/>
              <a:t>],  </a:t>
            </a:r>
            <a:r>
              <a:rPr lang="ko-KR" altLang="en-US" dirty="0"/>
              <a:t>국론 → </a:t>
            </a:r>
            <a:r>
              <a:rPr lang="en-US" altLang="ko-KR" dirty="0"/>
              <a:t>(</a:t>
            </a:r>
            <a:r>
              <a:rPr lang="ko-KR" altLang="en-US" dirty="0" err="1"/>
              <a:t>궁론</a:t>
            </a:r>
            <a:r>
              <a:rPr lang="en-US" altLang="ko-KR" dirty="0"/>
              <a:t>) </a:t>
            </a:r>
            <a:r>
              <a:rPr lang="ko-KR" altLang="en-US" dirty="0"/>
              <a:t>→ </a:t>
            </a:r>
            <a:r>
              <a:rPr lang="en-US" altLang="ko-KR" dirty="0"/>
              <a:t>[</a:t>
            </a:r>
            <a:r>
              <a:rPr lang="ko-KR" altLang="en-US" dirty="0"/>
              <a:t>궁논</a:t>
            </a:r>
            <a:r>
              <a:rPr lang="en-US" altLang="ko-KR" dirty="0"/>
              <a:t>]</a:t>
            </a:r>
          </a:p>
          <a:p>
            <a:pPr marL="274320" lvl="1" indent="0">
              <a:buNone/>
            </a:pPr>
            <a:endParaRPr lang="en-US" altLang="ko-KR" dirty="0"/>
          </a:p>
          <a:p>
            <a:pPr marL="274320" lvl="1" indent="0">
              <a:buNone/>
            </a:pPr>
            <a:r>
              <a:rPr lang="ko-KR" altLang="en-US" dirty="0"/>
              <a:t>문제는 </a:t>
            </a:r>
            <a:r>
              <a:rPr lang="en-US" altLang="ko-KR" dirty="0"/>
              <a:t>‘</a:t>
            </a:r>
            <a:r>
              <a:rPr lang="ko-KR" altLang="en-US" dirty="0"/>
              <a:t>ㄹ</a:t>
            </a:r>
            <a:r>
              <a:rPr lang="en-US" altLang="ko-KR" dirty="0"/>
              <a:t>’ </a:t>
            </a:r>
            <a:r>
              <a:rPr lang="ko-KR" altLang="en-US" dirty="0"/>
              <a:t>앞에 놓인 </a:t>
            </a:r>
            <a:r>
              <a:rPr lang="en-US" altLang="ko-KR" dirty="0"/>
              <a:t>‘</a:t>
            </a:r>
            <a:r>
              <a:rPr lang="ko-KR" altLang="en-US" dirty="0" err="1"/>
              <a:t>ㅂ</a:t>
            </a:r>
            <a:r>
              <a:rPr lang="en-US" altLang="ko-KR" dirty="0"/>
              <a:t>,</a:t>
            </a:r>
            <a:r>
              <a:rPr lang="ko-KR" altLang="en-US" dirty="0" err="1"/>
              <a:t>ㄱ</a:t>
            </a:r>
            <a:r>
              <a:rPr lang="en-US" altLang="ko-KR" dirty="0"/>
              <a:t>’</a:t>
            </a:r>
            <a:r>
              <a:rPr lang="ko-KR" altLang="en-US" dirty="0"/>
              <a:t>과 같은 장애음이 왜 비음으로 바뀌는지를</a:t>
            </a:r>
            <a:endParaRPr lang="en-US" altLang="ko-KR" dirty="0"/>
          </a:p>
          <a:p>
            <a:pPr marL="274320" lvl="1" indent="0">
              <a:buNone/>
            </a:pPr>
            <a:r>
              <a:rPr lang="ko-KR" altLang="en-US" dirty="0"/>
              <a:t>설명하기 어렵다는 점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967621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음운 현상의 이해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+mn-ea"/>
              </a:rPr>
              <a:t>음운 현상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sz="2000" dirty="0">
              <a:latin typeface="+mn-ea"/>
            </a:endParaRPr>
          </a:p>
          <a:p>
            <a:pPr lvl="1"/>
            <a:r>
              <a:rPr lang="ko-KR" altLang="en-US" dirty="0"/>
              <a:t>문장을 이루는 과정에서 형태소들이 결합하면서 음소들의 충돌이 일어남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제약을 어기는 형태가 만들어지면 발음이 껄끄러운 경우가 있음</a:t>
            </a:r>
            <a:r>
              <a:rPr lang="en-US" altLang="ko-KR" dirty="0"/>
              <a:t>.</a:t>
            </a:r>
          </a:p>
          <a:p>
            <a:pPr lvl="1"/>
            <a:endParaRPr lang="en-US" altLang="ko-KR" sz="1800" dirty="0"/>
          </a:p>
          <a:p>
            <a:pPr lvl="1"/>
            <a:r>
              <a:rPr lang="ko-KR" altLang="en-US" dirty="0"/>
              <a:t>음소 간 충돌을 해결하기 위해 음운 현상이 필요함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음운 현상은 한 음운이 다른 음운으로 바뀌거나 없어지거나 첨가되는 현상</a:t>
            </a:r>
            <a:r>
              <a:rPr lang="en-US" altLang="ko-KR" dirty="0"/>
              <a:t>.</a:t>
            </a:r>
          </a:p>
          <a:p>
            <a:pPr marL="274320" lvl="1" indent="0">
              <a:buNone/>
            </a:pPr>
            <a:r>
              <a:rPr lang="en-US" altLang="ko-KR" dirty="0"/>
              <a:t>   (</a:t>
            </a:r>
            <a:r>
              <a:rPr lang="ko-KR" altLang="en-US" dirty="0"/>
              <a:t>음운 현상</a:t>
            </a:r>
            <a:r>
              <a:rPr lang="en-US" altLang="ko-KR" dirty="0"/>
              <a:t>, </a:t>
            </a:r>
            <a:r>
              <a:rPr lang="ko-KR" altLang="en-US" dirty="0"/>
              <a:t>음운 변동</a:t>
            </a:r>
            <a:r>
              <a:rPr lang="en-US" altLang="ko-KR" dirty="0"/>
              <a:t>, </a:t>
            </a:r>
            <a:r>
              <a:rPr lang="ko-KR" altLang="en-US" dirty="0"/>
              <a:t>음운 규칙</a:t>
            </a:r>
            <a:r>
              <a:rPr lang="en-US" altLang="ko-KR" dirty="0"/>
              <a:t>, </a:t>
            </a:r>
            <a:r>
              <a:rPr lang="ko-KR" altLang="en-US" dirty="0"/>
              <a:t>음운 변화</a:t>
            </a:r>
            <a:r>
              <a:rPr lang="en-US" altLang="ko-KR" dirty="0"/>
              <a:t>) </a:t>
            </a:r>
          </a:p>
          <a:p>
            <a:pPr marL="822960" lvl="3" indent="0">
              <a:buNone/>
            </a:pPr>
            <a:endParaRPr lang="en-US" altLang="ko-KR" sz="1800" dirty="0"/>
          </a:p>
          <a:p>
            <a:pPr marL="822960" lvl="3" indent="0">
              <a:buNone/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5097144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음운 현상의 이해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pPr marL="548640" lvl="2" indent="0">
              <a:buNone/>
            </a:pPr>
            <a:endParaRPr lang="en-US" altLang="ko-KR" sz="2000" dirty="0">
              <a:latin typeface="+mn-ea"/>
            </a:endParaRPr>
          </a:p>
          <a:p>
            <a:pPr marL="274320" lvl="1" indent="0">
              <a:buNone/>
            </a:pPr>
            <a:r>
              <a:rPr lang="en-US" altLang="ko-KR" b="1" dirty="0">
                <a:latin typeface="+mn-ea"/>
              </a:rPr>
              <a:t>Q4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다음 자료에 적용된 음운 현상은 무엇인지 모두 찾아보세요</a:t>
            </a:r>
            <a:r>
              <a:rPr lang="en-US" altLang="ko-KR" dirty="0">
                <a:latin typeface="+mn-ea"/>
              </a:rPr>
              <a:t>.</a:t>
            </a:r>
          </a:p>
          <a:p>
            <a:pPr marL="274320" lvl="1" indent="0">
              <a:buNone/>
            </a:pPr>
            <a:endParaRPr lang="en-US" altLang="ko-KR" dirty="0">
              <a:latin typeface="+mn-ea"/>
            </a:endParaRPr>
          </a:p>
          <a:p>
            <a:pPr marL="274320" lvl="1" indent="0">
              <a:buNone/>
            </a:pPr>
            <a:r>
              <a:rPr lang="en-US" altLang="ko-KR" dirty="0">
                <a:latin typeface="+mn-ea"/>
              </a:rPr>
              <a:t>(1) </a:t>
            </a:r>
            <a:r>
              <a:rPr lang="ko-KR" altLang="en-US" dirty="0" err="1">
                <a:latin typeface="+mn-ea"/>
              </a:rPr>
              <a:t>닦</a:t>
            </a:r>
            <a:r>
              <a:rPr lang="en-US" altLang="ko-KR" dirty="0">
                <a:latin typeface="+mn-ea"/>
              </a:rPr>
              <a:t>+</a:t>
            </a:r>
            <a:r>
              <a:rPr lang="ko-KR" altLang="en-US" dirty="0">
                <a:latin typeface="+mn-ea"/>
              </a:rPr>
              <a:t>는 → </a:t>
            </a:r>
            <a:r>
              <a:rPr lang="en-US" altLang="ko-KR" dirty="0">
                <a:latin typeface="+mn-ea"/>
              </a:rPr>
              <a:t>[</a:t>
            </a:r>
            <a:r>
              <a:rPr lang="ko-KR" altLang="en-US" dirty="0" err="1">
                <a:latin typeface="+mn-ea"/>
              </a:rPr>
              <a:t>당는</a:t>
            </a:r>
            <a:r>
              <a:rPr lang="en-US" altLang="ko-KR" dirty="0">
                <a:latin typeface="+mn-ea"/>
              </a:rPr>
              <a:t>], </a:t>
            </a:r>
            <a:r>
              <a:rPr lang="ko-KR" altLang="en-US" dirty="0">
                <a:latin typeface="+mn-ea"/>
              </a:rPr>
              <a:t>잎</a:t>
            </a:r>
            <a:r>
              <a:rPr lang="en-US" altLang="ko-KR" dirty="0">
                <a:latin typeface="+mn-ea"/>
              </a:rPr>
              <a:t>+</a:t>
            </a:r>
            <a:r>
              <a:rPr lang="ko-KR" altLang="en-US" dirty="0">
                <a:latin typeface="+mn-ea"/>
              </a:rPr>
              <a:t>만 → </a:t>
            </a:r>
            <a:r>
              <a:rPr lang="en-US" altLang="ko-KR" dirty="0">
                <a:latin typeface="+mn-ea"/>
              </a:rPr>
              <a:t>[</a:t>
            </a:r>
            <a:r>
              <a:rPr lang="ko-KR" altLang="en-US" dirty="0">
                <a:latin typeface="+mn-ea"/>
              </a:rPr>
              <a:t>임만</a:t>
            </a:r>
            <a:r>
              <a:rPr lang="en-US" altLang="ko-KR" dirty="0">
                <a:latin typeface="+mn-ea"/>
              </a:rPr>
              <a:t>], </a:t>
            </a:r>
            <a:r>
              <a:rPr lang="ko-KR" altLang="en-US" dirty="0" err="1">
                <a:latin typeface="+mn-ea"/>
              </a:rPr>
              <a:t>웃</a:t>
            </a:r>
            <a:r>
              <a:rPr lang="en-US" altLang="ko-KR" dirty="0">
                <a:latin typeface="+mn-ea"/>
              </a:rPr>
              <a:t>+</a:t>
            </a:r>
            <a:r>
              <a:rPr lang="ko-KR" altLang="en-US" dirty="0">
                <a:latin typeface="+mn-ea"/>
              </a:rPr>
              <a:t>는 → </a:t>
            </a:r>
            <a:r>
              <a:rPr lang="en-US" altLang="ko-KR" dirty="0">
                <a:latin typeface="+mn-ea"/>
              </a:rPr>
              <a:t>[</a:t>
            </a:r>
            <a:r>
              <a:rPr lang="ko-KR" altLang="en-US" dirty="0" err="1">
                <a:latin typeface="+mn-ea"/>
              </a:rPr>
              <a:t>운는</a:t>
            </a:r>
            <a:r>
              <a:rPr lang="en-US" altLang="ko-KR" dirty="0">
                <a:latin typeface="+mn-ea"/>
              </a:rPr>
              <a:t>] </a:t>
            </a:r>
          </a:p>
          <a:p>
            <a:pPr marL="274320" lvl="1" indent="0">
              <a:buNone/>
            </a:pPr>
            <a:r>
              <a:rPr lang="en-US" altLang="ko-KR" dirty="0">
                <a:latin typeface="+mn-ea"/>
              </a:rPr>
              <a:t>(2) </a:t>
            </a:r>
            <a:r>
              <a:rPr lang="ko-KR" altLang="en-US" dirty="0">
                <a:latin typeface="+mn-ea"/>
              </a:rPr>
              <a:t>다섯</a:t>
            </a:r>
            <a:r>
              <a:rPr lang="en-US" altLang="ko-KR" dirty="0">
                <a:latin typeface="+mn-ea"/>
              </a:rPr>
              <a:t>+</a:t>
            </a:r>
            <a:r>
              <a:rPr lang="ko-KR" altLang="en-US" dirty="0">
                <a:latin typeface="+mn-ea"/>
              </a:rPr>
              <a:t>량 → </a:t>
            </a:r>
            <a:r>
              <a:rPr lang="en-US" altLang="ko-KR" dirty="0">
                <a:latin typeface="+mn-ea"/>
              </a:rPr>
              <a:t>[</a:t>
            </a:r>
            <a:r>
              <a:rPr lang="ko-KR" altLang="en-US" dirty="0" err="1">
                <a:latin typeface="+mn-ea"/>
              </a:rPr>
              <a:t>다선냥</a:t>
            </a:r>
            <a:r>
              <a:rPr lang="en-US" altLang="ko-KR" dirty="0">
                <a:latin typeface="+mn-ea"/>
              </a:rPr>
              <a:t>], </a:t>
            </a:r>
            <a:r>
              <a:rPr lang="ko-KR" altLang="en-US" dirty="0">
                <a:latin typeface="+mn-ea"/>
              </a:rPr>
              <a:t>여섯</a:t>
            </a:r>
            <a:r>
              <a:rPr lang="en-US" altLang="ko-KR" dirty="0">
                <a:latin typeface="+mn-ea"/>
              </a:rPr>
              <a:t>+</a:t>
            </a:r>
            <a:r>
              <a:rPr lang="ko-KR" altLang="en-US" dirty="0">
                <a:latin typeface="+mn-ea"/>
              </a:rPr>
              <a:t>량 → </a:t>
            </a:r>
            <a:r>
              <a:rPr lang="en-US" altLang="ko-KR" dirty="0">
                <a:latin typeface="+mn-ea"/>
              </a:rPr>
              <a:t>[</a:t>
            </a:r>
            <a:r>
              <a:rPr lang="ko-KR" altLang="en-US" dirty="0" err="1">
                <a:latin typeface="+mn-ea"/>
              </a:rPr>
              <a:t>여선냥</a:t>
            </a:r>
            <a:r>
              <a:rPr lang="en-US" altLang="ko-KR" dirty="0">
                <a:latin typeface="+mn-ea"/>
              </a:rPr>
              <a:t>], </a:t>
            </a:r>
            <a:r>
              <a:rPr lang="ko-KR" altLang="en-US" dirty="0">
                <a:latin typeface="+mn-ea"/>
              </a:rPr>
              <a:t>핫라인</a:t>
            </a:r>
            <a:r>
              <a:rPr lang="en-US" altLang="ko-KR" dirty="0">
                <a:latin typeface="+mn-ea"/>
              </a:rPr>
              <a:t>(hot line)</a:t>
            </a:r>
            <a:r>
              <a:rPr lang="ko-KR" altLang="en-US" dirty="0">
                <a:latin typeface="+mn-ea"/>
              </a:rPr>
              <a:t> → </a:t>
            </a:r>
            <a:r>
              <a:rPr lang="en-US" altLang="ko-KR" dirty="0">
                <a:latin typeface="+mn-ea"/>
              </a:rPr>
              <a:t>[</a:t>
            </a:r>
            <a:r>
              <a:rPr lang="ko-KR" altLang="en-US" dirty="0">
                <a:latin typeface="+mn-ea"/>
              </a:rPr>
              <a:t>한나인</a:t>
            </a:r>
            <a:r>
              <a:rPr lang="en-US" altLang="ko-KR" dirty="0">
                <a:latin typeface="+mn-ea"/>
              </a:rPr>
              <a:t>]</a:t>
            </a:r>
          </a:p>
          <a:p>
            <a:pPr marL="274320" lvl="1" indent="0">
              <a:buNone/>
            </a:pPr>
            <a:endParaRPr lang="en-US" altLang="ko-KR" dirty="0"/>
          </a:p>
          <a:p>
            <a:pPr lvl="3"/>
            <a:endParaRPr lang="en-US" altLang="ko-KR" sz="2000" dirty="0"/>
          </a:p>
          <a:p>
            <a:pPr marL="822960" lvl="3" indent="0">
              <a:buNone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528980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대치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+mn-ea"/>
              </a:rPr>
              <a:t>유음화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sz="2000" dirty="0">
              <a:latin typeface="+mn-ea"/>
            </a:endParaRPr>
          </a:p>
          <a:p>
            <a:pPr lvl="1"/>
            <a:r>
              <a:rPr lang="ko-KR" altLang="en-US" dirty="0"/>
              <a:t>유음인 </a:t>
            </a:r>
            <a:r>
              <a:rPr lang="en-US" altLang="ko-KR" dirty="0"/>
              <a:t>‘</a:t>
            </a:r>
            <a:r>
              <a:rPr lang="ko-KR" altLang="en-US" dirty="0"/>
              <a:t>ㄹ</a:t>
            </a:r>
            <a:r>
              <a:rPr lang="en-US" altLang="ko-KR" dirty="0"/>
              <a:t>’</a:t>
            </a:r>
            <a:r>
              <a:rPr lang="ko-KR" altLang="en-US" dirty="0"/>
              <a:t>에 인접한 </a:t>
            </a:r>
            <a:r>
              <a:rPr lang="en-US" altLang="ko-KR" dirty="0"/>
              <a:t>‘</a:t>
            </a:r>
            <a:r>
              <a:rPr lang="ko-KR" altLang="en-US" dirty="0"/>
              <a:t>ㄴ</a:t>
            </a:r>
            <a:r>
              <a:rPr lang="en-US" altLang="ko-KR" dirty="0"/>
              <a:t>’</a:t>
            </a:r>
            <a:r>
              <a:rPr lang="ko-KR" altLang="en-US" dirty="0"/>
              <a:t>이 </a:t>
            </a:r>
            <a:r>
              <a:rPr lang="en-US" altLang="ko-KR" dirty="0"/>
              <a:t>‘</a:t>
            </a:r>
            <a:r>
              <a:rPr lang="ko-KR" altLang="en-US" dirty="0"/>
              <a:t>ㄹ</a:t>
            </a:r>
            <a:r>
              <a:rPr lang="en-US" altLang="ko-KR" dirty="0"/>
              <a:t>’</a:t>
            </a:r>
            <a:r>
              <a:rPr lang="ko-KR" altLang="en-US" dirty="0"/>
              <a:t>에 동화되어 </a:t>
            </a:r>
            <a:r>
              <a:rPr lang="en-US" altLang="ko-KR" dirty="0"/>
              <a:t>‘</a:t>
            </a:r>
            <a:r>
              <a:rPr lang="ko-KR" altLang="en-US" dirty="0"/>
              <a:t>ㄹ</a:t>
            </a:r>
            <a:r>
              <a:rPr lang="en-US" altLang="ko-KR" dirty="0"/>
              <a:t>’</a:t>
            </a:r>
            <a:r>
              <a:rPr lang="ko-KR" altLang="en-US" dirty="0"/>
              <a:t>로 바뀌는 현상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2"/>
            <a:r>
              <a:rPr lang="ko-KR" altLang="en-US" dirty="0"/>
              <a:t>순행적 유음화</a:t>
            </a:r>
            <a:endParaRPr lang="en-US" altLang="ko-KR" dirty="0"/>
          </a:p>
          <a:p>
            <a:pPr lvl="3"/>
            <a:endParaRPr lang="en-US" altLang="ko-KR" sz="1800" dirty="0"/>
          </a:p>
          <a:p>
            <a:pPr lvl="3"/>
            <a:r>
              <a:rPr lang="en-US" altLang="ko-KR" sz="1800" dirty="0"/>
              <a:t>‘</a:t>
            </a:r>
            <a:r>
              <a:rPr lang="ko-KR" altLang="en-US" sz="1800" dirty="0"/>
              <a:t>ㄴ</a:t>
            </a:r>
            <a:r>
              <a:rPr lang="en-US" altLang="ko-KR" sz="1800" dirty="0"/>
              <a:t>’</a:t>
            </a:r>
            <a:r>
              <a:rPr lang="ko-KR" altLang="en-US" sz="1800" dirty="0"/>
              <a:t>이 선행하는 </a:t>
            </a:r>
            <a:r>
              <a:rPr lang="en-US" altLang="ko-KR" sz="1800" dirty="0"/>
              <a:t>‘</a:t>
            </a:r>
            <a:r>
              <a:rPr lang="ko-KR" altLang="en-US" sz="1800" dirty="0"/>
              <a:t>ㄹ</a:t>
            </a:r>
            <a:r>
              <a:rPr lang="en-US" altLang="ko-KR" sz="1800" dirty="0"/>
              <a:t>’</a:t>
            </a:r>
            <a:r>
              <a:rPr lang="ko-KR" altLang="en-US" sz="1800" dirty="0"/>
              <a:t>로 인해 </a:t>
            </a:r>
            <a:r>
              <a:rPr lang="en-US" altLang="ko-KR" sz="1800" dirty="0"/>
              <a:t>‘</a:t>
            </a:r>
            <a:r>
              <a:rPr lang="ko-KR" altLang="en-US" sz="1800" dirty="0"/>
              <a:t>ㄹ</a:t>
            </a:r>
            <a:r>
              <a:rPr lang="en-US" altLang="ko-KR" sz="1800" dirty="0"/>
              <a:t>’</a:t>
            </a:r>
            <a:r>
              <a:rPr lang="ko-KR" altLang="en-US" sz="1800" dirty="0"/>
              <a:t>로 바뀌는 현상 </a:t>
            </a:r>
            <a:r>
              <a:rPr lang="en-US" altLang="ko-KR" sz="1800" dirty="0"/>
              <a:t>(</a:t>
            </a:r>
            <a:r>
              <a:rPr lang="ko-KR" altLang="en-US" sz="1800" dirty="0"/>
              <a:t>ㄹ</a:t>
            </a:r>
            <a:r>
              <a:rPr lang="en-US" altLang="ko-KR" sz="1800" dirty="0"/>
              <a:t>+</a:t>
            </a:r>
            <a:r>
              <a:rPr lang="ko-KR" altLang="en-US" sz="1800" dirty="0"/>
              <a:t>ㄴ → ㄹ ㄹ</a:t>
            </a:r>
            <a:r>
              <a:rPr lang="en-US" altLang="ko-KR" sz="1800" dirty="0"/>
              <a:t>)</a:t>
            </a:r>
          </a:p>
          <a:p>
            <a:pPr marL="822960" lvl="3" indent="0">
              <a:buNone/>
            </a:pPr>
            <a:r>
              <a:rPr lang="en-US" altLang="ko-KR" sz="1800" dirty="0"/>
              <a:t>  ex) </a:t>
            </a:r>
            <a:r>
              <a:rPr lang="ko-KR" altLang="en-US" sz="1800" dirty="0"/>
              <a:t>물</a:t>
            </a:r>
            <a:r>
              <a:rPr lang="en-US" altLang="ko-KR" sz="1800" dirty="0"/>
              <a:t>+</a:t>
            </a:r>
            <a:r>
              <a:rPr lang="ko-KR" altLang="en-US" sz="1800" dirty="0"/>
              <a:t>놀이 → </a:t>
            </a:r>
            <a:r>
              <a:rPr lang="en-US" altLang="ko-KR" sz="1800" dirty="0"/>
              <a:t>[</a:t>
            </a:r>
            <a:r>
              <a:rPr lang="ko-KR" altLang="en-US" sz="1800" dirty="0" err="1"/>
              <a:t>물로리</a:t>
            </a:r>
            <a:r>
              <a:rPr lang="en-US" altLang="ko-KR" sz="1800" dirty="0"/>
              <a:t>], </a:t>
            </a:r>
            <a:r>
              <a:rPr lang="ko-KR" altLang="en-US" sz="1800" dirty="0"/>
              <a:t>쌀</a:t>
            </a:r>
            <a:r>
              <a:rPr lang="en-US" altLang="ko-KR" sz="1800" dirty="0"/>
              <a:t>+</a:t>
            </a:r>
            <a:r>
              <a:rPr lang="ko-KR" altLang="en-US" sz="1800" dirty="0"/>
              <a:t>눈 → </a:t>
            </a:r>
            <a:r>
              <a:rPr lang="en-US" altLang="ko-KR" sz="1800" dirty="0"/>
              <a:t>[</a:t>
            </a:r>
            <a:r>
              <a:rPr lang="ko-KR" altLang="en-US" sz="1800" dirty="0" err="1"/>
              <a:t>쌀룬</a:t>
            </a:r>
            <a:r>
              <a:rPr lang="en-US" altLang="ko-KR" sz="1800" dirty="0"/>
              <a:t>], </a:t>
            </a:r>
            <a:r>
              <a:rPr lang="ko-KR" altLang="en-US" sz="1800" dirty="0"/>
              <a:t>실</a:t>
            </a:r>
            <a:r>
              <a:rPr lang="en-US" altLang="ko-KR" sz="1800" dirty="0"/>
              <a:t>+</a:t>
            </a:r>
            <a:r>
              <a:rPr lang="ko-KR" altLang="en-US" sz="1800" dirty="0"/>
              <a:t>내 → </a:t>
            </a:r>
            <a:r>
              <a:rPr lang="en-US" altLang="ko-KR" sz="1800" dirty="0"/>
              <a:t>[</a:t>
            </a:r>
            <a:r>
              <a:rPr lang="ko-KR" altLang="en-US" sz="1800" dirty="0" err="1"/>
              <a:t>실래</a:t>
            </a:r>
            <a:r>
              <a:rPr lang="en-US" altLang="ko-KR" sz="1800" dirty="0"/>
              <a:t>]</a:t>
            </a:r>
          </a:p>
          <a:p>
            <a:pPr marL="822960" lvl="3" indent="0">
              <a:buNone/>
            </a:pPr>
            <a:r>
              <a:rPr lang="ko-KR" altLang="en-US" sz="1800" dirty="0"/>
              <a:t>        심을 나무 → </a:t>
            </a:r>
            <a:r>
              <a:rPr lang="en-US" altLang="ko-KR" sz="1800" dirty="0"/>
              <a:t>[</a:t>
            </a:r>
            <a:r>
              <a:rPr lang="ko-KR" altLang="en-US" sz="1800" dirty="0" err="1"/>
              <a:t>시믈라무</a:t>
            </a:r>
            <a:r>
              <a:rPr lang="en-US" altLang="ko-KR" sz="1800" dirty="0"/>
              <a:t>], serial number </a:t>
            </a:r>
            <a:r>
              <a:rPr lang="ko-KR" altLang="en-US" sz="1800" dirty="0"/>
              <a:t>→ </a:t>
            </a:r>
            <a:r>
              <a:rPr lang="en-US" altLang="ko-KR" sz="1800" dirty="0"/>
              <a:t>[</a:t>
            </a:r>
            <a:r>
              <a:rPr lang="ko-KR" altLang="en-US" sz="1800" dirty="0" err="1"/>
              <a:t>시리얼럼버</a:t>
            </a:r>
            <a:r>
              <a:rPr lang="en-US" altLang="ko-KR" sz="1800" dirty="0"/>
              <a:t>]</a:t>
            </a:r>
          </a:p>
          <a:p>
            <a:pPr marL="822960" lvl="3" indent="0">
              <a:buNone/>
            </a:pPr>
            <a:endParaRPr lang="en-US" altLang="ko-KR" sz="1800" dirty="0"/>
          </a:p>
          <a:p>
            <a:pPr lvl="3"/>
            <a:r>
              <a:rPr lang="ko-KR" altLang="en-US" sz="1800" dirty="0"/>
              <a:t>휴지가 개입하지 않는 한 합성어</a:t>
            </a:r>
            <a:r>
              <a:rPr lang="en-US" altLang="ko-KR" sz="1800" dirty="0"/>
              <a:t>, </a:t>
            </a:r>
            <a:r>
              <a:rPr lang="ko-KR" altLang="en-US" sz="1800" dirty="0"/>
              <a:t>파생어</a:t>
            </a:r>
            <a:r>
              <a:rPr lang="en-US" altLang="ko-KR" sz="1800" dirty="0"/>
              <a:t>, </a:t>
            </a:r>
            <a:r>
              <a:rPr lang="ko-KR" altLang="en-US" sz="1800" dirty="0"/>
              <a:t>단어와 단어 사이</a:t>
            </a:r>
            <a:r>
              <a:rPr lang="en-US" altLang="ko-KR" sz="1800" dirty="0"/>
              <a:t>, </a:t>
            </a:r>
            <a:r>
              <a:rPr lang="ko-KR" altLang="en-US" sz="1800" dirty="0"/>
              <a:t>고유어</a:t>
            </a:r>
            <a:r>
              <a:rPr lang="en-US" altLang="ko-KR" sz="1800" dirty="0"/>
              <a:t>, </a:t>
            </a:r>
            <a:r>
              <a:rPr lang="ko-KR" altLang="en-US" sz="1800" dirty="0"/>
              <a:t>외래어</a:t>
            </a:r>
            <a:endParaRPr lang="en-US" altLang="ko-KR" sz="1800" dirty="0"/>
          </a:p>
          <a:p>
            <a:pPr marL="822960" lvl="3" indent="0">
              <a:buNone/>
            </a:pPr>
            <a:r>
              <a:rPr lang="en-US" altLang="ko-KR" sz="1800" dirty="0"/>
              <a:t> </a:t>
            </a:r>
            <a:r>
              <a:rPr lang="ko-KR" altLang="en-US" sz="1800" dirty="0"/>
              <a:t> 등에서 활발하게 나타남</a:t>
            </a:r>
            <a:r>
              <a:rPr lang="en-US" altLang="ko-KR" sz="1800" dirty="0"/>
              <a:t>.</a:t>
            </a:r>
          </a:p>
          <a:p>
            <a:pPr lvl="3"/>
            <a:endParaRPr lang="en-US" altLang="ko-KR" sz="1800" dirty="0"/>
          </a:p>
          <a:p>
            <a:pPr lvl="3"/>
            <a:endParaRPr lang="en-US" altLang="ko-KR" sz="1800" dirty="0"/>
          </a:p>
          <a:p>
            <a:pPr lvl="3"/>
            <a:endParaRPr lang="en-US" altLang="ko-KR" sz="1800" dirty="0"/>
          </a:p>
          <a:p>
            <a:pPr marL="548640" lvl="2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642529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대치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pPr lvl="1"/>
            <a:endParaRPr lang="en-US" altLang="ko-KR" dirty="0"/>
          </a:p>
          <a:p>
            <a:pPr lvl="2"/>
            <a:r>
              <a:rPr lang="ko-KR" altLang="en-US" dirty="0"/>
              <a:t>예외 사항</a:t>
            </a:r>
            <a:endParaRPr lang="en-US" altLang="ko-KR" dirty="0"/>
          </a:p>
          <a:p>
            <a:pPr lvl="3"/>
            <a:endParaRPr lang="en-US" altLang="ko-KR" sz="1800" dirty="0"/>
          </a:p>
          <a:p>
            <a:pPr lvl="3"/>
            <a:r>
              <a:rPr lang="en-US" altLang="ko-KR" sz="1800" dirty="0"/>
              <a:t>‘</a:t>
            </a:r>
            <a:r>
              <a:rPr lang="ko-KR" altLang="en-US" sz="1800" dirty="0"/>
              <a:t>ㄹ</a:t>
            </a:r>
            <a:r>
              <a:rPr lang="en-US" altLang="ko-KR" sz="1800" dirty="0"/>
              <a:t>’</a:t>
            </a:r>
            <a:r>
              <a:rPr lang="ko-KR" altLang="en-US" sz="1800" dirty="0"/>
              <a:t>로 끝나는 어간 뒤에 </a:t>
            </a:r>
            <a:r>
              <a:rPr lang="en-US" altLang="ko-KR" sz="1800" dirty="0"/>
              <a:t>‘</a:t>
            </a:r>
            <a:r>
              <a:rPr lang="ko-KR" altLang="en-US" sz="1800" dirty="0"/>
              <a:t>ㄴ</a:t>
            </a:r>
            <a:r>
              <a:rPr lang="en-US" altLang="ko-KR" sz="1800" dirty="0"/>
              <a:t>’</a:t>
            </a:r>
            <a:r>
              <a:rPr lang="ko-KR" altLang="en-US" sz="1800" dirty="0"/>
              <a:t>으로 시작하는 어미가 직접 결합하는 경우와</a:t>
            </a:r>
            <a:endParaRPr lang="en-US" altLang="ko-KR" sz="1800" dirty="0"/>
          </a:p>
          <a:p>
            <a:pPr marL="822960" lvl="3" indent="0">
              <a:buNone/>
            </a:pPr>
            <a:r>
              <a:rPr lang="en-US" altLang="ko-KR" sz="1800" dirty="0"/>
              <a:t>  </a:t>
            </a:r>
            <a:r>
              <a:rPr lang="ko-KR" altLang="en-US" sz="1800" dirty="0"/>
              <a:t>일부 복합어에서 유음화 대신 </a:t>
            </a:r>
            <a:r>
              <a:rPr lang="en-US" altLang="ko-KR" sz="1800" dirty="0"/>
              <a:t>‘</a:t>
            </a:r>
            <a:r>
              <a:rPr lang="ko-KR" altLang="en-US" sz="1800" dirty="0"/>
              <a:t>ㄹ</a:t>
            </a:r>
            <a:r>
              <a:rPr lang="en-US" altLang="ko-KR" sz="1800" dirty="0"/>
              <a:t>’ </a:t>
            </a:r>
            <a:r>
              <a:rPr lang="ko-KR" altLang="en-US" sz="1800" dirty="0"/>
              <a:t>탈락이 나타남</a:t>
            </a:r>
            <a:r>
              <a:rPr lang="en-US" altLang="ko-KR" sz="1800" dirty="0"/>
              <a:t>.</a:t>
            </a:r>
          </a:p>
          <a:p>
            <a:pPr marL="822960" lvl="3" indent="0">
              <a:buNone/>
            </a:pPr>
            <a:r>
              <a:rPr lang="en-US" altLang="ko-KR" sz="1800" dirty="0"/>
              <a:t>   ex) </a:t>
            </a:r>
            <a:r>
              <a:rPr lang="ko-KR" altLang="en-US" sz="1800" dirty="0"/>
              <a:t>울</a:t>
            </a:r>
            <a:r>
              <a:rPr lang="en-US" altLang="ko-KR" sz="1800" dirty="0"/>
              <a:t>+</a:t>
            </a:r>
            <a:r>
              <a:rPr lang="ko-KR" altLang="en-US" sz="1800" dirty="0"/>
              <a:t>는 → </a:t>
            </a:r>
            <a:r>
              <a:rPr lang="en-US" altLang="ko-KR" sz="1800" dirty="0"/>
              <a:t>[</a:t>
            </a:r>
            <a:r>
              <a:rPr lang="ko-KR" altLang="en-US" sz="1800" dirty="0"/>
              <a:t>우는</a:t>
            </a:r>
            <a:r>
              <a:rPr lang="en-US" altLang="ko-KR" sz="1800" dirty="0"/>
              <a:t>], </a:t>
            </a:r>
            <a:r>
              <a:rPr lang="ko-KR" altLang="en-US" sz="1800" dirty="0"/>
              <a:t>살</a:t>
            </a:r>
            <a:r>
              <a:rPr lang="en-US" altLang="ko-KR" sz="1800" dirty="0"/>
              <a:t>+</a:t>
            </a:r>
            <a:r>
              <a:rPr lang="ko-KR" altLang="en-US" sz="1800" dirty="0"/>
              <a:t>는 → </a:t>
            </a:r>
            <a:r>
              <a:rPr lang="en-US" altLang="ko-KR" sz="1800" dirty="0"/>
              <a:t>[</a:t>
            </a:r>
            <a:r>
              <a:rPr lang="ko-KR" altLang="en-US" sz="1800" dirty="0"/>
              <a:t>사는</a:t>
            </a:r>
            <a:r>
              <a:rPr lang="en-US" altLang="ko-KR" sz="1800" dirty="0"/>
              <a:t>]    </a:t>
            </a:r>
          </a:p>
          <a:p>
            <a:pPr marL="822960" lvl="3" indent="0">
              <a:buNone/>
            </a:pPr>
            <a:r>
              <a:rPr lang="en-US" altLang="ko-KR" sz="1800" dirty="0"/>
              <a:t>        </a:t>
            </a:r>
            <a:r>
              <a:rPr lang="ko-KR" altLang="en-US" sz="1800" dirty="0"/>
              <a:t> 불</a:t>
            </a:r>
            <a:r>
              <a:rPr lang="en-US" altLang="ko-KR" sz="1800" dirty="0"/>
              <a:t>+</a:t>
            </a:r>
            <a:r>
              <a:rPr lang="ko-KR" altLang="en-US" sz="1800" dirty="0"/>
              <a:t>나방 → </a:t>
            </a:r>
            <a:r>
              <a:rPr lang="en-US" altLang="ko-KR" sz="1800" dirty="0"/>
              <a:t>[</a:t>
            </a:r>
            <a:r>
              <a:rPr lang="ko-KR" altLang="en-US" sz="1800" dirty="0" err="1"/>
              <a:t>부나방</a:t>
            </a:r>
            <a:r>
              <a:rPr lang="en-US" altLang="ko-KR" sz="1800" dirty="0"/>
              <a:t>], </a:t>
            </a:r>
            <a:r>
              <a:rPr lang="ko-KR" altLang="en-US" sz="1800" dirty="0"/>
              <a:t>솔</a:t>
            </a:r>
            <a:r>
              <a:rPr lang="en-US" altLang="ko-KR" sz="1800" dirty="0"/>
              <a:t>+</a:t>
            </a:r>
            <a:r>
              <a:rPr lang="ko-KR" altLang="en-US" sz="1800" dirty="0"/>
              <a:t>나무 → </a:t>
            </a:r>
            <a:r>
              <a:rPr lang="en-US" altLang="ko-KR" sz="1800" dirty="0"/>
              <a:t>[</a:t>
            </a:r>
            <a:r>
              <a:rPr lang="ko-KR" altLang="en-US" sz="1800" dirty="0"/>
              <a:t>소나무</a:t>
            </a:r>
            <a:r>
              <a:rPr lang="en-US" altLang="ko-KR" sz="1800" dirty="0"/>
              <a:t>], </a:t>
            </a:r>
            <a:r>
              <a:rPr lang="ko-KR" altLang="en-US" sz="1800" dirty="0"/>
              <a:t>버들</a:t>
            </a:r>
            <a:r>
              <a:rPr lang="en-US" altLang="ko-KR" sz="1800" dirty="0"/>
              <a:t>+</a:t>
            </a:r>
            <a:r>
              <a:rPr lang="ko-KR" altLang="en-US" sz="1800" dirty="0"/>
              <a:t>나무 → </a:t>
            </a:r>
            <a:r>
              <a:rPr lang="en-US" altLang="ko-KR" sz="1800" dirty="0"/>
              <a:t>[</a:t>
            </a:r>
            <a:r>
              <a:rPr lang="ko-KR" altLang="en-US" sz="1800" dirty="0"/>
              <a:t>버드나무</a:t>
            </a:r>
            <a:r>
              <a:rPr lang="en-US" altLang="ko-KR" sz="1800" dirty="0"/>
              <a:t>]</a:t>
            </a:r>
          </a:p>
          <a:p>
            <a:pPr lvl="3"/>
            <a:endParaRPr lang="en-US" altLang="ko-KR" sz="1800" dirty="0"/>
          </a:p>
          <a:p>
            <a:pPr lvl="3"/>
            <a:endParaRPr lang="en-US" altLang="ko-KR" sz="1800" dirty="0"/>
          </a:p>
          <a:p>
            <a:pPr marL="548640" lvl="2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688394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대치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pPr lvl="1"/>
            <a:endParaRPr lang="en-US" altLang="ko-KR" sz="1000" dirty="0"/>
          </a:p>
          <a:p>
            <a:pPr lvl="2"/>
            <a:r>
              <a:rPr lang="ko-KR" altLang="en-US" dirty="0"/>
              <a:t>역행적 유음화</a:t>
            </a:r>
            <a:endParaRPr lang="en-US" altLang="ko-KR" dirty="0"/>
          </a:p>
          <a:p>
            <a:pPr lvl="3"/>
            <a:endParaRPr lang="en-US" altLang="ko-KR" sz="1800" dirty="0"/>
          </a:p>
          <a:p>
            <a:pPr lvl="3"/>
            <a:r>
              <a:rPr lang="en-US" altLang="ko-KR" sz="1800" dirty="0"/>
              <a:t>‘</a:t>
            </a:r>
            <a:r>
              <a:rPr lang="ko-KR" altLang="en-US" sz="1800" dirty="0"/>
              <a:t>ㄴ</a:t>
            </a:r>
            <a:r>
              <a:rPr lang="en-US" altLang="ko-KR" sz="1800" dirty="0"/>
              <a:t>’</a:t>
            </a:r>
            <a:r>
              <a:rPr lang="ko-KR" altLang="en-US" sz="1800" dirty="0"/>
              <a:t>이 </a:t>
            </a:r>
            <a:r>
              <a:rPr lang="ko-KR" altLang="en-US" sz="1800" dirty="0" err="1"/>
              <a:t>후행하는</a:t>
            </a:r>
            <a:r>
              <a:rPr lang="ko-KR" altLang="en-US" sz="1800" dirty="0"/>
              <a:t> </a:t>
            </a:r>
            <a:r>
              <a:rPr lang="en-US" altLang="ko-KR" sz="1800" dirty="0"/>
              <a:t>‘</a:t>
            </a:r>
            <a:r>
              <a:rPr lang="ko-KR" altLang="en-US" sz="1800" dirty="0"/>
              <a:t>ㄹ</a:t>
            </a:r>
            <a:r>
              <a:rPr lang="en-US" altLang="ko-KR" sz="1800" dirty="0"/>
              <a:t>’</a:t>
            </a:r>
            <a:r>
              <a:rPr lang="ko-KR" altLang="en-US" sz="1800" dirty="0"/>
              <a:t>로 인해 </a:t>
            </a:r>
            <a:r>
              <a:rPr lang="en-US" altLang="ko-KR" sz="1800" dirty="0"/>
              <a:t>‘</a:t>
            </a:r>
            <a:r>
              <a:rPr lang="ko-KR" altLang="en-US" sz="1800" dirty="0"/>
              <a:t>ㄹ</a:t>
            </a:r>
            <a:r>
              <a:rPr lang="en-US" altLang="ko-KR" sz="1800" dirty="0"/>
              <a:t>’</a:t>
            </a:r>
            <a:r>
              <a:rPr lang="ko-KR" altLang="en-US" sz="1800" dirty="0"/>
              <a:t>로 바뀌는 현상 </a:t>
            </a:r>
            <a:r>
              <a:rPr lang="en-US" altLang="ko-KR" sz="1800" dirty="0"/>
              <a:t>(</a:t>
            </a:r>
            <a:r>
              <a:rPr lang="ko-KR" altLang="en-US" sz="1800" dirty="0"/>
              <a:t>ㄴ</a:t>
            </a:r>
            <a:r>
              <a:rPr lang="en-US" altLang="ko-KR" sz="1800" dirty="0"/>
              <a:t>+</a:t>
            </a:r>
            <a:r>
              <a:rPr lang="ko-KR" altLang="en-US" sz="1800" dirty="0"/>
              <a:t>ㄹ → ㄹ ㄹ</a:t>
            </a:r>
            <a:r>
              <a:rPr lang="en-US" altLang="ko-KR" sz="1800" dirty="0"/>
              <a:t>)</a:t>
            </a:r>
          </a:p>
          <a:p>
            <a:pPr marL="822960" lvl="3" indent="0">
              <a:buNone/>
            </a:pPr>
            <a:r>
              <a:rPr lang="en-US" altLang="ko-KR" sz="1800" dirty="0"/>
              <a:t>  ex) </a:t>
            </a:r>
            <a:r>
              <a:rPr lang="ko-KR" altLang="en-US" sz="1800" dirty="0"/>
              <a:t>난</a:t>
            </a:r>
            <a:r>
              <a:rPr lang="en-US" altLang="ko-KR" sz="1800" dirty="0"/>
              <a:t>+</a:t>
            </a:r>
            <a:r>
              <a:rPr lang="ko-KR" altLang="en-US" sz="1800" dirty="0"/>
              <a:t>로 → </a:t>
            </a:r>
            <a:r>
              <a:rPr lang="en-US" altLang="ko-KR" sz="1800" dirty="0"/>
              <a:t>[</a:t>
            </a:r>
            <a:r>
              <a:rPr lang="ko-KR" altLang="en-US" sz="1800" dirty="0"/>
              <a:t>날로</a:t>
            </a:r>
            <a:r>
              <a:rPr lang="en-US" altLang="ko-KR" sz="1800" dirty="0"/>
              <a:t>], </a:t>
            </a:r>
            <a:r>
              <a:rPr lang="ko-KR" altLang="en-US" sz="1800" dirty="0"/>
              <a:t>신</a:t>
            </a:r>
            <a:r>
              <a:rPr lang="en-US" altLang="ko-KR" sz="1800" dirty="0"/>
              <a:t>+</a:t>
            </a:r>
            <a:r>
              <a:rPr lang="ko-KR" altLang="en-US" sz="1800" dirty="0"/>
              <a:t>라 → </a:t>
            </a:r>
            <a:r>
              <a:rPr lang="en-US" altLang="ko-KR" sz="1800" dirty="0"/>
              <a:t>[</a:t>
            </a:r>
            <a:r>
              <a:rPr lang="ko-KR" altLang="en-US" sz="1800" dirty="0"/>
              <a:t>실라</a:t>
            </a:r>
            <a:r>
              <a:rPr lang="en-US" altLang="ko-KR" sz="1800" dirty="0"/>
              <a:t>], </a:t>
            </a:r>
            <a:r>
              <a:rPr lang="ko-KR" altLang="en-US" sz="1800" dirty="0"/>
              <a:t>변</a:t>
            </a:r>
            <a:r>
              <a:rPr lang="en-US" altLang="ko-KR" sz="1800" dirty="0"/>
              <a:t>+</a:t>
            </a:r>
            <a:r>
              <a:rPr lang="ko-KR" altLang="en-US" sz="1800" dirty="0"/>
              <a:t>론 → </a:t>
            </a:r>
            <a:r>
              <a:rPr lang="en-US" altLang="ko-KR" sz="1800" dirty="0"/>
              <a:t>[</a:t>
            </a:r>
            <a:r>
              <a:rPr lang="ko-KR" altLang="en-US" sz="1800" dirty="0"/>
              <a:t>별론</a:t>
            </a:r>
            <a:r>
              <a:rPr lang="en-US" altLang="ko-KR" sz="1800" dirty="0"/>
              <a:t>]</a:t>
            </a:r>
          </a:p>
          <a:p>
            <a:pPr marL="822960" lvl="3" indent="0">
              <a:buNone/>
            </a:pPr>
            <a:r>
              <a:rPr lang="en-US" altLang="ko-KR" sz="1800" dirty="0"/>
              <a:t>        </a:t>
            </a:r>
            <a:r>
              <a:rPr lang="ko-KR" altLang="en-US" sz="1800" dirty="0"/>
              <a:t>핀란드</a:t>
            </a:r>
            <a:r>
              <a:rPr lang="en-US" altLang="ko-KR" sz="1800" dirty="0"/>
              <a:t>(</a:t>
            </a:r>
            <a:r>
              <a:rPr lang="en-US" altLang="ko-KR" sz="1800" dirty="0" err="1"/>
              <a:t>finland</a:t>
            </a:r>
            <a:r>
              <a:rPr lang="en-US" altLang="ko-KR" sz="1800" dirty="0"/>
              <a:t>)</a:t>
            </a:r>
            <a:r>
              <a:rPr lang="ko-KR" altLang="en-US" sz="1800" dirty="0"/>
              <a:t> → </a:t>
            </a:r>
            <a:r>
              <a:rPr lang="en-US" altLang="ko-KR" sz="1800" dirty="0"/>
              <a:t>[</a:t>
            </a:r>
            <a:r>
              <a:rPr lang="ko-KR" altLang="en-US" sz="1800" dirty="0" err="1"/>
              <a:t>필란드</a:t>
            </a:r>
            <a:r>
              <a:rPr lang="en-US" altLang="ko-KR" sz="1800" dirty="0"/>
              <a:t>], </a:t>
            </a:r>
            <a:r>
              <a:rPr lang="ko-KR" altLang="en-US" sz="1800" dirty="0"/>
              <a:t>온라인</a:t>
            </a:r>
            <a:r>
              <a:rPr lang="en-US" altLang="ko-KR" sz="1800" dirty="0"/>
              <a:t>(online)</a:t>
            </a:r>
            <a:r>
              <a:rPr lang="ko-KR" altLang="en-US" sz="1800" dirty="0"/>
              <a:t> → </a:t>
            </a:r>
            <a:r>
              <a:rPr lang="en-US" altLang="ko-KR" sz="1800" dirty="0"/>
              <a:t>[</a:t>
            </a:r>
            <a:r>
              <a:rPr lang="ko-KR" altLang="en-US" sz="1800" dirty="0" err="1"/>
              <a:t>올라인</a:t>
            </a:r>
            <a:r>
              <a:rPr lang="en-US" altLang="ko-KR" sz="1800" dirty="0"/>
              <a:t>]</a:t>
            </a:r>
          </a:p>
          <a:p>
            <a:pPr marL="822960" lvl="3" indent="0">
              <a:buNone/>
            </a:pPr>
            <a:endParaRPr lang="en-US" altLang="ko-KR" sz="1800" dirty="0"/>
          </a:p>
          <a:p>
            <a:pPr lvl="3"/>
            <a:r>
              <a:rPr lang="ko-KR" altLang="en-US" sz="1800" dirty="0"/>
              <a:t>순행적 유음화와 달리 적용되는 환경이 한자어나 외래어로 국한됨</a:t>
            </a:r>
            <a:r>
              <a:rPr lang="en-US" altLang="ko-KR" sz="1800" dirty="0"/>
              <a:t>.</a:t>
            </a:r>
          </a:p>
          <a:p>
            <a:pPr lvl="3"/>
            <a:endParaRPr lang="en-US" altLang="ko-KR" sz="1800" dirty="0"/>
          </a:p>
          <a:p>
            <a:pPr lvl="3"/>
            <a:r>
              <a:rPr lang="en-US" altLang="ko-KR" sz="1800" dirty="0"/>
              <a:t>‘</a:t>
            </a:r>
            <a:r>
              <a:rPr lang="ko-KR" altLang="en-US" sz="1800" dirty="0"/>
              <a:t>ㄴ</a:t>
            </a:r>
            <a:r>
              <a:rPr lang="en-US" altLang="ko-KR" sz="1800" dirty="0"/>
              <a:t>+</a:t>
            </a:r>
            <a:r>
              <a:rPr lang="ko-KR" altLang="en-US" sz="1800" dirty="0"/>
              <a:t>ㄹ</a:t>
            </a:r>
            <a:r>
              <a:rPr lang="en-US" altLang="ko-KR" sz="1800" dirty="0"/>
              <a:t>’ </a:t>
            </a:r>
            <a:r>
              <a:rPr lang="ko-KR" altLang="en-US" sz="1800" dirty="0"/>
              <a:t>연쇄에 유음화 대신 </a:t>
            </a:r>
            <a:r>
              <a:rPr lang="en-US" altLang="ko-KR" sz="1800" dirty="0"/>
              <a:t>‘</a:t>
            </a:r>
            <a:r>
              <a:rPr lang="ko-KR" altLang="en-US" sz="1800" dirty="0"/>
              <a:t>ㄹ</a:t>
            </a:r>
            <a:r>
              <a:rPr lang="en-US" altLang="ko-KR" sz="1800" dirty="0"/>
              <a:t>’</a:t>
            </a:r>
            <a:r>
              <a:rPr lang="ko-KR" altLang="en-US" sz="1800" dirty="0"/>
              <a:t>비음화가 실현되는 예외적인 현상도 있음</a:t>
            </a:r>
            <a:r>
              <a:rPr lang="en-US" altLang="ko-KR" sz="1800" dirty="0"/>
              <a:t>.</a:t>
            </a:r>
          </a:p>
          <a:p>
            <a:pPr lvl="4"/>
            <a:endParaRPr lang="en-US" altLang="ko-KR" sz="1800" dirty="0"/>
          </a:p>
          <a:p>
            <a:pPr lvl="4"/>
            <a:r>
              <a:rPr lang="ko-KR" altLang="en-US" sz="1800" dirty="0"/>
              <a:t>주로 비음화가 실현되는 경우</a:t>
            </a:r>
            <a:endParaRPr lang="en-US" altLang="ko-KR" sz="1800" dirty="0"/>
          </a:p>
          <a:p>
            <a:pPr marL="822960" lvl="3" indent="0">
              <a:buNone/>
            </a:pPr>
            <a:r>
              <a:rPr lang="en-US" altLang="ko-KR" sz="1800" dirty="0"/>
              <a:t>      ex) </a:t>
            </a:r>
            <a:r>
              <a:rPr lang="ko-KR" altLang="en-US" sz="1800" dirty="0"/>
              <a:t>결단력 → </a:t>
            </a:r>
            <a:r>
              <a:rPr lang="en-US" altLang="ko-KR" sz="1800" dirty="0"/>
              <a:t>[</a:t>
            </a:r>
            <a:r>
              <a:rPr lang="ko-KR" altLang="en-US" sz="1800" dirty="0" err="1"/>
              <a:t>결딴녁</a:t>
            </a:r>
            <a:r>
              <a:rPr lang="en-US" altLang="ko-KR" sz="1800" dirty="0"/>
              <a:t>], </a:t>
            </a:r>
            <a:r>
              <a:rPr lang="ko-KR" altLang="en-US" sz="1800" dirty="0" err="1"/>
              <a:t>의견란</a:t>
            </a:r>
            <a:r>
              <a:rPr lang="ko-KR" altLang="en-US" sz="1800" dirty="0"/>
              <a:t> → </a:t>
            </a:r>
            <a:r>
              <a:rPr lang="en-US" altLang="ko-KR" sz="1800" dirty="0"/>
              <a:t>[</a:t>
            </a:r>
            <a:r>
              <a:rPr lang="ko-KR" altLang="en-US" sz="1800" dirty="0" err="1"/>
              <a:t>의견난</a:t>
            </a:r>
            <a:r>
              <a:rPr lang="en-US" altLang="ko-KR" sz="1800" dirty="0"/>
              <a:t>]</a:t>
            </a:r>
          </a:p>
          <a:p>
            <a:pPr marL="822960" lvl="3" indent="0">
              <a:buNone/>
            </a:pPr>
            <a:endParaRPr lang="en-US" altLang="ko-KR" sz="1800" dirty="0"/>
          </a:p>
          <a:p>
            <a:pPr lvl="4"/>
            <a:r>
              <a:rPr lang="ko-KR" altLang="en-US" sz="1800" dirty="0"/>
              <a:t>유음화와 </a:t>
            </a:r>
            <a:r>
              <a:rPr lang="en-US" altLang="ko-KR" sz="1800" dirty="0"/>
              <a:t>‘</a:t>
            </a:r>
            <a:r>
              <a:rPr lang="ko-KR" altLang="en-US" sz="1800" dirty="0"/>
              <a:t>ㄹ</a:t>
            </a:r>
            <a:r>
              <a:rPr lang="en-US" altLang="ko-KR" sz="1800" dirty="0"/>
              <a:t>’</a:t>
            </a:r>
            <a:r>
              <a:rPr lang="ko-KR" altLang="en-US" sz="1800" dirty="0"/>
              <a:t>비음화 모두 실현되는 경우</a:t>
            </a:r>
            <a:r>
              <a:rPr lang="en-US" altLang="ko-KR" sz="1800" dirty="0"/>
              <a:t>	</a:t>
            </a:r>
          </a:p>
          <a:p>
            <a:pPr marL="1051560" lvl="4" indent="0">
              <a:buNone/>
            </a:pPr>
            <a:r>
              <a:rPr lang="en-US" altLang="ko-KR" sz="1800" dirty="0"/>
              <a:t>   ex) </a:t>
            </a:r>
            <a:r>
              <a:rPr lang="ko-KR" altLang="en-US" sz="1800" dirty="0"/>
              <a:t>음운론 → </a:t>
            </a:r>
            <a:r>
              <a:rPr lang="en-US" altLang="ko-KR" sz="1800" dirty="0"/>
              <a:t>[</a:t>
            </a:r>
            <a:r>
              <a:rPr lang="ko-KR" altLang="en-US" sz="1800" dirty="0" err="1"/>
              <a:t>음운논</a:t>
            </a:r>
            <a:r>
              <a:rPr lang="en-US" altLang="ko-KR" sz="1800" dirty="0"/>
              <a:t>, </a:t>
            </a:r>
            <a:r>
              <a:rPr lang="ko-KR" altLang="en-US" sz="1800" dirty="0"/>
              <a:t>음울론</a:t>
            </a:r>
            <a:r>
              <a:rPr lang="en-US" altLang="ko-KR" sz="1800" dirty="0"/>
              <a:t>], </a:t>
            </a:r>
            <a:r>
              <a:rPr lang="ko-KR" altLang="en-US" sz="1800" dirty="0"/>
              <a:t>공권력 → </a:t>
            </a:r>
            <a:r>
              <a:rPr lang="en-US" altLang="ko-KR" sz="1800" dirty="0"/>
              <a:t>[</a:t>
            </a:r>
            <a:r>
              <a:rPr lang="ko-KR" altLang="en-US" sz="1800" dirty="0" err="1"/>
              <a:t>공꿘녁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공꿜력</a:t>
            </a:r>
            <a:r>
              <a:rPr lang="en-US" altLang="ko-KR" sz="1800" dirty="0"/>
              <a:t>]</a:t>
            </a:r>
          </a:p>
          <a:p>
            <a:pPr lvl="3"/>
            <a:endParaRPr lang="en-US" altLang="ko-KR" sz="1800" dirty="0"/>
          </a:p>
          <a:p>
            <a:pPr lvl="3"/>
            <a:endParaRPr lang="en-US" altLang="ko-KR" sz="1800" dirty="0"/>
          </a:p>
          <a:p>
            <a:pPr marL="548640" lvl="2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474058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대치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pPr lvl="1"/>
            <a:endParaRPr lang="en-US" altLang="ko-KR" sz="1000" dirty="0"/>
          </a:p>
          <a:p>
            <a:pPr lvl="3"/>
            <a:endParaRPr lang="en-US" altLang="ko-KR" sz="1800" dirty="0"/>
          </a:p>
          <a:p>
            <a:pPr lvl="3"/>
            <a:r>
              <a:rPr lang="ko-KR" altLang="en-US" sz="1800" dirty="0"/>
              <a:t>어느 것이 적용될지는 명확히 설명되기는 어렵지만 </a:t>
            </a:r>
            <a:r>
              <a:rPr lang="en-US" altLang="ko-KR" sz="1800" dirty="0"/>
              <a:t>‘</a:t>
            </a:r>
            <a:r>
              <a:rPr lang="ko-KR" altLang="en-US" sz="1800" dirty="0"/>
              <a:t>분리 가능성</a:t>
            </a:r>
            <a:r>
              <a:rPr lang="en-US" altLang="ko-KR" sz="1800" dirty="0"/>
              <a:t>’</a:t>
            </a:r>
            <a:r>
              <a:rPr lang="ko-KR" altLang="en-US" sz="1800" dirty="0"/>
              <a:t>이 중요한</a:t>
            </a:r>
            <a:endParaRPr lang="en-US" altLang="ko-KR" sz="1800" dirty="0"/>
          </a:p>
          <a:p>
            <a:pPr marL="822960" lvl="3" indent="0">
              <a:buNone/>
            </a:pPr>
            <a:r>
              <a:rPr lang="en-US" altLang="ko-KR" sz="1800" dirty="0"/>
              <a:t>  </a:t>
            </a:r>
            <a:r>
              <a:rPr lang="ko-KR" altLang="en-US" sz="1800" dirty="0"/>
              <a:t>역할을 함</a:t>
            </a:r>
            <a:r>
              <a:rPr lang="en-US" altLang="ko-KR" sz="1800" dirty="0"/>
              <a:t>.</a:t>
            </a:r>
          </a:p>
          <a:p>
            <a:pPr marL="822960" lvl="3" indent="0">
              <a:buNone/>
            </a:pPr>
            <a:endParaRPr lang="en-US" altLang="ko-KR" sz="1800" dirty="0"/>
          </a:p>
          <a:p>
            <a:pPr lvl="4"/>
            <a:r>
              <a:rPr lang="ko-KR" altLang="en-US" sz="1800" dirty="0"/>
              <a:t>한자어가 하나의 단어로 굳어져 그 내부를 분리하기 어려운 경우 역행적 </a:t>
            </a:r>
            <a:endParaRPr lang="en-US" altLang="ko-KR" sz="1800" dirty="0"/>
          </a:p>
          <a:p>
            <a:pPr marL="1051560" lvl="4" indent="0">
              <a:buNone/>
            </a:pPr>
            <a:r>
              <a:rPr lang="en-US" altLang="ko-KR" sz="1800" dirty="0"/>
              <a:t>  </a:t>
            </a:r>
            <a:r>
              <a:rPr lang="ko-KR" altLang="en-US" sz="1800" dirty="0"/>
              <a:t>유음화가 일어날 가능성이 훨씬 높음</a:t>
            </a:r>
            <a:r>
              <a:rPr lang="en-US" altLang="ko-KR" sz="1800" dirty="0"/>
              <a:t>.</a:t>
            </a:r>
          </a:p>
          <a:p>
            <a:pPr marL="1051560" lvl="4" indent="0">
              <a:buNone/>
            </a:pPr>
            <a:r>
              <a:rPr lang="en-US" altLang="ko-KR" sz="1800" dirty="0"/>
              <a:t>  ex) </a:t>
            </a:r>
            <a:r>
              <a:rPr lang="ko-KR" altLang="en-US" sz="1800" dirty="0"/>
              <a:t>난로 → </a:t>
            </a:r>
            <a:r>
              <a:rPr lang="en-US" altLang="ko-KR" sz="1800" dirty="0"/>
              <a:t>[</a:t>
            </a:r>
            <a:r>
              <a:rPr lang="ko-KR" altLang="en-US" sz="1800" dirty="0"/>
              <a:t>날로</a:t>
            </a:r>
            <a:r>
              <a:rPr lang="en-US" altLang="ko-KR" sz="1800" dirty="0"/>
              <a:t>], </a:t>
            </a:r>
            <a:r>
              <a:rPr lang="ko-KR" altLang="en-US" sz="1800" dirty="0"/>
              <a:t>신라 → </a:t>
            </a:r>
            <a:r>
              <a:rPr lang="en-US" altLang="ko-KR" sz="1800" dirty="0"/>
              <a:t>[</a:t>
            </a:r>
            <a:r>
              <a:rPr lang="ko-KR" altLang="en-US" sz="1800" dirty="0"/>
              <a:t>실라</a:t>
            </a:r>
            <a:r>
              <a:rPr lang="en-US" altLang="ko-KR" sz="1800" dirty="0"/>
              <a:t>], </a:t>
            </a:r>
            <a:r>
              <a:rPr lang="ko-KR" altLang="en-US" sz="1800" dirty="0"/>
              <a:t>권력 → </a:t>
            </a:r>
            <a:r>
              <a:rPr lang="en-US" altLang="ko-KR" sz="1800" dirty="0"/>
              <a:t>[</a:t>
            </a:r>
            <a:r>
              <a:rPr lang="ko-KR" altLang="en-US" sz="1800" dirty="0" err="1"/>
              <a:t>궐력</a:t>
            </a:r>
            <a:r>
              <a:rPr lang="en-US" altLang="ko-KR" sz="1800" dirty="0"/>
              <a:t>]</a:t>
            </a:r>
          </a:p>
          <a:p>
            <a:pPr marL="1051560" lvl="4" indent="0">
              <a:buNone/>
            </a:pPr>
            <a:r>
              <a:rPr lang="en-US" altLang="ko-KR" sz="1800" dirty="0"/>
              <a:t>        </a:t>
            </a:r>
            <a:r>
              <a:rPr lang="ko-KR" altLang="en-US" sz="1800" dirty="0"/>
              <a:t>결단력 → </a:t>
            </a:r>
            <a:r>
              <a:rPr lang="en-US" altLang="ko-KR" sz="1800" dirty="0"/>
              <a:t>(</a:t>
            </a:r>
            <a:r>
              <a:rPr lang="ko-KR" altLang="en-US" sz="1800" dirty="0"/>
              <a:t>결단</a:t>
            </a:r>
            <a:r>
              <a:rPr lang="en-US" altLang="ko-KR" sz="1800" dirty="0"/>
              <a:t>+</a:t>
            </a:r>
            <a:r>
              <a:rPr lang="ko-KR" altLang="en-US" sz="1800" dirty="0" err="1"/>
              <a:t>력</a:t>
            </a:r>
            <a:r>
              <a:rPr lang="en-US" altLang="ko-KR" sz="1800" dirty="0"/>
              <a:t>) </a:t>
            </a:r>
            <a:r>
              <a:rPr lang="ko-KR" altLang="en-US" sz="1800" dirty="0"/>
              <a:t>→ </a:t>
            </a:r>
            <a:r>
              <a:rPr lang="en-US" altLang="ko-KR" sz="1800" dirty="0"/>
              <a:t>[</a:t>
            </a:r>
            <a:r>
              <a:rPr lang="ko-KR" altLang="en-US" sz="1800" dirty="0" err="1"/>
              <a:t>결딴녁</a:t>
            </a:r>
            <a:r>
              <a:rPr lang="en-US" altLang="ko-KR" sz="1800" dirty="0"/>
              <a:t>], </a:t>
            </a:r>
            <a:r>
              <a:rPr lang="ko-KR" altLang="en-US" sz="1800" dirty="0" err="1"/>
              <a:t>의견란</a:t>
            </a:r>
            <a:r>
              <a:rPr lang="ko-KR" altLang="en-US" sz="1800" dirty="0"/>
              <a:t> → </a:t>
            </a:r>
            <a:r>
              <a:rPr lang="en-US" altLang="ko-KR" sz="1800" dirty="0"/>
              <a:t>(</a:t>
            </a:r>
            <a:r>
              <a:rPr lang="ko-KR" altLang="en-US" sz="1800" dirty="0"/>
              <a:t>의견</a:t>
            </a:r>
            <a:r>
              <a:rPr lang="en-US" altLang="ko-KR" sz="1800" dirty="0"/>
              <a:t>+</a:t>
            </a:r>
            <a:r>
              <a:rPr lang="ko-KR" altLang="en-US" sz="1800" dirty="0"/>
              <a:t>란</a:t>
            </a:r>
            <a:r>
              <a:rPr lang="en-US" altLang="ko-KR" sz="1800" dirty="0"/>
              <a:t>) </a:t>
            </a:r>
            <a:r>
              <a:rPr lang="ko-KR" altLang="en-US" sz="1800" dirty="0"/>
              <a:t>→ </a:t>
            </a:r>
            <a:r>
              <a:rPr lang="en-US" altLang="ko-KR" sz="1800" dirty="0"/>
              <a:t>[</a:t>
            </a:r>
            <a:r>
              <a:rPr lang="ko-KR" altLang="en-US" sz="1800" dirty="0" err="1"/>
              <a:t>의견난</a:t>
            </a:r>
            <a:r>
              <a:rPr lang="en-US" altLang="ko-KR" sz="1800" dirty="0"/>
              <a:t>]</a:t>
            </a:r>
          </a:p>
          <a:p>
            <a:pPr lvl="3"/>
            <a:endParaRPr lang="en-US" altLang="ko-KR" sz="1800" dirty="0"/>
          </a:p>
          <a:p>
            <a:pPr marL="548640" lvl="2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556399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대치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pPr marL="274320" lvl="1" indent="0">
              <a:buNone/>
            </a:pPr>
            <a:endParaRPr lang="en-US" altLang="ko-KR" dirty="0"/>
          </a:p>
          <a:p>
            <a:pPr marL="274320" lvl="1" indent="0">
              <a:buNone/>
            </a:pPr>
            <a:r>
              <a:rPr lang="ko-KR" altLang="en-US" dirty="0"/>
              <a:t>♣ 순행적 유음화와 역행적 유음화는 같은 규칙인가</a:t>
            </a:r>
            <a:r>
              <a:rPr lang="en-US" altLang="ko-KR" dirty="0"/>
              <a:t>?</a:t>
            </a:r>
          </a:p>
          <a:p>
            <a:pPr marL="274320" lvl="1" indent="0">
              <a:buNone/>
            </a:pPr>
            <a:endParaRPr lang="en-US" altLang="ko-KR" dirty="0"/>
          </a:p>
          <a:p>
            <a:pPr marL="274320" lvl="1" indent="0">
              <a:buNone/>
            </a:pPr>
            <a:r>
              <a:rPr lang="ko-KR" altLang="en-US" dirty="0"/>
              <a:t>모두 </a:t>
            </a:r>
            <a:r>
              <a:rPr lang="en-US" altLang="ko-KR" dirty="0"/>
              <a:t>‘</a:t>
            </a:r>
            <a:r>
              <a:rPr lang="ko-KR" altLang="en-US" dirty="0"/>
              <a:t>ㄹ</a:t>
            </a:r>
            <a:r>
              <a:rPr lang="en-US" altLang="ko-KR" dirty="0"/>
              <a:t>’</a:t>
            </a:r>
            <a:r>
              <a:rPr lang="ko-KR" altLang="en-US" dirty="0"/>
              <a:t>에 인접한 </a:t>
            </a:r>
            <a:r>
              <a:rPr lang="en-US" altLang="ko-KR" dirty="0"/>
              <a:t>‘</a:t>
            </a:r>
            <a:r>
              <a:rPr lang="ko-KR" altLang="en-US" dirty="0"/>
              <a:t>ㄴ</a:t>
            </a:r>
            <a:r>
              <a:rPr lang="en-US" altLang="ko-KR" dirty="0"/>
              <a:t>’</a:t>
            </a:r>
            <a:r>
              <a:rPr lang="ko-KR" altLang="en-US" dirty="0"/>
              <a:t>이 유음으로 바뀌되</a:t>
            </a:r>
            <a:r>
              <a:rPr lang="en-US" altLang="ko-KR" dirty="0"/>
              <a:t> </a:t>
            </a:r>
            <a:r>
              <a:rPr lang="ko-KR" altLang="en-US" dirty="0"/>
              <a:t>두 자음의 순서만 차이가 있음</a:t>
            </a:r>
            <a:r>
              <a:rPr lang="en-US" altLang="ko-KR" dirty="0"/>
              <a:t>.</a:t>
            </a:r>
          </a:p>
          <a:p>
            <a:pPr marL="274320" lvl="1" indent="0">
              <a:buNone/>
            </a:pPr>
            <a:r>
              <a:rPr lang="en-US" altLang="ko-KR" dirty="0"/>
              <a:t>ex) </a:t>
            </a:r>
            <a:r>
              <a:rPr lang="ko-KR" altLang="en-US" dirty="0"/>
              <a:t>순행적 유음화  ㄹ ㄴ  </a:t>
            </a:r>
            <a:r>
              <a:rPr lang="en-US" altLang="ko-KR" dirty="0"/>
              <a:t>/ </a:t>
            </a:r>
            <a:r>
              <a:rPr lang="ko-KR" altLang="en-US" dirty="0"/>
              <a:t>역행적 유음화  ㄴ ㄹ</a:t>
            </a:r>
            <a:endParaRPr lang="en-US" altLang="ko-KR" dirty="0"/>
          </a:p>
          <a:p>
            <a:pPr marL="274320" lvl="1" indent="0">
              <a:buNone/>
            </a:pPr>
            <a:endParaRPr lang="en-US" altLang="ko-KR" dirty="0"/>
          </a:p>
          <a:p>
            <a:pPr marL="274320" lvl="1" indent="0">
              <a:buNone/>
            </a:pPr>
            <a:r>
              <a:rPr lang="ko-KR" altLang="en-US" dirty="0"/>
              <a:t>둘을 하나의 유음화로 보고  </a:t>
            </a:r>
            <a:r>
              <a:rPr lang="en-US" altLang="ko-KR" dirty="0"/>
              <a:t>‘</a:t>
            </a:r>
            <a:r>
              <a:rPr lang="ko-KR" altLang="en-US" dirty="0"/>
              <a:t>ㄹ</a:t>
            </a:r>
            <a:r>
              <a:rPr lang="en-US" altLang="ko-KR" dirty="0"/>
              <a:t>’</a:t>
            </a:r>
            <a:r>
              <a:rPr lang="ko-KR" altLang="en-US" dirty="0"/>
              <a:t>에 인접한 </a:t>
            </a:r>
            <a:r>
              <a:rPr lang="en-US" altLang="ko-KR" dirty="0"/>
              <a:t>‘</a:t>
            </a:r>
            <a:r>
              <a:rPr lang="ko-KR" altLang="en-US" dirty="0"/>
              <a:t>ㄴ</a:t>
            </a:r>
            <a:r>
              <a:rPr lang="en-US" altLang="ko-KR" dirty="0"/>
              <a:t>’</a:t>
            </a:r>
            <a:r>
              <a:rPr lang="ko-KR" altLang="en-US" dirty="0"/>
              <a:t>을 </a:t>
            </a:r>
            <a:r>
              <a:rPr lang="en-US" altLang="ko-KR" dirty="0"/>
              <a:t>‘</a:t>
            </a:r>
            <a:r>
              <a:rPr lang="ko-KR" altLang="en-US" dirty="0"/>
              <a:t>ㄹ</a:t>
            </a:r>
            <a:r>
              <a:rPr lang="en-US" altLang="ko-KR" dirty="0"/>
              <a:t>’</a:t>
            </a:r>
            <a:r>
              <a:rPr lang="ko-KR" altLang="en-US" dirty="0"/>
              <a:t>로 바꾼다고 통합 </a:t>
            </a:r>
            <a:r>
              <a:rPr lang="ko-KR" altLang="en-US" dirty="0" err="1"/>
              <a:t>정리하</a:t>
            </a:r>
            <a:endParaRPr lang="en-US" altLang="ko-KR" dirty="0"/>
          </a:p>
          <a:p>
            <a:pPr marL="274320" lvl="1" indent="0">
              <a:buNone/>
            </a:pPr>
            <a:r>
              <a:rPr lang="ko-KR" altLang="en-US" dirty="0"/>
              <a:t>지만 이 둘은 성격이 명확히 구분됨</a:t>
            </a:r>
            <a:r>
              <a:rPr lang="en-US" altLang="ko-KR" dirty="0"/>
              <a:t>.</a:t>
            </a:r>
          </a:p>
          <a:p>
            <a:pPr marL="274320" lvl="1" indent="0">
              <a:buNone/>
            </a:pPr>
            <a:endParaRPr lang="en-US" altLang="ko-KR" dirty="0"/>
          </a:p>
          <a:p>
            <a:pPr marL="274320" lvl="1" indent="0">
              <a:buNone/>
            </a:pPr>
            <a:endParaRPr lang="en-US" altLang="ko-KR" dirty="0"/>
          </a:p>
          <a:p>
            <a:pPr marL="274320" lvl="1" indent="0">
              <a:buNone/>
            </a:pPr>
            <a:endParaRPr lang="en-US" altLang="ko-KR" dirty="0"/>
          </a:p>
          <a:p>
            <a:pPr marL="274320" lvl="1" indent="0">
              <a:buNone/>
            </a:pPr>
            <a:endParaRPr lang="en-US" altLang="ko-KR" dirty="0"/>
          </a:p>
          <a:p>
            <a:pPr marL="274320" lvl="1" indent="0">
              <a:buNone/>
            </a:pPr>
            <a:endParaRPr lang="en-US" altLang="ko-KR" dirty="0"/>
          </a:p>
          <a:p>
            <a:pPr marL="274320" lvl="1" indent="0">
              <a:buNone/>
            </a:pPr>
            <a:endParaRPr lang="en-US" altLang="ko-KR" dirty="0"/>
          </a:p>
          <a:p>
            <a:pPr marL="274320" lvl="1" indent="0">
              <a:buNone/>
            </a:pPr>
            <a:endParaRPr lang="en-US" altLang="ko-KR" dirty="0"/>
          </a:p>
          <a:p>
            <a:pPr marL="274320" lvl="1" indent="0">
              <a:buNone/>
            </a:pPr>
            <a:endParaRPr lang="en-US" altLang="ko-KR" dirty="0"/>
          </a:p>
          <a:p>
            <a:pPr lvl="3"/>
            <a:endParaRPr lang="en-US" altLang="ko-KR" sz="1800" dirty="0"/>
          </a:p>
          <a:p>
            <a:pPr lvl="3"/>
            <a:endParaRPr lang="en-US" altLang="ko-KR" sz="1800" dirty="0"/>
          </a:p>
          <a:p>
            <a:pPr lvl="3"/>
            <a:endParaRPr lang="en-US" altLang="ko-KR" sz="1800" dirty="0"/>
          </a:p>
          <a:p>
            <a:pPr marL="548640" lvl="2" indent="0">
              <a:buNone/>
            </a:pPr>
            <a:endParaRPr lang="en-US" altLang="ko-KR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5257872"/>
              </p:ext>
            </p:extLst>
          </p:nvPr>
        </p:nvGraphicFramePr>
        <p:xfrm>
          <a:off x="467544" y="4653136"/>
          <a:ext cx="7848873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963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683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순행적 유음화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역행적 유음화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관련 제약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음소 배열 제약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음절 배열 제약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적용 양상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단어와 단어 사이도 적용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ex) </a:t>
                      </a:r>
                      <a:r>
                        <a:rPr lang="ko-KR" altLang="en-US" dirty="0"/>
                        <a:t>잘 날다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심을 나무</a:t>
                      </a:r>
                      <a:r>
                        <a:rPr lang="en-US" altLang="ko-KR" dirty="0"/>
                        <a:t>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단어와 단어 사이 적용 </a:t>
                      </a:r>
                      <a:r>
                        <a:rPr lang="en-US" altLang="ko-KR" dirty="0"/>
                        <a:t>X</a:t>
                      </a:r>
                    </a:p>
                    <a:p>
                      <a:pPr algn="ctr" latinLnBrk="1"/>
                      <a:r>
                        <a:rPr lang="en-US" altLang="ko-KR" dirty="0"/>
                        <a:t>ex) </a:t>
                      </a:r>
                      <a:r>
                        <a:rPr lang="ko-KR" altLang="en-US" dirty="0"/>
                        <a:t>먹는 라면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미국산 </a:t>
                      </a:r>
                      <a:r>
                        <a:rPr lang="ko-KR" altLang="en-US" dirty="0" err="1"/>
                        <a:t>로보트</a:t>
                      </a:r>
                      <a:r>
                        <a:rPr lang="en-US" altLang="ko-KR" dirty="0"/>
                        <a:t>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67114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대치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+mn-ea"/>
              </a:rPr>
              <a:t>경음화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sz="2000" dirty="0">
              <a:latin typeface="+mn-ea"/>
            </a:endParaRPr>
          </a:p>
          <a:p>
            <a:pPr lvl="1"/>
            <a:r>
              <a:rPr lang="ko-KR" altLang="en-US" dirty="0"/>
              <a:t>음절 초성에 놓인 장애음 중 평음이 일정한 환경에서 경음으로 바뀌는 현상</a:t>
            </a:r>
            <a:r>
              <a:rPr lang="en-US" altLang="ko-KR" dirty="0"/>
              <a:t>.</a:t>
            </a:r>
          </a:p>
          <a:p>
            <a:pPr marL="274320" lvl="1" indent="0">
              <a:buNone/>
            </a:pPr>
            <a:endParaRPr lang="en-US" altLang="ko-KR" dirty="0"/>
          </a:p>
          <a:p>
            <a:pPr lvl="2"/>
            <a:r>
              <a:rPr lang="ko-KR" altLang="en-US" dirty="0" err="1"/>
              <a:t>평파열음</a:t>
            </a:r>
            <a:r>
              <a:rPr lang="ko-KR" altLang="en-US" dirty="0"/>
              <a:t> 뒤 경음화</a:t>
            </a:r>
            <a:endParaRPr lang="en-US" altLang="ko-KR" dirty="0"/>
          </a:p>
          <a:p>
            <a:pPr lvl="3"/>
            <a:endParaRPr lang="en-US" altLang="ko-KR" sz="1800" dirty="0"/>
          </a:p>
          <a:p>
            <a:pPr lvl="3"/>
            <a:r>
              <a:rPr lang="ko-KR" altLang="en-US" sz="1800" dirty="0" err="1"/>
              <a:t>평파열음</a:t>
            </a:r>
            <a:r>
              <a:rPr lang="ko-KR" altLang="en-US" sz="1800" dirty="0"/>
              <a:t> </a:t>
            </a:r>
            <a:r>
              <a:rPr lang="en-US" altLang="ko-KR" sz="1800" dirty="0"/>
              <a:t>‘</a:t>
            </a:r>
            <a:r>
              <a:rPr lang="ko-KR" altLang="en-US" sz="1800" dirty="0" err="1"/>
              <a:t>ㅂ</a:t>
            </a:r>
            <a:r>
              <a:rPr lang="en-US" altLang="ko-KR" sz="1800" dirty="0"/>
              <a:t>,</a:t>
            </a:r>
            <a:r>
              <a:rPr lang="ko-KR" altLang="en-US" sz="1800" dirty="0" err="1"/>
              <a:t>ㄷ</a:t>
            </a:r>
            <a:r>
              <a:rPr lang="en-US" altLang="ko-KR" sz="1800" dirty="0"/>
              <a:t>,</a:t>
            </a:r>
            <a:r>
              <a:rPr lang="ko-KR" altLang="en-US" sz="1800" dirty="0" err="1"/>
              <a:t>ㄱ</a:t>
            </a:r>
            <a:r>
              <a:rPr lang="en-US" altLang="ko-KR" sz="1800" dirty="0"/>
              <a:t>’ </a:t>
            </a:r>
            <a:r>
              <a:rPr lang="ko-KR" altLang="en-US" sz="1800" dirty="0"/>
              <a:t>뒤에서 일어나는 현상</a:t>
            </a:r>
            <a:endParaRPr lang="en-US" altLang="ko-KR" sz="1800" dirty="0"/>
          </a:p>
          <a:p>
            <a:pPr lvl="3"/>
            <a:endParaRPr lang="en-US" altLang="ko-KR" sz="1800" dirty="0"/>
          </a:p>
          <a:p>
            <a:pPr lvl="3"/>
            <a:r>
              <a:rPr lang="ko-KR" altLang="en-US" sz="1800" dirty="0"/>
              <a:t>경음화 중에서 예외 없이 일어남</a:t>
            </a:r>
            <a:r>
              <a:rPr lang="en-US" altLang="ko-KR" sz="1800" dirty="0"/>
              <a:t>.</a:t>
            </a:r>
          </a:p>
          <a:p>
            <a:pPr marL="822960" lvl="3" indent="0">
              <a:buNone/>
            </a:pPr>
            <a:r>
              <a:rPr lang="en-US" altLang="ko-KR" sz="1800" dirty="0"/>
              <a:t>  ex) </a:t>
            </a:r>
            <a:r>
              <a:rPr lang="ko-KR" altLang="en-US" sz="1800" dirty="0" err="1"/>
              <a:t>잡</a:t>
            </a:r>
            <a:r>
              <a:rPr lang="en-US" altLang="ko-KR" sz="1800" dirty="0"/>
              <a:t>+</a:t>
            </a:r>
            <a:r>
              <a:rPr lang="ko-KR" altLang="en-US" sz="1800" dirty="0"/>
              <a:t>고 → </a:t>
            </a:r>
            <a:r>
              <a:rPr lang="en-US" altLang="ko-KR" sz="1800" dirty="0"/>
              <a:t>[</a:t>
            </a:r>
            <a:r>
              <a:rPr lang="ko-KR" altLang="en-US" sz="1800" dirty="0" err="1"/>
              <a:t>잡꼬</a:t>
            </a:r>
            <a:r>
              <a:rPr lang="en-US" altLang="ko-KR" sz="1800" dirty="0"/>
              <a:t>], </a:t>
            </a:r>
            <a:r>
              <a:rPr lang="ko-KR" altLang="en-US" sz="1800" dirty="0"/>
              <a:t>밥</a:t>
            </a:r>
            <a:r>
              <a:rPr lang="en-US" altLang="ko-KR" sz="1800" dirty="0"/>
              <a:t>+</a:t>
            </a:r>
            <a:r>
              <a:rPr lang="ko-KR" altLang="en-US" sz="1800" dirty="0"/>
              <a:t>도 → </a:t>
            </a:r>
            <a:r>
              <a:rPr lang="en-US" altLang="ko-KR" sz="1800" dirty="0"/>
              <a:t>[</a:t>
            </a:r>
            <a:r>
              <a:rPr lang="ko-KR" altLang="en-US" sz="1800" dirty="0" err="1"/>
              <a:t>밥또</a:t>
            </a:r>
            <a:r>
              <a:rPr lang="en-US" altLang="ko-KR" sz="1800" dirty="0"/>
              <a:t>], </a:t>
            </a:r>
            <a:r>
              <a:rPr lang="ko-KR" altLang="en-US" sz="1800" dirty="0" err="1"/>
              <a:t>믿</a:t>
            </a:r>
            <a:r>
              <a:rPr lang="en-US" altLang="ko-KR" sz="1800" dirty="0"/>
              <a:t>+</a:t>
            </a:r>
            <a:r>
              <a:rPr lang="ko-KR" altLang="en-US" sz="1800" dirty="0"/>
              <a:t>지 → </a:t>
            </a:r>
            <a:r>
              <a:rPr lang="en-US" altLang="ko-KR" sz="1800" dirty="0"/>
              <a:t>[</a:t>
            </a:r>
            <a:r>
              <a:rPr lang="ko-KR" altLang="en-US" sz="1800" dirty="0" err="1"/>
              <a:t>믿찌</a:t>
            </a:r>
            <a:r>
              <a:rPr lang="en-US" altLang="ko-KR" sz="1800" dirty="0"/>
              <a:t>]</a:t>
            </a:r>
          </a:p>
          <a:p>
            <a:pPr marL="822960" lvl="3" indent="0">
              <a:buNone/>
            </a:pPr>
            <a:r>
              <a:rPr lang="en-US" altLang="ko-KR" sz="1800" dirty="0"/>
              <a:t>        </a:t>
            </a:r>
            <a:r>
              <a:rPr lang="ko-KR" altLang="en-US" sz="1800" dirty="0"/>
              <a:t>국</a:t>
            </a:r>
            <a:r>
              <a:rPr lang="en-US" altLang="ko-KR" sz="1800" dirty="0"/>
              <a:t>+</a:t>
            </a:r>
            <a:r>
              <a:rPr lang="ko-KR" altLang="en-US" sz="1800" dirty="0"/>
              <a:t>부터 → </a:t>
            </a:r>
            <a:r>
              <a:rPr lang="en-US" altLang="ko-KR" sz="1800" dirty="0"/>
              <a:t>[</a:t>
            </a:r>
            <a:r>
              <a:rPr lang="ko-KR" altLang="en-US" sz="1800" dirty="0" err="1"/>
              <a:t>국뿌터</a:t>
            </a:r>
            <a:r>
              <a:rPr lang="en-US" altLang="ko-KR" sz="1800" dirty="0"/>
              <a:t>]</a:t>
            </a:r>
          </a:p>
          <a:p>
            <a:pPr lvl="3"/>
            <a:endParaRPr lang="en-US" altLang="ko-KR" sz="1800" dirty="0"/>
          </a:p>
          <a:p>
            <a:pPr lvl="3"/>
            <a:endParaRPr lang="en-US" altLang="ko-KR" sz="1800" dirty="0"/>
          </a:p>
          <a:p>
            <a:pPr lvl="3"/>
            <a:endParaRPr lang="en-US" altLang="ko-KR" sz="1800" dirty="0"/>
          </a:p>
          <a:p>
            <a:pPr marL="548640" lvl="2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616099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대치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pPr marL="274320" lvl="1" indent="0">
              <a:buNone/>
            </a:pPr>
            <a:endParaRPr lang="en-US" altLang="ko-KR" dirty="0"/>
          </a:p>
          <a:p>
            <a:pPr lvl="2"/>
            <a:r>
              <a:rPr lang="ko-KR" altLang="en-US" dirty="0"/>
              <a:t>용언 어간 말 비음 뒤 경음화</a:t>
            </a:r>
            <a:endParaRPr lang="en-US" altLang="ko-KR" dirty="0"/>
          </a:p>
          <a:p>
            <a:pPr lvl="3"/>
            <a:endParaRPr lang="en-US" altLang="ko-KR" sz="1800" dirty="0"/>
          </a:p>
          <a:p>
            <a:pPr lvl="3"/>
            <a:r>
              <a:rPr lang="ko-KR" altLang="en-US" sz="1800" dirty="0"/>
              <a:t>용언 어간의 마지막에 놓인 비음 뒤에서 어미의 첫 자음이 경음으로 바뀌는</a:t>
            </a:r>
            <a:endParaRPr lang="en-US" altLang="ko-KR" sz="1800" dirty="0"/>
          </a:p>
          <a:p>
            <a:pPr marL="822960" lvl="3" indent="0">
              <a:buNone/>
            </a:pPr>
            <a:r>
              <a:rPr lang="en-US" altLang="ko-KR" sz="1800" dirty="0"/>
              <a:t>   </a:t>
            </a:r>
            <a:r>
              <a:rPr lang="ko-KR" altLang="en-US" sz="1800" dirty="0"/>
              <a:t>현상</a:t>
            </a:r>
            <a:endParaRPr lang="en-US" altLang="ko-KR" sz="1800" dirty="0"/>
          </a:p>
          <a:p>
            <a:pPr marL="822960" lvl="3" indent="0">
              <a:buNone/>
            </a:pPr>
            <a:r>
              <a:rPr lang="en-US" altLang="ko-KR" sz="1800" dirty="0"/>
              <a:t>   ex) </a:t>
            </a:r>
            <a:r>
              <a:rPr lang="ko-KR" altLang="en-US" sz="1800" dirty="0" err="1"/>
              <a:t>안</a:t>
            </a:r>
            <a:r>
              <a:rPr lang="en-US" altLang="ko-KR" sz="1800" dirty="0"/>
              <a:t>+</a:t>
            </a:r>
            <a:r>
              <a:rPr lang="ko-KR" altLang="en-US" sz="1800" dirty="0"/>
              <a:t>고 → </a:t>
            </a:r>
            <a:r>
              <a:rPr lang="en-US" altLang="ko-KR" sz="1800" dirty="0"/>
              <a:t>[</a:t>
            </a:r>
            <a:r>
              <a:rPr lang="ko-KR" altLang="en-US" sz="1800" dirty="0" err="1"/>
              <a:t>안꼬</a:t>
            </a:r>
            <a:r>
              <a:rPr lang="en-US" altLang="ko-KR" sz="1800" dirty="0"/>
              <a:t>], </a:t>
            </a:r>
            <a:r>
              <a:rPr lang="ko-KR" altLang="en-US" sz="1800" dirty="0"/>
              <a:t>감</a:t>
            </a:r>
            <a:r>
              <a:rPr lang="en-US" altLang="ko-KR" sz="1800" dirty="0"/>
              <a:t>+</a:t>
            </a:r>
            <a:r>
              <a:rPr lang="ko-KR" altLang="en-US" sz="1800" dirty="0"/>
              <a:t>더라 → </a:t>
            </a:r>
            <a:r>
              <a:rPr lang="en-US" altLang="ko-KR" sz="1800" dirty="0"/>
              <a:t>[</a:t>
            </a:r>
            <a:r>
              <a:rPr lang="ko-KR" altLang="en-US" sz="1800" dirty="0" err="1"/>
              <a:t>감떠라</a:t>
            </a:r>
            <a:r>
              <a:rPr lang="en-US" altLang="ko-KR" sz="1800" dirty="0"/>
              <a:t>], </a:t>
            </a:r>
            <a:r>
              <a:rPr lang="ko-KR" altLang="en-US" sz="1800" dirty="0" err="1"/>
              <a:t>옮</a:t>
            </a:r>
            <a:r>
              <a:rPr lang="en-US" altLang="ko-KR" sz="1800" dirty="0"/>
              <a:t>+</a:t>
            </a:r>
            <a:r>
              <a:rPr lang="ko-KR" altLang="en-US" sz="1800" dirty="0"/>
              <a:t>지 → </a:t>
            </a:r>
            <a:r>
              <a:rPr lang="en-US" altLang="ko-KR" sz="1800" dirty="0"/>
              <a:t>[</a:t>
            </a:r>
            <a:r>
              <a:rPr lang="ko-KR" altLang="en-US" sz="1800" dirty="0" err="1"/>
              <a:t>옴찌</a:t>
            </a:r>
            <a:r>
              <a:rPr lang="en-US" altLang="ko-KR" sz="1800" dirty="0"/>
              <a:t>]</a:t>
            </a:r>
          </a:p>
          <a:p>
            <a:pPr lvl="3"/>
            <a:endParaRPr lang="en-US" altLang="ko-KR" sz="1800" dirty="0"/>
          </a:p>
          <a:p>
            <a:pPr lvl="3"/>
            <a:r>
              <a:rPr lang="en-US" altLang="ko-KR" sz="1800" dirty="0"/>
              <a:t>‘(</a:t>
            </a:r>
            <a:r>
              <a:rPr lang="ko-KR" altLang="en-US" sz="1800" dirty="0"/>
              <a:t>품에</a:t>
            </a:r>
            <a:r>
              <a:rPr lang="en-US" altLang="ko-KR" sz="1800" dirty="0"/>
              <a:t>)</a:t>
            </a:r>
            <a:r>
              <a:rPr lang="ko-KR" altLang="en-US" sz="1800" dirty="0"/>
              <a:t>안기다</a:t>
            </a:r>
            <a:r>
              <a:rPr lang="en-US" altLang="ko-KR" sz="1800" dirty="0"/>
              <a:t>, (</a:t>
            </a:r>
            <a:r>
              <a:rPr lang="ko-KR" altLang="en-US" sz="1800" dirty="0"/>
              <a:t>신을</a:t>
            </a:r>
            <a:r>
              <a:rPr lang="en-US" altLang="ko-KR" sz="1800" dirty="0"/>
              <a:t>)</a:t>
            </a:r>
            <a:r>
              <a:rPr lang="ko-KR" altLang="en-US" sz="1800" dirty="0"/>
              <a:t>신기다</a:t>
            </a:r>
            <a:r>
              <a:rPr lang="en-US" altLang="ko-KR" sz="1800" dirty="0"/>
              <a:t>’ </a:t>
            </a:r>
            <a:r>
              <a:rPr lang="ko-KR" altLang="en-US" sz="1800" dirty="0"/>
              <a:t>처럼 접미사가 결합한 경우에는 일어나지 않음</a:t>
            </a:r>
            <a:r>
              <a:rPr lang="en-US" altLang="ko-KR" sz="1800" dirty="0"/>
              <a:t>.</a:t>
            </a:r>
          </a:p>
          <a:p>
            <a:pPr lvl="3"/>
            <a:endParaRPr lang="en-US" altLang="ko-KR" sz="1800" dirty="0"/>
          </a:p>
          <a:p>
            <a:pPr marL="822960" lvl="3" indent="0">
              <a:buNone/>
            </a:pPr>
            <a:r>
              <a:rPr lang="en-US" altLang="ko-KR" sz="1800" dirty="0"/>
              <a:t>♣ ‘</a:t>
            </a:r>
            <a:r>
              <a:rPr lang="ko-KR" altLang="en-US" sz="1800" dirty="0"/>
              <a:t>신기다</a:t>
            </a:r>
            <a:r>
              <a:rPr lang="en-US" altLang="ko-KR" sz="1800" dirty="0"/>
              <a:t>’</a:t>
            </a:r>
            <a:r>
              <a:rPr lang="ko-KR" altLang="en-US" sz="1800" dirty="0"/>
              <a:t>는 현실 발음에서 </a:t>
            </a:r>
            <a:r>
              <a:rPr lang="en-US" altLang="ko-KR" sz="1800" dirty="0"/>
              <a:t>[</a:t>
            </a:r>
            <a:r>
              <a:rPr lang="ko-KR" altLang="en-US" sz="1800" dirty="0" err="1"/>
              <a:t>신끼다</a:t>
            </a:r>
            <a:r>
              <a:rPr lang="en-US" altLang="ko-KR" sz="1800" dirty="0"/>
              <a:t>]</a:t>
            </a:r>
            <a:r>
              <a:rPr lang="ko-KR" altLang="en-US" sz="1800" dirty="0"/>
              <a:t>로 일어나는 경우가 적지 않지만 </a:t>
            </a:r>
            <a:r>
              <a:rPr lang="en-US" altLang="ko-KR" sz="1800" dirty="0"/>
              <a:t>  </a:t>
            </a:r>
          </a:p>
          <a:p>
            <a:pPr marL="822960" lvl="3" indent="0">
              <a:buNone/>
            </a:pPr>
            <a:r>
              <a:rPr lang="en-US" altLang="ko-KR" sz="1800" dirty="0"/>
              <a:t>    </a:t>
            </a:r>
            <a:r>
              <a:rPr lang="ko-KR" altLang="en-US" sz="1800" dirty="0"/>
              <a:t>표준발음법에서는 인정하지 않음</a:t>
            </a:r>
            <a:r>
              <a:rPr lang="en-US" altLang="ko-KR" sz="1800" dirty="0"/>
              <a:t>.</a:t>
            </a:r>
          </a:p>
          <a:p>
            <a:pPr lvl="3"/>
            <a:endParaRPr lang="en-US" altLang="ko-KR" sz="1800" dirty="0"/>
          </a:p>
          <a:p>
            <a:pPr lvl="3"/>
            <a:endParaRPr lang="en-US" altLang="ko-KR" sz="1800" dirty="0"/>
          </a:p>
          <a:p>
            <a:pPr marL="548640" lvl="2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548271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대치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pPr marL="274320" lvl="1" indent="0">
              <a:buNone/>
            </a:pPr>
            <a:endParaRPr lang="en-US" altLang="ko-KR" dirty="0"/>
          </a:p>
          <a:p>
            <a:pPr lvl="2"/>
            <a:r>
              <a:rPr lang="ko-KR" altLang="en-US" dirty="0"/>
              <a:t>한자어 </a:t>
            </a:r>
            <a:r>
              <a:rPr lang="en-US" altLang="ko-KR" dirty="0"/>
              <a:t>‘</a:t>
            </a:r>
            <a:r>
              <a:rPr lang="ko-KR" altLang="en-US" dirty="0"/>
              <a:t>ㄹ</a:t>
            </a:r>
            <a:r>
              <a:rPr lang="en-US" altLang="ko-KR" dirty="0"/>
              <a:t>’</a:t>
            </a:r>
            <a:r>
              <a:rPr lang="ko-KR" altLang="en-US" dirty="0"/>
              <a:t> 뒤 경음화</a:t>
            </a:r>
            <a:endParaRPr lang="en-US" altLang="ko-KR" dirty="0"/>
          </a:p>
          <a:p>
            <a:pPr lvl="3"/>
            <a:endParaRPr lang="en-US" altLang="ko-KR" sz="1800" dirty="0"/>
          </a:p>
          <a:p>
            <a:pPr lvl="3"/>
            <a:r>
              <a:rPr lang="ko-KR" altLang="en-US" sz="1800" dirty="0"/>
              <a:t>한자어 </a:t>
            </a:r>
            <a:r>
              <a:rPr lang="en-US" altLang="ko-KR" sz="1800" dirty="0"/>
              <a:t>‘</a:t>
            </a:r>
            <a:r>
              <a:rPr lang="ko-KR" altLang="en-US" sz="1800" dirty="0"/>
              <a:t>ㄹ</a:t>
            </a:r>
            <a:r>
              <a:rPr lang="en-US" altLang="ko-KR" sz="1800" dirty="0"/>
              <a:t>’ </a:t>
            </a:r>
            <a:r>
              <a:rPr lang="ko-KR" altLang="en-US" sz="1800" dirty="0"/>
              <a:t>뒤에 오는 </a:t>
            </a:r>
            <a:r>
              <a:rPr lang="en-US" altLang="ko-KR" sz="1800" dirty="0"/>
              <a:t>‘</a:t>
            </a:r>
            <a:r>
              <a:rPr lang="ko-KR" altLang="en-US" sz="1800" dirty="0" err="1"/>
              <a:t>ㄷ</a:t>
            </a:r>
            <a:r>
              <a:rPr lang="en-US" altLang="ko-KR" sz="1800" dirty="0"/>
              <a:t>,</a:t>
            </a:r>
            <a:r>
              <a:rPr lang="ko-KR" altLang="en-US" sz="1800" dirty="0" err="1"/>
              <a:t>ㅅ</a:t>
            </a:r>
            <a:r>
              <a:rPr lang="en-US" altLang="ko-KR" sz="1800" dirty="0"/>
              <a:t>,</a:t>
            </a:r>
            <a:r>
              <a:rPr lang="ko-KR" altLang="en-US" sz="1800" dirty="0" err="1"/>
              <a:t>ㅈ</a:t>
            </a:r>
            <a:r>
              <a:rPr lang="en-US" altLang="ko-KR" sz="1800" dirty="0"/>
              <a:t>’</a:t>
            </a:r>
            <a:r>
              <a:rPr lang="ko-KR" altLang="en-US" sz="1800" dirty="0"/>
              <a:t>가 경음으로 바뀌는 현상</a:t>
            </a:r>
            <a:endParaRPr lang="en-US" altLang="ko-KR" sz="1800" dirty="0"/>
          </a:p>
          <a:p>
            <a:pPr lvl="3"/>
            <a:endParaRPr lang="en-US" altLang="ko-KR" sz="1800" dirty="0"/>
          </a:p>
          <a:p>
            <a:pPr lvl="4"/>
            <a:r>
              <a:rPr lang="en-US" altLang="ko-KR" sz="1800" dirty="0"/>
              <a:t>‘</a:t>
            </a:r>
            <a:r>
              <a:rPr lang="ko-KR" altLang="en-US" sz="1800" dirty="0" err="1"/>
              <a:t>ㄷ</a:t>
            </a:r>
            <a:r>
              <a:rPr lang="en-US" altLang="ko-KR" sz="1800" dirty="0"/>
              <a:t>,</a:t>
            </a:r>
            <a:r>
              <a:rPr lang="ko-KR" altLang="en-US" sz="1800" dirty="0" err="1"/>
              <a:t>ㅅ</a:t>
            </a:r>
            <a:r>
              <a:rPr lang="en-US" altLang="ko-KR" sz="1800" dirty="0"/>
              <a:t>,</a:t>
            </a:r>
            <a:r>
              <a:rPr lang="ko-KR" altLang="en-US" sz="1800" dirty="0" err="1"/>
              <a:t>ㅈ</a:t>
            </a:r>
            <a:r>
              <a:rPr lang="en-US" altLang="ko-KR" sz="1800" dirty="0"/>
              <a:t>’</a:t>
            </a:r>
            <a:r>
              <a:rPr lang="ko-KR" altLang="en-US" sz="1800" dirty="0"/>
              <a:t>는 </a:t>
            </a:r>
            <a:r>
              <a:rPr lang="en-US" altLang="ko-KR" sz="1800" dirty="0"/>
              <a:t>‘</a:t>
            </a:r>
            <a:r>
              <a:rPr lang="ko-KR" altLang="en-US" sz="1800" dirty="0"/>
              <a:t>ㄹ</a:t>
            </a:r>
            <a:r>
              <a:rPr lang="en-US" altLang="ko-KR" sz="1800" dirty="0"/>
              <a:t>’</a:t>
            </a:r>
            <a:r>
              <a:rPr lang="ko-KR" altLang="en-US" sz="1800" dirty="0"/>
              <a:t>과 동일하게 </a:t>
            </a:r>
            <a:r>
              <a:rPr lang="en-US" altLang="ko-KR" sz="1800" dirty="0"/>
              <a:t>[+</a:t>
            </a:r>
            <a:r>
              <a:rPr lang="ko-KR" altLang="en-US" sz="1800" dirty="0" err="1"/>
              <a:t>설정성</a:t>
            </a:r>
            <a:r>
              <a:rPr lang="en-US" altLang="ko-KR" sz="1800" dirty="0"/>
              <a:t>] </a:t>
            </a:r>
            <a:r>
              <a:rPr lang="ko-KR" altLang="en-US" sz="1800" dirty="0"/>
              <a:t>자질을 가진 자음임</a:t>
            </a:r>
            <a:r>
              <a:rPr lang="en-US" altLang="ko-KR" sz="1800" dirty="0"/>
              <a:t>.</a:t>
            </a:r>
          </a:p>
          <a:p>
            <a:pPr lvl="3"/>
            <a:endParaRPr lang="en-US" altLang="ko-KR" sz="1800" dirty="0"/>
          </a:p>
          <a:p>
            <a:pPr lvl="3"/>
            <a:r>
              <a:rPr lang="en-US" altLang="ko-KR" sz="1800" dirty="0"/>
              <a:t> </a:t>
            </a:r>
            <a:r>
              <a:rPr lang="ko-KR" altLang="en-US" sz="1800" dirty="0"/>
              <a:t>한자어에서만 일어남</a:t>
            </a:r>
            <a:r>
              <a:rPr lang="en-US" altLang="ko-KR" sz="1800" dirty="0"/>
              <a:t>.</a:t>
            </a:r>
          </a:p>
          <a:p>
            <a:pPr marL="822960" lvl="3" indent="0">
              <a:buNone/>
            </a:pPr>
            <a:r>
              <a:rPr lang="en-US" altLang="ko-KR" sz="1800" dirty="0"/>
              <a:t>    ex) </a:t>
            </a:r>
            <a:r>
              <a:rPr lang="ko-KR" altLang="en-US" sz="1800" dirty="0"/>
              <a:t>갈등 → </a:t>
            </a:r>
            <a:r>
              <a:rPr lang="en-US" altLang="ko-KR" sz="1800" dirty="0"/>
              <a:t>[</a:t>
            </a:r>
            <a:r>
              <a:rPr lang="ko-KR" altLang="en-US" sz="1800" dirty="0" err="1"/>
              <a:t>갈뜽</a:t>
            </a:r>
            <a:r>
              <a:rPr lang="en-US" altLang="ko-KR" sz="1800" dirty="0"/>
              <a:t>], </a:t>
            </a:r>
            <a:r>
              <a:rPr lang="ko-KR" altLang="en-US" sz="1800" dirty="0"/>
              <a:t>물질 → </a:t>
            </a:r>
            <a:r>
              <a:rPr lang="en-US" altLang="ko-KR" sz="1800" dirty="0"/>
              <a:t>[</a:t>
            </a:r>
            <a:r>
              <a:rPr lang="ko-KR" altLang="en-US" sz="1800" dirty="0" err="1"/>
              <a:t>물찔</a:t>
            </a:r>
            <a:r>
              <a:rPr lang="en-US" altLang="ko-KR" sz="1800" dirty="0"/>
              <a:t>]</a:t>
            </a:r>
          </a:p>
          <a:p>
            <a:pPr marL="822960" lvl="3" indent="0">
              <a:buNone/>
            </a:pPr>
            <a:endParaRPr lang="en-US" altLang="ko-KR" sz="1800" dirty="0"/>
          </a:p>
          <a:p>
            <a:pPr marL="822960" lvl="3" indent="0">
              <a:buNone/>
            </a:pPr>
            <a:endParaRPr lang="en-US" altLang="ko-KR" sz="1800" dirty="0"/>
          </a:p>
          <a:p>
            <a:pPr lvl="3"/>
            <a:endParaRPr lang="en-US" altLang="ko-KR" sz="1800" dirty="0"/>
          </a:p>
          <a:p>
            <a:pPr marL="548640" lvl="2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428082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대치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pPr marL="822960" lvl="3" indent="0">
              <a:buNone/>
            </a:pPr>
            <a:endParaRPr lang="en-US" altLang="ko-KR" sz="1800" dirty="0"/>
          </a:p>
          <a:p>
            <a:pPr lvl="2"/>
            <a:r>
              <a:rPr lang="ko-KR" altLang="en-US" dirty="0"/>
              <a:t>관형사형 어미 </a:t>
            </a:r>
            <a:r>
              <a:rPr lang="en-US" altLang="ko-KR" dirty="0"/>
              <a:t>‘-</a:t>
            </a:r>
            <a:r>
              <a:rPr lang="ko-KR" altLang="en-US" dirty="0"/>
              <a:t>을</a:t>
            </a:r>
            <a:r>
              <a:rPr lang="en-US" altLang="ko-KR" dirty="0"/>
              <a:t>’ </a:t>
            </a:r>
            <a:r>
              <a:rPr lang="ko-KR" altLang="en-US" dirty="0"/>
              <a:t>뒤 경음화</a:t>
            </a:r>
            <a:endParaRPr lang="en-US" altLang="ko-KR" dirty="0"/>
          </a:p>
          <a:p>
            <a:pPr lvl="3"/>
            <a:endParaRPr lang="en-US" altLang="ko-KR" sz="1800" dirty="0"/>
          </a:p>
          <a:p>
            <a:pPr lvl="3"/>
            <a:r>
              <a:rPr lang="ko-KR" altLang="en-US" sz="1800" dirty="0"/>
              <a:t>관형사형 어미 </a:t>
            </a:r>
            <a:r>
              <a:rPr lang="en-US" altLang="ko-KR" sz="1800" dirty="0"/>
              <a:t>‘-</a:t>
            </a:r>
            <a:r>
              <a:rPr lang="ko-KR" altLang="en-US" sz="1800" dirty="0"/>
              <a:t>을</a:t>
            </a:r>
            <a:r>
              <a:rPr lang="en-US" altLang="ko-KR" sz="1800" dirty="0"/>
              <a:t>’ </a:t>
            </a:r>
            <a:r>
              <a:rPr lang="ko-KR" altLang="en-US" sz="1800" dirty="0"/>
              <a:t>뒤에 오는 </a:t>
            </a:r>
            <a:r>
              <a:rPr lang="ko-KR" altLang="en-US" sz="1800" dirty="0" err="1"/>
              <a:t>체언류의</a:t>
            </a:r>
            <a:r>
              <a:rPr lang="ko-KR" altLang="en-US" sz="1800" dirty="0"/>
              <a:t> 초성이 경음으로 바뀌는 현상</a:t>
            </a:r>
            <a:endParaRPr lang="en-US" altLang="ko-KR" sz="1800" dirty="0"/>
          </a:p>
          <a:p>
            <a:pPr marL="822960" lvl="3" indent="0">
              <a:buNone/>
            </a:pPr>
            <a:endParaRPr lang="en-US" altLang="ko-KR" sz="1800" dirty="0"/>
          </a:p>
          <a:p>
            <a:pPr lvl="3"/>
            <a:r>
              <a:rPr lang="ko-KR" altLang="en-US" sz="1800" dirty="0"/>
              <a:t>관형어와 체언의 밀착도가 높을수록 경음화가 잘 일어남</a:t>
            </a:r>
            <a:r>
              <a:rPr lang="en-US" altLang="ko-KR" sz="1800" dirty="0"/>
              <a:t>.</a:t>
            </a:r>
          </a:p>
          <a:p>
            <a:pPr marL="822960" lvl="3" indent="0">
              <a:buNone/>
            </a:pPr>
            <a:r>
              <a:rPr lang="en-US" altLang="ko-KR" sz="1800" dirty="0"/>
              <a:t>   ex) </a:t>
            </a:r>
            <a:r>
              <a:rPr lang="ko-KR" altLang="en-US" sz="1800" dirty="0"/>
              <a:t>올</a:t>
            </a:r>
            <a:r>
              <a:rPr lang="en-US" altLang="ko-KR" sz="1800" dirty="0"/>
              <a:t> </a:t>
            </a:r>
            <a:r>
              <a:rPr lang="ko-KR" altLang="en-US" sz="1800" dirty="0"/>
              <a:t>데 → </a:t>
            </a:r>
            <a:r>
              <a:rPr lang="en-US" altLang="ko-KR" sz="1800" dirty="0"/>
              <a:t>[</a:t>
            </a:r>
            <a:r>
              <a:rPr lang="ko-KR" altLang="en-US" sz="1800" dirty="0"/>
              <a:t>올 떼</a:t>
            </a:r>
            <a:r>
              <a:rPr lang="en-US" altLang="ko-KR" sz="1800" dirty="0"/>
              <a:t>], </a:t>
            </a:r>
            <a:r>
              <a:rPr lang="ko-KR" altLang="en-US" sz="1800" dirty="0"/>
              <a:t>갈 곳 → </a:t>
            </a:r>
            <a:r>
              <a:rPr lang="en-US" altLang="ko-KR" sz="1800" dirty="0"/>
              <a:t>[</a:t>
            </a:r>
            <a:r>
              <a:rPr lang="ko-KR" altLang="en-US" sz="1800" dirty="0"/>
              <a:t>갈 </a:t>
            </a:r>
            <a:r>
              <a:rPr lang="ko-KR" altLang="en-US" sz="1800" dirty="0" err="1"/>
              <a:t>꼳</a:t>
            </a:r>
            <a:r>
              <a:rPr lang="en-US" altLang="ko-KR" sz="1800" dirty="0"/>
              <a:t>]</a:t>
            </a:r>
          </a:p>
          <a:p>
            <a:pPr marL="822960" lvl="3" indent="0">
              <a:buNone/>
            </a:pPr>
            <a:endParaRPr lang="en-US" altLang="ko-KR" sz="1800" dirty="0"/>
          </a:p>
          <a:p>
            <a:pPr lvl="2"/>
            <a:r>
              <a:rPr lang="ko-KR" altLang="en-US" dirty="0"/>
              <a:t>합성 명사에서의 경음화</a:t>
            </a:r>
            <a:endParaRPr lang="en-US" altLang="ko-KR" dirty="0"/>
          </a:p>
          <a:p>
            <a:pPr lvl="3"/>
            <a:endParaRPr lang="en-US" altLang="ko-KR" sz="1800" dirty="0"/>
          </a:p>
          <a:p>
            <a:pPr lvl="3"/>
            <a:r>
              <a:rPr lang="en-US" altLang="ko-KR" sz="1800" dirty="0"/>
              <a:t>‘</a:t>
            </a:r>
            <a:r>
              <a:rPr lang="ko-KR" altLang="en-US" sz="1800" dirty="0"/>
              <a:t>명사</a:t>
            </a:r>
            <a:r>
              <a:rPr lang="en-US" altLang="ko-KR" sz="1800" dirty="0"/>
              <a:t>+</a:t>
            </a:r>
            <a:r>
              <a:rPr lang="ko-KR" altLang="en-US" sz="1800" dirty="0"/>
              <a:t>명사</a:t>
            </a:r>
            <a:r>
              <a:rPr lang="en-US" altLang="ko-KR" sz="1800" dirty="0"/>
              <a:t>’ </a:t>
            </a:r>
            <a:r>
              <a:rPr lang="ko-KR" altLang="en-US" sz="1800" dirty="0"/>
              <a:t>결합일 때 후행 명사의 첫 자음이 경음으로 바뀌는 현상</a:t>
            </a:r>
            <a:endParaRPr lang="en-US" altLang="ko-KR" sz="1800" dirty="0"/>
          </a:p>
          <a:p>
            <a:pPr marL="822960" lvl="3" indent="0">
              <a:buNone/>
            </a:pPr>
            <a:r>
              <a:rPr lang="en-US" altLang="ko-KR" sz="1800" dirty="0"/>
              <a:t>  ex) [</a:t>
            </a:r>
            <a:r>
              <a:rPr lang="ko-KR" altLang="en-US" sz="1800" dirty="0"/>
              <a:t>시간</a:t>
            </a:r>
            <a:r>
              <a:rPr lang="en-US" altLang="ko-KR" sz="1800" dirty="0"/>
              <a:t>] </a:t>
            </a:r>
            <a:r>
              <a:rPr lang="ko-KR" altLang="en-US" sz="1800" dirty="0"/>
              <a:t>보름달 → </a:t>
            </a:r>
            <a:r>
              <a:rPr lang="en-US" altLang="ko-KR" sz="1800" dirty="0"/>
              <a:t>[</a:t>
            </a:r>
            <a:r>
              <a:rPr lang="ko-KR" altLang="en-US" sz="1800" dirty="0" err="1"/>
              <a:t>보름딸</a:t>
            </a:r>
            <a:r>
              <a:rPr lang="en-US" altLang="ko-KR" sz="1800" dirty="0"/>
              <a:t>], </a:t>
            </a:r>
            <a:r>
              <a:rPr lang="ko-KR" altLang="en-US" sz="1800" dirty="0"/>
              <a:t>아침밥 → </a:t>
            </a:r>
            <a:r>
              <a:rPr lang="en-US" altLang="ko-KR" sz="1800" dirty="0"/>
              <a:t>[</a:t>
            </a:r>
            <a:r>
              <a:rPr lang="ko-KR" altLang="en-US" sz="1800" dirty="0" err="1"/>
              <a:t>아침빱</a:t>
            </a:r>
            <a:r>
              <a:rPr lang="en-US" altLang="ko-KR" sz="1800" dirty="0"/>
              <a:t>]</a:t>
            </a:r>
          </a:p>
          <a:p>
            <a:pPr marL="822960" lvl="3" indent="0">
              <a:buNone/>
            </a:pPr>
            <a:r>
              <a:rPr lang="en-US" altLang="ko-KR" sz="1800" dirty="0"/>
              <a:t>        [</a:t>
            </a:r>
            <a:r>
              <a:rPr lang="ko-KR" altLang="en-US" sz="1800" dirty="0"/>
              <a:t>장소</a:t>
            </a:r>
            <a:r>
              <a:rPr lang="en-US" altLang="ko-KR" sz="1800" dirty="0"/>
              <a:t>] </a:t>
            </a:r>
            <a:r>
              <a:rPr lang="ko-KR" altLang="en-US" sz="1800" dirty="0"/>
              <a:t>들쥐 → </a:t>
            </a:r>
            <a:r>
              <a:rPr lang="en-US" altLang="ko-KR" sz="1800" dirty="0"/>
              <a:t>[</a:t>
            </a:r>
            <a:r>
              <a:rPr lang="ko-KR" altLang="en-US" sz="1800" dirty="0" err="1"/>
              <a:t>들쮜</a:t>
            </a:r>
            <a:r>
              <a:rPr lang="en-US" altLang="ko-KR" sz="1800" dirty="0"/>
              <a:t>], </a:t>
            </a:r>
            <a:r>
              <a:rPr lang="ko-KR" altLang="en-US" sz="1800" dirty="0"/>
              <a:t>길거리 → </a:t>
            </a:r>
            <a:r>
              <a:rPr lang="en-US" altLang="ko-KR" sz="1800" dirty="0"/>
              <a:t>[</a:t>
            </a:r>
            <a:r>
              <a:rPr lang="ko-KR" altLang="en-US" sz="1800" dirty="0" err="1"/>
              <a:t>길꺼리</a:t>
            </a:r>
            <a:r>
              <a:rPr lang="en-US" altLang="ko-KR" sz="1800" dirty="0"/>
              <a:t>]</a:t>
            </a:r>
          </a:p>
          <a:p>
            <a:pPr marL="822960" lvl="3" indent="0">
              <a:buNone/>
            </a:pPr>
            <a:r>
              <a:rPr lang="en-US" altLang="ko-KR" sz="1800" dirty="0"/>
              <a:t>        [</a:t>
            </a:r>
            <a:r>
              <a:rPr lang="ko-KR" altLang="en-US" sz="1800" dirty="0"/>
              <a:t>용도</a:t>
            </a:r>
            <a:r>
              <a:rPr lang="en-US" altLang="ko-KR" sz="1800" dirty="0"/>
              <a:t>] </a:t>
            </a:r>
            <a:r>
              <a:rPr lang="ko-KR" altLang="en-US" sz="1800" dirty="0"/>
              <a:t>술잔 → </a:t>
            </a:r>
            <a:r>
              <a:rPr lang="en-US" altLang="ko-KR" sz="1800" dirty="0"/>
              <a:t>[</a:t>
            </a:r>
            <a:r>
              <a:rPr lang="ko-KR" altLang="en-US" sz="1800" dirty="0" err="1"/>
              <a:t>술짠</a:t>
            </a:r>
            <a:r>
              <a:rPr lang="en-US" altLang="ko-KR" sz="1800" dirty="0"/>
              <a:t>], </a:t>
            </a:r>
            <a:r>
              <a:rPr lang="ko-KR" altLang="en-US" sz="1800" dirty="0"/>
              <a:t>쌀가게 → </a:t>
            </a:r>
            <a:r>
              <a:rPr lang="en-US" altLang="ko-KR" sz="1800" dirty="0"/>
              <a:t>[</a:t>
            </a:r>
            <a:r>
              <a:rPr lang="ko-KR" altLang="en-US" sz="1800" dirty="0" err="1"/>
              <a:t>쌀까게</a:t>
            </a:r>
            <a:r>
              <a:rPr lang="en-US" altLang="ko-KR" sz="1800" dirty="0"/>
              <a:t>]</a:t>
            </a:r>
          </a:p>
          <a:p>
            <a:pPr marL="822960" lvl="3" indent="0">
              <a:buNone/>
            </a:pPr>
            <a:r>
              <a:rPr lang="en-US" altLang="ko-KR" sz="1800" dirty="0"/>
              <a:t>        [</a:t>
            </a:r>
            <a:r>
              <a:rPr lang="ko-KR" altLang="en-US" sz="1800" dirty="0"/>
              <a:t>기원</a:t>
            </a:r>
            <a:r>
              <a:rPr lang="en-US" altLang="ko-KR" sz="1800" dirty="0"/>
              <a:t>/</a:t>
            </a:r>
            <a:r>
              <a:rPr lang="ko-KR" altLang="en-US" sz="1800" dirty="0"/>
              <a:t>소유주</a:t>
            </a:r>
            <a:r>
              <a:rPr lang="en-US" altLang="ko-KR" sz="1800" dirty="0"/>
              <a:t>] </a:t>
            </a:r>
            <a:r>
              <a:rPr lang="ko-KR" altLang="en-US" sz="1800" dirty="0"/>
              <a:t>솔방울 → </a:t>
            </a:r>
            <a:r>
              <a:rPr lang="en-US" altLang="ko-KR" sz="1800" dirty="0"/>
              <a:t>[</a:t>
            </a:r>
            <a:r>
              <a:rPr lang="ko-KR" altLang="en-US" sz="1800" dirty="0" err="1"/>
              <a:t>솔빵울</a:t>
            </a:r>
            <a:r>
              <a:rPr lang="en-US" altLang="ko-KR" sz="1800" dirty="0"/>
              <a:t>], </a:t>
            </a:r>
            <a:r>
              <a:rPr lang="ko-KR" altLang="en-US" sz="1800" dirty="0"/>
              <a:t>문고리 → </a:t>
            </a:r>
            <a:r>
              <a:rPr lang="en-US" altLang="ko-KR" sz="1800" dirty="0"/>
              <a:t>[</a:t>
            </a:r>
            <a:r>
              <a:rPr lang="ko-KR" altLang="en-US" sz="1800" dirty="0" err="1"/>
              <a:t>문꼬리</a:t>
            </a:r>
            <a:r>
              <a:rPr lang="en-US" altLang="ko-KR" sz="1800" dirty="0"/>
              <a:t>]</a:t>
            </a:r>
          </a:p>
          <a:p>
            <a:pPr marL="822960" lvl="3" indent="0">
              <a:buNone/>
            </a:pPr>
            <a:endParaRPr lang="en-US" altLang="ko-KR" sz="1800" dirty="0"/>
          </a:p>
          <a:p>
            <a:pPr lvl="3"/>
            <a:endParaRPr lang="en-US" altLang="ko-KR" sz="1800" dirty="0"/>
          </a:p>
          <a:p>
            <a:pPr marL="548640" lvl="2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97814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음운 현상의 이해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pPr lvl="1"/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대치</a:t>
            </a:r>
            <a:r>
              <a:rPr lang="en-US" altLang="ko-KR" dirty="0">
                <a:latin typeface="+mn-ea"/>
              </a:rPr>
              <a:t> </a:t>
            </a:r>
          </a:p>
          <a:p>
            <a:pPr lvl="2"/>
            <a:endParaRPr lang="en-US" altLang="ko-KR" dirty="0">
              <a:latin typeface="+mn-ea"/>
            </a:endParaRPr>
          </a:p>
          <a:p>
            <a:pPr lvl="2"/>
            <a:r>
              <a:rPr lang="ko-KR" altLang="en-US" dirty="0"/>
              <a:t>한 음운이 다른 음운으로 바뀌는 현상 </a:t>
            </a:r>
            <a:r>
              <a:rPr lang="en-US" altLang="ko-KR" sz="1800" dirty="0"/>
              <a:t>ex) </a:t>
            </a:r>
            <a:r>
              <a:rPr lang="ko-KR" altLang="en-US" sz="1800" dirty="0"/>
              <a:t>잡는 </a:t>
            </a:r>
            <a:r>
              <a:rPr lang="en-US" altLang="ko-KR" sz="1800" dirty="0"/>
              <a:t>→ [</a:t>
            </a:r>
            <a:r>
              <a:rPr lang="ko-KR" altLang="en-US" sz="1800" dirty="0" err="1"/>
              <a:t>잠는</a:t>
            </a:r>
            <a:r>
              <a:rPr lang="en-US" altLang="ko-KR" sz="1800" dirty="0"/>
              <a:t>]</a:t>
            </a:r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탈락</a:t>
            </a:r>
            <a:r>
              <a:rPr lang="en-US" altLang="ko-KR" dirty="0"/>
              <a:t> </a:t>
            </a:r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한 음운이 단순히 없어지는 현상</a:t>
            </a:r>
            <a:r>
              <a:rPr lang="en-US" altLang="ko-KR" dirty="0"/>
              <a:t> </a:t>
            </a:r>
            <a:r>
              <a:rPr lang="en-US" altLang="ko-KR" sz="1800" dirty="0"/>
              <a:t>ex) </a:t>
            </a:r>
            <a:r>
              <a:rPr lang="ko-KR" altLang="en-US" sz="1800" dirty="0" err="1"/>
              <a:t>크</a:t>
            </a:r>
            <a:r>
              <a:rPr lang="en-US" altLang="ko-KR" sz="1800" dirty="0"/>
              <a:t>+</a:t>
            </a:r>
            <a:r>
              <a:rPr lang="ko-KR" altLang="en-US" sz="1800" dirty="0"/>
              <a:t>어서 </a:t>
            </a:r>
            <a:r>
              <a:rPr lang="en-US" altLang="ko-KR" sz="1800" dirty="0"/>
              <a:t>→ [</a:t>
            </a:r>
            <a:r>
              <a:rPr lang="ko-KR" altLang="en-US" sz="1800" dirty="0"/>
              <a:t>커서</a:t>
            </a:r>
            <a:r>
              <a:rPr lang="en-US" altLang="ko-KR" sz="1800" dirty="0"/>
              <a:t>]</a:t>
            </a:r>
          </a:p>
          <a:p>
            <a:pPr marL="274320" lvl="1" indent="0">
              <a:buNone/>
            </a:pPr>
            <a:r>
              <a:rPr lang="en-US" altLang="ko-KR" sz="1800" dirty="0"/>
              <a:t>         </a:t>
            </a:r>
          </a:p>
          <a:p>
            <a:pPr lvl="1"/>
            <a:r>
              <a:rPr lang="ko-KR" altLang="en-US" dirty="0"/>
              <a:t>첨가</a:t>
            </a:r>
            <a:r>
              <a:rPr lang="en-US" altLang="ko-KR" dirty="0"/>
              <a:t> </a:t>
            </a:r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없었던 음운이 새로 생기는 현상 </a:t>
            </a:r>
            <a:r>
              <a:rPr lang="en-US" altLang="ko-KR" dirty="0"/>
              <a:t>ex) </a:t>
            </a:r>
            <a:r>
              <a:rPr lang="ko-KR" altLang="en-US" dirty="0"/>
              <a:t>맨입 </a:t>
            </a:r>
            <a:r>
              <a:rPr lang="en-US" altLang="ko-KR" dirty="0"/>
              <a:t>→ [</a:t>
            </a:r>
            <a:r>
              <a:rPr lang="ko-KR" altLang="en-US" dirty="0" err="1"/>
              <a:t>맨닙</a:t>
            </a:r>
            <a:r>
              <a:rPr lang="en-US" altLang="ko-KR" dirty="0"/>
              <a:t>]</a:t>
            </a:r>
          </a:p>
          <a:p>
            <a:pPr marL="548640" lvl="2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916745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대치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 lnSpcReduction="10000"/>
          </a:bodyPr>
          <a:lstStyle/>
          <a:p>
            <a:pPr marL="548640" lvl="2" indent="0">
              <a:buNone/>
            </a:pPr>
            <a:endParaRPr lang="en-US" altLang="ko-KR" sz="1000" dirty="0">
              <a:latin typeface="+mn-ea"/>
            </a:endParaRPr>
          </a:p>
          <a:p>
            <a:pPr marL="274320" lvl="1" indent="0">
              <a:buNone/>
            </a:pPr>
            <a:r>
              <a:rPr lang="en-US" altLang="ko-KR" b="1" dirty="0">
                <a:latin typeface="+mn-ea"/>
              </a:rPr>
              <a:t>Q5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다음 제시된 단어들은 모두 </a:t>
            </a:r>
            <a:r>
              <a:rPr lang="en-US" altLang="ko-KR" dirty="0">
                <a:latin typeface="+mn-ea"/>
              </a:rPr>
              <a:t>3</a:t>
            </a:r>
            <a:r>
              <a:rPr lang="ko-KR" altLang="en-US" dirty="0">
                <a:latin typeface="+mn-ea"/>
              </a:rPr>
              <a:t>음절로 된 한자어임에도 불구하고 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역행적</a:t>
            </a:r>
            <a:endParaRPr lang="en-US" altLang="ko-KR" dirty="0">
              <a:latin typeface="+mn-ea"/>
            </a:endParaRPr>
          </a:p>
          <a:p>
            <a:pPr marL="274320" lvl="1" indent="0">
              <a:buNone/>
            </a:pPr>
            <a:r>
              <a:rPr lang="en-US" altLang="ko-KR" dirty="0">
                <a:latin typeface="+mn-ea"/>
              </a:rPr>
              <a:t>     </a:t>
            </a:r>
            <a:r>
              <a:rPr lang="ko-KR" altLang="en-US" dirty="0">
                <a:latin typeface="+mn-ea"/>
              </a:rPr>
              <a:t>유음화의 적용 여부에서 차이를 보이는 이유에 대해 생각해 보세요</a:t>
            </a:r>
            <a:r>
              <a:rPr lang="en-US" altLang="ko-KR" dirty="0">
                <a:latin typeface="+mn-ea"/>
              </a:rPr>
              <a:t>.</a:t>
            </a:r>
          </a:p>
          <a:p>
            <a:pPr marL="274320" lvl="1" indent="0">
              <a:buNone/>
            </a:pPr>
            <a:endParaRPr lang="en-US" altLang="ko-KR" sz="1000" dirty="0">
              <a:latin typeface="+mn-ea"/>
            </a:endParaRPr>
          </a:p>
          <a:p>
            <a:pPr marL="274320" lvl="1" indent="0">
              <a:buNone/>
            </a:pP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가</a:t>
            </a:r>
            <a:r>
              <a:rPr lang="en-US" altLang="ko-KR" dirty="0">
                <a:latin typeface="+mn-ea"/>
              </a:rPr>
              <a:t>) </a:t>
            </a:r>
            <a:r>
              <a:rPr lang="ko-KR" altLang="en-US" dirty="0">
                <a:latin typeface="+mn-ea"/>
              </a:rPr>
              <a:t>이원론 → </a:t>
            </a:r>
            <a:r>
              <a:rPr lang="en-US" altLang="ko-KR" dirty="0">
                <a:latin typeface="+mn-ea"/>
              </a:rPr>
              <a:t>[</a:t>
            </a:r>
            <a:r>
              <a:rPr lang="ko-KR" altLang="en-US" dirty="0" err="1">
                <a:latin typeface="+mn-ea"/>
              </a:rPr>
              <a:t>이원논</a:t>
            </a:r>
            <a:r>
              <a:rPr lang="en-US" altLang="ko-KR" dirty="0">
                <a:latin typeface="+mn-ea"/>
              </a:rPr>
              <a:t>], </a:t>
            </a:r>
            <a:r>
              <a:rPr lang="ko-KR" altLang="en-US" dirty="0">
                <a:latin typeface="+mn-ea"/>
              </a:rPr>
              <a:t>동원령 → </a:t>
            </a:r>
            <a:r>
              <a:rPr lang="en-US" altLang="ko-KR" dirty="0">
                <a:latin typeface="+mn-ea"/>
              </a:rPr>
              <a:t>[</a:t>
            </a:r>
            <a:r>
              <a:rPr lang="ko-KR" altLang="en-US" dirty="0" err="1">
                <a:latin typeface="+mn-ea"/>
              </a:rPr>
              <a:t>동원녕</a:t>
            </a:r>
            <a:r>
              <a:rPr lang="en-US" altLang="ko-KR" dirty="0">
                <a:latin typeface="+mn-ea"/>
              </a:rPr>
              <a:t>], </a:t>
            </a:r>
            <a:r>
              <a:rPr lang="ko-KR" altLang="en-US" dirty="0">
                <a:latin typeface="+mn-ea"/>
              </a:rPr>
              <a:t>횡단로 → </a:t>
            </a:r>
            <a:r>
              <a:rPr lang="en-US" altLang="ko-KR" dirty="0">
                <a:latin typeface="+mn-ea"/>
              </a:rPr>
              <a:t>[</a:t>
            </a:r>
            <a:r>
              <a:rPr lang="ko-KR" altLang="en-US" dirty="0" err="1">
                <a:latin typeface="+mn-ea"/>
              </a:rPr>
              <a:t>횡단노</a:t>
            </a:r>
            <a:r>
              <a:rPr lang="en-US" altLang="ko-KR" dirty="0">
                <a:latin typeface="+mn-ea"/>
              </a:rPr>
              <a:t>] </a:t>
            </a:r>
          </a:p>
          <a:p>
            <a:pPr marL="274320" lvl="1" indent="0">
              <a:buNone/>
            </a:pP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나</a:t>
            </a:r>
            <a:r>
              <a:rPr lang="en-US" altLang="ko-KR" dirty="0">
                <a:latin typeface="+mn-ea"/>
              </a:rPr>
              <a:t>) </a:t>
            </a:r>
            <a:r>
              <a:rPr lang="ko-KR" altLang="en-US" dirty="0">
                <a:latin typeface="+mn-ea"/>
              </a:rPr>
              <a:t>벽난로 → </a:t>
            </a:r>
            <a:r>
              <a:rPr lang="en-US" altLang="ko-KR" dirty="0">
                <a:latin typeface="+mn-ea"/>
              </a:rPr>
              <a:t>[</a:t>
            </a:r>
            <a:r>
              <a:rPr lang="ko-KR" altLang="en-US" dirty="0" err="1">
                <a:latin typeface="+mn-ea"/>
              </a:rPr>
              <a:t>병날로</a:t>
            </a:r>
            <a:r>
              <a:rPr lang="en-US" altLang="ko-KR" dirty="0">
                <a:latin typeface="+mn-ea"/>
              </a:rPr>
              <a:t>], </a:t>
            </a:r>
            <a:r>
              <a:rPr lang="ko-KR" altLang="en-US" dirty="0">
                <a:latin typeface="+mn-ea"/>
              </a:rPr>
              <a:t>산란기 → </a:t>
            </a:r>
            <a:r>
              <a:rPr lang="en-US" altLang="ko-KR" dirty="0">
                <a:latin typeface="+mn-ea"/>
              </a:rPr>
              <a:t>[</a:t>
            </a:r>
            <a:r>
              <a:rPr lang="ko-KR" altLang="en-US" dirty="0" err="1">
                <a:latin typeface="+mn-ea"/>
              </a:rPr>
              <a:t>살란기</a:t>
            </a:r>
            <a:r>
              <a:rPr lang="en-US" altLang="ko-KR" dirty="0">
                <a:latin typeface="+mn-ea"/>
              </a:rPr>
              <a:t>], </a:t>
            </a:r>
            <a:r>
              <a:rPr lang="ko-KR" altLang="en-US" dirty="0">
                <a:latin typeface="+mn-ea"/>
              </a:rPr>
              <a:t>권력가 → </a:t>
            </a:r>
            <a:r>
              <a:rPr lang="en-US" altLang="ko-KR" dirty="0">
                <a:latin typeface="+mn-ea"/>
              </a:rPr>
              <a:t>[</a:t>
            </a:r>
            <a:r>
              <a:rPr lang="ko-KR" altLang="en-US" dirty="0" err="1">
                <a:latin typeface="+mn-ea"/>
              </a:rPr>
              <a:t>궐력까</a:t>
            </a:r>
            <a:r>
              <a:rPr lang="en-US" altLang="ko-KR" dirty="0">
                <a:latin typeface="+mn-ea"/>
              </a:rPr>
              <a:t>]</a:t>
            </a:r>
          </a:p>
          <a:p>
            <a:pPr marL="274320" lvl="1" indent="0">
              <a:buNone/>
            </a:pPr>
            <a:endParaRPr lang="en-US" altLang="ko-KR" dirty="0">
              <a:latin typeface="+mn-ea"/>
            </a:endParaRPr>
          </a:p>
          <a:p>
            <a:pPr marL="274320" lvl="1" indent="0">
              <a:buNone/>
            </a:pPr>
            <a:r>
              <a:rPr lang="en-US" altLang="ko-KR" b="1" dirty="0">
                <a:latin typeface="+mn-ea"/>
              </a:rPr>
              <a:t>Q6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다음 자료를 보고 물음에 답해 보세요</a:t>
            </a:r>
            <a:r>
              <a:rPr lang="en-US" altLang="ko-KR" dirty="0">
                <a:latin typeface="+mn-ea"/>
              </a:rPr>
              <a:t>.</a:t>
            </a:r>
          </a:p>
          <a:p>
            <a:pPr marL="274320" lvl="1" indent="0">
              <a:buNone/>
            </a:pPr>
            <a:endParaRPr lang="en-US" altLang="ko-KR" sz="1000" dirty="0">
              <a:latin typeface="+mn-ea"/>
            </a:endParaRPr>
          </a:p>
          <a:p>
            <a:pPr marL="274320" lvl="1" indent="0">
              <a:buNone/>
            </a:pPr>
            <a:r>
              <a:rPr lang="ko-KR" altLang="en-US" dirty="0">
                <a:latin typeface="+mn-ea"/>
              </a:rPr>
              <a:t>  안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內</a:t>
            </a:r>
            <a:r>
              <a:rPr lang="en-US" altLang="ko-KR" dirty="0">
                <a:latin typeface="+mn-ea"/>
              </a:rPr>
              <a:t>)+</a:t>
            </a:r>
            <a:r>
              <a:rPr lang="ko-KR" altLang="en-US" dirty="0">
                <a:latin typeface="+mn-ea"/>
              </a:rPr>
              <a:t>부터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안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內</a:t>
            </a:r>
            <a:r>
              <a:rPr lang="en-US" altLang="ko-KR" dirty="0">
                <a:latin typeface="+mn-ea"/>
              </a:rPr>
              <a:t>)+</a:t>
            </a:r>
            <a:r>
              <a:rPr lang="ko-KR" altLang="en-US" dirty="0">
                <a:latin typeface="+mn-ea"/>
              </a:rPr>
              <a:t>도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안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內</a:t>
            </a:r>
            <a:r>
              <a:rPr lang="en-US" altLang="ko-KR" dirty="0">
                <a:latin typeface="+mn-ea"/>
              </a:rPr>
              <a:t>)+</a:t>
            </a:r>
            <a:r>
              <a:rPr lang="ko-KR" altLang="en-US" dirty="0">
                <a:latin typeface="+mn-ea"/>
              </a:rPr>
              <a:t>과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안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包</a:t>
            </a:r>
            <a:r>
              <a:rPr lang="en-US" altLang="ko-KR" dirty="0">
                <a:latin typeface="+mn-ea"/>
              </a:rPr>
              <a:t>)+</a:t>
            </a:r>
            <a:r>
              <a:rPr lang="ko-KR" altLang="en-US" dirty="0">
                <a:latin typeface="+mn-ea"/>
              </a:rPr>
              <a:t>고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안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包</a:t>
            </a:r>
            <a:r>
              <a:rPr lang="en-US" altLang="ko-KR" dirty="0">
                <a:latin typeface="+mn-ea"/>
              </a:rPr>
              <a:t>)+</a:t>
            </a:r>
            <a:r>
              <a:rPr lang="ko-KR" altLang="en-US" dirty="0">
                <a:latin typeface="+mn-ea"/>
              </a:rPr>
              <a:t>다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안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包</a:t>
            </a:r>
            <a:r>
              <a:rPr lang="en-US" altLang="ko-KR" dirty="0">
                <a:latin typeface="+mn-ea"/>
              </a:rPr>
              <a:t>)+</a:t>
            </a:r>
            <a:r>
              <a:rPr lang="ko-KR" altLang="en-US" dirty="0">
                <a:latin typeface="+mn-ea"/>
              </a:rPr>
              <a:t>지</a:t>
            </a:r>
            <a:endParaRPr lang="en-US" altLang="ko-KR" dirty="0">
              <a:latin typeface="+mn-ea"/>
            </a:endParaRPr>
          </a:p>
          <a:p>
            <a:pPr marL="274320" lvl="1" indent="0">
              <a:buNone/>
            </a:pPr>
            <a:r>
              <a:rPr lang="en-US" altLang="ko-KR" dirty="0">
                <a:latin typeface="+mn-ea"/>
              </a:rPr>
              <a:t>  </a:t>
            </a:r>
            <a:r>
              <a:rPr lang="ko-KR" altLang="en-US" dirty="0">
                <a:latin typeface="+mn-ea"/>
              </a:rPr>
              <a:t>감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枾</a:t>
            </a:r>
            <a:r>
              <a:rPr lang="en-US" altLang="ko-KR" dirty="0">
                <a:latin typeface="+mn-ea"/>
              </a:rPr>
              <a:t>)+</a:t>
            </a:r>
            <a:r>
              <a:rPr lang="ko-KR" altLang="en-US" dirty="0">
                <a:latin typeface="+mn-ea"/>
              </a:rPr>
              <a:t>부터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감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枾</a:t>
            </a:r>
            <a:r>
              <a:rPr lang="en-US" altLang="ko-KR" dirty="0">
                <a:latin typeface="+mn-ea"/>
              </a:rPr>
              <a:t>)+</a:t>
            </a:r>
            <a:r>
              <a:rPr lang="ko-KR" altLang="en-US" dirty="0">
                <a:latin typeface="+mn-ea"/>
              </a:rPr>
              <a:t>도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감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枾</a:t>
            </a:r>
            <a:r>
              <a:rPr lang="en-US" altLang="ko-KR" dirty="0">
                <a:latin typeface="+mn-ea"/>
              </a:rPr>
              <a:t>)+</a:t>
            </a:r>
            <a:r>
              <a:rPr lang="ko-KR" altLang="en-US" dirty="0">
                <a:latin typeface="+mn-ea"/>
              </a:rPr>
              <a:t>과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감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浴</a:t>
            </a:r>
            <a:r>
              <a:rPr lang="en-US" altLang="ko-KR" dirty="0">
                <a:latin typeface="+mn-ea"/>
              </a:rPr>
              <a:t>)+</a:t>
            </a:r>
            <a:r>
              <a:rPr lang="ko-KR" altLang="en-US" dirty="0">
                <a:latin typeface="+mn-ea"/>
              </a:rPr>
              <a:t>고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감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浴</a:t>
            </a:r>
            <a:r>
              <a:rPr lang="en-US" altLang="ko-KR" dirty="0">
                <a:latin typeface="+mn-ea"/>
              </a:rPr>
              <a:t>)+</a:t>
            </a:r>
            <a:r>
              <a:rPr lang="ko-KR" altLang="en-US" dirty="0">
                <a:latin typeface="+mn-ea"/>
              </a:rPr>
              <a:t>다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감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浴</a:t>
            </a:r>
            <a:r>
              <a:rPr lang="en-US" altLang="ko-KR" dirty="0">
                <a:latin typeface="+mn-ea"/>
              </a:rPr>
              <a:t>)+</a:t>
            </a:r>
            <a:r>
              <a:rPr lang="ko-KR" altLang="en-US" dirty="0">
                <a:latin typeface="+mn-ea"/>
              </a:rPr>
              <a:t>지</a:t>
            </a:r>
            <a:endParaRPr lang="en-US" altLang="ko-KR" dirty="0">
              <a:latin typeface="+mn-ea"/>
            </a:endParaRPr>
          </a:p>
          <a:p>
            <a:pPr marL="274320" lvl="1" indent="0">
              <a:buNone/>
            </a:pPr>
            <a:endParaRPr lang="en-US" altLang="ko-KR" dirty="0">
              <a:latin typeface="+mn-ea"/>
            </a:endParaRPr>
          </a:p>
          <a:p>
            <a:pPr marL="274320" lvl="1" indent="0">
              <a:buNone/>
            </a:pPr>
            <a:r>
              <a:rPr lang="en-US" altLang="ko-KR" dirty="0">
                <a:latin typeface="+mn-ea"/>
              </a:rPr>
              <a:t>(1) </a:t>
            </a:r>
            <a:r>
              <a:rPr lang="ko-KR" altLang="en-US" dirty="0">
                <a:latin typeface="+mn-ea"/>
              </a:rPr>
              <a:t>경음화가 일어나는 것과 일어나지 않는 것으로 나눠 보세요</a:t>
            </a:r>
            <a:r>
              <a:rPr lang="en-US" altLang="ko-KR" dirty="0">
                <a:latin typeface="+mn-ea"/>
              </a:rPr>
              <a:t>.</a:t>
            </a:r>
          </a:p>
          <a:p>
            <a:pPr marL="274320" lvl="1" indent="0">
              <a:buNone/>
            </a:pPr>
            <a:r>
              <a:rPr lang="en-US" altLang="ko-KR" dirty="0">
                <a:latin typeface="+mn-ea"/>
              </a:rPr>
              <a:t>(2) </a:t>
            </a:r>
            <a:r>
              <a:rPr lang="ko-KR" altLang="en-US" dirty="0">
                <a:latin typeface="+mn-ea"/>
              </a:rPr>
              <a:t>경음화가 일어나지 않는 부류는 어떤 공통점이 있는지 생각해 보세요</a:t>
            </a:r>
            <a:r>
              <a:rPr lang="en-US" altLang="ko-KR" dirty="0">
                <a:latin typeface="+mn-ea"/>
              </a:rPr>
              <a:t>.</a:t>
            </a:r>
          </a:p>
          <a:p>
            <a:pPr marL="274320" lvl="1" indent="0">
              <a:buNone/>
            </a:pPr>
            <a:r>
              <a:rPr lang="en-US" altLang="ko-KR" dirty="0">
                <a:latin typeface="+mn-ea"/>
              </a:rPr>
              <a:t>(3) </a:t>
            </a:r>
            <a:r>
              <a:rPr lang="ko-KR" altLang="en-US" dirty="0">
                <a:latin typeface="+mn-ea"/>
              </a:rPr>
              <a:t>비음 중 </a:t>
            </a:r>
            <a:r>
              <a:rPr lang="en-US" altLang="ko-KR" dirty="0">
                <a:latin typeface="+mn-ea"/>
              </a:rPr>
              <a:t>‘</a:t>
            </a:r>
            <a:r>
              <a:rPr lang="ko-KR" altLang="en-US" dirty="0">
                <a:latin typeface="+mn-ea"/>
              </a:rPr>
              <a:t>ㄴ</a:t>
            </a:r>
            <a:r>
              <a:rPr lang="en-US" altLang="ko-KR" dirty="0">
                <a:latin typeface="+mn-ea"/>
              </a:rPr>
              <a:t>,</a:t>
            </a:r>
            <a:r>
              <a:rPr lang="ko-KR" altLang="en-US" dirty="0" err="1">
                <a:latin typeface="+mn-ea"/>
              </a:rPr>
              <a:t>ㅁ</a:t>
            </a:r>
            <a:r>
              <a:rPr lang="en-US" altLang="ko-KR" dirty="0">
                <a:latin typeface="+mn-ea"/>
              </a:rPr>
              <a:t>’ </a:t>
            </a:r>
            <a:r>
              <a:rPr lang="ko-KR" altLang="en-US" dirty="0">
                <a:latin typeface="+mn-ea"/>
              </a:rPr>
              <a:t>뒤에서만 경음화가 나타나고 비음 </a:t>
            </a:r>
            <a:r>
              <a:rPr lang="en-US" altLang="ko-KR" dirty="0">
                <a:latin typeface="+mn-ea"/>
              </a:rPr>
              <a:t>‘</a:t>
            </a:r>
            <a:r>
              <a:rPr lang="ko-KR" altLang="en-US" dirty="0" err="1">
                <a:latin typeface="+mn-ea"/>
              </a:rPr>
              <a:t>ㅇ</a:t>
            </a:r>
            <a:r>
              <a:rPr lang="en-US" altLang="ko-KR" dirty="0">
                <a:latin typeface="+mn-ea"/>
              </a:rPr>
              <a:t>’ </a:t>
            </a:r>
            <a:r>
              <a:rPr lang="ko-KR" altLang="en-US" dirty="0">
                <a:latin typeface="+mn-ea"/>
              </a:rPr>
              <a:t>뒤에서는 경음화</a:t>
            </a:r>
            <a:endParaRPr lang="en-US" altLang="ko-KR" dirty="0">
              <a:latin typeface="+mn-ea"/>
            </a:endParaRPr>
          </a:p>
          <a:p>
            <a:pPr marL="274320" lvl="1" indent="0">
              <a:buNone/>
            </a:pPr>
            <a:r>
              <a:rPr lang="en-US" altLang="ko-KR" dirty="0">
                <a:latin typeface="+mn-ea"/>
              </a:rPr>
              <a:t>    </a:t>
            </a:r>
            <a:r>
              <a:rPr lang="ko-KR" altLang="en-US" dirty="0">
                <a:latin typeface="+mn-ea"/>
              </a:rPr>
              <a:t>가 나타나는 예가 없는 이유에 대해서 생각해 보세요</a:t>
            </a:r>
            <a:r>
              <a:rPr lang="en-US" altLang="ko-KR" dirty="0">
                <a:latin typeface="+mn-ea"/>
              </a:rPr>
              <a:t>.</a:t>
            </a:r>
            <a:endParaRPr lang="en-US" altLang="ko-KR" sz="2000" dirty="0"/>
          </a:p>
          <a:p>
            <a:pPr marL="822960" lvl="3" indent="0">
              <a:buNone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0253045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대치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+mn-ea"/>
              </a:rPr>
              <a:t>구개음화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sz="2000" dirty="0">
              <a:latin typeface="+mn-ea"/>
            </a:endParaRPr>
          </a:p>
          <a:p>
            <a:pPr lvl="1"/>
            <a:r>
              <a:rPr lang="ko-KR" altLang="en-US" dirty="0"/>
              <a:t>경구개 이외의 위치에서 발음되는 자음이 단모음 </a:t>
            </a:r>
            <a:r>
              <a:rPr lang="en-US" altLang="ko-KR" dirty="0"/>
              <a:t>‘</a:t>
            </a:r>
            <a:r>
              <a:rPr lang="ko-KR" altLang="en-US" dirty="0" err="1"/>
              <a:t>ㅣ</a:t>
            </a:r>
            <a:r>
              <a:rPr lang="en-US" altLang="ko-KR" dirty="0"/>
              <a:t>’</a:t>
            </a:r>
            <a:r>
              <a:rPr lang="ko-KR" altLang="en-US" dirty="0"/>
              <a:t>나 반모음 </a:t>
            </a:r>
            <a:r>
              <a:rPr lang="en-US" altLang="ko-KR" dirty="0"/>
              <a:t>‘y’ </a:t>
            </a:r>
            <a:r>
              <a:rPr lang="ko-KR" altLang="en-US" dirty="0"/>
              <a:t>앞에서</a:t>
            </a:r>
            <a:endParaRPr lang="en-US" altLang="ko-KR" dirty="0"/>
          </a:p>
          <a:p>
            <a:pPr marL="274320" lvl="1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경구개음으로 바뀌는 현상</a:t>
            </a:r>
            <a:r>
              <a:rPr lang="en-US" altLang="ko-KR" dirty="0"/>
              <a:t>.</a:t>
            </a:r>
          </a:p>
          <a:p>
            <a:pPr marL="274320" lvl="1" indent="0">
              <a:buNone/>
            </a:pPr>
            <a:endParaRPr lang="en-US" altLang="ko-KR" dirty="0"/>
          </a:p>
          <a:p>
            <a:pPr lvl="1"/>
            <a:r>
              <a:rPr lang="ko-KR" altLang="en-US" dirty="0"/>
              <a:t>한국어의 구개음화는 피동화음의 종류에 따라 나뉨</a:t>
            </a:r>
            <a:r>
              <a:rPr lang="en-US" altLang="ko-KR" dirty="0"/>
              <a:t>.</a:t>
            </a:r>
          </a:p>
          <a:p>
            <a:pPr marL="274320" lvl="1" indent="0">
              <a:buNone/>
            </a:pPr>
            <a:endParaRPr lang="en-US" altLang="ko-KR" dirty="0"/>
          </a:p>
          <a:p>
            <a:pPr lvl="2"/>
            <a:r>
              <a:rPr lang="ko-KR" altLang="en-US" dirty="0" err="1"/>
              <a:t>ㄷ</a:t>
            </a:r>
            <a:r>
              <a:rPr lang="en-US" altLang="ko-KR" dirty="0"/>
              <a:t>-</a:t>
            </a:r>
            <a:r>
              <a:rPr lang="ko-KR" altLang="en-US" dirty="0"/>
              <a:t>구개음화</a:t>
            </a:r>
            <a:endParaRPr lang="en-US" altLang="ko-KR" dirty="0"/>
          </a:p>
          <a:p>
            <a:pPr lvl="3"/>
            <a:endParaRPr lang="en-US" altLang="ko-KR" sz="1800" dirty="0"/>
          </a:p>
          <a:p>
            <a:pPr lvl="3"/>
            <a:r>
              <a:rPr lang="ko-KR" altLang="en-US" sz="1800" dirty="0"/>
              <a:t>치조 파열음 </a:t>
            </a:r>
            <a:r>
              <a:rPr lang="en-US" altLang="ko-KR" sz="1800" dirty="0"/>
              <a:t>‘</a:t>
            </a:r>
            <a:r>
              <a:rPr lang="ko-KR" altLang="en-US" sz="1800" dirty="0" err="1"/>
              <a:t>ㄷ</a:t>
            </a:r>
            <a:r>
              <a:rPr lang="en-US" altLang="ko-KR" sz="1800" dirty="0"/>
              <a:t>,</a:t>
            </a:r>
            <a:r>
              <a:rPr lang="ko-KR" altLang="en-US" sz="1800" dirty="0" err="1"/>
              <a:t>ㅌ</a:t>
            </a:r>
            <a:r>
              <a:rPr lang="en-US" altLang="ko-KR" sz="1800" dirty="0"/>
              <a:t>,</a:t>
            </a:r>
            <a:r>
              <a:rPr lang="ko-KR" altLang="en-US" sz="1800" dirty="0" err="1"/>
              <a:t>ㄸ</a:t>
            </a:r>
            <a:r>
              <a:rPr lang="en-US" altLang="ko-KR" sz="1800" dirty="0"/>
              <a:t>’</a:t>
            </a:r>
            <a:r>
              <a:rPr lang="ko-KR" altLang="en-US" sz="1800" dirty="0"/>
              <a:t> 가 </a:t>
            </a:r>
            <a:r>
              <a:rPr lang="en-US" altLang="ko-KR" sz="1800" dirty="0"/>
              <a:t>‘</a:t>
            </a:r>
            <a:r>
              <a:rPr lang="ko-KR" altLang="en-US" sz="1800" dirty="0" err="1"/>
              <a:t>ㅣ</a:t>
            </a:r>
            <a:r>
              <a:rPr lang="en-US" altLang="ko-KR" sz="1800" dirty="0"/>
              <a:t>,y’ </a:t>
            </a:r>
            <a:r>
              <a:rPr lang="ko-KR" altLang="en-US" sz="1800" dirty="0"/>
              <a:t>앞에서 </a:t>
            </a:r>
            <a:r>
              <a:rPr lang="en-US" altLang="ko-KR" sz="1800" dirty="0"/>
              <a:t>‘</a:t>
            </a:r>
            <a:r>
              <a:rPr lang="ko-KR" altLang="en-US" sz="1800" dirty="0" err="1"/>
              <a:t>ㅈ</a:t>
            </a:r>
            <a:r>
              <a:rPr lang="en-US" altLang="ko-KR" sz="1800" dirty="0"/>
              <a:t>,</a:t>
            </a:r>
            <a:r>
              <a:rPr lang="ko-KR" altLang="en-US" sz="1800" dirty="0" err="1"/>
              <a:t>ㅊ</a:t>
            </a:r>
            <a:r>
              <a:rPr lang="en-US" altLang="ko-KR" sz="1800" dirty="0"/>
              <a:t>,</a:t>
            </a:r>
            <a:r>
              <a:rPr lang="ko-KR" altLang="en-US" sz="1800" dirty="0" err="1"/>
              <a:t>ㅉ</a:t>
            </a:r>
            <a:r>
              <a:rPr lang="en-US" altLang="ko-KR" sz="1800" dirty="0"/>
              <a:t>’</a:t>
            </a:r>
            <a:r>
              <a:rPr lang="ko-KR" altLang="en-US" sz="1800" dirty="0"/>
              <a:t>로 바뀌는 현상</a:t>
            </a:r>
            <a:r>
              <a:rPr lang="en-US" altLang="ko-KR" sz="1800" dirty="0"/>
              <a:t>.</a:t>
            </a:r>
          </a:p>
          <a:p>
            <a:pPr lvl="3"/>
            <a:endParaRPr lang="en-US" altLang="ko-KR" sz="1800" dirty="0"/>
          </a:p>
          <a:p>
            <a:pPr lvl="3"/>
            <a:r>
              <a:rPr lang="ko-KR" altLang="en-US" sz="1800" dirty="0"/>
              <a:t>남한의 모든 방언에서 발견됨</a:t>
            </a:r>
            <a:r>
              <a:rPr lang="en-US" altLang="ko-KR" sz="1800" dirty="0"/>
              <a:t>.</a:t>
            </a:r>
          </a:p>
          <a:p>
            <a:pPr lvl="4"/>
            <a:endParaRPr lang="en-US" altLang="ko-KR" sz="1800" dirty="0"/>
          </a:p>
          <a:p>
            <a:pPr lvl="4"/>
            <a:r>
              <a:rPr lang="ko-KR" altLang="en-US" sz="1800" dirty="0"/>
              <a:t>북한 평안도 방언에서는 </a:t>
            </a:r>
            <a:r>
              <a:rPr lang="en-US" altLang="ko-KR" sz="1800" dirty="0"/>
              <a:t>‘</a:t>
            </a:r>
            <a:r>
              <a:rPr lang="ko-KR" altLang="en-US" sz="1800" dirty="0" err="1"/>
              <a:t>ㅈ</a:t>
            </a:r>
            <a:r>
              <a:rPr lang="en-US" altLang="ko-KR" sz="1800" dirty="0"/>
              <a:t>,</a:t>
            </a:r>
            <a:r>
              <a:rPr lang="ko-KR" altLang="en-US" sz="1800" dirty="0" err="1"/>
              <a:t>ㅊ</a:t>
            </a:r>
            <a:r>
              <a:rPr lang="en-US" altLang="ko-KR" sz="1800" dirty="0"/>
              <a:t>,</a:t>
            </a:r>
            <a:r>
              <a:rPr lang="ko-KR" altLang="en-US" sz="1800" dirty="0" err="1"/>
              <a:t>ㅉ</a:t>
            </a:r>
            <a:r>
              <a:rPr lang="en-US" altLang="ko-KR" sz="1800" dirty="0"/>
              <a:t>’</a:t>
            </a:r>
            <a:r>
              <a:rPr lang="ko-KR" altLang="en-US" sz="1800" dirty="0"/>
              <a:t>가 치음 혹은 치조음으로</a:t>
            </a:r>
            <a:r>
              <a:rPr lang="en-US" altLang="ko-KR" sz="1800" dirty="0"/>
              <a:t> </a:t>
            </a:r>
            <a:r>
              <a:rPr lang="ko-KR" altLang="en-US" sz="1800" dirty="0"/>
              <a:t>남아 있음</a:t>
            </a:r>
            <a:r>
              <a:rPr lang="en-US" altLang="ko-KR" sz="1800" dirty="0"/>
              <a:t>.</a:t>
            </a:r>
          </a:p>
          <a:p>
            <a:pPr lvl="3"/>
            <a:endParaRPr lang="en-US" altLang="ko-KR" sz="1800" dirty="0"/>
          </a:p>
          <a:p>
            <a:pPr lvl="3"/>
            <a:endParaRPr lang="en-US" altLang="ko-KR" sz="1800" dirty="0"/>
          </a:p>
          <a:p>
            <a:pPr marL="548640" lvl="2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773471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대치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pPr lvl="3"/>
            <a:endParaRPr lang="en-US" altLang="ko-KR" sz="1800" dirty="0"/>
          </a:p>
          <a:p>
            <a:pPr lvl="3"/>
            <a:r>
              <a:rPr lang="ko-KR" altLang="en-US" sz="1800" dirty="0" err="1"/>
              <a:t>ㄷ</a:t>
            </a:r>
            <a:r>
              <a:rPr lang="en-US" altLang="ko-KR" sz="1800" dirty="0"/>
              <a:t>- </a:t>
            </a:r>
            <a:r>
              <a:rPr lang="ko-KR" altLang="en-US" sz="1800" dirty="0"/>
              <a:t>구개음화가 형태소 내부에서 일어난 경우 적용 받은 형태 그대로 굳어짐</a:t>
            </a:r>
            <a:r>
              <a:rPr lang="en-US" altLang="ko-KR" sz="1800" dirty="0"/>
              <a:t>.</a:t>
            </a:r>
          </a:p>
          <a:p>
            <a:pPr marL="822960" lvl="3" indent="0">
              <a:buNone/>
            </a:pPr>
            <a:r>
              <a:rPr lang="en-US" altLang="ko-KR" sz="1800" dirty="0"/>
              <a:t>  ex) </a:t>
            </a:r>
            <a:r>
              <a:rPr lang="ko-KR" altLang="en-US" sz="1800" dirty="0" err="1"/>
              <a:t>디혜</a:t>
            </a:r>
            <a:r>
              <a:rPr lang="ko-KR" altLang="en-US" sz="1800" dirty="0"/>
              <a:t> </a:t>
            </a:r>
            <a:r>
              <a:rPr lang="en-US" altLang="ko-KR" sz="1800" dirty="0"/>
              <a:t>&gt; </a:t>
            </a:r>
            <a:r>
              <a:rPr lang="ko-KR" altLang="en-US" sz="1800" dirty="0"/>
              <a:t>지혜</a:t>
            </a:r>
            <a:r>
              <a:rPr lang="en-US" altLang="ko-KR" sz="1800" dirty="0"/>
              <a:t>(</a:t>
            </a:r>
            <a:r>
              <a:rPr lang="ko-KR" altLang="en-US" sz="1800" dirty="0"/>
              <a:t>智慧</a:t>
            </a:r>
            <a:r>
              <a:rPr lang="en-US" altLang="ko-KR" sz="1800" dirty="0"/>
              <a:t>), </a:t>
            </a:r>
            <a:r>
              <a:rPr lang="ko-KR" altLang="en-US" sz="1800" dirty="0"/>
              <a:t>티다</a:t>
            </a:r>
            <a:r>
              <a:rPr lang="en-US" altLang="ko-KR" sz="1800" dirty="0"/>
              <a:t>&gt;</a:t>
            </a:r>
            <a:r>
              <a:rPr lang="ko-KR" altLang="en-US" sz="1800" dirty="0"/>
              <a:t>치다</a:t>
            </a:r>
            <a:r>
              <a:rPr lang="en-US" altLang="ko-KR" sz="1800" dirty="0"/>
              <a:t>(</a:t>
            </a:r>
            <a:r>
              <a:rPr lang="ko-KR" altLang="en-US" sz="1800" dirty="0"/>
              <a:t>打</a:t>
            </a:r>
            <a:r>
              <a:rPr lang="en-US" altLang="ko-KR" sz="1800" dirty="0"/>
              <a:t>), </a:t>
            </a:r>
            <a:r>
              <a:rPr lang="ko-KR" altLang="en-US" sz="1800" dirty="0" err="1"/>
              <a:t>뎔</a:t>
            </a:r>
            <a:r>
              <a:rPr lang="en-US" altLang="ko-KR" sz="1800" dirty="0"/>
              <a:t>&gt;</a:t>
            </a:r>
            <a:r>
              <a:rPr lang="ko-KR" altLang="en-US" sz="1800" dirty="0"/>
              <a:t>절</a:t>
            </a:r>
            <a:r>
              <a:rPr lang="en-US" altLang="ko-KR" sz="1800" dirty="0"/>
              <a:t>(</a:t>
            </a:r>
            <a:r>
              <a:rPr lang="ko-KR" altLang="en-US" sz="1800" dirty="0"/>
              <a:t>寺</a:t>
            </a:r>
            <a:r>
              <a:rPr lang="en-US" altLang="ko-KR" sz="1800" dirty="0"/>
              <a:t>), </a:t>
            </a:r>
            <a:r>
              <a:rPr lang="ko-KR" altLang="en-US" sz="1800" dirty="0" err="1"/>
              <a:t>텬하</a:t>
            </a:r>
            <a:r>
              <a:rPr lang="en-US" altLang="ko-KR" sz="1800" dirty="0"/>
              <a:t>&gt;</a:t>
            </a:r>
            <a:r>
              <a:rPr lang="ko-KR" altLang="en-US" sz="1800" dirty="0"/>
              <a:t>천하</a:t>
            </a:r>
            <a:r>
              <a:rPr lang="en-US" altLang="ko-KR" sz="1800" dirty="0"/>
              <a:t>(</a:t>
            </a:r>
            <a:r>
              <a:rPr lang="ko-KR" altLang="en-US" sz="1800" dirty="0"/>
              <a:t>天下</a:t>
            </a:r>
            <a:r>
              <a:rPr lang="en-US" altLang="ko-KR" sz="1800" dirty="0"/>
              <a:t>)</a:t>
            </a:r>
            <a:r>
              <a:rPr lang="ko-KR" altLang="en-US" sz="1800" dirty="0"/>
              <a:t> </a:t>
            </a:r>
            <a:endParaRPr lang="en-US" altLang="ko-KR" sz="1800" dirty="0"/>
          </a:p>
          <a:p>
            <a:pPr marL="822960" lvl="3" indent="0">
              <a:buNone/>
            </a:pPr>
            <a:endParaRPr lang="en-US" altLang="ko-KR" sz="1800" dirty="0"/>
          </a:p>
          <a:p>
            <a:pPr lvl="3"/>
            <a:r>
              <a:rPr lang="ko-KR" altLang="en-US" sz="1800" dirty="0"/>
              <a:t>형태소와 형태소 사이에서 적용된 경우</a:t>
            </a:r>
            <a:endParaRPr lang="en-US" altLang="ko-KR" sz="1800" dirty="0"/>
          </a:p>
          <a:p>
            <a:pPr marL="822960" lvl="3" indent="0">
              <a:buNone/>
            </a:pPr>
            <a:r>
              <a:rPr lang="en-US" altLang="ko-KR" sz="1800" dirty="0"/>
              <a:t>   ex) </a:t>
            </a:r>
            <a:r>
              <a:rPr lang="ko-KR" altLang="en-US" sz="1800" dirty="0"/>
              <a:t>밑</a:t>
            </a:r>
            <a:r>
              <a:rPr lang="en-US" altLang="ko-KR" sz="1800" dirty="0"/>
              <a:t>+</a:t>
            </a:r>
            <a:r>
              <a:rPr lang="ko-KR" altLang="en-US" sz="1800" dirty="0"/>
              <a:t>이 → </a:t>
            </a:r>
            <a:r>
              <a:rPr lang="en-US" altLang="ko-KR" sz="1800" dirty="0"/>
              <a:t>[</a:t>
            </a:r>
            <a:r>
              <a:rPr lang="ko-KR" altLang="en-US" sz="1800" dirty="0" err="1"/>
              <a:t>미치</a:t>
            </a:r>
            <a:r>
              <a:rPr lang="en-US" altLang="ko-KR" sz="1800" dirty="0"/>
              <a:t>], </a:t>
            </a:r>
            <a:r>
              <a:rPr lang="ko-KR" altLang="en-US" sz="1800" dirty="0"/>
              <a:t>밭</a:t>
            </a:r>
            <a:r>
              <a:rPr lang="en-US" altLang="ko-KR" sz="1800" dirty="0"/>
              <a:t>+</a:t>
            </a:r>
            <a:r>
              <a:rPr lang="ko-KR" altLang="en-US" sz="1800" dirty="0"/>
              <a:t>이다 → </a:t>
            </a:r>
            <a:r>
              <a:rPr lang="en-US" altLang="ko-KR" sz="1800" dirty="0"/>
              <a:t>[</a:t>
            </a:r>
            <a:r>
              <a:rPr lang="ko-KR" altLang="en-US" sz="1800" dirty="0"/>
              <a:t>바치다</a:t>
            </a:r>
            <a:r>
              <a:rPr lang="en-US" altLang="ko-KR" sz="1800" dirty="0"/>
              <a:t>], </a:t>
            </a:r>
            <a:r>
              <a:rPr lang="ko-KR" altLang="en-US" sz="1800" dirty="0" err="1"/>
              <a:t>같</a:t>
            </a:r>
            <a:r>
              <a:rPr lang="en-US" altLang="ko-KR" sz="1800" dirty="0"/>
              <a:t>+</a:t>
            </a:r>
            <a:r>
              <a:rPr lang="ko-KR" altLang="en-US" sz="1800" dirty="0"/>
              <a:t>이 → </a:t>
            </a:r>
            <a:r>
              <a:rPr lang="en-US" altLang="ko-KR" sz="1800" dirty="0"/>
              <a:t>[</a:t>
            </a:r>
            <a:r>
              <a:rPr lang="ko-KR" altLang="en-US" sz="1800" dirty="0"/>
              <a:t>가치</a:t>
            </a:r>
            <a:r>
              <a:rPr lang="en-US" altLang="ko-KR" sz="1800" dirty="0"/>
              <a:t>]</a:t>
            </a:r>
          </a:p>
          <a:p>
            <a:pPr lvl="4"/>
            <a:endParaRPr lang="en-US" altLang="ko-KR" sz="1800" dirty="0"/>
          </a:p>
          <a:p>
            <a:pPr lvl="4"/>
            <a:r>
              <a:rPr lang="ko-KR" altLang="en-US" sz="1800" dirty="0"/>
              <a:t>이 때 후행 하는 형태소는 반드시 문법 형태소여야 함</a:t>
            </a:r>
            <a:r>
              <a:rPr lang="en-US" altLang="ko-KR" sz="1800" dirty="0"/>
              <a:t>.	</a:t>
            </a:r>
            <a:endParaRPr lang="ko-KR" altLang="en-US" sz="1800" dirty="0"/>
          </a:p>
          <a:p>
            <a:pPr marL="822960" lvl="3" indent="0">
              <a:buNone/>
            </a:pPr>
            <a:endParaRPr lang="en-US" altLang="ko-KR" sz="1800" dirty="0"/>
          </a:p>
          <a:p>
            <a:pPr lvl="4"/>
            <a:endParaRPr lang="en-US" altLang="ko-KR" sz="1800" dirty="0"/>
          </a:p>
          <a:p>
            <a:pPr lvl="3"/>
            <a:endParaRPr lang="en-US" altLang="ko-KR" sz="1800" dirty="0"/>
          </a:p>
          <a:p>
            <a:pPr lvl="3"/>
            <a:endParaRPr lang="en-US" altLang="ko-KR" sz="1800" dirty="0"/>
          </a:p>
          <a:p>
            <a:pPr marL="548640" lvl="2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690644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대치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pPr marL="274320" lvl="1" indent="0">
              <a:buNone/>
            </a:pPr>
            <a:endParaRPr lang="en-US" altLang="ko-KR" dirty="0"/>
          </a:p>
          <a:p>
            <a:pPr lvl="2"/>
            <a:r>
              <a:rPr lang="ko-KR" altLang="en-US" dirty="0" err="1"/>
              <a:t>ㄱ</a:t>
            </a:r>
            <a:r>
              <a:rPr lang="en-US" altLang="ko-KR" dirty="0"/>
              <a:t>-</a:t>
            </a:r>
            <a:r>
              <a:rPr lang="ko-KR" altLang="en-US" dirty="0"/>
              <a:t>구개음화</a:t>
            </a:r>
            <a:endParaRPr lang="en-US" altLang="ko-KR" dirty="0"/>
          </a:p>
          <a:p>
            <a:pPr lvl="3"/>
            <a:endParaRPr lang="en-US" altLang="ko-KR" sz="1800" dirty="0"/>
          </a:p>
          <a:p>
            <a:pPr lvl="3"/>
            <a:r>
              <a:rPr lang="ko-KR" altLang="en-US" sz="1800" dirty="0"/>
              <a:t>연구개 파열음 </a:t>
            </a:r>
            <a:r>
              <a:rPr lang="en-US" altLang="ko-KR" sz="1800" dirty="0"/>
              <a:t>‘</a:t>
            </a:r>
            <a:r>
              <a:rPr lang="ko-KR" altLang="en-US" sz="1800" dirty="0" err="1"/>
              <a:t>ㄱ</a:t>
            </a:r>
            <a:r>
              <a:rPr lang="en-US" altLang="ko-KR" sz="1800" dirty="0"/>
              <a:t>,</a:t>
            </a:r>
            <a:r>
              <a:rPr lang="ko-KR" altLang="en-US" sz="1800" dirty="0" err="1"/>
              <a:t>ㅋ</a:t>
            </a:r>
            <a:r>
              <a:rPr lang="en-US" altLang="ko-KR" sz="1800" dirty="0"/>
              <a:t>,</a:t>
            </a:r>
            <a:r>
              <a:rPr lang="ko-KR" altLang="en-US" sz="1800" dirty="0" err="1"/>
              <a:t>ㄲ</a:t>
            </a:r>
            <a:r>
              <a:rPr lang="en-US" altLang="ko-KR" sz="1800" dirty="0"/>
              <a:t>’</a:t>
            </a:r>
            <a:r>
              <a:rPr lang="ko-KR" altLang="en-US" sz="1800" dirty="0"/>
              <a:t> 가 </a:t>
            </a:r>
            <a:r>
              <a:rPr lang="en-US" altLang="ko-KR" sz="1800" dirty="0"/>
              <a:t>‘</a:t>
            </a:r>
            <a:r>
              <a:rPr lang="ko-KR" altLang="en-US" sz="1800" dirty="0" err="1"/>
              <a:t>ㅣ</a:t>
            </a:r>
            <a:r>
              <a:rPr lang="en-US" altLang="ko-KR" sz="1800" dirty="0"/>
              <a:t>,y’ </a:t>
            </a:r>
            <a:r>
              <a:rPr lang="ko-KR" altLang="en-US" sz="1800" dirty="0"/>
              <a:t>앞에서 </a:t>
            </a:r>
            <a:r>
              <a:rPr lang="en-US" altLang="ko-KR" sz="1800" dirty="0"/>
              <a:t>‘</a:t>
            </a:r>
            <a:r>
              <a:rPr lang="ko-KR" altLang="en-US" sz="1800" dirty="0" err="1"/>
              <a:t>ㅈ</a:t>
            </a:r>
            <a:r>
              <a:rPr lang="en-US" altLang="ko-KR" sz="1800" dirty="0"/>
              <a:t>,</a:t>
            </a:r>
            <a:r>
              <a:rPr lang="ko-KR" altLang="en-US" sz="1800" dirty="0" err="1"/>
              <a:t>ㅊ</a:t>
            </a:r>
            <a:r>
              <a:rPr lang="en-US" altLang="ko-KR" sz="1800" dirty="0"/>
              <a:t>,</a:t>
            </a:r>
            <a:r>
              <a:rPr lang="ko-KR" altLang="en-US" sz="1800" dirty="0" err="1"/>
              <a:t>ㅉ</a:t>
            </a:r>
            <a:r>
              <a:rPr lang="en-US" altLang="ko-KR" sz="1800" dirty="0"/>
              <a:t>’</a:t>
            </a:r>
            <a:r>
              <a:rPr lang="ko-KR" altLang="en-US" sz="1800" dirty="0"/>
              <a:t>로 바뀌는 현상</a:t>
            </a:r>
            <a:r>
              <a:rPr lang="en-US" altLang="ko-KR" sz="1800" dirty="0"/>
              <a:t>.</a:t>
            </a:r>
          </a:p>
          <a:p>
            <a:pPr lvl="3"/>
            <a:endParaRPr lang="en-US" altLang="ko-KR" sz="1800" dirty="0"/>
          </a:p>
          <a:p>
            <a:pPr lvl="3"/>
            <a:r>
              <a:rPr lang="ko-KR" altLang="en-US" sz="1800" dirty="0"/>
              <a:t>어두에 놓인 자음에만 적용되고 형태소 경계에서는 일어나지 않음</a:t>
            </a:r>
            <a:r>
              <a:rPr lang="en-US" altLang="ko-KR" sz="1800" dirty="0"/>
              <a:t>.</a:t>
            </a:r>
          </a:p>
          <a:p>
            <a:pPr marL="822960" lvl="3" indent="0">
              <a:buNone/>
            </a:pPr>
            <a:r>
              <a:rPr lang="en-US" altLang="ko-KR" sz="1800" dirty="0"/>
              <a:t>   ex) </a:t>
            </a:r>
            <a:r>
              <a:rPr lang="ko-KR" altLang="en-US" sz="1800" dirty="0"/>
              <a:t>기름</a:t>
            </a:r>
            <a:r>
              <a:rPr lang="en-US" altLang="ko-KR" sz="1800" dirty="0"/>
              <a:t>&gt;</a:t>
            </a:r>
            <a:r>
              <a:rPr lang="ko-KR" altLang="en-US" sz="1800" dirty="0"/>
              <a:t>지름</a:t>
            </a:r>
            <a:r>
              <a:rPr lang="en-US" altLang="ko-KR" sz="1800" dirty="0"/>
              <a:t>, </a:t>
            </a:r>
            <a:r>
              <a:rPr lang="ko-KR" altLang="en-US" sz="1800" dirty="0"/>
              <a:t>기미</a:t>
            </a:r>
            <a:r>
              <a:rPr lang="en-US" altLang="ko-KR" sz="1800" dirty="0"/>
              <a:t>&gt;</a:t>
            </a:r>
            <a:r>
              <a:rPr lang="ko-KR" altLang="en-US" sz="1800" dirty="0"/>
              <a:t>지미</a:t>
            </a:r>
            <a:r>
              <a:rPr lang="en-US" altLang="ko-KR" sz="1800" dirty="0"/>
              <a:t>, </a:t>
            </a:r>
            <a:r>
              <a:rPr lang="ko-KR" altLang="en-US" sz="1800" dirty="0"/>
              <a:t>겨드랑</a:t>
            </a:r>
            <a:r>
              <a:rPr lang="en-US" altLang="ko-KR" sz="1800" dirty="0"/>
              <a:t>&gt;</a:t>
            </a:r>
            <a:r>
              <a:rPr lang="ko-KR" altLang="en-US" sz="1800" dirty="0" err="1"/>
              <a:t>저드랑</a:t>
            </a:r>
            <a:r>
              <a:rPr lang="en-US" altLang="ko-KR" sz="1800" dirty="0"/>
              <a:t>,  </a:t>
            </a:r>
            <a:r>
              <a:rPr lang="ko-KR" altLang="en-US" sz="1800" dirty="0"/>
              <a:t>끼다</a:t>
            </a:r>
            <a:r>
              <a:rPr lang="en-US" altLang="ko-KR" sz="1800" dirty="0"/>
              <a:t>&gt;</a:t>
            </a:r>
            <a:r>
              <a:rPr lang="ko-KR" altLang="en-US" sz="1800" dirty="0"/>
              <a:t>찌다</a:t>
            </a:r>
            <a:r>
              <a:rPr lang="en-US" altLang="ko-KR" sz="1800" dirty="0"/>
              <a:t> </a:t>
            </a:r>
          </a:p>
          <a:p>
            <a:pPr lvl="3"/>
            <a:endParaRPr lang="en-US" altLang="ko-KR" sz="1800" dirty="0"/>
          </a:p>
          <a:p>
            <a:pPr lvl="3"/>
            <a:r>
              <a:rPr lang="ko-KR" altLang="en-US" sz="1800" dirty="0"/>
              <a:t>경상도 방언</a:t>
            </a:r>
            <a:r>
              <a:rPr lang="en-US" altLang="ko-KR" sz="1800" dirty="0"/>
              <a:t>, </a:t>
            </a:r>
            <a:r>
              <a:rPr lang="ko-KR" altLang="en-US" sz="1800" dirty="0"/>
              <a:t>전라도 방언에서는 어느 정도 활발하게 일어나지만 경기도</a:t>
            </a:r>
            <a:endParaRPr lang="en-US" altLang="ko-KR" sz="1800" dirty="0"/>
          </a:p>
          <a:p>
            <a:pPr marL="822960" lvl="3" indent="0">
              <a:buNone/>
            </a:pPr>
            <a:r>
              <a:rPr lang="en-US" altLang="ko-KR" sz="1800" dirty="0"/>
              <a:t>  </a:t>
            </a:r>
            <a:r>
              <a:rPr lang="ko-KR" altLang="en-US" sz="1800" dirty="0"/>
              <a:t>방언이나 강원동 방언에서 잘 안 나타남</a:t>
            </a:r>
            <a:r>
              <a:rPr lang="en-US" altLang="ko-KR" sz="1800" dirty="0"/>
              <a:t>.</a:t>
            </a:r>
          </a:p>
          <a:p>
            <a:pPr lvl="3"/>
            <a:endParaRPr lang="en-US" altLang="ko-KR" sz="1800" dirty="0"/>
          </a:p>
          <a:p>
            <a:pPr lvl="4"/>
            <a:r>
              <a:rPr lang="en-US" altLang="ko-KR" sz="1800" dirty="0"/>
              <a:t>‘</a:t>
            </a:r>
            <a:r>
              <a:rPr lang="ko-KR" altLang="en-US" sz="1800" dirty="0" err="1"/>
              <a:t>ㄱ</a:t>
            </a:r>
            <a:r>
              <a:rPr lang="en-US" altLang="ko-KR" sz="1800" dirty="0"/>
              <a:t>’ </a:t>
            </a:r>
            <a:r>
              <a:rPr lang="ko-KR" altLang="en-US" sz="1800" dirty="0"/>
              <a:t>구개음화가 적용된 형태는 표준어로 인정하지 않음</a:t>
            </a:r>
            <a:r>
              <a:rPr lang="en-US" altLang="ko-KR" sz="1800" dirty="0"/>
              <a:t>.</a:t>
            </a:r>
          </a:p>
          <a:p>
            <a:pPr lvl="4"/>
            <a:endParaRPr lang="en-US" altLang="ko-KR" sz="1800" dirty="0"/>
          </a:p>
          <a:p>
            <a:pPr lvl="3"/>
            <a:endParaRPr lang="en-US" altLang="ko-KR" sz="1800" dirty="0"/>
          </a:p>
          <a:p>
            <a:pPr lvl="3"/>
            <a:endParaRPr lang="en-US" altLang="ko-KR" sz="1800" dirty="0"/>
          </a:p>
          <a:p>
            <a:pPr marL="548640" lvl="2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695922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대치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pPr marL="274320" lvl="1" indent="0">
              <a:buNone/>
            </a:pPr>
            <a:endParaRPr lang="en-US" altLang="ko-KR" dirty="0"/>
          </a:p>
          <a:p>
            <a:pPr lvl="2"/>
            <a:r>
              <a:rPr lang="ko-KR" altLang="en-US" dirty="0" err="1"/>
              <a:t>ㅎ</a:t>
            </a:r>
            <a:r>
              <a:rPr lang="en-US" altLang="ko-KR" dirty="0"/>
              <a:t>-</a:t>
            </a:r>
            <a:r>
              <a:rPr lang="ko-KR" altLang="en-US" dirty="0"/>
              <a:t>구개음화</a:t>
            </a:r>
            <a:endParaRPr lang="en-US" altLang="ko-KR" dirty="0"/>
          </a:p>
          <a:p>
            <a:pPr lvl="3"/>
            <a:endParaRPr lang="en-US" altLang="ko-KR" sz="1800" dirty="0"/>
          </a:p>
          <a:p>
            <a:pPr lvl="3"/>
            <a:r>
              <a:rPr lang="ko-KR" altLang="en-US" sz="1800" dirty="0"/>
              <a:t>후두 마찰음 </a:t>
            </a:r>
            <a:r>
              <a:rPr lang="en-US" altLang="ko-KR" sz="1800" dirty="0"/>
              <a:t>‘</a:t>
            </a:r>
            <a:r>
              <a:rPr lang="ko-KR" altLang="en-US" sz="1800" dirty="0" err="1"/>
              <a:t>ㅎ</a:t>
            </a:r>
            <a:r>
              <a:rPr lang="en-US" altLang="ko-KR" sz="1800" dirty="0"/>
              <a:t>’</a:t>
            </a:r>
            <a:r>
              <a:rPr lang="ko-KR" altLang="en-US" sz="1800" dirty="0"/>
              <a:t> 이 </a:t>
            </a:r>
            <a:r>
              <a:rPr lang="en-US" altLang="ko-KR" sz="1800" dirty="0"/>
              <a:t>‘</a:t>
            </a:r>
            <a:r>
              <a:rPr lang="ko-KR" altLang="en-US" sz="1800" dirty="0" err="1"/>
              <a:t>ㅣ</a:t>
            </a:r>
            <a:r>
              <a:rPr lang="en-US" altLang="ko-KR" sz="1800" dirty="0"/>
              <a:t>,y’ </a:t>
            </a:r>
            <a:r>
              <a:rPr lang="ko-KR" altLang="en-US" sz="1800" dirty="0"/>
              <a:t>앞에서 </a:t>
            </a:r>
            <a:r>
              <a:rPr lang="en-US" altLang="ko-KR" sz="1800" dirty="0"/>
              <a:t>‘</a:t>
            </a:r>
            <a:r>
              <a:rPr lang="ko-KR" altLang="en-US" sz="1800" dirty="0" err="1"/>
              <a:t>ㅅ</a:t>
            </a:r>
            <a:r>
              <a:rPr lang="en-US" altLang="ko-KR" sz="1800" dirty="0"/>
              <a:t>’</a:t>
            </a:r>
            <a:r>
              <a:rPr lang="ko-KR" altLang="en-US" sz="1800" dirty="0"/>
              <a:t>로 바뀌는 현상</a:t>
            </a:r>
            <a:r>
              <a:rPr lang="en-US" altLang="ko-KR" sz="1800" dirty="0"/>
              <a:t>.</a:t>
            </a:r>
          </a:p>
          <a:p>
            <a:pPr lvl="3"/>
            <a:endParaRPr lang="en-US" altLang="ko-KR" sz="1800" dirty="0"/>
          </a:p>
          <a:p>
            <a:pPr lvl="3"/>
            <a:r>
              <a:rPr lang="ko-KR" altLang="en-US" sz="1800" dirty="0" err="1"/>
              <a:t>ㄱ</a:t>
            </a:r>
            <a:r>
              <a:rPr lang="en-US" altLang="ko-KR" sz="1800" dirty="0"/>
              <a:t>-</a:t>
            </a:r>
            <a:r>
              <a:rPr lang="ko-KR" altLang="en-US" sz="1800" dirty="0"/>
              <a:t>구개음화처럼 어두에 놓인 자음에만 적용되고 일부 방언에서만 나타남</a:t>
            </a:r>
            <a:r>
              <a:rPr lang="en-US" altLang="ko-KR" sz="1800" dirty="0"/>
              <a:t>.</a:t>
            </a:r>
          </a:p>
          <a:p>
            <a:pPr marL="822960" lvl="3" indent="0">
              <a:buNone/>
            </a:pPr>
            <a:r>
              <a:rPr lang="en-US" altLang="ko-KR" sz="1800" dirty="0"/>
              <a:t>   ex) </a:t>
            </a:r>
            <a:r>
              <a:rPr lang="ko-KR" altLang="en-US" sz="1800" dirty="0"/>
              <a:t>힘</a:t>
            </a:r>
            <a:r>
              <a:rPr lang="en-US" altLang="ko-KR" sz="1800" dirty="0"/>
              <a:t>&gt;</a:t>
            </a:r>
            <a:r>
              <a:rPr lang="ko-KR" altLang="en-US" sz="1800" dirty="0"/>
              <a:t>심</a:t>
            </a:r>
            <a:r>
              <a:rPr lang="en-US" altLang="ko-KR" sz="1800" dirty="0"/>
              <a:t>, </a:t>
            </a:r>
            <a:r>
              <a:rPr lang="ko-KR" altLang="en-US" sz="1800" dirty="0"/>
              <a:t>형님</a:t>
            </a:r>
            <a:r>
              <a:rPr lang="en-US" altLang="ko-KR" sz="1800" dirty="0"/>
              <a:t>&gt;</a:t>
            </a:r>
            <a:r>
              <a:rPr lang="ko-KR" altLang="en-US" sz="1800" dirty="0"/>
              <a:t>성님</a:t>
            </a:r>
            <a:r>
              <a:rPr lang="en-US" altLang="ko-KR" sz="1800" dirty="0"/>
              <a:t>, </a:t>
            </a:r>
            <a:r>
              <a:rPr lang="ko-KR" altLang="en-US" sz="1800" dirty="0"/>
              <a:t>효자</a:t>
            </a:r>
            <a:r>
              <a:rPr lang="en-US" altLang="ko-KR" sz="1800" dirty="0"/>
              <a:t>&gt;</a:t>
            </a:r>
            <a:r>
              <a:rPr lang="ko-KR" altLang="en-US" sz="1800" dirty="0"/>
              <a:t>소자</a:t>
            </a:r>
            <a:r>
              <a:rPr lang="en-US" altLang="ko-KR" sz="1800" dirty="0"/>
              <a:t>,  </a:t>
            </a:r>
            <a:r>
              <a:rPr lang="ko-KR" altLang="en-US" sz="1800" dirty="0"/>
              <a:t>흉악하다</a:t>
            </a:r>
            <a:r>
              <a:rPr lang="en-US" altLang="ko-KR" sz="1800" dirty="0"/>
              <a:t>&gt;</a:t>
            </a:r>
            <a:r>
              <a:rPr lang="ko-KR" altLang="en-US" sz="1800" dirty="0" err="1"/>
              <a:t>숭악하다</a:t>
            </a:r>
            <a:r>
              <a:rPr lang="en-US" altLang="ko-KR" sz="1800" dirty="0"/>
              <a:t> </a:t>
            </a:r>
          </a:p>
          <a:p>
            <a:pPr marL="822960" lvl="3" indent="0">
              <a:buNone/>
            </a:pPr>
            <a:endParaRPr lang="en-US" altLang="ko-KR" sz="1800" dirty="0"/>
          </a:p>
          <a:p>
            <a:pPr lvl="4"/>
            <a:r>
              <a:rPr lang="en-US" altLang="ko-KR" sz="1800" dirty="0"/>
              <a:t>‘</a:t>
            </a:r>
            <a:r>
              <a:rPr lang="ko-KR" altLang="en-US" sz="1800" dirty="0" err="1"/>
              <a:t>ㅎ</a:t>
            </a:r>
            <a:r>
              <a:rPr lang="en-US" altLang="ko-KR" sz="1800" dirty="0"/>
              <a:t>’ </a:t>
            </a:r>
            <a:r>
              <a:rPr lang="ko-KR" altLang="en-US" sz="1800" dirty="0"/>
              <a:t>구개음화가 적용된 형태는 표준어로 인정하지 않음</a:t>
            </a:r>
            <a:r>
              <a:rPr lang="en-US" altLang="ko-KR" sz="1800" dirty="0"/>
              <a:t>.</a:t>
            </a:r>
          </a:p>
          <a:p>
            <a:pPr lvl="4"/>
            <a:endParaRPr lang="en-US" altLang="ko-KR" sz="1800" dirty="0"/>
          </a:p>
          <a:p>
            <a:pPr marL="594360" lvl="2" indent="0">
              <a:buNone/>
            </a:pPr>
            <a:r>
              <a:rPr lang="en-US" altLang="ko-KR" dirty="0"/>
              <a:t>♣ ‘</a:t>
            </a:r>
            <a:r>
              <a:rPr lang="ko-KR" altLang="en-US" dirty="0" err="1"/>
              <a:t>ㅅ</a:t>
            </a:r>
            <a:r>
              <a:rPr lang="en-US" altLang="ko-KR" dirty="0"/>
              <a:t>’</a:t>
            </a:r>
            <a:r>
              <a:rPr lang="ko-KR" altLang="en-US" dirty="0"/>
              <a:t>은 경구개음이 아닌 치조음인데도 이 현상을 구개음화로 부르는 것은</a:t>
            </a:r>
            <a:endParaRPr lang="en-US" altLang="ko-KR" dirty="0"/>
          </a:p>
          <a:p>
            <a:pPr marL="594360" lvl="2" indent="0">
              <a:buNone/>
            </a:pPr>
            <a:r>
              <a:rPr lang="en-US" altLang="ko-KR" dirty="0"/>
              <a:t>    ‘</a:t>
            </a:r>
            <a:r>
              <a:rPr lang="ko-KR" altLang="en-US" dirty="0" err="1"/>
              <a:t>ㅅ</a:t>
            </a:r>
            <a:r>
              <a:rPr lang="en-US" altLang="ko-KR" dirty="0"/>
              <a:t>’</a:t>
            </a:r>
            <a:r>
              <a:rPr lang="ko-KR" altLang="en-US" dirty="0"/>
              <a:t>이 겪은 음가의 역사적 변화</a:t>
            </a:r>
            <a:r>
              <a:rPr lang="en-US" altLang="ko-KR" dirty="0"/>
              <a:t>(</a:t>
            </a:r>
            <a:r>
              <a:rPr lang="ko-KR" altLang="en-US" dirty="0"/>
              <a:t>추정</a:t>
            </a:r>
            <a:r>
              <a:rPr lang="en-US" altLang="ko-KR" dirty="0"/>
              <a:t>)</a:t>
            </a:r>
            <a:r>
              <a:rPr lang="ko-KR" altLang="en-US" dirty="0"/>
              <a:t>와 관련이 있음</a:t>
            </a:r>
            <a:r>
              <a:rPr lang="en-US" altLang="ko-KR" dirty="0"/>
              <a:t>.</a:t>
            </a:r>
          </a:p>
          <a:p>
            <a:pPr marL="594360" lvl="2" indent="0">
              <a:buNone/>
            </a:pPr>
            <a:endParaRPr lang="en-US" altLang="ko-KR" dirty="0"/>
          </a:p>
          <a:p>
            <a:pPr marL="594360" lvl="2" indent="0">
              <a:buNone/>
            </a:pPr>
            <a:r>
              <a:rPr lang="en-US" altLang="ko-KR" dirty="0"/>
              <a:t>   (</a:t>
            </a:r>
            <a:r>
              <a:rPr lang="ko-KR" altLang="en-US" dirty="0"/>
              <a:t>중세 국어 시기</a:t>
            </a:r>
            <a:r>
              <a:rPr lang="en-US" altLang="ko-KR" dirty="0"/>
              <a:t>)</a:t>
            </a:r>
            <a:r>
              <a:rPr lang="ko-KR" altLang="en-US" dirty="0"/>
              <a:t> 치음 → </a:t>
            </a:r>
            <a:r>
              <a:rPr lang="en-US" altLang="ko-KR" dirty="0"/>
              <a:t>(</a:t>
            </a:r>
            <a:r>
              <a:rPr lang="ko-KR" altLang="en-US" dirty="0"/>
              <a:t>근대 국어 시기</a:t>
            </a:r>
            <a:r>
              <a:rPr lang="en-US" altLang="ko-KR" dirty="0"/>
              <a:t>) </a:t>
            </a:r>
            <a:r>
              <a:rPr lang="ko-KR" altLang="en-US" dirty="0"/>
              <a:t>경구개음 → </a:t>
            </a:r>
            <a:r>
              <a:rPr lang="en-US" altLang="ko-KR" dirty="0"/>
              <a:t>(</a:t>
            </a:r>
            <a:r>
              <a:rPr lang="ko-KR" altLang="en-US" dirty="0"/>
              <a:t>현대 국어</a:t>
            </a:r>
            <a:r>
              <a:rPr lang="en-US" altLang="ko-KR" dirty="0"/>
              <a:t>) </a:t>
            </a:r>
            <a:r>
              <a:rPr lang="ko-KR" altLang="en-US" dirty="0"/>
              <a:t>치조음 </a:t>
            </a:r>
            <a:endParaRPr lang="en-US" altLang="ko-KR" dirty="0"/>
          </a:p>
          <a:p>
            <a:pPr lvl="3"/>
            <a:endParaRPr lang="en-US" altLang="ko-KR" sz="1800" dirty="0"/>
          </a:p>
          <a:p>
            <a:pPr lvl="3"/>
            <a:endParaRPr lang="en-US" altLang="ko-KR" sz="1800" dirty="0"/>
          </a:p>
          <a:p>
            <a:pPr marL="548640" lvl="2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78398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대치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+mn-ea"/>
              </a:rPr>
              <a:t>반모음화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sz="2000" dirty="0">
              <a:latin typeface="+mn-ea"/>
            </a:endParaRPr>
          </a:p>
          <a:p>
            <a:pPr lvl="1"/>
            <a:r>
              <a:rPr lang="ko-KR" altLang="en-US" dirty="0"/>
              <a:t>다른 단모음 앞에서 단모음이 음성적으로 유사한 반모음으로 바뀌는 현상</a:t>
            </a:r>
            <a:r>
              <a:rPr lang="en-US" altLang="ko-KR" dirty="0"/>
              <a:t>.</a:t>
            </a:r>
          </a:p>
          <a:p>
            <a:pPr marL="274320" lvl="1" indent="0">
              <a:buNone/>
            </a:pPr>
            <a:endParaRPr lang="en-US" altLang="ko-KR" dirty="0"/>
          </a:p>
          <a:p>
            <a:pPr lvl="1"/>
            <a:r>
              <a:rPr lang="en-US" altLang="ko-KR" dirty="0"/>
              <a:t>‘</a:t>
            </a:r>
            <a:r>
              <a:rPr lang="ko-KR" altLang="en-US" dirty="0" err="1"/>
              <a:t>ㅣ</a:t>
            </a:r>
            <a:r>
              <a:rPr lang="en-US" altLang="ko-KR" dirty="0"/>
              <a:t>’</a:t>
            </a:r>
            <a:r>
              <a:rPr lang="ko-KR" altLang="en-US" dirty="0"/>
              <a:t>나 </a:t>
            </a:r>
            <a:r>
              <a:rPr lang="en-US" altLang="ko-KR" dirty="0"/>
              <a:t>‘</a:t>
            </a:r>
            <a:r>
              <a:rPr lang="ko-KR" altLang="en-US" dirty="0" err="1"/>
              <a:t>ㅗ</a:t>
            </a:r>
            <a:r>
              <a:rPr lang="en-US" altLang="ko-KR" dirty="0"/>
              <a:t>,</a:t>
            </a:r>
            <a:r>
              <a:rPr lang="ko-KR" altLang="en-US" dirty="0" err="1"/>
              <a:t>ㅜ</a:t>
            </a:r>
            <a:r>
              <a:rPr lang="en-US" altLang="ko-KR" dirty="0"/>
              <a:t>’</a:t>
            </a:r>
            <a:r>
              <a:rPr lang="ko-KR" altLang="en-US" dirty="0"/>
              <a:t>로 끝나는 용언 어간 뒤에 </a:t>
            </a:r>
            <a:r>
              <a:rPr lang="en-US" altLang="ko-KR" dirty="0"/>
              <a:t>‘</a:t>
            </a:r>
            <a:r>
              <a:rPr lang="ko-KR" altLang="en-US" dirty="0"/>
              <a:t>아</a:t>
            </a:r>
            <a:r>
              <a:rPr lang="en-US" altLang="ko-KR" dirty="0"/>
              <a:t>/</a:t>
            </a:r>
            <a:r>
              <a:rPr lang="ko-KR" altLang="en-US" dirty="0"/>
              <a:t>어</a:t>
            </a:r>
            <a:r>
              <a:rPr lang="en-US" altLang="ko-KR" dirty="0"/>
              <a:t>’</a:t>
            </a:r>
            <a:r>
              <a:rPr lang="ko-KR" altLang="en-US" dirty="0"/>
              <a:t>로 시작하는 어미가 올 때</a:t>
            </a:r>
            <a:endParaRPr lang="en-US" altLang="ko-KR" dirty="0"/>
          </a:p>
          <a:p>
            <a:pPr marL="274320" lvl="1" indent="0">
              <a:buNone/>
            </a:pPr>
            <a:r>
              <a:rPr lang="en-US" altLang="ko-KR" dirty="0"/>
              <a:t>   </a:t>
            </a:r>
            <a:r>
              <a:rPr lang="ko-KR" altLang="en-US" dirty="0"/>
              <a:t>일어남</a:t>
            </a:r>
            <a:r>
              <a:rPr lang="en-US" altLang="ko-KR" dirty="0"/>
              <a:t>. </a:t>
            </a:r>
          </a:p>
          <a:p>
            <a:pPr marL="274320" lvl="1" indent="0">
              <a:buNone/>
            </a:pPr>
            <a:endParaRPr lang="en-US" altLang="ko-KR" dirty="0"/>
          </a:p>
          <a:p>
            <a:pPr lvl="2"/>
            <a:r>
              <a:rPr lang="en-US" altLang="ko-KR" dirty="0"/>
              <a:t>‘</a:t>
            </a:r>
            <a:r>
              <a:rPr lang="ko-KR" altLang="en-US" dirty="0" err="1"/>
              <a:t>ㅣ</a:t>
            </a:r>
            <a:r>
              <a:rPr lang="en-US" altLang="ko-KR" dirty="0"/>
              <a:t>’</a:t>
            </a:r>
            <a:r>
              <a:rPr lang="ko-KR" altLang="en-US" dirty="0"/>
              <a:t>에 반모음이 적용되어 </a:t>
            </a:r>
            <a:r>
              <a:rPr lang="en-US" altLang="ko-KR" dirty="0"/>
              <a:t>‘y’</a:t>
            </a:r>
            <a:r>
              <a:rPr lang="ko-KR" altLang="en-US" dirty="0"/>
              <a:t>로 바뀌는 경우 </a:t>
            </a:r>
            <a:r>
              <a:rPr lang="en-US" altLang="ko-KR" dirty="0"/>
              <a:t>(y-</a:t>
            </a:r>
            <a:r>
              <a:rPr lang="ko-KR" altLang="en-US" dirty="0"/>
              <a:t>반모음화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ex) </a:t>
            </a:r>
            <a:r>
              <a:rPr lang="ko-KR" altLang="en-US" dirty="0"/>
              <a:t>피</a:t>
            </a:r>
            <a:r>
              <a:rPr lang="en-US" altLang="ko-KR" dirty="0"/>
              <a:t>+</a:t>
            </a:r>
            <a:r>
              <a:rPr lang="ko-KR" altLang="en-US" dirty="0"/>
              <a:t>어 → </a:t>
            </a:r>
            <a:r>
              <a:rPr lang="en-US" altLang="ko-KR" dirty="0"/>
              <a:t>[</a:t>
            </a:r>
            <a:r>
              <a:rPr lang="ko-KR" altLang="en-US" dirty="0"/>
              <a:t>펴</a:t>
            </a:r>
            <a:r>
              <a:rPr lang="en-US" altLang="ko-KR" dirty="0"/>
              <a:t>:], </a:t>
            </a:r>
            <a:r>
              <a:rPr lang="ko-KR" altLang="en-US" dirty="0"/>
              <a:t>끼</a:t>
            </a:r>
            <a:r>
              <a:rPr lang="en-US" altLang="ko-KR" dirty="0"/>
              <a:t>+</a:t>
            </a:r>
            <a:r>
              <a:rPr lang="ko-KR" altLang="en-US" dirty="0"/>
              <a:t>어서 → </a:t>
            </a:r>
            <a:r>
              <a:rPr lang="en-US" altLang="ko-KR" dirty="0"/>
              <a:t>[</a:t>
            </a:r>
            <a:r>
              <a:rPr lang="ko-KR" altLang="en-US" dirty="0"/>
              <a:t>껴</a:t>
            </a:r>
            <a:r>
              <a:rPr lang="en-US" altLang="ko-KR" dirty="0"/>
              <a:t>:</a:t>
            </a:r>
            <a:r>
              <a:rPr lang="ko-KR" altLang="en-US" dirty="0"/>
              <a:t>서</a:t>
            </a:r>
            <a:r>
              <a:rPr lang="en-US" altLang="ko-KR" dirty="0"/>
              <a:t>], </a:t>
            </a:r>
            <a:r>
              <a:rPr lang="ko-KR" altLang="en-US" dirty="0"/>
              <a:t>이기</a:t>
            </a:r>
            <a:r>
              <a:rPr lang="en-US" altLang="ko-KR" dirty="0"/>
              <a:t>+</a:t>
            </a:r>
            <a:r>
              <a:rPr lang="ko-KR" altLang="en-US" dirty="0"/>
              <a:t>어라 → </a:t>
            </a:r>
            <a:r>
              <a:rPr lang="en-US" altLang="ko-KR" dirty="0"/>
              <a:t>[</a:t>
            </a:r>
            <a:r>
              <a:rPr lang="ko-KR" altLang="en-US" dirty="0"/>
              <a:t>이겨라</a:t>
            </a:r>
            <a:r>
              <a:rPr lang="en-US" altLang="ko-KR" dirty="0"/>
              <a:t>], </a:t>
            </a:r>
            <a:r>
              <a:rPr lang="ko-KR" altLang="en-US" dirty="0" err="1"/>
              <a:t>살피</a:t>
            </a:r>
            <a:r>
              <a:rPr lang="en-US" altLang="ko-KR" dirty="0"/>
              <a:t>+</a:t>
            </a:r>
            <a:r>
              <a:rPr lang="ko-KR" altLang="en-US" dirty="0"/>
              <a:t>어 → </a:t>
            </a:r>
            <a:r>
              <a:rPr lang="en-US" altLang="ko-KR" dirty="0"/>
              <a:t>[</a:t>
            </a:r>
            <a:r>
              <a:rPr lang="ko-KR" altLang="en-US" dirty="0"/>
              <a:t>살펴</a:t>
            </a:r>
            <a:r>
              <a:rPr lang="en-US" altLang="ko-KR" dirty="0"/>
              <a:t>]</a:t>
            </a:r>
          </a:p>
          <a:p>
            <a:pPr lvl="2"/>
            <a:endParaRPr lang="en-US" altLang="ko-KR" sz="1800" dirty="0"/>
          </a:p>
          <a:p>
            <a:pPr lvl="2"/>
            <a:r>
              <a:rPr lang="en-US" altLang="ko-KR" dirty="0"/>
              <a:t>‘</a:t>
            </a:r>
            <a:r>
              <a:rPr lang="ko-KR" altLang="en-US" dirty="0" err="1"/>
              <a:t>ㅗ</a:t>
            </a:r>
            <a:r>
              <a:rPr lang="en-US" altLang="ko-KR" dirty="0"/>
              <a:t>,</a:t>
            </a:r>
            <a:r>
              <a:rPr lang="ko-KR" altLang="en-US" dirty="0" err="1"/>
              <a:t>ㅜ</a:t>
            </a:r>
            <a:r>
              <a:rPr lang="en-US" altLang="ko-KR" dirty="0"/>
              <a:t>’</a:t>
            </a:r>
            <a:r>
              <a:rPr lang="ko-KR" altLang="en-US" dirty="0"/>
              <a:t>에 반모음화가 적용되어 </a:t>
            </a:r>
            <a:r>
              <a:rPr lang="en-US" altLang="ko-KR" dirty="0"/>
              <a:t>‘w’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바뀌는 경우 </a:t>
            </a:r>
            <a:r>
              <a:rPr lang="en-US" altLang="ko-KR" dirty="0"/>
              <a:t>(w-</a:t>
            </a:r>
            <a:r>
              <a:rPr lang="ko-KR" altLang="en-US" dirty="0"/>
              <a:t>반모음화</a:t>
            </a:r>
            <a:r>
              <a:rPr lang="en-US" altLang="ko-KR" dirty="0"/>
              <a:t>)</a:t>
            </a:r>
          </a:p>
          <a:p>
            <a:pPr marL="548640" lvl="2" indent="0">
              <a:buNone/>
            </a:pPr>
            <a:r>
              <a:rPr lang="en-US" altLang="ko-KR" sz="1800" dirty="0"/>
              <a:t>   ex) </a:t>
            </a:r>
            <a:r>
              <a:rPr lang="ko-KR" altLang="en-US" sz="1800" dirty="0"/>
              <a:t>두</a:t>
            </a:r>
            <a:r>
              <a:rPr lang="en-US" altLang="ko-KR" sz="1800" dirty="0"/>
              <a:t>+</a:t>
            </a:r>
            <a:r>
              <a:rPr lang="ko-KR" altLang="en-US" sz="1800" dirty="0"/>
              <a:t>어 </a:t>
            </a:r>
            <a:r>
              <a:rPr lang="ko-KR" altLang="en-US" dirty="0"/>
              <a:t>→ </a:t>
            </a:r>
            <a:r>
              <a:rPr lang="en-US" altLang="ko-KR" dirty="0"/>
              <a:t>[</a:t>
            </a:r>
            <a:r>
              <a:rPr lang="ko-KR" altLang="en-US" dirty="0"/>
              <a:t>둬</a:t>
            </a:r>
            <a:r>
              <a:rPr lang="en-US" altLang="ko-KR" dirty="0"/>
              <a:t>:], </a:t>
            </a:r>
            <a:r>
              <a:rPr lang="ko-KR" altLang="en-US" dirty="0"/>
              <a:t>보</a:t>
            </a:r>
            <a:r>
              <a:rPr lang="en-US" altLang="ko-KR" dirty="0"/>
              <a:t>+</a:t>
            </a:r>
            <a:r>
              <a:rPr lang="ko-KR" altLang="en-US" dirty="0"/>
              <a:t>아서 → </a:t>
            </a:r>
            <a:r>
              <a:rPr lang="en-US" altLang="ko-KR" dirty="0"/>
              <a:t>[</a:t>
            </a:r>
            <a:r>
              <a:rPr lang="ko-KR" altLang="en-US" dirty="0"/>
              <a:t>봐</a:t>
            </a:r>
            <a:r>
              <a:rPr lang="en-US" altLang="ko-KR" dirty="0"/>
              <a:t>:</a:t>
            </a:r>
            <a:r>
              <a:rPr lang="ko-KR" altLang="en-US" dirty="0"/>
              <a:t>서</a:t>
            </a:r>
            <a:r>
              <a:rPr lang="en-US" altLang="ko-KR" dirty="0"/>
              <a:t>], </a:t>
            </a:r>
            <a:r>
              <a:rPr lang="ko-KR" altLang="en-US" dirty="0" err="1"/>
              <a:t>바꾸</a:t>
            </a:r>
            <a:r>
              <a:rPr lang="en-US" altLang="ko-KR" dirty="0"/>
              <a:t>+</a:t>
            </a:r>
            <a:r>
              <a:rPr lang="ko-KR" altLang="en-US" dirty="0"/>
              <a:t>어라 → </a:t>
            </a:r>
            <a:r>
              <a:rPr lang="en-US" altLang="ko-KR" dirty="0"/>
              <a:t>[</a:t>
            </a:r>
            <a:r>
              <a:rPr lang="ko-KR" altLang="en-US" dirty="0"/>
              <a:t>바꿔라</a:t>
            </a:r>
            <a:r>
              <a:rPr lang="en-US" altLang="ko-KR" dirty="0"/>
              <a:t>], </a:t>
            </a:r>
            <a:r>
              <a:rPr lang="ko-KR" altLang="en-US" dirty="0"/>
              <a:t>배우</a:t>
            </a:r>
            <a:r>
              <a:rPr lang="en-US" altLang="ko-KR" dirty="0"/>
              <a:t>+</a:t>
            </a:r>
            <a:r>
              <a:rPr lang="ko-KR" altLang="en-US" dirty="0"/>
              <a:t>어 → </a:t>
            </a:r>
            <a:r>
              <a:rPr lang="en-US" altLang="ko-KR" dirty="0"/>
              <a:t>[</a:t>
            </a:r>
            <a:r>
              <a:rPr lang="ko-KR" altLang="en-US" dirty="0"/>
              <a:t>배워</a:t>
            </a:r>
            <a:r>
              <a:rPr lang="en-US" altLang="ko-KR" dirty="0"/>
              <a:t>]</a:t>
            </a:r>
            <a:endParaRPr lang="en-US" altLang="ko-KR" sz="1800" dirty="0"/>
          </a:p>
          <a:p>
            <a:pPr lvl="3"/>
            <a:endParaRPr lang="en-US" altLang="ko-KR" sz="1800" dirty="0"/>
          </a:p>
          <a:p>
            <a:pPr marL="548640" lvl="2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231486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대치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000" dirty="0">
              <a:latin typeface="+mn-ea"/>
            </a:endParaRPr>
          </a:p>
          <a:p>
            <a:pPr lvl="1"/>
            <a:r>
              <a:rPr lang="ko-KR" altLang="en-US" dirty="0"/>
              <a:t>반모음화는 단모음이 </a:t>
            </a:r>
            <a:r>
              <a:rPr lang="ko-KR" altLang="en-US" dirty="0" err="1"/>
              <a:t>성절성을</a:t>
            </a:r>
            <a:r>
              <a:rPr lang="ko-KR" altLang="en-US" dirty="0"/>
              <a:t> 잃고 반모음으로 바뀌는 것이기 때문에 </a:t>
            </a:r>
            <a:endParaRPr lang="en-US" altLang="ko-KR" dirty="0"/>
          </a:p>
          <a:p>
            <a:pPr marL="274320" lvl="1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필연적으로</a:t>
            </a:r>
            <a:r>
              <a:rPr lang="en-US" altLang="ko-KR" dirty="0"/>
              <a:t> </a:t>
            </a:r>
            <a:r>
              <a:rPr lang="ko-KR" altLang="en-US" dirty="0"/>
              <a:t>음절수가 줄어듦</a:t>
            </a:r>
            <a:r>
              <a:rPr lang="en-US" altLang="ko-KR" dirty="0"/>
              <a:t>.</a:t>
            </a:r>
          </a:p>
          <a:p>
            <a:pPr marL="274320" lvl="1" indent="0">
              <a:buNone/>
            </a:pPr>
            <a:endParaRPr lang="en-US" altLang="ko-KR" dirty="0"/>
          </a:p>
          <a:p>
            <a:pPr lvl="1"/>
            <a:r>
              <a:rPr lang="ko-KR" altLang="en-US" dirty="0"/>
              <a:t>음절 수의 감소에 대한 보상으로 흔히 반모음화가 일어나면 장음화가 뒤따름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2"/>
            <a:r>
              <a:rPr lang="ko-KR" altLang="en-US" dirty="0"/>
              <a:t>보상적 장음화의 조건</a:t>
            </a:r>
            <a:endParaRPr lang="en-US" altLang="ko-KR" dirty="0"/>
          </a:p>
          <a:p>
            <a:pPr marL="822960" lvl="3" indent="0">
              <a:buNone/>
            </a:pPr>
            <a:endParaRPr lang="en-US" altLang="ko-KR" sz="1800" dirty="0"/>
          </a:p>
          <a:p>
            <a:pPr lvl="3"/>
            <a:r>
              <a:rPr lang="ko-KR" altLang="en-US" sz="1800" dirty="0"/>
              <a:t>용언 어간은 반드시 </a:t>
            </a:r>
            <a:r>
              <a:rPr lang="en-US" altLang="ko-KR" sz="1800" dirty="0"/>
              <a:t>1</a:t>
            </a:r>
            <a:r>
              <a:rPr lang="ko-KR" altLang="en-US" sz="1800" dirty="0"/>
              <a:t>음절이어야 함</a:t>
            </a:r>
            <a:r>
              <a:rPr lang="en-US" altLang="ko-KR" sz="1800" dirty="0"/>
              <a:t>.</a:t>
            </a:r>
          </a:p>
          <a:p>
            <a:pPr marL="548640" lvl="2" indent="0">
              <a:buNone/>
            </a:pPr>
            <a:r>
              <a:rPr lang="en-US" altLang="ko-KR" dirty="0"/>
              <a:t>      </a:t>
            </a:r>
            <a:r>
              <a:rPr lang="en-US" altLang="ko-KR" sz="1800" dirty="0"/>
              <a:t>ex) </a:t>
            </a:r>
            <a:r>
              <a:rPr lang="ko-KR" altLang="en-US" sz="1800" dirty="0"/>
              <a:t>피</a:t>
            </a:r>
            <a:r>
              <a:rPr lang="en-US" altLang="ko-KR" sz="1800" dirty="0"/>
              <a:t>+</a:t>
            </a:r>
            <a:r>
              <a:rPr lang="ko-KR" altLang="en-US" sz="1800" dirty="0"/>
              <a:t>어 </a:t>
            </a:r>
            <a:r>
              <a:rPr lang="ko-KR" altLang="en-US" dirty="0"/>
              <a:t>→  </a:t>
            </a:r>
            <a:r>
              <a:rPr lang="en-US" altLang="ko-KR" dirty="0"/>
              <a:t>[</a:t>
            </a:r>
            <a:r>
              <a:rPr lang="ko-KR" altLang="en-US" dirty="0"/>
              <a:t>펴</a:t>
            </a:r>
            <a:r>
              <a:rPr lang="en-US" altLang="ko-KR" dirty="0"/>
              <a:t>:], </a:t>
            </a:r>
            <a:r>
              <a:rPr lang="ko-KR" altLang="en-US" sz="1800" dirty="0"/>
              <a:t>두</a:t>
            </a:r>
            <a:r>
              <a:rPr lang="en-US" altLang="ko-KR" sz="1800" dirty="0"/>
              <a:t>+</a:t>
            </a:r>
            <a:r>
              <a:rPr lang="ko-KR" altLang="en-US" sz="1800" dirty="0"/>
              <a:t>어 </a:t>
            </a:r>
            <a:r>
              <a:rPr lang="ko-KR" altLang="en-US" dirty="0"/>
              <a:t>→ </a:t>
            </a:r>
            <a:r>
              <a:rPr lang="en-US" altLang="ko-KR" dirty="0"/>
              <a:t>[</a:t>
            </a:r>
            <a:r>
              <a:rPr lang="ko-KR" altLang="en-US" dirty="0"/>
              <a:t>둬</a:t>
            </a:r>
            <a:r>
              <a:rPr lang="en-US" altLang="ko-KR" dirty="0"/>
              <a:t>:]</a:t>
            </a:r>
          </a:p>
          <a:p>
            <a:pPr marL="548640" lvl="2" indent="0">
              <a:buNone/>
            </a:pPr>
            <a:endParaRPr lang="en-US" altLang="ko-KR" dirty="0"/>
          </a:p>
          <a:p>
            <a:pPr lvl="3"/>
            <a:r>
              <a:rPr lang="en-US" altLang="ko-KR" sz="1800" dirty="0"/>
              <a:t>1</a:t>
            </a:r>
            <a:r>
              <a:rPr lang="ko-KR" altLang="en-US" sz="1800" dirty="0"/>
              <a:t>음절 어간이라고 해도 </a:t>
            </a:r>
            <a:r>
              <a:rPr lang="en-US" altLang="ko-KR" sz="1800" dirty="0"/>
              <a:t>‘</a:t>
            </a:r>
            <a:r>
              <a:rPr lang="ko-KR" altLang="en-US" sz="1800" dirty="0"/>
              <a:t>경구개음 </a:t>
            </a:r>
            <a:r>
              <a:rPr lang="en-US" altLang="ko-KR" sz="1800" dirty="0"/>
              <a:t>+ </a:t>
            </a:r>
            <a:r>
              <a:rPr lang="ko-KR" altLang="en-US" sz="1800" dirty="0" err="1"/>
              <a:t>ㅣ</a:t>
            </a:r>
            <a:r>
              <a:rPr lang="en-US" altLang="ko-KR" sz="1800" dirty="0"/>
              <a:t>’</a:t>
            </a:r>
            <a:r>
              <a:rPr lang="ko-KR" altLang="en-US" sz="1800" dirty="0"/>
              <a:t>인 경우와 </a:t>
            </a:r>
            <a:r>
              <a:rPr lang="en-US" altLang="ko-KR" sz="1800" dirty="0"/>
              <a:t>‘</a:t>
            </a:r>
            <a:r>
              <a:rPr lang="ko-KR" altLang="en-US" sz="1800" dirty="0"/>
              <a:t>오</a:t>
            </a:r>
            <a:r>
              <a:rPr lang="en-US" altLang="ko-KR" sz="1800" dirty="0"/>
              <a:t>-’</a:t>
            </a:r>
            <a:r>
              <a:rPr lang="ko-KR" altLang="en-US" sz="1800" dirty="0"/>
              <a:t>는 보상적 장음화가 일어</a:t>
            </a:r>
            <a:endParaRPr lang="en-US" altLang="ko-KR" sz="1800" dirty="0"/>
          </a:p>
          <a:p>
            <a:pPr marL="822960" lvl="3" indent="0">
              <a:buNone/>
            </a:pPr>
            <a:r>
              <a:rPr lang="en-US" altLang="ko-KR" sz="1800" dirty="0"/>
              <a:t>  </a:t>
            </a:r>
            <a:r>
              <a:rPr lang="ko-KR" altLang="en-US" sz="1800" dirty="0"/>
              <a:t>나지 않음</a:t>
            </a:r>
            <a:r>
              <a:rPr lang="en-US" altLang="ko-KR" sz="1800" dirty="0"/>
              <a:t>.</a:t>
            </a:r>
          </a:p>
          <a:p>
            <a:pPr marL="822960" lvl="3" indent="0">
              <a:buNone/>
            </a:pPr>
            <a:r>
              <a:rPr lang="en-US" altLang="ko-KR" sz="1800" dirty="0"/>
              <a:t>  ex) </a:t>
            </a:r>
            <a:r>
              <a:rPr lang="ko-KR" altLang="en-US" sz="1800" dirty="0"/>
              <a:t>지</a:t>
            </a:r>
            <a:r>
              <a:rPr lang="en-US" altLang="ko-KR" sz="1800" dirty="0"/>
              <a:t>/</a:t>
            </a:r>
            <a:r>
              <a:rPr lang="ko-KR" altLang="en-US" sz="1800" dirty="0"/>
              <a:t>치</a:t>
            </a:r>
            <a:r>
              <a:rPr lang="en-US" altLang="ko-KR" sz="1800" dirty="0"/>
              <a:t>/</a:t>
            </a:r>
            <a:r>
              <a:rPr lang="ko-KR" altLang="en-US" sz="1800" dirty="0"/>
              <a:t>찌</a:t>
            </a:r>
            <a:r>
              <a:rPr lang="en-US" altLang="ko-KR" sz="1800" dirty="0"/>
              <a:t>+</a:t>
            </a:r>
            <a:r>
              <a:rPr lang="ko-KR" altLang="en-US" sz="1800" dirty="0"/>
              <a:t>어도 → </a:t>
            </a:r>
            <a:r>
              <a:rPr lang="en-US" altLang="ko-KR" sz="1800" dirty="0"/>
              <a:t>(</a:t>
            </a:r>
            <a:r>
              <a:rPr lang="ko-KR" altLang="en-US" sz="1800" dirty="0"/>
              <a:t>져도</a:t>
            </a:r>
            <a:r>
              <a:rPr lang="en-US" altLang="ko-KR" sz="1800" dirty="0"/>
              <a:t>/</a:t>
            </a:r>
            <a:r>
              <a:rPr lang="ko-KR" altLang="en-US" sz="1800" dirty="0"/>
              <a:t>쳐도</a:t>
            </a:r>
            <a:r>
              <a:rPr lang="en-US" altLang="ko-KR" sz="1800" dirty="0"/>
              <a:t>/</a:t>
            </a:r>
            <a:r>
              <a:rPr lang="ko-KR" altLang="en-US" sz="1800" dirty="0"/>
              <a:t>쪄도</a:t>
            </a:r>
            <a:r>
              <a:rPr lang="en-US" altLang="ko-KR" sz="1800" dirty="0"/>
              <a:t>) </a:t>
            </a:r>
            <a:r>
              <a:rPr lang="ko-KR" altLang="en-US" sz="1800" dirty="0"/>
              <a:t>→ </a:t>
            </a:r>
            <a:r>
              <a:rPr lang="en-US" altLang="ko-KR" sz="1800" dirty="0"/>
              <a:t>[</a:t>
            </a:r>
            <a:r>
              <a:rPr lang="ko-KR" altLang="en-US" sz="1800" dirty="0"/>
              <a:t>저도</a:t>
            </a:r>
            <a:r>
              <a:rPr lang="en-US" altLang="ko-KR" sz="1800" dirty="0"/>
              <a:t>/</a:t>
            </a:r>
            <a:r>
              <a:rPr lang="ko-KR" altLang="en-US" sz="1800" dirty="0"/>
              <a:t>처도</a:t>
            </a:r>
            <a:r>
              <a:rPr lang="en-US" altLang="ko-KR" sz="1800" dirty="0"/>
              <a:t>/</a:t>
            </a:r>
            <a:r>
              <a:rPr lang="ko-KR" altLang="en-US" sz="1800" dirty="0" err="1"/>
              <a:t>쩌도</a:t>
            </a:r>
            <a:r>
              <a:rPr lang="en-US" altLang="ko-KR" sz="1800" dirty="0"/>
              <a:t>]</a:t>
            </a:r>
          </a:p>
          <a:p>
            <a:pPr marL="822960" lvl="3" indent="0">
              <a:buNone/>
            </a:pPr>
            <a:r>
              <a:rPr lang="en-US" altLang="ko-KR" sz="1800" dirty="0"/>
              <a:t>        </a:t>
            </a:r>
            <a:r>
              <a:rPr lang="ko-KR" altLang="en-US" sz="1800" dirty="0"/>
              <a:t>오</a:t>
            </a:r>
            <a:r>
              <a:rPr lang="en-US" altLang="ko-KR" sz="1800" dirty="0"/>
              <a:t>+</a:t>
            </a:r>
            <a:r>
              <a:rPr lang="ko-KR" altLang="en-US" sz="1800" dirty="0" err="1"/>
              <a:t>아도</a:t>
            </a:r>
            <a:r>
              <a:rPr lang="ko-KR" altLang="en-US" sz="1800" dirty="0"/>
              <a:t> → </a:t>
            </a:r>
            <a:r>
              <a:rPr lang="en-US" altLang="ko-KR" sz="1800" dirty="0"/>
              <a:t>[</a:t>
            </a:r>
            <a:r>
              <a:rPr lang="ko-KR" altLang="en-US" sz="1800" dirty="0"/>
              <a:t>와도</a:t>
            </a:r>
            <a:r>
              <a:rPr lang="en-US" altLang="ko-KR" sz="1800" dirty="0"/>
              <a:t>]</a:t>
            </a:r>
          </a:p>
          <a:p>
            <a:pPr lvl="3"/>
            <a:endParaRPr lang="en-US" altLang="ko-KR" dirty="0"/>
          </a:p>
          <a:p>
            <a:pPr marL="548640" lvl="2" indent="0">
              <a:buNone/>
            </a:pPr>
            <a:endParaRPr lang="en-US" altLang="ko-KR" sz="1800" dirty="0"/>
          </a:p>
          <a:p>
            <a:pPr marL="548640" lvl="2" indent="0">
              <a:buNone/>
            </a:pPr>
            <a:endParaRPr lang="en-US" altLang="ko-KR" sz="1800" dirty="0"/>
          </a:p>
          <a:p>
            <a:pPr lvl="3"/>
            <a:endParaRPr lang="en-US" altLang="ko-KR" sz="1800" dirty="0"/>
          </a:p>
          <a:p>
            <a:pPr marL="548640" lvl="2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751184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대치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pPr marL="822960" lvl="3" indent="0">
              <a:buNone/>
            </a:pPr>
            <a:endParaRPr lang="en-US" altLang="ko-KR" sz="1800" dirty="0"/>
          </a:p>
          <a:p>
            <a:pPr lvl="3"/>
            <a:r>
              <a:rPr lang="en-US" altLang="ko-KR" sz="1800" dirty="0"/>
              <a:t>2</a:t>
            </a:r>
            <a:r>
              <a:rPr lang="ko-KR" altLang="en-US" sz="1800" dirty="0"/>
              <a:t>음절 이상의 어간은 반모음화가 </a:t>
            </a:r>
            <a:r>
              <a:rPr lang="en-US" altLang="ko-KR" sz="1800" dirty="0"/>
              <a:t>2</a:t>
            </a:r>
            <a:r>
              <a:rPr lang="ko-KR" altLang="en-US" sz="1800" dirty="0"/>
              <a:t>음절 이하에서 일어나기 때문에 보상적 </a:t>
            </a:r>
            <a:endParaRPr lang="en-US" altLang="ko-KR" sz="1800" dirty="0"/>
          </a:p>
          <a:p>
            <a:pPr marL="822960" lvl="3" indent="0">
              <a:buNone/>
            </a:pPr>
            <a:r>
              <a:rPr lang="en-US" altLang="ko-KR" sz="1800" dirty="0"/>
              <a:t>  </a:t>
            </a:r>
            <a:r>
              <a:rPr lang="ko-KR" altLang="en-US" sz="1800" dirty="0"/>
              <a:t>장음화가 일어나지 않음</a:t>
            </a:r>
            <a:r>
              <a:rPr lang="en-US" altLang="ko-KR" sz="1800" dirty="0"/>
              <a:t>.</a:t>
            </a:r>
          </a:p>
          <a:p>
            <a:pPr marL="822960" lvl="3" indent="0">
              <a:buNone/>
            </a:pPr>
            <a:r>
              <a:rPr lang="en-US" altLang="ko-KR" sz="1800" dirty="0"/>
              <a:t>  ex) </a:t>
            </a:r>
            <a:r>
              <a:rPr lang="ko-KR" altLang="en-US" sz="1800" dirty="0"/>
              <a:t>이기</a:t>
            </a:r>
            <a:r>
              <a:rPr lang="en-US" altLang="ko-KR" sz="1800" dirty="0"/>
              <a:t>+</a:t>
            </a:r>
            <a:r>
              <a:rPr lang="ko-KR" altLang="en-US" sz="1800" dirty="0"/>
              <a:t>어라 → </a:t>
            </a:r>
            <a:r>
              <a:rPr lang="en-US" altLang="ko-KR" sz="1800" dirty="0"/>
              <a:t>[</a:t>
            </a:r>
            <a:r>
              <a:rPr lang="ko-KR" altLang="en-US" sz="1800" dirty="0"/>
              <a:t>이겨라</a:t>
            </a:r>
            <a:r>
              <a:rPr lang="en-US" altLang="ko-KR" sz="1800" dirty="0"/>
              <a:t>], </a:t>
            </a:r>
            <a:r>
              <a:rPr lang="ko-KR" altLang="en-US" sz="1800" dirty="0" err="1"/>
              <a:t>바꾸</a:t>
            </a:r>
            <a:r>
              <a:rPr lang="en-US" altLang="ko-KR" sz="1800" dirty="0"/>
              <a:t>+</a:t>
            </a:r>
            <a:r>
              <a:rPr lang="ko-KR" altLang="en-US" sz="1800" dirty="0"/>
              <a:t>어라 → </a:t>
            </a:r>
            <a:r>
              <a:rPr lang="en-US" altLang="ko-KR" sz="1800" dirty="0"/>
              <a:t>[</a:t>
            </a:r>
            <a:r>
              <a:rPr lang="ko-KR" altLang="en-US" sz="1800" dirty="0"/>
              <a:t>바꿔라</a:t>
            </a:r>
            <a:r>
              <a:rPr lang="en-US" altLang="ko-KR" sz="1800" dirty="0"/>
              <a:t>]</a:t>
            </a:r>
          </a:p>
          <a:p>
            <a:pPr marL="822960" lvl="3" indent="0">
              <a:buNone/>
            </a:pPr>
            <a:endParaRPr lang="en-US" altLang="ko-KR" sz="1800" dirty="0"/>
          </a:p>
          <a:p>
            <a:pPr lvl="3"/>
            <a:endParaRPr lang="en-US" altLang="ko-KR" dirty="0"/>
          </a:p>
          <a:p>
            <a:pPr marL="548640" lvl="2" indent="0">
              <a:buNone/>
            </a:pPr>
            <a:endParaRPr lang="en-US" altLang="ko-KR" sz="1800" dirty="0"/>
          </a:p>
          <a:p>
            <a:pPr marL="548640" lvl="2" indent="0">
              <a:buNone/>
            </a:pPr>
            <a:endParaRPr lang="en-US" altLang="ko-KR" sz="1800" dirty="0"/>
          </a:p>
          <a:p>
            <a:pPr lvl="3"/>
            <a:endParaRPr lang="en-US" altLang="ko-KR" sz="1800" dirty="0"/>
          </a:p>
          <a:p>
            <a:pPr marL="548640" lvl="2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905053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대치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+mn-ea"/>
              </a:rPr>
              <a:t>모음의 완전 순행 동화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sz="2000" dirty="0">
              <a:latin typeface="+mn-ea"/>
            </a:endParaRPr>
          </a:p>
          <a:p>
            <a:pPr lvl="1"/>
            <a:r>
              <a:rPr lang="ko-KR" altLang="en-US" dirty="0" err="1"/>
              <a:t>후행하는</a:t>
            </a:r>
            <a:r>
              <a:rPr lang="ko-KR" altLang="en-US" dirty="0"/>
              <a:t> 모음이 선행 모음에 동일하게 바뀌는 현상</a:t>
            </a:r>
            <a:r>
              <a:rPr lang="en-US" altLang="ko-KR" dirty="0"/>
              <a:t>.</a:t>
            </a:r>
          </a:p>
          <a:p>
            <a:pPr marL="274320" lvl="1" indent="0">
              <a:buNone/>
            </a:pPr>
            <a:endParaRPr lang="en-US" altLang="ko-KR" dirty="0"/>
          </a:p>
          <a:p>
            <a:pPr lvl="1"/>
            <a:r>
              <a:rPr lang="ko-KR" altLang="en-US" dirty="0"/>
              <a:t>표준 발음으로 인정하는 모음의 완전 순행 동화는 </a:t>
            </a:r>
            <a:r>
              <a:rPr lang="en-US" altLang="ko-KR" dirty="0"/>
              <a:t>‘</a:t>
            </a:r>
            <a:r>
              <a:rPr lang="ko-KR" altLang="en-US" dirty="0" err="1"/>
              <a:t>ㅐ</a:t>
            </a:r>
            <a:r>
              <a:rPr lang="en-US" altLang="ko-KR" dirty="0"/>
              <a:t>,</a:t>
            </a:r>
            <a:r>
              <a:rPr lang="ko-KR" altLang="en-US" dirty="0" err="1"/>
              <a:t>ㅔ</a:t>
            </a:r>
            <a:r>
              <a:rPr lang="en-US" altLang="ko-KR" dirty="0"/>
              <a:t>’</a:t>
            </a:r>
            <a:r>
              <a:rPr lang="ko-KR" altLang="en-US" dirty="0"/>
              <a:t>로 끝나는 용언</a:t>
            </a:r>
            <a:endParaRPr lang="en-US" altLang="ko-KR" dirty="0"/>
          </a:p>
          <a:p>
            <a:pPr marL="274320" lvl="1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어간 뒤에 </a:t>
            </a:r>
            <a:r>
              <a:rPr lang="en-US" altLang="ko-KR" dirty="0"/>
              <a:t>‘</a:t>
            </a:r>
            <a:r>
              <a:rPr lang="ko-KR" altLang="en-US" dirty="0"/>
              <a:t>아</a:t>
            </a:r>
            <a:r>
              <a:rPr lang="en-US" altLang="ko-KR" dirty="0"/>
              <a:t>/</a:t>
            </a:r>
            <a:r>
              <a:rPr lang="ko-KR" altLang="en-US" dirty="0"/>
              <a:t>어</a:t>
            </a:r>
            <a:r>
              <a:rPr lang="en-US" altLang="ko-KR" dirty="0"/>
              <a:t>’</a:t>
            </a:r>
            <a:r>
              <a:rPr lang="ko-KR" altLang="en-US" dirty="0"/>
              <a:t>로 시작하는 어미가 결합할 때 적용됨</a:t>
            </a:r>
            <a:r>
              <a:rPr lang="en-US" altLang="ko-KR" dirty="0"/>
              <a:t>.</a:t>
            </a:r>
          </a:p>
          <a:p>
            <a:pPr marL="274320" lvl="1" indent="0">
              <a:buNone/>
            </a:pPr>
            <a:r>
              <a:rPr lang="en-US" altLang="ko-KR" dirty="0"/>
              <a:t>   ex) </a:t>
            </a:r>
            <a:r>
              <a:rPr lang="ko-KR" altLang="en-US" dirty="0"/>
              <a:t>채</a:t>
            </a:r>
            <a:r>
              <a:rPr lang="en-US" altLang="ko-KR" dirty="0"/>
              <a:t>+</a:t>
            </a:r>
            <a:r>
              <a:rPr lang="ko-KR" altLang="en-US" dirty="0"/>
              <a:t>어서 → </a:t>
            </a:r>
            <a:r>
              <a:rPr lang="en-US" altLang="ko-KR" dirty="0"/>
              <a:t>(</a:t>
            </a:r>
            <a:r>
              <a:rPr lang="ko-KR" altLang="en-US" dirty="0" err="1"/>
              <a:t>채애서</a:t>
            </a:r>
            <a:r>
              <a:rPr lang="en-US" altLang="ko-KR" dirty="0"/>
              <a:t>) </a:t>
            </a:r>
            <a:r>
              <a:rPr lang="ko-KR" altLang="en-US" dirty="0"/>
              <a:t>→ </a:t>
            </a:r>
            <a:r>
              <a:rPr lang="en-US" altLang="ko-KR" dirty="0"/>
              <a:t>[</a:t>
            </a:r>
            <a:r>
              <a:rPr lang="ko-KR" altLang="en-US" dirty="0"/>
              <a:t>채</a:t>
            </a:r>
            <a:r>
              <a:rPr lang="en-US" altLang="ko-KR" dirty="0"/>
              <a:t>:</a:t>
            </a:r>
            <a:r>
              <a:rPr lang="ko-KR" altLang="en-US" dirty="0"/>
              <a:t>서</a:t>
            </a:r>
            <a:r>
              <a:rPr lang="en-US" altLang="ko-KR" dirty="0"/>
              <a:t>], </a:t>
            </a:r>
            <a:r>
              <a:rPr lang="ko-KR" altLang="en-US" dirty="0"/>
              <a:t>패</a:t>
            </a:r>
            <a:r>
              <a:rPr lang="en-US" altLang="ko-KR" dirty="0"/>
              <a:t>+</a:t>
            </a:r>
            <a:r>
              <a:rPr lang="ko-KR" altLang="en-US" dirty="0"/>
              <a:t>어라 → </a:t>
            </a:r>
            <a:r>
              <a:rPr lang="en-US" altLang="ko-KR" dirty="0"/>
              <a:t>(</a:t>
            </a:r>
            <a:r>
              <a:rPr lang="ko-KR" altLang="en-US" dirty="0" err="1"/>
              <a:t>패애라</a:t>
            </a:r>
            <a:r>
              <a:rPr lang="en-US" altLang="ko-KR" dirty="0"/>
              <a:t>) </a:t>
            </a:r>
            <a:r>
              <a:rPr lang="ko-KR" altLang="en-US" dirty="0"/>
              <a:t>→ </a:t>
            </a:r>
            <a:r>
              <a:rPr lang="en-US" altLang="ko-KR" dirty="0"/>
              <a:t>[</a:t>
            </a:r>
            <a:r>
              <a:rPr lang="ko-KR" altLang="en-US" dirty="0"/>
              <a:t>패</a:t>
            </a:r>
            <a:r>
              <a:rPr lang="en-US" altLang="ko-KR" dirty="0"/>
              <a:t>:</a:t>
            </a:r>
            <a:r>
              <a:rPr lang="ko-KR" altLang="en-US" dirty="0"/>
              <a:t>라</a:t>
            </a:r>
            <a:r>
              <a:rPr lang="en-US" altLang="ko-KR" dirty="0"/>
              <a:t>]</a:t>
            </a:r>
          </a:p>
          <a:p>
            <a:pPr marL="274320" lvl="1" indent="0">
              <a:buNone/>
            </a:pPr>
            <a:r>
              <a:rPr lang="en-US" altLang="ko-KR" dirty="0"/>
              <a:t>         </a:t>
            </a:r>
            <a:r>
              <a:rPr lang="ko-KR" altLang="en-US" dirty="0"/>
              <a:t>데</a:t>
            </a:r>
            <a:r>
              <a:rPr lang="en-US" altLang="ko-KR" dirty="0"/>
              <a:t>+</a:t>
            </a:r>
            <a:r>
              <a:rPr lang="ko-KR" altLang="en-US" dirty="0"/>
              <a:t>어서 → </a:t>
            </a:r>
            <a:r>
              <a:rPr lang="en-US" altLang="ko-KR" dirty="0"/>
              <a:t>(</a:t>
            </a:r>
            <a:r>
              <a:rPr lang="ko-KR" altLang="en-US" dirty="0"/>
              <a:t>데에서</a:t>
            </a:r>
            <a:r>
              <a:rPr lang="en-US" altLang="ko-KR" dirty="0"/>
              <a:t>) </a:t>
            </a:r>
            <a:r>
              <a:rPr lang="ko-KR" altLang="en-US" dirty="0"/>
              <a:t>→ </a:t>
            </a:r>
            <a:r>
              <a:rPr lang="en-US" altLang="ko-KR" dirty="0"/>
              <a:t>[</a:t>
            </a:r>
            <a:r>
              <a:rPr lang="ko-KR" altLang="en-US" dirty="0"/>
              <a:t>데</a:t>
            </a:r>
            <a:r>
              <a:rPr lang="en-US" altLang="ko-KR" dirty="0"/>
              <a:t>:</a:t>
            </a:r>
            <a:r>
              <a:rPr lang="ko-KR" altLang="en-US" dirty="0"/>
              <a:t>서</a:t>
            </a:r>
            <a:r>
              <a:rPr lang="en-US" altLang="ko-KR" dirty="0"/>
              <a:t>]</a:t>
            </a:r>
          </a:p>
          <a:p>
            <a:pPr marL="274320" lvl="1" indent="0">
              <a:buNone/>
            </a:pPr>
            <a:endParaRPr lang="en-US" altLang="ko-KR" dirty="0"/>
          </a:p>
          <a:p>
            <a:pPr lvl="1"/>
            <a:r>
              <a:rPr lang="ko-KR" altLang="en-US" dirty="0"/>
              <a:t>이 현상이 적용되면 같은 모음이 두 개 연속되며 이것이 하나의 장음으로 </a:t>
            </a:r>
            <a:endParaRPr lang="en-US" altLang="ko-KR" dirty="0"/>
          </a:p>
          <a:p>
            <a:pPr marL="274320" lvl="1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실현됨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marL="274320" lvl="1" indent="0">
              <a:buNone/>
            </a:pPr>
            <a:endParaRPr lang="en-US" altLang="ko-KR" dirty="0"/>
          </a:p>
          <a:p>
            <a:pPr marL="548640" lvl="2" indent="0">
              <a:buNone/>
            </a:pPr>
            <a:endParaRPr lang="en-US" altLang="ko-KR" sz="1800" dirty="0"/>
          </a:p>
          <a:p>
            <a:pPr marL="548640" lvl="2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580909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대치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pPr lvl="1"/>
            <a:endParaRPr lang="en-US" altLang="ko-KR" dirty="0"/>
          </a:p>
          <a:p>
            <a:pPr lvl="2"/>
            <a:r>
              <a:rPr lang="ko-KR" altLang="en-US" dirty="0"/>
              <a:t>하지만 모음의 완전 순행 동화가 적용되었어도 단어의 첫머리가 아니라면</a:t>
            </a:r>
            <a:endParaRPr lang="en-US" altLang="ko-KR" dirty="0"/>
          </a:p>
          <a:p>
            <a:pPr marL="274320" lvl="1" indent="0">
              <a:buNone/>
            </a:pPr>
            <a:r>
              <a:rPr lang="en-US" altLang="ko-KR" sz="1800" dirty="0"/>
              <a:t>       </a:t>
            </a:r>
            <a:r>
              <a:rPr lang="ko-KR" altLang="en-US" sz="1800" dirty="0"/>
              <a:t>장음이 실현되지 않음</a:t>
            </a:r>
            <a:r>
              <a:rPr lang="en-US" altLang="ko-KR" sz="1800" dirty="0"/>
              <a:t>.</a:t>
            </a:r>
          </a:p>
          <a:p>
            <a:pPr marL="274320" lvl="1" indent="0">
              <a:buNone/>
            </a:pPr>
            <a:r>
              <a:rPr lang="en-US" altLang="ko-KR" sz="1800" dirty="0"/>
              <a:t>       ex) </a:t>
            </a:r>
            <a:r>
              <a:rPr lang="ko-KR" altLang="en-US" sz="1800" dirty="0"/>
              <a:t>달래</a:t>
            </a:r>
            <a:r>
              <a:rPr lang="en-US" altLang="ko-KR" sz="1800" dirty="0"/>
              <a:t>+</a:t>
            </a:r>
            <a:r>
              <a:rPr lang="ko-KR" altLang="en-US" sz="1800" dirty="0"/>
              <a:t>어 → </a:t>
            </a:r>
            <a:r>
              <a:rPr lang="en-US" altLang="ko-KR" sz="1800" dirty="0"/>
              <a:t>[</a:t>
            </a:r>
            <a:r>
              <a:rPr lang="ko-KR" altLang="en-US" sz="1800" dirty="0"/>
              <a:t>달래</a:t>
            </a:r>
            <a:r>
              <a:rPr lang="en-US" altLang="ko-KR" sz="1800" dirty="0"/>
              <a:t>], </a:t>
            </a:r>
            <a:r>
              <a:rPr lang="ko-KR" altLang="en-US" sz="1800" dirty="0"/>
              <a:t>포개</a:t>
            </a:r>
            <a:r>
              <a:rPr lang="en-US" altLang="ko-KR" sz="1800" dirty="0"/>
              <a:t>+</a:t>
            </a:r>
            <a:r>
              <a:rPr lang="ko-KR" altLang="en-US" sz="1800" dirty="0"/>
              <a:t>어서 → </a:t>
            </a:r>
            <a:r>
              <a:rPr lang="en-US" altLang="ko-KR" sz="1800" dirty="0"/>
              <a:t>[</a:t>
            </a:r>
            <a:r>
              <a:rPr lang="ko-KR" altLang="en-US" sz="1800" dirty="0"/>
              <a:t>포개서</a:t>
            </a:r>
            <a:r>
              <a:rPr lang="en-US" altLang="ko-KR" sz="1800" dirty="0"/>
              <a:t>], </a:t>
            </a:r>
            <a:r>
              <a:rPr lang="ko-KR" altLang="en-US" sz="1800" dirty="0"/>
              <a:t>건네</a:t>
            </a:r>
            <a:r>
              <a:rPr lang="en-US" altLang="ko-KR" sz="1800" dirty="0"/>
              <a:t>+</a:t>
            </a:r>
            <a:r>
              <a:rPr lang="ko-KR" altLang="en-US" sz="1800" dirty="0"/>
              <a:t>어라 → </a:t>
            </a:r>
            <a:r>
              <a:rPr lang="en-US" altLang="ko-KR" sz="1800" dirty="0"/>
              <a:t>[</a:t>
            </a:r>
            <a:r>
              <a:rPr lang="ko-KR" altLang="en-US" sz="1800" dirty="0"/>
              <a:t>건네라</a:t>
            </a:r>
            <a:r>
              <a:rPr lang="en-US" altLang="ko-KR" sz="1800" dirty="0"/>
              <a:t>]</a:t>
            </a:r>
          </a:p>
          <a:p>
            <a:pPr marL="274320" lvl="1" indent="0">
              <a:buNone/>
            </a:pPr>
            <a:endParaRPr lang="en-US" altLang="ko-KR" dirty="0"/>
          </a:p>
          <a:p>
            <a:pPr lvl="1"/>
            <a:r>
              <a:rPr lang="ko-KR" altLang="en-US" dirty="0"/>
              <a:t>표준 발음으로 인정되지 않지만 현실 발음에서는 좀 더 다양하게 나타남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빠른 속도로 말할 때</a:t>
            </a:r>
            <a:endParaRPr lang="en-US" altLang="ko-KR" dirty="0"/>
          </a:p>
          <a:p>
            <a:pPr marL="548640" lvl="2" indent="0">
              <a:buNone/>
            </a:pPr>
            <a:r>
              <a:rPr lang="en-US" altLang="ko-KR" dirty="0"/>
              <a:t>  ex) </a:t>
            </a:r>
            <a:r>
              <a:rPr lang="ko-KR" altLang="en-US" dirty="0" err="1"/>
              <a:t>놓</a:t>
            </a:r>
            <a:r>
              <a:rPr lang="en-US" altLang="ko-KR" dirty="0"/>
              <a:t>+</a:t>
            </a:r>
            <a:r>
              <a:rPr lang="ko-KR" altLang="en-US" dirty="0" err="1"/>
              <a:t>으니</a:t>
            </a:r>
            <a:r>
              <a:rPr lang="ko-KR" altLang="en-US" dirty="0"/>
              <a:t> → </a:t>
            </a:r>
            <a:r>
              <a:rPr lang="en-US" altLang="ko-KR" dirty="0"/>
              <a:t>[</a:t>
            </a:r>
            <a:r>
              <a:rPr lang="ko-KR" altLang="en-US" dirty="0" err="1"/>
              <a:t>노으니</a:t>
            </a:r>
            <a:r>
              <a:rPr lang="en-US" altLang="ko-KR" dirty="0"/>
              <a:t>] ~ [</a:t>
            </a:r>
            <a:r>
              <a:rPr lang="ko-KR" altLang="en-US" dirty="0"/>
              <a:t>노</a:t>
            </a:r>
            <a:r>
              <a:rPr lang="en-US" altLang="ko-KR" dirty="0"/>
              <a:t>:</a:t>
            </a:r>
            <a:r>
              <a:rPr lang="ko-KR" altLang="en-US" dirty="0"/>
              <a:t>니</a:t>
            </a:r>
            <a:r>
              <a:rPr lang="en-US" altLang="ko-KR" dirty="0"/>
              <a:t>], </a:t>
            </a:r>
            <a:r>
              <a:rPr lang="ko-KR" altLang="en-US" dirty="0" err="1"/>
              <a:t>좋</a:t>
            </a:r>
            <a:r>
              <a:rPr lang="en-US" altLang="ko-KR" dirty="0"/>
              <a:t>+</a:t>
            </a:r>
            <a:r>
              <a:rPr lang="ko-KR" altLang="en-US" dirty="0"/>
              <a:t>은 → </a:t>
            </a:r>
            <a:r>
              <a:rPr lang="en-US" altLang="ko-KR" dirty="0"/>
              <a:t>[</a:t>
            </a:r>
            <a:r>
              <a:rPr lang="ko-KR" altLang="en-US" dirty="0"/>
              <a:t>조</a:t>
            </a:r>
            <a:r>
              <a:rPr lang="en-US" altLang="ko-KR" dirty="0"/>
              <a:t>:</a:t>
            </a:r>
            <a:r>
              <a:rPr lang="ko-KR" altLang="en-US" dirty="0"/>
              <a:t>은</a:t>
            </a:r>
            <a:r>
              <a:rPr lang="en-US" altLang="ko-KR" dirty="0"/>
              <a:t>] ~[</a:t>
            </a:r>
            <a:r>
              <a:rPr lang="ko-KR" altLang="en-US" dirty="0"/>
              <a:t>존</a:t>
            </a:r>
            <a:r>
              <a:rPr lang="en-US" altLang="ko-KR" dirty="0"/>
              <a:t>:]</a:t>
            </a:r>
          </a:p>
          <a:p>
            <a:pPr marL="548640" lvl="2" indent="0">
              <a:buNone/>
            </a:pPr>
            <a:endParaRPr lang="en-US" altLang="ko-KR" dirty="0"/>
          </a:p>
          <a:p>
            <a:pPr lvl="2"/>
            <a:r>
              <a:rPr lang="ko-KR" altLang="en-US" dirty="0"/>
              <a:t>경상 방언에서 </a:t>
            </a:r>
            <a:r>
              <a:rPr lang="en-US" altLang="ko-KR" dirty="0"/>
              <a:t>‘</a:t>
            </a:r>
            <a:r>
              <a:rPr lang="ko-KR" altLang="en-US" dirty="0" err="1"/>
              <a:t>ㅣ</a:t>
            </a:r>
            <a:r>
              <a:rPr lang="en-US" altLang="ko-KR" dirty="0"/>
              <a:t>’</a:t>
            </a:r>
            <a:r>
              <a:rPr lang="ko-KR" altLang="en-US" dirty="0"/>
              <a:t>로 끝나는 용언 어간 뒤</a:t>
            </a:r>
            <a:endParaRPr lang="en-US" altLang="ko-KR" dirty="0"/>
          </a:p>
          <a:p>
            <a:pPr marL="548640" lvl="2" indent="0">
              <a:buNone/>
            </a:pPr>
            <a:r>
              <a:rPr lang="en-US" altLang="ko-KR" dirty="0"/>
              <a:t>  ex) </a:t>
            </a:r>
            <a:r>
              <a:rPr lang="ko-KR" altLang="en-US" dirty="0"/>
              <a:t>끼</a:t>
            </a:r>
            <a:r>
              <a:rPr lang="en-US" altLang="ko-KR" dirty="0"/>
              <a:t>+</a:t>
            </a:r>
            <a:r>
              <a:rPr lang="ko-KR" altLang="en-US" dirty="0"/>
              <a:t>어도 → </a:t>
            </a:r>
            <a:r>
              <a:rPr lang="en-US" altLang="ko-KR" dirty="0"/>
              <a:t>[</a:t>
            </a:r>
            <a:r>
              <a:rPr lang="ko-KR" altLang="en-US" dirty="0"/>
              <a:t>끼</a:t>
            </a:r>
            <a:r>
              <a:rPr lang="en-US" altLang="ko-KR" dirty="0"/>
              <a:t>:</a:t>
            </a:r>
            <a:r>
              <a:rPr lang="ko-KR" altLang="en-US" dirty="0"/>
              <a:t>도</a:t>
            </a:r>
            <a:r>
              <a:rPr lang="en-US" altLang="ko-KR" dirty="0"/>
              <a:t>], </a:t>
            </a:r>
            <a:r>
              <a:rPr lang="ko-KR" altLang="en-US" dirty="0"/>
              <a:t>시</a:t>
            </a:r>
            <a:r>
              <a:rPr lang="en-US" altLang="ko-KR" dirty="0"/>
              <a:t>+</a:t>
            </a:r>
            <a:r>
              <a:rPr lang="ko-KR" altLang="en-US" dirty="0"/>
              <a:t>어서 → </a:t>
            </a:r>
            <a:r>
              <a:rPr lang="en-US" altLang="ko-KR" dirty="0"/>
              <a:t>[</a:t>
            </a:r>
            <a:r>
              <a:rPr lang="ko-KR" altLang="en-US" dirty="0"/>
              <a:t>시</a:t>
            </a:r>
            <a:r>
              <a:rPr lang="en-US" altLang="ko-KR" dirty="0"/>
              <a:t>:</a:t>
            </a:r>
            <a:r>
              <a:rPr lang="ko-KR" altLang="en-US" dirty="0"/>
              <a:t>서</a:t>
            </a:r>
            <a:r>
              <a:rPr lang="en-US" altLang="ko-KR" dirty="0"/>
              <a:t>], </a:t>
            </a:r>
            <a:r>
              <a:rPr lang="ko-KR" altLang="en-US" dirty="0"/>
              <a:t>기</a:t>
            </a:r>
            <a:r>
              <a:rPr lang="en-US" altLang="ko-KR" dirty="0"/>
              <a:t>+</a:t>
            </a:r>
            <a:r>
              <a:rPr lang="ko-KR" altLang="en-US" dirty="0"/>
              <a:t>어라 → </a:t>
            </a:r>
            <a:r>
              <a:rPr lang="en-US" altLang="ko-KR" dirty="0"/>
              <a:t>[</a:t>
            </a:r>
            <a:r>
              <a:rPr lang="ko-KR" altLang="en-US" dirty="0"/>
              <a:t>기</a:t>
            </a:r>
            <a:r>
              <a:rPr lang="en-US" altLang="ko-KR" dirty="0"/>
              <a:t>:</a:t>
            </a:r>
            <a:r>
              <a:rPr lang="ko-KR" altLang="en-US" dirty="0"/>
              <a:t>라</a:t>
            </a:r>
            <a:r>
              <a:rPr lang="en-US" altLang="ko-KR" dirty="0"/>
              <a:t>]</a:t>
            </a:r>
          </a:p>
          <a:p>
            <a:pPr marL="274320" lvl="1" indent="0">
              <a:buNone/>
            </a:pPr>
            <a:r>
              <a:rPr lang="en-US" altLang="ko-KR" dirty="0"/>
              <a:t>         </a:t>
            </a:r>
          </a:p>
          <a:p>
            <a:pPr marL="548640" lvl="2" indent="0">
              <a:buNone/>
            </a:pPr>
            <a:endParaRPr lang="en-US" altLang="ko-KR" sz="1800" dirty="0"/>
          </a:p>
          <a:p>
            <a:pPr marL="548640" lvl="2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23725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음운 현상의 이해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pPr marL="274320" lvl="1" indent="0">
              <a:buNone/>
            </a:pPr>
            <a:endParaRPr lang="en-US" altLang="ko-KR" dirty="0"/>
          </a:p>
          <a:p>
            <a:pPr lvl="1"/>
            <a:r>
              <a:rPr lang="ko-KR" altLang="en-US" dirty="0"/>
              <a:t>축약 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두 음운이 합쳐져 제 </a:t>
            </a:r>
            <a:r>
              <a:rPr lang="en-US" altLang="ko-KR" dirty="0"/>
              <a:t>3</a:t>
            </a:r>
            <a:r>
              <a:rPr lang="ko-KR" altLang="en-US" dirty="0"/>
              <a:t>의 음운으로 바뀌는 현상 </a:t>
            </a:r>
            <a:r>
              <a:rPr lang="en-US" altLang="ko-KR" dirty="0"/>
              <a:t>ex) </a:t>
            </a:r>
            <a:r>
              <a:rPr lang="ko-KR" altLang="en-US" dirty="0" err="1"/>
              <a:t>놓</a:t>
            </a:r>
            <a:r>
              <a:rPr lang="en-US" altLang="ko-KR" dirty="0"/>
              <a:t>+</a:t>
            </a:r>
            <a:r>
              <a:rPr lang="ko-KR" altLang="en-US" dirty="0"/>
              <a:t>고 </a:t>
            </a:r>
            <a:r>
              <a:rPr lang="en-US" altLang="ko-KR" dirty="0"/>
              <a:t>→ [</a:t>
            </a:r>
            <a:r>
              <a:rPr lang="ko-KR" altLang="en-US" dirty="0" err="1"/>
              <a:t>노코</a:t>
            </a:r>
            <a:r>
              <a:rPr lang="en-US" altLang="ko-KR" dirty="0"/>
              <a:t>]</a:t>
            </a:r>
          </a:p>
          <a:p>
            <a:pPr marL="274320" lvl="1" indent="0">
              <a:buNone/>
            </a:pPr>
            <a:endParaRPr lang="en-US" altLang="ko-KR" sz="1800" dirty="0"/>
          </a:p>
          <a:p>
            <a:pPr lvl="1"/>
            <a:r>
              <a:rPr lang="ko-KR" altLang="en-US" dirty="0"/>
              <a:t>도치 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두 음운이 다른 변화 없이 자리가 뒤바뀌는 현상</a:t>
            </a:r>
          </a:p>
          <a:p>
            <a:pPr lvl="2"/>
            <a:endParaRPr lang="en-US" altLang="ko-KR" dirty="0"/>
          </a:p>
          <a:p>
            <a:pPr marL="274320" lvl="1" indent="0">
              <a:buNone/>
            </a:pPr>
            <a:r>
              <a:rPr lang="en-US" altLang="ko-KR" dirty="0"/>
              <a:t>               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9809386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대치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+mn-ea"/>
              </a:rPr>
              <a:t>그 밖의 대치 현상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sz="2000" dirty="0">
              <a:latin typeface="+mn-ea"/>
            </a:endParaRPr>
          </a:p>
          <a:p>
            <a:pPr lvl="1"/>
            <a:r>
              <a:rPr lang="ko-KR" altLang="en-US" dirty="0"/>
              <a:t>위치 동화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선행 음절의 종성에 오는 자음이 뒤에 오는 자음의 조음 위치를 닮아가는 현상</a:t>
            </a:r>
            <a:r>
              <a:rPr lang="en-US" altLang="ko-KR" dirty="0"/>
              <a:t>.</a:t>
            </a:r>
          </a:p>
          <a:p>
            <a:pPr lvl="3"/>
            <a:endParaRPr lang="en-US" altLang="ko-KR" dirty="0"/>
          </a:p>
          <a:p>
            <a:pPr lvl="2"/>
            <a:r>
              <a:rPr lang="ko-KR" altLang="en-US" dirty="0"/>
              <a:t>조음 방식은 바뀌지 않고 조음 위치만 바뀜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위치 동화는 필수적으로 적용되어야 하는 현상은 아니며 표준 발음으로 인정하지</a:t>
            </a:r>
            <a:endParaRPr lang="en-US" altLang="ko-KR" dirty="0"/>
          </a:p>
          <a:p>
            <a:pPr marL="548640" lvl="2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않음</a:t>
            </a:r>
            <a:r>
              <a:rPr lang="en-US" altLang="ko-KR" dirty="0"/>
              <a:t>.</a:t>
            </a:r>
          </a:p>
          <a:p>
            <a:pPr marL="822960" lvl="3" indent="0">
              <a:buNone/>
            </a:pPr>
            <a:endParaRPr lang="en-US" altLang="ko-KR" sz="1800" dirty="0"/>
          </a:p>
          <a:p>
            <a:pPr lvl="2"/>
            <a:r>
              <a:rPr lang="ko-KR" altLang="en-US" dirty="0"/>
              <a:t>위치 동화는 양순음화와 연구개음화로 나눌 수 있음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marL="274320" lvl="1" indent="0">
              <a:buNone/>
            </a:pPr>
            <a:endParaRPr lang="en-US" altLang="ko-KR" dirty="0"/>
          </a:p>
          <a:p>
            <a:pPr marL="548640" lvl="2" indent="0">
              <a:buNone/>
            </a:pPr>
            <a:endParaRPr lang="en-US" altLang="ko-KR" sz="1800" dirty="0"/>
          </a:p>
          <a:p>
            <a:pPr marL="548640" lvl="2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279446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대치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pPr lvl="2"/>
            <a:endParaRPr lang="en-US" altLang="ko-KR" dirty="0"/>
          </a:p>
          <a:p>
            <a:pPr lvl="3"/>
            <a:r>
              <a:rPr lang="ko-KR" altLang="en-US" sz="1800" dirty="0"/>
              <a:t>양순음화</a:t>
            </a:r>
            <a:endParaRPr lang="en-US" altLang="ko-KR" sz="1800" dirty="0"/>
          </a:p>
          <a:p>
            <a:pPr marL="822960" lvl="3" indent="0">
              <a:buNone/>
            </a:pPr>
            <a:r>
              <a:rPr lang="en-US" altLang="ko-KR" sz="1800" dirty="0"/>
              <a:t>  ex) </a:t>
            </a:r>
            <a:r>
              <a:rPr lang="ko-KR" altLang="en-US" sz="1800" dirty="0"/>
              <a:t>문법 → </a:t>
            </a:r>
            <a:r>
              <a:rPr lang="en-US" altLang="ko-KR" sz="1800" dirty="0"/>
              <a:t>[</a:t>
            </a:r>
            <a:r>
              <a:rPr lang="ko-KR" altLang="en-US" sz="1800" dirty="0" err="1"/>
              <a:t>뭄뻡</a:t>
            </a:r>
            <a:r>
              <a:rPr lang="en-US" altLang="ko-KR" sz="1800" dirty="0"/>
              <a:t>], </a:t>
            </a:r>
            <a:r>
              <a:rPr lang="ko-KR" altLang="en-US" sz="1800" dirty="0"/>
              <a:t>꽃</a:t>
            </a:r>
            <a:r>
              <a:rPr lang="en-US" altLang="ko-KR" sz="1800" dirty="0"/>
              <a:t>+</a:t>
            </a:r>
            <a:r>
              <a:rPr lang="ko-KR" altLang="en-US" sz="1800" dirty="0"/>
              <a:t>밭 → </a:t>
            </a:r>
            <a:r>
              <a:rPr lang="en-US" altLang="ko-KR" sz="1800" dirty="0"/>
              <a:t>(</a:t>
            </a:r>
            <a:r>
              <a:rPr lang="ko-KR" altLang="en-US" sz="1800" dirty="0" err="1"/>
              <a:t>꼳받</a:t>
            </a:r>
            <a:r>
              <a:rPr lang="en-US" altLang="ko-KR" sz="1800" dirty="0"/>
              <a:t>) </a:t>
            </a:r>
            <a:r>
              <a:rPr lang="ko-KR" altLang="en-US" sz="1800" dirty="0"/>
              <a:t>→ </a:t>
            </a:r>
            <a:r>
              <a:rPr lang="en-US" altLang="ko-KR" sz="1800" dirty="0"/>
              <a:t>[</a:t>
            </a:r>
            <a:r>
              <a:rPr lang="ko-KR" altLang="en-US" sz="1800" dirty="0" err="1"/>
              <a:t>꼽빧</a:t>
            </a:r>
            <a:r>
              <a:rPr lang="en-US" altLang="ko-KR" sz="1800" dirty="0"/>
              <a:t>]</a:t>
            </a:r>
          </a:p>
          <a:p>
            <a:pPr lvl="3"/>
            <a:endParaRPr lang="en-US" altLang="ko-KR" sz="1800" dirty="0"/>
          </a:p>
          <a:p>
            <a:pPr lvl="3"/>
            <a:r>
              <a:rPr lang="ko-KR" altLang="en-US" sz="1800" dirty="0"/>
              <a:t>연구개음화</a:t>
            </a:r>
            <a:endParaRPr lang="en-US" altLang="ko-KR" sz="1800" dirty="0"/>
          </a:p>
          <a:p>
            <a:pPr marL="822960" lvl="3" indent="0">
              <a:buNone/>
            </a:pPr>
            <a:r>
              <a:rPr lang="en-US" altLang="ko-KR" sz="1800" dirty="0"/>
              <a:t>  ex) </a:t>
            </a:r>
            <a:r>
              <a:rPr lang="ko-KR" altLang="en-US" sz="1800" dirty="0"/>
              <a:t>한강 → </a:t>
            </a:r>
            <a:r>
              <a:rPr lang="en-US" altLang="ko-KR" sz="1800" dirty="0"/>
              <a:t>[</a:t>
            </a:r>
            <a:r>
              <a:rPr lang="ko-KR" altLang="en-US" sz="1800" dirty="0" err="1"/>
              <a:t>항강</a:t>
            </a:r>
            <a:r>
              <a:rPr lang="en-US" altLang="ko-KR" sz="1800" dirty="0"/>
              <a:t>],  </a:t>
            </a:r>
            <a:r>
              <a:rPr lang="ko-KR" altLang="en-US" sz="1800" dirty="0" err="1"/>
              <a:t>듣</a:t>
            </a:r>
            <a:r>
              <a:rPr lang="en-US" altLang="ko-KR" sz="1800" dirty="0"/>
              <a:t>+</a:t>
            </a:r>
            <a:r>
              <a:rPr lang="ko-KR" altLang="en-US" sz="1800" dirty="0"/>
              <a:t>고 → </a:t>
            </a:r>
            <a:r>
              <a:rPr lang="en-US" altLang="ko-KR" sz="1800" dirty="0"/>
              <a:t>[</a:t>
            </a:r>
            <a:r>
              <a:rPr lang="ko-KR" altLang="en-US" sz="1800" dirty="0" err="1"/>
              <a:t>득꼬</a:t>
            </a:r>
            <a:r>
              <a:rPr lang="en-US" altLang="ko-KR" sz="1800" dirty="0"/>
              <a:t>], </a:t>
            </a:r>
            <a:r>
              <a:rPr lang="ko-KR" altLang="en-US" sz="1800" dirty="0"/>
              <a:t>감기 → </a:t>
            </a:r>
            <a:r>
              <a:rPr lang="en-US" altLang="ko-KR" sz="1800" dirty="0"/>
              <a:t>[</a:t>
            </a:r>
            <a:r>
              <a:rPr lang="ko-KR" altLang="en-US" sz="1800" dirty="0"/>
              <a:t>강기</a:t>
            </a:r>
            <a:r>
              <a:rPr lang="en-US" altLang="ko-KR" sz="1800" dirty="0"/>
              <a:t>], </a:t>
            </a:r>
            <a:r>
              <a:rPr lang="ko-KR" altLang="en-US" sz="1800" dirty="0" err="1"/>
              <a:t>잡</a:t>
            </a:r>
            <a:r>
              <a:rPr lang="en-US" altLang="ko-KR" sz="1800" dirty="0"/>
              <a:t>+</a:t>
            </a:r>
            <a:r>
              <a:rPr lang="ko-KR" altLang="en-US" sz="1800" dirty="0"/>
              <a:t>고 → </a:t>
            </a:r>
            <a:r>
              <a:rPr lang="en-US" altLang="ko-KR" sz="1800" dirty="0"/>
              <a:t>[</a:t>
            </a:r>
            <a:r>
              <a:rPr lang="ko-KR" altLang="en-US" sz="1800" dirty="0" err="1"/>
              <a:t>작꼬</a:t>
            </a:r>
            <a:r>
              <a:rPr lang="en-US" altLang="ko-KR" sz="1800" dirty="0"/>
              <a:t>]</a:t>
            </a:r>
          </a:p>
          <a:p>
            <a:pPr marL="822960" lvl="3" indent="0">
              <a:buNone/>
            </a:pPr>
            <a:endParaRPr lang="en-US" altLang="ko-KR" sz="1800" dirty="0"/>
          </a:p>
          <a:p>
            <a:pPr lvl="2"/>
            <a:r>
              <a:rPr lang="ko-KR" altLang="en-US" sz="2000" dirty="0"/>
              <a:t>위치 동화는 자음의 조음 위치에 따라 동화의 방향이 다름</a:t>
            </a:r>
            <a:r>
              <a:rPr lang="en-US" altLang="ko-KR" sz="2000" dirty="0"/>
              <a:t>.</a:t>
            </a:r>
          </a:p>
          <a:p>
            <a:pPr lvl="3"/>
            <a:endParaRPr lang="en-US" altLang="ko-KR" dirty="0"/>
          </a:p>
          <a:p>
            <a:pPr lvl="3"/>
            <a:r>
              <a:rPr lang="ko-KR" altLang="en-US" sz="1800" dirty="0"/>
              <a:t>치조음의 경우 항상 동화를 입는 피동화음으로만 작용함</a:t>
            </a:r>
            <a:r>
              <a:rPr lang="en-US" altLang="ko-KR" sz="1800" dirty="0"/>
              <a:t>. </a:t>
            </a:r>
          </a:p>
          <a:p>
            <a:pPr lvl="3"/>
            <a:endParaRPr lang="en-US" altLang="ko-KR" sz="1800" dirty="0"/>
          </a:p>
          <a:p>
            <a:pPr lvl="3"/>
            <a:r>
              <a:rPr lang="ko-KR" altLang="en-US" sz="1800" dirty="0"/>
              <a:t>연구개음의 경우 항상 </a:t>
            </a:r>
            <a:r>
              <a:rPr lang="ko-KR" altLang="en-US" sz="1800" dirty="0" err="1"/>
              <a:t>동화음의</a:t>
            </a:r>
            <a:r>
              <a:rPr lang="ko-KR" altLang="en-US" sz="1800" dirty="0"/>
              <a:t> 역할을 할 뿐 피동화음이 되는 경우는 없음</a:t>
            </a:r>
            <a:r>
              <a:rPr lang="en-US" altLang="ko-KR" sz="1800" dirty="0"/>
              <a:t>.</a:t>
            </a:r>
          </a:p>
          <a:p>
            <a:pPr lvl="3"/>
            <a:endParaRPr lang="en-US" altLang="ko-KR" sz="1800" dirty="0"/>
          </a:p>
          <a:p>
            <a:pPr lvl="3"/>
            <a:r>
              <a:rPr lang="ko-KR" altLang="en-US" sz="1800" dirty="0"/>
              <a:t>양순음은 치조음에 대해 </a:t>
            </a:r>
            <a:r>
              <a:rPr lang="ko-KR" altLang="en-US" sz="1800" dirty="0" err="1"/>
              <a:t>동화음이</a:t>
            </a:r>
            <a:r>
              <a:rPr lang="ko-KR" altLang="en-US" sz="1800" dirty="0"/>
              <a:t> 될 수 있지만 연구개음에 대해서는 항상 </a:t>
            </a:r>
            <a:endParaRPr lang="en-US" altLang="ko-KR" sz="1800" dirty="0"/>
          </a:p>
          <a:p>
            <a:pPr marL="822960" lvl="3" indent="0">
              <a:buNone/>
            </a:pPr>
            <a:r>
              <a:rPr lang="en-US" altLang="ko-KR" sz="1800" dirty="0"/>
              <a:t>  </a:t>
            </a:r>
            <a:r>
              <a:rPr lang="ko-KR" altLang="en-US" sz="1800" dirty="0"/>
              <a:t>피동화음만</a:t>
            </a:r>
            <a:r>
              <a:rPr lang="en-US" altLang="ko-KR" sz="1800" dirty="0"/>
              <a:t>  </a:t>
            </a:r>
            <a:r>
              <a:rPr lang="ko-KR" altLang="en-US" sz="1800" dirty="0"/>
              <a:t>될 수 있음</a:t>
            </a:r>
            <a:r>
              <a:rPr lang="en-US" altLang="ko-KR" sz="1800" dirty="0"/>
              <a:t>.</a:t>
            </a:r>
          </a:p>
          <a:p>
            <a:pPr marL="274320" lvl="1" indent="0">
              <a:buNone/>
            </a:pPr>
            <a:endParaRPr lang="en-US" altLang="ko-KR" sz="1800" dirty="0"/>
          </a:p>
          <a:p>
            <a:pPr marL="548640" lvl="2" indent="0">
              <a:buNone/>
            </a:pPr>
            <a:endParaRPr lang="en-US" altLang="ko-KR" dirty="0"/>
          </a:p>
          <a:p>
            <a:pPr marL="548640" lvl="2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744498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대치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pPr marL="548640" lvl="2" indent="0">
              <a:buNone/>
            </a:pPr>
            <a:endParaRPr lang="en-US" altLang="ko-KR" sz="2000" dirty="0">
              <a:latin typeface="+mn-ea"/>
            </a:endParaRPr>
          </a:p>
          <a:p>
            <a:pPr marL="274320" lvl="1" indent="0">
              <a:buNone/>
            </a:pPr>
            <a:r>
              <a:rPr lang="en-US" altLang="ko-KR" b="1" dirty="0">
                <a:latin typeface="+mn-ea"/>
              </a:rPr>
              <a:t>Q7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다음 물음에 답해 보세요</a:t>
            </a:r>
            <a:r>
              <a:rPr lang="en-US" altLang="ko-KR" dirty="0">
                <a:latin typeface="+mn-ea"/>
              </a:rPr>
              <a:t>.</a:t>
            </a:r>
          </a:p>
          <a:p>
            <a:pPr marL="274320" lvl="1" indent="0">
              <a:buNone/>
            </a:pPr>
            <a:endParaRPr lang="en-US" altLang="ko-KR" dirty="0">
              <a:latin typeface="+mn-ea"/>
            </a:endParaRPr>
          </a:p>
          <a:p>
            <a:pPr marL="274320" lvl="1" indent="0">
              <a:buNone/>
            </a:pPr>
            <a:r>
              <a:rPr lang="en-US" altLang="ko-KR" dirty="0">
                <a:latin typeface="+mn-ea"/>
              </a:rPr>
              <a:t>(1) ‘</a:t>
            </a:r>
            <a:r>
              <a:rPr lang="ko-KR" altLang="en-US" dirty="0" err="1">
                <a:latin typeface="+mn-ea"/>
              </a:rPr>
              <a:t>ㅇ</a:t>
            </a:r>
            <a:r>
              <a:rPr lang="en-US" altLang="ko-KR" dirty="0">
                <a:latin typeface="+mn-ea"/>
              </a:rPr>
              <a:t>’</a:t>
            </a:r>
            <a:r>
              <a:rPr lang="ko-KR" altLang="en-US" dirty="0">
                <a:latin typeface="+mn-ea"/>
              </a:rPr>
              <a:t>이 위치 동화의 </a:t>
            </a:r>
            <a:r>
              <a:rPr lang="ko-KR" altLang="en-US" dirty="0" err="1">
                <a:latin typeface="+mn-ea"/>
              </a:rPr>
              <a:t>동화음으로</a:t>
            </a:r>
            <a:r>
              <a:rPr lang="ko-KR" altLang="en-US" dirty="0">
                <a:latin typeface="+mn-ea"/>
              </a:rPr>
              <a:t> 기능하지 않는 이유에 대해 생각해</a:t>
            </a:r>
            <a:endParaRPr lang="en-US" altLang="ko-KR" dirty="0">
              <a:latin typeface="+mn-ea"/>
            </a:endParaRPr>
          </a:p>
          <a:p>
            <a:pPr marL="274320" lvl="1" indent="0">
              <a:buNone/>
            </a:pPr>
            <a:r>
              <a:rPr lang="en-US" altLang="ko-KR" dirty="0">
                <a:latin typeface="+mn-ea"/>
              </a:rPr>
              <a:t>      </a:t>
            </a:r>
            <a:r>
              <a:rPr lang="ko-KR" altLang="en-US" dirty="0">
                <a:latin typeface="+mn-ea"/>
              </a:rPr>
              <a:t>보세요</a:t>
            </a:r>
            <a:r>
              <a:rPr lang="en-US" altLang="ko-KR" dirty="0">
                <a:latin typeface="+mn-ea"/>
              </a:rPr>
              <a:t>.</a:t>
            </a:r>
          </a:p>
          <a:p>
            <a:pPr marL="274320" lvl="1" indent="0">
              <a:buNone/>
            </a:pPr>
            <a:endParaRPr lang="en-US" altLang="ko-KR" dirty="0">
              <a:latin typeface="+mn-ea"/>
            </a:endParaRPr>
          </a:p>
          <a:p>
            <a:pPr marL="274320" lvl="1" indent="0">
              <a:buNone/>
            </a:pPr>
            <a:r>
              <a:rPr lang="en-US" altLang="ko-KR" dirty="0">
                <a:latin typeface="+mn-ea"/>
              </a:rPr>
              <a:t>(2) </a:t>
            </a:r>
            <a:r>
              <a:rPr lang="ko-KR" altLang="en-US" dirty="0">
                <a:latin typeface="+mn-ea"/>
              </a:rPr>
              <a:t>경구개음이나 </a:t>
            </a:r>
            <a:r>
              <a:rPr lang="ko-KR" altLang="en-US" dirty="0" err="1">
                <a:latin typeface="+mn-ea"/>
              </a:rPr>
              <a:t>후음에</a:t>
            </a:r>
            <a:r>
              <a:rPr lang="ko-KR" altLang="en-US" dirty="0">
                <a:latin typeface="+mn-ea"/>
              </a:rPr>
              <a:t> 위치 동화가 적용되지 못하는 이유에 대해 생각해</a:t>
            </a:r>
            <a:endParaRPr lang="en-US" altLang="ko-KR" dirty="0">
              <a:latin typeface="+mn-ea"/>
            </a:endParaRPr>
          </a:p>
          <a:p>
            <a:pPr marL="274320" lvl="1" indent="0">
              <a:buNone/>
            </a:pPr>
            <a:r>
              <a:rPr lang="en-US" altLang="ko-KR" dirty="0">
                <a:latin typeface="+mn-ea"/>
              </a:rPr>
              <a:t>     </a:t>
            </a:r>
            <a:r>
              <a:rPr lang="ko-KR" altLang="en-US" dirty="0">
                <a:latin typeface="+mn-ea"/>
              </a:rPr>
              <a:t>보세요</a:t>
            </a:r>
            <a:r>
              <a:rPr lang="en-US" altLang="ko-KR" dirty="0">
                <a:latin typeface="+mn-ea"/>
              </a:rPr>
              <a:t>.</a:t>
            </a:r>
          </a:p>
          <a:p>
            <a:pPr marL="274320" lvl="1" indent="0">
              <a:buNone/>
            </a:pPr>
            <a:endParaRPr lang="en-US" altLang="ko-KR" dirty="0">
              <a:latin typeface="+mn-ea"/>
            </a:endParaRPr>
          </a:p>
          <a:p>
            <a:pPr marL="274320" lvl="1" indent="0">
              <a:buNone/>
            </a:pPr>
            <a:endParaRPr lang="en-US" altLang="ko-KR" dirty="0">
              <a:latin typeface="+mn-ea"/>
            </a:endParaRPr>
          </a:p>
          <a:p>
            <a:pPr marL="274320" lvl="1" indent="0">
              <a:buNone/>
            </a:pPr>
            <a:endParaRPr lang="en-US" altLang="ko-KR" dirty="0">
              <a:latin typeface="+mn-ea"/>
            </a:endParaRPr>
          </a:p>
          <a:p>
            <a:pPr marL="274320" lvl="1" indent="0">
              <a:buNone/>
            </a:pPr>
            <a:endParaRPr lang="en-US" altLang="ko-KR" dirty="0">
              <a:latin typeface="+mn-ea"/>
            </a:endParaRPr>
          </a:p>
          <a:p>
            <a:pPr marL="274320" lvl="1" indent="0">
              <a:buNone/>
            </a:pPr>
            <a:endParaRPr lang="en-US" altLang="ko-KR" dirty="0">
              <a:latin typeface="+mn-ea"/>
            </a:endParaRPr>
          </a:p>
          <a:p>
            <a:pPr marL="274320" lvl="1" indent="0">
              <a:buNone/>
            </a:pPr>
            <a:endParaRPr lang="en-US" altLang="ko-KR" dirty="0">
              <a:latin typeface="+mn-ea"/>
            </a:endParaRPr>
          </a:p>
          <a:p>
            <a:pPr marL="274320" lvl="1" indent="0">
              <a:buNone/>
            </a:pPr>
            <a:endParaRPr lang="en-US" altLang="ko-KR" dirty="0"/>
          </a:p>
          <a:p>
            <a:pPr lvl="3"/>
            <a:endParaRPr lang="en-US" altLang="ko-KR" sz="2000" dirty="0"/>
          </a:p>
          <a:p>
            <a:pPr marL="822960" lvl="3" indent="0">
              <a:buNone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9087140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대치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000" dirty="0">
              <a:latin typeface="+mn-ea"/>
            </a:endParaRPr>
          </a:p>
          <a:p>
            <a:pPr lvl="1"/>
            <a:r>
              <a:rPr lang="ko-KR" altLang="en-US" dirty="0"/>
              <a:t>원순모음화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평순 모음이 양순음 뒤에서 원순 모음으로 바뀌는 현상</a:t>
            </a:r>
            <a:r>
              <a:rPr lang="en-US" altLang="ko-KR" dirty="0"/>
              <a:t>.</a:t>
            </a:r>
          </a:p>
          <a:p>
            <a:pPr lvl="3"/>
            <a:endParaRPr lang="en-US" altLang="ko-KR" dirty="0"/>
          </a:p>
          <a:p>
            <a:pPr lvl="2"/>
            <a:r>
              <a:rPr lang="ko-KR" altLang="en-US" dirty="0"/>
              <a:t>모든 방언에서 공통적으로 원순모음화가 일어나는 모음은 </a:t>
            </a:r>
            <a:r>
              <a:rPr lang="en-US" altLang="ko-KR" dirty="0"/>
              <a:t>‘</a:t>
            </a:r>
            <a:r>
              <a:rPr lang="ko-KR" altLang="en-US" dirty="0" err="1"/>
              <a:t>ㅡ</a:t>
            </a:r>
            <a:r>
              <a:rPr lang="en-US" altLang="ko-KR" dirty="0"/>
              <a:t>’</a:t>
            </a:r>
            <a:r>
              <a:rPr lang="ko-KR" altLang="en-US" dirty="0"/>
              <a:t>임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‘</a:t>
            </a:r>
            <a:r>
              <a:rPr lang="ko-KR" altLang="en-US" dirty="0" err="1"/>
              <a:t>ㅡ</a:t>
            </a:r>
            <a:r>
              <a:rPr lang="en-US" altLang="ko-KR" dirty="0"/>
              <a:t>’</a:t>
            </a:r>
            <a:r>
              <a:rPr lang="ko-KR" altLang="en-US" dirty="0"/>
              <a:t>의 원순모음화가 형태소 내부에서 일어난 경우 표준 발음으로 인정함</a:t>
            </a:r>
            <a:r>
              <a:rPr lang="en-US" altLang="ko-KR" dirty="0"/>
              <a:t>.</a:t>
            </a:r>
          </a:p>
          <a:p>
            <a:pPr marL="548640" lvl="2" indent="0">
              <a:buNone/>
            </a:pPr>
            <a:r>
              <a:rPr lang="en-US" altLang="ko-KR" dirty="0"/>
              <a:t>   ex) </a:t>
            </a:r>
            <a:r>
              <a:rPr lang="ko-KR" altLang="en-US" dirty="0" err="1"/>
              <a:t>믈</a:t>
            </a:r>
            <a:r>
              <a:rPr lang="en-US" altLang="ko-KR" dirty="0"/>
              <a:t>&gt;</a:t>
            </a:r>
            <a:r>
              <a:rPr lang="ko-KR" altLang="en-US" dirty="0"/>
              <a:t>물</a:t>
            </a:r>
            <a:r>
              <a:rPr lang="en-US" altLang="ko-KR" dirty="0"/>
              <a:t>, </a:t>
            </a:r>
            <a:r>
              <a:rPr lang="ko-KR" altLang="en-US" dirty="0" err="1"/>
              <a:t>블</a:t>
            </a:r>
            <a:r>
              <a:rPr lang="en-US" altLang="ko-KR" dirty="0"/>
              <a:t>&gt;</a:t>
            </a:r>
            <a:r>
              <a:rPr lang="ko-KR" altLang="en-US" dirty="0"/>
              <a:t>불</a:t>
            </a:r>
            <a:r>
              <a:rPr lang="en-US" altLang="ko-KR" dirty="0"/>
              <a:t>, </a:t>
            </a:r>
            <a:r>
              <a:rPr lang="ko-KR" altLang="en-US" dirty="0" err="1"/>
              <a:t>플</a:t>
            </a:r>
            <a:r>
              <a:rPr lang="en-US" altLang="ko-KR" dirty="0"/>
              <a:t>&gt;</a:t>
            </a:r>
            <a:r>
              <a:rPr lang="ko-KR" altLang="en-US" dirty="0"/>
              <a:t>풀</a:t>
            </a:r>
            <a:r>
              <a:rPr lang="en-US" altLang="ko-KR" dirty="0"/>
              <a:t>, </a:t>
            </a:r>
            <a:r>
              <a:rPr lang="ko-KR" altLang="en-US" dirty="0" err="1"/>
              <a:t>븥다</a:t>
            </a:r>
            <a:r>
              <a:rPr lang="en-US" altLang="ko-KR" dirty="0"/>
              <a:t>&gt;</a:t>
            </a:r>
            <a:r>
              <a:rPr lang="ko-KR" altLang="en-US" dirty="0"/>
              <a:t>붙다</a:t>
            </a:r>
            <a:r>
              <a:rPr lang="en-US" altLang="ko-KR" dirty="0"/>
              <a:t>, </a:t>
            </a:r>
            <a:r>
              <a:rPr lang="ko-KR" altLang="en-US" dirty="0" err="1"/>
              <a:t>프르다</a:t>
            </a:r>
            <a:r>
              <a:rPr lang="en-US" altLang="ko-KR" dirty="0"/>
              <a:t>&gt;</a:t>
            </a:r>
            <a:r>
              <a:rPr lang="ko-KR" altLang="en-US" dirty="0"/>
              <a:t>푸르다</a:t>
            </a:r>
            <a:endParaRPr lang="en-US" altLang="ko-KR" dirty="0"/>
          </a:p>
          <a:p>
            <a:pPr lvl="3"/>
            <a:endParaRPr lang="en-US" altLang="ko-KR" sz="1800" dirty="0"/>
          </a:p>
          <a:p>
            <a:pPr lvl="3"/>
            <a:r>
              <a:rPr lang="ko-KR" altLang="en-US" sz="1800" dirty="0"/>
              <a:t>형태소 내부에서 적용된 경우 재구조화가 일어나서 형태가 바뀜</a:t>
            </a:r>
            <a:r>
              <a:rPr lang="en-US" altLang="ko-KR" sz="1800" dirty="0"/>
              <a:t>.</a:t>
            </a:r>
          </a:p>
          <a:p>
            <a:pPr lvl="3"/>
            <a:endParaRPr lang="en-US" altLang="ko-KR" sz="1800" dirty="0"/>
          </a:p>
          <a:p>
            <a:pPr lvl="2"/>
            <a:r>
              <a:rPr lang="en-US" altLang="ko-KR" dirty="0"/>
              <a:t>‘</a:t>
            </a:r>
            <a:r>
              <a:rPr lang="ko-KR" altLang="en-US" dirty="0" err="1"/>
              <a:t>ㅡ</a:t>
            </a:r>
            <a:r>
              <a:rPr lang="en-US" altLang="ko-KR" dirty="0"/>
              <a:t>’</a:t>
            </a:r>
            <a:r>
              <a:rPr lang="ko-KR" altLang="en-US" dirty="0"/>
              <a:t>의 원순모음화가 형태소 경계에서 일어난 경우 표준 발음으로 인정하지 않음</a:t>
            </a:r>
            <a:r>
              <a:rPr lang="en-US" altLang="ko-KR" dirty="0"/>
              <a:t>.</a:t>
            </a:r>
          </a:p>
          <a:p>
            <a:pPr marL="548640" lvl="2" indent="0">
              <a:buNone/>
            </a:pPr>
            <a:r>
              <a:rPr lang="en-US" altLang="ko-KR" dirty="0"/>
              <a:t>   ex) </a:t>
            </a:r>
            <a:r>
              <a:rPr lang="ko-KR" altLang="en-US" dirty="0"/>
              <a:t>업</a:t>
            </a:r>
            <a:r>
              <a:rPr lang="en-US" altLang="ko-KR" dirty="0"/>
              <a:t>+</a:t>
            </a:r>
            <a:r>
              <a:rPr lang="ko-KR" altLang="en-US" dirty="0" err="1"/>
              <a:t>으면</a:t>
            </a:r>
            <a:r>
              <a:rPr lang="ko-KR" altLang="en-US" dirty="0"/>
              <a:t> → </a:t>
            </a:r>
            <a:r>
              <a:rPr lang="en-US" altLang="ko-KR" dirty="0"/>
              <a:t>[</a:t>
            </a:r>
            <a:r>
              <a:rPr lang="ko-KR" altLang="en-US" dirty="0"/>
              <a:t>어부면</a:t>
            </a:r>
            <a:r>
              <a:rPr lang="en-US" altLang="ko-KR" dirty="0"/>
              <a:t>], </a:t>
            </a:r>
            <a:r>
              <a:rPr lang="ko-KR" altLang="en-US" dirty="0" err="1"/>
              <a:t>옮</a:t>
            </a:r>
            <a:r>
              <a:rPr lang="en-US" altLang="ko-KR" dirty="0"/>
              <a:t>+</a:t>
            </a:r>
            <a:r>
              <a:rPr lang="ko-KR" altLang="en-US" dirty="0" err="1"/>
              <a:t>으니</a:t>
            </a:r>
            <a:r>
              <a:rPr lang="ko-KR" altLang="en-US" dirty="0"/>
              <a:t> → </a:t>
            </a:r>
            <a:r>
              <a:rPr lang="en-US" altLang="ko-KR" dirty="0"/>
              <a:t>[</a:t>
            </a:r>
            <a:r>
              <a:rPr lang="ko-KR" altLang="en-US" dirty="0" err="1"/>
              <a:t>올무니</a:t>
            </a:r>
            <a:r>
              <a:rPr lang="en-US" altLang="ko-KR" dirty="0"/>
              <a:t>], </a:t>
            </a:r>
            <a:r>
              <a:rPr lang="ko-KR" altLang="en-US" dirty="0"/>
              <a:t>앞</a:t>
            </a:r>
            <a:r>
              <a:rPr lang="en-US" altLang="ko-KR" dirty="0"/>
              <a:t>+</a:t>
            </a:r>
            <a:r>
              <a:rPr lang="ko-KR" altLang="en-US" dirty="0"/>
              <a:t>으로 → </a:t>
            </a:r>
            <a:r>
              <a:rPr lang="en-US" altLang="ko-KR" dirty="0"/>
              <a:t>[</a:t>
            </a:r>
            <a:r>
              <a:rPr lang="ko-KR" altLang="en-US" dirty="0" err="1"/>
              <a:t>아푸로</a:t>
            </a:r>
            <a:r>
              <a:rPr lang="en-US" altLang="ko-KR" dirty="0"/>
              <a:t>]</a:t>
            </a:r>
          </a:p>
          <a:p>
            <a:pPr marL="822960" lvl="3" indent="0">
              <a:buNone/>
            </a:pPr>
            <a:endParaRPr lang="en-US" altLang="ko-KR" dirty="0"/>
          </a:p>
          <a:p>
            <a:pPr lvl="2"/>
            <a:endParaRPr lang="en-US" altLang="ko-KR" dirty="0"/>
          </a:p>
          <a:p>
            <a:pPr marL="274320" lvl="1" indent="0">
              <a:buNone/>
            </a:pPr>
            <a:endParaRPr lang="en-US" altLang="ko-KR" dirty="0"/>
          </a:p>
          <a:p>
            <a:pPr marL="548640" lvl="2" indent="0">
              <a:buNone/>
            </a:pPr>
            <a:endParaRPr lang="en-US" altLang="ko-KR" sz="1800" dirty="0"/>
          </a:p>
          <a:p>
            <a:pPr marL="548640" lvl="2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4381408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대치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pPr lvl="1"/>
            <a:endParaRPr lang="en-US" altLang="ko-KR" dirty="0"/>
          </a:p>
          <a:p>
            <a:pPr lvl="1"/>
            <a:r>
              <a:rPr lang="ko-KR" altLang="en-US" dirty="0"/>
              <a:t>이</a:t>
            </a:r>
            <a:r>
              <a:rPr lang="en-US" altLang="ko-KR" dirty="0"/>
              <a:t>-</a:t>
            </a:r>
            <a:r>
              <a:rPr lang="ko-KR" altLang="en-US" dirty="0"/>
              <a:t>역행동화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‘</a:t>
            </a:r>
            <a:r>
              <a:rPr lang="ko-KR" altLang="en-US" dirty="0" err="1"/>
              <a:t>ㅣ</a:t>
            </a:r>
            <a:r>
              <a:rPr lang="en-US" altLang="ko-KR" dirty="0"/>
              <a:t>,y’ </a:t>
            </a:r>
            <a:r>
              <a:rPr lang="ko-KR" altLang="en-US" dirty="0"/>
              <a:t>앞에 오는 후설 모음이 전설 모음으로 바뀌는 현</a:t>
            </a:r>
            <a:r>
              <a:rPr lang="en-US" altLang="ko-KR" dirty="0"/>
              <a:t>. (</a:t>
            </a:r>
            <a:r>
              <a:rPr lang="ko-KR" altLang="en-US" dirty="0" err="1"/>
              <a:t>움라우트</a:t>
            </a:r>
            <a:r>
              <a:rPr lang="en-US" altLang="ko-KR" dirty="0"/>
              <a:t>) </a:t>
            </a:r>
            <a:r>
              <a:rPr lang="ko-KR" altLang="en-US" dirty="0"/>
              <a:t> </a:t>
            </a:r>
            <a:endParaRPr lang="en-US" altLang="ko-KR" dirty="0"/>
          </a:p>
          <a:p>
            <a:pPr marL="548640" lvl="2" indent="0">
              <a:buNone/>
            </a:pPr>
            <a:r>
              <a:rPr lang="en-US" altLang="ko-KR" dirty="0"/>
              <a:t>  ex) </a:t>
            </a:r>
            <a:r>
              <a:rPr lang="ko-KR" altLang="en-US" dirty="0"/>
              <a:t>손잡이</a:t>
            </a:r>
            <a:r>
              <a:rPr lang="en-US" altLang="ko-KR" dirty="0"/>
              <a:t>&gt;</a:t>
            </a:r>
            <a:r>
              <a:rPr lang="ko-KR" altLang="en-US" dirty="0" err="1"/>
              <a:t>손잽이</a:t>
            </a:r>
            <a:r>
              <a:rPr lang="en-US" altLang="ko-KR" dirty="0"/>
              <a:t>, </a:t>
            </a:r>
            <a:r>
              <a:rPr lang="ko-KR" altLang="en-US" dirty="0"/>
              <a:t>구경</a:t>
            </a:r>
            <a:r>
              <a:rPr lang="en-US" altLang="ko-KR" dirty="0"/>
              <a:t>&gt;</a:t>
            </a:r>
            <a:r>
              <a:rPr lang="ko-KR" altLang="en-US" dirty="0"/>
              <a:t>귀경</a:t>
            </a:r>
            <a:r>
              <a:rPr lang="en-US" altLang="ko-KR" dirty="0"/>
              <a:t>, </a:t>
            </a:r>
            <a:r>
              <a:rPr lang="ko-KR" altLang="en-US" dirty="0"/>
              <a:t>고기</a:t>
            </a:r>
            <a:r>
              <a:rPr lang="en-US" altLang="ko-KR" dirty="0"/>
              <a:t>&gt;</a:t>
            </a:r>
            <a:r>
              <a:rPr lang="ko-KR" altLang="en-US" dirty="0"/>
              <a:t>괴기</a:t>
            </a:r>
            <a:endParaRPr lang="en-US" altLang="ko-KR" dirty="0"/>
          </a:p>
          <a:p>
            <a:pPr marL="548640" lvl="2" indent="0">
              <a:buNone/>
            </a:pPr>
            <a:r>
              <a:rPr lang="ko-KR" altLang="en-US" dirty="0"/>
              <a:t>        방</a:t>
            </a:r>
            <a:r>
              <a:rPr lang="en-US" altLang="ko-KR" dirty="0"/>
              <a:t>+</a:t>
            </a:r>
            <a:r>
              <a:rPr lang="ko-KR" altLang="en-US" dirty="0"/>
              <a:t>이 → </a:t>
            </a:r>
            <a:r>
              <a:rPr lang="en-US" altLang="ko-KR" dirty="0"/>
              <a:t>[</a:t>
            </a:r>
            <a:r>
              <a:rPr lang="ko-KR" altLang="en-US" dirty="0" err="1"/>
              <a:t>뱅이</a:t>
            </a:r>
            <a:r>
              <a:rPr lang="en-US" altLang="ko-KR" dirty="0"/>
              <a:t>], </a:t>
            </a:r>
            <a:r>
              <a:rPr lang="ko-KR" altLang="en-US" dirty="0"/>
              <a:t>법</a:t>
            </a:r>
            <a:r>
              <a:rPr lang="en-US" altLang="ko-KR" dirty="0"/>
              <a:t>+</a:t>
            </a:r>
            <a:r>
              <a:rPr lang="ko-KR" altLang="en-US" dirty="0"/>
              <a:t>이다 → </a:t>
            </a:r>
            <a:r>
              <a:rPr lang="en-US" altLang="ko-KR" dirty="0"/>
              <a:t>[</a:t>
            </a:r>
            <a:r>
              <a:rPr lang="ko-KR" altLang="en-US" dirty="0" err="1"/>
              <a:t>베비다</a:t>
            </a:r>
            <a:r>
              <a:rPr lang="en-US" altLang="ko-KR" dirty="0"/>
              <a:t>], </a:t>
            </a:r>
            <a:r>
              <a:rPr lang="ko-KR" altLang="en-US" dirty="0"/>
              <a:t>속</a:t>
            </a:r>
            <a:r>
              <a:rPr lang="en-US" altLang="ko-KR" dirty="0"/>
              <a:t>+</a:t>
            </a:r>
            <a:r>
              <a:rPr lang="ko-KR" altLang="en-US" dirty="0"/>
              <a:t>이 → </a:t>
            </a:r>
            <a:r>
              <a:rPr lang="en-US" altLang="ko-KR" dirty="0"/>
              <a:t>[</a:t>
            </a:r>
            <a:r>
              <a:rPr lang="ko-KR" altLang="en-US" dirty="0"/>
              <a:t>쇠기</a:t>
            </a:r>
            <a:r>
              <a:rPr lang="en-US" altLang="ko-KR" dirty="0"/>
              <a:t>]</a:t>
            </a:r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다른 동화 현상과 달리 </a:t>
            </a:r>
            <a:r>
              <a:rPr lang="ko-KR" altLang="en-US" dirty="0" err="1"/>
              <a:t>동화음인</a:t>
            </a:r>
            <a:r>
              <a:rPr lang="ko-KR" altLang="en-US" dirty="0"/>
              <a:t> </a:t>
            </a:r>
            <a:r>
              <a:rPr lang="en-US" altLang="ko-KR" dirty="0"/>
              <a:t>‘</a:t>
            </a:r>
            <a:r>
              <a:rPr lang="ko-KR" altLang="en-US" dirty="0" err="1"/>
              <a:t>ㅣ</a:t>
            </a:r>
            <a:r>
              <a:rPr lang="en-US" altLang="ko-KR" dirty="0"/>
              <a:t>,y’</a:t>
            </a:r>
            <a:r>
              <a:rPr lang="ko-KR" altLang="en-US" dirty="0"/>
              <a:t>와 피동화음인 후설 모음 사이에 개재 자음</a:t>
            </a:r>
            <a:endParaRPr lang="en-US" altLang="ko-KR" dirty="0"/>
          </a:p>
          <a:p>
            <a:pPr marL="548640" lvl="2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이 있어야 함</a:t>
            </a:r>
            <a:r>
              <a:rPr lang="en-US" altLang="ko-KR" dirty="0"/>
              <a:t>.</a:t>
            </a:r>
          </a:p>
          <a:p>
            <a:pPr marL="274320" lvl="1" indent="0">
              <a:buNone/>
            </a:pPr>
            <a:endParaRPr lang="en-US" altLang="ko-KR" dirty="0"/>
          </a:p>
          <a:p>
            <a:pPr lvl="2"/>
            <a:r>
              <a:rPr lang="ko-KR" altLang="en-US" dirty="0"/>
              <a:t>이</a:t>
            </a:r>
            <a:r>
              <a:rPr lang="en-US" altLang="ko-KR" dirty="0"/>
              <a:t>-</a:t>
            </a:r>
            <a:r>
              <a:rPr lang="ko-KR" altLang="en-US" dirty="0"/>
              <a:t>역행 동화는 예전에 비해 세력이 매우 약화되었고 적용되어 굳어진 단어 </a:t>
            </a:r>
            <a:endParaRPr lang="en-US" altLang="ko-KR" dirty="0"/>
          </a:p>
          <a:p>
            <a:pPr marL="548640" lvl="2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몇몇만 표준어로 인정받고 나머지는 표준어로 인정하지 않음</a:t>
            </a:r>
            <a:r>
              <a:rPr lang="en-US" altLang="ko-KR" dirty="0"/>
              <a:t>.</a:t>
            </a:r>
          </a:p>
          <a:p>
            <a:pPr marL="548640" lvl="2" indent="0">
              <a:buNone/>
            </a:pPr>
            <a:r>
              <a:rPr lang="en-US" altLang="ko-KR" dirty="0"/>
              <a:t>  ex) </a:t>
            </a:r>
            <a:r>
              <a:rPr lang="ko-KR" altLang="en-US" dirty="0" err="1"/>
              <a:t>올창이</a:t>
            </a:r>
            <a:r>
              <a:rPr lang="en-US" altLang="ko-KR" dirty="0"/>
              <a:t>&gt; </a:t>
            </a:r>
            <a:r>
              <a:rPr lang="ko-KR" altLang="en-US" dirty="0"/>
              <a:t>올챙이</a:t>
            </a:r>
            <a:r>
              <a:rPr lang="en-US" altLang="ko-KR" dirty="0"/>
              <a:t>, </a:t>
            </a:r>
            <a:r>
              <a:rPr lang="ko-KR" altLang="en-US" dirty="0" err="1"/>
              <a:t>굼벙이</a:t>
            </a:r>
            <a:r>
              <a:rPr lang="en-US" altLang="ko-KR" dirty="0"/>
              <a:t>&gt; </a:t>
            </a:r>
            <a:r>
              <a:rPr lang="ko-KR" altLang="en-US" dirty="0"/>
              <a:t>굼벵이</a:t>
            </a:r>
            <a:endParaRPr lang="en-US" altLang="ko-KR" dirty="0"/>
          </a:p>
          <a:p>
            <a:pPr marL="548640" lvl="2" indent="0">
              <a:buNone/>
            </a:pPr>
            <a:endParaRPr lang="en-US" altLang="ko-KR" dirty="0"/>
          </a:p>
          <a:p>
            <a:pPr lvl="3"/>
            <a:endParaRPr lang="en-US" altLang="ko-KR" sz="1800" dirty="0"/>
          </a:p>
          <a:p>
            <a:pPr lvl="2"/>
            <a:endParaRPr lang="en-US" altLang="ko-KR" dirty="0"/>
          </a:p>
          <a:p>
            <a:pPr marL="548640" lvl="2" indent="0">
              <a:buNone/>
            </a:pPr>
            <a:endParaRPr lang="en-US" altLang="ko-KR" sz="1800" dirty="0"/>
          </a:p>
          <a:p>
            <a:pPr marL="548640" lvl="2" indent="0">
              <a:buNone/>
            </a:pPr>
            <a:endParaRPr lang="en-US" altLang="ko-KR" sz="1800" dirty="0"/>
          </a:p>
          <a:p>
            <a:pPr lvl="3"/>
            <a:endParaRPr lang="en-US" altLang="ko-KR" sz="1800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marL="274320" lvl="1" indent="0">
              <a:buNone/>
            </a:pPr>
            <a:endParaRPr lang="en-US" altLang="ko-KR" dirty="0"/>
          </a:p>
          <a:p>
            <a:pPr marL="548640" lvl="2" indent="0">
              <a:buNone/>
            </a:pPr>
            <a:endParaRPr lang="en-US" altLang="ko-KR" sz="1800" dirty="0"/>
          </a:p>
          <a:p>
            <a:pPr marL="548640" lvl="2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5582011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대치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pPr marL="548640" lvl="2" indent="0">
              <a:buNone/>
            </a:pPr>
            <a:endParaRPr lang="en-US" altLang="ko-KR" sz="2000" dirty="0">
              <a:latin typeface="+mn-ea"/>
            </a:endParaRPr>
          </a:p>
          <a:p>
            <a:pPr marL="274320" lvl="1" indent="0">
              <a:buNone/>
            </a:pPr>
            <a:r>
              <a:rPr lang="en-US" altLang="ko-KR" b="1" dirty="0">
                <a:latin typeface="+mn-ea"/>
              </a:rPr>
              <a:t>Q8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다음 자료를 비교한 후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가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와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나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의 어떤 차이가 구개음화의 적용</a:t>
            </a:r>
            <a:r>
              <a:rPr lang="en-US" altLang="ko-KR" dirty="0">
                <a:latin typeface="+mn-ea"/>
              </a:rPr>
              <a:t>  </a:t>
            </a:r>
          </a:p>
          <a:p>
            <a:pPr marL="274320" lvl="1" indent="0">
              <a:buNone/>
            </a:pPr>
            <a:r>
              <a:rPr lang="en-US" altLang="ko-KR" dirty="0">
                <a:latin typeface="+mn-ea"/>
              </a:rPr>
              <a:t>      </a:t>
            </a:r>
            <a:r>
              <a:rPr lang="ko-KR" altLang="en-US" dirty="0">
                <a:latin typeface="+mn-ea"/>
              </a:rPr>
              <a:t>여부에 영향을 미치는 생각해 보세요</a:t>
            </a:r>
            <a:r>
              <a:rPr lang="en-US" altLang="ko-KR" dirty="0">
                <a:latin typeface="+mn-ea"/>
              </a:rPr>
              <a:t>.</a:t>
            </a:r>
          </a:p>
          <a:p>
            <a:pPr marL="274320" lvl="1" indent="0">
              <a:buNone/>
            </a:pPr>
            <a:endParaRPr lang="en-US" altLang="ko-KR" dirty="0">
              <a:latin typeface="+mn-ea"/>
            </a:endParaRPr>
          </a:p>
          <a:p>
            <a:pPr marL="274320" lvl="1" indent="0">
              <a:buNone/>
            </a:pPr>
            <a:endParaRPr lang="en-US" altLang="ko-KR" dirty="0">
              <a:latin typeface="+mn-ea"/>
            </a:endParaRPr>
          </a:p>
          <a:p>
            <a:pPr marL="274320" lvl="1" indent="0">
              <a:buNone/>
            </a:pPr>
            <a:endParaRPr lang="en-US" altLang="ko-KR" dirty="0">
              <a:latin typeface="+mn-ea"/>
            </a:endParaRPr>
          </a:p>
          <a:p>
            <a:pPr marL="274320" lvl="1" indent="0">
              <a:buNone/>
            </a:pPr>
            <a:endParaRPr lang="en-US" altLang="ko-KR" dirty="0">
              <a:latin typeface="+mn-ea"/>
            </a:endParaRPr>
          </a:p>
          <a:p>
            <a:pPr marL="274320" lvl="1" indent="0">
              <a:buNone/>
            </a:pPr>
            <a:endParaRPr lang="en-US" altLang="ko-KR" dirty="0">
              <a:latin typeface="+mn-ea"/>
            </a:endParaRPr>
          </a:p>
          <a:p>
            <a:pPr marL="274320" lvl="1" indent="0">
              <a:buNone/>
            </a:pPr>
            <a:r>
              <a:rPr lang="en-US" altLang="ko-KR" b="1" dirty="0">
                <a:latin typeface="+mn-ea"/>
              </a:rPr>
              <a:t>Q9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다음 자료를 보고 구개음화가 일어나지 않은 이유를 생각해 보세요</a:t>
            </a:r>
            <a:r>
              <a:rPr lang="en-US" altLang="ko-KR" dirty="0">
                <a:latin typeface="+mn-ea"/>
              </a:rPr>
              <a:t>.</a:t>
            </a:r>
          </a:p>
          <a:p>
            <a:pPr marL="274320" lvl="1" indent="0">
              <a:buNone/>
            </a:pPr>
            <a:endParaRPr lang="en-US" altLang="ko-KR" dirty="0">
              <a:latin typeface="+mn-ea"/>
            </a:endParaRPr>
          </a:p>
          <a:p>
            <a:pPr marL="0" indent="0" algn="just" fontAlgn="base">
              <a:lnSpc>
                <a:spcPct val="160000"/>
              </a:lnSpc>
              <a:spcBef>
                <a:spcPts val="0"/>
              </a:spcBef>
              <a:buNone/>
            </a:pPr>
            <a:r>
              <a:rPr lang="ko-KR" altLang="en-US" sz="1800" kern="0" dirty="0">
                <a:solidFill>
                  <a:srgbClr val="000000"/>
                </a:solidFill>
                <a:ea typeface="함초롬바탕"/>
              </a:rPr>
              <a:t>            마디 </a:t>
            </a:r>
            <a:r>
              <a:rPr lang="en-US" altLang="ko-KR" sz="1800" kern="0" dirty="0">
                <a:solidFill>
                  <a:srgbClr val="000000"/>
                </a:solidFill>
                <a:ea typeface="함초롬바탕"/>
              </a:rPr>
              <a:t>(&lt;</a:t>
            </a:r>
            <a:r>
              <a:rPr lang="ko-KR" altLang="en-US" sz="1800" kern="0" dirty="0">
                <a:solidFill>
                  <a:srgbClr val="000000"/>
                </a:solidFill>
                <a:ea typeface="함초롬바탕"/>
              </a:rPr>
              <a:t>마</a:t>
            </a:r>
            <a:r>
              <a:rPr lang="en-US" altLang="ko-KR" sz="1800" kern="0" dirty="0">
                <a:solidFill>
                  <a:srgbClr val="000000"/>
                </a:solidFill>
                <a:ea typeface="함초롬바탕"/>
              </a:rPr>
              <a:t>), </a:t>
            </a:r>
            <a:r>
              <a:rPr lang="ko-KR" altLang="en-US" sz="1800" kern="0" dirty="0">
                <a:solidFill>
                  <a:srgbClr val="000000"/>
                </a:solidFill>
                <a:ea typeface="함초롬바탕"/>
              </a:rPr>
              <a:t>티끌</a:t>
            </a:r>
            <a:r>
              <a:rPr lang="en-US" altLang="ko-KR" sz="1800" kern="0" dirty="0">
                <a:solidFill>
                  <a:srgbClr val="000000"/>
                </a:solidFill>
                <a:ea typeface="함초롬바탕"/>
              </a:rPr>
              <a:t>(&lt;</a:t>
            </a:r>
            <a:r>
              <a:rPr lang="ko-KR" altLang="en-US" sz="1800" kern="0" dirty="0" err="1">
                <a:solidFill>
                  <a:srgbClr val="000000"/>
                </a:solidFill>
                <a:ea typeface="함초롬바탕"/>
              </a:rPr>
              <a:t>듣글</a:t>
            </a:r>
            <a:r>
              <a:rPr lang="en-US" altLang="ko-KR" sz="1800" kern="0" dirty="0">
                <a:solidFill>
                  <a:srgbClr val="000000"/>
                </a:solidFill>
                <a:ea typeface="함초롬바탕"/>
              </a:rPr>
              <a:t>), </a:t>
            </a:r>
            <a:r>
              <a:rPr lang="ko-KR" altLang="en-US" sz="1800" kern="0" dirty="0">
                <a:solidFill>
                  <a:srgbClr val="000000"/>
                </a:solidFill>
                <a:ea typeface="함초롬바탕"/>
              </a:rPr>
              <a:t>어디</a:t>
            </a:r>
            <a:r>
              <a:rPr lang="en-US" altLang="ko-KR" sz="1800" kern="0" dirty="0">
                <a:solidFill>
                  <a:srgbClr val="000000"/>
                </a:solidFill>
                <a:ea typeface="함초롬바탕"/>
              </a:rPr>
              <a:t>(&lt;</a:t>
            </a:r>
            <a:r>
              <a:rPr lang="ko-KR" altLang="en-US" sz="1800" kern="0" dirty="0" err="1">
                <a:solidFill>
                  <a:srgbClr val="000000"/>
                </a:solidFill>
                <a:ea typeface="함초롬바탕"/>
              </a:rPr>
              <a:t>어듸</a:t>
            </a:r>
            <a:r>
              <a:rPr lang="en-US" altLang="ko-KR" sz="1800" kern="0" dirty="0">
                <a:solidFill>
                  <a:srgbClr val="000000"/>
                </a:solidFill>
                <a:ea typeface="함초롬바탕"/>
              </a:rPr>
              <a:t>)</a:t>
            </a:r>
            <a:endParaRPr lang="ko-KR" altLang="en-US" sz="1800" kern="0" dirty="0">
              <a:solidFill>
                <a:srgbClr val="000000"/>
              </a:solidFill>
            </a:endParaRPr>
          </a:p>
          <a:p>
            <a:pPr marL="274320" lvl="1" indent="0">
              <a:buNone/>
            </a:pPr>
            <a:endParaRPr lang="en-US" altLang="ko-KR" dirty="0">
              <a:latin typeface="+mn-ea"/>
            </a:endParaRPr>
          </a:p>
          <a:p>
            <a:pPr marL="274320" lvl="1" indent="0">
              <a:buNone/>
            </a:pPr>
            <a:endParaRPr lang="en-US" altLang="ko-KR" dirty="0">
              <a:latin typeface="+mn-ea"/>
            </a:endParaRPr>
          </a:p>
          <a:p>
            <a:pPr marL="274320" lvl="1" indent="0">
              <a:buNone/>
            </a:pPr>
            <a:endParaRPr lang="en-US" altLang="ko-KR" dirty="0"/>
          </a:p>
          <a:p>
            <a:pPr lvl="3"/>
            <a:endParaRPr lang="en-US" altLang="ko-KR" sz="2000" dirty="0"/>
          </a:p>
          <a:p>
            <a:pPr marL="822960" lvl="3" indent="0">
              <a:buNone/>
            </a:pPr>
            <a:endParaRPr lang="en-US" altLang="ko-KR" sz="20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3894829"/>
              </p:ext>
            </p:extLst>
          </p:nvPr>
        </p:nvGraphicFramePr>
        <p:xfrm>
          <a:off x="827584" y="2780928"/>
          <a:ext cx="6912768" cy="13681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56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63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60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가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나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0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밭</a:t>
                      </a:r>
                      <a:r>
                        <a:rPr lang="en-US" altLang="ko-KR" dirty="0"/>
                        <a:t>+</a:t>
                      </a:r>
                      <a:r>
                        <a:rPr lang="ko-KR" altLang="en-US" dirty="0"/>
                        <a:t>이랑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밭과</a:t>
                      </a:r>
                      <a:r>
                        <a:rPr lang="en-US" altLang="ko-KR" dirty="0"/>
                        <a:t>) → [</a:t>
                      </a:r>
                      <a:r>
                        <a:rPr lang="ko-KR" altLang="en-US" dirty="0" err="1"/>
                        <a:t>바치랑</a:t>
                      </a:r>
                      <a:r>
                        <a:rPr lang="en-US" altLang="ko-KR" dirty="0"/>
                        <a:t>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밭</a:t>
                      </a:r>
                      <a:r>
                        <a:rPr lang="en-US" altLang="ko-KR" dirty="0"/>
                        <a:t>+</a:t>
                      </a:r>
                      <a:r>
                        <a:rPr lang="ko-KR" altLang="en-US" dirty="0"/>
                        <a:t>이랑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坡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→ [</a:t>
                      </a:r>
                      <a:r>
                        <a:rPr lang="ko-KR" altLang="en-US" dirty="0" err="1"/>
                        <a:t>반니랑</a:t>
                      </a:r>
                      <a:r>
                        <a:rPr lang="en-US" altLang="ko-KR" dirty="0"/>
                        <a:t>]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0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겉</a:t>
                      </a:r>
                      <a:r>
                        <a:rPr lang="en-US" altLang="ko-KR" dirty="0"/>
                        <a:t>+</a:t>
                      </a:r>
                      <a:r>
                        <a:rPr lang="ko-KR" altLang="en-US" dirty="0"/>
                        <a:t>이 </a:t>
                      </a:r>
                      <a:r>
                        <a:rPr lang="en-US" altLang="ko-KR" dirty="0"/>
                        <a:t>→ [</a:t>
                      </a:r>
                      <a:r>
                        <a:rPr lang="ko-KR" altLang="en-US" dirty="0"/>
                        <a:t>거치</a:t>
                      </a:r>
                      <a:r>
                        <a:rPr lang="en-US" altLang="ko-KR" dirty="0"/>
                        <a:t>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홑</a:t>
                      </a:r>
                      <a:r>
                        <a:rPr lang="en-US" altLang="ko-KR" dirty="0"/>
                        <a:t>+</a:t>
                      </a:r>
                      <a:r>
                        <a:rPr lang="ko-KR" altLang="en-US" dirty="0"/>
                        <a:t>이불 </a:t>
                      </a:r>
                      <a:r>
                        <a:rPr lang="en-US" altLang="ko-KR" dirty="0"/>
                        <a:t>→ [</a:t>
                      </a:r>
                      <a:r>
                        <a:rPr lang="ko-KR" altLang="en-US" dirty="0" err="1"/>
                        <a:t>혼니불</a:t>
                      </a:r>
                      <a:r>
                        <a:rPr lang="en-US" altLang="ko-KR" dirty="0"/>
                        <a:t>]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1334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음운 현상의 이해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+mn-ea"/>
              </a:rPr>
              <a:t>동화와 이화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sz="2000" dirty="0">
              <a:latin typeface="+mn-ea"/>
            </a:endParaRPr>
          </a:p>
          <a:p>
            <a:pPr lvl="1"/>
            <a:r>
              <a:rPr lang="ko-KR" altLang="en-US" dirty="0"/>
              <a:t>음운 현상에서 바뀌게 되는 음운</a:t>
            </a:r>
            <a:r>
              <a:rPr lang="en-US" altLang="ko-KR" dirty="0"/>
              <a:t>(</a:t>
            </a:r>
            <a:r>
              <a:rPr lang="ko-KR" altLang="en-US" dirty="0" err="1"/>
              <a:t>입력형</a:t>
            </a:r>
            <a:r>
              <a:rPr lang="en-US" altLang="ko-KR" dirty="0"/>
              <a:t>)</a:t>
            </a:r>
            <a:r>
              <a:rPr lang="ko-KR" altLang="en-US" dirty="0"/>
              <a:t>과 음운 현상에서 일어나는 조건</a:t>
            </a:r>
            <a:endParaRPr lang="en-US" altLang="ko-KR" dirty="0"/>
          </a:p>
          <a:p>
            <a:pPr marL="274320" lvl="1" indent="0">
              <a:buNone/>
            </a:pPr>
            <a:r>
              <a:rPr lang="en-US" altLang="ko-KR" dirty="0"/>
              <a:t>  (</a:t>
            </a:r>
            <a:r>
              <a:rPr lang="ko-KR" altLang="en-US" dirty="0"/>
              <a:t>적용 환경</a:t>
            </a:r>
            <a:r>
              <a:rPr lang="en-US" altLang="ko-KR" dirty="0"/>
              <a:t>)</a:t>
            </a:r>
            <a:r>
              <a:rPr lang="ko-KR" altLang="en-US" dirty="0"/>
              <a:t>에 따라 구분되는 것들이 있음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동화</a:t>
            </a:r>
            <a:endParaRPr lang="en-US" altLang="ko-KR" dirty="0"/>
          </a:p>
          <a:p>
            <a:pPr lvl="3"/>
            <a:endParaRPr lang="en-US" altLang="ko-KR" sz="1800" dirty="0"/>
          </a:p>
          <a:p>
            <a:pPr lvl="3"/>
            <a:r>
              <a:rPr lang="ko-KR" altLang="en-US" sz="1800" dirty="0"/>
              <a:t>피동화음이 </a:t>
            </a:r>
            <a:r>
              <a:rPr lang="ko-KR" altLang="en-US" sz="1800" dirty="0" err="1"/>
              <a:t>동화음에</a:t>
            </a:r>
            <a:r>
              <a:rPr lang="ko-KR" altLang="en-US" sz="1800" dirty="0"/>
              <a:t> 닮아가는 현상</a:t>
            </a:r>
            <a:endParaRPr lang="en-US" altLang="ko-KR" sz="1800" dirty="0"/>
          </a:p>
          <a:p>
            <a:pPr lvl="3"/>
            <a:endParaRPr lang="en-US" altLang="ko-KR" sz="1800" dirty="0"/>
          </a:p>
          <a:p>
            <a:pPr lvl="3"/>
            <a:r>
              <a:rPr lang="ko-KR" altLang="en-US" sz="1800" dirty="0"/>
              <a:t>발음을 편하게 하고자 하는 화자의 입장이 반영됨</a:t>
            </a:r>
            <a:r>
              <a:rPr lang="en-US" altLang="ko-KR" sz="1800" dirty="0"/>
              <a:t>.</a:t>
            </a:r>
          </a:p>
          <a:p>
            <a:pPr lvl="3"/>
            <a:endParaRPr lang="en-US" altLang="ko-KR" sz="1800" dirty="0"/>
          </a:p>
          <a:p>
            <a:pPr lvl="3"/>
            <a:r>
              <a:rPr lang="ko-KR" altLang="en-US" sz="1800" dirty="0"/>
              <a:t>동화의 방향</a:t>
            </a:r>
            <a:r>
              <a:rPr lang="en-US" altLang="ko-KR" sz="1800" dirty="0"/>
              <a:t>, </a:t>
            </a:r>
            <a:r>
              <a:rPr lang="ko-KR" altLang="en-US" sz="1800" dirty="0"/>
              <a:t>동화의 정도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동화음과</a:t>
            </a:r>
            <a:r>
              <a:rPr lang="ko-KR" altLang="en-US" sz="1800" dirty="0"/>
              <a:t> 피동화음의 거리에 따라 세분화 됨</a:t>
            </a:r>
            <a:r>
              <a:rPr lang="en-US" altLang="ko-KR" sz="1800" dirty="0"/>
              <a:t>.</a:t>
            </a:r>
          </a:p>
          <a:p>
            <a:pPr lvl="3"/>
            <a:endParaRPr lang="en-US" altLang="ko-KR" sz="1800" dirty="0"/>
          </a:p>
          <a:p>
            <a:pPr lvl="3"/>
            <a:endParaRPr lang="en-US" altLang="ko-KR" sz="1800" dirty="0"/>
          </a:p>
          <a:p>
            <a:pPr marL="822960" lvl="3" indent="0">
              <a:buNone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945114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음운 현상의 이해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marL="548640" lvl="2" indent="0">
              <a:buNone/>
            </a:pPr>
            <a:endParaRPr lang="en-US" altLang="ko-KR" dirty="0"/>
          </a:p>
          <a:p>
            <a:pPr marL="548640" lvl="2" indent="0">
              <a:buNone/>
            </a:pPr>
            <a:endParaRPr lang="en-US" altLang="ko-KR" sz="900" dirty="0"/>
          </a:p>
          <a:p>
            <a:pPr lvl="2"/>
            <a:r>
              <a:rPr lang="ko-KR" altLang="en-US" dirty="0"/>
              <a:t>이화</a:t>
            </a:r>
            <a:endParaRPr lang="en-US" altLang="ko-KR" dirty="0"/>
          </a:p>
          <a:p>
            <a:pPr lvl="3"/>
            <a:endParaRPr lang="en-US" altLang="ko-KR" sz="1800" dirty="0"/>
          </a:p>
          <a:p>
            <a:pPr lvl="3"/>
            <a:r>
              <a:rPr lang="ko-KR" altLang="en-US" sz="1800" dirty="0"/>
              <a:t>피동화음이 </a:t>
            </a:r>
            <a:r>
              <a:rPr lang="ko-KR" altLang="en-US" sz="1800" dirty="0" err="1"/>
              <a:t>동화음에서</a:t>
            </a:r>
            <a:r>
              <a:rPr lang="ko-KR" altLang="en-US" sz="1800" dirty="0"/>
              <a:t> 멀어져 가는 현상</a:t>
            </a:r>
            <a:endParaRPr lang="en-US" altLang="ko-KR" sz="1800" dirty="0"/>
          </a:p>
          <a:p>
            <a:pPr lvl="3"/>
            <a:endParaRPr lang="en-US" altLang="ko-KR" sz="1800" dirty="0"/>
          </a:p>
          <a:p>
            <a:pPr lvl="3"/>
            <a:r>
              <a:rPr lang="ko-KR" altLang="en-US" sz="1800" dirty="0"/>
              <a:t>발음을 최대한 구별해서 들으려는 청자의 입장이 반영됨</a:t>
            </a:r>
            <a:r>
              <a:rPr lang="en-US" altLang="ko-KR" sz="1800" dirty="0"/>
              <a:t>.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5811553"/>
              </p:ext>
            </p:extLst>
          </p:nvPr>
        </p:nvGraphicFramePr>
        <p:xfrm>
          <a:off x="611560" y="1772816"/>
          <a:ext cx="7848873" cy="24482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845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8045"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000" dirty="0"/>
                    </a:p>
                    <a:p>
                      <a:pPr algn="ctr" latinLnBrk="1"/>
                      <a:r>
                        <a:rPr lang="ko-KR" altLang="en-US" dirty="0"/>
                        <a:t>방향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순행 동화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동화음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+ </a:t>
                      </a:r>
                      <a:r>
                        <a:rPr lang="ko-KR" altLang="en-US" dirty="0"/>
                        <a:t>피동화음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04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역행 동화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피동화음 </a:t>
                      </a:r>
                      <a:r>
                        <a:rPr lang="en-US" altLang="ko-KR" dirty="0"/>
                        <a:t>+ </a:t>
                      </a:r>
                      <a:r>
                        <a:rPr lang="ko-KR" altLang="en-US" dirty="0" err="1"/>
                        <a:t>동화음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8045"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000" dirty="0"/>
                    </a:p>
                    <a:p>
                      <a:pPr algn="ctr" latinLnBrk="1"/>
                      <a:r>
                        <a:rPr lang="ko-KR" altLang="en-US" dirty="0"/>
                        <a:t>정도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완전 동화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피동화음이 </a:t>
                      </a:r>
                      <a:r>
                        <a:rPr lang="ko-KR" altLang="en-US" dirty="0" err="1"/>
                        <a:t>동화음과</a:t>
                      </a:r>
                      <a:r>
                        <a:rPr lang="ko-KR" altLang="en-US" dirty="0"/>
                        <a:t> 완전히 같아지는 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804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부분 동화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피동화음이 </a:t>
                      </a:r>
                      <a:r>
                        <a:rPr lang="ko-KR" altLang="en-US" dirty="0" err="1"/>
                        <a:t>동화음의</a:t>
                      </a:r>
                      <a:r>
                        <a:rPr lang="ko-KR" altLang="en-US" dirty="0"/>
                        <a:t> 일부 특성만 닮는 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8045"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000" dirty="0"/>
                    </a:p>
                    <a:p>
                      <a:pPr algn="ctr" latinLnBrk="1"/>
                      <a:r>
                        <a:rPr lang="ko-KR" altLang="en-US" dirty="0"/>
                        <a:t>거리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직접 동화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동화음과</a:t>
                      </a:r>
                      <a:r>
                        <a:rPr lang="ko-KR" altLang="en-US" dirty="0"/>
                        <a:t> 피동화음이 맞닿아 있는 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804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간접 동화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동화음과</a:t>
                      </a:r>
                      <a:r>
                        <a:rPr lang="ko-KR" altLang="en-US" dirty="0"/>
                        <a:t> 피동화음 사이에 다른 음소가 있는 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5792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음운 현상의 이해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pPr marL="548640" lvl="2" indent="0">
              <a:buNone/>
            </a:pPr>
            <a:endParaRPr lang="en-US" altLang="ko-KR" sz="2000" dirty="0">
              <a:latin typeface="+mn-ea"/>
            </a:endParaRPr>
          </a:p>
          <a:p>
            <a:pPr marL="274320" lvl="1" indent="0">
              <a:buNone/>
            </a:pPr>
            <a:r>
              <a:rPr lang="en-US" altLang="ko-KR" b="1" dirty="0">
                <a:latin typeface="+mn-ea"/>
              </a:rPr>
              <a:t>Q1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다음은 모두 동화에 속하는 현상들이다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잘 보고 동화의 방향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정도</a:t>
            </a:r>
            <a:r>
              <a:rPr lang="en-US" altLang="ko-KR" dirty="0">
                <a:latin typeface="+mn-ea"/>
              </a:rPr>
              <a:t>, </a:t>
            </a:r>
          </a:p>
          <a:p>
            <a:pPr marL="274320" lvl="1" indent="0">
              <a:buNone/>
            </a:pPr>
            <a:r>
              <a:rPr lang="en-US" altLang="ko-KR" dirty="0">
                <a:latin typeface="+mn-ea"/>
              </a:rPr>
              <a:t>      </a:t>
            </a:r>
            <a:r>
              <a:rPr lang="ko-KR" altLang="en-US" dirty="0" err="1">
                <a:latin typeface="+mn-ea"/>
              </a:rPr>
              <a:t>동화음과</a:t>
            </a:r>
            <a:r>
              <a:rPr lang="ko-KR" altLang="en-US" dirty="0">
                <a:latin typeface="+mn-ea"/>
              </a:rPr>
              <a:t> 피동화음의 거리에 따라 분류를 해 보세요</a:t>
            </a:r>
            <a:r>
              <a:rPr lang="en-US" altLang="ko-KR" dirty="0">
                <a:latin typeface="+mn-ea"/>
              </a:rPr>
              <a:t>.</a:t>
            </a:r>
          </a:p>
          <a:p>
            <a:pPr marL="274320" lvl="1" indent="0">
              <a:buNone/>
            </a:pPr>
            <a:endParaRPr lang="en-US" altLang="ko-KR" dirty="0">
              <a:latin typeface="+mn-ea"/>
            </a:endParaRPr>
          </a:p>
          <a:p>
            <a:pPr marL="274320" lvl="1" indent="0">
              <a:buNone/>
            </a:pP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가</a:t>
            </a:r>
            <a:r>
              <a:rPr lang="en-US" altLang="ko-KR" dirty="0">
                <a:latin typeface="+mn-ea"/>
              </a:rPr>
              <a:t>) </a:t>
            </a:r>
            <a:r>
              <a:rPr lang="ko-KR" altLang="en-US" dirty="0">
                <a:latin typeface="+mn-ea"/>
              </a:rPr>
              <a:t>밥</a:t>
            </a:r>
            <a:r>
              <a:rPr lang="en-US" altLang="ko-KR" dirty="0">
                <a:latin typeface="+mn-ea"/>
              </a:rPr>
              <a:t>+</a:t>
            </a:r>
            <a:r>
              <a:rPr lang="ko-KR" altLang="en-US" dirty="0">
                <a:latin typeface="+mn-ea"/>
              </a:rPr>
              <a:t>만 → </a:t>
            </a:r>
            <a:r>
              <a:rPr lang="en-US" altLang="ko-KR" dirty="0">
                <a:latin typeface="+mn-ea"/>
              </a:rPr>
              <a:t>[</a:t>
            </a:r>
            <a:r>
              <a:rPr lang="ko-KR" altLang="en-US" dirty="0">
                <a:latin typeface="+mn-ea"/>
              </a:rPr>
              <a:t>밤만</a:t>
            </a:r>
            <a:r>
              <a:rPr lang="en-US" altLang="ko-KR" dirty="0">
                <a:latin typeface="+mn-ea"/>
              </a:rPr>
              <a:t>], </a:t>
            </a:r>
            <a:r>
              <a:rPr lang="ko-KR" altLang="en-US" dirty="0" err="1">
                <a:latin typeface="+mn-ea"/>
              </a:rPr>
              <a:t>듣</a:t>
            </a:r>
            <a:r>
              <a:rPr lang="en-US" altLang="ko-KR" dirty="0">
                <a:latin typeface="+mn-ea"/>
              </a:rPr>
              <a:t>+</a:t>
            </a:r>
            <a:r>
              <a:rPr lang="ko-KR" altLang="en-US" dirty="0">
                <a:latin typeface="+mn-ea"/>
              </a:rPr>
              <a:t>는 → </a:t>
            </a:r>
            <a:r>
              <a:rPr lang="en-US" altLang="ko-KR" dirty="0">
                <a:latin typeface="+mn-ea"/>
              </a:rPr>
              <a:t>[</a:t>
            </a:r>
            <a:r>
              <a:rPr lang="ko-KR" altLang="en-US" dirty="0" err="1">
                <a:latin typeface="+mn-ea"/>
              </a:rPr>
              <a:t>든는</a:t>
            </a:r>
            <a:r>
              <a:rPr lang="en-US" altLang="ko-KR" dirty="0">
                <a:latin typeface="+mn-ea"/>
              </a:rPr>
              <a:t>], </a:t>
            </a:r>
            <a:r>
              <a:rPr lang="ko-KR" altLang="en-US" dirty="0">
                <a:latin typeface="+mn-ea"/>
              </a:rPr>
              <a:t>접</a:t>
            </a:r>
            <a:r>
              <a:rPr lang="en-US" altLang="ko-KR" dirty="0">
                <a:latin typeface="+mn-ea"/>
              </a:rPr>
              <a:t>+</a:t>
            </a:r>
            <a:r>
              <a:rPr lang="ko-KR" altLang="en-US" dirty="0">
                <a:latin typeface="+mn-ea"/>
              </a:rPr>
              <a:t>는 → </a:t>
            </a:r>
            <a:r>
              <a:rPr lang="en-US" altLang="ko-KR" dirty="0">
                <a:latin typeface="+mn-ea"/>
              </a:rPr>
              <a:t>[</a:t>
            </a:r>
            <a:r>
              <a:rPr lang="ko-KR" altLang="en-US" dirty="0" err="1">
                <a:latin typeface="+mn-ea"/>
              </a:rPr>
              <a:t>점는</a:t>
            </a:r>
            <a:r>
              <a:rPr lang="en-US" altLang="ko-KR" dirty="0">
                <a:latin typeface="+mn-ea"/>
              </a:rPr>
              <a:t>], </a:t>
            </a:r>
            <a:r>
              <a:rPr lang="ko-KR" altLang="en-US" dirty="0">
                <a:latin typeface="+mn-ea"/>
              </a:rPr>
              <a:t>국</a:t>
            </a:r>
            <a:r>
              <a:rPr lang="en-US" altLang="ko-KR" dirty="0">
                <a:latin typeface="+mn-ea"/>
              </a:rPr>
              <a:t>+</a:t>
            </a:r>
            <a:r>
              <a:rPr lang="ko-KR" altLang="en-US" dirty="0">
                <a:latin typeface="+mn-ea"/>
              </a:rPr>
              <a:t>물 → </a:t>
            </a:r>
            <a:r>
              <a:rPr lang="en-US" altLang="ko-KR" dirty="0">
                <a:latin typeface="+mn-ea"/>
              </a:rPr>
              <a:t>[</a:t>
            </a:r>
            <a:r>
              <a:rPr lang="ko-KR" altLang="en-US" dirty="0" err="1">
                <a:latin typeface="+mn-ea"/>
              </a:rPr>
              <a:t>궁물</a:t>
            </a:r>
            <a:r>
              <a:rPr lang="en-US" altLang="ko-KR" dirty="0">
                <a:latin typeface="+mn-ea"/>
              </a:rPr>
              <a:t>]</a:t>
            </a:r>
          </a:p>
          <a:p>
            <a:pPr marL="274320" lvl="1" indent="0">
              <a:buNone/>
            </a:pP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나</a:t>
            </a:r>
            <a:r>
              <a:rPr lang="en-US" altLang="ko-KR" dirty="0">
                <a:latin typeface="+mn-ea"/>
              </a:rPr>
              <a:t>) </a:t>
            </a:r>
            <a:r>
              <a:rPr lang="ko-KR" altLang="en-US" dirty="0">
                <a:latin typeface="+mn-ea"/>
              </a:rPr>
              <a:t>밭</a:t>
            </a:r>
            <a:r>
              <a:rPr lang="en-US" altLang="ko-KR" dirty="0">
                <a:latin typeface="+mn-ea"/>
              </a:rPr>
              <a:t>+</a:t>
            </a:r>
            <a:r>
              <a:rPr lang="ko-KR" altLang="en-US" dirty="0">
                <a:latin typeface="+mn-ea"/>
              </a:rPr>
              <a:t>이 → </a:t>
            </a:r>
            <a:r>
              <a:rPr lang="en-US" altLang="ko-KR" dirty="0">
                <a:latin typeface="+mn-ea"/>
              </a:rPr>
              <a:t>[</a:t>
            </a:r>
            <a:r>
              <a:rPr lang="ko-KR" altLang="en-US" dirty="0" err="1">
                <a:latin typeface="+mn-ea"/>
              </a:rPr>
              <a:t>바치</a:t>
            </a:r>
            <a:r>
              <a:rPr lang="en-US" altLang="ko-KR" dirty="0">
                <a:latin typeface="+mn-ea"/>
              </a:rPr>
              <a:t>], </a:t>
            </a:r>
            <a:r>
              <a:rPr lang="ko-KR" altLang="en-US" dirty="0" err="1">
                <a:latin typeface="+mn-ea"/>
              </a:rPr>
              <a:t>굳</a:t>
            </a:r>
            <a:r>
              <a:rPr lang="en-US" altLang="ko-KR" dirty="0">
                <a:latin typeface="+mn-ea"/>
              </a:rPr>
              <a:t>+</a:t>
            </a:r>
            <a:r>
              <a:rPr lang="ko-KR" altLang="en-US" dirty="0">
                <a:latin typeface="+mn-ea"/>
              </a:rPr>
              <a:t>이 → </a:t>
            </a:r>
            <a:r>
              <a:rPr lang="en-US" altLang="ko-KR" dirty="0">
                <a:latin typeface="+mn-ea"/>
              </a:rPr>
              <a:t>[</a:t>
            </a:r>
            <a:r>
              <a:rPr lang="ko-KR" altLang="en-US" dirty="0" err="1">
                <a:latin typeface="+mn-ea"/>
              </a:rPr>
              <a:t>구지</a:t>
            </a:r>
            <a:r>
              <a:rPr lang="en-US" altLang="ko-KR" dirty="0">
                <a:latin typeface="+mn-ea"/>
              </a:rPr>
              <a:t>], </a:t>
            </a:r>
            <a:r>
              <a:rPr lang="ko-KR" altLang="en-US" dirty="0" err="1">
                <a:latin typeface="+mn-ea"/>
              </a:rPr>
              <a:t>같</a:t>
            </a:r>
            <a:r>
              <a:rPr lang="en-US" altLang="ko-KR" dirty="0">
                <a:latin typeface="+mn-ea"/>
              </a:rPr>
              <a:t>+</a:t>
            </a:r>
            <a:r>
              <a:rPr lang="ko-KR" altLang="en-US" dirty="0">
                <a:latin typeface="+mn-ea"/>
              </a:rPr>
              <a:t>이 → </a:t>
            </a:r>
            <a:r>
              <a:rPr lang="en-US" altLang="ko-KR" dirty="0">
                <a:latin typeface="+mn-ea"/>
              </a:rPr>
              <a:t>[</a:t>
            </a:r>
            <a:r>
              <a:rPr lang="ko-KR" altLang="en-US" dirty="0">
                <a:latin typeface="+mn-ea"/>
              </a:rPr>
              <a:t>가치</a:t>
            </a:r>
            <a:r>
              <a:rPr lang="en-US" altLang="ko-KR" dirty="0">
                <a:latin typeface="+mn-ea"/>
              </a:rPr>
              <a:t>], </a:t>
            </a:r>
            <a:r>
              <a:rPr lang="ko-KR" altLang="en-US" dirty="0" err="1">
                <a:latin typeface="+mn-ea"/>
              </a:rPr>
              <a:t>맏</a:t>
            </a:r>
            <a:r>
              <a:rPr lang="en-US" altLang="ko-KR" dirty="0">
                <a:latin typeface="+mn-ea"/>
              </a:rPr>
              <a:t>+</a:t>
            </a:r>
            <a:r>
              <a:rPr lang="ko-KR" altLang="en-US" dirty="0">
                <a:latin typeface="+mn-ea"/>
              </a:rPr>
              <a:t>이 → </a:t>
            </a:r>
            <a:r>
              <a:rPr lang="en-US" altLang="ko-KR" dirty="0">
                <a:latin typeface="+mn-ea"/>
              </a:rPr>
              <a:t>[</a:t>
            </a:r>
            <a:r>
              <a:rPr lang="ko-KR" altLang="en-US" dirty="0">
                <a:latin typeface="+mn-ea"/>
              </a:rPr>
              <a:t>마지</a:t>
            </a:r>
            <a:r>
              <a:rPr lang="en-US" altLang="ko-KR" dirty="0">
                <a:latin typeface="+mn-ea"/>
              </a:rPr>
              <a:t>]</a:t>
            </a:r>
          </a:p>
          <a:p>
            <a:pPr marL="274320" lvl="1" indent="0">
              <a:buNone/>
            </a:pP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다</a:t>
            </a:r>
            <a:r>
              <a:rPr lang="en-US" altLang="ko-KR" dirty="0">
                <a:latin typeface="+mn-ea"/>
              </a:rPr>
              <a:t>) </a:t>
            </a:r>
            <a:r>
              <a:rPr lang="ko-KR" altLang="en-US" dirty="0">
                <a:latin typeface="+mn-ea"/>
              </a:rPr>
              <a:t>다리다 </a:t>
            </a:r>
            <a:r>
              <a:rPr lang="en-US" altLang="ko-KR" dirty="0">
                <a:latin typeface="+mn-ea"/>
              </a:rPr>
              <a:t>&gt; </a:t>
            </a:r>
            <a:r>
              <a:rPr lang="ko-KR" altLang="en-US" dirty="0">
                <a:latin typeface="+mn-ea"/>
              </a:rPr>
              <a:t>대리다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아지랑이 </a:t>
            </a:r>
            <a:r>
              <a:rPr lang="en-US" altLang="ko-KR" dirty="0">
                <a:latin typeface="+mn-ea"/>
              </a:rPr>
              <a:t>&gt; </a:t>
            </a:r>
            <a:r>
              <a:rPr lang="ko-KR" altLang="en-US">
                <a:latin typeface="+mn-ea"/>
              </a:rPr>
              <a:t>아지랭이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 err="1">
                <a:latin typeface="+mn-ea"/>
              </a:rPr>
              <a:t>올창이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&gt; </a:t>
            </a:r>
            <a:r>
              <a:rPr lang="ko-KR" altLang="en-US" dirty="0">
                <a:latin typeface="+mn-ea"/>
              </a:rPr>
              <a:t>올챙이</a:t>
            </a:r>
            <a:endParaRPr lang="en-US" altLang="ko-KR" dirty="0">
              <a:latin typeface="+mn-ea"/>
            </a:endParaRPr>
          </a:p>
          <a:p>
            <a:pPr marL="274320" lvl="1" indent="0">
              <a:buNone/>
            </a:pPr>
            <a:endParaRPr lang="en-US" altLang="ko-KR" dirty="0">
              <a:latin typeface="+mn-ea"/>
            </a:endParaRPr>
          </a:p>
          <a:p>
            <a:pPr marL="274320" lvl="1" indent="0">
              <a:buNone/>
            </a:pPr>
            <a:endParaRPr lang="en-US" altLang="ko-KR" dirty="0"/>
          </a:p>
          <a:p>
            <a:pPr lvl="3"/>
            <a:endParaRPr lang="en-US" altLang="ko-KR" sz="2000" dirty="0"/>
          </a:p>
          <a:p>
            <a:pPr marL="822960" lvl="3" indent="0">
              <a:buNone/>
            </a:pPr>
            <a:endParaRPr lang="en-US" altLang="ko-KR" sz="20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0970536"/>
              </p:ext>
            </p:extLst>
          </p:nvPr>
        </p:nvGraphicFramePr>
        <p:xfrm>
          <a:off x="467544" y="4581128"/>
          <a:ext cx="7992888" cy="1656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963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404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동화의 방향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동화의 정도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동화음과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비동화음의</a:t>
                      </a:r>
                      <a:r>
                        <a:rPr lang="ko-KR" altLang="en-US" dirty="0"/>
                        <a:t> 거리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가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역행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부분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직접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나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역행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부분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직접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다</a:t>
                      </a:r>
                      <a:r>
                        <a:rPr lang="en-US" altLang="ko-KR" dirty="0"/>
                        <a:t>)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역행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부분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간접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6014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음운 현상의 이해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+mn-ea"/>
              </a:rPr>
              <a:t>음운 현상의 </a:t>
            </a:r>
            <a:r>
              <a:rPr lang="ko-KR" altLang="en-US" dirty="0" err="1">
                <a:latin typeface="+mn-ea"/>
              </a:rPr>
              <a:t>공시성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sz="2000" dirty="0">
              <a:latin typeface="+mn-ea"/>
            </a:endParaRPr>
          </a:p>
          <a:p>
            <a:pPr lvl="1"/>
            <a:r>
              <a:rPr lang="ko-KR" altLang="en-US" dirty="0"/>
              <a:t>통시적 음운 현상</a:t>
            </a:r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ko-KR" altLang="en-US" dirty="0"/>
              <a:t>통시 음운론의 영역</a:t>
            </a:r>
            <a:endParaRPr lang="en-US" altLang="ko-KR" dirty="0"/>
          </a:p>
          <a:p>
            <a:pPr lvl="3"/>
            <a:endParaRPr lang="en-US" altLang="ko-KR" sz="1800" dirty="0"/>
          </a:p>
          <a:p>
            <a:pPr lvl="2"/>
            <a:r>
              <a:rPr lang="ko-KR" altLang="en-US" dirty="0"/>
              <a:t>음운 체계의 변천</a:t>
            </a:r>
            <a:r>
              <a:rPr lang="en-US" altLang="ko-KR" dirty="0"/>
              <a:t>, </a:t>
            </a:r>
            <a:r>
              <a:rPr lang="ko-KR" altLang="en-US" dirty="0"/>
              <a:t>음운 현상의 생성</a:t>
            </a:r>
            <a:r>
              <a:rPr lang="en-US" altLang="ko-KR" dirty="0"/>
              <a:t>, </a:t>
            </a:r>
            <a:r>
              <a:rPr lang="ko-KR" altLang="en-US" dirty="0"/>
              <a:t>소멸 등의 설명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공시적 음운 현상</a:t>
            </a:r>
            <a:endParaRPr lang="en-US" altLang="ko-KR" dirty="0"/>
          </a:p>
          <a:p>
            <a:pPr lvl="1"/>
            <a:endParaRPr lang="en-US" altLang="ko-KR" sz="1800" dirty="0"/>
          </a:p>
          <a:p>
            <a:pPr lvl="2"/>
            <a:r>
              <a:rPr lang="ko-KR" altLang="en-US" dirty="0"/>
              <a:t>공시 음운론의 영역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형태소의 교체 </a:t>
            </a:r>
            <a:endParaRPr lang="en-US" altLang="ko-KR" dirty="0"/>
          </a:p>
          <a:p>
            <a:pPr lvl="3"/>
            <a:endParaRPr lang="en-US" altLang="ko-KR" sz="1800" dirty="0"/>
          </a:p>
          <a:p>
            <a:pPr marL="822960" lvl="3" indent="0">
              <a:buNone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752107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음운 현상의 이해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pPr lvl="1"/>
            <a:endParaRPr lang="en-US" altLang="ko-KR" sz="1000" dirty="0"/>
          </a:p>
          <a:p>
            <a:pPr lvl="2"/>
            <a:r>
              <a:rPr lang="ko-KR" altLang="en-US" dirty="0"/>
              <a:t>공시적 음운 현상은 형태소 경계를 사이에 두고 적용됨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3"/>
            <a:r>
              <a:rPr lang="ko-KR" altLang="en-US" sz="1800" dirty="0"/>
              <a:t>음운 현상이 형태소 경계를 사이에 두고 적용된다는 것은 </a:t>
            </a:r>
            <a:r>
              <a:rPr lang="ko-KR" altLang="en-US" sz="1800" dirty="0" err="1"/>
              <a:t>입력형과</a:t>
            </a:r>
            <a:r>
              <a:rPr lang="ko-KR" altLang="en-US" sz="1800" dirty="0"/>
              <a:t> 적용 환경이</a:t>
            </a:r>
            <a:endParaRPr lang="en-US" altLang="ko-KR" sz="1800" dirty="0"/>
          </a:p>
          <a:p>
            <a:pPr marL="822960" lvl="3" indent="0">
              <a:buNone/>
            </a:pPr>
            <a:r>
              <a:rPr lang="en-US" altLang="ko-KR" sz="1800" dirty="0"/>
              <a:t>  </a:t>
            </a:r>
            <a:r>
              <a:rPr lang="ko-KR" altLang="en-US" sz="1800" dirty="0"/>
              <a:t>한 형태소 안에 들어 있지 않음을 가리킴</a:t>
            </a:r>
            <a:r>
              <a:rPr lang="en-US" altLang="ko-KR" sz="1800" dirty="0"/>
              <a:t>.</a:t>
            </a:r>
          </a:p>
          <a:p>
            <a:pPr marL="822960" lvl="3" indent="0">
              <a:buNone/>
            </a:pPr>
            <a:r>
              <a:rPr lang="en-US" altLang="ko-KR" sz="1800" dirty="0"/>
              <a:t>   A → B/ C___ </a:t>
            </a:r>
            <a:r>
              <a:rPr lang="en-US" altLang="ko-KR" sz="1800" u="sng" dirty="0"/>
              <a:t>   </a:t>
            </a:r>
            <a:r>
              <a:rPr lang="ko-KR" altLang="en-US" sz="1800" dirty="0"/>
              <a:t> </a:t>
            </a:r>
            <a:endParaRPr lang="en-US" altLang="ko-KR" sz="1800" dirty="0"/>
          </a:p>
          <a:p>
            <a:pPr lvl="3"/>
            <a:endParaRPr lang="en-US" altLang="ko-KR" sz="1800" dirty="0"/>
          </a:p>
          <a:p>
            <a:pPr lvl="2"/>
            <a:r>
              <a:rPr lang="ko-KR" altLang="en-US" dirty="0"/>
              <a:t>공시적 음운 현상의 특성</a:t>
            </a:r>
            <a:endParaRPr lang="en-US" altLang="ko-KR" dirty="0"/>
          </a:p>
          <a:p>
            <a:pPr marL="548640" lvl="2" indent="0">
              <a:buNone/>
            </a:pPr>
            <a:endParaRPr lang="en-US" altLang="ko-KR" dirty="0"/>
          </a:p>
          <a:p>
            <a:pPr marL="548640" lvl="2" indent="0">
              <a:buNone/>
            </a:pPr>
            <a:r>
              <a:rPr lang="en-US" altLang="ko-KR" dirty="0"/>
              <a:t>(1) </a:t>
            </a:r>
            <a:r>
              <a:rPr lang="ko-KR" altLang="en-US" dirty="0"/>
              <a:t>형태소의 교체와 직접적으로 관련됨</a:t>
            </a:r>
            <a:r>
              <a:rPr lang="en-US" altLang="ko-KR" dirty="0"/>
              <a:t>.</a:t>
            </a:r>
          </a:p>
          <a:p>
            <a:pPr marL="548640" lvl="2" indent="0">
              <a:buNone/>
            </a:pPr>
            <a:r>
              <a:rPr lang="en-US" altLang="ko-KR" dirty="0"/>
              <a:t>(2) </a:t>
            </a:r>
            <a:r>
              <a:rPr lang="ko-KR" altLang="en-US" dirty="0"/>
              <a:t>형태소의 결합 과정에서만 적용됨</a:t>
            </a:r>
            <a:r>
              <a:rPr lang="en-US" altLang="ko-KR" dirty="0"/>
              <a:t>.</a:t>
            </a:r>
          </a:p>
          <a:p>
            <a:pPr marL="548640" lvl="2" indent="0">
              <a:buNone/>
            </a:pPr>
            <a:r>
              <a:rPr lang="en-US" altLang="ko-KR" dirty="0"/>
              <a:t>(3) </a:t>
            </a:r>
            <a:r>
              <a:rPr lang="ko-KR" altLang="en-US" dirty="0"/>
              <a:t>적용 환경이 반드시 있어야 함</a:t>
            </a:r>
            <a:r>
              <a:rPr lang="en-US" altLang="ko-KR" dirty="0"/>
              <a:t>.</a:t>
            </a:r>
          </a:p>
          <a:p>
            <a:pPr marL="548640" lvl="2" indent="0">
              <a:buNone/>
            </a:pPr>
            <a:r>
              <a:rPr lang="en-US" altLang="ko-KR" dirty="0"/>
              <a:t>(4) </a:t>
            </a:r>
            <a:r>
              <a:rPr lang="ko-KR" altLang="en-US" dirty="0"/>
              <a:t>같은 조건에서 반복해서 적용됨</a:t>
            </a:r>
            <a:r>
              <a:rPr lang="en-US" altLang="ko-KR" dirty="0"/>
              <a:t>.</a:t>
            </a:r>
          </a:p>
          <a:p>
            <a:pPr marL="548640" lvl="2" indent="0">
              <a:buNone/>
            </a:pPr>
            <a:r>
              <a:rPr lang="en-US" altLang="ko-KR" dirty="0"/>
              <a:t>(5) </a:t>
            </a:r>
            <a:r>
              <a:rPr lang="ko-KR" altLang="en-US" dirty="0"/>
              <a:t>형태소의 </a:t>
            </a:r>
            <a:r>
              <a:rPr lang="ko-KR" altLang="en-US" dirty="0" err="1"/>
              <a:t>기저형을</a:t>
            </a:r>
            <a:r>
              <a:rPr lang="ko-KR" altLang="en-US" dirty="0"/>
              <a:t> 변화시키지 않음</a:t>
            </a:r>
            <a:r>
              <a:rPr lang="en-US" altLang="ko-KR" dirty="0"/>
              <a:t>.</a:t>
            </a:r>
          </a:p>
          <a:p>
            <a:pPr marL="548640" lvl="2" indent="0">
              <a:buNone/>
            </a:pPr>
            <a:r>
              <a:rPr lang="en-US" altLang="ko-KR" dirty="0"/>
              <a:t>(6) </a:t>
            </a:r>
            <a:r>
              <a:rPr lang="ko-KR" altLang="en-US" dirty="0"/>
              <a:t>음운 체계의 변화를 초래하지 않음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6891516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투명도">
  <a:themeElements>
    <a:clrScheme name="투명도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클래식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투명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1700</TotalTime>
  <Words>4090</Words>
  <Application>Microsoft Office PowerPoint</Application>
  <PresentationFormat>화면 슬라이드 쇼(4:3)</PresentationFormat>
  <Paragraphs>746</Paragraphs>
  <Slides>45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51" baseType="lpstr">
      <vt:lpstr>돋움</vt:lpstr>
      <vt:lpstr>맑은 고딕</vt:lpstr>
      <vt:lpstr>함초롬바탕</vt:lpstr>
      <vt:lpstr>Arial</vt:lpstr>
      <vt:lpstr>Calibri</vt:lpstr>
      <vt:lpstr>투명도</vt:lpstr>
      <vt:lpstr>10.음운현상(1)</vt:lpstr>
      <vt:lpstr>1. 음운 현상의 이해</vt:lpstr>
      <vt:lpstr>1. 음운 현상의 이해</vt:lpstr>
      <vt:lpstr>1. 음운 현상의 이해</vt:lpstr>
      <vt:lpstr>1. 음운 현상의 이해</vt:lpstr>
      <vt:lpstr>1. 음운 현상의 이해</vt:lpstr>
      <vt:lpstr>1. 음운 현상의 이해</vt:lpstr>
      <vt:lpstr>1. 음운 현상의 이해</vt:lpstr>
      <vt:lpstr>1. 음운 현상의 이해</vt:lpstr>
      <vt:lpstr>1. 음운 현상의 이해</vt:lpstr>
      <vt:lpstr>1. 음운 현상의 이해</vt:lpstr>
      <vt:lpstr>1. 음운 현상의 이해</vt:lpstr>
      <vt:lpstr>1. 음운 현상의 이해</vt:lpstr>
      <vt:lpstr>2. 대치</vt:lpstr>
      <vt:lpstr>2. 대치</vt:lpstr>
      <vt:lpstr>2. 대치</vt:lpstr>
      <vt:lpstr>2. 대치</vt:lpstr>
      <vt:lpstr>2. 대치</vt:lpstr>
      <vt:lpstr>2. 대치</vt:lpstr>
      <vt:lpstr>1. 음운 현상의 이해</vt:lpstr>
      <vt:lpstr>2. 대치</vt:lpstr>
      <vt:lpstr>2. 대치</vt:lpstr>
      <vt:lpstr>2. 대치</vt:lpstr>
      <vt:lpstr>2. 대치</vt:lpstr>
      <vt:lpstr>2. 대치</vt:lpstr>
      <vt:lpstr>2. 대치</vt:lpstr>
      <vt:lpstr>2. 대치</vt:lpstr>
      <vt:lpstr>2. 대치</vt:lpstr>
      <vt:lpstr>2. 대치</vt:lpstr>
      <vt:lpstr>2. 대치</vt:lpstr>
      <vt:lpstr>2. 대치</vt:lpstr>
      <vt:lpstr>2. 대치</vt:lpstr>
      <vt:lpstr>2. 대치</vt:lpstr>
      <vt:lpstr>2. 대치</vt:lpstr>
      <vt:lpstr>2. 대치</vt:lpstr>
      <vt:lpstr>2. 대치</vt:lpstr>
      <vt:lpstr>2. 대치</vt:lpstr>
      <vt:lpstr>2. 대치</vt:lpstr>
      <vt:lpstr>2. 대치</vt:lpstr>
      <vt:lpstr>2. 대치</vt:lpstr>
      <vt:lpstr>2. 대치</vt:lpstr>
      <vt:lpstr>2. 대치</vt:lpstr>
      <vt:lpstr>2. 대치</vt:lpstr>
      <vt:lpstr>2. 대치</vt:lpstr>
      <vt:lpstr>2. 대치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음성학</dc:title>
  <dc:creator>User</dc:creator>
  <cp:lastModifiedBy>Kim Seongtae</cp:lastModifiedBy>
  <cp:revision>231</cp:revision>
  <cp:lastPrinted>2019-11-03T08:29:30Z</cp:lastPrinted>
  <dcterms:created xsi:type="dcterms:W3CDTF">2017-09-04T07:43:42Z</dcterms:created>
  <dcterms:modified xsi:type="dcterms:W3CDTF">2019-11-08T06:11:08Z</dcterms:modified>
</cp:coreProperties>
</file>