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490" r:id="rId3"/>
    <p:sldId id="484" r:id="rId4"/>
    <p:sldId id="487" r:id="rId5"/>
    <p:sldId id="503" r:id="rId6"/>
    <p:sldId id="505" r:id="rId7"/>
    <p:sldId id="485" r:id="rId8"/>
    <p:sldId id="486" r:id="rId9"/>
    <p:sldId id="472" r:id="rId10"/>
    <p:sldId id="506" r:id="rId11"/>
    <p:sldId id="474" r:id="rId12"/>
    <p:sldId id="488" r:id="rId13"/>
    <p:sldId id="489" r:id="rId14"/>
    <p:sldId id="491" r:id="rId15"/>
    <p:sldId id="493" r:id="rId16"/>
    <p:sldId id="494" r:id="rId17"/>
    <p:sldId id="476" r:id="rId18"/>
    <p:sldId id="477" r:id="rId19"/>
    <p:sldId id="495" r:id="rId20"/>
    <p:sldId id="478" r:id="rId21"/>
    <p:sldId id="508" r:id="rId22"/>
    <p:sldId id="509" r:id="rId23"/>
    <p:sldId id="479" r:id="rId24"/>
    <p:sldId id="496" r:id="rId25"/>
    <p:sldId id="480" r:id="rId26"/>
    <p:sldId id="499" r:id="rId27"/>
    <p:sldId id="500" r:id="rId28"/>
    <p:sldId id="501" r:id="rId29"/>
    <p:sldId id="510" r:id="rId30"/>
    <p:sldId id="481" r:id="rId31"/>
    <p:sldId id="512" r:id="rId32"/>
    <p:sldId id="513" r:id="rId33"/>
    <p:sldId id="514" r:id="rId34"/>
    <p:sldId id="515" r:id="rId35"/>
    <p:sldId id="482" r:id="rId36"/>
    <p:sldId id="516" r:id="rId37"/>
    <p:sldId id="517" r:id="rId38"/>
    <p:sldId id="518" r:id="rId39"/>
    <p:sldId id="483" r:id="rId40"/>
    <p:sldId id="502" r:id="rId41"/>
    <p:sldId id="519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11.</a:t>
            </a:r>
            <a:r>
              <a:rPr lang="ko-KR" altLang="en-US" smtClean="0"/>
              <a:t>음운현상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61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첨가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축약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도</a:t>
            </a:r>
            <a:r>
              <a:rPr lang="ko-KR" altLang="en-US" dirty="0"/>
              <a:t>치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표준 발음으로 인정하지 않지만 현실 발음에서는 더 다양한 환경에서 일어남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모음과 모음 사이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공명음과</a:t>
            </a:r>
            <a:r>
              <a:rPr lang="ko-KR" altLang="en-US" dirty="0" smtClean="0"/>
              <a:t> 모음 사이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ex) </a:t>
            </a:r>
            <a:r>
              <a:rPr lang="ko-KR" altLang="en-US" dirty="0"/>
              <a:t>만화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마놔</a:t>
            </a:r>
            <a:r>
              <a:rPr lang="en-US" altLang="ko-KR" dirty="0" smtClean="0"/>
              <a:t>], </a:t>
            </a:r>
            <a:r>
              <a:rPr lang="ko-KR" altLang="en-US" dirty="0" smtClean="0"/>
              <a:t>교훈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교운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다행 →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다앵</a:t>
            </a:r>
            <a:r>
              <a:rPr lang="en-US" altLang="ko-KR" dirty="0" smtClean="0"/>
              <a:t>]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위의 환경에서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탈락한 형태가 바뀌어 버린 경우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ex) </a:t>
            </a:r>
            <a:r>
              <a:rPr lang="ko-KR" altLang="en-US" dirty="0" err="1" smtClean="0"/>
              <a:t>방하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방아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올히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오리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가이</a:t>
            </a:r>
            <a:r>
              <a:rPr lang="en-US" altLang="ko-KR" dirty="0" smtClean="0"/>
              <a:t>(&gt;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 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위의 경우들은 </a:t>
            </a:r>
            <a:r>
              <a:rPr lang="ko-KR" altLang="en-US" dirty="0" err="1" smtClean="0"/>
              <a:t>비어두</a:t>
            </a:r>
            <a:r>
              <a:rPr lang="ko-KR" altLang="en-US" dirty="0" smtClean="0"/>
              <a:t> 음절 초성에 놓인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탈락한 경우로 현실 발음 기준으로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‘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어두에서만 온전하게 실현되는 경향이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854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유</a:t>
            </a:r>
            <a:r>
              <a:rPr lang="ko-KR" altLang="en-US" dirty="0">
                <a:latin typeface="+mn-ea"/>
              </a:rPr>
              <a:t>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탈락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ㄹ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ㅂ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 자음 앞에서 탈락하는 현상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1" u="sng" dirty="0" smtClean="0"/>
              <a:t>용언 어간 뒤나 어근끼리 결합하는 복합어가 만들어지는 과정에서 나타남</a:t>
            </a:r>
            <a:r>
              <a:rPr lang="en-US" altLang="ko-KR" b="1" u="sng" dirty="0" smtClean="0"/>
              <a:t>.</a:t>
            </a:r>
          </a:p>
          <a:p>
            <a:pPr lvl="1"/>
            <a:endParaRPr lang="en-US" altLang="ko-KR" sz="1800" dirty="0"/>
          </a:p>
          <a:p>
            <a:pPr lvl="2"/>
            <a:r>
              <a:rPr lang="ko-KR" altLang="en-US" dirty="0" smtClean="0"/>
              <a:t>용언 어간 뒤에 어미가 결합하는 경우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 smtClean="0"/>
              <a:t>      ex) </a:t>
            </a:r>
            <a:r>
              <a:rPr lang="ko-KR" altLang="en-US" sz="1800" dirty="0" smtClean="0"/>
              <a:t>살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는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사는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살</a:t>
            </a:r>
            <a:r>
              <a:rPr lang="en-US" altLang="ko-KR" sz="1800" dirty="0" smtClean="0"/>
              <a:t>+</a:t>
            </a:r>
            <a:r>
              <a:rPr lang="ko-KR" altLang="en-US" sz="1800" dirty="0" err="1" smtClean="0"/>
              <a:t>으시는</a:t>
            </a:r>
            <a:r>
              <a:rPr lang="ko-KR" altLang="en-US" sz="1800" dirty="0"/>
              <a:t> →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살시는</a:t>
            </a:r>
            <a:r>
              <a:rPr lang="en-US" altLang="ko-KR" sz="1800" dirty="0" smtClean="0"/>
              <a:t>) </a:t>
            </a:r>
            <a:r>
              <a:rPr lang="ko-KR" altLang="en-US" sz="1800" dirty="0"/>
              <a:t>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사시는</a:t>
            </a:r>
            <a:r>
              <a:rPr lang="en-US" altLang="ko-KR" sz="1800" dirty="0" smtClean="0"/>
              <a:t>]</a:t>
            </a:r>
          </a:p>
          <a:p>
            <a:pPr marL="27432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</a:t>
            </a:r>
            <a:r>
              <a:rPr lang="ko-KR" altLang="en-US" sz="1800" dirty="0" smtClean="0"/>
              <a:t>알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니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아니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알</a:t>
            </a:r>
            <a:r>
              <a:rPr lang="en-US" altLang="ko-KR" sz="1800" dirty="0" smtClean="0"/>
              <a:t>+</a:t>
            </a:r>
            <a:r>
              <a:rPr lang="ko-KR" altLang="en-US" sz="1800" dirty="0" err="1" smtClean="0"/>
              <a:t>으신다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→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알신</a:t>
            </a:r>
            <a:r>
              <a:rPr lang="ko-KR" altLang="en-US" sz="1800" dirty="0" err="1"/>
              <a:t>다</a:t>
            </a:r>
            <a:r>
              <a:rPr lang="en-US" altLang="ko-KR" sz="1800" dirty="0" smtClean="0"/>
              <a:t>) </a:t>
            </a:r>
            <a:r>
              <a:rPr lang="ko-KR" altLang="en-US" sz="1800" dirty="0"/>
              <a:t>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아신</a:t>
            </a:r>
            <a:r>
              <a:rPr lang="ko-KR" altLang="en-US" sz="1800" dirty="0"/>
              <a:t>다</a:t>
            </a:r>
            <a:r>
              <a:rPr lang="en-US" altLang="ko-KR" sz="1800" dirty="0" smtClean="0"/>
              <a:t>]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3"/>
            <a:r>
              <a:rPr lang="en-US" altLang="ko-KR" sz="1800" dirty="0" smtClean="0"/>
              <a:t>‘</a:t>
            </a:r>
            <a:r>
              <a:rPr lang="ko-KR" altLang="en-US" sz="1800" dirty="0" smtClean="0"/>
              <a:t>ㄴ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ㅅ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앞에 오는 어간 말의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ㄹ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은 예외 없이 탈락함</a:t>
            </a:r>
            <a:r>
              <a:rPr lang="en-US" altLang="ko-KR" sz="1800" dirty="0" smtClean="0"/>
              <a:t>.</a:t>
            </a:r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026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1800" dirty="0"/>
          </a:p>
          <a:p>
            <a:pPr lvl="2"/>
            <a:r>
              <a:rPr lang="ko-KR" altLang="en-US" dirty="0"/>
              <a:t>복합어 형성 과정에서 나타나는 </a:t>
            </a:r>
            <a:r>
              <a:rPr lang="en-US" altLang="ko-KR" dirty="0"/>
              <a:t>‘</a:t>
            </a:r>
            <a:r>
              <a:rPr lang="ko-KR" altLang="en-US" dirty="0"/>
              <a:t>ㄹ</a:t>
            </a:r>
            <a:r>
              <a:rPr lang="en-US" altLang="ko-KR" dirty="0"/>
              <a:t>’ </a:t>
            </a:r>
            <a:r>
              <a:rPr lang="ko-KR" altLang="en-US" dirty="0"/>
              <a:t>탈락임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 smtClean="0"/>
              <a:t>      ex) </a:t>
            </a:r>
            <a:r>
              <a:rPr lang="ko-KR" altLang="en-US" sz="1800" dirty="0"/>
              <a:t>솔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나</a:t>
            </a:r>
            <a:r>
              <a:rPr lang="ko-KR" altLang="en-US" sz="1800" dirty="0"/>
              <a:t>무</a:t>
            </a:r>
            <a:r>
              <a:rPr lang="ko-KR" altLang="en-US" sz="1800" dirty="0" smtClean="0"/>
              <a:t>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소나</a:t>
            </a:r>
            <a:r>
              <a:rPr lang="ko-KR" altLang="en-US" sz="1800" dirty="0"/>
              <a:t>무</a:t>
            </a:r>
            <a:r>
              <a:rPr lang="en-US" altLang="ko-KR" sz="1800" dirty="0" smtClean="0"/>
              <a:t>], </a:t>
            </a:r>
            <a:r>
              <a:rPr lang="ko-KR" altLang="en-US" sz="1800" dirty="0"/>
              <a:t>불</a:t>
            </a:r>
            <a:r>
              <a:rPr lang="en-US" altLang="ko-KR" sz="1800" dirty="0" smtClean="0"/>
              <a:t>+</a:t>
            </a:r>
            <a:r>
              <a:rPr lang="ko-KR" altLang="en-US" sz="1800" dirty="0"/>
              <a:t>삽</a:t>
            </a:r>
            <a:r>
              <a:rPr lang="ko-KR" altLang="en-US" sz="1800" dirty="0" smtClean="0"/>
              <a:t>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부</a:t>
            </a:r>
            <a:r>
              <a:rPr lang="ko-KR" altLang="en-US" sz="1800" dirty="0"/>
              <a:t>삽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달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달 </a:t>
            </a:r>
            <a:r>
              <a:rPr lang="ko-KR" altLang="en-US" sz="1800" dirty="0"/>
              <a:t>→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다달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바늘</a:t>
            </a:r>
            <a:r>
              <a:rPr lang="en-US" altLang="ko-KR" sz="1800" dirty="0" smtClean="0"/>
              <a:t>+</a:t>
            </a:r>
            <a:r>
              <a:rPr lang="ko-KR" altLang="en-US" sz="1800" dirty="0"/>
              <a:t>질</a:t>
            </a:r>
            <a:r>
              <a:rPr lang="ko-KR" altLang="en-US" sz="1800" dirty="0" smtClean="0"/>
              <a:t>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바느</a:t>
            </a:r>
            <a:r>
              <a:rPr lang="ko-KR" altLang="en-US" sz="1800" dirty="0"/>
              <a:t>질</a:t>
            </a:r>
            <a:r>
              <a:rPr lang="en-US" altLang="ko-KR" sz="1800" dirty="0" smtClean="0"/>
              <a:t>]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en-US" altLang="ko-KR" sz="1800" dirty="0" smtClean="0"/>
              <a:t>‘</a:t>
            </a:r>
            <a:r>
              <a:rPr lang="ko-KR" altLang="en-US" sz="1800" dirty="0" smtClean="0"/>
              <a:t>ㄴ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ㅅ</a:t>
            </a:r>
            <a:r>
              <a:rPr lang="en-US" altLang="ko-KR" sz="1800" dirty="0" smtClean="0"/>
              <a:t>’  </a:t>
            </a:r>
            <a:r>
              <a:rPr lang="ko-KR" altLang="en-US" sz="1800" dirty="0" smtClean="0"/>
              <a:t>이외에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ㅈ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ㄷ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등 적용 환경이 더 다양함</a:t>
            </a:r>
            <a:r>
              <a:rPr lang="en-US" altLang="ko-KR" sz="1800" dirty="0" smtClean="0"/>
              <a:t>. 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smtClean="0"/>
              <a:t>복합어에서 나타나는 유음 탈락은 세력이 그리 강하지 않아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활시위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돌도끼</a:t>
            </a:r>
            <a:r>
              <a:rPr lang="en-US" altLang="ko-KR" sz="1800" dirty="0" smtClean="0"/>
              <a:t>,</a:t>
            </a:r>
          </a:p>
          <a:p>
            <a:pPr marL="822960" lvl="3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물질 등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유음 탈락이 일어나지 않는 예외가 많음</a:t>
            </a:r>
            <a:r>
              <a:rPr lang="en-US" altLang="ko-KR" sz="1800" dirty="0" smtClean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 smtClean="0"/>
              <a:t>이미 유음 탈락이 적용된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부나비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다달이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이 존재하는데도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불나비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다달이</a:t>
            </a:r>
            <a:r>
              <a:rPr lang="en-US" altLang="ko-KR" sz="1800" dirty="0" smtClean="0"/>
              <a:t>’</a:t>
            </a:r>
          </a:p>
          <a:p>
            <a:pPr marL="822960" lvl="3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라는 새로운 단어를 만들어 사용하기도 함</a:t>
            </a:r>
            <a:r>
              <a:rPr lang="en-US" altLang="ko-KR" sz="1800" dirty="0" smtClean="0"/>
              <a:t>. </a:t>
            </a:r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달소리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말돌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가상의 단어를 만들 때 유음탈락이 일어나지 않는 경우도 많음</a:t>
            </a:r>
            <a:r>
              <a:rPr lang="en-US" altLang="ko-KR" sz="1800" dirty="0" smtClean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→ </a:t>
            </a:r>
            <a:r>
              <a:rPr lang="ko-KR" altLang="en-US" sz="1800" dirty="0" smtClean="0"/>
              <a:t>복합어의 유음탈락은 세력이 약함을 보여줌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3"/>
            <a:endParaRPr lang="en-US" altLang="ko-KR" sz="1800" dirty="0" smtClean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019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♣ </a:t>
            </a:r>
            <a:r>
              <a:rPr lang="ko-KR" altLang="en-US" dirty="0" smtClean="0"/>
              <a:t>특이한 유음 탈락 현상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청자를 대우해 주는 </a:t>
            </a:r>
            <a:r>
              <a:rPr lang="en-US" altLang="ko-KR" dirty="0" smtClean="0"/>
              <a:t>‘-</a:t>
            </a:r>
            <a:r>
              <a:rPr lang="ko-KR" altLang="en-US" dirty="0" err="1" smtClean="0"/>
              <a:t>옵</a:t>
            </a:r>
            <a:r>
              <a:rPr lang="en-US" altLang="ko-KR" dirty="0" smtClean="0"/>
              <a:t>-, -</a:t>
            </a:r>
            <a:r>
              <a:rPr lang="ko-KR" altLang="en-US" dirty="0" smtClean="0"/>
              <a:t>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앞에서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ㄹ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탈락하는 경우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ex) </a:t>
            </a:r>
            <a:r>
              <a:rPr lang="ko-KR" altLang="en-US" dirty="0" smtClean="0"/>
              <a:t>살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으옵고</a:t>
            </a:r>
            <a:r>
              <a:rPr lang="ko-KR" altLang="en-US" dirty="0" smtClean="0"/>
              <a:t> →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살옵고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사옵꼬</a:t>
            </a:r>
            <a:r>
              <a:rPr lang="en-US" altLang="ko-KR" dirty="0" smtClean="0"/>
              <a:t>], </a:t>
            </a:r>
            <a:r>
              <a:rPr lang="ko-KR" altLang="en-US" dirty="0" smtClean="0"/>
              <a:t>살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으오</a:t>
            </a:r>
            <a:r>
              <a:rPr lang="ko-KR" altLang="en-US" dirty="0" smtClean="0"/>
              <a:t> →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살오</a:t>
            </a:r>
            <a:r>
              <a:rPr lang="en-US" altLang="ko-KR" dirty="0" smtClean="0"/>
              <a:t>)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사오</a:t>
            </a:r>
            <a:r>
              <a:rPr lang="en-US" altLang="ko-KR" dirty="0" smtClean="0"/>
              <a:t>]</a:t>
            </a:r>
          </a:p>
          <a:p>
            <a:pPr lvl="2"/>
            <a:endParaRPr lang="en-US" altLang="ko-KR" dirty="0"/>
          </a:p>
          <a:p>
            <a:pPr marL="548640" lvl="2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dirty="0" smtClean="0"/>
              <a:t> </a:t>
            </a:r>
            <a:r>
              <a:rPr lang="ko-KR" altLang="en-US" dirty="0" smtClean="0">
                <a:latin typeface="+mn-ea"/>
              </a:rPr>
              <a:t>이 형태소들은 예전에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kern="0" dirty="0" err="1" smtClean="0">
                <a:solidFill>
                  <a:srgbClr val="000000"/>
                </a:solidFill>
                <a:latin typeface="+mn-ea"/>
              </a:rPr>
              <a:t>ㅿ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을 초성에 가지고 있었을 것으로 추정됨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548640" lvl="2" indent="0"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약속을 나타내는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‘-</a:t>
            </a:r>
            <a:r>
              <a:rPr lang="ko-KR" altLang="en-US" kern="0" dirty="0" err="1" smtClean="0">
                <a:solidFill>
                  <a:srgbClr val="000000"/>
                </a:solidFill>
                <a:latin typeface="+mn-ea"/>
              </a:rPr>
              <a:t>으마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’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앞에서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ㄹ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이 탈락하는 경우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ex) </a:t>
            </a:r>
            <a:r>
              <a:rPr lang="ko-KR" altLang="en-US" dirty="0"/>
              <a:t>살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으</a:t>
            </a:r>
            <a:r>
              <a:rPr lang="ko-KR" altLang="en-US" dirty="0" err="1"/>
              <a:t>마</a:t>
            </a:r>
            <a:r>
              <a:rPr lang="ko-KR" altLang="en-US" dirty="0" smtClean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(</a:t>
            </a:r>
            <a:r>
              <a:rPr lang="ko-KR" altLang="en-US" dirty="0" err="1" smtClean="0"/>
              <a:t>살마</a:t>
            </a:r>
            <a:r>
              <a:rPr lang="en-US" altLang="ko-KR" dirty="0" smtClean="0"/>
              <a:t>) </a:t>
            </a:r>
            <a:r>
              <a:rPr lang="ko-KR" altLang="en-US" dirty="0"/>
              <a:t>→ </a:t>
            </a:r>
            <a:r>
              <a:rPr lang="en-US" altLang="ko-KR" dirty="0" smtClean="0"/>
              <a:t>[</a:t>
            </a:r>
            <a:r>
              <a:rPr lang="ko-KR" altLang="en-US" dirty="0"/>
              <a:t>사</a:t>
            </a:r>
            <a:r>
              <a:rPr lang="ko-KR" altLang="en-US" dirty="0" smtClean="0"/>
              <a:t>마</a:t>
            </a:r>
            <a:r>
              <a:rPr lang="en-US" altLang="ko-KR" dirty="0" smtClean="0"/>
              <a:t>]</a:t>
            </a:r>
          </a:p>
          <a:p>
            <a:pPr lvl="2"/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‘</a:t>
            </a:r>
            <a:r>
              <a:rPr lang="ko-KR" altLang="en-US" kern="0" dirty="0" err="1" smtClean="0">
                <a:solidFill>
                  <a:srgbClr val="000000"/>
                </a:solidFill>
                <a:latin typeface="+mn-ea"/>
              </a:rPr>
              <a:t>ㅁ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’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[-</a:t>
            </a:r>
            <a:r>
              <a:rPr lang="ko-KR" altLang="en-US" kern="0" dirty="0" err="1" smtClean="0">
                <a:solidFill>
                  <a:srgbClr val="000000"/>
                </a:solidFill>
                <a:latin typeface="+mn-ea"/>
              </a:rPr>
              <a:t>설정성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인 양순음이라는 점에서 다른 유음 탈락과 구별됨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+mn-ea"/>
            </a:endParaRPr>
          </a:p>
          <a:p>
            <a:pPr marL="548640" lvl="2" indent="0">
              <a:buNone/>
            </a:pP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717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Q2. </a:t>
            </a:r>
            <a:r>
              <a:rPr lang="ko-KR" altLang="en-US" dirty="0" smtClean="0"/>
              <a:t>다음 자료를 보고 유음 탈락에 속하는 경우와 그렇지 않은 경우를 구분해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 smtClean="0"/>
              <a:t>얼</a:t>
            </a:r>
            <a:r>
              <a:rPr lang="en-US" altLang="ko-KR" dirty="0" smtClean="0"/>
              <a:t>+</a:t>
            </a:r>
            <a:r>
              <a:rPr lang="ko-KR" altLang="en-US" dirty="0" smtClean="0"/>
              <a:t>은→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언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옮</a:t>
            </a:r>
            <a:r>
              <a:rPr lang="en-US" altLang="ko-KR" dirty="0" smtClean="0"/>
              <a:t>+</a:t>
            </a:r>
            <a:r>
              <a:rPr lang="ko-KR" altLang="en-US" dirty="0"/>
              <a:t>는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옴는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날</a:t>
            </a:r>
            <a:r>
              <a:rPr lang="en-US" altLang="ko-KR" dirty="0" smtClean="0"/>
              <a:t>+</a:t>
            </a:r>
            <a:r>
              <a:rPr lang="ko-KR" altLang="en-US" dirty="0" smtClean="0"/>
              <a:t>는</a:t>
            </a:r>
            <a:r>
              <a:rPr lang="ko-KR" altLang="en-US" dirty="0"/>
              <a:t>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나는</a:t>
            </a:r>
            <a:r>
              <a:rPr lang="en-US" altLang="ko-KR" dirty="0" smtClean="0"/>
              <a:t>], </a:t>
            </a:r>
            <a:r>
              <a:rPr lang="ko-KR" altLang="en-US" dirty="0" smtClean="0"/>
              <a:t>걸</a:t>
            </a:r>
            <a:r>
              <a:rPr lang="en-US" altLang="ko-KR" dirty="0" smtClean="0"/>
              <a:t>+</a:t>
            </a:r>
            <a:r>
              <a:rPr lang="ko-KR" altLang="en-US" dirty="0" smtClean="0"/>
              <a:t>느냐 </a:t>
            </a:r>
            <a:r>
              <a:rPr lang="ko-KR" altLang="en-US" dirty="0"/>
              <a:t>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거느냐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r>
              <a:rPr lang="ko-KR" altLang="en-US" dirty="0" smtClean="0"/>
              <a:t>알</a:t>
            </a:r>
            <a:r>
              <a:rPr lang="en-US" altLang="ko-KR" dirty="0" smtClean="0"/>
              <a:t>+</a:t>
            </a:r>
            <a:r>
              <a:rPr lang="ko-KR" altLang="en-US" dirty="0" err="1"/>
              <a:t>읍니다</a:t>
            </a:r>
            <a:r>
              <a:rPr lang="ko-KR" altLang="en-US" dirty="0"/>
              <a:t>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암니다</a:t>
            </a:r>
            <a:r>
              <a:rPr lang="en-US" altLang="ko-KR" dirty="0" smtClean="0"/>
              <a:t>] </a:t>
            </a:r>
          </a:p>
          <a:p>
            <a:pPr marL="274320" lvl="1" indent="0">
              <a:buNone/>
            </a:pPr>
            <a:endParaRPr lang="en-US" altLang="ko-KR" sz="18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265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동일 모음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탈락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ㅏ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ㅓ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끝나는 용언 어간 뒤에서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시작하는 어미가 올 때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같은 모음이 연속되면서 모음이 탈락하는 현상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+</a:t>
            </a:r>
            <a:r>
              <a:rPr lang="ko-KR" altLang="en-US" dirty="0" smtClean="0"/>
              <a:t>아서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가서</a:t>
            </a:r>
            <a:r>
              <a:rPr lang="en-US" altLang="ko-KR" dirty="0" smtClean="0"/>
              <a:t>], </a:t>
            </a:r>
            <a:r>
              <a:rPr lang="ko-KR" altLang="en-US" dirty="0" smtClean="0"/>
              <a:t>서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어도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서도</a:t>
            </a:r>
            <a:r>
              <a:rPr lang="en-US" altLang="ko-KR" dirty="0" smtClean="0"/>
              <a:t>], </a:t>
            </a:r>
            <a:r>
              <a:rPr lang="ko-KR" altLang="en-US" dirty="0" smtClean="0"/>
              <a:t>건너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건너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펴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어서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펴서</a:t>
            </a:r>
            <a:r>
              <a:rPr lang="en-US" altLang="ko-KR" dirty="0" smtClean="0"/>
              <a:t>], </a:t>
            </a:r>
            <a:r>
              <a:rPr lang="ko-KR" altLang="en-US" dirty="0" smtClean="0"/>
              <a:t>펴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어라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펴라</a:t>
            </a:r>
            <a:r>
              <a:rPr lang="en-US" altLang="ko-KR" dirty="0" smtClean="0"/>
              <a:t>], </a:t>
            </a:r>
            <a:r>
              <a:rPr lang="ko-KR" altLang="en-US" dirty="0" smtClean="0"/>
              <a:t>켜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어도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켜도</a:t>
            </a:r>
            <a:r>
              <a:rPr lang="en-US" altLang="ko-KR" dirty="0" smtClean="0"/>
              <a:t>], </a:t>
            </a:r>
            <a:r>
              <a:rPr lang="ko-KR" altLang="en-US" dirty="0" smtClean="0"/>
              <a:t>켜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켜</a:t>
            </a:r>
            <a:r>
              <a:rPr lang="en-US" altLang="ko-KR" dirty="0" smtClean="0"/>
              <a:t>]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err="1" smtClean="0"/>
              <a:t>ㅏ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끝나는 어간 </a:t>
            </a:r>
            <a:r>
              <a:rPr lang="en-US" altLang="ko-KR" dirty="0" smtClean="0"/>
              <a:t>+ ‘</a:t>
            </a:r>
            <a:r>
              <a:rPr lang="ko-KR" altLang="en-US" dirty="0" smtClean="0"/>
              <a:t>아</a:t>
            </a:r>
            <a:r>
              <a:rPr lang="en-US" altLang="ko-KR" dirty="0" smtClean="0"/>
              <a:t>’, ‘</a:t>
            </a:r>
            <a:r>
              <a:rPr lang="ko-KR" altLang="en-US" dirty="0" err="1" smtClean="0"/>
              <a:t>ㅓ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끝나는 어간 </a:t>
            </a:r>
            <a:r>
              <a:rPr lang="en-US" altLang="ko-KR" dirty="0" smtClean="0"/>
              <a:t>+ ‘</a:t>
            </a:r>
            <a:r>
              <a:rPr lang="ko-KR" altLang="en-US" dirty="0" smtClean="0"/>
              <a:t>어</a:t>
            </a:r>
            <a:r>
              <a:rPr lang="en-US" altLang="ko-KR" dirty="0" smtClean="0"/>
              <a:t>’</a:t>
            </a:r>
            <a:r>
              <a:rPr lang="ko-KR" altLang="en-US" dirty="0"/>
              <a:t>가</a:t>
            </a:r>
            <a:r>
              <a:rPr lang="ko-KR" altLang="en-US" dirty="0" smtClean="0"/>
              <a:t> 결합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이중모음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표면적으로 다르지만 </a:t>
            </a:r>
            <a:r>
              <a:rPr lang="en-US" altLang="ko-KR" dirty="0" smtClean="0"/>
              <a:t>‘y+</a:t>
            </a:r>
            <a:r>
              <a:rPr lang="ko-KR" altLang="en-US" dirty="0" err="1" smtClean="0"/>
              <a:t>ㅓ</a:t>
            </a:r>
            <a:r>
              <a:rPr lang="en-US" altLang="ko-KR" dirty="0" smtClean="0"/>
              <a:t>’ + ‘</a:t>
            </a:r>
            <a:r>
              <a:rPr lang="ko-KR" altLang="en-US" dirty="0" smtClean="0"/>
              <a:t>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이므로 동일 모음 탈락의 한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예로 볼 수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07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 smtClean="0"/>
              <a:t>♣ </a:t>
            </a:r>
            <a:r>
              <a:rPr lang="ko-KR" altLang="en-US" dirty="0" smtClean="0"/>
              <a:t>동일 모음 탈락에서 없어지는 모음은 무엇일까</a:t>
            </a:r>
            <a:r>
              <a:rPr lang="en-US" altLang="ko-KR" dirty="0" smtClean="0"/>
              <a:t>?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동일 모음이 탈락할 때 어간의 모음과 어미의 모음 중 어느 것이 탈락하는지는 </a:t>
            </a:r>
            <a:endParaRPr lang="en-US" altLang="ko-KR" sz="1800" dirty="0" smtClean="0"/>
          </a:p>
          <a:p>
            <a:pPr marL="274320" lvl="1" indent="0">
              <a:buNone/>
            </a:pPr>
            <a:r>
              <a:rPr lang="ko-KR" altLang="en-US" sz="1800" dirty="0" smtClean="0"/>
              <a:t>이견이 많으나 대체로 어간의 모음이 탈락하는 것으로 봄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차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아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차</a:t>
            </a:r>
            <a:r>
              <a:rPr lang="en-US" altLang="ko-KR" sz="1800" dirty="0" smtClean="0"/>
              <a:t>],  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아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건너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어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건너</a:t>
            </a:r>
            <a:r>
              <a:rPr lang="en-US" altLang="ko-KR" sz="1800" dirty="0" smtClean="0"/>
              <a:t>]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어간에 결합하는 어미가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음절인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아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어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일 때 어미의 모음이 탈락한다고 하면</a:t>
            </a:r>
            <a:endParaRPr lang="en-US" altLang="ko-KR" sz="1800" dirty="0" smtClean="0"/>
          </a:p>
          <a:p>
            <a:pPr marL="274320" lvl="1" indent="0">
              <a:buNone/>
            </a:pPr>
            <a:r>
              <a:rPr lang="ko-KR" altLang="en-US" sz="1800" dirty="0" smtClean="0"/>
              <a:t>어미는 그 형태가 완전히 사라지는 것임</a:t>
            </a:r>
            <a:r>
              <a:rPr lang="en-US" altLang="ko-KR" sz="1800" dirty="0" smtClean="0"/>
              <a:t>. </a:t>
            </a:r>
          </a:p>
          <a:p>
            <a:pPr marL="274320" lvl="1" indent="0">
              <a:buNone/>
            </a:pPr>
            <a:r>
              <a:rPr lang="ko-KR" altLang="en-US" sz="1800" dirty="0" smtClean="0"/>
              <a:t>일정한 의미를 전달하는 형태소가 완전히 없어져 버리는 것은 자연스럽지 않기</a:t>
            </a:r>
            <a:endParaRPr lang="en-US" altLang="ko-KR" sz="1800" dirty="0" smtClean="0"/>
          </a:p>
          <a:p>
            <a:pPr marL="274320" lvl="1" indent="0">
              <a:buNone/>
            </a:pPr>
            <a:r>
              <a:rPr lang="ko-KR" altLang="en-US" sz="1800" dirty="0" smtClean="0"/>
              <a:t>때문에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어간의 모음이 탈락하는 것이라고 봄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597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탈락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ㅡ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여러 조건에서 탈락하는 현상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주로 다른 모음 또는 모음과 성질이 비슷한 유음이 인접할 때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ㅡ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탈락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하는데 넓은 의미에서 모음 충돌을 피하기 위한 현상으로 볼 수 있음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ko-KR" altLang="en-US" sz="1800" dirty="0"/>
              <a:t> 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ex) </a:t>
            </a:r>
            <a:r>
              <a:rPr lang="ko-KR" altLang="en-US" sz="1800" dirty="0" err="1" smtClean="0"/>
              <a:t>크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어→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커</a:t>
            </a:r>
            <a:r>
              <a:rPr lang="en-US" altLang="ko-KR" sz="1800" dirty="0" smtClean="0"/>
              <a:t>], </a:t>
            </a:r>
            <a:r>
              <a:rPr lang="ko-KR" altLang="en-US" sz="1800" dirty="0" err="1" smtClean="0"/>
              <a:t>쓰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어도→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써도</a:t>
            </a:r>
            <a:r>
              <a:rPr lang="en-US" altLang="ko-KR" sz="1800" dirty="0" smtClean="0"/>
              <a:t>], </a:t>
            </a:r>
            <a:r>
              <a:rPr lang="ko-KR" altLang="en-US" sz="1800" dirty="0" err="1" smtClean="0"/>
              <a:t>담그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아서→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담가서</a:t>
            </a:r>
            <a:r>
              <a:rPr lang="en-US" altLang="ko-KR" sz="1800" dirty="0" smtClean="0"/>
              <a:t>], </a:t>
            </a:r>
            <a:r>
              <a:rPr lang="ko-KR" altLang="en-US" sz="1800" dirty="0" err="1" smtClean="0"/>
              <a:t>모으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아라→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모아라</a:t>
            </a:r>
            <a:r>
              <a:rPr lang="en-US" altLang="ko-KR" sz="1800" dirty="0" smtClean="0"/>
              <a:t>]</a:t>
            </a:r>
          </a:p>
          <a:p>
            <a:pPr marL="27432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</a:t>
            </a:r>
            <a:r>
              <a:rPr lang="ko-KR" altLang="en-US" sz="1800" dirty="0" smtClean="0"/>
              <a:t>알</a:t>
            </a:r>
            <a:r>
              <a:rPr lang="en-US" altLang="ko-KR" sz="1800" dirty="0" smtClean="0"/>
              <a:t>+</a:t>
            </a:r>
            <a:r>
              <a:rPr lang="ko-KR" altLang="en-US" sz="1800" dirty="0" err="1" smtClean="0"/>
              <a:t>으면</a:t>
            </a:r>
            <a:r>
              <a:rPr lang="ko-KR" altLang="en-US" sz="1800" dirty="0" smtClean="0"/>
              <a:t>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알면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기울</a:t>
            </a:r>
            <a:r>
              <a:rPr lang="en-US" altLang="ko-KR" sz="1800" dirty="0" smtClean="0"/>
              <a:t>+</a:t>
            </a:r>
            <a:r>
              <a:rPr lang="ko-KR" altLang="en-US" sz="1800" dirty="0" err="1" smtClean="0"/>
              <a:t>으면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기울면</a:t>
            </a:r>
            <a:r>
              <a:rPr lang="en-US" altLang="ko-KR" sz="1800" smtClean="0"/>
              <a:t>]</a:t>
            </a:r>
            <a:endParaRPr lang="en-US" altLang="ko-KR" sz="1800" dirty="0" smtClean="0"/>
          </a:p>
          <a:p>
            <a:pPr marL="27432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달</a:t>
            </a:r>
            <a:r>
              <a:rPr lang="en-US" altLang="ko-KR" sz="1800" dirty="0" smtClean="0"/>
              <a:t>+</a:t>
            </a:r>
            <a:r>
              <a:rPr lang="ko-KR" altLang="en-US" sz="1800" dirty="0"/>
              <a:t>으로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달로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발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으로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발로</a:t>
            </a:r>
            <a:r>
              <a:rPr lang="en-US" altLang="ko-KR" sz="1800" dirty="0" smtClean="0"/>
              <a:t>]</a:t>
            </a:r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056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y </a:t>
            </a:r>
            <a:r>
              <a:rPr lang="ko-KR" altLang="en-US" dirty="0" smtClean="0">
                <a:latin typeface="+mn-ea"/>
              </a:rPr>
              <a:t>탈락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smtClean="0"/>
              <a:t>경구개음 뒤에서 반모음 </a:t>
            </a:r>
            <a:r>
              <a:rPr lang="en-US" altLang="ko-KR" dirty="0" smtClean="0"/>
              <a:t>‘y’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탈락하는 현상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경구개음과 반모음 </a:t>
            </a:r>
            <a:r>
              <a:rPr lang="en-US" altLang="ko-KR" dirty="0" smtClean="0"/>
              <a:t>‘y’</a:t>
            </a:r>
            <a:r>
              <a:rPr lang="ko-KR" altLang="en-US" dirty="0" smtClean="0"/>
              <a:t>는 조음위치가 비슷하여 성질이 중복되어 뒤에 오는 </a:t>
            </a:r>
            <a:r>
              <a:rPr lang="en-US" altLang="ko-KR" dirty="0" smtClean="0"/>
              <a:t>‘y’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탈락함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err="1" smtClean="0"/>
              <a:t>ㅈ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ㅊ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 경구개음이 아닌 이전 시기에는 </a:t>
            </a:r>
            <a:r>
              <a:rPr lang="en-US" altLang="ko-KR" dirty="0" smtClean="0"/>
              <a:t>‘y’</a:t>
            </a:r>
            <a:r>
              <a:rPr lang="ko-KR" altLang="en-US" dirty="0" smtClean="0"/>
              <a:t>가 자유롭게 결합할 수 있었음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현대 국어에서는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ㅈ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ㅊ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경구개로 조음 위치가 바뀌면서 </a:t>
            </a:r>
            <a:r>
              <a:rPr lang="en-US" altLang="ko-KR" dirty="0" smtClean="0"/>
              <a:t>‘y’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탈락함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332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smtClean="0"/>
              <a:t>형태소 내부 </a:t>
            </a:r>
            <a:r>
              <a:rPr lang="en-US" altLang="ko-KR" dirty="0" smtClean="0"/>
              <a:t>‘y’ </a:t>
            </a:r>
            <a:r>
              <a:rPr lang="ko-KR" altLang="en-US" dirty="0" smtClean="0"/>
              <a:t>탈락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ex) </a:t>
            </a:r>
            <a:r>
              <a:rPr lang="ko-KR" altLang="en-US" dirty="0" err="1" smtClean="0"/>
              <a:t>쟈랑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쳔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형태소 내부에서는 </a:t>
            </a:r>
            <a:r>
              <a:rPr lang="en-US" altLang="ko-KR" dirty="0" smtClean="0"/>
              <a:t>‘y’ </a:t>
            </a:r>
            <a:r>
              <a:rPr lang="ko-KR" altLang="en-US" dirty="0" smtClean="0"/>
              <a:t>탈락의 적용이 완료되어 현대 국어에서는 더 이상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경구개음</a:t>
            </a:r>
            <a:r>
              <a:rPr lang="en-US" altLang="ko-KR" dirty="0" smtClean="0"/>
              <a:t>+y’</a:t>
            </a:r>
            <a:r>
              <a:rPr lang="ko-KR" altLang="en-US" dirty="0" smtClean="0"/>
              <a:t>의 결합이 나타나지 않음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형태소 결합 과정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ex) </a:t>
            </a:r>
            <a:r>
              <a:rPr lang="ko-KR" altLang="en-US" dirty="0" smtClean="0"/>
              <a:t>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 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져</a:t>
            </a:r>
            <a:r>
              <a:rPr lang="en-US" altLang="ko-KR" dirty="0" smtClean="0"/>
              <a:t>)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</a:t>
            </a:r>
            <a:r>
              <a:rPr lang="en-US" altLang="ko-KR" dirty="0" smtClean="0"/>
              <a:t>], </a:t>
            </a:r>
            <a:r>
              <a:rPr lang="ko-KR" altLang="en-US" dirty="0" smtClean="0"/>
              <a:t>찌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어서</a:t>
            </a:r>
            <a:r>
              <a:rPr lang="ko-KR" altLang="en-US" dirty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쪄서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쩌서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다치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 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다쳐</a:t>
            </a:r>
            <a:r>
              <a:rPr lang="en-US" altLang="ko-KR" dirty="0" smtClean="0"/>
              <a:t>)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다처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현대 국어에서 </a:t>
            </a:r>
            <a:r>
              <a:rPr lang="en-US" altLang="ko-KR" dirty="0" smtClean="0"/>
              <a:t>‘y’ </a:t>
            </a:r>
            <a:r>
              <a:rPr lang="ko-KR" altLang="en-US" dirty="0" smtClean="0"/>
              <a:t>탈락은 형태소 결합 과정에서만 나타남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반드시 반모음화가 일어난 후에 적용되는 특징을 보임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937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+mn-ea"/>
              </a:rPr>
              <a:t>자음군</a:t>
            </a:r>
            <a:r>
              <a:rPr lang="ko-KR" altLang="en-US" dirty="0" smtClean="0">
                <a:latin typeface="+mn-ea"/>
              </a:rPr>
              <a:t> 단순화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smtClean="0"/>
              <a:t>음절 종성에 자음이 두 개 놓일 때 그 중 하나를 탈락시키는 음운 현상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한국어의 음절 구조 제약에 따르면 종성에서 발음 가능한 자음의 최대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개수는 하나임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서로 다른 형태소가 결합하는 과정에서 종성에 두 개의 자음이 놓이면 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자음군</a:t>
            </a:r>
            <a:r>
              <a:rPr lang="ko-KR" altLang="en-US" dirty="0" smtClean="0"/>
              <a:t> 단순화가 적용되어 제약을 어기지 않게 함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en-US" altLang="ko-KR" b="1" u="sng" dirty="0" smtClean="0"/>
              <a:t>‘</a:t>
            </a:r>
            <a:r>
              <a:rPr lang="ko-KR" altLang="en-US" b="1" u="sng" dirty="0" smtClean="0"/>
              <a:t>ㄹ</a:t>
            </a:r>
            <a:r>
              <a:rPr lang="en-US" altLang="ko-KR" b="1" u="sng" dirty="0" smtClean="0"/>
              <a:t>’</a:t>
            </a:r>
            <a:r>
              <a:rPr lang="ko-KR" altLang="en-US" b="1" u="sng" dirty="0" smtClean="0"/>
              <a:t>로 끝나는 용언 어간 뒤에 </a:t>
            </a:r>
            <a:r>
              <a:rPr lang="en-US" altLang="ko-KR" b="1" u="sng" dirty="0" smtClean="0"/>
              <a:t>‘-</a:t>
            </a:r>
            <a:r>
              <a:rPr lang="ko-KR" altLang="en-US" b="1" u="sng" dirty="0" smtClean="0"/>
              <a:t>은</a:t>
            </a:r>
            <a:r>
              <a:rPr lang="en-US" altLang="ko-KR" b="1" u="sng" dirty="0" smtClean="0"/>
              <a:t>,-</a:t>
            </a:r>
            <a:r>
              <a:rPr lang="ko-KR" altLang="en-US" b="1" u="sng" dirty="0" smtClean="0"/>
              <a:t>을</a:t>
            </a:r>
            <a:r>
              <a:rPr lang="en-US" altLang="ko-KR" b="1" u="sng" dirty="0" smtClean="0"/>
              <a:t>,-</a:t>
            </a:r>
            <a:r>
              <a:rPr lang="ko-KR" altLang="en-US" b="1" u="sng" dirty="0" smtClean="0"/>
              <a:t>음</a:t>
            </a:r>
            <a:r>
              <a:rPr lang="en-US" altLang="ko-KR" b="1" u="sng" dirty="0" smtClean="0"/>
              <a:t>’ </a:t>
            </a:r>
            <a:r>
              <a:rPr lang="ko-KR" altLang="en-US" b="1" u="sng" dirty="0" smtClean="0"/>
              <a:t>등의 어미가 결합할 때 일어남</a:t>
            </a:r>
            <a:r>
              <a:rPr lang="en-US" altLang="ko-KR" b="1" u="sng" dirty="0" smtClean="0"/>
              <a:t>.</a:t>
            </a:r>
          </a:p>
          <a:p>
            <a:pPr marL="27432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ex</a:t>
            </a:r>
            <a:r>
              <a:rPr lang="en-US" altLang="ko-KR" sz="2000" dirty="0"/>
              <a:t>) </a:t>
            </a:r>
            <a:r>
              <a:rPr lang="ko-KR" altLang="en-US" dirty="0"/>
              <a:t>울</a:t>
            </a:r>
            <a:r>
              <a:rPr lang="en-US" altLang="ko-KR" sz="2000" dirty="0" smtClean="0"/>
              <a:t>+</a:t>
            </a:r>
            <a:r>
              <a:rPr lang="ko-KR" altLang="en-US" dirty="0"/>
              <a:t>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→ </a:t>
            </a:r>
            <a:r>
              <a:rPr lang="en-US" altLang="ko-KR" dirty="0"/>
              <a:t>(</a:t>
            </a:r>
            <a:r>
              <a:rPr lang="ko-KR" altLang="en-US" dirty="0" err="1" smtClean="0"/>
              <a:t>울ㄴ</a:t>
            </a:r>
            <a:r>
              <a:rPr lang="en-US" altLang="ko-KR" dirty="0"/>
              <a:t>)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→ </a:t>
            </a:r>
            <a:r>
              <a:rPr lang="en-US" altLang="ko-KR" sz="2000" dirty="0" smtClean="0"/>
              <a:t>[</a:t>
            </a:r>
            <a:r>
              <a:rPr lang="ko-KR" altLang="en-US" dirty="0"/>
              <a:t>운</a:t>
            </a:r>
            <a:r>
              <a:rPr lang="en-US" altLang="ko-KR" sz="2000" dirty="0" smtClean="0"/>
              <a:t>], </a:t>
            </a:r>
            <a:r>
              <a:rPr lang="ko-KR" altLang="en-US" dirty="0" smtClean="0"/>
              <a:t>울</a:t>
            </a:r>
            <a:r>
              <a:rPr lang="ko-KR" altLang="en-US" dirty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→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울ㄹ</a:t>
            </a:r>
            <a:r>
              <a:rPr lang="en-US" altLang="ko-KR" sz="2000" dirty="0" smtClean="0"/>
              <a:t>)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울</a:t>
            </a:r>
            <a:r>
              <a:rPr lang="en-US" altLang="ko-KR" dirty="0" smtClean="0"/>
              <a:t>]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어미의 모음</a:t>
            </a:r>
            <a:r>
              <a:rPr lang="en-US" altLang="ko-KR" dirty="0" smtClean="0"/>
              <a:t>’</a:t>
            </a:r>
            <a:r>
              <a:rPr lang="ko-KR" altLang="en-US" dirty="0" err="1" smtClean="0"/>
              <a:t>ㅡ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탈락하면서 종성에 받침이 두 개가 되어 적용 환경이 됨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802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그 밖의 탈락 현상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sz="1600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ㄷ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탈락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표준 발음에서 인정하지는 않지만 현실 발음에서 거의 예외 없이 탈락</a:t>
            </a:r>
            <a:r>
              <a:rPr lang="ko-KR" altLang="en-US" sz="1800" dirty="0" smtClean="0">
                <a:latin typeface="+mn-ea"/>
              </a:rPr>
              <a:t>하는 현상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marL="548640" lvl="2" indent="0">
              <a:buNone/>
            </a:pPr>
            <a:r>
              <a:rPr lang="en-US" altLang="ko-KR" dirty="0" smtClean="0">
                <a:latin typeface="+mn-ea"/>
              </a:rPr>
              <a:t>  ex) </a:t>
            </a:r>
            <a:r>
              <a:rPr lang="ko-KR" altLang="en-US" dirty="0" err="1" smtClean="0">
                <a:latin typeface="+mn-ea"/>
              </a:rPr>
              <a:t>듣</a:t>
            </a:r>
            <a:r>
              <a:rPr lang="en-US" altLang="ko-KR" dirty="0" smtClean="0">
                <a:latin typeface="+mn-ea"/>
              </a:rPr>
              <a:t>+</a:t>
            </a:r>
            <a:r>
              <a:rPr lang="ko-KR" altLang="en-US" dirty="0" smtClean="0">
                <a:latin typeface="+mn-ea"/>
              </a:rPr>
              <a:t>소 →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듣쏘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→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err="1" smtClean="0">
                <a:latin typeface="+mn-ea"/>
              </a:rPr>
              <a:t>드쏘</a:t>
            </a:r>
            <a:r>
              <a:rPr lang="en-US" altLang="ko-KR" dirty="0" smtClean="0">
                <a:latin typeface="+mn-ea"/>
              </a:rPr>
              <a:t>], </a:t>
            </a:r>
            <a:r>
              <a:rPr lang="ko-KR" altLang="en-US" dirty="0" err="1" smtClean="0">
                <a:latin typeface="+mn-ea"/>
              </a:rPr>
              <a:t>듣</a:t>
            </a:r>
            <a:r>
              <a:rPr lang="en-US" altLang="ko-KR" dirty="0" smtClean="0">
                <a:latin typeface="+mn-ea"/>
              </a:rPr>
              <a:t>+</a:t>
            </a:r>
            <a:r>
              <a:rPr lang="ko-KR" altLang="en-US" dirty="0" smtClean="0">
                <a:latin typeface="+mn-ea"/>
              </a:rPr>
              <a:t>습니다 →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듣씁니다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 </a:t>
            </a:r>
            <a:r>
              <a:rPr lang="en-US" altLang="ko-KR" dirty="0" smtClean="0">
                <a:latin typeface="+mn-ea"/>
              </a:rPr>
              <a:t>[</a:t>
            </a:r>
            <a:r>
              <a:rPr lang="ko-KR" altLang="en-US" dirty="0" err="1" smtClean="0">
                <a:latin typeface="+mn-ea"/>
              </a:rPr>
              <a:t>드씀니다</a:t>
            </a:r>
            <a:r>
              <a:rPr lang="en-US" altLang="ko-KR" dirty="0" smtClean="0">
                <a:latin typeface="+mn-ea"/>
              </a:rPr>
              <a:t>]</a:t>
            </a:r>
            <a:endParaRPr lang="en-US" altLang="ko-KR" sz="1800" dirty="0" smtClean="0">
              <a:latin typeface="+mn-ea"/>
            </a:endParaRP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표준 발음법에서는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ㅆ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앞에서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ㄷ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을 발음하도록 규정함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하지만 현실 발음에서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ㅆ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앞에서 공기의 흐름이 끊어지는 단계가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2"/>
            <a:endParaRPr lang="en-US" altLang="ko-KR" sz="1800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종성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ㄷ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ko-KR" altLang="en-US" dirty="0" err="1" smtClean="0">
                <a:latin typeface="+mn-ea"/>
              </a:rPr>
              <a:t>불파음이기</a:t>
            </a:r>
            <a:r>
              <a:rPr lang="ko-KR" altLang="en-US" dirty="0" smtClean="0">
                <a:latin typeface="+mn-ea"/>
              </a:rPr>
              <a:t> 때문에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ㅆ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앞에서 공기의 흐름이 단절되어야 하는데</a:t>
            </a:r>
            <a:endParaRPr lang="en-US" altLang="ko-KR" dirty="0" smtClean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그런 단계가 없음</a:t>
            </a:r>
            <a:r>
              <a:rPr lang="en-US" altLang="ko-KR" dirty="0" smtClean="0">
                <a:latin typeface="+mn-ea"/>
              </a:rPr>
              <a:t>. → ‘</a:t>
            </a:r>
            <a:r>
              <a:rPr lang="ko-KR" altLang="en-US" dirty="0" err="1" smtClean="0">
                <a:latin typeface="+mn-ea"/>
              </a:rPr>
              <a:t>ㄷ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을 발음하지 않는다는 증거로 볼 수 있음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sz="1800" dirty="0" smtClean="0">
              <a:latin typeface="+mn-ea"/>
            </a:endParaRP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129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1600" dirty="0" smtClean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 smtClean="0">
                <a:latin typeface="+mn-ea"/>
              </a:rPr>
              <a:t>♣ ‘</a:t>
            </a:r>
            <a:r>
              <a:rPr lang="ko-KR" altLang="en-US" dirty="0" err="1" smtClean="0">
                <a:latin typeface="+mn-ea"/>
              </a:rPr>
              <a:t>ㄷ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탈락과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비싸다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형성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 smtClean="0"/>
              <a:t> ‘</a:t>
            </a:r>
            <a:r>
              <a:rPr lang="ko-KR" altLang="en-US" dirty="0" smtClean="0"/>
              <a:t>비싸다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ㄷ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탈락이 실재했음을 보여주는  자료임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 err="1" smtClean="0"/>
              <a:t>빋</a:t>
            </a:r>
            <a:r>
              <a:rPr lang="en-US" altLang="ko-KR" dirty="0" smtClean="0"/>
              <a:t>(</a:t>
            </a:r>
            <a:r>
              <a:rPr lang="ko-KR" altLang="en-US" dirty="0" smtClean="0"/>
              <a:t>價</a:t>
            </a:r>
            <a:r>
              <a:rPr lang="en-US" altLang="ko-KR" dirty="0" smtClean="0"/>
              <a:t>, </a:t>
            </a:r>
            <a:r>
              <a:rPr lang="ko-KR" altLang="en-US" dirty="0" smtClean="0"/>
              <a:t>債</a:t>
            </a:r>
            <a:r>
              <a:rPr lang="en-US" altLang="ko-KR" dirty="0" smtClean="0"/>
              <a:t>) +     </a:t>
            </a:r>
            <a:r>
              <a:rPr lang="ko-KR" altLang="en-US" dirty="0" smtClean="0"/>
              <a:t>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値</a:t>
            </a:r>
            <a:r>
              <a:rPr lang="en-US" altLang="ko-KR" dirty="0" smtClean="0"/>
              <a:t>)  ⇒ </a:t>
            </a:r>
            <a:r>
              <a:rPr lang="ko-KR" altLang="en-US" dirty="0" err="1" smtClean="0"/>
              <a:t>빋</a:t>
            </a:r>
            <a:r>
              <a:rPr lang="ko-KR" altLang="en-US" dirty="0" smtClean="0"/>
              <a:t>    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   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중세 국어</a:t>
            </a:r>
            <a:r>
              <a:rPr lang="en-US" altLang="ko-KR" dirty="0" smtClean="0"/>
              <a:t>)  ⇒  </a:t>
            </a:r>
            <a:r>
              <a:rPr lang="ko-KR" altLang="en-US" dirty="0" smtClean="0"/>
              <a:t>비싸다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                                                                                 </a:t>
            </a:r>
            <a:r>
              <a:rPr lang="ko-KR" altLang="en-US" sz="1600" dirty="0" smtClean="0"/>
              <a:t>價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 가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債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빚 채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 치</a:t>
            </a:r>
            <a:r>
              <a:rPr lang="en-US" altLang="ko-KR" sz="1600" dirty="0" smtClean="0"/>
              <a:t>)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비싸다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표기가 완전히 바뀌어 버린 데는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ㄷ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탈락이 관여하고 있고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ko-KR" altLang="en-US" dirty="0" smtClean="0"/>
              <a:t>이것은 </a:t>
            </a:r>
            <a:r>
              <a:rPr lang="ko-KR" altLang="en-US" dirty="0" err="1" smtClean="0"/>
              <a:t>ㄷ</a:t>
            </a:r>
            <a:r>
              <a:rPr lang="ko-KR" altLang="en-US" dirty="0" smtClean="0"/>
              <a:t> 탈락의 존재를 잘 말해 주는 사례임</a:t>
            </a:r>
            <a:r>
              <a:rPr lang="en-US" altLang="ko-KR" dirty="0"/>
              <a:t>.</a:t>
            </a:r>
            <a:endParaRPr lang="ko-KR" altLang="en-US" dirty="0"/>
          </a:p>
          <a:p>
            <a:pPr marL="274320" lvl="1" indent="0">
              <a:buNone/>
            </a:pPr>
            <a:endParaRPr lang="ko-KR" altLang="en-US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4138"/>
            <a:ext cx="328970" cy="3588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214137"/>
            <a:ext cx="328970" cy="3588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38" y="3266792"/>
            <a:ext cx="283110" cy="3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Q3. </a:t>
            </a:r>
            <a:r>
              <a:rPr lang="ko-KR" altLang="en-US" dirty="0" smtClean="0"/>
              <a:t>다음 자료를 보고 물음에 답해 보세요</a:t>
            </a:r>
            <a:r>
              <a:rPr lang="en-US" altLang="ko-KR" dirty="0" smtClean="0"/>
              <a:t>. 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제시된 두 개의 한글 표기 중 올바른 쪽에 표시를 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외래어 표기법에서 </a:t>
            </a:r>
            <a:r>
              <a:rPr lang="en-US" altLang="ko-KR" dirty="0" smtClean="0"/>
              <a:t>‘y-</a:t>
            </a:r>
            <a:r>
              <a:rPr lang="ko-KR" altLang="en-US" dirty="0" smtClean="0"/>
              <a:t>탈락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어떻게 반영하는지 생각해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Q4.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자료는 어떤 과정을 거쳐 발음되는지 생각해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 err="1" smtClean="0"/>
              <a:t>웃</a:t>
            </a:r>
            <a:r>
              <a:rPr lang="en-US" altLang="ko-KR" dirty="0" smtClean="0"/>
              <a:t>+</a:t>
            </a:r>
            <a:r>
              <a:rPr lang="ko-KR" altLang="en-US" dirty="0" smtClean="0"/>
              <a:t>소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우쏘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맡</a:t>
            </a:r>
            <a:r>
              <a:rPr lang="en-US" altLang="ko-KR" dirty="0" smtClean="0"/>
              <a:t>+</a:t>
            </a:r>
            <a:r>
              <a:rPr lang="ko-KR" altLang="en-US" dirty="0" smtClean="0"/>
              <a:t>습니다 </a:t>
            </a:r>
            <a:r>
              <a:rPr lang="ko-KR" altLang="en-US" dirty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마씀니</a:t>
            </a:r>
            <a:r>
              <a:rPr lang="ko-KR" altLang="en-US" dirty="0" err="1"/>
              <a:t>다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놓</a:t>
            </a:r>
            <a:r>
              <a:rPr lang="en-US" altLang="ko-KR" dirty="0" smtClean="0"/>
              <a:t>+</a:t>
            </a:r>
            <a:r>
              <a:rPr lang="ko-KR" altLang="en-US" dirty="0" smtClean="0"/>
              <a:t>소 → 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노</a:t>
            </a:r>
            <a:r>
              <a:rPr lang="ko-KR" altLang="en-US" dirty="0" err="1"/>
              <a:t>쏘</a:t>
            </a:r>
            <a:r>
              <a:rPr lang="en-US" altLang="ko-KR" dirty="0" smtClean="0"/>
              <a:t>], 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sz="18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97578"/>
              </p:ext>
            </p:extLst>
          </p:nvPr>
        </p:nvGraphicFramePr>
        <p:xfrm>
          <a:off x="395536" y="2420888"/>
          <a:ext cx="7848872" cy="93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109"/>
                <a:gridCol w="981109"/>
                <a:gridCol w="981109"/>
                <a:gridCol w="981109"/>
                <a:gridCol w="981109"/>
                <a:gridCol w="981109"/>
                <a:gridCol w="981109"/>
                <a:gridCol w="981109"/>
              </a:tblGrid>
              <a:tr h="4680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John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juice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venture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chance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죤</a:t>
                      </a:r>
                      <a:r>
                        <a:rPr lang="en-US" altLang="ko-KR" dirty="0" smtClean="0"/>
                        <a:t>(    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baseline="0" dirty="0" smtClean="0"/>
                        <a:t>    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주스</a:t>
                      </a:r>
                      <a:r>
                        <a:rPr lang="en-US" altLang="ko-KR" dirty="0" smtClean="0"/>
                        <a:t>(   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쥬스</a:t>
                      </a:r>
                      <a:r>
                        <a:rPr lang="en-US" altLang="ko-KR" dirty="0" smtClean="0"/>
                        <a:t>(   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벤쳐</a:t>
                      </a:r>
                      <a:r>
                        <a:rPr lang="en-US" altLang="ko-KR" dirty="0" smtClean="0"/>
                        <a:t>(   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벤처</a:t>
                      </a:r>
                      <a:r>
                        <a:rPr lang="en-US" altLang="ko-KR" dirty="0" smtClean="0"/>
                        <a:t>(   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챤스</a:t>
                      </a:r>
                      <a:r>
                        <a:rPr lang="en-US" altLang="ko-KR" dirty="0" smtClean="0"/>
                        <a:t>(   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찬스</a:t>
                      </a:r>
                      <a:r>
                        <a:rPr lang="en-US" altLang="ko-KR" dirty="0" smtClean="0"/>
                        <a:t>(    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</a:t>
            </a:r>
            <a:r>
              <a:rPr lang="ko-KR" altLang="en-US" dirty="0"/>
              <a:t>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+mn-ea"/>
              </a:rPr>
              <a:t>ㄴ</a:t>
            </a:r>
            <a:r>
              <a:rPr lang="ko-KR" altLang="en-US" dirty="0" smtClean="0">
                <a:latin typeface="+mn-ea"/>
              </a:rPr>
              <a:t> 첨가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smtClean="0"/>
              <a:t>자음으로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끝나는 형태소 뒤에 단모음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ㅣ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나 반모음 </a:t>
            </a:r>
            <a:r>
              <a:rPr lang="en-US" altLang="ko-KR" dirty="0" smtClean="0"/>
              <a:t>‘y’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시작하는 형태소가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올 때 그 사이에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첨가되는 현상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상당히 다양한 환경에서 일어나지만 필수적으로 적용되는 것은 아님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뒤에 오는 형태소가 단어 자격을 가진 어휘 형태소일 때 주로 일어나며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‘</a:t>
            </a:r>
            <a:r>
              <a:rPr lang="ko-KR" altLang="en-US" dirty="0" err="1" smtClean="0"/>
              <a:t>ㅣ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‘y’ </a:t>
            </a:r>
            <a:r>
              <a:rPr lang="ko-KR" altLang="en-US" dirty="0" smtClean="0"/>
              <a:t>앞에서 더 활발하게 일어남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ex) </a:t>
            </a:r>
            <a:r>
              <a:rPr lang="ko-KR" altLang="en-US" dirty="0" smtClean="0"/>
              <a:t>맨입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맨닙</a:t>
            </a:r>
            <a:r>
              <a:rPr lang="en-US" altLang="ko-KR" dirty="0" smtClean="0"/>
              <a:t>], </a:t>
            </a:r>
            <a:r>
              <a:rPr lang="ko-KR" altLang="en-US" dirty="0" smtClean="0"/>
              <a:t>솜이불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솜니불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두통약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두통냑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/>
              <a:t>색연필 </a:t>
            </a:r>
            <a:r>
              <a:rPr lang="ko-KR" altLang="en-US" dirty="0" smtClean="0"/>
              <a:t>→ </a:t>
            </a:r>
            <a:r>
              <a:rPr lang="en-US" altLang="ko-KR" dirty="0"/>
              <a:t>(</a:t>
            </a:r>
            <a:r>
              <a:rPr lang="ko-KR" altLang="en-US" dirty="0" err="1" smtClean="0"/>
              <a:t>색년필</a:t>
            </a:r>
            <a:r>
              <a:rPr lang="en-US" altLang="ko-KR" dirty="0" smtClean="0"/>
              <a:t>)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생년필</a:t>
            </a:r>
            <a:r>
              <a:rPr lang="en-US" altLang="ko-KR" dirty="0" smtClean="0"/>
              <a:t>]</a:t>
            </a:r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804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</a:t>
            </a:r>
            <a:r>
              <a:rPr lang="ko-KR" altLang="en-US" dirty="0"/>
              <a:t>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뒤에 오는 형태소가 문법 형태소인 경우에는 적용되는 데 제약이 많음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문법 형태소 중 높임을 나타내는 </a:t>
            </a:r>
            <a:r>
              <a:rPr lang="en-US" altLang="ko-KR" dirty="0" smtClean="0"/>
              <a:t>‘-</a:t>
            </a:r>
            <a:r>
              <a:rPr lang="ko-KR" altLang="en-US" dirty="0" smtClean="0"/>
              <a:t>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결합할 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첨가가 일어남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sz="1800" dirty="0" smtClean="0"/>
              <a:t>ex) </a:t>
            </a:r>
            <a:r>
              <a:rPr lang="ko-KR" altLang="en-US" sz="1800" dirty="0" smtClean="0"/>
              <a:t>그럼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요 →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그럼</a:t>
            </a:r>
            <a:r>
              <a:rPr lang="ko-KR" altLang="en-US" sz="1800" dirty="0" err="1"/>
              <a:t>뇨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하는군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요 →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하는군</a:t>
            </a:r>
            <a:r>
              <a:rPr lang="ko-KR" altLang="en-US" sz="1800" dirty="0" err="1"/>
              <a:t>뇨</a:t>
            </a:r>
            <a:r>
              <a:rPr lang="en-US" altLang="ko-KR" sz="1800" dirty="0" smtClean="0"/>
              <a:t>]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lvl="2"/>
            <a:r>
              <a:rPr lang="en-US" altLang="ko-KR" dirty="0" smtClean="0"/>
              <a:t>‘-</a:t>
            </a:r>
            <a:r>
              <a:rPr lang="ko-KR" altLang="en-US" dirty="0" smtClean="0"/>
              <a:t>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제외하면 한자 접미사 결합할 때 일어나고 한자 접미사라 하더라도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‘-</a:t>
            </a:r>
            <a:r>
              <a:rPr lang="ko-KR" altLang="en-US" dirty="0" smtClean="0"/>
              <a:t>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人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日</a:t>
            </a:r>
            <a:r>
              <a:rPr lang="en-US" altLang="ko-KR" dirty="0" smtClean="0"/>
              <a:t>)’ </a:t>
            </a:r>
            <a:r>
              <a:rPr lang="ko-KR" altLang="en-US" dirty="0" smtClean="0"/>
              <a:t>이 결합하면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첨가가 일어나지 않음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ko-KR" altLang="en-US" sz="1800" dirty="0" smtClean="0"/>
              <a:t> 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    ex)  </a:t>
            </a:r>
            <a:r>
              <a:rPr lang="ko-KR" altLang="en-US" sz="1800" dirty="0" smtClean="0"/>
              <a:t>식용유 </a:t>
            </a:r>
            <a:r>
              <a:rPr lang="ko-KR" altLang="en-US" sz="1800" dirty="0"/>
              <a:t>→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시굥뉴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영업용 →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영업뇽</a:t>
            </a:r>
            <a:r>
              <a:rPr lang="en-US" altLang="ko-KR" sz="1800" dirty="0"/>
              <a:t>)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영엄</a:t>
            </a:r>
            <a:r>
              <a:rPr lang="ko-KR" altLang="en-US" sz="1800" dirty="0" err="1"/>
              <a:t>뇽</a:t>
            </a:r>
            <a:r>
              <a:rPr lang="en-US" altLang="ko-KR" sz="1800" dirty="0" smtClean="0"/>
              <a:t>]</a:t>
            </a:r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985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</a:t>
            </a:r>
            <a:r>
              <a:rPr lang="ko-KR" altLang="en-US" dirty="0"/>
              <a:t>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반모</a:t>
            </a:r>
            <a:r>
              <a:rPr lang="ko-KR" altLang="en-US" dirty="0">
                <a:latin typeface="+mn-ea"/>
              </a:rPr>
              <a:t>음</a:t>
            </a:r>
            <a:r>
              <a:rPr lang="ko-KR" altLang="en-US" dirty="0" smtClean="0">
                <a:latin typeface="+mn-ea"/>
              </a:rPr>
              <a:t> 첨가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smtClean="0"/>
              <a:t>모음으로 끝나는 형태소와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</a:t>
            </a:r>
            <a:r>
              <a:rPr lang="en-US" altLang="ko-KR" dirty="0" smtClean="0"/>
              <a:t>/</a:t>
            </a:r>
            <a:r>
              <a:rPr lang="ko-KR" altLang="en-US" dirty="0" smtClean="0"/>
              <a:t>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처럼 모음으로 시작하는 형태소가 결합할 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때 반모음이 첨가되는 현상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두 개의 모음이 인접하여 충돌하는 것을 막기 위해 적용됨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반모음 첨가 양상은 적용 환경에 따라 차이를 보임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용언 어간 뒤에서 일어나는 반모음 첨가는 두 가지로 구분됨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용언 어간 뒤에서 반모음 첨가는 필수적인 현상은 아니라 첨가가 일어나지 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않은 형태도 많이 발견됨</a:t>
            </a:r>
            <a:r>
              <a:rPr lang="en-US" altLang="ko-KR" sz="1800" dirty="0" smtClean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629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</a:t>
            </a:r>
            <a:r>
              <a:rPr lang="ko-KR" altLang="en-US" dirty="0"/>
              <a:t>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용언 어간 뒤에 </a:t>
            </a:r>
            <a:r>
              <a:rPr lang="en-US" altLang="ko-KR" dirty="0" smtClean="0"/>
              <a:t>‘y’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첨가되는 경우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ex) </a:t>
            </a:r>
            <a:r>
              <a:rPr lang="ko-KR" altLang="en-US" sz="1800" dirty="0" smtClean="0"/>
              <a:t>피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어서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피여서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되</a:t>
            </a:r>
            <a:r>
              <a:rPr lang="en-US" altLang="ko-KR" sz="1800" dirty="0" smtClean="0"/>
              <a:t>+</a:t>
            </a:r>
            <a:r>
              <a:rPr lang="ko-KR" altLang="en-US" sz="1800" dirty="0"/>
              <a:t>어도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되여도</a:t>
            </a:r>
            <a:r>
              <a:rPr lang="en-US" altLang="ko-KR" sz="1800" dirty="0" smtClean="0"/>
              <a:t>], </a:t>
            </a:r>
            <a:r>
              <a:rPr lang="ko-KR" altLang="en-US" sz="1800" dirty="0" err="1" smtClean="0"/>
              <a:t>뛰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어라 →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뛰여라</a:t>
            </a:r>
            <a:r>
              <a:rPr lang="en-US" altLang="ko-KR" sz="1800" dirty="0" smtClean="0"/>
              <a:t>]</a:t>
            </a:r>
          </a:p>
          <a:p>
            <a:pPr lvl="3"/>
            <a:endParaRPr lang="en-US" altLang="ko-KR" sz="1800" dirty="0" smtClean="0"/>
          </a:p>
          <a:p>
            <a:pPr lvl="3"/>
            <a:r>
              <a:rPr lang="ko-KR" altLang="en-US" sz="1800" dirty="0" smtClean="0"/>
              <a:t>어간 모음이 전설 모음이면 </a:t>
            </a:r>
            <a:r>
              <a:rPr lang="en-US" altLang="ko-KR" sz="1800" dirty="0" smtClean="0"/>
              <a:t>‘y’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첨가됨</a:t>
            </a:r>
            <a:r>
              <a:rPr lang="en-US" altLang="ko-KR" sz="1800" dirty="0" smtClean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smtClean="0"/>
              <a:t>표준 발음법에서 </a:t>
            </a:r>
            <a:r>
              <a:rPr lang="en-US" altLang="ko-KR" sz="1800" dirty="0" smtClean="0"/>
              <a:t>‘y’ </a:t>
            </a:r>
            <a:r>
              <a:rPr lang="ko-KR" altLang="en-US" sz="1800" dirty="0" smtClean="0"/>
              <a:t>가 첨가되지 않는 것을 원칙으로 하되 일부 몇 개는 허용함</a:t>
            </a:r>
            <a:r>
              <a:rPr lang="en-US" altLang="ko-KR" sz="1800" dirty="0" smtClean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ex) </a:t>
            </a:r>
            <a:r>
              <a:rPr lang="ko-KR" altLang="en-US" sz="1800" dirty="0" smtClean="0"/>
              <a:t>피어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피어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피여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되어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되어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되여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이오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아니오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이요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아니요</a:t>
            </a:r>
            <a:r>
              <a:rPr lang="en-US" altLang="ko-KR" sz="1800" dirty="0" smtClean="0"/>
              <a:t>]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3"/>
            <a:endParaRPr lang="en-US" altLang="ko-KR" sz="1800" dirty="0"/>
          </a:p>
          <a:p>
            <a:pPr lvl="2"/>
            <a:r>
              <a:rPr lang="ko-KR" altLang="en-US" dirty="0" smtClean="0"/>
              <a:t>용언 어간 뒤에 </a:t>
            </a:r>
            <a:r>
              <a:rPr lang="en-US" altLang="ko-KR" dirty="0" smtClean="0"/>
              <a:t>‘w’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첨가되는 경우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ko-KR" altLang="en-US" dirty="0" err="1" smtClean="0"/>
              <a:t>꾸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어도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꾸워도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쏘</a:t>
            </a:r>
            <a:r>
              <a:rPr lang="en-US" altLang="ko-KR" dirty="0" smtClean="0"/>
              <a:t>+</a:t>
            </a:r>
            <a:r>
              <a:rPr lang="ko-KR" altLang="en-US" dirty="0" smtClean="0"/>
              <a:t>아서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쏘와서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보</a:t>
            </a:r>
            <a:r>
              <a:rPr lang="en-US" altLang="ko-KR" dirty="0" smtClean="0"/>
              <a:t>+</a:t>
            </a:r>
            <a:r>
              <a:rPr lang="ko-KR" altLang="en-US" dirty="0" smtClean="0"/>
              <a:t>아라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보와라</a:t>
            </a:r>
            <a:r>
              <a:rPr lang="en-US" altLang="ko-KR" dirty="0" smtClean="0"/>
              <a:t>]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3"/>
            <a:r>
              <a:rPr lang="ko-KR" altLang="en-US" sz="1800" dirty="0" smtClean="0"/>
              <a:t>용언 어간이 후설 원순 모음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ㅗ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ㅜ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’w’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첨가됨</a:t>
            </a:r>
            <a:r>
              <a:rPr lang="en-US" altLang="ko-KR" sz="1800" dirty="0" smtClean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smtClean="0"/>
              <a:t>표준 발음법에서 </a:t>
            </a:r>
            <a:r>
              <a:rPr lang="en-US" altLang="ko-KR" sz="1800" dirty="0" smtClean="0"/>
              <a:t>‘w’ </a:t>
            </a:r>
            <a:r>
              <a:rPr lang="ko-KR" altLang="en-US" sz="1800" dirty="0" smtClean="0"/>
              <a:t>첨가는 표준 발음으로 전혀 인정하지 않음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947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</a:t>
            </a:r>
            <a:r>
              <a:rPr lang="ko-KR" altLang="en-US" dirty="0"/>
              <a:t>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반모음 첨가는 체언 뒤에 조사가 결합할 때에도 일어남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호격 조사 </a:t>
            </a:r>
            <a:r>
              <a:rPr lang="en-US" altLang="ko-KR" dirty="0" smtClean="0"/>
              <a:t>‘-</a:t>
            </a:r>
            <a:r>
              <a:rPr lang="ko-KR" altLang="en-US" dirty="0" smtClean="0"/>
              <a:t>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모음으로 끝나는 고유 명사 뒤에서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실현되는 경우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ex) </a:t>
            </a:r>
            <a:r>
              <a:rPr lang="ko-KR" altLang="en-US" sz="1800" dirty="0" smtClean="0"/>
              <a:t>주호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아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주호야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유미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아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유미야</a:t>
            </a:r>
            <a:r>
              <a:rPr lang="en-US" altLang="ko-KR" sz="1800" dirty="0" smtClean="0"/>
              <a:t>], </a:t>
            </a:r>
            <a:r>
              <a:rPr lang="ko-KR" altLang="en-US" sz="1800" dirty="0" smtClean="0"/>
              <a:t>수희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아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수희야</a:t>
            </a:r>
            <a:r>
              <a:rPr lang="en-US" altLang="ko-KR" sz="1800" dirty="0" smtClean="0"/>
              <a:t>]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 smtClean="0"/>
              <a:t>체언 뒤에서는 </a:t>
            </a:r>
            <a:r>
              <a:rPr lang="en-US" altLang="ko-KR" dirty="0" smtClean="0"/>
              <a:t>‘y’</a:t>
            </a:r>
            <a:r>
              <a:rPr lang="ko-KR" altLang="en-US" dirty="0" smtClean="0"/>
              <a:t>만 첨가되고 </a:t>
            </a:r>
            <a:r>
              <a:rPr lang="en-US" altLang="ko-KR" dirty="0" smtClean="0"/>
              <a:t>‘w’ </a:t>
            </a:r>
            <a:r>
              <a:rPr lang="ko-KR" altLang="en-US" dirty="0" smtClean="0"/>
              <a:t>첨가되는 경우는 없음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sz="1800" dirty="0"/>
          </a:p>
          <a:p>
            <a:pPr lvl="2"/>
            <a:r>
              <a:rPr lang="ko-KR" altLang="en-US" dirty="0" smtClean="0"/>
              <a:t>호격 조사는 특이하게도 반모음이 첨가된 형태를 표기로도 인정하고 있으며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필수적인 현상임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674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</a:t>
            </a:r>
            <a:r>
              <a:rPr lang="ko-KR" altLang="en-US" dirty="0"/>
              <a:t>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1000" dirty="0"/>
          </a:p>
          <a:p>
            <a:pPr marL="274320" lvl="1" indent="0">
              <a:buNone/>
            </a:pPr>
            <a:r>
              <a:rPr lang="en-US" altLang="ko-KR" dirty="0" smtClean="0"/>
              <a:t>Q5.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자료의 밑줄 친 부분에서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첨가가 일어나지 않은 이유는 무엇인지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생각해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sz="1000" dirty="0"/>
          </a:p>
          <a:p>
            <a:pPr marL="27432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사람이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사라미</a:t>
            </a:r>
            <a:r>
              <a:rPr lang="en-US" altLang="ko-KR" dirty="0" smtClean="0"/>
              <a:t>]  </a:t>
            </a:r>
            <a:r>
              <a:rPr lang="ko-KR" altLang="en-US" dirty="0" smtClean="0"/>
              <a:t>매우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한옥이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하노기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아담하게 지어졌다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오늘 갈 곳은 저 산이다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사니다</a:t>
            </a:r>
            <a:r>
              <a:rPr lang="en-US" altLang="ko-KR" dirty="0" smtClean="0"/>
              <a:t>]. </a:t>
            </a:r>
            <a:r>
              <a:rPr lang="ko-KR" altLang="en-US" dirty="0" smtClean="0"/>
              <a:t>여기가 우리 집이다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지비다</a:t>
            </a:r>
            <a:r>
              <a:rPr lang="en-US" altLang="ko-KR" dirty="0" smtClean="0"/>
              <a:t>].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Q6. </a:t>
            </a:r>
            <a:r>
              <a:rPr lang="ko-KR" altLang="en-US" dirty="0" smtClean="0"/>
              <a:t>다음 자료를 보고 물음에 답해 보세요</a:t>
            </a:r>
            <a:r>
              <a:rPr lang="en-US" altLang="ko-KR" dirty="0" smtClean="0"/>
              <a:t>. </a:t>
            </a:r>
          </a:p>
          <a:p>
            <a:pPr marL="274320" lvl="1" indent="0">
              <a:buNone/>
            </a:pPr>
            <a:endParaRPr lang="en-US" altLang="ko-KR" sz="1000" dirty="0"/>
          </a:p>
          <a:p>
            <a:pPr marL="27432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구급약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구금냑</a:t>
            </a:r>
            <a:r>
              <a:rPr lang="en-US" altLang="ko-KR" dirty="0" smtClean="0"/>
              <a:t>], </a:t>
            </a:r>
            <a:r>
              <a:rPr lang="ko-KR" altLang="en-US" dirty="0"/>
              <a:t>호박엿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호방녇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 </a:t>
            </a:r>
            <a:r>
              <a:rPr lang="ko-KR" altLang="en-US" dirty="0"/>
              <a:t>늦여름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는녀름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꽃이삭</a:t>
            </a:r>
            <a:r>
              <a:rPr lang="ko-KR" altLang="en-US" dirty="0" smtClean="0"/>
              <a:t>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꼰니삭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부엌일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부엉닐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불여우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불려우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물약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물략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(1) 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)~(</a:t>
            </a:r>
            <a:r>
              <a:rPr lang="ko-KR" altLang="en-US" dirty="0" smtClean="0"/>
              <a:t>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공통적으로 적용된 음운 현상이 무엇인지 찾아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 smtClean="0"/>
              <a:t>(2) 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)~(</a:t>
            </a:r>
            <a:r>
              <a:rPr lang="ko-KR" altLang="en-US" dirty="0" smtClean="0"/>
              <a:t>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공통 음운 현상 외에 다른 음운 현상을 찾아 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0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</a:t>
            </a:r>
            <a:r>
              <a:rPr lang="ko-KR" altLang="en-US" dirty="0"/>
              <a:t>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Q7. </a:t>
            </a:r>
            <a:r>
              <a:rPr lang="ko-KR" altLang="en-US" dirty="0" smtClean="0"/>
              <a:t>다음 물음에 답해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용언 어간의 모음이 전설 모음일 때에는 </a:t>
            </a:r>
            <a:r>
              <a:rPr lang="en-US" altLang="ko-KR" dirty="0" smtClean="0"/>
              <a:t>‘y’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첨가되고 후설 원순 모음일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ko-KR" altLang="en-US" dirty="0" smtClean="0"/>
              <a:t>     때에는 </a:t>
            </a:r>
            <a:r>
              <a:rPr lang="en-US" altLang="ko-KR" dirty="0" smtClean="0"/>
              <a:t>‘w’</a:t>
            </a:r>
            <a:r>
              <a:rPr lang="ko-KR" altLang="en-US" dirty="0" smtClean="0"/>
              <a:t>이 첨가되는 이유에 대해 생각해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용언 어간의 모음이 후설 평순 모음인 경우에는 반모음 첨가가 일어나지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않는데 그 이유를 생각해 보세요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57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pPr lvl="1"/>
            <a:r>
              <a:rPr lang="ko-KR" altLang="en-US" b="1" u="sng" dirty="0" err="1" smtClean="0"/>
              <a:t>자음군</a:t>
            </a:r>
            <a:r>
              <a:rPr lang="ko-KR" altLang="en-US" b="1" u="sng" dirty="0" smtClean="0"/>
              <a:t> </a:t>
            </a:r>
            <a:r>
              <a:rPr lang="ko-KR" altLang="en-US" b="1" u="sng" dirty="0"/>
              <a:t>단순화는 겹받침을 가진 형태소에 적용됨</a:t>
            </a:r>
            <a:r>
              <a:rPr lang="en-US" altLang="ko-KR" b="1" u="sng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 ex) </a:t>
            </a:r>
            <a:r>
              <a:rPr lang="ko-KR" altLang="en-US" dirty="0"/>
              <a:t>넋</a:t>
            </a:r>
            <a:r>
              <a:rPr lang="en-US" altLang="ko-KR" dirty="0"/>
              <a:t>+</a:t>
            </a:r>
            <a:r>
              <a:rPr lang="ko-KR" altLang="en-US" dirty="0"/>
              <a:t>도 → </a:t>
            </a:r>
            <a:r>
              <a:rPr lang="en-US" altLang="ko-KR" dirty="0"/>
              <a:t>[</a:t>
            </a:r>
            <a:r>
              <a:rPr lang="ko-KR" altLang="en-US" dirty="0" err="1"/>
              <a:t>넉또</a:t>
            </a:r>
            <a:r>
              <a:rPr lang="en-US" altLang="ko-KR" dirty="0"/>
              <a:t>], </a:t>
            </a:r>
            <a:r>
              <a:rPr lang="ko-KR" altLang="en-US" dirty="0" err="1"/>
              <a:t>얹</a:t>
            </a:r>
            <a:r>
              <a:rPr lang="en-US" altLang="ko-KR" dirty="0"/>
              <a:t>+</a:t>
            </a:r>
            <a:r>
              <a:rPr lang="ko-KR" altLang="en-US" dirty="0"/>
              <a:t>는 → </a:t>
            </a:r>
            <a:r>
              <a:rPr lang="en-US" altLang="ko-KR" dirty="0"/>
              <a:t>[</a:t>
            </a:r>
            <a:r>
              <a:rPr lang="ko-KR" altLang="en-US" dirty="0" err="1"/>
              <a:t>언는</a:t>
            </a:r>
            <a:r>
              <a:rPr lang="en-US" altLang="ko-KR" dirty="0"/>
              <a:t>], </a:t>
            </a:r>
            <a:r>
              <a:rPr lang="ko-KR" altLang="en-US" dirty="0"/>
              <a:t>삶만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삼만</a:t>
            </a:r>
            <a:r>
              <a:rPr lang="en-US" altLang="ko-KR" dirty="0"/>
              <a:t>], </a:t>
            </a:r>
            <a:r>
              <a:rPr lang="ko-KR" altLang="en-US" dirty="0" err="1"/>
              <a:t>넓</a:t>
            </a:r>
            <a:r>
              <a:rPr lang="en-US" altLang="ko-KR" dirty="0"/>
              <a:t>+</a:t>
            </a:r>
            <a:r>
              <a:rPr lang="ko-KR" altLang="en-US" dirty="0"/>
              <a:t>다 → </a:t>
            </a:r>
            <a:r>
              <a:rPr lang="en-US" altLang="ko-KR" dirty="0"/>
              <a:t>[</a:t>
            </a:r>
            <a:r>
              <a:rPr lang="ko-KR" altLang="en-US" dirty="0" err="1"/>
              <a:t>널따</a:t>
            </a:r>
            <a:r>
              <a:rPr lang="en-US" altLang="ko-KR" dirty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외곬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[</a:t>
            </a:r>
            <a:r>
              <a:rPr lang="ko-KR" altLang="en-US" dirty="0"/>
              <a:t>외골</a:t>
            </a:r>
            <a:r>
              <a:rPr lang="en-US" altLang="ko-KR" dirty="0"/>
              <a:t>], </a:t>
            </a:r>
            <a:r>
              <a:rPr lang="ko-KR" altLang="en-US" dirty="0"/>
              <a:t>값 → </a:t>
            </a:r>
            <a:r>
              <a:rPr lang="en-US" altLang="ko-KR" dirty="0"/>
              <a:t>[</a:t>
            </a:r>
            <a:r>
              <a:rPr lang="ko-KR" altLang="en-US" dirty="0"/>
              <a:t>갑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자음군</a:t>
            </a:r>
            <a:r>
              <a:rPr lang="ko-KR" altLang="en-US" dirty="0"/>
              <a:t> 단순화가 적용되는 환경이 </a:t>
            </a:r>
            <a:r>
              <a:rPr lang="ko-KR" altLang="en-US" dirty="0" err="1"/>
              <a:t>평파열음화와</a:t>
            </a:r>
            <a:r>
              <a:rPr lang="ko-KR" altLang="en-US" dirty="0"/>
              <a:t> 일치하여 </a:t>
            </a:r>
            <a:r>
              <a:rPr lang="ko-KR" altLang="en-US" dirty="0" err="1"/>
              <a:t>자음군</a:t>
            </a:r>
            <a:r>
              <a:rPr lang="ko-KR" altLang="en-US" dirty="0"/>
              <a:t> 단순화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와 </a:t>
            </a:r>
            <a:r>
              <a:rPr lang="ko-KR" altLang="en-US" dirty="0" err="1"/>
              <a:t>평파열음화를</a:t>
            </a:r>
            <a:r>
              <a:rPr lang="ko-KR" altLang="en-US" dirty="0"/>
              <a:t> 하나의 음운 현상을 묶어서 보는 경향도 있음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2"/>
            <a:r>
              <a:rPr lang="ko-KR" altLang="en-US" dirty="0" err="1"/>
              <a:t>평파열음화는</a:t>
            </a:r>
            <a:r>
              <a:rPr lang="ko-KR" altLang="en-US" dirty="0"/>
              <a:t> 대치이고 </a:t>
            </a:r>
            <a:r>
              <a:rPr lang="ko-KR" altLang="en-US" dirty="0" err="1"/>
              <a:t>자음군</a:t>
            </a:r>
            <a:r>
              <a:rPr lang="ko-KR" altLang="en-US" dirty="0"/>
              <a:t> 단순화는 탈락이므로 엄격히 구분되어야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자음군</a:t>
            </a:r>
            <a:r>
              <a:rPr lang="ko-KR" altLang="en-US" dirty="0"/>
              <a:t> 단순화는 예외 없이 일어나는 매우 강력한 음운 현상임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6760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축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유기음</a:t>
            </a:r>
            <a:r>
              <a:rPr lang="ko-KR" altLang="en-US" dirty="0">
                <a:latin typeface="+mn-ea"/>
              </a:rPr>
              <a:t>화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장애음 중 평음과 인접할 때 두 음이 </a:t>
            </a:r>
            <a:r>
              <a:rPr lang="ko-KR" altLang="en-US" dirty="0"/>
              <a:t>합</a:t>
            </a:r>
            <a:r>
              <a:rPr lang="ko-KR" altLang="en-US" dirty="0" smtClean="0"/>
              <a:t>쳐져 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음인 유기음으로 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실현되는</a:t>
            </a:r>
            <a:r>
              <a:rPr lang="en-US" altLang="ko-KR" dirty="0"/>
              <a:t> </a:t>
            </a:r>
            <a:r>
              <a:rPr lang="ko-KR" altLang="en-US" dirty="0" smtClean="0"/>
              <a:t>현상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유기성이</a:t>
            </a:r>
            <a:r>
              <a:rPr lang="ko-KR" altLang="en-US" dirty="0" smtClean="0"/>
              <a:t> 평음에 더해지면서 유기음화가 일어나는 것임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순행적 유기음화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+</a:t>
            </a:r>
            <a:r>
              <a:rPr lang="ko-KR" altLang="en-US" dirty="0" smtClean="0"/>
              <a:t>장애음</a:t>
            </a:r>
            <a:r>
              <a:rPr lang="en-US" altLang="ko-KR" dirty="0" smtClean="0"/>
              <a:t>) =&gt; </a:t>
            </a:r>
            <a:r>
              <a:rPr lang="ko-KR" altLang="en-US" dirty="0" smtClean="0"/>
              <a:t>거의 모든 방언에서 나타남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ex) </a:t>
            </a:r>
            <a:r>
              <a:rPr lang="ko-KR" altLang="en-US" dirty="0" err="1" smtClean="0"/>
              <a:t>놓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노코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좋</a:t>
            </a:r>
            <a:r>
              <a:rPr lang="en-US" altLang="ko-KR" dirty="0" smtClean="0"/>
              <a:t>+</a:t>
            </a:r>
            <a:r>
              <a:rPr lang="ko-KR" altLang="en-US" dirty="0"/>
              <a:t>지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조치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낳</a:t>
            </a:r>
            <a:r>
              <a:rPr lang="en-US" altLang="ko-KR" dirty="0" smtClean="0"/>
              <a:t>+</a:t>
            </a:r>
            <a:r>
              <a:rPr lang="ko-KR" altLang="en-US" dirty="0" smtClean="0"/>
              <a:t>다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나타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끓</a:t>
            </a:r>
            <a:r>
              <a:rPr lang="en-US" altLang="ko-KR" dirty="0" smtClean="0"/>
              <a:t>+</a:t>
            </a:r>
            <a:r>
              <a:rPr lang="ko-KR" altLang="en-US" dirty="0" smtClean="0"/>
              <a:t>지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끌치</a:t>
            </a:r>
            <a:r>
              <a:rPr lang="en-US" altLang="ko-KR" dirty="0" smtClean="0"/>
              <a:t>]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역행적 유기음화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장애음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) =&gt; </a:t>
            </a:r>
            <a:r>
              <a:rPr lang="ko-KR" altLang="en-US" dirty="0" smtClean="0"/>
              <a:t>방언에 따라 수의적임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ex) </a:t>
            </a:r>
            <a:r>
              <a:rPr lang="ko-KR" altLang="en-US" dirty="0"/>
              <a:t>먹히다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머키다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맏형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마텽</a:t>
            </a:r>
            <a:r>
              <a:rPr lang="en-US" altLang="ko-KR" dirty="0" smtClean="0"/>
              <a:t>], </a:t>
            </a:r>
            <a:r>
              <a:rPr lang="ko-KR" altLang="en-US" dirty="0" smtClean="0"/>
              <a:t>좁히다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조피다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법학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버팍</a:t>
            </a:r>
            <a:r>
              <a:rPr lang="en-US" altLang="ko-KR" dirty="0" smtClean="0"/>
              <a:t>]</a:t>
            </a:r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42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축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 smtClean="0"/>
              <a:t>♣ ‘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만나면 어떻게 되나</a:t>
            </a:r>
            <a:r>
              <a:rPr lang="en-US" altLang="ko-KR" dirty="0" smtClean="0"/>
              <a:t>?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끝나는 어간 뒤에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시작하는 어미가 오면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ㅆ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발음됨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 smtClean="0"/>
              <a:t> ex) </a:t>
            </a:r>
            <a:r>
              <a:rPr lang="ko-KR" altLang="en-US" dirty="0" err="1" smtClean="0"/>
              <a:t>놓</a:t>
            </a:r>
            <a:r>
              <a:rPr lang="en-US" altLang="ko-KR" dirty="0" smtClean="0"/>
              <a:t>+</a:t>
            </a:r>
            <a:r>
              <a:rPr lang="ko-KR" altLang="en-US" dirty="0" smtClean="0"/>
              <a:t>소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노쏘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놓</a:t>
            </a:r>
            <a:r>
              <a:rPr lang="en-US" altLang="ko-KR" dirty="0" smtClean="0"/>
              <a:t>+</a:t>
            </a:r>
            <a:r>
              <a:rPr lang="ko-KR" altLang="en-US" dirty="0" smtClean="0"/>
              <a:t>습니다</a:t>
            </a:r>
            <a:r>
              <a:rPr lang="en-US" altLang="ko-KR" dirty="0"/>
              <a:t>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노씀니다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‘</a:t>
            </a:r>
            <a:r>
              <a:rPr lang="ko-KR" altLang="en-US" dirty="0" err="1" smtClean="0"/>
              <a:t>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축약되어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ㅆ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되었다고 보는 견해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설명하기 가장 간편한 방법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치조 마찰음에는 유기음이 없기 때문에 경음으로 바뀐다고 해석하기도 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다른 장애음과 축약되면 유기음이 되는데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축약하면 경음이 된다는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사실을 설명하기가 쉽지 않음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유기음이 없다고 경음이 되어야 할 필연성은 없음</a:t>
            </a:r>
            <a:r>
              <a:rPr lang="en-US" altLang="ko-KR" dirty="0" smtClean="0"/>
              <a:t>.)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655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축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000" dirty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err="1" smtClean="0"/>
              <a:t>ㄷ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탈락을 적용한다는 견해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다소 복잡한 과정을 거친다고 해석함</a:t>
            </a:r>
            <a:r>
              <a:rPr lang="en-US" altLang="ko-KR" dirty="0" smtClean="0"/>
              <a:t>.</a:t>
            </a:r>
          </a:p>
          <a:p>
            <a:pPr marL="822960" lvl="3" indent="0">
              <a:buNone/>
            </a:pPr>
            <a:endParaRPr lang="en-US" altLang="ko-KR" dirty="0"/>
          </a:p>
          <a:p>
            <a:pPr lvl="3"/>
            <a:r>
              <a:rPr lang="en-US" altLang="ko-KR" sz="1800" dirty="0" smtClean="0"/>
              <a:t>1</a:t>
            </a:r>
            <a:r>
              <a:rPr lang="ko-KR" altLang="en-US" sz="1800" dirty="0" smtClean="0"/>
              <a:t>단계 ⇒ 음절 종성에 놓인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ㅎ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평파열음화의</a:t>
            </a:r>
            <a:r>
              <a:rPr lang="ko-KR" altLang="en-US" sz="1800" dirty="0" smtClean="0"/>
              <a:t> 적용을 받아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ㄷ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으로 바뀜</a:t>
            </a:r>
            <a:endParaRPr lang="en-US" altLang="ko-KR" sz="1800" dirty="0" smtClean="0"/>
          </a:p>
          <a:p>
            <a:pPr lvl="3"/>
            <a:endParaRPr lang="en-US" altLang="ko-KR" sz="1800" dirty="0"/>
          </a:p>
          <a:p>
            <a:pPr lvl="3"/>
            <a:r>
              <a:rPr lang="en-US" altLang="ko-KR" sz="1800" dirty="0" smtClean="0"/>
              <a:t>2</a:t>
            </a:r>
            <a:r>
              <a:rPr lang="ko-KR" altLang="en-US" sz="1800" dirty="0" smtClean="0"/>
              <a:t>단계 ⇒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ㄷ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뒤에서 경음화가 일어남</a:t>
            </a:r>
            <a:endParaRPr lang="en-US" altLang="ko-KR" sz="1800" dirty="0"/>
          </a:p>
          <a:p>
            <a:pPr lvl="3"/>
            <a:endParaRPr lang="en-US" altLang="ko-KR" sz="1800" dirty="0" smtClean="0"/>
          </a:p>
          <a:p>
            <a:pPr lvl="3"/>
            <a:r>
              <a:rPr lang="en-US" altLang="ko-KR" sz="1800" dirty="0" smtClean="0"/>
              <a:t>3</a:t>
            </a:r>
            <a:r>
              <a:rPr lang="ko-KR" altLang="en-US" sz="1800" dirty="0" smtClean="0"/>
              <a:t>단계 ⇒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ㅆ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앞에서 </a:t>
            </a: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ㄷ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이 탈락함</a:t>
            </a:r>
            <a:r>
              <a:rPr lang="en-US" altLang="ko-KR" sz="1800" dirty="0" smtClean="0"/>
              <a:t>.</a:t>
            </a:r>
          </a:p>
          <a:p>
            <a:pPr lvl="3"/>
            <a:endParaRPr lang="en-US" altLang="ko-KR" sz="1800" dirty="0"/>
          </a:p>
          <a:p>
            <a:pPr lvl="2"/>
            <a:r>
              <a:rPr lang="ko-KR" altLang="en-US" sz="2000" dirty="0" smtClean="0"/>
              <a:t>여기서 문제는 표준 발음법에서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ㅆ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앞에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ㄷ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을 발음하도록 규정한 것임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 smtClean="0"/>
              <a:t>그러나 현실 발음에서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ㅆ</a:t>
            </a:r>
            <a:r>
              <a:rPr lang="en-US" altLang="ko-KR" sz="2000" dirty="0" smtClean="0"/>
              <a:t>’  </a:t>
            </a:r>
            <a:r>
              <a:rPr lang="ko-KR" altLang="en-US" sz="2000" dirty="0" smtClean="0"/>
              <a:t>앞에서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ㄷ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이 발음되지 않음</a:t>
            </a:r>
            <a:r>
              <a:rPr lang="en-US" altLang="ko-KR" sz="2000" dirty="0" smtClean="0"/>
              <a:t>.</a:t>
            </a:r>
          </a:p>
          <a:p>
            <a:pPr marL="548640" lvl="2" indent="0">
              <a:buNone/>
            </a:pPr>
            <a:r>
              <a:rPr lang="en-US" altLang="ko-KR" sz="2000" dirty="0" smtClean="0"/>
              <a:t>   ex) </a:t>
            </a:r>
            <a:r>
              <a:rPr lang="ko-KR" altLang="en-US" sz="2000" dirty="0" smtClean="0"/>
              <a:t>놓소 → </a:t>
            </a:r>
            <a:r>
              <a:rPr lang="ko-KR" altLang="en-US" sz="2000" dirty="0" err="1" smtClean="0"/>
              <a:t>녿소</a:t>
            </a:r>
            <a:r>
              <a:rPr lang="ko-KR" altLang="en-US" sz="2000" dirty="0" smtClean="0"/>
              <a:t> → </a:t>
            </a:r>
            <a:r>
              <a:rPr lang="ko-KR" altLang="en-US" sz="2000" dirty="0" err="1" smtClean="0"/>
              <a:t>녿쏘</a:t>
            </a:r>
            <a:r>
              <a:rPr lang="ko-KR" altLang="en-US" sz="2000" dirty="0" smtClean="0"/>
              <a:t> → </a:t>
            </a:r>
            <a:r>
              <a:rPr lang="ko-KR" altLang="en-US" sz="2000" dirty="0" err="1" smtClean="0"/>
              <a:t>노쏘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373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축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 smtClean="0"/>
              <a:t>♣ ‘</a:t>
            </a:r>
            <a:r>
              <a:rPr lang="ko-KR" altLang="en-US" dirty="0" smtClean="0"/>
              <a:t>넉넉지</a:t>
            </a:r>
            <a:r>
              <a:rPr lang="en-US" altLang="ko-KR" dirty="0" smtClean="0"/>
              <a:t>’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편안치</a:t>
            </a:r>
            <a:r>
              <a:rPr lang="en-US" altLang="ko-KR" dirty="0" smtClean="0"/>
              <a:t>’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sz="1000" dirty="0" smtClean="0"/>
              <a:t> </a:t>
            </a:r>
            <a:endParaRPr lang="en-US" altLang="ko-KR" sz="1000" dirty="0"/>
          </a:p>
          <a:p>
            <a:pPr lvl="1"/>
            <a:r>
              <a:rPr lang="ko-KR" altLang="en-US" dirty="0" smtClean="0"/>
              <a:t>이러한 표기 방식은 </a:t>
            </a:r>
            <a:r>
              <a:rPr lang="en-US" altLang="ko-KR" dirty="0" smtClean="0"/>
              <a:t>‘-</a:t>
            </a:r>
            <a:r>
              <a:rPr lang="ko-KR" altLang="en-US" dirty="0" smtClean="0"/>
              <a:t>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외에 유기음화가 가능한 </a:t>
            </a:r>
            <a:r>
              <a:rPr lang="en-US" altLang="ko-KR" dirty="0" smtClean="0"/>
              <a:t>‘-</a:t>
            </a:r>
            <a:r>
              <a:rPr lang="ko-KR" altLang="en-US" dirty="0" smtClean="0"/>
              <a:t>고</a:t>
            </a:r>
            <a:r>
              <a:rPr lang="en-US" altLang="ko-KR" dirty="0" smtClean="0"/>
              <a:t>, -</a:t>
            </a:r>
            <a:r>
              <a:rPr lang="ko-KR" altLang="en-US" dirty="0" smtClean="0"/>
              <a:t>다</a:t>
            </a:r>
            <a:r>
              <a:rPr lang="en-US" altLang="ko-KR" dirty="0" smtClean="0"/>
              <a:t>, -</a:t>
            </a:r>
            <a:r>
              <a:rPr lang="ko-KR" altLang="en-US" dirty="0" err="1" smtClean="0"/>
              <a:t>도록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등과 같은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어미의 첫 자음에 모두 적용됨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sz="1000" dirty="0"/>
          </a:p>
          <a:p>
            <a:pPr lvl="1"/>
            <a:r>
              <a:rPr lang="ko-KR" altLang="en-US" dirty="0" smtClean="0"/>
              <a:t>한글 맞춤법에서는 유기음으로 </a:t>
            </a:r>
            <a:r>
              <a:rPr lang="ko-KR" altLang="en-US" dirty="0" err="1" smtClean="0"/>
              <a:t>발음나는</a:t>
            </a:r>
            <a:r>
              <a:rPr lang="ko-KR" altLang="en-US" dirty="0" smtClean="0"/>
              <a:t> 경우에만 유기음화를 반영하여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적는다고 밝힘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ko-KR" altLang="en-US" dirty="0" smtClean="0"/>
              <a:t>편안치</a:t>
            </a:r>
            <a:r>
              <a:rPr lang="en-US" altLang="ko-KR" dirty="0" smtClean="0"/>
              <a:t>[</a:t>
            </a:r>
            <a:r>
              <a:rPr lang="ko-KR" altLang="en-US" dirty="0" smtClean="0"/>
              <a:t>편안치</a:t>
            </a:r>
            <a:r>
              <a:rPr lang="en-US" altLang="ko-KR" dirty="0" smtClean="0"/>
              <a:t>] (O) / </a:t>
            </a:r>
            <a:r>
              <a:rPr lang="ko-KR" altLang="en-US" dirty="0" smtClean="0"/>
              <a:t>넉넉지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넉넉찌</a:t>
            </a:r>
            <a:r>
              <a:rPr lang="en-US" altLang="ko-KR" dirty="0" smtClean="0"/>
              <a:t>](O), [</a:t>
            </a:r>
            <a:r>
              <a:rPr lang="ko-KR" altLang="en-US" dirty="0" err="1" smtClean="0"/>
              <a:t>넉넉치</a:t>
            </a:r>
            <a:r>
              <a:rPr lang="en-US" altLang="ko-KR" dirty="0" smtClean="0"/>
              <a:t>](X)</a:t>
            </a:r>
            <a:endParaRPr lang="en-US" altLang="ko-KR" dirty="0"/>
          </a:p>
          <a:p>
            <a:pPr lvl="3"/>
            <a:endParaRPr lang="en-US" altLang="ko-KR" sz="1000" dirty="0" smtClean="0"/>
          </a:p>
          <a:p>
            <a:pPr lvl="3"/>
            <a:r>
              <a:rPr lang="ko-KR" altLang="en-US" sz="1800" dirty="0" smtClean="0"/>
              <a:t>하지만 현실 발음에서 실수를 많이 표기에도 혼동을 일으키게 됨</a:t>
            </a:r>
            <a:r>
              <a:rPr lang="en-US" altLang="ko-KR" sz="1800" dirty="0" smtClean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22265"/>
              </p:ext>
            </p:extLst>
          </p:nvPr>
        </p:nvGraphicFramePr>
        <p:xfrm>
          <a:off x="611560" y="2204864"/>
          <a:ext cx="7848873" cy="165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3096344"/>
                <a:gridCol w="3096345"/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넉넉지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넉넉하지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편안치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편안하지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공통점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하</a:t>
                      </a:r>
                      <a:r>
                        <a:rPr lang="en-US" altLang="ko-KR" dirty="0" smtClean="0"/>
                        <a:t>’</a:t>
                      </a:r>
                      <a:r>
                        <a:rPr lang="ko-KR" altLang="en-US" dirty="0" smtClean="0"/>
                        <a:t>가 생략됨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차이점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단순히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하</a:t>
                      </a:r>
                      <a:r>
                        <a:rPr lang="en-US" altLang="ko-KR" dirty="0" smtClean="0"/>
                        <a:t>’</a:t>
                      </a:r>
                      <a:r>
                        <a:rPr lang="ko-KR" altLang="en-US" dirty="0" smtClean="0"/>
                        <a:t>를 빼고 표기함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유기음화된</a:t>
                      </a:r>
                      <a:r>
                        <a:rPr lang="ko-KR" altLang="en-US" baseline="0" dirty="0" smtClean="0"/>
                        <a:t> 형태로 표기함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깨끗지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생각지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섭섭지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간편치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단정치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흔치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5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축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1000" dirty="0" smtClean="0"/>
          </a:p>
          <a:p>
            <a:pPr lvl="1"/>
            <a:r>
              <a:rPr lang="ko-KR" altLang="en-US" dirty="0" smtClean="0"/>
              <a:t>이러한 혼란은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앞에 오는 어근의 말음을 살피면 쉽게 해결할 수 있음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한글 맞춤법에서 유기음으로 발음된다는 경우에는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앞에 오는 어근이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모음이나 </a:t>
            </a:r>
            <a:r>
              <a:rPr lang="ko-KR" altLang="en-US" dirty="0" err="1" smtClean="0"/>
              <a:t>공명음으로</a:t>
            </a:r>
            <a:r>
              <a:rPr lang="ko-KR" altLang="en-US" dirty="0" smtClean="0"/>
              <a:t> 끝남</a:t>
            </a:r>
            <a:r>
              <a:rPr lang="en-US" altLang="ko-KR" dirty="0" smtClean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한글 맞춤법에서 유기음으로 발음되지 않는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앞에 오는 어근이</a:t>
            </a:r>
            <a:endParaRPr lang="en-US" altLang="ko-KR" dirty="0" smtClean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장애음으로 끝남</a:t>
            </a:r>
            <a:r>
              <a:rPr lang="en-US" altLang="ko-KR" dirty="0" smtClean="0"/>
              <a:t>.</a:t>
            </a:r>
          </a:p>
          <a:p>
            <a:pPr lvl="3"/>
            <a:endParaRPr lang="en-US" altLang="ko-KR" sz="2000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앞의 어근 구조에 따라 준말의 표기 방식이 달라짐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sz="2000" dirty="0"/>
          </a:p>
          <a:p>
            <a:pPr marL="274320" lvl="1" indent="0">
              <a:buNone/>
            </a:pPr>
            <a:r>
              <a:rPr lang="en-US" altLang="ko-KR" dirty="0" smtClean="0"/>
              <a:t>Q8. </a:t>
            </a:r>
            <a:r>
              <a:rPr lang="ko-KR" altLang="en-US" dirty="0" smtClean="0"/>
              <a:t>다음에 제시된 단어들의 표기가 옳은지 그른지 판단해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sz="1000" dirty="0"/>
          </a:p>
          <a:p>
            <a:pPr marL="274320" lvl="1" indent="0">
              <a:buNone/>
            </a:pPr>
            <a:r>
              <a:rPr lang="ko-KR" altLang="en-US" b="1" u="sng" dirty="0" smtClean="0"/>
              <a:t>순탄치</a:t>
            </a:r>
            <a:r>
              <a:rPr lang="en-US" altLang="ko-KR" b="1" u="sng" dirty="0" smtClean="0"/>
              <a:t>, </a:t>
            </a:r>
            <a:r>
              <a:rPr lang="ko-KR" altLang="en-US" b="1" u="sng" dirty="0" err="1" smtClean="0"/>
              <a:t>떳떳치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연구토록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서슴지</a:t>
            </a:r>
            <a:r>
              <a:rPr lang="en-US" altLang="ko-KR" b="1" u="sng" dirty="0" smtClean="0"/>
              <a:t>, </a:t>
            </a:r>
            <a:r>
              <a:rPr lang="ko-KR" altLang="en-US" b="1" u="sng" dirty="0" err="1" smtClean="0"/>
              <a:t>삼가치</a:t>
            </a:r>
            <a:endParaRPr lang="en-US" altLang="ko-KR" sz="2000" b="1" u="sng" dirty="0"/>
          </a:p>
        </p:txBody>
      </p:sp>
    </p:spTree>
    <p:extLst>
      <p:ext uri="{BB962C8B-B14F-4D97-AF65-F5344CB8AC3E}">
        <p14:creationId xmlns:p14="http://schemas.microsoft.com/office/powerpoint/2010/main" val="18298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축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모음축</a:t>
            </a:r>
            <a:r>
              <a:rPr lang="ko-KR" altLang="en-US" dirty="0">
                <a:latin typeface="+mn-ea"/>
              </a:rPr>
              <a:t>약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/>
              <a:t>단모음이 여러 개 놓일 때 이것이 축약되어 제 </a:t>
            </a:r>
            <a:r>
              <a:rPr lang="en-US" altLang="ko-KR" dirty="0"/>
              <a:t>3</a:t>
            </a:r>
            <a:r>
              <a:rPr lang="ko-KR" altLang="en-US" dirty="0"/>
              <a:t>의 단모음으로 바뀌는 </a:t>
            </a:r>
            <a:r>
              <a:rPr lang="ko-KR" altLang="en-US" sz="2000" dirty="0" smtClean="0"/>
              <a:t>현상</a:t>
            </a:r>
            <a:r>
              <a:rPr lang="en-US" altLang="ko-KR" sz="2000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2000" dirty="0" smtClean="0"/>
              <a:t>ex</a:t>
            </a:r>
            <a:r>
              <a:rPr lang="en-US" altLang="ko-KR" sz="2000" dirty="0"/>
              <a:t>) </a:t>
            </a:r>
            <a:r>
              <a:rPr lang="ko-KR" altLang="en-US" sz="2000" dirty="0"/>
              <a:t>사이 </a:t>
            </a:r>
            <a:r>
              <a:rPr lang="en-US" altLang="ko-KR" sz="2000" dirty="0"/>
              <a:t>&gt;</a:t>
            </a:r>
            <a:r>
              <a:rPr lang="ko-KR" altLang="en-US" sz="2000" dirty="0"/>
              <a:t>새</a:t>
            </a:r>
            <a:r>
              <a:rPr lang="en-US" altLang="ko-KR" sz="2000" dirty="0"/>
              <a:t>[</a:t>
            </a:r>
            <a:r>
              <a:rPr lang="ko-KR" altLang="en-US" sz="2000" dirty="0"/>
              <a:t>새</a:t>
            </a:r>
            <a:r>
              <a:rPr lang="en-US" altLang="ko-KR" sz="2000" dirty="0"/>
              <a:t>]:, </a:t>
            </a:r>
            <a:r>
              <a:rPr lang="ko-KR" altLang="en-US" sz="2000" dirty="0"/>
              <a:t>아이</a:t>
            </a:r>
            <a:r>
              <a:rPr lang="en-US" altLang="ko-KR" sz="2000" dirty="0"/>
              <a:t>&gt;</a:t>
            </a:r>
            <a:r>
              <a:rPr lang="ko-KR" altLang="en-US" sz="2000" dirty="0"/>
              <a:t>애</a:t>
            </a:r>
            <a:r>
              <a:rPr lang="en-US" altLang="ko-KR" sz="2000" dirty="0"/>
              <a:t>[</a:t>
            </a:r>
            <a:r>
              <a:rPr lang="ko-KR" altLang="en-US" sz="2000" dirty="0"/>
              <a:t>애</a:t>
            </a:r>
            <a:r>
              <a:rPr lang="en-US" altLang="ko-KR" sz="2000" dirty="0"/>
              <a:t>:], </a:t>
            </a:r>
            <a:r>
              <a:rPr lang="ko-KR" altLang="en-US" sz="2000" dirty="0"/>
              <a:t>보이다</a:t>
            </a:r>
            <a:r>
              <a:rPr lang="en-US" altLang="ko-KR" sz="2000" dirty="0"/>
              <a:t>&gt;</a:t>
            </a:r>
            <a:r>
              <a:rPr lang="ko-KR" altLang="en-US" sz="2000" dirty="0"/>
              <a:t>뵈다</a:t>
            </a:r>
            <a:r>
              <a:rPr lang="en-US" altLang="ko-KR" sz="2000" dirty="0"/>
              <a:t>[</a:t>
            </a:r>
            <a:r>
              <a:rPr lang="ko-KR" altLang="en-US" sz="2000" dirty="0" err="1"/>
              <a:t>뵈</a:t>
            </a:r>
            <a:r>
              <a:rPr lang="en-US" altLang="ko-KR" sz="2000" dirty="0"/>
              <a:t>:</a:t>
            </a:r>
            <a:r>
              <a:rPr lang="ko-KR" altLang="en-US" sz="2000" dirty="0"/>
              <a:t>다</a:t>
            </a:r>
            <a:r>
              <a:rPr lang="en-US" altLang="ko-KR" sz="2000" dirty="0"/>
              <a:t>], </a:t>
            </a:r>
            <a:r>
              <a:rPr lang="ko-KR" altLang="en-US" sz="2000" dirty="0" err="1"/>
              <a:t>막다히</a:t>
            </a:r>
            <a:r>
              <a:rPr lang="en-US" altLang="ko-KR" sz="2000" dirty="0"/>
              <a:t>&gt;</a:t>
            </a:r>
            <a:r>
              <a:rPr lang="ko-KR" altLang="en-US" sz="2000" dirty="0" err="1"/>
              <a:t>막다이</a:t>
            </a:r>
            <a:r>
              <a:rPr lang="en-US" altLang="ko-KR" sz="2000" dirty="0"/>
              <a:t>&gt;</a:t>
            </a:r>
            <a:r>
              <a:rPr lang="ko-KR" altLang="en-US" sz="2000" dirty="0" smtClean="0"/>
              <a:t>막대</a:t>
            </a:r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1"/>
            <a:r>
              <a:rPr lang="ko-KR" altLang="en-US" dirty="0" smtClean="0"/>
              <a:t>형태소 내부에서 일어나는 경우가 대부분이고 현대 국어의 형태소 결합 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과정</a:t>
            </a:r>
            <a:r>
              <a:rPr lang="ko-KR" altLang="en-US" sz="2000" dirty="0" smtClean="0"/>
              <a:t>에서는 찾아보기 쉽지 않음</a:t>
            </a:r>
            <a:r>
              <a:rPr lang="en-US" altLang="ko-KR" sz="2000" dirty="0" smtClean="0"/>
              <a:t>.</a:t>
            </a:r>
          </a:p>
          <a:p>
            <a:pPr marL="548640" lvl="2" indent="0">
              <a:buNone/>
            </a:pPr>
            <a:endParaRPr lang="en-US" altLang="ko-KR" sz="2000" dirty="0"/>
          </a:p>
          <a:p>
            <a:pPr lvl="2"/>
            <a:r>
              <a:rPr lang="ko-KR" altLang="en-US" dirty="0" smtClean="0"/>
              <a:t>대체로 형태소 내부에서 일어나기 때문에 일어난 후 형태소 자체가 바뀐 채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800" dirty="0" smtClean="0"/>
              <a:t>굳어짐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289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축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274320" lvl="1" indent="0">
              <a:buNone/>
            </a:pPr>
            <a:r>
              <a:rPr lang="ko-KR" altLang="en-US" dirty="0" smtClean="0"/>
              <a:t>♣ 반모음화와 모음 축약 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역대 학교 문법에서는 반모음화를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대치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가 아닌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축약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으로 분류해 왔는데 이는 음절</a:t>
            </a:r>
            <a:endParaRPr lang="en-US" altLang="ko-KR" sz="1800" dirty="0" smtClean="0"/>
          </a:p>
          <a:p>
            <a:pPr marL="274320" lvl="1" indent="0">
              <a:buNone/>
            </a:pPr>
            <a:r>
              <a:rPr lang="ko-KR" altLang="en-US" sz="1800" dirty="0" smtClean="0"/>
              <a:t>수가 줄어든다는 점을 중시함 것임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 smtClean="0"/>
              <a:t>ex) </a:t>
            </a:r>
            <a:r>
              <a:rPr lang="ko-KR" altLang="en-US" sz="1800" dirty="0" err="1" smtClean="0"/>
              <a:t>쏘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아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쏴</a:t>
            </a:r>
            <a:r>
              <a:rPr lang="en-US" altLang="ko-KR" sz="1800" dirty="0" smtClean="0"/>
              <a:t>]    </a:t>
            </a:r>
            <a:r>
              <a:rPr lang="ko-KR" altLang="en-US" sz="1800" dirty="0" err="1" smtClean="0"/>
              <a:t>살피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어 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살펴</a:t>
            </a:r>
            <a:r>
              <a:rPr lang="en-US" altLang="ko-KR" sz="1800" dirty="0" smtClean="0"/>
              <a:t>]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하지만 음운 변동이 음운 차원의 소리 바뀜 현상을 가리킨다는 점을 고려하면 </a:t>
            </a:r>
            <a:endParaRPr lang="en-US" altLang="ko-KR" sz="1800" dirty="0" smtClean="0"/>
          </a:p>
          <a:p>
            <a:pPr marL="274320" lvl="1" indent="0">
              <a:buNone/>
            </a:pPr>
            <a:r>
              <a:rPr lang="ko-KR" altLang="en-US" sz="1800" dirty="0" smtClean="0"/>
              <a:t>반모음화는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대치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로 보는 것이 옳음</a:t>
            </a:r>
            <a:r>
              <a:rPr lang="en-US" altLang="ko-KR" sz="1800" dirty="0" smtClean="0"/>
              <a:t>. 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err="1" smtClean="0"/>
              <a:t>쏘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아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ㅆ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ㅗ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ㅏ</a:t>
            </a:r>
            <a:r>
              <a:rPr lang="en-US" altLang="ko-KR" sz="1800" dirty="0" smtClean="0"/>
              <a:t>]  ⇒ </a:t>
            </a:r>
            <a:r>
              <a:rPr lang="ko-KR" altLang="en-US" sz="1800" dirty="0" smtClean="0"/>
              <a:t>쏴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ㅆ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j </a:t>
            </a:r>
            <a:r>
              <a:rPr lang="ko-KR" altLang="en-US" sz="1800" dirty="0" err="1" smtClean="0"/>
              <a:t>ㅏ</a:t>
            </a:r>
            <a:r>
              <a:rPr lang="en-US" altLang="ko-KR" sz="1800" dirty="0" smtClean="0"/>
              <a:t>]</a:t>
            </a:r>
          </a:p>
          <a:p>
            <a:pPr marL="274320"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105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축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반모음화는 두 음운이 합쳐진 축약으로 볼 수 없는 것은 음운이 축약되면 음운 수가</a:t>
            </a:r>
            <a:endParaRPr lang="en-US" altLang="ko-KR" sz="1800" dirty="0" smtClean="0"/>
          </a:p>
          <a:p>
            <a:pPr marL="274320" lvl="1" indent="0">
              <a:buNone/>
            </a:pPr>
            <a:r>
              <a:rPr lang="ko-KR" altLang="en-US" sz="1800" dirty="0" smtClean="0"/>
              <a:t>줄어야 하는데 반모음화는 음운 수가 줄어드는 것은 아님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 smtClean="0"/>
              <a:t>ex) </a:t>
            </a:r>
            <a:r>
              <a:rPr lang="ko-KR" altLang="en-US" sz="1800" dirty="0" err="1" smtClean="0"/>
              <a:t>쏘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아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ㅆ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ㅗ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ㅏ</a:t>
            </a:r>
            <a:r>
              <a:rPr lang="en-US" altLang="ko-KR" sz="1800" dirty="0" smtClean="0"/>
              <a:t>]  ⇒ </a:t>
            </a:r>
            <a:r>
              <a:rPr lang="ko-KR" altLang="en-US" sz="1800" dirty="0" smtClean="0"/>
              <a:t>쏴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ㅆ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j </a:t>
            </a:r>
            <a:r>
              <a:rPr lang="ko-KR" altLang="en-US" sz="1800" dirty="0" err="1" smtClean="0"/>
              <a:t>ㅏ</a:t>
            </a:r>
            <a:r>
              <a:rPr lang="en-US" altLang="ko-KR" sz="1800" dirty="0" smtClean="0"/>
              <a:t>]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따라서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음운이나 모음의 축약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에는 반모음화가 해당되지 않지만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음절수가 줄었다는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관점에서의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축약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에는 반모음화가 해당될 수 있음</a:t>
            </a:r>
            <a:r>
              <a:rPr lang="en-US" altLang="ko-KR" sz="1800" dirty="0" smtClean="0"/>
              <a:t>. 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lvl="2"/>
            <a:endParaRPr lang="en-US" altLang="ko-KR" sz="1600" dirty="0" smtClean="0"/>
          </a:p>
          <a:p>
            <a:pPr marL="274320"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27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축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 smtClean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lvl="2"/>
            <a:endParaRPr lang="en-US" altLang="ko-KR" sz="1600" dirty="0" smtClean="0"/>
          </a:p>
          <a:p>
            <a:pPr marL="274320" lvl="1" indent="0">
              <a:buNone/>
            </a:pP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663985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도</a:t>
            </a:r>
            <a:r>
              <a:rPr lang="ko-KR" altLang="en-US" dirty="0">
                <a:latin typeface="+mn-ea"/>
              </a:rPr>
              <a:t>치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dirty="0" smtClean="0"/>
              <a:t>두 개의 음운이 자리를 서로 바꾸는 음운 현상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다른 유형의 음운 현상과 비교할 때 규칙성이 극도로 떨어지고 그 사례가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매우 적음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형태소의 결합 과정에서는 거의 찾을 수 없고 한 형태소 내부에서나 겨우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발견할 수 있음</a:t>
            </a:r>
            <a:r>
              <a:rPr lang="en-US" altLang="ko-KR" dirty="0" smtClean="0"/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2000" dirty="0" smtClean="0"/>
              <a:t>      ex) </a:t>
            </a:r>
            <a:r>
              <a:rPr lang="ko-KR" altLang="en-US" sz="2000" kern="0" dirty="0">
                <a:solidFill>
                  <a:srgbClr val="000000"/>
                </a:solidFill>
                <a:ea typeface="함초롬바탕"/>
              </a:rPr>
              <a:t></a:t>
            </a:r>
            <a:r>
              <a:rPr lang="ko-KR" altLang="en-US" sz="2000" kern="0" dirty="0" smtClean="0">
                <a:solidFill>
                  <a:srgbClr val="000000"/>
                </a:solidFill>
                <a:ea typeface="함초롬바탕"/>
              </a:rPr>
              <a:t>복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&gt;</a:t>
            </a:r>
            <a:r>
              <a:rPr lang="ko-KR" altLang="en-US" sz="2000" kern="0" dirty="0" smtClean="0">
                <a:solidFill>
                  <a:srgbClr val="000000"/>
                </a:solidFill>
                <a:ea typeface="함초롬바탕"/>
              </a:rPr>
              <a:t>배꼽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(‘</a:t>
            </a:r>
            <a:r>
              <a:rPr lang="ko-KR" altLang="en-US" sz="2000" kern="0" dirty="0" err="1" smtClean="0">
                <a:solidFill>
                  <a:srgbClr val="000000"/>
                </a:solidFill>
                <a:ea typeface="함초롬바탕"/>
              </a:rPr>
              <a:t>ㅂ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’</a:t>
            </a:r>
            <a:r>
              <a:rPr lang="ko-KR" altLang="en-US" sz="2000" kern="0" dirty="0" smtClean="0">
                <a:solidFill>
                  <a:srgbClr val="000000"/>
                </a:solidFill>
                <a:ea typeface="함초롬바탕"/>
              </a:rPr>
              <a:t>과 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‘</a:t>
            </a:r>
            <a:r>
              <a:rPr lang="ko-KR" altLang="en-US" sz="2000" kern="0" dirty="0" err="1" smtClean="0">
                <a:solidFill>
                  <a:srgbClr val="000000"/>
                </a:solidFill>
                <a:ea typeface="함초롬바탕"/>
              </a:rPr>
              <a:t>ㄱ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’</a:t>
            </a:r>
            <a:r>
              <a:rPr lang="ko-KR" altLang="en-US" sz="2000" kern="0" dirty="0" smtClean="0">
                <a:solidFill>
                  <a:srgbClr val="000000"/>
                </a:solidFill>
                <a:ea typeface="함초롬바탕"/>
              </a:rPr>
              <a:t>의 도치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) , </a:t>
            </a:r>
            <a:r>
              <a:rPr lang="ko-KR" altLang="en-US" sz="2000" kern="0" dirty="0" err="1" smtClean="0">
                <a:solidFill>
                  <a:srgbClr val="000000"/>
                </a:solidFill>
                <a:ea typeface="함초롬바탕"/>
              </a:rPr>
              <a:t>하야로비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&gt;</a:t>
            </a:r>
            <a:r>
              <a:rPr lang="ko-KR" altLang="en-US" sz="2000" kern="0" dirty="0" smtClean="0">
                <a:solidFill>
                  <a:srgbClr val="000000"/>
                </a:solidFill>
                <a:ea typeface="함초롬바탕"/>
              </a:rPr>
              <a:t>해오라기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(‘</a:t>
            </a:r>
            <a:r>
              <a:rPr lang="ko-KR" altLang="en-US" sz="2000" kern="0" dirty="0" err="1" smtClean="0">
                <a:solidFill>
                  <a:srgbClr val="000000"/>
                </a:solidFill>
                <a:ea typeface="함초롬바탕"/>
              </a:rPr>
              <a:t>ㅏ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’</a:t>
            </a:r>
            <a:r>
              <a:rPr lang="ko-KR" altLang="en-US" sz="2000" kern="0" dirty="0" smtClean="0">
                <a:solidFill>
                  <a:srgbClr val="000000"/>
                </a:solidFill>
                <a:ea typeface="함초롬바탕"/>
              </a:rPr>
              <a:t>와 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‘</a:t>
            </a:r>
            <a:r>
              <a:rPr lang="ko-KR" altLang="en-US" sz="2000" kern="0" dirty="0" err="1" smtClean="0">
                <a:solidFill>
                  <a:srgbClr val="000000"/>
                </a:solidFill>
                <a:ea typeface="함초롬바탕"/>
              </a:rPr>
              <a:t>ㅗ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’</a:t>
            </a:r>
            <a:r>
              <a:rPr lang="ko-KR" altLang="en-US" sz="2000" kern="0" dirty="0" smtClean="0">
                <a:solidFill>
                  <a:srgbClr val="000000"/>
                </a:solidFill>
                <a:ea typeface="함초롬바탕"/>
              </a:rPr>
              <a:t>의 도치</a:t>
            </a:r>
            <a:r>
              <a:rPr lang="en-US" altLang="ko-KR" sz="2000" kern="0" dirty="0" smtClean="0">
                <a:solidFill>
                  <a:srgbClr val="000000"/>
                </a:solidFill>
                <a:ea typeface="함초롬바탕"/>
              </a:rPr>
              <a:t>)</a:t>
            </a:r>
            <a:endParaRPr lang="ko-KR" altLang="en-US" sz="2000" kern="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 altLang="ko-KR" dirty="0" smtClean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509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sz="2000" dirty="0" smtClean="0"/>
              <a:t>Q1. </a:t>
            </a:r>
            <a:r>
              <a:rPr lang="ko-KR" altLang="en-US" dirty="0" smtClean="0"/>
              <a:t>다음 자료를 보고 물음에 답해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dirty="0" err="1" smtClean="0"/>
              <a:t>읽</a:t>
            </a:r>
            <a:r>
              <a:rPr lang="en-US" altLang="ko-KR" dirty="0" smtClean="0"/>
              <a:t>+</a:t>
            </a:r>
            <a:r>
              <a:rPr lang="ko-KR" altLang="en-US" dirty="0" smtClean="0"/>
              <a:t>다 → </a:t>
            </a:r>
            <a:r>
              <a:rPr lang="en-US" altLang="ko-KR" dirty="0" smtClean="0"/>
              <a:t>[     ], </a:t>
            </a:r>
            <a:r>
              <a:rPr lang="ko-KR" altLang="en-US" dirty="0" err="1" smtClean="0"/>
              <a:t>읽</a:t>
            </a:r>
            <a:r>
              <a:rPr lang="en-US" altLang="ko-KR" dirty="0" smtClean="0"/>
              <a:t>+</a:t>
            </a:r>
            <a:r>
              <a:rPr lang="ko-KR" altLang="en-US" dirty="0"/>
              <a:t>거든 → </a:t>
            </a:r>
            <a:r>
              <a:rPr lang="en-US" altLang="ko-KR" dirty="0"/>
              <a:t>[     ], </a:t>
            </a:r>
            <a:r>
              <a:rPr lang="ko-KR" altLang="en-US" dirty="0" err="1" smtClean="0"/>
              <a:t>짧</a:t>
            </a:r>
            <a:r>
              <a:rPr lang="en-US" altLang="ko-KR" dirty="0" smtClean="0"/>
              <a:t>+</a:t>
            </a:r>
            <a:r>
              <a:rPr lang="ko-KR" altLang="en-US" dirty="0" smtClean="0"/>
              <a:t>지</a:t>
            </a:r>
            <a:r>
              <a:rPr lang="ko-KR" altLang="en-US" dirty="0"/>
              <a:t> → </a:t>
            </a:r>
            <a:r>
              <a:rPr lang="en-US" altLang="ko-KR" dirty="0"/>
              <a:t>[     ], </a:t>
            </a:r>
            <a:r>
              <a:rPr lang="ko-KR" altLang="en-US" dirty="0" err="1" smtClean="0"/>
              <a:t>짧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</a:t>
            </a:r>
            <a:r>
              <a:rPr lang="ko-KR" altLang="en-US" dirty="0"/>
              <a:t> → </a:t>
            </a:r>
            <a:r>
              <a:rPr lang="en-US" altLang="ko-KR" dirty="0"/>
              <a:t>[     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r>
              <a:rPr lang="ko-KR" altLang="en-US" dirty="0" err="1" smtClean="0"/>
              <a:t>밟</a:t>
            </a:r>
            <a:r>
              <a:rPr lang="en-US" altLang="ko-KR" dirty="0" smtClean="0"/>
              <a:t>+</a:t>
            </a:r>
            <a:r>
              <a:rPr lang="ko-KR" altLang="en-US" dirty="0" smtClean="0"/>
              <a:t>다</a:t>
            </a:r>
            <a:r>
              <a:rPr lang="ko-KR" altLang="en-US" dirty="0"/>
              <a:t> → </a:t>
            </a:r>
            <a:r>
              <a:rPr lang="en-US" altLang="ko-KR" dirty="0"/>
              <a:t>[     ], </a:t>
            </a:r>
            <a:r>
              <a:rPr lang="ko-KR" altLang="en-US" dirty="0" err="1" smtClean="0"/>
              <a:t>밟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</a:t>
            </a:r>
            <a:r>
              <a:rPr lang="ko-KR" altLang="en-US" dirty="0"/>
              <a:t> → </a:t>
            </a:r>
            <a:r>
              <a:rPr lang="en-US" altLang="ko-KR" dirty="0"/>
              <a:t>[     ], </a:t>
            </a:r>
            <a:r>
              <a:rPr lang="ko-KR" altLang="en-US" dirty="0" err="1" smtClean="0"/>
              <a:t>읊</a:t>
            </a:r>
            <a:r>
              <a:rPr lang="en-US" altLang="ko-KR" dirty="0" smtClean="0"/>
              <a:t>+</a:t>
            </a:r>
            <a:r>
              <a:rPr lang="ko-KR" altLang="en-US" dirty="0" smtClean="0"/>
              <a:t>지</a:t>
            </a:r>
            <a:r>
              <a:rPr lang="ko-KR" altLang="en-US" dirty="0"/>
              <a:t> → </a:t>
            </a:r>
            <a:r>
              <a:rPr lang="en-US" altLang="ko-KR" dirty="0"/>
              <a:t>[     ], </a:t>
            </a:r>
            <a:r>
              <a:rPr lang="ko-KR" altLang="en-US" dirty="0" err="1" smtClean="0"/>
              <a:t>읊</a:t>
            </a:r>
            <a:r>
              <a:rPr lang="en-US" altLang="ko-KR" dirty="0" smtClean="0"/>
              <a:t>+</a:t>
            </a:r>
            <a:r>
              <a:rPr lang="ko-KR" altLang="en-US" dirty="0" smtClean="0"/>
              <a:t>더라</a:t>
            </a:r>
            <a:r>
              <a:rPr lang="ko-KR" altLang="en-US" dirty="0"/>
              <a:t> → </a:t>
            </a:r>
            <a:r>
              <a:rPr lang="en-US" altLang="ko-KR" dirty="0"/>
              <a:t>[     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제시된 자료를 자신이 어떻게 발음하고 있는지 정리해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뒤에 제시된 표준 발음법의 내용에 근거하여 자신의 발음은 표준 발음에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해당하는지 생각해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lvl="2"/>
            <a:endParaRPr lang="en-US" altLang="ko-KR" sz="1800" dirty="0"/>
          </a:p>
          <a:p>
            <a:pPr marL="548640" lvl="2" indent="0">
              <a:buNone/>
            </a:pPr>
            <a:r>
              <a:rPr lang="en-US" altLang="ko-KR" sz="1800" dirty="0" smtClean="0"/>
              <a:t> 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553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</a:t>
            </a:r>
            <a:r>
              <a:rPr lang="ko-KR" altLang="en-US" dirty="0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dirty="0" smtClean="0"/>
              <a:t>Q9. </a:t>
            </a:r>
            <a:r>
              <a:rPr lang="ko-KR" altLang="en-US" dirty="0" smtClean="0"/>
              <a:t>다음 자료에</a:t>
            </a:r>
            <a:r>
              <a:rPr lang="ko-KR" altLang="en-US" dirty="0"/>
              <a:t>서</a:t>
            </a:r>
            <a:r>
              <a:rPr lang="ko-KR" altLang="en-US" dirty="0" smtClean="0"/>
              <a:t> 나타난 통시적 음운 현상이 무엇인지 생각해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ko-KR" altLang="en-US" sz="1800" dirty="0" smtClean="0"/>
              <a:t> 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err="1" smtClean="0"/>
              <a:t>부헝이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부엉이  </a:t>
            </a:r>
            <a:r>
              <a:rPr lang="en-US" altLang="ko-KR" dirty="0" smtClean="0"/>
              <a:t>[              ]       (2) </a:t>
            </a:r>
            <a:r>
              <a:rPr lang="ko-KR" altLang="en-US" dirty="0" err="1" smtClean="0"/>
              <a:t>므겁다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무겁다 </a:t>
            </a:r>
            <a:r>
              <a:rPr lang="en-US" altLang="ko-KR" dirty="0"/>
              <a:t>[              ] </a:t>
            </a:r>
          </a:p>
          <a:p>
            <a:pPr marL="274320" lvl="1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기름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지름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              ] </a:t>
            </a:r>
            <a:r>
              <a:rPr lang="en-US" altLang="ko-KR" dirty="0" smtClean="0"/>
              <a:t>              (4) </a:t>
            </a:r>
            <a:r>
              <a:rPr lang="ko-KR" altLang="en-US" dirty="0" err="1" smtClean="0"/>
              <a:t>져비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제비 </a:t>
            </a:r>
            <a:r>
              <a:rPr lang="ko-KR" altLang="en-US" dirty="0"/>
              <a:t> </a:t>
            </a:r>
            <a:r>
              <a:rPr lang="en-US" altLang="ko-KR" dirty="0"/>
              <a:t>[              ] </a:t>
            </a:r>
            <a:r>
              <a:rPr lang="en-US" altLang="ko-KR" dirty="0" smtClean="0"/>
              <a:t> 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Q10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자료에 나타난 공시적 음운 현상이 무엇인지 생각해 보세요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바깥 </a:t>
            </a:r>
            <a:r>
              <a:rPr lang="en-US" altLang="ko-KR" dirty="0" smtClean="0"/>
              <a:t>+ ø → </a:t>
            </a:r>
            <a:r>
              <a:rPr lang="en-US" altLang="ko-KR" dirty="0"/>
              <a:t>[</a:t>
            </a:r>
            <a:r>
              <a:rPr lang="ko-KR" altLang="en-US" dirty="0" err="1"/>
              <a:t>바깓</a:t>
            </a:r>
            <a:r>
              <a:rPr lang="en-US" altLang="ko-KR" dirty="0" smtClean="0"/>
              <a:t>]             (2) </a:t>
            </a:r>
            <a:r>
              <a:rPr lang="ko-KR" altLang="en-US" dirty="0" err="1" smtClean="0"/>
              <a:t>잡</a:t>
            </a:r>
            <a:r>
              <a:rPr lang="en-US" altLang="ko-KR" dirty="0" smtClean="0"/>
              <a:t>+</a:t>
            </a:r>
            <a:r>
              <a:rPr lang="ko-KR" altLang="en-US" dirty="0" smtClean="0"/>
              <a:t>는 </a:t>
            </a:r>
            <a:r>
              <a:rPr lang="en-US" altLang="ko-KR" dirty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잠</a:t>
            </a:r>
            <a:r>
              <a:rPr lang="ko-KR" altLang="en-US" dirty="0" err="1"/>
              <a:t>는</a:t>
            </a:r>
            <a:r>
              <a:rPr lang="en-US" altLang="ko-KR" dirty="0" smtClean="0"/>
              <a:t>]     </a:t>
            </a:r>
          </a:p>
          <a:p>
            <a:pPr marL="274320" lvl="1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숲</a:t>
            </a:r>
            <a:r>
              <a:rPr lang="en-US" altLang="ko-KR" dirty="0" smtClean="0"/>
              <a:t>+</a:t>
            </a:r>
            <a:r>
              <a:rPr lang="ko-KR" altLang="en-US" dirty="0" smtClean="0"/>
              <a:t>도 </a:t>
            </a:r>
            <a:r>
              <a:rPr lang="en-US" altLang="ko-KR" dirty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숩또</a:t>
            </a:r>
            <a:r>
              <a:rPr lang="en-US" altLang="ko-KR" dirty="0" smtClean="0"/>
              <a:t>]                 (4) </a:t>
            </a:r>
            <a:r>
              <a:rPr lang="ko-KR" altLang="en-US" dirty="0"/>
              <a:t>꽃</a:t>
            </a:r>
            <a:r>
              <a:rPr lang="en-US" altLang="ko-KR" dirty="0" smtClean="0"/>
              <a:t>+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/>
              <a:t>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꼭꽈</a:t>
            </a:r>
            <a:r>
              <a:rPr lang="en-US" altLang="ko-KR" dirty="0" smtClean="0"/>
              <a:t>]       </a:t>
            </a:r>
          </a:p>
          <a:p>
            <a:pPr marL="274320" lvl="1" indent="0">
              <a:buNone/>
            </a:pPr>
            <a:r>
              <a:rPr lang="en-US" altLang="ko-KR" dirty="0"/>
              <a:t>(5) </a:t>
            </a:r>
            <a:r>
              <a:rPr lang="ko-KR" altLang="en-US" dirty="0"/>
              <a:t>채</a:t>
            </a:r>
            <a:r>
              <a:rPr lang="en-US" altLang="ko-KR" dirty="0"/>
              <a:t>+</a:t>
            </a:r>
            <a:r>
              <a:rPr lang="ko-KR" altLang="en-US" dirty="0"/>
              <a:t>어라 </a:t>
            </a:r>
            <a:r>
              <a:rPr lang="en-US" altLang="ko-KR" dirty="0"/>
              <a:t>→ [</a:t>
            </a:r>
            <a:r>
              <a:rPr lang="ko-KR" altLang="en-US" dirty="0"/>
              <a:t>채</a:t>
            </a:r>
            <a:r>
              <a:rPr lang="en-US" altLang="ko-KR" dirty="0"/>
              <a:t>:</a:t>
            </a:r>
            <a:r>
              <a:rPr lang="ko-KR" altLang="en-US" dirty="0"/>
              <a:t>라</a:t>
            </a:r>
            <a:r>
              <a:rPr lang="en-US" altLang="ko-KR" dirty="0" smtClean="0"/>
              <a:t>]             (6) </a:t>
            </a:r>
            <a:r>
              <a:rPr lang="ko-KR" altLang="en-US" dirty="0" err="1" smtClean="0"/>
              <a:t>좋</a:t>
            </a:r>
            <a:r>
              <a:rPr lang="en-US" altLang="ko-KR" dirty="0" smtClean="0"/>
              <a:t>+</a:t>
            </a:r>
            <a:r>
              <a:rPr lang="ko-KR" altLang="en-US" dirty="0" smtClean="0"/>
              <a:t>아 </a:t>
            </a:r>
            <a:r>
              <a:rPr lang="en-US" altLang="ko-KR" dirty="0"/>
              <a:t>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조와</a:t>
            </a:r>
            <a:r>
              <a:rPr lang="en-US" altLang="ko-KR" dirty="0" smtClean="0"/>
              <a:t>] </a:t>
            </a:r>
          </a:p>
          <a:p>
            <a:pPr marL="274320" lvl="1" indent="0">
              <a:buNone/>
            </a:pPr>
            <a:r>
              <a:rPr lang="en-US" altLang="ko-KR" dirty="0" smtClean="0"/>
              <a:t>(7) </a:t>
            </a:r>
            <a:r>
              <a:rPr lang="ko-KR" altLang="en-US" dirty="0" smtClean="0"/>
              <a:t>울</a:t>
            </a:r>
            <a:r>
              <a:rPr lang="en-US" altLang="ko-KR" dirty="0" smtClean="0"/>
              <a:t>+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→ [</a:t>
            </a:r>
            <a:r>
              <a:rPr lang="ko-KR" altLang="en-US" dirty="0" smtClean="0"/>
              <a:t>운</a:t>
            </a:r>
            <a:r>
              <a:rPr lang="en-US" altLang="ko-KR" dirty="0"/>
              <a:t>]</a:t>
            </a:r>
            <a:r>
              <a:rPr lang="en-US" altLang="ko-KR" dirty="0" smtClean="0"/>
              <a:t>                     (8) </a:t>
            </a:r>
            <a:r>
              <a:rPr lang="ko-KR" altLang="en-US" dirty="0" err="1" smtClean="0"/>
              <a:t>핥</a:t>
            </a:r>
            <a:r>
              <a:rPr lang="en-US" altLang="ko-KR" dirty="0" smtClean="0"/>
              <a:t>+</a:t>
            </a:r>
            <a:r>
              <a:rPr lang="ko-KR" altLang="en-US" dirty="0" smtClean="0"/>
              <a:t>지 </a:t>
            </a:r>
            <a:r>
              <a:rPr lang="en-US" altLang="ko-KR" dirty="0" smtClean="0"/>
              <a:t>→ [</a:t>
            </a:r>
            <a:r>
              <a:rPr lang="ko-KR" altLang="en-US" dirty="0" err="1" smtClean="0"/>
              <a:t>할찌</a:t>
            </a:r>
            <a:r>
              <a:rPr lang="en-US" altLang="ko-KR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510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</a:t>
            </a:r>
            <a:r>
              <a:rPr lang="ko-KR" altLang="en-US" dirty="0"/>
              <a:t>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 smtClean="0"/>
          </a:p>
          <a:p>
            <a:pPr marL="274320" lvl="1" indent="0">
              <a:buNone/>
            </a:pPr>
            <a:r>
              <a:rPr lang="en-US" altLang="ko-KR" dirty="0" smtClean="0"/>
              <a:t>Q11. </a:t>
            </a:r>
            <a:r>
              <a:rPr lang="ko-KR" altLang="en-US" dirty="0" smtClean="0"/>
              <a:t>다음은 일상 생활에서 흔히 접하는 표기 오류의 사례들이다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잘 보고 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물음에 답해 보세요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이 나무는 참 </a:t>
            </a:r>
            <a:r>
              <a:rPr lang="ko-KR" altLang="en-US" sz="1800" b="1" u="sng" dirty="0" err="1" smtClean="0"/>
              <a:t>희안하게</a:t>
            </a:r>
            <a:r>
              <a:rPr lang="ko-KR" altLang="en-US" sz="1800" dirty="0" smtClean="0"/>
              <a:t> 생겼다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나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않</a:t>
            </a:r>
            <a:r>
              <a:rPr lang="ko-KR" altLang="en-US" sz="1800" dirty="0" smtClean="0"/>
              <a:t> 간 것이 아니라 못 간 것이다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다</a:t>
            </a:r>
            <a:r>
              <a:rPr lang="en-US" altLang="ko-KR" sz="1800" dirty="0" smtClean="0"/>
              <a:t>) </a:t>
            </a:r>
            <a:r>
              <a:rPr lang="ko-KR" altLang="en-US" sz="1800" b="1" u="sng" dirty="0" err="1" smtClean="0"/>
              <a:t>아뭏든</a:t>
            </a:r>
            <a:r>
              <a:rPr lang="ko-KR" altLang="en-US" sz="1800" dirty="0" smtClean="0"/>
              <a:t> 오늘은 반드시 일을 끝내야 한다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 smtClean="0"/>
              <a:t>(1) </a:t>
            </a:r>
            <a:r>
              <a:rPr lang="ko-KR" altLang="en-US" sz="1800" dirty="0" smtClean="0"/>
              <a:t>밑줄 친 부분의 올바른 표기가 무엇인지 생각해 보세요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r>
              <a:rPr lang="en-US" altLang="ko-KR" sz="1800" dirty="0" smtClean="0"/>
              <a:t>(2) </a:t>
            </a:r>
            <a:r>
              <a:rPr lang="ko-KR" altLang="en-US" sz="1800" dirty="0" smtClean="0"/>
              <a:t>이러한 표기 오류는 어떠한 음운 현상과 관련이 있는지 생각해 보세요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dirty="0" smtClean="0"/>
              <a:t>Q12. </a:t>
            </a:r>
            <a:r>
              <a:rPr lang="ko-KR" altLang="en-US" dirty="0" smtClean="0"/>
              <a:t>한국어에서 자음과 모음이 서로 도치되는 사례는 지금껏 알려진 바가 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없는데 그 </a:t>
            </a:r>
            <a:r>
              <a:rPr lang="ko-KR" altLang="en-US" dirty="0" smtClean="0"/>
              <a:t>이유가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무엇인지 생각해 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992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pPr marL="274320" lvl="1" indent="0">
              <a:buNone/>
            </a:pPr>
            <a:r>
              <a:rPr lang="ko-KR" altLang="en-US" b="1" u="sng" dirty="0" smtClean="0"/>
              <a:t>♣ 겹받침 표준 발음</a:t>
            </a:r>
            <a:endParaRPr lang="en-US" altLang="ko-KR" b="1" u="sng" dirty="0" smtClean="0"/>
          </a:p>
          <a:p>
            <a:pPr lvl="1"/>
            <a:endParaRPr lang="en-US" altLang="ko-KR" sz="2000" dirty="0"/>
          </a:p>
          <a:p>
            <a:pPr marL="27432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ㄺ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자음군</a:t>
            </a:r>
            <a:r>
              <a:rPr lang="ko-KR" altLang="en-US" dirty="0" smtClean="0"/>
              <a:t> 단순화가 일어나면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ㄹ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탈락하되 단 용언 어간 뒤에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’</a:t>
            </a:r>
          </a:p>
          <a:p>
            <a:pPr marL="27432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으로 시작하는 어미가 올 때에는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ㄱ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이 탈락한다</a:t>
            </a:r>
            <a:r>
              <a:rPr lang="en-US" altLang="ko-KR" sz="2000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ex) </a:t>
            </a:r>
            <a:r>
              <a:rPr lang="ko-KR" altLang="en-US" dirty="0" smtClean="0"/>
              <a:t>맑다</a:t>
            </a:r>
            <a:r>
              <a:rPr lang="en-US" altLang="ko-KR" dirty="0" smtClean="0"/>
              <a:t> [</a:t>
            </a:r>
            <a:r>
              <a:rPr lang="ko-KR" altLang="en-US" dirty="0" err="1" smtClean="0"/>
              <a:t>막따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맑고</a:t>
            </a:r>
            <a:r>
              <a:rPr lang="en-US" altLang="ko-KR" dirty="0" smtClean="0"/>
              <a:t> [</a:t>
            </a:r>
            <a:r>
              <a:rPr lang="ko-KR" altLang="en-US" dirty="0" smtClean="0"/>
              <a:t>말꼬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endParaRPr lang="en-US" altLang="ko-KR" sz="2000" dirty="0"/>
          </a:p>
          <a:p>
            <a:pPr marL="27432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나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자음군</a:t>
            </a:r>
            <a:r>
              <a:rPr lang="ko-KR" altLang="en-US" dirty="0" smtClean="0"/>
              <a:t> 단순화가 일어나면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ㅂ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탈락하되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밟</a:t>
            </a:r>
            <a:r>
              <a:rPr lang="en-US" altLang="ko-KR" dirty="0" smtClean="0"/>
              <a:t>-’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ㄹ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탈락한다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ex) </a:t>
            </a:r>
            <a:r>
              <a:rPr lang="ko-KR" altLang="en-US" sz="2000" dirty="0" smtClean="0"/>
              <a:t>넓다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널따</a:t>
            </a:r>
            <a:r>
              <a:rPr lang="en-US" altLang="ko-KR" dirty="0"/>
              <a:t>], </a:t>
            </a:r>
            <a:r>
              <a:rPr lang="ko-KR" altLang="en-US" dirty="0" smtClean="0"/>
              <a:t>넓고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널</a:t>
            </a:r>
            <a:r>
              <a:rPr lang="ko-KR" altLang="en-US" dirty="0"/>
              <a:t>꼬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밟다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밥</a:t>
            </a:r>
            <a:r>
              <a:rPr lang="ko-KR" altLang="en-US" dirty="0" err="1"/>
              <a:t>따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밟고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밥꼬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endParaRPr lang="en-US" altLang="ko-KR" sz="2000" dirty="0"/>
          </a:p>
          <a:p>
            <a:pPr marL="27432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다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ㄿ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자음군</a:t>
            </a:r>
            <a:r>
              <a:rPr lang="ko-KR" altLang="en-US" dirty="0" smtClean="0"/>
              <a:t> 단순화가 일어나면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ㄹ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탈락한다</a:t>
            </a:r>
            <a:r>
              <a:rPr lang="en-US" altLang="ko-KR" dirty="0" smtClean="0"/>
              <a:t>.</a:t>
            </a:r>
          </a:p>
          <a:p>
            <a:pPr marL="27432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ex) </a:t>
            </a:r>
            <a:r>
              <a:rPr lang="ko-KR" altLang="en-US" sz="2000" dirty="0" smtClean="0"/>
              <a:t>읊고</a:t>
            </a:r>
            <a:r>
              <a:rPr lang="en-US" altLang="ko-KR" dirty="0" smtClean="0"/>
              <a:t> [</a:t>
            </a:r>
            <a:r>
              <a:rPr lang="ko-KR" altLang="en-US" dirty="0" err="1" smtClean="0"/>
              <a:t>읍</a:t>
            </a:r>
            <a:r>
              <a:rPr lang="ko-KR" altLang="en-US" dirty="0" err="1"/>
              <a:t>꼬</a:t>
            </a:r>
            <a:r>
              <a:rPr lang="en-US" altLang="ko-KR" dirty="0" smtClean="0"/>
              <a:t>], </a:t>
            </a:r>
            <a:r>
              <a:rPr lang="ko-KR" altLang="en-US" dirty="0" smtClean="0"/>
              <a:t>읊다</a:t>
            </a:r>
            <a:r>
              <a:rPr lang="en-US" altLang="ko-KR" dirty="0"/>
              <a:t>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읍</a:t>
            </a:r>
            <a:r>
              <a:rPr lang="ko-KR" altLang="en-US" dirty="0" err="1"/>
              <a:t>따</a:t>
            </a:r>
            <a:r>
              <a:rPr lang="en-US" altLang="ko-KR" dirty="0" smtClean="0"/>
              <a:t>] </a:t>
            </a:r>
            <a:endParaRPr lang="en-US" altLang="ko-KR" sz="2000" dirty="0" smtClean="0"/>
          </a:p>
          <a:p>
            <a:pPr lvl="2"/>
            <a:endParaRPr lang="en-US" altLang="ko-KR" sz="1800" dirty="0"/>
          </a:p>
          <a:p>
            <a:pPr marL="548640" lvl="2" indent="0">
              <a:buNone/>
            </a:pPr>
            <a:r>
              <a:rPr lang="en-US" altLang="ko-KR" sz="1800" dirty="0" smtClean="0"/>
              <a:t> 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71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pPr lvl="1"/>
            <a:r>
              <a:rPr lang="ko-KR" altLang="en-US" sz="2000" dirty="0" smtClean="0"/>
              <a:t>겹받침 탈락 양상</a:t>
            </a: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49016"/>
              </p:ext>
            </p:extLst>
          </p:nvPr>
        </p:nvGraphicFramePr>
        <p:xfrm>
          <a:off x="539552" y="2420888"/>
          <a:ext cx="7920880" cy="3040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431"/>
                <a:gridCol w="2776009"/>
                <a:gridCol w="1221444"/>
                <a:gridCol w="2738996"/>
              </a:tblGrid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ㄳ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ㄱ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넋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넉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ㅀ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ㄹ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잃다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일타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ㄵ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ㄴ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앉다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안따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ㅄ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ㅂ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없다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업따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ㄶ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ㄴ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않고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안코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ㄿ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u="none" dirty="0" err="1" smtClean="0"/>
                        <a:t>ㅂ</a:t>
                      </a:r>
                      <a:r>
                        <a:rPr lang="en-US" altLang="ko-KR" dirty="0" smtClean="0"/>
                        <a:t>]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읊고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읍꼬</a:t>
                      </a:r>
                      <a:r>
                        <a:rPr lang="en-US" altLang="ko-KR" dirty="0" smtClean="0"/>
                        <a:t>], </a:t>
                      </a:r>
                      <a:r>
                        <a:rPr lang="ko-KR" altLang="en-US" dirty="0" smtClean="0"/>
                        <a:t>읊다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읍따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ㄻ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ㅁ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옮기다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옴기다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ㄺ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u="none" dirty="0" smtClean="0"/>
                        <a:t>ㄹ</a:t>
                      </a:r>
                      <a:r>
                        <a:rPr lang="en-US" altLang="ko-KR" dirty="0" smtClean="0"/>
                        <a:t>~</a:t>
                      </a:r>
                      <a:r>
                        <a:rPr lang="ko-KR" altLang="en-US" dirty="0" err="1" smtClean="0"/>
                        <a:t>ㄱ</a:t>
                      </a:r>
                      <a:r>
                        <a:rPr lang="en-US" altLang="ko-KR" dirty="0" smtClean="0"/>
                        <a:t>]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맑다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막따</a:t>
                      </a:r>
                      <a:r>
                        <a:rPr lang="en-US" altLang="ko-KR" dirty="0" smtClean="0"/>
                        <a:t>]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맑고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말꼬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ㄽ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ㄹ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외곬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외골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ㄼ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ㄹ</a:t>
                      </a:r>
                      <a:r>
                        <a:rPr lang="en-US" altLang="ko-KR" dirty="0" smtClean="0"/>
                        <a:t>~</a:t>
                      </a:r>
                      <a:r>
                        <a:rPr lang="ko-KR" altLang="en-US" dirty="0" err="1" smtClean="0"/>
                        <a:t>ㅂ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 smtClean="0"/>
                    </a:p>
                    <a:p>
                      <a:pPr algn="ctr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넓다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널따</a:t>
                      </a:r>
                      <a:r>
                        <a:rPr lang="en-US" altLang="ko-KR" dirty="0" smtClean="0"/>
                        <a:t>], </a:t>
                      </a:r>
                      <a:r>
                        <a:rPr lang="ko-KR" altLang="en-US" dirty="0" smtClean="0"/>
                        <a:t>넓고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널꼬</a:t>
                      </a:r>
                      <a:r>
                        <a:rPr lang="en-US" altLang="ko-KR" dirty="0" smtClean="0"/>
                        <a:t>]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단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밟다</a:t>
                      </a:r>
                      <a:r>
                        <a:rPr lang="en-US" altLang="ko-KR" baseline="0" dirty="0" smtClean="0"/>
                        <a:t>[</a:t>
                      </a:r>
                      <a:r>
                        <a:rPr lang="ko-KR" altLang="en-US" baseline="0" dirty="0" err="1" smtClean="0"/>
                        <a:t>밥따</a:t>
                      </a:r>
                      <a:r>
                        <a:rPr lang="en-US" altLang="ko-KR" baseline="0" dirty="0" smtClean="0"/>
                        <a:t>], </a:t>
                      </a:r>
                      <a:r>
                        <a:rPr lang="ko-KR" altLang="en-US" baseline="0" dirty="0" smtClean="0"/>
                        <a:t>밟고</a:t>
                      </a:r>
                      <a:r>
                        <a:rPr lang="en-US" altLang="ko-KR" baseline="0" dirty="0" smtClean="0"/>
                        <a:t>[</a:t>
                      </a:r>
                      <a:r>
                        <a:rPr lang="ko-KR" altLang="en-US" baseline="0" dirty="0" err="1" smtClean="0"/>
                        <a:t>밥꼬</a:t>
                      </a:r>
                      <a:r>
                        <a:rPr lang="en-US" altLang="ko-KR" baseline="0" dirty="0" smtClean="0"/>
                        <a:t>]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ㄾ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ㄹ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핥고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할꼬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 marL="274320" lvl="1" indent="0">
              <a:buNone/>
            </a:pPr>
            <a:r>
              <a:rPr lang="ko-KR" altLang="en-US" sz="2000" dirty="0" smtClean="0"/>
              <a:t>♣ 체언 어간의 재구조화와 </a:t>
            </a:r>
            <a:r>
              <a:rPr lang="ko-KR" altLang="en-US" sz="2000" dirty="0" err="1" smtClean="0"/>
              <a:t>자음군</a:t>
            </a:r>
            <a:r>
              <a:rPr lang="ko-KR" altLang="en-US" sz="2000" dirty="0" smtClean="0"/>
              <a:t> 단순화</a:t>
            </a:r>
            <a:endParaRPr lang="en-US" altLang="ko-KR" sz="2000" dirty="0" smtClean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r>
              <a:rPr lang="ko-KR" altLang="en-US" sz="1800" dirty="0" smtClean="0"/>
              <a:t>표기상 겹받침을 가진 체언 중 상당수는 많은 지역에서 변화를 겪고 있음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 smtClean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 smtClean="0"/>
          </a:p>
          <a:p>
            <a:pPr marL="274320" lvl="1" indent="0">
              <a:buNone/>
            </a:pPr>
            <a:endParaRPr lang="en-US" altLang="ko-KR" sz="1800" dirty="0" smtClean="0"/>
          </a:p>
          <a:p>
            <a:pPr marL="274320" lvl="1" indent="0">
              <a:buNone/>
            </a:pPr>
            <a:r>
              <a:rPr lang="ko-KR" altLang="en-US" sz="1800" dirty="0" smtClean="0"/>
              <a:t>모음으로 시작하는 문법 형태소와 결합할 때 연음이 일어나야 하지만 겹받침 중 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하나만 발음되고 있음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r>
              <a:rPr lang="en-US" altLang="ko-KR" sz="1800" dirty="0" smtClean="0"/>
              <a:t>→ </a:t>
            </a:r>
            <a:r>
              <a:rPr lang="ko-KR" altLang="en-US" sz="1800" dirty="0" smtClean="0"/>
              <a:t>체언이 형태 자체를 바꿔 </a:t>
            </a:r>
            <a:r>
              <a:rPr lang="ko-KR" altLang="en-US" sz="1800" dirty="0" err="1" smtClean="0"/>
              <a:t>홑받침의</a:t>
            </a:r>
            <a:r>
              <a:rPr lang="ko-KR" altLang="en-US" sz="1800" dirty="0" smtClean="0"/>
              <a:t> 형태로 재구조화 된 결과임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ko-KR" altLang="en-US" sz="1800" dirty="0" smtClean="0"/>
              <a:t>넋</a:t>
            </a:r>
            <a:r>
              <a:rPr lang="en-US" altLang="ko-KR" sz="1800" dirty="0" smtClean="0"/>
              <a:t>=&gt;’</a:t>
            </a:r>
            <a:r>
              <a:rPr lang="ko-KR" altLang="en-US" sz="1800" dirty="0" smtClean="0"/>
              <a:t>넉</a:t>
            </a:r>
            <a:r>
              <a:rPr lang="en-US" altLang="ko-KR" sz="1800" dirty="0" smtClean="0"/>
              <a:t>’, </a:t>
            </a:r>
            <a:r>
              <a:rPr lang="ko-KR" altLang="en-US" sz="1800" dirty="0" smtClean="0"/>
              <a:t>흙</a:t>
            </a:r>
            <a:r>
              <a:rPr lang="en-US" altLang="ko-KR" sz="1800" dirty="0" smtClean="0"/>
              <a:t>=&gt;’</a:t>
            </a:r>
            <a:r>
              <a:rPr lang="ko-KR" altLang="en-US" sz="1800" dirty="0" smtClean="0"/>
              <a:t>흑</a:t>
            </a:r>
            <a:r>
              <a:rPr lang="en-US" altLang="ko-KR" sz="1800" dirty="0" smtClean="0"/>
              <a:t>’, </a:t>
            </a:r>
            <a:r>
              <a:rPr lang="ko-KR" altLang="en-US" sz="1800" dirty="0" smtClean="0"/>
              <a:t>여덟</a:t>
            </a:r>
            <a:r>
              <a:rPr lang="en-US" altLang="ko-KR" sz="1800" dirty="0" smtClean="0"/>
              <a:t>=&gt;’</a:t>
            </a:r>
            <a:r>
              <a:rPr lang="ko-KR" altLang="en-US" sz="1800" dirty="0" err="1" smtClean="0"/>
              <a:t>여덜</a:t>
            </a:r>
            <a:r>
              <a:rPr lang="en-US" altLang="ko-KR" sz="1800" dirty="0" smtClean="0"/>
              <a:t>’, </a:t>
            </a:r>
            <a:r>
              <a:rPr lang="ko-KR" altLang="en-US" sz="1800" dirty="0" smtClean="0"/>
              <a:t>외곬</a:t>
            </a:r>
            <a:r>
              <a:rPr lang="en-US" altLang="ko-KR" sz="1800" dirty="0" smtClean="0"/>
              <a:t>=&gt;’</a:t>
            </a:r>
            <a:r>
              <a:rPr lang="ko-KR" altLang="en-US" sz="1800" dirty="0" smtClean="0"/>
              <a:t>외골</a:t>
            </a:r>
            <a:r>
              <a:rPr lang="en-US" altLang="ko-KR" sz="1800" dirty="0" smtClean="0"/>
              <a:t>’,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=&gt;’</a:t>
            </a:r>
            <a:r>
              <a:rPr lang="ko-KR" altLang="en-US" sz="1800" dirty="0" smtClean="0"/>
              <a:t>갑</a:t>
            </a:r>
            <a:r>
              <a:rPr lang="en-US" altLang="ko-KR" sz="1800" dirty="0" smtClean="0"/>
              <a:t>’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2562"/>
              </p:ext>
            </p:extLst>
          </p:nvPr>
        </p:nvGraphicFramePr>
        <p:xfrm>
          <a:off x="323528" y="3212976"/>
          <a:ext cx="83529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4"/>
                <a:gridCol w="417646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넋</a:t>
                      </a:r>
                      <a:r>
                        <a:rPr lang="en-US" altLang="ko-KR" sz="1800" dirty="0" smtClean="0"/>
                        <a:t>+</a:t>
                      </a:r>
                      <a:r>
                        <a:rPr lang="ko-KR" altLang="en-US" sz="1800" dirty="0" smtClean="0"/>
                        <a:t>이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너기</a:t>
                      </a:r>
                      <a:r>
                        <a:rPr lang="en-US" altLang="ko-KR" sz="1800" dirty="0" smtClean="0"/>
                        <a:t>], </a:t>
                      </a:r>
                      <a:r>
                        <a:rPr lang="ko-KR" altLang="en-US" sz="1800" dirty="0" smtClean="0"/>
                        <a:t>넋</a:t>
                      </a:r>
                      <a:r>
                        <a:rPr lang="en-US" altLang="ko-KR" sz="1800" dirty="0" smtClean="0"/>
                        <a:t>+</a:t>
                      </a:r>
                      <a:r>
                        <a:rPr lang="ko-KR" altLang="en-US" sz="1800" dirty="0" smtClean="0"/>
                        <a:t>을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너글</a:t>
                      </a:r>
                      <a:r>
                        <a:rPr lang="en-US" altLang="ko-KR" sz="1800" dirty="0" smtClean="0"/>
                        <a:t>], </a:t>
                      </a:r>
                      <a:r>
                        <a:rPr lang="ko-KR" altLang="en-US" sz="1800" dirty="0" smtClean="0"/>
                        <a:t>넋</a:t>
                      </a:r>
                      <a:r>
                        <a:rPr lang="en-US" altLang="ko-KR" sz="1800" dirty="0" smtClean="0"/>
                        <a:t>+</a:t>
                      </a:r>
                      <a:r>
                        <a:rPr lang="ko-KR" altLang="en-US" sz="1800" dirty="0" smtClean="0"/>
                        <a:t>은</a:t>
                      </a: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너근</a:t>
                      </a:r>
                      <a:r>
                        <a:rPr lang="en-US" altLang="ko-KR" sz="180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흙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흐기</a:t>
                      </a:r>
                      <a:r>
                        <a:rPr lang="en-US" altLang="ko-KR" dirty="0" smtClean="0"/>
                        <a:t>], </a:t>
                      </a:r>
                      <a:r>
                        <a:rPr lang="ko-KR" altLang="en-US" dirty="0" smtClean="0"/>
                        <a:t>흙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을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흐글</a:t>
                      </a:r>
                      <a:r>
                        <a:rPr lang="en-US" altLang="ko-KR" dirty="0" smtClean="0"/>
                        <a:t>], </a:t>
                      </a:r>
                      <a:r>
                        <a:rPr lang="ko-KR" altLang="en-US" dirty="0" smtClean="0"/>
                        <a:t>흙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은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흐근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여덟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여더리</a:t>
                      </a:r>
                      <a:r>
                        <a:rPr lang="en-US" altLang="ko-KR" dirty="0" smtClean="0"/>
                        <a:t>], </a:t>
                      </a:r>
                      <a:r>
                        <a:rPr lang="ko-KR" altLang="en-US" dirty="0" smtClean="0"/>
                        <a:t>여덟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을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여더를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외곬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외고리</a:t>
                      </a:r>
                      <a:r>
                        <a:rPr lang="en-US" altLang="ko-KR" dirty="0" smtClean="0"/>
                        <a:t>],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외곬</a:t>
                      </a:r>
                      <a:r>
                        <a:rPr lang="en-US" altLang="ko-KR" baseline="0" dirty="0" smtClean="0"/>
                        <a:t>+</a:t>
                      </a:r>
                      <a:r>
                        <a:rPr lang="ko-KR" altLang="en-US" baseline="0" dirty="0" smtClean="0"/>
                        <a:t>을</a:t>
                      </a:r>
                      <a:r>
                        <a:rPr lang="en-US" altLang="ko-KR" baseline="0" dirty="0" smtClean="0"/>
                        <a:t>[</a:t>
                      </a:r>
                      <a:r>
                        <a:rPr lang="ko-KR" altLang="en-US" baseline="0" dirty="0" smtClean="0"/>
                        <a:t>외고를</a:t>
                      </a:r>
                      <a:r>
                        <a:rPr lang="en-US" altLang="ko-KR" baseline="0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가비</a:t>
                      </a:r>
                      <a:r>
                        <a:rPr lang="en-US" altLang="ko-KR" dirty="0" smtClean="0"/>
                        <a:t>],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을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가블</a:t>
                      </a:r>
                      <a:r>
                        <a:rPr lang="en-US" altLang="ko-KR" dirty="0" smtClean="0"/>
                        <a:t>], </a:t>
                      </a:r>
                      <a:r>
                        <a:rPr lang="ko-KR" altLang="en-US" dirty="0" smtClean="0"/>
                        <a:t>값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ko-KR" altLang="en-US" dirty="0" smtClean="0"/>
                        <a:t>은</a:t>
                      </a:r>
                      <a:r>
                        <a:rPr lang="en-US" altLang="ko-KR" dirty="0" smtClean="0"/>
                        <a:t>[</a:t>
                      </a:r>
                      <a:r>
                        <a:rPr lang="ko-KR" altLang="en-US" dirty="0" err="1" smtClean="0"/>
                        <a:t>가븐</a:t>
                      </a:r>
                      <a:r>
                        <a:rPr lang="en-US" altLang="ko-KR" dirty="0" smtClean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9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ko-KR" altLang="en-US" sz="1800" dirty="0" smtClean="0"/>
              <a:t>발음상 재구조화가 일어났지만 표기상으로는 겹받침을 그대로 유지함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이유</a:t>
            </a:r>
            <a:r>
              <a:rPr lang="en-US" altLang="ko-KR" sz="1800" dirty="0" smtClean="0"/>
              <a:t>1) </a:t>
            </a:r>
            <a:r>
              <a:rPr lang="ko-KR" altLang="en-US" sz="1800" dirty="0" smtClean="0"/>
              <a:t>표준 발음에서 이런 변화를 용인하지 않음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이유</a:t>
            </a:r>
            <a:r>
              <a:rPr lang="en-US" altLang="ko-KR" sz="1800" dirty="0" smtClean="0"/>
              <a:t>2) </a:t>
            </a:r>
            <a:r>
              <a:rPr lang="ko-KR" altLang="en-US" sz="1800" dirty="0" smtClean="0"/>
              <a:t>표기는 변화에 대해 보수적임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ko-KR" altLang="en-US" sz="1800" dirty="0" smtClean="0"/>
              <a:t>다만 일부 단어에서는 이 재구조화를 표기 반영하기도 함</a:t>
            </a:r>
            <a:r>
              <a:rPr lang="en-US" altLang="ko-KR" sz="1800" dirty="0" smtClean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 smtClean="0"/>
              <a:t>‘</a:t>
            </a:r>
            <a:r>
              <a:rPr lang="ko-KR" altLang="en-US" sz="1800" dirty="0" err="1" smtClean="0"/>
              <a:t>돐</a:t>
            </a:r>
            <a:r>
              <a:rPr lang="en-US" altLang="ko-KR" sz="1800" dirty="0" smtClean="0"/>
              <a:t>;’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돌씨</a:t>
            </a:r>
            <a:r>
              <a:rPr lang="en-US" altLang="ko-KR" sz="1800" dirty="0" smtClean="0"/>
              <a:t>], [</a:t>
            </a:r>
            <a:r>
              <a:rPr lang="ko-KR" altLang="en-US" sz="1800" dirty="0" err="1" smtClean="0"/>
              <a:t>돌쓸</a:t>
            </a:r>
            <a:r>
              <a:rPr lang="en-US" altLang="ko-KR" sz="1800" dirty="0" smtClean="0"/>
              <a:t>], [</a:t>
            </a:r>
            <a:r>
              <a:rPr lang="ko-KR" altLang="en-US" sz="1800" dirty="0" err="1" smtClean="0"/>
              <a:t>돌쓴</a:t>
            </a:r>
            <a:r>
              <a:rPr lang="en-US" altLang="ko-KR" sz="1800" dirty="0" smtClean="0"/>
              <a:t>]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도리</a:t>
            </a:r>
            <a:r>
              <a:rPr lang="en-US" altLang="ko-KR" sz="1800" dirty="0" smtClean="0"/>
              <a:t>],[</a:t>
            </a:r>
            <a:r>
              <a:rPr lang="ko-KR" altLang="en-US" sz="1800" dirty="0" smtClean="0"/>
              <a:t>도를</a:t>
            </a:r>
            <a:r>
              <a:rPr lang="en-US" altLang="ko-KR" sz="1800" dirty="0" smtClean="0"/>
              <a:t>],[</a:t>
            </a:r>
            <a:r>
              <a:rPr lang="ko-KR" altLang="en-US" sz="1800" dirty="0" err="1" smtClean="0"/>
              <a:t>도른</a:t>
            </a:r>
            <a:r>
              <a:rPr lang="en-US" altLang="ko-KR" sz="1800" dirty="0" smtClean="0"/>
              <a:t>]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돌</a:t>
            </a:r>
            <a:r>
              <a:rPr lang="en-US" altLang="ko-KR" sz="1800" dirty="0" smtClean="0"/>
              <a:t>’</a:t>
            </a: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 smtClean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05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탈</a:t>
            </a:r>
            <a:r>
              <a:rPr lang="ko-KR" altLang="en-US" dirty="0"/>
              <a:t>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+mn-ea"/>
              </a:rPr>
              <a:t>후음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성문음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탈락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b="1" u="sng" dirty="0" smtClean="0"/>
              <a:t>‘</a:t>
            </a:r>
            <a:r>
              <a:rPr lang="ko-KR" altLang="en-US" b="1" u="sng" dirty="0" err="1" smtClean="0"/>
              <a:t>ㅎ</a:t>
            </a:r>
            <a:r>
              <a:rPr lang="en-US" altLang="ko-KR" b="1" u="sng" dirty="0" smtClean="0"/>
              <a:t>’</a:t>
            </a:r>
            <a:r>
              <a:rPr lang="ko-KR" altLang="en-US" b="1" u="sng" dirty="0" smtClean="0"/>
              <a:t>으로 끝나는 용언 어간 뒤에 모음으로 시작하는 문법 형태소가 결합할</a:t>
            </a:r>
            <a:endParaRPr lang="en-US" altLang="ko-KR" b="1" u="sng" dirty="0" smtClean="0"/>
          </a:p>
          <a:p>
            <a:pPr marL="274320" lvl="1" indent="0">
              <a:buNone/>
            </a:pPr>
            <a:r>
              <a:rPr lang="en-US" altLang="ko-KR" b="1" u="sng" dirty="0"/>
              <a:t> </a:t>
            </a:r>
            <a:r>
              <a:rPr lang="en-US" altLang="ko-KR" b="1" u="sng" dirty="0" smtClean="0"/>
              <a:t>  </a:t>
            </a:r>
            <a:r>
              <a:rPr lang="ko-KR" altLang="en-US" b="1" u="sng" dirty="0" smtClean="0"/>
              <a:t>때 </a:t>
            </a:r>
            <a:r>
              <a:rPr lang="en-US" altLang="ko-KR" b="1" u="sng" dirty="0" smtClean="0"/>
              <a:t>‘</a:t>
            </a:r>
            <a:r>
              <a:rPr lang="ko-KR" altLang="en-US" b="1" u="sng" dirty="0" err="1" smtClean="0"/>
              <a:t>ㅎ</a:t>
            </a:r>
            <a:r>
              <a:rPr lang="en-US" altLang="ko-KR" b="1" u="sng" dirty="0" smtClean="0"/>
              <a:t>’</a:t>
            </a:r>
            <a:r>
              <a:rPr lang="ko-KR" altLang="en-US" b="1" u="sng" dirty="0" smtClean="0"/>
              <a:t>이 탈락하는 현상</a:t>
            </a:r>
            <a:r>
              <a:rPr lang="en-US" altLang="ko-KR" b="1" u="sng" dirty="0" smtClean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ko-KR" altLang="en-US" dirty="0" err="1" smtClean="0"/>
              <a:t>낳</a:t>
            </a:r>
            <a:r>
              <a:rPr lang="en-US" altLang="ko-KR" dirty="0" smtClean="0"/>
              <a:t>+</a:t>
            </a:r>
            <a:r>
              <a:rPr lang="ko-KR" altLang="en-US" dirty="0" smtClean="0"/>
              <a:t>아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나아</a:t>
            </a:r>
            <a:r>
              <a:rPr lang="en-US" altLang="ko-KR" dirty="0" smtClean="0"/>
              <a:t>], </a:t>
            </a:r>
            <a:r>
              <a:rPr lang="ko-KR" altLang="en-US" dirty="0" err="1" smtClean="0"/>
              <a:t>싫</a:t>
            </a:r>
            <a:r>
              <a:rPr lang="en-US" altLang="ko-KR" dirty="0" smtClean="0"/>
              <a:t>+</a:t>
            </a:r>
            <a:r>
              <a:rPr lang="ko-KR" altLang="en-US" dirty="0" smtClean="0"/>
              <a:t>어 →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시러</a:t>
            </a:r>
            <a:r>
              <a:rPr lang="en-US" altLang="ko-KR" dirty="0" smtClean="0"/>
              <a:t>],</a:t>
            </a:r>
            <a:r>
              <a:rPr lang="ko-KR" altLang="en-US" dirty="0"/>
              <a:t> </a:t>
            </a:r>
            <a:r>
              <a:rPr lang="ko-KR" altLang="en-US" dirty="0" err="1" smtClean="0"/>
              <a:t>많</a:t>
            </a:r>
            <a:r>
              <a:rPr lang="en-US" altLang="ko-KR" dirty="0" smtClean="0"/>
              <a:t>+</a:t>
            </a:r>
            <a:r>
              <a:rPr lang="ko-KR" altLang="en-US" dirty="0" smtClean="0"/>
              <a:t>은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마는</a:t>
            </a:r>
            <a:r>
              <a:rPr lang="en-US" altLang="ko-KR" dirty="0" smtClean="0"/>
              <a:t>]</a:t>
            </a:r>
          </a:p>
          <a:p>
            <a:pPr marL="27432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/>
              <a:t>쌓이다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싸이다</a:t>
            </a:r>
            <a:r>
              <a:rPr lang="en-US" altLang="ko-KR" dirty="0" smtClean="0"/>
              <a:t>], </a:t>
            </a:r>
            <a:r>
              <a:rPr lang="ko-KR" altLang="en-US" dirty="0" smtClean="0"/>
              <a:t>놓이다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노이다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원래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ㅎ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뒤 음절 초성으로 </a:t>
            </a:r>
            <a:r>
              <a:rPr lang="ko-KR" altLang="en-US" dirty="0" err="1" smtClean="0"/>
              <a:t>연음되어야</a:t>
            </a:r>
            <a:r>
              <a:rPr lang="ko-KR" altLang="en-US" dirty="0" smtClean="0"/>
              <a:t> 하지만 탈락됨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 현상은 예외 없이 일어남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822960" lvl="3" indent="0">
              <a:buNone/>
            </a:pPr>
            <a:endParaRPr lang="en-US" altLang="ko-KR" sz="1800" dirty="0" smtClean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677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1987</TotalTime>
  <Words>3886</Words>
  <Application>Microsoft Office PowerPoint</Application>
  <PresentationFormat>화면 슬라이드 쇼(4:3)</PresentationFormat>
  <Paragraphs>588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투명도</vt:lpstr>
      <vt:lpstr>11.음운현상(2)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1. 탈락</vt:lpstr>
      <vt:lpstr>2. 첨가</vt:lpstr>
      <vt:lpstr>2. 첨가</vt:lpstr>
      <vt:lpstr>2. 첨가</vt:lpstr>
      <vt:lpstr>2. 첨가</vt:lpstr>
      <vt:lpstr>2. 첨가</vt:lpstr>
      <vt:lpstr>2. 첨가</vt:lpstr>
      <vt:lpstr>2. 첨가</vt:lpstr>
      <vt:lpstr>3. 축약</vt:lpstr>
      <vt:lpstr>3. 축약</vt:lpstr>
      <vt:lpstr>3. 축약</vt:lpstr>
      <vt:lpstr>3. 축약</vt:lpstr>
      <vt:lpstr>3. 축약</vt:lpstr>
      <vt:lpstr>3. 축약</vt:lpstr>
      <vt:lpstr>3. 축약</vt:lpstr>
      <vt:lpstr>3. 축약</vt:lpstr>
      <vt:lpstr>3. 축약</vt:lpstr>
      <vt:lpstr>4. 도치</vt:lpstr>
      <vt:lpstr>4. 도치</vt:lpstr>
      <vt:lpstr>4. 도치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User</cp:lastModifiedBy>
  <cp:revision>254</cp:revision>
  <dcterms:created xsi:type="dcterms:W3CDTF">2017-09-04T07:43:42Z</dcterms:created>
  <dcterms:modified xsi:type="dcterms:W3CDTF">2019-11-10T15:02:01Z</dcterms:modified>
</cp:coreProperties>
</file>