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649DB4-5B2D-4A9A-911C-13B0582EF968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말소리 </a:t>
            </a:r>
            <a:r>
              <a:rPr lang="ko-KR" altLang="en-US" dirty="0" smtClean="0"/>
              <a:t>연구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28056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smtClean="0"/>
              <a:t>인간 언어의 진화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3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음성학과 음운론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음성학</a:t>
            </a:r>
            <a:r>
              <a:rPr lang="en-US" altLang="ko-KR" dirty="0" smtClean="0"/>
              <a:t>(phonetics)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말소리를</a:t>
            </a:r>
            <a:r>
              <a:rPr lang="en-US" altLang="ko-KR" dirty="0"/>
              <a:t> </a:t>
            </a:r>
            <a:r>
              <a:rPr lang="ko-KR" altLang="en-US" dirty="0" smtClean="0"/>
              <a:t>생리적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실험적으로 연구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 smtClean="0"/>
              <a:t>개별음에</a:t>
            </a:r>
            <a:r>
              <a:rPr lang="ko-KR" altLang="en-US" dirty="0" smtClean="0"/>
              <a:t> 대한 음성적 특징 → 음운론 연구의 기초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일상생활에서 말소리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발화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듣기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읽기 활동에 사용되는 모든 말소리가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음성학의 연구 대상임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1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언어 연쇄의 어느 부분에 초점을 맞춰 연구하느냐에 따라 음성학의 하위 분야를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분류함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endParaRPr lang="en-US" altLang="ko-KR" dirty="0" smtClean="0"/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13811" b="6491"/>
          <a:stretch/>
        </p:blipFill>
        <p:spPr>
          <a:xfrm>
            <a:off x="665518" y="2708920"/>
            <a:ext cx="808294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조음음성학</a:t>
            </a:r>
            <a:r>
              <a:rPr lang="en-US" altLang="ko-KR" dirty="0" smtClean="0"/>
              <a:t>(articulatory phonetics)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지금까지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음성학에서 주로 연구되어 왔던 가장 오래된 분야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말소리 산출 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말소리의 분류 등이 연구 대상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청취음성학</a:t>
            </a:r>
            <a:r>
              <a:rPr lang="en-US" altLang="ko-KR" dirty="0" smtClean="0"/>
              <a:t>(auditory phonetics)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청자의 귀까지 전달된 소리가 뇌에 어떻게 인지되는지를 연구하는 분야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최근 신경관계 의학 및 생리학의 발전에 따라 주목 받고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81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음</a:t>
            </a:r>
            <a:r>
              <a:rPr lang="ko-KR" altLang="en-US" dirty="0"/>
              <a:t>향</a:t>
            </a:r>
            <a:r>
              <a:rPr lang="ko-KR" altLang="en-US" dirty="0" smtClean="0"/>
              <a:t>음성학</a:t>
            </a:r>
            <a:r>
              <a:rPr lang="en-US" altLang="ko-KR" dirty="0" smtClean="0"/>
              <a:t>(acoustic phonetics)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공기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 조음된 음이 어떠한 신호로 전달되는지 연구하는 분야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음향 분석을 통해 소리를 시각화하고 분석할 수 있게 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음운론</a:t>
            </a:r>
            <a:r>
              <a:rPr lang="en-US" altLang="ko-KR" dirty="0" smtClean="0"/>
              <a:t>(phonology)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말소리가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개별 언어 속에서 어떠한 체계를 이루고 어떻게 연결되고 변동되는지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연구함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음성학은 구체적이고 물리적인 소리에 관한 연구라면 음운론은 추상적이고 개념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적인 소리에 관한 연구임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보편적으로 언어는 네 가지의 음운체계를 이룸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 smtClean="0"/>
              <a:t>음운단위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분절음체계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초분절음체계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운율체계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변동체계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7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음운 체계</a:t>
            </a:r>
            <a:endParaRPr lang="en-US" altLang="ko-KR" dirty="0" smtClean="0"/>
          </a:p>
          <a:p>
            <a:pPr marL="548640" lvl="2" indent="0">
              <a:buNone/>
            </a:pPr>
            <a:endParaRPr lang="en-US" altLang="ko-KR" dirty="0"/>
          </a:p>
          <a:p>
            <a:pPr lvl="3"/>
            <a:r>
              <a:rPr lang="ko-KR" altLang="en-US" sz="1800" dirty="0" smtClean="0"/>
              <a:t>음운단위</a:t>
            </a:r>
            <a:endParaRPr lang="en-US" altLang="ko-KR" sz="1800" dirty="0" smtClean="0"/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 smtClean="0"/>
              <a:t> 분절 단위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분절음</a:t>
            </a:r>
            <a:r>
              <a:rPr lang="en-US" altLang="ko-KR" sz="1800" dirty="0" smtClean="0"/>
              <a:t>)</a:t>
            </a:r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 smtClean="0"/>
              <a:t> 운율 단위</a:t>
            </a:r>
            <a:endParaRPr lang="en-US" altLang="ko-KR" sz="1800" dirty="0" smtClean="0"/>
          </a:p>
          <a:p>
            <a:pPr marL="1051560" lvl="4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(</a:t>
            </a:r>
            <a:r>
              <a:rPr lang="ko-KR" altLang="en-US" sz="1800" dirty="0" smtClean="0"/>
              <a:t>모라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음절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운율어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운율구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억양구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발화</a:t>
            </a:r>
            <a:r>
              <a:rPr lang="en-US" altLang="ko-KR" sz="1800" dirty="0" smtClean="0"/>
              <a:t>)</a:t>
            </a:r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 smtClean="0"/>
              <a:t>계층적인 음운 구조를 가짐</a:t>
            </a:r>
            <a:r>
              <a:rPr lang="en-US" altLang="ko-KR" sz="1800" dirty="0" smtClean="0"/>
              <a:t>.</a:t>
            </a:r>
          </a:p>
          <a:p>
            <a:pPr lvl="3"/>
            <a:endParaRPr lang="en-US" altLang="ko-KR" sz="1800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8" t="5653" r="50000" b="36069"/>
          <a:stretch/>
        </p:blipFill>
        <p:spPr>
          <a:xfrm>
            <a:off x="5724127" y="1916832"/>
            <a:ext cx="324036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lvl="3"/>
            <a:r>
              <a:rPr lang="ko-KR" altLang="en-US" sz="1800" dirty="0" smtClean="0"/>
              <a:t>분절음 체계</a:t>
            </a:r>
            <a:endParaRPr lang="en-US" altLang="ko-KR" sz="1800" dirty="0" smtClean="0"/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 smtClean="0"/>
              <a:t>분절음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자음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반모음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체계</a:t>
            </a:r>
            <a:endParaRPr lang="en-US" altLang="ko-KR" sz="1800" dirty="0" smtClean="0"/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 smtClean="0"/>
              <a:t>자음 체계의 분류 기준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조음위치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조음방법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유∙무성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기식성</a:t>
            </a:r>
            <a:r>
              <a:rPr lang="ko-KR" altLang="en-US" sz="1800" dirty="0" smtClean="0"/>
              <a:t> 등</a:t>
            </a:r>
            <a:r>
              <a:rPr lang="en-US" altLang="ko-KR" sz="1800" dirty="0" smtClean="0"/>
              <a:t>)</a:t>
            </a:r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 smtClean="0"/>
              <a:t>모음 체계의 분류 기준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혀의 고저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혀의 전후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입술의 </a:t>
            </a:r>
            <a:r>
              <a:rPr lang="ko-KR" altLang="en-US" sz="1800" dirty="0" err="1" smtClean="0"/>
              <a:t>원순성</a:t>
            </a:r>
            <a:r>
              <a:rPr lang="ko-KR" altLang="en-US" sz="1800" dirty="0" smtClean="0"/>
              <a:t> 등</a:t>
            </a:r>
            <a:r>
              <a:rPr lang="en-US" altLang="ko-KR" sz="1800" dirty="0" smtClean="0"/>
              <a:t>)</a:t>
            </a:r>
          </a:p>
          <a:p>
            <a:pPr lvl="4"/>
            <a:endParaRPr lang="en-US" altLang="ko-KR" sz="1800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4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lvl="3"/>
            <a:r>
              <a:rPr lang="ko-KR" altLang="en-US" sz="1800" dirty="0" err="1" smtClean="0"/>
              <a:t>초분절</a:t>
            </a:r>
            <a:r>
              <a:rPr lang="ko-KR" altLang="en-US" sz="1800" dirty="0" err="1"/>
              <a:t>음</a:t>
            </a:r>
            <a:r>
              <a:rPr lang="ko-KR" altLang="en-US" sz="1800" dirty="0" smtClean="0"/>
              <a:t> 체계</a:t>
            </a:r>
            <a:endParaRPr lang="en-US" altLang="ko-KR" sz="1800" dirty="0" smtClean="0"/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 smtClean="0"/>
              <a:t>음절부터 실현되는 </a:t>
            </a:r>
            <a:r>
              <a:rPr lang="ko-KR" altLang="en-US" sz="1800" dirty="0" err="1" smtClean="0"/>
              <a:t>초분절적</a:t>
            </a:r>
            <a:r>
              <a:rPr lang="ko-KR" altLang="en-US" sz="1800" dirty="0" smtClean="0"/>
              <a:t> 요소</a:t>
            </a:r>
            <a:endParaRPr lang="en-US" altLang="ko-KR" sz="1800" dirty="0" smtClean="0"/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 smtClean="0"/>
              <a:t>장단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성</a:t>
            </a:r>
            <a:r>
              <a:rPr lang="ko-KR" altLang="en-US" sz="1800" dirty="0"/>
              <a:t>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강세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억양 등</a:t>
            </a:r>
            <a:endParaRPr lang="en-US" altLang="ko-KR" sz="1800" dirty="0" smtClean="0"/>
          </a:p>
          <a:p>
            <a:pPr lvl="4"/>
            <a:endParaRPr lang="en-US" altLang="ko-KR" sz="1800" dirty="0"/>
          </a:p>
          <a:p>
            <a:pPr lvl="3"/>
            <a:r>
              <a:rPr lang="ko-KR" altLang="en-US" sz="1800" dirty="0" smtClean="0"/>
              <a:t>변동 체계</a:t>
            </a:r>
            <a:endParaRPr lang="en-US" altLang="ko-KR" sz="1800" dirty="0" smtClean="0"/>
          </a:p>
          <a:p>
            <a:pPr lvl="4"/>
            <a:endParaRPr lang="en-US" altLang="ko-KR" sz="1800" dirty="0" smtClean="0"/>
          </a:p>
          <a:p>
            <a:pPr lvl="4"/>
            <a:r>
              <a:rPr lang="ko-KR" altLang="en-US" sz="1800" dirty="0" smtClean="0"/>
              <a:t>환경에 따른 분절음과 운율적 요소들의 변동</a:t>
            </a:r>
            <a:r>
              <a:rPr lang="en-US" altLang="ko-KR" sz="1800" dirty="0" smtClean="0"/>
              <a:t>.</a:t>
            </a:r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 smtClean="0"/>
              <a:t>동화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탈락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삽입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등의 과정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4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음성학과 음운론의 비교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음성이 되기 위한 요건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사람의 조음 기관을 거쳐 나온 말소리일 것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특정 언어의 구성 요소로 참여하는 분절음일 것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언어학적 의미를 가지고 있는 소리일 것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39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음운이 되기 위한 요건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기본적으로 음성의 요건을 갖출 것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물리적으로 달라도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심리적으로 같다고 여겨지는 소리일 것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의미 차이를 만드는 소리일 것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23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인간 언어의 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+mn-ea"/>
              </a:rPr>
              <a:t>언어의 기원</a:t>
            </a:r>
            <a:endParaRPr lang="en-US" altLang="ko-KR" sz="2600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신의 </a:t>
            </a:r>
            <a:r>
              <a:rPr lang="ko-KR" altLang="en-US" dirty="0" err="1"/>
              <a:t>선물설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sz="2000" dirty="0"/>
              <a:t>신이 인간에게 언어를 주었다고 보는 가설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lvl="2"/>
            <a:r>
              <a:rPr lang="ko-KR" altLang="en-US" sz="2000" dirty="0"/>
              <a:t>종교적 신앙에 바탕을 둠</a:t>
            </a:r>
            <a:r>
              <a:rPr lang="en-US" altLang="ko-KR" sz="2000" dirty="0"/>
              <a:t>.</a:t>
            </a:r>
          </a:p>
          <a:p>
            <a:pPr lvl="2"/>
            <a:endParaRPr lang="en-US" altLang="ko-KR" dirty="0"/>
          </a:p>
          <a:p>
            <a:pPr lvl="3"/>
            <a:r>
              <a:rPr lang="ko-KR" altLang="en-US" sz="1800" dirty="0"/>
              <a:t>바벨탑 신화</a:t>
            </a:r>
            <a:endParaRPr lang="en-US" altLang="ko-KR" sz="1800" dirty="0"/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70" y="3717032"/>
            <a:ext cx="466130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7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말소리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음성학과 음운론의 비교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음성학은 음성을 연구하고 음운론은 음운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음소</a:t>
            </a:r>
            <a:r>
              <a:rPr lang="en-US" altLang="ko-KR" dirty="0" smtClean="0"/>
              <a:t>+</a:t>
            </a:r>
            <a:r>
              <a:rPr lang="ko-KR" altLang="en-US" dirty="0" smtClean="0"/>
              <a:t>운소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연구함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 smtClean="0"/>
              <a:t>음성은 한 개별 언어에서 제한 없이 다양하게 존재하지만 음소는 한정적임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음성학은 물리적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조음적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음향적으로 지각될 수 있는 모든 음성 특질에 주목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하지만 음운론은 음성을 구별해 주는 중요 특질에만 주목함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음운론의 궁극적인 목표는 모국어 화자가 머릿속에 가지고 있는 말소리에 대한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 능력을 밝혀내는 것을 목표로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0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인간 언어의 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인간 </a:t>
            </a:r>
            <a:r>
              <a:rPr lang="ko-KR" altLang="en-US" dirty="0" err="1"/>
              <a:t>발명설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sz="2000" dirty="0"/>
              <a:t>인간의 필요로 만들어졌다고 보는 가설</a:t>
            </a:r>
            <a:r>
              <a:rPr lang="en-US" altLang="ko-KR" sz="2000" dirty="0"/>
              <a:t>.</a:t>
            </a:r>
          </a:p>
          <a:p>
            <a:pPr lvl="2"/>
            <a:endParaRPr lang="en-US" altLang="ko-KR" dirty="0"/>
          </a:p>
          <a:p>
            <a:pPr lvl="3"/>
            <a:r>
              <a:rPr lang="ko-KR" altLang="en-US" sz="1800" dirty="0" err="1">
                <a:latin typeface="+mn-ea"/>
              </a:rPr>
              <a:t>멍멍설</a:t>
            </a:r>
            <a:r>
              <a:rPr lang="en-US" altLang="ko-KR" sz="1800" dirty="0">
                <a:latin typeface="+mn-ea"/>
              </a:rPr>
              <a:t> (bow-wow theory)  </a:t>
            </a:r>
          </a:p>
          <a:p>
            <a:pPr lvl="3"/>
            <a:endParaRPr lang="en-US" altLang="ko-KR" sz="1800" dirty="0">
              <a:latin typeface="+mn-ea"/>
            </a:endParaRPr>
          </a:p>
          <a:p>
            <a:pPr lvl="3"/>
            <a:r>
              <a:rPr lang="ko-KR" altLang="en-US" sz="1800" dirty="0" err="1">
                <a:latin typeface="+mn-ea"/>
              </a:rPr>
              <a:t>딩동설</a:t>
            </a:r>
            <a:r>
              <a:rPr lang="en-US" altLang="ko-KR" sz="1800" dirty="0">
                <a:latin typeface="+mn-ea"/>
              </a:rPr>
              <a:t>(ding-dong theory)</a:t>
            </a:r>
          </a:p>
          <a:p>
            <a:pPr lvl="3"/>
            <a:endParaRPr lang="en-US" altLang="ko-KR" sz="1800" dirty="0">
              <a:latin typeface="+mn-ea"/>
            </a:endParaRPr>
          </a:p>
          <a:p>
            <a:pPr lvl="3"/>
            <a:r>
              <a:rPr lang="ko-KR" altLang="en-US" sz="1800" dirty="0" err="1">
                <a:latin typeface="+mn-ea"/>
              </a:rPr>
              <a:t>아야설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(pooh-pooh  theory)</a:t>
            </a:r>
          </a:p>
          <a:p>
            <a:pPr lvl="3"/>
            <a:endParaRPr lang="en-US" altLang="ko-KR" sz="1800" dirty="0">
              <a:latin typeface="+mn-ea"/>
            </a:endParaRPr>
          </a:p>
          <a:p>
            <a:pPr lvl="3"/>
            <a:r>
              <a:rPr lang="ko-KR" altLang="en-US" sz="1800" dirty="0" err="1">
                <a:latin typeface="+mn-ea"/>
              </a:rPr>
              <a:t>아아설</a:t>
            </a:r>
            <a:r>
              <a:rPr lang="en-US" altLang="ko-KR" sz="1800" dirty="0">
                <a:latin typeface="+mn-ea"/>
              </a:rPr>
              <a:t>(sing-song theory)</a:t>
            </a:r>
          </a:p>
          <a:p>
            <a:pPr lvl="3"/>
            <a:endParaRPr lang="en-US" altLang="ko-KR" sz="1800" dirty="0">
              <a:latin typeface="+mn-ea"/>
            </a:endParaRPr>
          </a:p>
          <a:p>
            <a:pPr lvl="3"/>
            <a:r>
              <a:rPr lang="ko-KR" altLang="en-US" sz="1800" dirty="0" err="1">
                <a:latin typeface="+mn-ea"/>
              </a:rPr>
              <a:t>끙끙설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(grunt theory)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660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인간 언어의 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/>
              <a:t>인간 </a:t>
            </a:r>
            <a:r>
              <a:rPr lang="ko-KR" altLang="en-US" dirty="0" err="1"/>
              <a:t>기원설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sz="2000" dirty="0"/>
              <a:t>인간이 곧 언어의 기원이라고 보는 가설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/>
              <a:t>언어 능력은 인간이 태어나면서 생득적으로 가지는 능력임</a:t>
            </a:r>
            <a:r>
              <a:rPr lang="en-US" altLang="ko-KR" sz="2000" dirty="0"/>
              <a:t>.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/>
              <a:t>생물학적 진화가 언어의 발달을 가져왔다고 봄</a:t>
            </a:r>
            <a:r>
              <a:rPr lang="en-US" altLang="ko-KR" sz="2000" dirty="0"/>
              <a:t>.</a:t>
            </a:r>
          </a:p>
          <a:p>
            <a:pPr lvl="2"/>
            <a:endParaRPr lang="en-US" altLang="ko-KR" dirty="0"/>
          </a:p>
          <a:p>
            <a:pPr lvl="3"/>
            <a:r>
              <a:rPr lang="ko-KR" altLang="en-US" sz="1800" dirty="0"/>
              <a:t>직립보행 </a:t>
            </a:r>
            <a:r>
              <a:rPr lang="en-US" altLang="ko-KR" sz="1800" dirty="0"/>
              <a:t>-&gt;</a:t>
            </a:r>
            <a:r>
              <a:rPr lang="ko-KR" altLang="en-US" sz="1800" dirty="0"/>
              <a:t> 손을 이용한 도구의 사용 </a:t>
            </a:r>
            <a:r>
              <a:rPr lang="en-US" altLang="ko-KR" sz="1800" dirty="0"/>
              <a:t>-&gt; </a:t>
            </a:r>
            <a:r>
              <a:rPr lang="ko-KR" altLang="en-US" sz="1800" b="1" u="sng" dirty="0"/>
              <a:t>뇌의 발달</a:t>
            </a:r>
            <a:endParaRPr lang="en-US" altLang="ko-KR" sz="1800" b="1" u="sng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b="1" u="sng" dirty="0"/>
              <a:t>후두 기관의 재배치</a:t>
            </a:r>
            <a:endParaRPr lang="en-US" altLang="ko-KR" sz="1800" b="1" u="sng" dirty="0"/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1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인간 언어의 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뇌의 발달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뇌의 구조 </a:t>
            </a:r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4" name="그림 3" descr="음성과학p35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60010"/>
            <a:ext cx="4752528" cy="374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 descr="음성과학p352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388843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1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인간 언어의 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말소리 산출 영역</a:t>
            </a:r>
            <a:endParaRPr lang="en-US" altLang="ko-KR" dirty="0"/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말하기   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err="1" smtClean="0">
                <a:latin typeface="+mn-ea"/>
              </a:rPr>
              <a:t>브로카</a:t>
            </a:r>
            <a:r>
              <a:rPr lang="ko-KR" altLang="en-US" dirty="0" smtClean="0">
                <a:latin typeface="+mn-ea"/>
              </a:rPr>
              <a:t> 영역→운동피질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→발성근육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목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혀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턱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입술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움직임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소리 내어 읽기</a:t>
            </a:r>
            <a:endParaRPr lang="en-US" altLang="ko-KR" dirty="0" smtClean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시각피질→</a:t>
            </a:r>
            <a:r>
              <a:rPr lang="ko-KR" altLang="en-US" dirty="0" err="1" smtClean="0">
                <a:latin typeface="+mn-ea"/>
              </a:rPr>
              <a:t>브로카</a:t>
            </a:r>
            <a:r>
              <a:rPr lang="ko-KR" altLang="en-US" dirty="0" smtClean="0">
                <a:latin typeface="+mn-ea"/>
              </a:rPr>
              <a:t> 영역</a:t>
            </a:r>
            <a:r>
              <a:rPr lang="ko-KR" altLang="en-US" dirty="0">
                <a:latin typeface="+mn-ea"/>
              </a:rPr>
              <a:t>→운동피질 </a:t>
            </a:r>
            <a:endParaRPr lang="en-US" altLang="ko-KR" dirty="0" smtClean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→</a:t>
            </a:r>
            <a:r>
              <a:rPr lang="ko-KR" altLang="en-US" dirty="0">
                <a:latin typeface="+mn-ea"/>
              </a:rPr>
              <a:t>발성근육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목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혀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턱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입술 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움직임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13811" r="8660" b="15527"/>
          <a:stretch/>
        </p:blipFill>
        <p:spPr>
          <a:xfrm>
            <a:off x="4932040" y="3645024"/>
            <a:ext cx="4104456" cy="29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인간 언어의 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말소리 이해 영역</a:t>
            </a:r>
            <a:endParaRPr lang="en-US" altLang="ko-KR" dirty="0"/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이해 영역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청각작용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청각중</a:t>
            </a:r>
            <a:r>
              <a:rPr lang="ko-KR" altLang="en-US" dirty="0">
                <a:latin typeface="+mn-ea"/>
              </a:rPr>
              <a:t>추</a:t>
            </a:r>
            <a:r>
              <a:rPr lang="ko-KR" altLang="en-US" dirty="0" smtClean="0">
                <a:latin typeface="+mn-ea"/>
              </a:rPr>
              <a:t>→</a:t>
            </a:r>
            <a:r>
              <a:rPr lang="ko-KR" altLang="en-US" dirty="0" err="1" smtClean="0">
                <a:latin typeface="+mn-ea"/>
              </a:rPr>
              <a:t>베르니케</a:t>
            </a:r>
            <a:r>
              <a:rPr lang="ko-KR" altLang="en-US" dirty="0" smtClean="0">
                <a:latin typeface="+mn-ea"/>
              </a:rPr>
              <a:t> 영역</a:t>
            </a:r>
            <a:endParaRPr lang="en-US" altLang="ko-KR" dirty="0" smtClean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들은 후 발화</a:t>
            </a:r>
            <a:endParaRPr lang="en-US" altLang="ko-KR" dirty="0" smtClean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청각중</a:t>
            </a:r>
            <a:r>
              <a:rPr lang="ko-KR" altLang="en-US" dirty="0">
                <a:latin typeface="+mn-ea"/>
              </a:rPr>
              <a:t>추</a:t>
            </a:r>
            <a:r>
              <a:rPr lang="ko-KR" altLang="en-US" dirty="0" smtClean="0">
                <a:latin typeface="+mn-ea"/>
              </a:rPr>
              <a:t>→</a:t>
            </a:r>
            <a:r>
              <a:rPr lang="ko-KR" altLang="en-US" dirty="0" err="1" smtClean="0">
                <a:latin typeface="+mn-ea"/>
              </a:rPr>
              <a:t>베르니케</a:t>
            </a:r>
            <a:r>
              <a:rPr lang="ko-KR" altLang="en-US" dirty="0" smtClean="0">
                <a:latin typeface="+mn-ea"/>
              </a:rPr>
              <a:t> 영역→</a:t>
            </a:r>
            <a:r>
              <a:rPr lang="ko-KR" altLang="en-US" dirty="0" err="1" smtClean="0">
                <a:latin typeface="+mn-ea"/>
              </a:rPr>
              <a:t>브로카</a:t>
            </a:r>
            <a:r>
              <a:rPr lang="ko-KR" altLang="en-US" dirty="0" smtClean="0">
                <a:latin typeface="+mn-ea"/>
              </a:rPr>
              <a:t> 영역</a:t>
            </a:r>
            <a:endParaRPr lang="en-US" altLang="ko-KR" dirty="0" smtClean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→운동피질 </a:t>
            </a:r>
            <a:r>
              <a:rPr lang="ko-KR" altLang="en-US" dirty="0">
                <a:latin typeface="+mn-ea"/>
              </a:rPr>
              <a:t>→발성근육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목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혀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턱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입술 등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ko-KR" altLang="en-US" dirty="0">
                <a:latin typeface="+mn-ea"/>
              </a:rPr>
              <a:t>움직임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 smtClean="0">
                <a:latin typeface="+mn-ea"/>
              </a:rPr>
              <a:t>* </a:t>
            </a:r>
            <a:r>
              <a:rPr lang="ko-KR" altLang="en-US" dirty="0" smtClean="0">
                <a:latin typeface="+mn-ea"/>
              </a:rPr>
              <a:t>그러나 두뇌의 발달만으로는 언어를 말할 수 없음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4" t="16521" r="6354" b="13901"/>
          <a:stretch/>
        </p:blipFill>
        <p:spPr>
          <a:xfrm>
            <a:off x="4911681" y="1850799"/>
            <a:ext cx="4117259" cy="28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인간 언어의 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후두 기관의 재배치</a:t>
            </a:r>
            <a:endParaRPr lang="en-US" altLang="ko-KR" dirty="0" smtClean="0"/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인간은 침팬지와 비교해 후두</a:t>
            </a:r>
            <a:r>
              <a:rPr lang="en-US" altLang="ko-KR" dirty="0" smtClean="0"/>
              <a:t>(larynx)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후두개</a:t>
            </a:r>
            <a:r>
              <a:rPr lang="en-US" altLang="ko-KR" dirty="0" smtClean="0"/>
              <a:t>(epiglottis)</a:t>
            </a:r>
            <a:r>
              <a:rPr lang="ko-KR" altLang="en-US" dirty="0" smtClean="0"/>
              <a:t>가 낮게 위치하고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인두</a:t>
            </a:r>
            <a:r>
              <a:rPr lang="en-US" altLang="ko-KR" dirty="0" smtClean="0"/>
              <a:t>(pharynx)</a:t>
            </a:r>
            <a:r>
              <a:rPr lang="ko-KR" altLang="en-US" dirty="0" smtClean="0"/>
              <a:t>가 길며 혀가 약간 굽은 곡선의 형태임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2"/>
          <a:stretch/>
        </p:blipFill>
        <p:spPr bwMode="auto">
          <a:xfrm>
            <a:off x="601670" y="3284984"/>
            <a:ext cx="778675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인간 언어의 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유아</a:t>
            </a:r>
            <a:r>
              <a:rPr lang="ko-KR" altLang="en-US" dirty="0"/>
              <a:t>의</a:t>
            </a:r>
            <a:r>
              <a:rPr lang="ko-KR" altLang="en-US" dirty="0" smtClean="0"/>
              <a:t> 경우 침팬지처럼 후두가 높게 위치하여 </a:t>
            </a:r>
            <a:r>
              <a:rPr lang="ko-KR" altLang="en-US" dirty="0" err="1" smtClean="0"/>
              <a:t>일관형</a:t>
            </a:r>
            <a:r>
              <a:rPr lang="en-US" altLang="ko-KR" dirty="0" smtClean="0"/>
              <a:t>(one-tube track)</a:t>
            </a:r>
            <a:r>
              <a:rPr lang="ko-KR" altLang="en-US" dirty="0" smtClean="0"/>
              <a:t>이라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다양한 소리를 내지 못함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성인이 되면서 후두가 밑으로 내려가고 인두가 넓어지면서 </a:t>
            </a:r>
            <a:r>
              <a:rPr lang="ko-KR" altLang="en-US" dirty="0" err="1"/>
              <a:t>ㄱ</a:t>
            </a:r>
            <a:r>
              <a:rPr lang="ko-KR" altLang="en-US" dirty="0" err="1" smtClean="0"/>
              <a:t>자</a:t>
            </a:r>
            <a:r>
              <a:rPr lang="ko-KR" altLang="en-US" dirty="0" smtClean="0"/>
              <a:t> 모양의 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이관형</a:t>
            </a:r>
            <a:r>
              <a:rPr lang="en-US" altLang="ko-KR" dirty="0" smtClean="0"/>
              <a:t>(two-tube track)</a:t>
            </a:r>
            <a:r>
              <a:rPr lang="ko-KR" altLang="en-US" dirty="0" smtClean="0"/>
              <a:t>이 되고 혀가 앞뒤와 위아래로 움직일 수 있게 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다양한 말소리를 만들어 낼 수 있게 되었고 인간 언어에서 말소리와 관련된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연구 영역이 넓어지게 됨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5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</TotalTime>
  <Words>784</Words>
  <Application>Microsoft Office PowerPoint</Application>
  <PresentationFormat>화면 슬라이드 쇼(4:3)</PresentationFormat>
  <Paragraphs>239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투명도</vt:lpstr>
      <vt:lpstr>1. 말소리 연구</vt:lpstr>
      <vt:lpstr>1. 인간 언어의 진화</vt:lpstr>
      <vt:lpstr>1. 인간 언어의 진화</vt:lpstr>
      <vt:lpstr>1. 인간 언어의 진화</vt:lpstr>
      <vt:lpstr>1. 인간 언어의 진화</vt:lpstr>
      <vt:lpstr>1. 인간 언어의 진화</vt:lpstr>
      <vt:lpstr>1. 인간 언어의 진화</vt:lpstr>
      <vt:lpstr>1. 인간 언어의 진화</vt:lpstr>
      <vt:lpstr>1. 인간 언어의 진화</vt:lpstr>
      <vt:lpstr>2. 말소리 연구</vt:lpstr>
      <vt:lpstr>2. 말소리 연구</vt:lpstr>
      <vt:lpstr>2. 말소리 연구</vt:lpstr>
      <vt:lpstr>2. 말소리 연구</vt:lpstr>
      <vt:lpstr>2. 말소리 연구</vt:lpstr>
      <vt:lpstr>2. 말소리 연구</vt:lpstr>
      <vt:lpstr>2. 말소리 연구</vt:lpstr>
      <vt:lpstr>2. 말소리 연구</vt:lpstr>
      <vt:lpstr>2. 말소리 연구</vt:lpstr>
      <vt:lpstr>2. 말소리 연구</vt:lpstr>
      <vt:lpstr>2. 말소리 연구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음성학</dc:title>
  <dc:creator>User</dc:creator>
  <cp:lastModifiedBy>User</cp:lastModifiedBy>
  <cp:revision>21</cp:revision>
  <dcterms:created xsi:type="dcterms:W3CDTF">2017-09-04T07:43:42Z</dcterms:created>
  <dcterms:modified xsi:type="dcterms:W3CDTF">2019-09-04T10:08:08Z</dcterms:modified>
</cp:coreProperties>
</file>