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315" r:id="rId4"/>
    <p:sldId id="320" r:id="rId5"/>
    <p:sldId id="361" r:id="rId6"/>
    <p:sldId id="321" r:id="rId7"/>
    <p:sldId id="322" r:id="rId8"/>
    <p:sldId id="363" r:id="rId9"/>
    <p:sldId id="364" r:id="rId10"/>
    <p:sldId id="362" r:id="rId11"/>
    <p:sldId id="365" r:id="rId12"/>
    <p:sldId id="366" r:id="rId13"/>
    <p:sldId id="323" r:id="rId14"/>
    <p:sldId id="368" r:id="rId15"/>
    <p:sldId id="367" r:id="rId16"/>
    <p:sldId id="360" r:id="rId17"/>
    <p:sldId id="370" r:id="rId18"/>
    <p:sldId id="369" r:id="rId19"/>
    <p:sldId id="325" r:id="rId20"/>
    <p:sldId id="326" r:id="rId21"/>
    <p:sldId id="327" r:id="rId22"/>
    <p:sldId id="330" r:id="rId23"/>
    <p:sldId id="334" r:id="rId24"/>
    <p:sldId id="335" r:id="rId25"/>
    <p:sldId id="371" r:id="rId26"/>
    <p:sldId id="359" r:id="rId27"/>
    <p:sldId id="355" r:id="rId28"/>
    <p:sldId id="356" r:id="rId29"/>
    <p:sldId id="357" r:id="rId30"/>
    <p:sldId id="358" r:id="rId31"/>
  </p:sldIdLst>
  <p:sldSz cx="9144000" cy="6858000" type="screen4x3"/>
  <p:notesSz cx="10018713" cy="68881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6" y="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E649DB4-5B2D-4A9A-911C-13B0582EF968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발화의 기능적 구성 요소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940024"/>
          </a:xfrm>
        </p:spPr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ko-KR" altLang="en-US" sz="2000" dirty="0"/>
              <a:t>발화의 기능적 구성 요소</a:t>
            </a:r>
            <a:endParaRPr lang="en-US" altLang="ko-KR" sz="2000" dirty="0"/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발동 과정</a:t>
            </a:r>
            <a:endParaRPr lang="en-US" altLang="ko-KR" sz="2000" dirty="0"/>
          </a:p>
          <a:p>
            <a:r>
              <a:rPr lang="en-US" altLang="ko-KR" sz="2000" dirty="0"/>
              <a:t>3. </a:t>
            </a:r>
            <a:r>
              <a:rPr lang="ko-KR" altLang="en-US" sz="2000" dirty="0"/>
              <a:t>발성 과정</a:t>
            </a:r>
            <a:endParaRPr lang="en-US" altLang="ko-KR" sz="2000" dirty="0"/>
          </a:p>
          <a:p>
            <a:r>
              <a:rPr lang="en-US" altLang="ko-KR" sz="2000" dirty="0"/>
              <a:t>4. </a:t>
            </a:r>
            <a:r>
              <a:rPr lang="ko-KR" altLang="en-US" sz="2000" dirty="0"/>
              <a:t>조음 과정</a:t>
            </a:r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63309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>
          <a:xfrm>
            <a:off x="-18792" y="332656"/>
            <a:ext cx="9144000" cy="11430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발동 과정</a:t>
            </a:r>
            <a:r>
              <a:rPr lang="en-US" altLang="ko-KR" dirty="0"/>
              <a:t> </a:t>
            </a:r>
            <a:endParaRPr lang="ko-KR" altLang="en-US" sz="1700" b="1" dirty="0"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11113" y="1484313"/>
            <a:ext cx="9132887" cy="5373687"/>
          </a:xfrm>
        </p:spPr>
        <p:txBody>
          <a:bodyPr/>
          <a:lstStyle/>
          <a:p>
            <a:pPr lvl="1" eaLnBrk="1" hangingPunct="1">
              <a:buFont typeface="Wingdings 2" pitchFamily="18" charset="2"/>
              <a:buNone/>
              <a:defRPr/>
            </a:pPr>
            <a:endParaRPr lang="en-US" altLang="ko-KR" dirty="0">
              <a:latin typeface="+mn-ea"/>
            </a:endParaRPr>
          </a:p>
          <a:p>
            <a:pPr lvl="2">
              <a:defRPr/>
            </a:pPr>
            <a:r>
              <a:rPr lang="ko-KR" altLang="en-US" sz="2000" dirty="0">
                <a:latin typeface="+mn-ea"/>
              </a:rPr>
              <a:t>성문날숨 </a:t>
            </a:r>
            <a:r>
              <a:rPr lang="en-US" altLang="ko-KR" sz="2000" dirty="0">
                <a:latin typeface="+mn-ea"/>
              </a:rPr>
              <a:t>(glottalic </a:t>
            </a:r>
            <a:r>
              <a:rPr lang="en-US" altLang="ko-KR" sz="2000" dirty="0" err="1">
                <a:latin typeface="+mn-ea"/>
              </a:rPr>
              <a:t>egressive</a:t>
            </a:r>
            <a:r>
              <a:rPr lang="en-US" altLang="ko-KR" sz="2000" dirty="0">
                <a:latin typeface="+mn-ea"/>
              </a:rPr>
              <a:t>)</a:t>
            </a:r>
          </a:p>
          <a:p>
            <a:pPr lvl="2">
              <a:defRPr/>
            </a:pPr>
            <a:endParaRPr lang="en-US" altLang="ko-KR" sz="2000" dirty="0">
              <a:latin typeface="+mn-ea"/>
            </a:endParaRPr>
          </a:p>
          <a:p>
            <a:pPr lvl="3">
              <a:defRPr/>
            </a:pPr>
            <a:r>
              <a:rPr lang="ko-KR" altLang="en-US" sz="2000" dirty="0" err="1">
                <a:latin typeface="+mn-ea"/>
              </a:rPr>
              <a:t>방출음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(ejectives)</a:t>
            </a:r>
          </a:p>
          <a:p>
            <a:pPr lvl="3">
              <a:defRPr/>
            </a:pPr>
            <a:endParaRPr lang="en-US" altLang="ko-KR" sz="2000" dirty="0">
              <a:latin typeface="+mn-ea"/>
            </a:endParaRPr>
          </a:p>
          <a:p>
            <a:pPr lvl="3">
              <a:defRPr/>
            </a:pPr>
            <a:r>
              <a:rPr lang="ko-KR" altLang="en-US" sz="2000" dirty="0">
                <a:latin typeface="+mn-ea"/>
              </a:rPr>
              <a:t>스와힐리어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 err="1">
                <a:latin typeface="+mn-ea"/>
              </a:rPr>
              <a:t>코카서스어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 err="1">
                <a:latin typeface="+mn-ea"/>
              </a:rPr>
              <a:t>나바호어</a:t>
            </a:r>
            <a:r>
              <a:rPr lang="ko-KR" altLang="en-US" sz="2000" dirty="0">
                <a:latin typeface="+mn-ea"/>
              </a:rPr>
              <a:t> 등에 나타나는데 이 언어에서는</a:t>
            </a:r>
            <a:endParaRPr lang="en-US" altLang="ko-KR" sz="2000" dirty="0">
              <a:latin typeface="+mn-ea"/>
            </a:endParaRPr>
          </a:p>
          <a:p>
            <a:pPr marL="822960" lvl="3" indent="0">
              <a:buNone/>
              <a:defRPr/>
            </a:pPr>
            <a:r>
              <a:rPr lang="en-US" altLang="ko-KR" sz="2000" dirty="0">
                <a:latin typeface="+mn-ea"/>
              </a:rPr>
              <a:t>  </a:t>
            </a:r>
            <a:r>
              <a:rPr lang="ko-KR" altLang="en-US" sz="2000" dirty="0" err="1">
                <a:latin typeface="+mn-ea"/>
              </a:rPr>
              <a:t>방출음을</a:t>
            </a:r>
            <a:r>
              <a:rPr lang="ko-KR" altLang="en-US" sz="2000" dirty="0">
                <a:latin typeface="+mn-ea"/>
              </a:rPr>
              <a:t> 단어를 만드는 데 적극적으로 사용함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lvl="3">
              <a:defRPr/>
            </a:pPr>
            <a:endParaRPr lang="en-US" altLang="ko-KR" sz="2000" dirty="0">
              <a:latin typeface="+mn-ea"/>
            </a:endParaRPr>
          </a:p>
          <a:p>
            <a:pPr lvl="3">
              <a:defRPr/>
            </a:pPr>
            <a:r>
              <a:rPr lang="ko-KR" altLang="en-US" sz="2000" dirty="0">
                <a:latin typeface="+mn-ea"/>
              </a:rPr>
              <a:t>영어에서도 </a:t>
            </a:r>
            <a:r>
              <a:rPr lang="ko-KR" altLang="en-US" sz="2000" dirty="0" err="1">
                <a:latin typeface="+mn-ea"/>
              </a:rPr>
              <a:t>방출음이</a:t>
            </a:r>
            <a:r>
              <a:rPr lang="ko-KR" altLang="en-US" sz="2000" dirty="0">
                <a:latin typeface="+mn-ea"/>
              </a:rPr>
              <a:t> 관찰됨</a:t>
            </a:r>
            <a:r>
              <a:rPr lang="en-US" altLang="ko-KR" sz="2000" dirty="0">
                <a:latin typeface="+mn-ea"/>
              </a:rPr>
              <a:t>. </a:t>
            </a:r>
          </a:p>
          <a:p>
            <a:pPr lvl="1" eaLnBrk="1" hangingPunct="1">
              <a:buFont typeface="Wingdings 2" pitchFamily="18" charset="2"/>
              <a:buNone/>
              <a:defRPr/>
            </a:pPr>
            <a:r>
              <a:rPr lang="en-US" altLang="ko-KR" sz="1800" dirty="0">
                <a:latin typeface="+mn-ea"/>
              </a:rPr>
              <a:t>         ex) stamp, pick, bench </a:t>
            </a:r>
            <a:endParaRPr lang="ko-KR" altLang="en-US" sz="1800" dirty="0">
              <a:latin typeface="+mn-ea"/>
            </a:endParaRPr>
          </a:p>
          <a:p>
            <a:pPr lvl="3">
              <a:defRPr/>
            </a:pPr>
            <a:endParaRPr lang="en-US" altLang="ko-KR" sz="1600" dirty="0"/>
          </a:p>
          <a:p>
            <a:pPr lvl="3">
              <a:defRPr/>
            </a:pPr>
            <a:r>
              <a:rPr lang="ko-KR" altLang="en-US" sz="1800" dirty="0" err="1"/>
              <a:t>방출음은</a:t>
            </a:r>
            <a:r>
              <a:rPr lang="ko-KR" altLang="en-US" sz="1800" dirty="0"/>
              <a:t> </a:t>
            </a:r>
            <a:r>
              <a:rPr lang="en-US" altLang="ko-KR" sz="1800" dirty="0"/>
              <a:t>  ʼ </a:t>
            </a:r>
            <a:r>
              <a:rPr lang="ko-KR" altLang="en-US" sz="1800" dirty="0"/>
              <a:t>를 붙여서 표시함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lvl="3">
              <a:defRPr/>
            </a:pPr>
            <a:endParaRPr lang="ko-KR" altLang="en-US" sz="1800" dirty="0"/>
          </a:p>
          <a:p>
            <a:pPr lvl="1" eaLnBrk="1" hangingPunct="1">
              <a:buFont typeface="Wingdings 2" pitchFamily="18" charset="2"/>
              <a:buNone/>
              <a:defRPr/>
            </a:pPr>
            <a:endParaRPr lang="en-US" altLang="ko-KR" sz="2400" dirty="0">
              <a:latin typeface="HY바다L" pitchFamily="18" charset="-127"/>
              <a:ea typeface="HY바다L" pitchFamily="18" charset="-127"/>
            </a:endParaRPr>
          </a:p>
          <a:p>
            <a:pPr lvl="1" eaLnBrk="1" hangingPunct="1">
              <a:defRPr/>
            </a:pPr>
            <a:endParaRPr lang="ko-KR" altLang="en-US" sz="2400" dirty="0">
              <a:latin typeface="HY바다L" pitchFamily="18" charset="-127"/>
              <a:ea typeface="HY바다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7776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>
          <a:xfrm>
            <a:off x="-18792" y="332656"/>
            <a:ext cx="9144000" cy="11430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발동 과정</a:t>
            </a:r>
            <a:r>
              <a:rPr lang="en-US" altLang="ko-KR" dirty="0"/>
              <a:t> </a:t>
            </a:r>
            <a:endParaRPr lang="ko-KR" altLang="en-US" sz="1700" b="1" dirty="0"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11113" y="1484313"/>
            <a:ext cx="9132887" cy="5373687"/>
          </a:xfrm>
        </p:spPr>
        <p:txBody>
          <a:bodyPr/>
          <a:lstStyle/>
          <a:p>
            <a:pPr lvl="1" eaLnBrk="1" hangingPunct="1">
              <a:buFont typeface="Wingdings 2" pitchFamily="18" charset="2"/>
              <a:buNone/>
              <a:defRPr/>
            </a:pPr>
            <a:endParaRPr lang="en-US" altLang="ko-KR" dirty="0">
              <a:latin typeface="+mn-ea"/>
            </a:endParaRPr>
          </a:p>
          <a:p>
            <a:pPr lvl="1" eaLnBrk="1" hangingPunct="1">
              <a:buFont typeface="Wingdings 2" pitchFamily="18" charset="2"/>
              <a:buNone/>
              <a:defRPr/>
            </a:pPr>
            <a:r>
              <a:rPr lang="en-US" altLang="ko-KR" dirty="0">
                <a:latin typeface="+mn-ea"/>
              </a:rPr>
              <a:t>♣ </a:t>
            </a:r>
            <a:r>
              <a:rPr lang="ko-KR" altLang="en-US" dirty="0">
                <a:latin typeface="+mn-ea"/>
              </a:rPr>
              <a:t>한국어 경음 표시 </a:t>
            </a:r>
            <a:endParaRPr lang="en-US" altLang="ko-KR" dirty="0">
              <a:latin typeface="+mn-ea"/>
            </a:endParaRPr>
          </a:p>
          <a:p>
            <a:pPr lvl="1" eaLnBrk="1" hangingPunct="1">
              <a:buFont typeface="Wingdings 2" pitchFamily="18" charset="2"/>
              <a:buNone/>
              <a:defRPr/>
            </a:pPr>
            <a:endParaRPr lang="en-US" altLang="ko-KR" sz="1800" dirty="0">
              <a:latin typeface="+mn-ea"/>
            </a:endParaRPr>
          </a:p>
          <a:p>
            <a:pPr lvl="1" eaLnBrk="1" hangingPunct="1">
              <a:buFont typeface="Wingdings 2" pitchFamily="18" charset="2"/>
              <a:buNone/>
              <a:defRPr/>
            </a:pPr>
            <a:r>
              <a:rPr lang="ko-KR" altLang="en-US" sz="1800" dirty="0">
                <a:latin typeface="+mn-ea"/>
              </a:rPr>
              <a:t> 한국어 경음은 부아 날숨 소리에 속하지만 </a:t>
            </a:r>
            <a:r>
              <a:rPr lang="en-US" altLang="ko-KR" sz="1800" dirty="0">
                <a:latin typeface="+mn-ea"/>
              </a:rPr>
              <a:t>[p’] </a:t>
            </a:r>
            <a:r>
              <a:rPr lang="ko-KR" altLang="en-US" sz="1800" dirty="0">
                <a:latin typeface="+mn-ea"/>
              </a:rPr>
              <a:t>로 표시하는 경우가 있는데 </a:t>
            </a:r>
            <a:endParaRPr lang="en-US" altLang="ko-KR" sz="1800" dirty="0">
              <a:latin typeface="+mn-ea"/>
            </a:endParaRPr>
          </a:p>
          <a:p>
            <a:pPr lvl="1" eaLnBrk="1" hangingPunct="1">
              <a:buFont typeface="Wingdings 2" pitchFamily="18" charset="2"/>
              <a:buNone/>
              <a:defRPr/>
            </a:pPr>
            <a:r>
              <a:rPr lang="ko-KR" altLang="en-US" sz="1800" dirty="0">
                <a:latin typeface="+mn-ea"/>
              </a:rPr>
              <a:t>이렇게 되면 </a:t>
            </a:r>
            <a:r>
              <a:rPr lang="ko-KR" altLang="en-US" sz="1800" dirty="0" err="1">
                <a:latin typeface="+mn-ea"/>
              </a:rPr>
              <a:t>방출음</a:t>
            </a:r>
            <a:r>
              <a:rPr lang="ko-KR" altLang="en-US" sz="1800" dirty="0">
                <a:latin typeface="+mn-ea"/>
              </a:rPr>
              <a:t> 부호가 두 가지 서로 다른 소리를 나타내게 됨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 lvl="1" eaLnBrk="1" hangingPunct="1">
              <a:buFont typeface="Wingdings 2" pitchFamily="18" charset="2"/>
              <a:buNone/>
              <a:defRPr/>
            </a:pP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따라서 한국어 경음의 경우 나타내는 표기법이 통일되지 않은 경향이 있음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 fontAlgn="base"/>
            <a:r>
              <a:rPr lang="en-US" altLang="ko-KR" sz="1800" dirty="0">
                <a:latin typeface="+mn-ea"/>
              </a:rPr>
              <a:t> ex) [P] </a:t>
            </a:r>
            <a:r>
              <a:rPr lang="ko-KR" altLang="en-US" sz="1800" dirty="0">
                <a:latin typeface="+mn-ea"/>
              </a:rPr>
              <a:t>대문자</a:t>
            </a:r>
            <a:r>
              <a:rPr lang="en-US" altLang="ko-KR" sz="1800" dirty="0">
                <a:latin typeface="+mn-ea"/>
              </a:rPr>
              <a:t>, [</a:t>
            </a:r>
            <a:r>
              <a:rPr lang="en-US" altLang="ko-KR" sz="2000" dirty="0"/>
              <a:t>p</a:t>
            </a:r>
            <a:r>
              <a:rPr lang="en-US" altLang="ko-KR" baseline="30000" dirty="0"/>
              <a:t>*</a:t>
            </a:r>
            <a:r>
              <a:rPr lang="en-US" altLang="ko-KR" sz="2000" dirty="0"/>
              <a:t>] </a:t>
            </a:r>
            <a:r>
              <a:rPr lang="ko-KR" altLang="en-US" sz="2000" dirty="0"/>
              <a:t>별표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30569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>
          <a:xfrm>
            <a:off x="-18792" y="332656"/>
            <a:ext cx="9144000" cy="11430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발동 과정</a:t>
            </a:r>
            <a:r>
              <a:rPr lang="en-US" altLang="ko-KR" dirty="0"/>
              <a:t> </a:t>
            </a:r>
            <a:endParaRPr lang="ko-KR" altLang="en-US" sz="1700" b="1" dirty="0"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11113" y="1484313"/>
            <a:ext cx="9132887" cy="5373687"/>
          </a:xfrm>
        </p:spPr>
        <p:txBody>
          <a:bodyPr/>
          <a:lstStyle/>
          <a:p>
            <a:pPr lvl="2">
              <a:defRPr/>
            </a:pPr>
            <a:endParaRPr lang="en-US" altLang="ko-KR" sz="2000" dirty="0">
              <a:latin typeface="+mn-ea"/>
            </a:endParaRPr>
          </a:p>
          <a:p>
            <a:pPr lvl="3">
              <a:defRPr/>
            </a:pPr>
            <a:r>
              <a:rPr lang="ko-KR" altLang="en-US" sz="1800" dirty="0" err="1"/>
              <a:t>방출음</a:t>
            </a:r>
            <a:r>
              <a:rPr lang="en-US" altLang="ko-KR" sz="1800" dirty="0"/>
              <a:t>[k’]</a:t>
            </a:r>
            <a:r>
              <a:rPr lang="ko-KR" altLang="en-US" sz="1800" dirty="0"/>
              <a:t> 산출 과정</a:t>
            </a:r>
            <a:endParaRPr lang="en-US" altLang="ko-KR" sz="1800" dirty="0"/>
          </a:p>
          <a:p>
            <a:pPr marL="822960" lvl="3" indent="0">
              <a:buNone/>
              <a:defRPr/>
            </a:pPr>
            <a:endParaRPr lang="en-US" altLang="ko-KR" sz="1800" dirty="0"/>
          </a:p>
          <a:p>
            <a:pPr marL="822960" lvl="3" indent="0">
              <a:buNone/>
              <a:defRPr/>
            </a:pPr>
            <a:r>
              <a:rPr lang="en-US" altLang="ko-KR" sz="1800" dirty="0"/>
              <a:t>1. </a:t>
            </a:r>
            <a:r>
              <a:rPr lang="ko-KR" altLang="en-US" sz="1800" dirty="0"/>
              <a:t>비강을 차단하고 </a:t>
            </a:r>
            <a:r>
              <a:rPr lang="ko-KR" altLang="en-US" sz="1800" dirty="0" err="1"/>
              <a:t>혓몸으로</a:t>
            </a:r>
            <a:r>
              <a:rPr lang="ko-KR" altLang="en-US" sz="1800" dirty="0"/>
              <a:t> 연구개 부분을 막음</a:t>
            </a:r>
            <a:r>
              <a:rPr lang="en-US" altLang="ko-KR" sz="1800" dirty="0"/>
              <a:t>.</a:t>
            </a:r>
          </a:p>
          <a:p>
            <a:pPr marL="1165860" lvl="3" indent="-342900">
              <a:buAutoNum type="arabicPeriod"/>
              <a:defRPr/>
            </a:pPr>
            <a:endParaRPr lang="en-US" altLang="ko-KR" sz="1800" dirty="0"/>
          </a:p>
          <a:p>
            <a:pPr marL="822960" lvl="3" indent="0">
              <a:buNone/>
              <a:defRPr/>
            </a:pPr>
            <a:r>
              <a:rPr lang="en-US" altLang="ko-KR" sz="1800" dirty="0"/>
              <a:t>2. </a:t>
            </a:r>
            <a:r>
              <a:rPr lang="ko-KR" altLang="en-US" sz="1800" dirty="0"/>
              <a:t>동시에 성문을 닫아 성문과 연구개 사이에 공기를 가둠</a:t>
            </a:r>
            <a:r>
              <a:rPr lang="en-US" altLang="ko-KR" sz="1800" dirty="0"/>
              <a:t>.</a:t>
            </a:r>
          </a:p>
          <a:p>
            <a:pPr marL="1005840" lvl="4" indent="0">
              <a:buNone/>
              <a:defRPr/>
            </a:pPr>
            <a:endParaRPr lang="en-US" altLang="ko-KR" sz="1800" dirty="0"/>
          </a:p>
          <a:p>
            <a:pPr marL="1005840" lvl="4" indent="0">
              <a:buNone/>
              <a:defRPr/>
            </a:pPr>
            <a:endParaRPr lang="en-US" altLang="ko-KR" sz="1800" dirty="0"/>
          </a:p>
          <a:p>
            <a:pPr marL="1005840" lvl="4" indent="0">
              <a:buNone/>
              <a:defRPr/>
            </a:pPr>
            <a:r>
              <a:rPr lang="en-US" altLang="ko-KR" sz="1800" dirty="0"/>
              <a:t>                                                 3. </a:t>
            </a:r>
            <a:r>
              <a:rPr lang="ko-KR" altLang="en-US" sz="1800" dirty="0"/>
              <a:t> 후두를 위로 올려 인후강의 면적을 줄이고</a:t>
            </a:r>
            <a:endParaRPr lang="en-US" altLang="ko-KR" sz="1800" dirty="0"/>
          </a:p>
          <a:p>
            <a:pPr marL="1005840" lvl="4" indent="0">
              <a:buNone/>
              <a:defRPr/>
            </a:pPr>
            <a:r>
              <a:rPr lang="en-US" altLang="ko-KR" sz="1800" dirty="0"/>
              <a:t>                                                    </a:t>
            </a:r>
            <a:r>
              <a:rPr lang="ko-KR" altLang="en-US" sz="1800" dirty="0"/>
              <a:t> 공기의 압력을 높임</a:t>
            </a:r>
            <a:r>
              <a:rPr lang="en-US" altLang="ko-KR" sz="1800" dirty="0"/>
              <a:t>.</a:t>
            </a:r>
          </a:p>
          <a:p>
            <a:pPr marL="1005840" lvl="4" indent="0">
              <a:buNone/>
              <a:defRPr/>
            </a:pPr>
            <a:endParaRPr lang="en-US" altLang="ko-KR" sz="1800" dirty="0"/>
          </a:p>
          <a:p>
            <a:pPr marL="1005840" lvl="4" indent="0">
              <a:buNone/>
              <a:defRPr/>
            </a:pPr>
            <a:r>
              <a:rPr lang="en-US" altLang="ko-KR" sz="1800" dirty="0"/>
              <a:t>                                                 4. </a:t>
            </a:r>
            <a:r>
              <a:rPr lang="ko-KR" altLang="en-US" sz="1800" dirty="0"/>
              <a:t>구강폐쇄를 개방하면 구강 내의 공기가 </a:t>
            </a:r>
            <a:endParaRPr lang="en-US" altLang="ko-KR" sz="1800" dirty="0"/>
          </a:p>
          <a:p>
            <a:pPr marL="1005840" lvl="4" indent="0">
              <a:buNone/>
              <a:defRPr/>
            </a:pPr>
            <a:r>
              <a:rPr lang="en-US" altLang="ko-KR" sz="1800" dirty="0"/>
              <a:t>                                                      </a:t>
            </a:r>
            <a:r>
              <a:rPr lang="ko-KR" altLang="en-US" sz="1800" dirty="0"/>
              <a:t>강하게 파열됨</a:t>
            </a:r>
            <a:r>
              <a:rPr lang="en-US" altLang="ko-KR" sz="1800" dirty="0"/>
              <a:t>.</a:t>
            </a:r>
          </a:p>
          <a:p>
            <a:pPr marL="1005840" lvl="4" indent="0">
              <a:buNone/>
              <a:defRPr/>
            </a:pPr>
            <a:endParaRPr lang="en-US" altLang="ko-KR" sz="1800" dirty="0"/>
          </a:p>
          <a:p>
            <a:pPr marL="1005840" lvl="4" indent="0">
              <a:buNone/>
              <a:defRPr/>
            </a:pPr>
            <a:r>
              <a:rPr lang="en-US" altLang="ko-KR" sz="1800" dirty="0"/>
              <a:t>                                                     </a:t>
            </a:r>
          </a:p>
          <a:p>
            <a:pPr marL="822960" lvl="3" indent="0">
              <a:buNone/>
              <a:defRPr/>
            </a:pPr>
            <a:endParaRPr lang="en-US" altLang="ko-KR" sz="2400" dirty="0">
              <a:latin typeface="HY바다L" pitchFamily="18" charset="-127"/>
              <a:ea typeface="HY바다L" pitchFamily="18" charset="-127"/>
            </a:endParaRPr>
          </a:p>
          <a:p>
            <a:pPr lvl="1" eaLnBrk="1" hangingPunct="1">
              <a:defRPr/>
            </a:pPr>
            <a:endParaRPr lang="ko-KR" altLang="en-US" sz="2400" dirty="0">
              <a:latin typeface="HY바다L" pitchFamily="18" charset="-127"/>
              <a:ea typeface="HY바다L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61" t="29638" r="9110" b="56181"/>
          <a:stretch/>
        </p:blipFill>
        <p:spPr>
          <a:xfrm rot="10800000">
            <a:off x="6876256" y="1988840"/>
            <a:ext cx="1935454" cy="187220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56" t="29638" r="30328" b="56181"/>
          <a:stretch/>
        </p:blipFill>
        <p:spPr>
          <a:xfrm rot="10800000">
            <a:off x="228842" y="4023648"/>
            <a:ext cx="1985484" cy="214165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0" t="29638" r="48021" b="56181"/>
          <a:stretch/>
        </p:blipFill>
        <p:spPr>
          <a:xfrm rot="10800000">
            <a:off x="2051720" y="4050292"/>
            <a:ext cx="2016224" cy="206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019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11430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발동 과정</a:t>
            </a:r>
            <a:r>
              <a:rPr lang="en-US" altLang="ko-KR" dirty="0"/>
              <a:t> </a:t>
            </a:r>
            <a:endParaRPr lang="ko-KR" altLang="en-US" sz="1700" b="1" dirty="0"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11113" y="1484313"/>
            <a:ext cx="9132887" cy="5373687"/>
          </a:xfrm>
        </p:spPr>
        <p:txBody>
          <a:bodyPr>
            <a:normAutofit/>
          </a:bodyPr>
          <a:lstStyle/>
          <a:p>
            <a:pPr marL="297180" indent="-274320">
              <a:defRPr/>
            </a:pPr>
            <a:r>
              <a:rPr lang="ko-KR" altLang="en-US" dirty="0">
                <a:latin typeface="+mn-ea"/>
              </a:rPr>
              <a:t>연구개에 의한 발동</a:t>
            </a:r>
            <a:endParaRPr lang="en-US" altLang="ko-KR" dirty="0">
              <a:latin typeface="+mn-ea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altLang="ko-KR" sz="1800" dirty="0">
              <a:latin typeface="+mn-ea"/>
            </a:endParaRPr>
          </a:p>
          <a:p>
            <a:pPr lvl="2" indent="-274320">
              <a:defRPr/>
            </a:pPr>
            <a:r>
              <a:rPr lang="ko-KR" altLang="en-US" sz="2000" dirty="0">
                <a:latin typeface="+mn-ea"/>
              </a:rPr>
              <a:t>입의 앞부분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 err="1">
                <a:latin typeface="+mn-ea"/>
              </a:rPr>
              <a:t>양입술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혀와 잇몸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을 막고 연구개와 혀의 뒷부분이 붙은 </a:t>
            </a:r>
            <a:endParaRPr lang="en-US" altLang="ko-KR" sz="2000" dirty="0">
              <a:latin typeface="+mn-ea"/>
            </a:endParaRPr>
          </a:p>
          <a:p>
            <a:pPr marL="731520" lvl="2" indent="0">
              <a:buNone/>
              <a:defRPr/>
            </a:pPr>
            <a:r>
              <a:rPr lang="ko-KR" altLang="en-US" sz="2000" dirty="0">
                <a:latin typeface="+mn-ea"/>
              </a:rPr>
              <a:t>상태에서 공기를 입 밖으로 혹은 입 안으로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끌어들임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altLang="ko-KR" dirty="0">
              <a:latin typeface="+mn-ea"/>
            </a:endParaRPr>
          </a:p>
          <a:p>
            <a:pPr lvl="2" indent="-274320">
              <a:defRPr/>
            </a:pPr>
            <a:r>
              <a:rPr lang="ko-KR" altLang="en-US" sz="2000" dirty="0">
                <a:latin typeface="+mn-ea"/>
              </a:rPr>
              <a:t>연구개 들숨</a:t>
            </a:r>
            <a:r>
              <a:rPr lang="en-US" altLang="ko-KR" sz="2000" dirty="0">
                <a:latin typeface="+mn-ea"/>
              </a:rPr>
              <a:t>(</a:t>
            </a:r>
            <a:r>
              <a:rPr lang="en-US" altLang="ko-KR" sz="2000" dirty="0" err="1">
                <a:latin typeface="+mn-ea"/>
              </a:rPr>
              <a:t>velaric</a:t>
            </a:r>
            <a:r>
              <a:rPr lang="en-US" altLang="ko-KR" sz="2000" dirty="0">
                <a:latin typeface="+mn-ea"/>
              </a:rPr>
              <a:t> ingressive)</a:t>
            </a:r>
          </a:p>
          <a:p>
            <a:pPr marL="731520" lvl="2" indent="0">
              <a:buNone/>
              <a:defRPr/>
            </a:pPr>
            <a:endParaRPr lang="en-US" altLang="ko-KR" sz="2000" dirty="0">
              <a:latin typeface="+mn-ea"/>
            </a:endParaRPr>
          </a:p>
          <a:p>
            <a:pPr lvl="3" indent="-274320">
              <a:defRPr/>
            </a:pPr>
            <a:r>
              <a:rPr lang="ko-KR" altLang="en-US" sz="2000" dirty="0" err="1">
                <a:latin typeface="+mn-ea"/>
              </a:rPr>
              <a:t>흡착음</a:t>
            </a:r>
            <a:r>
              <a:rPr lang="en-US" altLang="ko-KR" sz="2000" dirty="0">
                <a:latin typeface="+mn-ea"/>
              </a:rPr>
              <a:t>(click)</a:t>
            </a:r>
          </a:p>
          <a:p>
            <a:pPr marL="457200" lvl="2" indent="0">
              <a:buNone/>
              <a:defRPr/>
            </a:pPr>
            <a:r>
              <a:rPr lang="ko-KR" altLang="en-US" sz="2000" dirty="0"/>
              <a:t></a:t>
            </a:r>
            <a:endParaRPr lang="en-US" altLang="ko-KR" sz="2000" dirty="0">
              <a:latin typeface="+mn-ea"/>
            </a:endParaRPr>
          </a:p>
          <a:p>
            <a:pPr lvl="4" indent="-274320">
              <a:defRPr/>
            </a:pPr>
            <a:r>
              <a:rPr lang="ko-KR" altLang="en-US" sz="1800" dirty="0">
                <a:latin typeface="+mn-ea"/>
              </a:rPr>
              <a:t>남아프리카의 많은 언어에서 관찰되고 </a:t>
            </a:r>
            <a:r>
              <a:rPr lang="en-US" altLang="ko-KR" sz="1800" dirty="0">
                <a:latin typeface="+mn-ea"/>
              </a:rPr>
              <a:t>IPA</a:t>
            </a:r>
            <a:r>
              <a:rPr lang="ko-KR" altLang="en-US" sz="1800" dirty="0">
                <a:latin typeface="+mn-ea"/>
              </a:rPr>
              <a:t>에 다섯 개의 기호가 있음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 marL="914400" lvl="4" indent="0">
              <a:buNone/>
              <a:defRPr/>
            </a:pPr>
            <a:r>
              <a:rPr lang="en-US" altLang="ko-KR" sz="1800" dirty="0">
                <a:latin typeface="+mn-ea"/>
              </a:rPr>
              <a:t>   ex) [</a:t>
            </a:r>
            <a:r>
              <a:rPr lang="en-US" altLang="ko-KR" sz="1800" dirty="0"/>
              <a:t>ʘ, |, !, ǂ, ǁ]</a:t>
            </a:r>
          </a:p>
          <a:p>
            <a:pPr marL="914400" lvl="4" indent="0">
              <a:buNone/>
              <a:defRPr/>
            </a:pPr>
            <a:endParaRPr lang="en-US" altLang="ko-KR" sz="1800" dirty="0"/>
          </a:p>
          <a:p>
            <a:pPr marL="1200150" lvl="4" indent="-285750">
              <a:defRPr/>
            </a:pPr>
            <a:endParaRPr lang="en-US" altLang="ko-KR" sz="1800" dirty="0"/>
          </a:p>
          <a:p>
            <a:pPr marL="914400" lvl="4" indent="0">
              <a:buNone/>
              <a:defRPr/>
            </a:pPr>
            <a:endParaRPr lang="en-US" altLang="ko-KR" sz="1800" dirty="0">
              <a:latin typeface="+mn-ea"/>
            </a:endParaRPr>
          </a:p>
          <a:p>
            <a:pPr marL="914400" lvl="4" indent="0">
              <a:buNone/>
              <a:defRPr/>
            </a:pPr>
            <a:r>
              <a:rPr lang="en-US" altLang="ko-KR" sz="1800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ko-KR" altLang="en-US" dirty="0">
              <a:latin typeface="HY바다L" pitchFamily="18" charset="-127"/>
              <a:ea typeface="HY바다L" pitchFamily="18" charset="-127"/>
            </a:endParaRPr>
          </a:p>
          <a:p>
            <a:pPr lvl="1" eaLnBrk="1" hangingPunct="1">
              <a:buFont typeface="Wingdings 2" pitchFamily="18" charset="2"/>
              <a:buNone/>
              <a:defRPr/>
            </a:pPr>
            <a:endParaRPr lang="en-US" altLang="ko-KR" sz="2400" dirty="0">
              <a:latin typeface="HY바다L" pitchFamily="18" charset="-127"/>
              <a:ea typeface="HY바다L" pitchFamily="18" charset="-127"/>
            </a:endParaRPr>
          </a:p>
          <a:p>
            <a:pPr lvl="1" eaLnBrk="1" hangingPunct="1">
              <a:defRPr/>
            </a:pPr>
            <a:endParaRPr lang="ko-KR" altLang="en-US" sz="2400" dirty="0">
              <a:latin typeface="HY바다L" pitchFamily="18" charset="-127"/>
              <a:ea typeface="HY바다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486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>
          <a:xfrm>
            <a:off x="-18792" y="332656"/>
            <a:ext cx="9144000" cy="11430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발동 과정</a:t>
            </a:r>
            <a:r>
              <a:rPr lang="en-US" altLang="ko-KR" dirty="0"/>
              <a:t> </a:t>
            </a:r>
            <a:endParaRPr lang="ko-KR" altLang="en-US" sz="1700" b="1" dirty="0"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11113" y="1484313"/>
            <a:ext cx="9132887" cy="5373687"/>
          </a:xfrm>
        </p:spPr>
        <p:txBody>
          <a:bodyPr/>
          <a:lstStyle/>
          <a:p>
            <a:pPr lvl="2">
              <a:defRPr/>
            </a:pPr>
            <a:endParaRPr lang="en-US" altLang="ko-KR" sz="2000" dirty="0">
              <a:latin typeface="+mn-ea"/>
            </a:endParaRPr>
          </a:p>
          <a:p>
            <a:pPr lvl="3">
              <a:defRPr/>
            </a:pPr>
            <a:r>
              <a:rPr lang="ko-KR" altLang="en-US" sz="1800" dirty="0" err="1"/>
              <a:t>흡착음</a:t>
            </a:r>
            <a:r>
              <a:rPr lang="en-US" altLang="ko-KR" sz="1800" dirty="0"/>
              <a:t>[!]</a:t>
            </a:r>
            <a:r>
              <a:rPr lang="ko-KR" altLang="en-US" sz="1800" dirty="0"/>
              <a:t> 산출 과정</a:t>
            </a:r>
            <a:endParaRPr lang="en-US" altLang="ko-KR" sz="1800" dirty="0"/>
          </a:p>
          <a:p>
            <a:pPr marL="822960" lvl="3" indent="0">
              <a:buNone/>
              <a:defRPr/>
            </a:pPr>
            <a:endParaRPr lang="en-US" altLang="ko-KR" sz="1800" dirty="0"/>
          </a:p>
          <a:p>
            <a:pPr marL="822960" lvl="3" indent="0">
              <a:buNone/>
              <a:defRPr/>
            </a:pPr>
            <a:r>
              <a:rPr lang="en-US" altLang="ko-KR" sz="1800" dirty="0"/>
              <a:t>1. </a:t>
            </a:r>
            <a:r>
              <a:rPr lang="ko-KR" altLang="en-US" sz="1800" dirty="0" err="1"/>
              <a:t>혓몸으로</a:t>
            </a:r>
            <a:r>
              <a:rPr lang="ko-KR" altLang="en-US" sz="1800" dirty="0"/>
              <a:t> 연구개를 막고 동시에 </a:t>
            </a:r>
            <a:endParaRPr lang="en-US" altLang="ko-KR" sz="1800" dirty="0"/>
          </a:p>
          <a:p>
            <a:pPr marL="822960" lvl="3" indent="0">
              <a:buNone/>
              <a:defRPr/>
            </a:pPr>
            <a:r>
              <a:rPr lang="en-US" altLang="ko-KR" sz="1800" dirty="0"/>
              <a:t>    </a:t>
            </a:r>
            <a:r>
              <a:rPr lang="ko-KR" altLang="en-US" sz="1800" dirty="0"/>
              <a:t>혀 끝으로 치조를 막음</a:t>
            </a:r>
            <a:r>
              <a:rPr lang="en-US" altLang="ko-KR" sz="1800" dirty="0"/>
              <a:t>.</a:t>
            </a:r>
          </a:p>
          <a:p>
            <a:pPr marL="1165860" lvl="3" indent="-342900">
              <a:buAutoNum type="arabicPeriod"/>
              <a:defRPr/>
            </a:pPr>
            <a:endParaRPr lang="en-US" altLang="ko-KR" sz="1800" dirty="0"/>
          </a:p>
          <a:p>
            <a:pPr marL="1005840" lvl="4" indent="0">
              <a:buNone/>
              <a:defRPr/>
            </a:pPr>
            <a:endParaRPr lang="en-US" altLang="ko-KR" sz="1800" dirty="0"/>
          </a:p>
          <a:p>
            <a:pPr marL="1005840" lvl="4" indent="0">
              <a:buNone/>
              <a:defRPr/>
            </a:pPr>
            <a:endParaRPr lang="en-US" altLang="ko-KR" sz="1800" dirty="0"/>
          </a:p>
          <a:p>
            <a:pPr marL="1005840" lvl="4" indent="0">
              <a:buNone/>
              <a:defRPr/>
            </a:pPr>
            <a:r>
              <a:rPr lang="en-US" altLang="ko-KR" sz="1800" dirty="0"/>
              <a:t>                                                 2. </a:t>
            </a:r>
            <a:r>
              <a:rPr lang="ko-KR" altLang="en-US" sz="1800" dirty="0"/>
              <a:t> 혀의 중앙부를 조금 내려 공간을 늘리고</a:t>
            </a:r>
            <a:endParaRPr lang="en-US" altLang="ko-KR" sz="1800" dirty="0"/>
          </a:p>
          <a:p>
            <a:pPr marL="1005840" lvl="4" indent="0">
              <a:buNone/>
              <a:defRPr/>
            </a:pPr>
            <a:r>
              <a:rPr lang="en-US" altLang="ko-KR" sz="1800" dirty="0"/>
              <a:t>                                                      </a:t>
            </a:r>
            <a:r>
              <a:rPr lang="ko-KR" altLang="en-US" sz="1800" dirty="0"/>
              <a:t>기류의 압력을 낮춤</a:t>
            </a:r>
            <a:r>
              <a:rPr lang="en-US" altLang="ko-KR" sz="1800" dirty="0"/>
              <a:t>.</a:t>
            </a:r>
          </a:p>
          <a:p>
            <a:pPr marL="1005840" lvl="4" indent="0">
              <a:buNone/>
              <a:defRPr/>
            </a:pPr>
            <a:endParaRPr lang="en-US" altLang="ko-KR" sz="1800" dirty="0"/>
          </a:p>
          <a:p>
            <a:pPr marL="1005840" lvl="4" indent="0">
              <a:buNone/>
              <a:defRPr/>
            </a:pPr>
            <a:r>
              <a:rPr lang="en-US" altLang="ko-KR" sz="1800" dirty="0"/>
              <a:t>                                                 3. </a:t>
            </a:r>
            <a:r>
              <a:rPr lang="ko-KR" altLang="en-US" sz="1800" dirty="0"/>
              <a:t>치조부분의 폐쇄를 개방하면 압력 차로</a:t>
            </a:r>
            <a:endParaRPr lang="en-US" altLang="ko-KR" sz="1800" dirty="0"/>
          </a:p>
          <a:p>
            <a:pPr marL="1005840" lvl="4" indent="0">
              <a:buNone/>
              <a:defRPr/>
            </a:pPr>
            <a:r>
              <a:rPr lang="en-US" altLang="ko-KR" sz="1800" dirty="0"/>
              <a:t>                                                    </a:t>
            </a:r>
            <a:r>
              <a:rPr lang="ko-KR" altLang="en-US" sz="1800" dirty="0"/>
              <a:t>기류가 빨려 들어옴</a:t>
            </a:r>
            <a:r>
              <a:rPr lang="en-US" altLang="ko-KR" sz="1800" dirty="0"/>
              <a:t>.</a:t>
            </a:r>
          </a:p>
          <a:p>
            <a:pPr marL="1005840" lvl="4" indent="0">
              <a:buNone/>
              <a:defRPr/>
            </a:pPr>
            <a:r>
              <a:rPr lang="en-US" altLang="ko-KR" sz="1800" dirty="0"/>
              <a:t>                                                     </a:t>
            </a:r>
          </a:p>
          <a:p>
            <a:pPr marL="822960" lvl="3" indent="0">
              <a:buNone/>
              <a:defRPr/>
            </a:pPr>
            <a:endParaRPr lang="en-US" altLang="ko-KR" sz="2400" dirty="0">
              <a:latin typeface="HY바다L" pitchFamily="18" charset="-127"/>
              <a:ea typeface="HY바다L" pitchFamily="18" charset="-127"/>
            </a:endParaRPr>
          </a:p>
          <a:p>
            <a:pPr lvl="1" eaLnBrk="1" hangingPunct="1">
              <a:defRPr/>
            </a:pPr>
            <a:endParaRPr lang="ko-KR" altLang="en-US" sz="2400" dirty="0">
              <a:latin typeface="HY바다L" pitchFamily="18" charset="-127"/>
              <a:ea typeface="HY바다L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5" t="37746" r="47568" b="54699"/>
          <a:stretch/>
        </p:blipFill>
        <p:spPr>
          <a:xfrm>
            <a:off x="4572000" y="2222152"/>
            <a:ext cx="2952328" cy="149488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52" t="37746" r="27783" b="54699"/>
          <a:stretch/>
        </p:blipFill>
        <p:spPr>
          <a:xfrm>
            <a:off x="892420" y="3717032"/>
            <a:ext cx="2959499" cy="136815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7" t="37746" r="8242" b="54699"/>
          <a:stretch/>
        </p:blipFill>
        <p:spPr>
          <a:xfrm>
            <a:off x="719668" y="5085184"/>
            <a:ext cx="2988236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69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11430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발동 과정</a:t>
            </a:r>
            <a:r>
              <a:rPr lang="en-US" altLang="ko-KR" dirty="0"/>
              <a:t> </a:t>
            </a:r>
            <a:endParaRPr lang="ko-KR" altLang="en-US" sz="1700" b="1" dirty="0"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11113" y="1484313"/>
            <a:ext cx="9132887" cy="5373687"/>
          </a:xfrm>
        </p:spPr>
        <p:txBody>
          <a:bodyPr/>
          <a:lstStyle/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altLang="ko-KR" dirty="0">
              <a:latin typeface="+mn-ea"/>
            </a:endParaRPr>
          </a:p>
          <a:p>
            <a:pPr lvl="2" indent="-274320">
              <a:defRPr/>
            </a:pPr>
            <a:r>
              <a:rPr lang="ko-KR" altLang="en-US" sz="2000" dirty="0">
                <a:latin typeface="+mn-ea"/>
              </a:rPr>
              <a:t>연구개 날숨</a:t>
            </a:r>
            <a:r>
              <a:rPr lang="en-US" altLang="ko-KR" sz="2000" dirty="0">
                <a:latin typeface="+mn-ea"/>
              </a:rPr>
              <a:t>(</a:t>
            </a:r>
            <a:r>
              <a:rPr lang="en-US" altLang="ko-KR" sz="2000" dirty="0" err="1">
                <a:latin typeface="+mn-ea"/>
              </a:rPr>
              <a:t>velaric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err="1">
                <a:latin typeface="+mn-ea"/>
              </a:rPr>
              <a:t>egressive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 </a:t>
            </a:r>
            <a:endParaRPr lang="en-US" altLang="ko-KR" sz="2000" dirty="0">
              <a:latin typeface="+mn-ea"/>
            </a:endParaRPr>
          </a:p>
          <a:p>
            <a:pPr lvl="2" indent="-274320">
              <a:defRPr/>
            </a:pPr>
            <a:endParaRPr lang="en-US" altLang="ko-KR" sz="2000" dirty="0">
              <a:latin typeface="+mn-ea"/>
            </a:endParaRPr>
          </a:p>
          <a:p>
            <a:pPr lvl="3" indent="-274320">
              <a:defRPr/>
            </a:pPr>
            <a:r>
              <a:rPr lang="ko-KR" altLang="en-US" sz="2000" dirty="0">
                <a:latin typeface="+mn-ea"/>
              </a:rPr>
              <a:t>이 소리를 사용하는 언어는 없음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lvl="1">
              <a:defRPr/>
            </a:pPr>
            <a:endParaRPr lang="ko-KR" altLang="en-US" dirty="0">
              <a:latin typeface="HY바다L" pitchFamily="18" charset="-127"/>
              <a:ea typeface="HY바다L" pitchFamily="18" charset="-127"/>
            </a:endParaRPr>
          </a:p>
          <a:p>
            <a:pPr lvl="1" eaLnBrk="1" hangingPunct="1">
              <a:buFont typeface="Wingdings 2" pitchFamily="18" charset="2"/>
              <a:buNone/>
              <a:defRPr/>
            </a:pPr>
            <a:endParaRPr lang="en-US" altLang="ko-KR" sz="2400" dirty="0">
              <a:latin typeface="HY바다L" pitchFamily="18" charset="-127"/>
              <a:ea typeface="HY바다L" pitchFamily="18" charset="-127"/>
            </a:endParaRPr>
          </a:p>
          <a:p>
            <a:pPr lvl="1" eaLnBrk="1" hangingPunct="1">
              <a:defRPr/>
            </a:pPr>
            <a:endParaRPr lang="ko-KR" altLang="en-US" sz="2400" dirty="0">
              <a:latin typeface="HY바다L" pitchFamily="18" charset="-127"/>
              <a:ea typeface="HY바다L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587127"/>
              </p:ext>
            </p:extLst>
          </p:nvPr>
        </p:nvGraphicFramePr>
        <p:xfrm>
          <a:off x="611560" y="3356992"/>
          <a:ext cx="8064896" cy="30499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발동 기관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기류 방향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소리의 명칭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보기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부아 날숨소리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(pulmonic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 dirty="0" err="1"/>
                        <a:t>egressive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한국어의 모든 소리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65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성문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성문 날숨소리</a:t>
                      </a:r>
                      <a:endParaRPr lang="en-US" altLang="ko-KR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(glottalic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 dirty="0" err="1"/>
                        <a:t>egressive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방출음</a:t>
                      </a:r>
                      <a:r>
                        <a:rPr lang="en-US" altLang="ko-KR" dirty="0"/>
                        <a:t>(ejective)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65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들숨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성문 들숨소리</a:t>
                      </a:r>
                      <a:endParaRPr lang="en-US" altLang="ko-KR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(glottalic</a:t>
                      </a:r>
                      <a:r>
                        <a:rPr lang="en-US" altLang="ko-KR" baseline="0" dirty="0"/>
                        <a:t> ingressive)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내파음</a:t>
                      </a:r>
                      <a:r>
                        <a:rPr lang="en-US" altLang="ko-KR" dirty="0"/>
                        <a:t>(implosive)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연구개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들숨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연구개 들숨소리</a:t>
                      </a:r>
                      <a:endParaRPr lang="en-US" altLang="ko-KR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velaric</a:t>
                      </a:r>
                      <a:r>
                        <a:rPr lang="en-US" altLang="ko-KR" baseline="0" dirty="0"/>
                        <a:t> ingressive)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흡착음</a:t>
                      </a:r>
                      <a:r>
                        <a:rPr lang="en-US" altLang="ko-KR" dirty="0"/>
                        <a:t>(click)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5529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11430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발동 과정</a:t>
            </a:r>
            <a:r>
              <a:rPr lang="en-US" altLang="ko-KR" dirty="0"/>
              <a:t> </a:t>
            </a:r>
            <a:endParaRPr lang="ko-KR" altLang="en-US" sz="1700" b="1" dirty="0"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11113" y="1484313"/>
            <a:ext cx="9132887" cy="5373687"/>
          </a:xfrm>
        </p:spPr>
        <p:txBody>
          <a:bodyPr/>
          <a:lstStyle/>
          <a:p>
            <a:pPr marL="274320" lvl="1" indent="0">
              <a:buNone/>
              <a:defRPr/>
            </a:pPr>
            <a:endParaRPr lang="en-US" altLang="ko-KR" dirty="0">
              <a:latin typeface="+mn-ea"/>
            </a:endParaRPr>
          </a:p>
          <a:p>
            <a:pPr marL="274320" lvl="1" indent="0">
              <a:buNone/>
              <a:defRPr/>
            </a:pPr>
            <a:r>
              <a:rPr lang="en-US" altLang="ko-KR" dirty="0">
                <a:latin typeface="+mn-ea"/>
              </a:rPr>
              <a:t>Q1. </a:t>
            </a:r>
            <a:r>
              <a:rPr lang="ko-KR" altLang="en-US" dirty="0">
                <a:latin typeface="+mn-ea"/>
              </a:rPr>
              <a:t>이 소리들을 들을 때 발동에 관여하는 기관과 숨의 방향을 생각해</a:t>
            </a:r>
            <a:r>
              <a:rPr lang="en-US" altLang="ko-KR" dirty="0">
                <a:latin typeface="+mn-ea"/>
              </a:rPr>
              <a:t> </a:t>
            </a:r>
          </a:p>
          <a:p>
            <a:pPr marL="274320" lvl="1" indent="0">
              <a:buNone/>
              <a:defRPr/>
            </a:pPr>
            <a:r>
              <a:rPr lang="en-US" altLang="ko-KR" dirty="0">
                <a:latin typeface="+mn-ea"/>
              </a:rPr>
              <a:t>      </a:t>
            </a:r>
            <a:r>
              <a:rPr lang="ko-KR" altLang="en-US" dirty="0">
                <a:latin typeface="+mn-ea"/>
              </a:rPr>
              <a:t>보세요</a:t>
            </a:r>
            <a:r>
              <a:rPr lang="en-US" altLang="ko-KR" dirty="0">
                <a:latin typeface="+mn-ea"/>
              </a:rPr>
              <a:t>. </a:t>
            </a:r>
            <a:endParaRPr lang="ko-KR" altLang="en-US" dirty="0">
              <a:latin typeface="+mn-ea"/>
            </a:endParaRPr>
          </a:p>
          <a:p>
            <a:pPr lvl="1" eaLnBrk="1" hangingPunct="1">
              <a:buFont typeface="Wingdings 2" pitchFamily="18" charset="2"/>
              <a:buNone/>
              <a:defRPr/>
            </a:pPr>
            <a:endParaRPr lang="en-US" altLang="ko-KR" dirty="0">
              <a:latin typeface="+mn-ea"/>
            </a:endParaRPr>
          </a:p>
          <a:p>
            <a:pPr marL="274320" lvl="1" indent="0" eaLnBrk="1" hangingPunct="1">
              <a:buNone/>
              <a:defRPr/>
            </a:pPr>
            <a:r>
              <a:rPr lang="en-US" altLang="ko-KR" dirty="0">
                <a:latin typeface="+mn-ea"/>
              </a:rPr>
              <a:t>(1) </a:t>
            </a:r>
            <a:r>
              <a:rPr lang="ko-KR" altLang="en-US" dirty="0">
                <a:latin typeface="+mn-ea"/>
              </a:rPr>
              <a:t>휘파람을 불 때 내는 소리</a:t>
            </a:r>
            <a:endParaRPr lang="en-US" altLang="ko-KR" dirty="0">
              <a:latin typeface="+mn-ea"/>
            </a:endParaRPr>
          </a:p>
          <a:p>
            <a:pPr marL="274320" lvl="1" indent="0" eaLnBrk="1" hangingPunct="1">
              <a:buNone/>
              <a:defRPr/>
            </a:pPr>
            <a:endParaRPr lang="en-US" altLang="ko-KR" dirty="0">
              <a:latin typeface="+mn-ea"/>
            </a:endParaRPr>
          </a:p>
          <a:p>
            <a:pPr marL="274320" lvl="1" indent="0" eaLnBrk="1" hangingPunct="1">
              <a:buNone/>
              <a:defRPr/>
            </a:pPr>
            <a:r>
              <a:rPr lang="en-US" altLang="ko-KR" dirty="0">
                <a:latin typeface="+mn-ea"/>
              </a:rPr>
              <a:t>(2) </a:t>
            </a:r>
            <a:r>
              <a:rPr lang="ko-KR" altLang="en-US" dirty="0">
                <a:latin typeface="+mn-ea"/>
              </a:rPr>
              <a:t>아주 매운 음식을 먹고 나서 내는 소리</a:t>
            </a:r>
            <a:endParaRPr lang="en-US" altLang="ko-KR" dirty="0">
              <a:latin typeface="+mn-ea"/>
            </a:endParaRPr>
          </a:p>
          <a:p>
            <a:pPr marL="274320" lvl="1" indent="0" eaLnBrk="1" hangingPunct="1">
              <a:buNone/>
              <a:defRPr/>
            </a:pPr>
            <a:endParaRPr lang="en-US" altLang="ko-KR" dirty="0">
              <a:latin typeface="+mn-ea"/>
            </a:endParaRPr>
          </a:p>
          <a:p>
            <a:pPr marL="274320" lvl="1" indent="0" eaLnBrk="1" hangingPunct="1">
              <a:buNone/>
              <a:defRPr/>
            </a:pPr>
            <a:r>
              <a:rPr lang="en-US" altLang="ko-KR" dirty="0">
                <a:latin typeface="+mn-ea"/>
              </a:rPr>
              <a:t>(3) </a:t>
            </a:r>
            <a:r>
              <a:rPr lang="ko-KR" altLang="en-US" dirty="0">
                <a:latin typeface="+mn-ea"/>
              </a:rPr>
              <a:t>어처구니 없는 일을 보고 나서 혀를 차며 내는 소리</a:t>
            </a:r>
            <a:endParaRPr lang="en-US" altLang="ko-KR" dirty="0">
              <a:latin typeface="+mn-ea"/>
            </a:endParaRPr>
          </a:p>
          <a:p>
            <a:pPr lvl="1" eaLnBrk="1" hangingPunct="1">
              <a:defRPr/>
            </a:pP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9013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11430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발성 과정</a:t>
            </a:r>
            <a:r>
              <a:rPr lang="en-US" altLang="ko-KR" dirty="0"/>
              <a:t> </a:t>
            </a:r>
            <a:endParaRPr lang="ko-KR" altLang="en-US" sz="1700" b="1" dirty="0"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27651" name="내용 개체 틀 2"/>
          <p:cNvSpPr>
            <a:spLocks noGrp="1"/>
          </p:cNvSpPr>
          <p:nvPr>
            <p:ph idx="1"/>
          </p:nvPr>
        </p:nvSpPr>
        <p:spPr>
          <a:xfrm>
            <a:off x="11113" y="1484313"/>
            <a:ext cx="9132887" cy="537368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ko-KR" altLang="en-US" dirty="0">
                <a:latin typeface="+mn-ea"/>
              </a:rPr>
              <a:t>발성과정</a:t>
            </a:r>
            <a:endParaRPr lang="en-US" altLang="ko-KR" dirty="0">
              <a:latin typeface="+mn-ea"/>
            </a:endParaRPr>
          </a:p>
          <a:p>
            <a:pPr eaLnBrk="1" hangingPunct="1"/>
            <a:endParaRPr lang="en-US" altLang="ko-KR" sz="2000" dirty="0">
              <a:latin typeface="+mn-ea"/>
            </a:endParaRPr>
          </a:p>
          <a:p>
            <a:pPr lvl="1" eaLnBrk="1" hangingPunct="1"/>
            <a:r>
              <a:rPr lang="ko-KR" altLang="en-US" dirty="0">
                <a:latin typeface="+mn-ea"/>
              </a:rPr>
              <a:t>기류가 성대를 통과하면서 성 </a:t>
            </a:r>
            <a:r>
              <a:rPr lang="en-US" altLang="ko-KR" dirty="0">
                <a:latin typeface="+mn-ea"/>
              </a:rPr>
              <a:t>(voice)</a:t>
            </a:r>
            <a:r>
              <a:rPr lang="ko-KR" altLang="en-US" dirty="0">
                <a:latin typeface="+mn-ea"/>
              </a:rPr>
              <a:t>이 만들어지는 과정</a:t>
            </a:r>
            <a:endParaRPr lang="en-US" altLang="ko-KR" dirty="0">
              <a:latin typeface="+mn-ea"/>
            </a:endParaRPr>
          </a:p>
          <a:p>
            <a:pPr marL="274320" lvl="1" indent="0" eaLnBrk="1" hangingPunct="1">
              <a:buNone/>
            </a:pPr>
            <a:endParaRPr lang="en-US" altLang="ko-KR" dirty="0">
              <a:latin typeface="+mn-ea"/>
            </a:endParaRPr>
          </a:p>
          <a:p>
            <a:pPr lvl="1" eaLnBrk="1" hangingPunct="1"/>
            <a:r>
              <a:rPr lang="ko-KR" altLang="en-US" dirty="0">
                <a:latin typeface="+mn-ea"/>
              </a:rPr>
              <a:t>성대의 진동이 동반되면 </a:t>
            </a:r>
            <a:r>
              <a:rPr lang="ko-KR" altLang="en-US" dirty="0" err="1">
                <a:latin typeface="+mn-ea"/>
              </a:rPr>
              <a:t>유성음</a:t>
            </a:r>
            <a:r>
              <a:rPr lang="en-US" altLang="ko-KR" dirty="0">
                <a:latin typeface="+mn-ea"/>
              </a:rPr>
              <a:t>(voiced sound), </a:t>
            </a:r>
            <a:r>
              <a:rPr lang="ko-KR" altLang="en-US" dirty="0">
                <a:latin typeface="+mn-ea"/>
              </a:rPr>
              <a:t>성대의 진동의 동반이</a:t>
            </a:r>
            <a:endParaRPr lang="en-US" altLang="ko-KR" dirty="0">
              <a:latin typeface="+mn-ea"/>
            </a:endParaRPr>
          </a:p>
          <a:p>
            <a:pPr marL="274320" lvl="1" indent="0" eaLnBrk="1" hangingPunct="1"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되지 않으면 무성음</a:t>
            </a:r>
            <a:r>
              <a:rPr lang="en-US" altLang="ko-KR" dirty="0">
                <a:latin typeface="+mn-ea"/>
              </a:rPr>
              <a:t>(voiceless sound)</a:t>
            </a:r>
            <a:r>
              <a:rPr lang="ko-KR" altLang="en-US" dirty="0">
                <a:latin typeface="+mn-ea"/>
              </a:rPr>
              <a:t>으로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분류함</a:t>
            </a:r>
            <a:r>
              <a:rPr lang="en-US" altLang="ko-KR" dirty="0">
                <a:latin typeface="+mn-ea"/>
              </a:rPr>
              <a:t>.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 eaLnBrk="1" hangingPunct="1">
              <a:buFont typeface="Wingdings 2" pitchFamily="18" charset="2"/>
              <a:buNone/>
            </a:pPr>
            <a:endParaRPr lang="en-US" altLang="ko-KR" dirty="0">
              <a:latin typeface="+mn-ea"/>
            </a:endParaRPr>
          </a:p>
          <a:p>
            <a:pPr lvl="1" eaLnBrk="1" hangingPunct="1"/>
            <a:r>
              <a:rPr lang="ko-KR" altLang="en-US" dirty="0">
                <a:latin typeface="+mn-ea"/>
              </a:rPr>
              <a:t>성대진동이 자연스럽게 이루어지기 위한 전제 조건</a:t>
            </a:r>
            <a:endParaRPr lang="en-US" altLang="ko-KR" dirty="0">
              <a:latin typeface="+mn-ea"/>
            </a:endParaRPr>
          </a:p>
          <a:p>
            <a:pPr marL="548640" lvl="2" indent="0">
              <a:buNone/>
            </a:pP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두 성대 사이의 거리가 일정 정도 이상 가까워야 함</a:t>
            </a:r>
            <a:r>
              <a:rPr lang="en-US" altLang="ko-KR" dirty="0">
                <a:latin typeface="+mn-ea"/>
              </a:rPr>
              <a:t>.</a:t>
            </a:r>
          </a:p>
          <a:p>
            <a:pPr lvl="3"/>
            <a:endParaRPr lang="en-US" altLang="ko-KR" sz="1800" dirty="0">
              <a:latin typeface="+mn-ea"/>
            </a:endParaRPr>
          </a:p>
          <a:p>
            <a:pPr lvl="3"/>
            <a:r>
              <a:rPr lang="ko-KR" altLang="en-US" sz="1800" dirty="0">
                <a:latin typeface="+mn-ea"/>
              </a:rPr>
              <a:t>전 세계 언어에서 유성 유기음이 드물게 관찰되는 이유도 이 전제 조건이 </a:t>
            </a:r>
            <a:endParaRPr lang="en-US" altLang="ko-KR" sz="1800" dirty="0">
              <a:latin typeface="+mn-ea"/>
            </a:endParaRPr>
          </a:p>
          <a:p>
            <a:pPr marL="822960" lvl="3" indent="0">
              <a:buNone/>
            </a:pP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충족되지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않았기 때문임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 marL="822960" lvl="3" indent="0">
              <a:buNone/>
            </a:pPr>
            <a:endParaRPr lang="en-US" altLang="ko-KR" sz="1800" dirty="0">
              <a:latin typeface="+mn-ea"/>
            </a:endParaRPr>
          </a:p>
          <a:p>
            <a:pPr lvl="3"/>
            <a:r>
              <a:rPr lang="ko-KR" altLang="en-US" sz="1800" dirty="0">
                <a:latin typeface="+mn-ea"/>
              </a:rPr>
              <a:t>인도 힌디어에 유성 유기음이 존재함</a:t>
            </a:r>
            <a:r>
              <a:rPr lang="en-US" altLang="ko-KR" sz="1800" dirty="0">
                <a:latin typeface="+mn-ea"/>
              </a:rPr>
              <a:t>. </a:t>
            </a:r>
          </a:p>
          <a:p>
            <a:pPr marL="822960" lvl="3" indent="0">
              <a:buNone/>
            </a:pPr>
            <a:r>
              <a:rPr lang="en-US" altLang="ko-KR" sz="1800" dirty="0">
                <a:latin typeface="+mn-ea"/>
              </a:rPr>
              <a:t>  ex) [</a:t>
            </a:r>
            <a:r>
              <a:rPr lang="en-US" altLang="ko-KR" sz="1800" dirty="0" err="1"/>
              <a:t>b</a:t>
            </a:r>
            <a:r>
              <a:rPr lang="en-US" altLang="ko-KR" sz="1800" baseline="30000" dirty="0" err="1"/>
              <a:t>h</a:t>
            </a:r>
            <a:r>
              <a:rPr lang="en-US" altLang="ko-KR" sz="1800" baseline="30000" dirty="0"/>
              <a:t> , </a:t>
            </a:r>
            <a:r>
              <a:rPr lang="en-US" altLang="ko-KR" sz="1800" dirty="0"/>
              <a:t>d</a:t>
            </a:r>
            <a:r>
              <a:rPr lang="en-US" altLang="ko-KR" sz="1800" baseline="30000" dirty="0"/>
              <a:t>h , </a:t>
            </a:r>
            <a:r>
              <a:rPr lang="en-US" altLang="ko-KR" sz="1800" dirty="0" err="1"/>
              <a:t>g</a:t>
            </a:r>
            <a:r>
              <a:rPr lang="en-US" altLang="ko-KR" sz="1800" baseline="30000" dirty="0" err="1"/>
              <a:t>h</a:t>
            </a:r>
            <a:r>
              <a:rPr lang="en-US" altLang="ko-KR" sz="1800" baseline="30000" dirty="0"/>
              <a:t> </a:t>
            </a:r>
            <a:r>
              <a:rPr lang="en-US" altLang="ko-KR" sz="1800" dirty="0">
                <a:latin typeface="+mn-ea"/>
              </a:rPr>
              <a:t>]</a:t>
            </a:r>
            <a:endParaRPr lang="en-US" altLang="ko-KR" sz="1800" dirty="0"/>
          </a:p>
          <a:p>
            <a:pPr lvl="3"/>
            <a:endParaRPr lang="en-US" altLang="ko-KR" sz="1800" dirty="0">
              <a:latin typeface="+mn-ea"/>
            </a:endParaRPr>
          </a:p>
          <a:p>
            <a:pPr lvl="1"/>
            <a:endParaRPr lang="ko-KR" altLang="en-US" sz="1800" dirty="0"/>
          </a:p>
          <a:p>
            <a:pPr lvl="1" eaLnBrk="1" hangingPunct="1">
              <a:buFont typeface="Wingdings 2" pitchFamily="18" charset="2"/>
              <a:buNone/>
            </a:pPr>
            <a:endParaRPr lang="en-US" altLang="ko-KR" sz="2400" dirty="0">
              <a:latin typeface="HY바다L" pitchFamily="18" charset="-127"/>
              <a:ea typeface="HY바다L" pitchFamily="18" charset="-127"/>
            </a:endParaRPr>
          </a:p>
          <a:p>
            <a:pPr lvl="1" eaLnBrk="1" hangingPunct="1"/>
            <a:endParaRPr lang="ko-KR" altLang="en-US" sz="2400" dirty="0">
              <a:latin typeface="HY바다L" pitchFamily="18" charset="-127"/>
              <a:ea typeface="HY바다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541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11430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발성 과정</a:t>
            </a:r>
            <a:r>
              <a:rPr lang="en-US" altLang="ko-KR" dirty="0"/>
              <a:t> </a:t>
            </a:r>
            <a:endParaRPr lang="ko-KR" altLang="en-US" sz="1700" b="1" dirty="0"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27651" name="내용 개체 틀 2"/>
          <p:cNvSpPr>
            <a:spLocks noGrp="1"/>
          </p:cNvSpPr>
          <p:nvPr>
            <p:ph idx="1"/>
          </p:nvPr>
        </p:nvSpPr>
        <p:spPr>
          <a:xfrm>
            <a:off x="11113" y="1484313"/>
            <a:ext cx="9132887" cy="5373687"/>
          </a:xfrm>
        </p:spPr>
        <p:txBody>
          <a:bodyPr/>
          <a:lstStyle/>
          <a:p>
            <a:pPr marL="548640" lvl="2" indent="0">
              <a:buNone/>
            </a:pP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성대의 상태가 유연해야 함</a:t>
            </a:r>
            <a:r>
              <a:rPr lang="en-US" altLang="ko-KR" dirty="0">
                <a:latin typeface="+mn-ea"/>
              </a:rPr>
              <a:t>.</a:t>
            </a:r>
          </a:p>
          <a:p>
            <a:pPr lvl="3"/>
            <a:endParaRPr lang="en-US" altLang="ko-KR" dirty="0">
              <a:latin typeface="+mn-ea"/>
            </a:endParaRPr>
          </a:p>
          <a:p>
            <a:pPr lvl="3"/>
            <a:r>
              <a:rPr lang="ko-KR" altLang="en-US" sz="1800" dirty="0">
                <a:latin typeface="+mn-ea"/>
              </a:rPr>
              <a:t>한국어의 경음도 조음될 때 성대가 거의 붙어 있어 성대 진동에 유리할 수 </a:t>
            </a:r>
            <a:endParaRPr lang="en-US" altLang="ko-KR" sz="1800" dirty="0">
              <a:latin typeface="+mn-ea"/>
            </a:endParaRPr>
          </a:p>
          <a:p>
            <a:pPr marL="822960" lvl="3" indent="0">
              <a:buNone/>
            </a:pPr>
            <a:r>
              <a:rPr lang="en-US" altLang="ko-KR" sz="1800" dirty="0">
                <a:latin typeface="+mn-ea"/>
              </a:rPr>
              <a:t>  </a:t>
            </a:r>
            <a:r>
              <a:rPr lang="ko-KR" altLang="en-US" sz="1800" dirty="0">
                <a:latin typeface="+mn-ea"/>
              </a:rPr>
              <a:t>있지만 성대의 긴장을 동반하기 때문에 무성으로 실현됨</a:t>
            </a:r>
            <a:r>
              <a:rPr lang="en-US" altLang="ko-KR" sz="1800" dirty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marL="548640" lvl="2" indent="0">
              <a:buNone/>
            </a:pP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성문 위</a:t>
            </a:r>
            <a:r>
              <a:rPr lang="en-US" altLang="ko-KR" dirty="0">
                <a:latin typeface="+mn-ea"/>
              </a:rPr>
              <a:t>· </a:t>
            </a:r>
            <a:r>
              <a:rPr lang="ko-KR" altLang="en-US" dirty="0">
                <a:latin typeface="+mn-ea"/>
              </a:rPr>
              <a:t>아래에 충분한 압력 차이가 있어야 함</a:t>
            </a:r>
            <a:r>
              <a:rPr lang="en-US" altLang="ko-KR" dirty="0">
                <a:latin typeface="+mn-ea"/>
              </a:rPr>
              <a:t>.</a:t>
            </a:r>
          </a:p>
          <a:p>
            <a:pPr lvl="3"/>
            <a:endParaRPr lang="en-US" altLang="ko-KR" sz="1800" dirty="0">
              <a:latin typeface="+mn-ea"/>
            </a:endParaRPr>
          </a:p>
          <a:p>
            <a:pPr lvl="3"/>
            <a:r>
              <a:rPr lang="ko-KR" altLang="en-US" sz="1800" dirty="0">
                <a:latin typeface="+mn-ea"/>
              </a:rPr>
              <a:t>성문 </a:t>
            </a:r>
            <a:r>
              <a:rPr lang="ko-KR" altLang="en-US" sz="1800" dirty="0" err="1">
                <a:latin typeface="+mn-ea"/>
              </a:rPr>
              <a:t>하압</a:t>
            </a:r>
            <a:r>
              <a:rPr lang="en-US" altLang="ko-KR" sz="1800" dirty="0">
                <a:latin typeface="+mn-ea"/>
              </a:rPr>
              <a:t>(subglottal air pressure)</a:t>
            </a:r>
            <a:r>
              <a:rPr lang="ko-KR" altLang="en-US" sz="1800" dirty="0">
                <a:latin typeface="+mn-ea"/>
              </a:rPr>
              <a:t>이 성문 </a:t>
            </a:r>
            <a:r>
              <a:rPr lang="ko-KR" altLang="en-US" sz="1800" dirty="0" err="1">
                <a:latin typeface="+mn-ea"/>
              </a:rPr>
              <a:t>상압</a:t>
            </a:r>
            <a:r>
              <a:rPr lang="en-US" altLang="ko-KR" sz="1800" dirty="0">
                <a:latin typeface="+mn-ea"/>
              </a:rPr>
              <a:t>(</a:t>
            </a:r>
            <a:r>
              <a:rPr lang="en-US" altLang="ko-KR" sz="1800" dirty="0" err="1">
                <a:latin typeface="+mn-ea"/>
              </a:rPr>
              <a:t>supraglottal</a:t>
            </a:r>
            <a:r>
              <a:rPr lang="en-US" altLang="ko-KR" sz="1800" dirty="0">
                <a:latin typeface="+mn-ea"/>
              </a:rPr>
              <a:t> air pressure)</a:t>
            </a:r>
          </a:p>
          <a:p>
            <a:pPr marL="822960" lvl="3" indent="0">
              <a:buNone/>
            </a:pPr>
            <a:r>
              <a:rPr lang="en-US" altLang="ko-KR" sz="1800" dirty="0">
                <a:latin typeface="+mn-ea"/>
              </a:rPr>
              <a:t>  </a:t>
            </a:r>
            <a:r>
              <a:rPr lang="ko-KR" altLang="en-US" sz="1800" dirty="0">
                <a:latin typeface="+mn-ea"/>
              </a:rPr>
              <a:t>보다 높아야 성대가 진동할 수 있음</a:t>
            </a:r>
            <a:r>
              <a:rPr lang="en-US" altLang="ko-KR" sz="1800" dirty="0">
                <a:latin typeface="+mn-ea"/>
              </a:rPr>
              <a:t>.</a:t>
            </a:r>
            <a:endParaRPr lang="ko-KR" altLang="en-US" sz="1800" dirty="0">
              <a:latin typeface="+mn-ea"/>
            </a:endParaRPr>
          </a:p>
          <a:p>
            <a:pPr lvl="1"/>
            <a:endParaRPr lang="ko-KR" altLang="en-US" sz="2000" dirty="0">
              <a:latin typeface="+mn-ea"/>
            </a:endParaRPr>
          </a:p>
          <a:p>
            <a:pPr lvl="1" eaLnBrk="1" hangingPunct="1">
              <a:buFont typeface="Wingdings 2" pitchFamily="18" charset="2"/>
              <a:buNone/>
            </a:pPr>
            <a:endParaRPr lang="en-US" altLang="ko-KR" sz="2400" dirty="0">
              <a:latin typeface="+mn-ea"/>
            </a:endParaRPr>
          </a:p>
          <a:p>
            <a:pPr lvl="1" eaLnBrk="1" hangingPunct="1"/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1474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11430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발성 과정</a:t>
            </a:r>
            <a:r>
              <a:rPr lang="en-US" altLang="ko-KR" dirty="0"/>
              <a:t> </a:t>
            </a:r>
            <a:endParaRPr lang="ko-KR" altLang="en-US" sz="1700" b="1" dirty="0"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11113" y="1484313"/>
            <a:ext cx="9132887" cy="5373687"/>
          </a:xfrm>
        </p:spPr>
        <p:txBody>
          <a:bodyPr>
            <a:normAutofit/>
          </a:bodyPr>
          <a:lstStyle/>
          <a:p>
            <a:pPr marL="411480" lvl="1" indent="0">
              <a:buNone/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r>
              <a:rPr lang="ko-KR" altLang="en-US" dirty="0">
                <a:latin typeface="+mn-ea"/>
              </a:rPr>
              <a:t>성대 진동의 원리</a:t>
            </a:r>
            <a:endParaRPr lang="en-US" altLang="ko-KR" dirty="0">
              <a:latin typeface="+mn-ea"/>
            </a:endParaRPr>
          </a:p>
          <a:p>
            <a:pPr marL="548640" lvl="2" indent="0">
              <a:buNone/>
              <a:defRPr/>
            </a:pPr>
            <a:endParaRPr lang="en-US" altLang="ko-KR" sz="1900" dirty="0">
              <a:latin typeface="+mn-ea"/>
            </a:endParaRPr>
          </a:p>
          <a:p>
            <a:pPr lvl="3">
              <a:defRPr/>
            </a:pPr>
            <a:r>
              <a:rPr lang="ko-KR" altLang="en-US" sz="1900" dirty="0">
                <a:latin typeface="+mn-ea"/>
              </a:rPr>
              <a:t>성대의 탄력성</a:t>
            </a:r>
            <a:endParaRPr lang="en-US" altLang="ko-KR" sz="1900" dirty="0">
              <a:latin typeface="+mn-ea"/>
            </a:endParaRPr>
          </a:p>
          <a:p>
            <a:pPr lvl="3">
              <a:defRPr/>
            </a:pPr>
            <a:endParaRPr lang="en-US" altLang="ko-KR" sz="1900" dirty="0">
              <a:latin typeface="+mn-ea"/>
            </a:endParaRPr>
          </a:p>
          <a:p>
            <a:pPr lvl="3">
              <a:defRPr/>
            </a:pPr>
            <a:r>
              <a:rPr lang="ko-KR" altLang="en-US" sz="1900" dirty="0">
                <a:latin typeface="+mn-ea"/>
              </a:rPr>
              <a:t>높은 </a:t>
            </a:r>
            <a:r>
              <a:rPr lang="ko-KR" altLang="en-US" sz="1900" dirty="0" err="1">
                <a:latin typeface="+mn-ea"/>
              </a:rPr>
              <a:t>성문하압</a:t>
            </a:r>
            <a:endParaRPr lang="en-US" altLang="ko-KR" sz="1900" dirty="0">
              <a:latin typeface="+mn-ea"/>
            </a:endParaRPr>
          </a:p>
          <a:p>
            <a:pPr marL="1051560" lvl="3" indent="0">
              <a:buNone/>
              <a:defRPr/>
            </a:pPr>
            <a:endParaRPr lang="en-US" altLang="ko-KR" sz="1900" dirty="0">
              <a:latin typeface="+mn-ea"/>
            </a:endParaRPr>
          </a:p>
          <a:p>
            <a:pPr lvl="3">
              <a:defRPr/>
            </a:pPr>
            <a:r>
              <a:rPr lang="ko-KR" altLang="en-US" sz="1900" dirty="0">
                <a:latin typeface="+mn-ea"/>
              </a:rPr>
              <a:t>베르누이 효과 </a:t>
            </a:r>
            <a:endParaRPr lang="en-US" altLang="ko-KR" sz="1900" dirty="0">
              <a:latin typeface="+mn-ea"/>
            </a:endParaRPr>
          </a:p>
          <a:p>
            <a:pPr lvl="2">
              <a:defRPr/>
            </a:pPr>
            <a:endParaRPr lang="en-US" altLang="ko-KR" sz="1900" dirty="0">
              <a:latin typeface="+mn-ea"/>
            </a:endParaRPr>
          </a:p>
          <a:p>
            <a:pPr lvl="2">
              <a:defRPr/>
            </a:pPr>
            <a:endParaRPr lang="en-US" altLang="ko-KR" sz="2400" dirty="0">
              <a:latin typeface="+mn-ea"/>
            </a:endParaRPr>
          </a:p>
          <a:p>
            <a:pPr lvl="2">
              <a:defRPr/>
            </a:pPr>
            <a:endParaRPr lang="en-US" altLang="ko-KR" sz="2400" dirty="0">
              <a:latin typeface="+mn-ea"/>
            </a:endParaRPr>
          </a:p>
          <a:p>
            <a:pPr marL="777240" lvl="2" indent="0">
              <a:buNone/>
              <a:defRPr/>
            </a:pPr>
            <a:endParaRPr lang="en-US" altLang="ko-KR" sz="1900" dirty="0">
              <a:latin typeface="+mn-ea"/>
            </a:endParaRPr>
          </a:p>
          <a:p>
            <a:pPr marL="777240" lvl="2" indent="0">
              <a:buNone/>
              <a:defRPr/>
            </a:pPr>
            <a:r>
              <a:rPr lang="ko-KR" altLang="ko-KR" sz="1700" dirty="0">
                <a:latin typeface="+mn-ea"/>
              </a:rPr>
              <a:t>♠</a:t>
            </a:r>
            <a:r>
              <a:rPr lang="en-US" altLang="ko-KR" sz="1700" dirty="0">
                <a:latin typeface="+mn-ea"/>
              </a:rPr>
              <a:t> </a:t>
            </a:r>
            <a:r>
              <a:rPr lang="ko-KR" altLang="en-US" sz="1700" dirty="0">
                <a:latin typeface="+mn-ea"/>
              </a:rPr>
              <a:t>베르누이 효과</a:t>
            </a:r>
            <a:r>
              <a:rPr lang="en-US" altLang="ko-KR" sz="1700" dirty="0">
                <a:latin typeface="+mn-ea"/>
              </a:rPr>
              <a:t>(Bernoulli effect): </a:t>
            </a:r>
            <a:r>
              <a:rPr lang="ko-KR" altLang="en-US" sz="1700" dirty="0">
                <a:latin typeface="+mn-ea"/>
              </a:rPr>
              <a:t>기체나 액체가 폭이 좁은 틈을 통해</a:t>
            </a:r>
            <a:r>
              <a:rPr lang="en-US" altLang="ko-KR" sz="1700" dirty="0">
                <a:latin typeface="+mn-ea"/>
              </a:rPr>
              <a:t> </a:t>
            </a:r>
            <a:r>
              <a:rPr lang="ko-KR" altLang="en-US" sz="1700" dirty="0">
                <a:latin typeface="+mn-ea"/>
              </a:rPr>
              <a:t>흐르게 되면</a:t>
            </a:r>
            <a:r>
              <a:rPr lang="en-US" altLang="ko-KR" sz="1700" dirty="0">
                <a:latin typeface="+mn-ea"/>
              </a:rPr>
              <a:t> </a:t>
            </a:r>
          </a:p>
          <a:p>
            <a:pPr marL="777240" lvl="2" indent="0">
              <a:buNone/>
              <a:defRPr/>
            </a:pPr>
            <a:r>
              <a:rPr lang="en-US" altLang="ko-KR" sz="1700" dirty="0">
                <a:latin typeface="+mn-ea"/>
              </a:rPr>
              <a:t>                                            </a:t>
            </a:r>
            <a:r>
              <a:rPr lang="ko-KR" altLang="en-US" sz="1700" dirty="0">
                <a:latin typeface="+mn-ea"/>
              </a:rPr>
              <a:t>속력이 빨라지고 압력이 떨어진다</a:t>
            </a:r>
            <a:r>
              <a:rPr lang="en-US" altLang="ko-KR" sz="1700" dirty="0">
                <a:latin typeface="+mn-ea"/>
              </a:rPr>
              <a:t>.</a:t>
            </a:r>
          </a:p>
          <a:p>
            <a:pPr marL="685800" lvl="2" indent="0">
              <a:buFont typeface="Wingdings" pitchFamily="2" charset="2"/>
              <a:buNone/>
              <a:defRPr/>
            </a:pPr>
            <a:endParaRPr lang="en-US" altLang="ko-KR" sz="2000" dirty="0">
              <a:latin typeface="+mn-ea"/>
            </a:endParaRPr>
          </a:p>
          <a:p>
            <a:pPr lvl="1">
              <a:defRPr/>
            </a:pPr>
            <a:endParaRPr lang="ko-KR" altLang="en-US" sz="2000" dirty="0">
              <a:latin typeface="+mn-ea"/>
            </a:endParaRPr>
          </a:p>
          <a:p>
            <a:pPr lvl="1" eaLnBrk="1" hangingPunct="1">
              <a:buFont typeface="Wingdings 2" pitchFamily="18" charset="2"/>
              <a:buNone/>
              <a:defRPr/>
            </a:pPr>
            <a:endParaRPr lang="en-US" altLang="ko-KR" sz="2400" dirty="0">
              <a:latin typeface="+mn-ea"/>
            </a:endParaRPr>
          </a:p>
          <a:p>
            <a:pPr lvl="1" eaLnBrk="1" hangingPunct="1">
              <a:defRPr/>
            </a:pPr>
            <a:endParaRPr lang="ko-KR" altLang="en-US" sz="2400" dirty="0">
              <a:latin typeface="HY바다L" pitchFamily="18" charset="-127"/>
              <a:ea typeface="HY바다L" pitchFamily="18" charset="-127"/>
            </a:endParaRP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479523"/>
            <a:ext cx="5328592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003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음의 분류와 음성적 특성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발화의 기능적 구성 요소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Catford</a:t>
            </a:r>
            <a:r>
              <a:rPr lang="en-US" altLang="ko-KR" dirty="0">
                <a:latin typeface="+mn-ea"/>
              </a:rPr>
              <a:t>, 1988)</a:t>
            </a:r>
          </a:p>
          <a:p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말소리를 생성하기 위해 발동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발성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조음의 과정을 거침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endParaRPr lang="en-US" altLang="ko-KR" sz="1800" dirty="0">
              <a:latin typeface="+mn-ea"/>
            </a:endParaRPr>
          </a:p>
          <a:p>
            <a:pPr lvl="2"/>
            <a:r>
              <a:rPr lang="ko-KR" altLang="en-US" dirty="0" err="1">
                <a:latin typeface="+mn-ea"/>
              </a:rPr>
              <a:t>발동부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발동과정</a:t>
            </a:r>
            <a:r>
              <a:rPr lang="en-US" altLang="ko-KR" dirty="0">
                <a:latin typeface="+mn-ea"/>
              </a:rPr>
              <a:t>)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3"/>
            <a:r>
              <a:rPr lang="ko-KR" altLang="en-US" sz="1800" dirty="0">
                <a:latin typeface="+mn-ea"/>
              </a:rPr>
              <a:t>폐를 통해 기류가 만들어지는 과정</a:t>
            </a:r>
            <a:endParaRPr lang="en-US" altLang="ko-KR" sz="1800" dirty="0">
              <a:latin typeface="+mn-ea"/>
            </a:endParaRPr>
          </a:p>
          <a:p>
            <a:pPr lvl="3"/>
            <a:endParaRPr lang="en-US" altLang="ko-KR" sz="1800" dirty="0">
              <a:latin typeface="+mn-ea"/>
            </a:endParaRPr>
          </a:p>
          <a:p>
            <a:pPr lvl="2"/>
            <a:r>
              <a:rPr lang="ko-KR" altLang="en-US" dirty="0" err="1">
                <a:latin typeface="+mn-ea"/>
              </a:rPr>
              <a:t>발성부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발성과정</a:t>
            </a:r>
            <a:r>
              <a:rPr lang="en-US" altLang="ko-KR" dirty="0">
                <a:latin typeface="+mn-ea"/>
              </a:rPr>
              <a:t>)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3"/>
            <a:r>
              <a:rPr lang="ko-KR" altLang="en-US" sz="1800" dirty="0">
                <a:latin typeface="+mn-ea"/>
              </a:rPr>
              <a:t>기류가 성대를 통과하면서 성</a:t>
            </a:r>
            <a:r>
              <a:rPr lang="en-US" altLang="ko-KR" sz="1800" dirty="0">
                <a:latin typeface="+mn-ea"/>
              </a:rPr>
              <a:t>(voice)</a:t>
            </a:r>
            <a:r>
              <a:rPr lang="ko-KR" altLang="en-US" sz="1800" dirty="0">
                <a:latin typeface="+mn-ea"/>
              </a:rPr>
              <a:t>가 만들어지는 과정</a:t>
            </a:r>
            <a:endParaRPr lang="en-US" altLang="ko-KR" sz="1800" dirty="0">
              <a:latin typeface="+mn-ea"/>
            </a:endParaRPr>
          </a:p>
          <a:p>
            <a:pPr lvl="3"/>
            <a:endParaRPr lang="en-US" altLang="ko-KR" sz="1800" dirty="0">
              <a:latin typeface="+mn-ea"/>
            </a:endParaRPr>
          </a:p>
          <a:p>
            <a:pPr lvl="2"/>
            <a:r>
              <a:rPr lang="ko-KR" altLang="en-US" dirty="0" err="1">
                <a:latin typeface="+mn-ea"/>
              </a:rPr>
              <a:t>조음부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조음과정</a:t>
            </a:r>
            <a:r>
              <a:rPr lang="en-US" altLang="ko-KR" dirty="0">
                <a:latin typeface="+mn-ea"/>
              </a:rPr>
              <a:t>)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3"/>
            <a:r>
              <a:rPr lang="ko-KR" altLang="en-US" sz="1800" dirty="0">
                <a:latin typeface="+mn-ea"/>
              </a:rPr>
              <a:t>성도를 거치면서 우리가 인지할 수 있는 말소리가 만들어지는 과정</a:t>
            </a:r>
            <a:endParaRPr lang="en-US" altLang="ko-KR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9714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11430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발성 과정</a:t>
            </a:r>
            <a:r>
              <a:rPr lang="en-US" altLang="ko-KR" dirty="0"/>
              <a:t> </a:t>
            </a:r>
            <a:endParaRPr lang="ko-KR" altLang="en-US" sz="1700" b="1" dirty="0"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29699" name="내용 개체 틀 2"/>
          <p:cNvSpPr>
            <a:spLocks noGrp="1"/>
          </p:cNvSpPr>
          <p:nvPr>
            <p:ph idx="1"/>
          </p:nvPr>
        </p:nvSpPr>
        <p:spPr>
          <a:xfrm>
            <a:off x="11113" y="1484313"/>
            <a:ext cx="9132887" cy="5373687"/>
          </a:xfrm>
        </p:spPr>
        <p:txBody>
          <a:bodyPr/>
          <a:lstStyle/>
          <a:p>
            <a:r>
              <a:rPr lang="ko-KR" altLang="en-US" sz="2600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발성 유형에 따른 성대의 상태</a:t>
            </a:r>
            <a:endParaRPr lang="en-US" altLang="ko-KR" sz="1000" dirty="0">
              <a:latin typeface="HY바다L" pitchFamily="18" charset="-127"/>
              <a:ea typeface="HY바다L" pitchFamily="18" charset="-127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2400" dirty="0">
                <a:latin typeface="HY바다L" pitchFamily="18" charset="-127"/>
                <a:ea typeface="HY바다L" pitchFamily="18" charset="-127"/>
              </a:rPr>
              <a:t>      </a:t>
            </a:r>
            <a:endParaRPr lang="ko-KR" altLang="en-US" sz="2400" dirty="0">
              <a:latin typeface="HY바다L" pitchFamily="18" charset="-127"/>
              <a:ea typeface="HY바다L" pitchFamily="18" charset="-127"/>
            </a:endParaRPr>
          </a:p>
          <a:p>
            <a:pPr lvl="1"/>
            <a:endParaRPr lang="ko-KR" altLang="en-US" sz="2000" dirty="0"/>
          </a:p>
          <a:p>
            <a:pPr lvl="1" eaLnBrk="1" hangingPunct="1">
              <a:buFont typeface="Wingdings 2" pitchFamily="18" charset="2"/>
              <a:buNone/>
            </a:pPr>
            <a:endParaRPr lang="en-US" altLang="ko-KR" sz="2400" dirty="0">
              <a:latin typeface="HY바다L" pitchFamily="18" charset="-127"/>
              <a:ea typeface="HY바다L" pitchFamily="18" charset="-127"/>
            </a:endParaRPr>
          </a:p>
          <a:p>
            <a:pPr lvl="1" eaLnBrk="1" hangingPunct="1"/>
            <a:endParaRPr lang="ko-KR" altLang="en-US" sz="2400" dirty="0">
              <a:latin typeface="HY바다L" pitchFamily="18" charset="-127"/>
              <a:ea typeface="HY바다L" pitchFamily="18" charset="-127"/>
            </a:endParaRPr>
          </a:p>
        </p:txBody>
      </p:sp>
      <p:pic>
        <p:nvPicPr>
          <p:cNvPr id="29700" name="그림 3" descr="말소리의 이해 63p ㄱ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81"/>
          <a:stretch/>
        </p:blipFill>
        <p:spPr bwMode="auto">
          <a:xfrm>
            <a:off x="683568" y="2688115"/>
            <a:ext cx="3960440" cy="3239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3" descr="말소리의 이해 63p ㄴ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2"/>
          <a:stretch/>
        </p:blipFill>
        <p:spPr bwMode="auto">
          <a:xfrm>
            <a:off x="4499992" y="2688116"/>
            <a:ext cx="3888432" cy="3649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5576" y="609329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             &lt; </a:t>
            </a:r>
            <a:r>
              <a:rPr lang="ko-KR" altLang="en-US" dirty="0">
                <a:latin typeface="+mn-ea"/>
              </a:rPr>
              <a:t>평상시</a:t>
            </a:r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615296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        &lt; </a:t>
            </a:r>
            <a:r>
              <a:rPr lang="ko-KR" altLang="en-US" dirty="0">
                <a:latin typeface="+mn-ea"/>
              </a:rPr>
              <a:t>무성음 발성</a:t>
            </a:r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1823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11430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발성 과정</a:t>
            </a:r>
            <a:r>
              <a:rPr lang="en-US" altLang="ko-KR" dirty="0"/>
              <a:t> </a:t>
            </a:r>
            <a:endParaRPr lang="ko-KR" altLang="en-US" sz="1700" b="1" dirty="0"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29699" name="내용 개체 틀 2"/>
          <p:cNvSpPr>
            <a:spLocks noGrp="1"/>
          </p:cNvSpPr>
          <p:nvPr>
            <p:ph idx="1"/>
          </p:nvPr>
        </p:nvSpPr>
        <p:spPr>
          <a:xfrm>
            <a:off x="11113" y="1484313"/>
            <a:ext cx="9132887" cy="5373687"/>
          </a:xfrm>
        </p:spPr>
        <p:txBody>
          <a:bodyPr/>
          <a:lstStyle/>
          <a:p>
            <a:pPr marL="411480" lvl="1" indent="0">
              <a:buNone/>
            </a:pPr>
            <a:endParaRPr lang="ko-KR" altLang="en-US" sz="2000" dirty="0"/>
          </a:p>
          <a:p>
            <a:pPr lvl="1" eaLnBrk="1" hangingPunct="1">
              <a:buFont typeface="Wingdings 2" pitchFamily="18" charset="2"/>
              <a:buNone/>
            </a:pPr>
            <a:endParaRPr lang="en-US" altLang="ko-KR" sz="2400" dirty="0">
              <a:latin typeface="HY바다L" pitchFamily="18" charset="-127"/>
              <a:ea typeface="HY바다L" pitchFamily="18" charset="-127"/>
            </a:endParaRPr>
          </a:p>
          <a:p>
            <a:pPr lvl="1" eaLnBrk="1" hangingPunct="1"/>
            <a:endParaRPr lang="ko-KR" altLang="en-US" sz="2400" dirty="0"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5941" y="6087539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    &lt; </a:t>
            </a:r>
            <a:r>
              <a:rPr lang="ko-KR" altLang="en-US" dirty="0" err="1">
                <a:latin typeface="+mn-ea"/>
              </a:rPr>
              <a:t>유성음</a:t>
            </a:r>
            <a:r>
              <a:rPr lang="ko-KR" altLang="en-US" dirty="0">
                <a:latin typeface="+mn-ea"/>
              </a:rPr>
              <a:t> 발성</a:t>
            </a:r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52120" y="6087539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          &lt; creaky&gt;</a:t>
            </a:r>
            <a:endParaRPr lang="ko-KR" altLang="en-US" dirty="0">
              <a:latin typeface="+mn-ea"/>
            </a:endParaRPr>
          </a:p>
        </p:txBody>
      </p:sp>
      <p:pic>
        <p:nvPicPr>
          <p:cNvPr id="8" name="그림 3" descr="말소리의 이해 63p ㄷ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45"/>
          <a:stretch/>
        </p:blipFill>
        <p:spPr bwMode="auto">
          <a:xfrm>
            <a:off x="179512" y="2368627"/>
            <a:ext cx="2808312" cy="3718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3" descr="말소리의 이해 63p ㄹ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01"/>
          <a:stretch/>
        </p:blipFill>
        <p:spPr bwMode="auto">
          <a:xfrm>
            <a:off x="2771800" y="2467778"/>
            <a:ext cx="3024336" cy="3989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3" descr="말소리의 이해 63p ㅁ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27"/>
          <a:stretch/>
        </p:blipFill>
        <p:spPr bwMode="auto">
          <a:xfrm>
            <a:off x="5652120" y="2467778"/>
            <a:ext cx="2700920" cy="3685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771800" y="6087539"/>
            <a:ext cx="256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            &lt; breathy&gt;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4936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332656"/>
            <a:ext cx="7620000" cy="1143000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조음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556792"/>
            <a:ext cx="8939336" cy="506916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>
                <a:latin typeface="+mn-ea"/>
              </a:rPr>
              <a:t>조음과정</a:t>
            </a:r>
            <a:endParaRPr lang="en-US" altLang="ko-KR" dirty="0">
              <a:latin typeface="+mn-ea"/>
            </a:endParaRPr>
          </a:p>
          <a:p>
            <a:pPr>
              <a:defRPr/>
            </a:pPr>
            <a:endParaRPr lang="en-US" altLang="ko-KR" sz="2000" dirty="0">
              <a:latin typeface="+mn-ea"/>
            </a:endParaRPr>
          </a:p>
          <a:p>
            <a:pPr lvl="1">
              <a:defRPr/>
            </a:pPr>
            <a:r>
              <a:rPr lang="ko-KR" altLang="en-US" dirty="0">
                <a:latin typeface="+mn-ea"/>
              </a:rPr>
              <a:t>발동과 발성과정을 통해 기류가 성도를 거치면서 개별적인</a:t>
            </a:r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말소리로 </a:t>
            </a:r>
            <a:endParaRPr lang="en-US" altLang="ko-KR" dirty="0">
              <a:latin typeface="+mn-ea"/>
            </a:endParaRPr>
          </a:p>
          <a:p>
            <a:pPr marL="274320" lvl="1" indent="0">
              <a:buNone/>
              <a:defRPr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만들어지는 과정</a:t>
            </a:r>
            <a:endParaRPr lang="en-US" altLang="ko-KR" dirty="0">
              <a:latin typeface="+mn-ea"/>
            </a:endParaRPr>
          </a:p>
          <a:p>
            <a:pPr lvl="1">
              <a:buNone/>
              <a:defRPr/>
            </a:pPr>
            <a:endParaRPr lang="en-US" altLang="ko-KR" dirty="0">
              <a:latin typeface="+mn-ea"/>
            </a:endParaRPr>
          </a:p>
          <a:p>
            <a:pPr lvl="2">
              <a:defRPr/>
            </a:pPr>
            <a:r>
              <a:rPr lang="ko-KR" altLang="en-US" dirty="0">
                <a:latin typeface="+mn-ea"/>
              </a:rPr>
              <a:t>자음 </a:t>
            </a:r>
            <a:r>
              <a:rPr lang="en-US" altLang="ko-KR" dirty="0">
                <a:latin typeface="+mn-ea"/>
              </a:rPr>
              <a:t>(consonant) </a:t>
            </a:r>
          </a:p>
          <a:p>
            <a:pPr lvl="1">
              <a:defRPr/>
            </a:pPr>
            <a:endParaRPr lang="en-US" altLang="ko-KR" sz="1800" dirty="0">
              <a:latin typeface="+mn-ea"/>
            </a:endParaRPr>
          </a:p>
          <a:p>
            <a:pPr lvl="3">
              <a:defRPr/>
            </a:pPr>
            <a:r>
              <a:rPr lang="ko-KR" altLang="en-US" sz="1800" dirty="0">
                <a:latin typeface="+mn-ea"/>
              </a:rPr>
              <a:t>공기가 허파로부터 나와 발음기관을 거쳐 입 밖으로 나갈 때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그 과정에서</a:t>
            </a:r>
            <a:endParaRPr lang="en-US" altLang="ko-KR" sz="1800" dirty="0">
              <a:latin typeface="+mn-ea"/>
            </a:endParaRPr>
          </a:p>
          <a:p>
            <a:pPr marL="822960" lvl="3" indent="0">
              <a:buNone/>
              <a:defRPr/>
            </a:pP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 공기의 흐름을 막거나 방해할 때 나는 소리</a:t>
            </a:r>
            <a:endParaRPr lang="en-US" altLang="ko-KR" sz="1800" dirty="0">
              <a:latin typeface="+mn-ea"/>
            </a:endParaRPr>
          </a:p>
          <a:p>
            <a:pPr lvl="1">
              <a:buNone/>
              <a:defRPr/>
            </a:pPr>
            <a:endParaRPr lang="en-US" altLang="ko-KR" sz="1800" dirty="0">
              <a:latin typeface="+mn-ea"/>
            </a:endParaRPr>
          </a:p>
          <a:p>
            <a:pPr lvl="2">
              <a:defRPr/>
            </a:pPr>
            <a:r>
              <a:rPr lang="ko-KR" altLang="en-US" dirty="0">
                <a:latin typeface="+mn-ea"/>
              </a:rPr>
              <a:t>모음 </a:t>
            </a:r>
            <a:r>
              <a:rPr lang="en-US" altLang="ko-KR" dirty="0">
                <a:latin typeface="+mn-ea"/>
              </a:rPr>
              <a:t>(vowel)</a:t>
            </a:r>
          </a:p>
          <a:p>
            <a:pPr lvl="1">
              <a:defRPr/>
            </a:pPr>
            <a:endParaRPr lang="en-US" altLang="ko-KR" sz="1800" dirty="0">
              <a:latin typeface="+mn-ea"/>
            </a:endParaRPr>
          </a:p>
          <a:p>
            <a:pPr lvl="3">
              <a:defRPr/>
            </a:pPr>
            <a:r>
              <a:rPr lang="ko-KR" altLang="en-US" sz="1800" dirty="0">
                <a:latin typeface="+mn-ea"/>
              </a:rPr>
              <a:t>아무런 장애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방해</a:t>
            </a:r>
            <a:r>
              <a:rPr lang="en-US" altLang="ko-KR" sz="1800" dirty="0">
                <a:latin typeface="+mn-ea"/>
              </a:rPr>
              <a:t>)</a:t>
            </a:r>
            <a:r>
              <a:rPr lang="ko-KR" altLang="en-US" sz="1800" dirty="0">
                <a:latin typeface="+mn-ea"/>
              </a:rPr>
              <a:t>없이 공기가 흘러나가는 소리</a:t>
            </a:r>
            <a:r>
              <a:rPr lang="en-US" altLang="ko-KR" sz="1800" dirty="0">
                <a:latin typeface="+mn-ea"/>
              </a:rPr>
              <a:t> </a:t>
            </a:r>
          </a:p>
          <a:p>
            <a:pPr lvl="1">
              <a:defRPr/>
            </a:pPr>
            <a:endParaRPr lang="en-US" altLang="ko-KR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885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1143000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조음 과정</a:t>
            </a:r>
            <a:endParaRPr lang="ko-KR" altLang="en-US" sz="1700" b="1" dirty="0"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11113" y="1484313"/>
            <a:ext cx="9132887" cy="537368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>
                <a:latin typeface="+mn-ea"/>
              </a:rPr>
              <a:t>국제음성기호 </a:t>
            </a:r>
            <a:r>
              <a:rPr lang="en-US" altLang="ko-KR" dirty="0">
                <a:latin typeface="+mn-ea"/>
              </a:rPr>
              <a:t>(IPA, International Phonetic Alphabet)</a:t>
            </a:r>
          </a:p>
          <a:p>
            <a:pPr>
              <a:defRPr/>
            </a:pPr>
            <a:endParaRPr lang="en-US" altLang="ko-KR" sz="1800" dirty="0">
              <a:latin typeface="+mn-ea"/>
            </a:endParaRPr>
          </a:p>
          <a:p>
            <a:pPr lvl="1">
              <a:defRPr/>
            </a:pPr>
            <a:r>
              <a:rPr lang="ko-KR" altLang="en-US" dirty="0">
                <a:latin typeface="+mn-ea"/>
              </a:rPr>
              <a:t>모든 언어에서 나타나는 자음을 조음 위치와 조음 방법에 따라 분류한 </a:t>
            </a:r>
            <a:endParaRPr lang="en-US" altLang="ko-KR" dirty="0">
              <a:latin typeface="+mn-ea"/>
            </a:endParaRPr>
          </a:p>
          <a:p>
            <a:pPr marL="274320" lvl="1" indent="0">
              <a:buNone/>
              <a:defRPr/>
            </a:pPr>
            <a:r>
              <a:rPr lang="en-US" altLang="ko-KR" sz="2000" dirty="0">
                <a:latin typeface="+mn-ea"/>
              </a:rPr>
              <a:t>  </a:t>
            </a:r>
            <a:r>
              <a:rPr lang="ko-KR" altLang="en-US" sz="2000" dirty="0">
                <a:latin typeface="+mn-ea"/>
              </a:rPr>
              <a:t>음성기호</a:t>
            </a:r>
            <a:endParaRPr lang="en-US" altLang="ko-KR" sz="2000" dirty="0">
              <a:latin typeface="+mn-ea"/>
            </a:endParaRPr>
          </a:p>
          <a:p>
            <a:pPr lvl="1">
              <a:buNone/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r>
              <a:rPr lang="ko-KR" altLang="en-US" dirty="0">
                <a:latin typeface="+mn-ea"/>
              </a:rPr>
              <a:t>모든 언어의 음성을 단일 체계의 표기법을 사용하여 표기하는 것이 목표</a:t>
            </a: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음성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기호를 원칙으로 함</a:t>
            </a:r>
            <a:r>
              <a:rPr lang="en-US" altLang="ko-KR" dirty="0">
                <a:latin typeface="+mn-ea"/>
              </a:rPr>
              <a:t>.</a:t>
            </a:r>
          </a:p>
          <a:p>
            <a:pPr marL="822960" lvl="3" indent="0">
              <a:buNone/>
            </a:pPr>
            <a:endParaRPr lang="en-US" altLang="ko-KR" sz="2000" dirty="0">
              <a:latin typeface="+mn-ea"/>
            </a:endParaRPr>
          </a:p>
          <a:p>
            <a:pPr lvl="1">
              <a:defRPr/>
            </a:pPr>
            <a:r>
              <a:rPr lang="ko-KR" altLang="en-US" dirty="0">
                <a:latin typeface="+mn-ea"/>
              </a:rPr>
              <a:t>두 개 소리가 같이 있을 경우 왼쪽은 무성음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오른쪽은 </a:t>
            </a:r>
            <a:r>
              <a:rPr lang="ko-KR" altLang="en-US" dirty="0" err="1">
                <a:latin typeface="+mn-ea"/>
              </a:rPr>
              <a:t>유성음을</a:t>
            </a:r>
            <a:r>
              <a:rPr lang="ko-KR" altLang="en-US" dirty="0">
                <a:latin typeface="+mn-ea"/>
              </a:rPr>
              <a:t> 표기함</a:t>
            </a:r>
            <a:r>
              <a:rPr lang="en-US" altLang="ko-KR" dirty="0">
                <a:latin typeface="+mn-ea"/>
              </a:rPr>
              <a:t>.</a:t>
            </a:r>
          </a:p>
          <a:p>
            <a:pPr marL="548640" lvl="2" indent="0">
              <a:buNone/>
              <a:defRPr/>
            </a:pPr>
            <a:r>
              <a:rPr lang="en-US" altLang="ko-KR" sz="2000" dirty="0">
                <a:latin typeface="+mn-ea"/>
              </a:rPr>
              <a:t>  ex) </a:t>
            </a:r>
          </a:p>
          <a:p>
            <a:pPr marL="548640" lvl="2" indent="0">
              <a:buNone/>
              <a:defRPr/>
            </a:pPr>
            <a:endParaRPr lang="en-US" altLang="ko-KR" sz="2000" dirty="0">
              <a:latin typeface="+mn-ea"/>
            </a:endParaRPr>
          </a:p>
          <a:p>
            <a:pPr marL="548640" lvl="2" indent="0">
              <a:buNone/>
              <a:defRPr/>
            </a:pPr>
            <a:endParaRPr lang="en-US" altLang="ko-KR" sz="2000" dirty="0">
              <a:latin typeface="+mn-ea"/>
            </a:endParaRPr>
          </a:p>
          <a:p>
            <a:pPr marL="548640" lvl="2" indent="0">
              <a:buNone/>
              <a:defRPr/>
            </a:pPr>
            <a:endParaRPr lang="en-US" altLang="ko-KR" sz="2000" dirty="0">
              <a:latin typeface="+mn-ea"/>
            </a:endParaRPr>
          </a:p>
          <a:p>
            <a:pPr marL="548640" lvl="2" indent="0">
              <a:buNone/>
              <a:defRPr/>
            </a:pPr>
            <a:endParaRPr lang="en-US" altLang="ko-KR" sz="2000" dirty="0">
              <a:latin typeface="+mn-ea"/>
            </a:endParaRPr>
          </a:p>
          <a:p>
            <a:pPr marL="548640" lvl="2" indent="0">
              <a:buNone/>
            </a:pPr>
            <a:endParaRPr lang="en-US" altLang="ko-KR" sz="2000" dirty="0">
              <a:latin typeface="+mn-ea"/>
            </a:endParaRPr>
          </a:p>
          <a:p>
            <a:pPr marL="822960" lvl="3" indent="0">
              <a:buNone/>
            </a:pPr>
            <a:endParaRPr lang="en-US" altLang="ko-KR" sz="18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744" y="5301208"/>
            <a:ext cx="1368152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820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1143000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조음 과정</a:t>
            </a:r>
            <a:endParaRPr lang="ko-KR" altLang="en-US" sz="1700" b="1" dirty="0"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11113" y="1484313"/>
            <a:ext cx="9132887" cy="5373687"/>
          </a:xfrm>
        </p:spPr>
        <p:txBody>
          <a:bodyPr>
            <a:normAutofit/>
          </a:bodyPr>
          <a:lstStyle/>
          <a:p>
            <a:pPr lvl="1">
              <a:defRPr/>
            </a:pPr>
            <a:endParaRPr lang="en-US" altLang="ko-KR" sz="1800" dirty="0">
              <a:latin typeface="+mn-ea"/>
            </a:endParaRPr>
          </a:p>
          <a:p>
            <a:pPr lvl="1">
              <a:defRPr/>
            </a:pPr>
            <a:r>
              <a:rPr lang="en-US" altLang="ko-KR" dirty="0">
                <a:latin typeface="+mn-ea"/>
              </a:rPr>
              <a:t>IPA</a:t>
            </a:r>
            <a:r>
              <a:rPr lang="ko-KR" altLang="en-US" dirty="0">
                <a:latin typeface="+mn-ea"/>
              </a:rPr>
              <a:t>에서 가로 방향은 조음 위치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세로 방향은 조음 방법을 나타냄</a:t>
            </a:r>
            <a:r>
              <a:rPr lang="en-US" altLang="ko-KR" dirty="0">
                <a:latin typeface="+mn-ea"/>
              </a:rPr>
              <a:t>.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1051560" lvl="3" indent="0">
              <a:buNone/>
            </a:pPr>
            <a:endParaRPr lang="en-US" altLang="ko-KR" sz="1800" dirty="0">
              <a:latin typeface="+mn-ea"/>
            </a:endParaRPr>
          </a:p>
          <a:p>
            <a:pPr lvl="3">
              <a:defRPr/>
            </a:pPr>
            <a:endParaRPr lang="en-US" altLang="ko-KR" sz="1800" dirty="0">
              <a:latin typeface="+mn-ea"/>
            </a:endParaRPr>
          </a:p>
          <a:p>
            <a:pPr marL="365760" lvl="2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dirty="0">
                <a:latin typeface="+mn-ea"/>
              </a:rPr>
              <a:t>          </a:t>
            </a:r>
            <a:endParaRPr lang="ko-KR" altLang="en-US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76872"/>
            <a:ext cx="8352928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35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1143000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조음 과정</a:t>
            </a:r>
            <a:endParaRPr lang="ko-KR" altLang="en-US" sz="1700" b="1" dirty="0"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11113" y="1484313"/>
            <a:ext cx="9132887" cy="5373687"/>
          </a:xfrm>
        </p:spPr>
        <p:txBody>
          <a:bodyPr>
            <a:normAutofit/>
          </a:bodyPr>
          <a:lstStyle/>
          <a:p>
            <a:pPr lvl="1">
              <a:defRPr/>
            </a:pPr>
            <a:endParaRPr lang="en-US" altLang="ko-KR" sz="1800" dirty="0">
              <a:latin typeface="+mn-ea"/>
            </a:endParaRPr>
          </a:p>
          <a:p>
            <a:pPr lvl="1">
              <a:defRPr/>
            </a:pPr>
            <a:r>
              <a:rPr lang="ko-KR" altLang="en-US" dirty="0">
                <a:latin typeface="+mn-ea"/>
              </a:rPr>
              <a:t>폐에 의한 발동이 아닌 소리 목록</a:t>
            </a:r>
            <a:r>
              <a:rPr lang="en-US" altLang="ko-KR" dirty="0">
                <a:latin typeface="+mn-ea"/>
              </a:rPr>
              <a:t>.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1051560" lvl="3" indent="0">
              <a:buNone/>
            </a:pPr>
            <a:endParaRPr lang="en-US" altLang="ko-KR" sz="1800" dirty="0">
              <a:latin typeface="+mn-ea"/>
            </a:endParaRPr>
          </a:p>
          <a:p>
            <a:pPr lvl="3">
              <a:defRPr/>
            </a:pPr>
            <a:endParaRPr lang="en-US" altLang="ko-KR" sz="1800" dirty="0">
              <a:latin typeface="+mn-ea"/>
            </a:endParaRPr>
          </a:p>
          <a:p>
            <a:pPr marL="365760" lvl="2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dirty="0">
                <a:latin typeface="+mn-ea"/>
              </a:rPr>
              <a:t>          </a:t>
            </a:r>
            <a:endParaRPr lang="ko-KR" altLang="en-US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54" y="2492896"/>
            <a:ext cx="568523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59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1143000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조음 과정</a:t>
            </a:r>
            <a:endParaRPr lang="ko-KR" altLang="en-US" sz="1700" b="1" dirty="0"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10243" name="내용 개체 틀 2"/>
          <p:cNvSpPr>
            <a:spLocks noGrp="1"/>
          </p:cNvSpPr>
          <p:nvPr>
            <p:ph sz="quarter" idx="1"/>
          </p:nvPr>
        </p:nvSpPr>
        <p:spPr>
          <a:xfrm>
            <a:off x="11113" y="1484313"/>
            <a:ext cx="9132887" cy="537368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>
                <a:latin typeface="+mn-ea"/>
              </a:rPr>
              <a:t>모음 사각도</a:t>
            </a:r>
            <a:endParaRPr lang="en-US" altLang="ko-KR" dirty="0">
              <a:latin typeface="+mn-ea"/>
            </a:endParaRPr>
          </a:p>
          <a:p>
            <a:pPr>
              <a:defRPr/>
            </a:pPr>
            <a:endParaRPr lang="en-US" altLang="ko-KR" sz="2000" dirty="0">
              <a:latin typeface="+mn-ea"/>
            </a:endParaRPr>
          </a:p>
          <a:p>
            <a:pPr lvl="1">
              <a:defRPr/>
            </a:pPr>
            <a:r>
              <a:rPr lang="ko-KR" altLang="en-US" dirty="0">
                <a:latin typeface="+mn-ea"/>
              </a:rPr>
              <a:t>어떤 모음을 발음할 때 혀의 정점의 전후와 고저의 극단적 위치를 연결</a:t>
            </a:r>
            <a:endParaRPr lang="en-US" altLang="ko-KR" dirty="0">
              <a:latin typeface="+mn-ea"/>
            </a:endParaRPr>
          </a:p>
          <a:p>
            <a:pPr marL="274320" lvl="1" indent="0">
              <a:buNone/>
              <a:defRPr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하여 사각형으로 표시</a:t>
            </a:r>
            <a:endParaRPr lang="en-US" altLang="ko-KR" dirty="0">
              <a:latin typeface="+mn-ea"/>
            </a:endParaRPr>
          </a:p>
          <a:p>
            <a:pPr lvl="1">
              <a:buNone/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r>
              <a:rPr lang="ko-KR" altLang="en-US" dirty="0">
                <a:latin typeface="+mn-ea"/>
              </a:rPr>
              <a:t>영국의 음성학자 </a:t>
            </a:r>
            <a:r>
              <a:rPr lang="en-US" altLang="ko-KR" dirty="0">
                <a:latin typeface="+mn-ea"/>
              </a:rPr>
              <a:t>Daniel Jones</a:t>
            </a:r>
            <a:r>
              <a:rPr lang="ko-KR" altLang="en-US" dirty="0">
                <a:latin typeface="+mn-ea"/>
              </a:rPr>
              <a:t>가 </a:t>
            </a:r>
            <a:endParaRPr lang="en-US" altLang="ko-KR" dirty="0">
              <a:latin typeface="+mn-ea"/>
            </a:endParaRPr>
          </a:p>
          <a:p>
            <a:pPr marL="274320" lvl="1" indent="0">
              <a:buNone/>
              <a:defRPr/>
            </a:pPr>
            <a:r>
              <a:rPr lang="en-US" altLang="ko-KR" dirty="0">
                <a:latin typeface="+mn-ea"/>
              </a:rPr>
              <a:t>  8</a:t>
            </a:r>
            <a:r>
              <a:rPr lang="ko-KR" altLang="en-US" dirty="0">
                <a:latin typeface="+mn-ea"/>
              </a:rPr>
              <a:t>개의 기본 모음</a:t>
            </a:r>
            <a:r>
              <a:rPr lang="en-US" altLang="ko-KR" dirty="0">
                <a:latin typeface="+mn-ea"/>
              </a:rPr>
              <a:t>(cardinal  vowel)</a:t>
            </a:r>
            <a:r>
              <a:rPr lang="ko-KR" altLang="en-US" dirty="0">
                <a:latin typeface="+mn-ea"/>
              </a:rPr>
              <a:t>을 </a:t>
            </a:r>
            <a:endParaRPr lang="en-US" altLang="ko-KR" dirty="0">
              <a:latin typeface="+mn-ea"/>
            </a:endParaRPr>
          </a:p>
          <a:p>
            <a:pPr marL="274320" lvl="1" indent="0">
              <a:buNone/>
              <a:defRPr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제안함</a:t>
            </a:r>
            <a:r>
              <a:rPr lang="en-US" altLang="ko-KR" dirty="0">
                <a:latin typeface="+mn-ea"/>
              </a:rPr>
              <a:t>  </a:t>
            </a:r>
          </a:p>
          <a:p>
            <a:pPr lvl="1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" t="2741" r="1984" b="12841"/>
          <a:stretch/>
        </p:blipFill>
        <p:spPr>
          <a:xfrm>
            <a:off x="4868603" y="2985568"/>
            <a:ext cx="3833871" cy="353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05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1143000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조음 과정</a:t>
            </a:r>
            <a:endParaRPr lang="ko-KR" altLang="en-US" sz="1700" b="1" dirty="0"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10243" name="내용 개체 틀 2"/>
          <p:cNvSpPr>
            <a:spLocks noGrp="1"/>
          </p:cNvSpPr>
          <p:nvPr>
            <p:ph sz="quarter" idx="1"/>
          </p:nvPr>
        </p:nvSpPr>
        <p:spPr>
          <a:xfrm>
            <a:off x="11113" y="1484313"/>
            <a:ext cx="9132887" cy="5373687"/>
          </a:xfrm>
        </p:spPr>
        <p:txBody>
          <a:bodyPr>
            <a:normAutofit/>
          </a:bodyPr>
          <a:lstStyle/>
          <a:p>
            <a:pPr>
              <a:defRPr/>
            </a:pPr>
            <a:endParaRPr lang="en-US" altLang="ko-KR" sz="2000" dirty="0">
              <a:latin typeface="+mn-ea"/>
            </a:endParaRPr>
          </a:p>
          <a:p>
            <a:pPr lvl="1">
              <a:defRPr/>
            </a:pPr>
            <a:r>
              <a:rPr lang="ko-KR" altLang="en-US" dirty="0">
                <a:latin typeface="+mn-ea"/>
              </a:rPr>
              <a:t>한국어 모음의</a:t>
            </a:r>
            <a:r>
              <a:rPr lang="en-US" altLang="ko-KR" dirty="0">
                <a:latin typeface="+mn-ea"/>
              </a:rPr>
              <a:t> Formant chart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남성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좌</a:t>
            </a:r>
            <a:r>
              <a:rPr lang="en-US" altLang="ko-KR" sz="1600" dirty="0">
                <a:latin typeface="+mn-ea"/>
              </a:rPr>
              <a:t>), </a:t>
            </a:r>
            <a:r>
              <a:rPr lang="ko-KR" altLang="en-US" sz="1600" dirty="0">
                <a:latin typeface="+mn-ea"/>
              </a:rPr>
              <a:t>여성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우</a:t>
            </a:r>
            <a:r>
              <a:rPr lang="en-US" altLang="ko-KR" sz="1600" dirty="0">
                <a:latin typeface="+mn-ea"/>
              </a:rPr>
              <a:t>))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7" t="38750" b="19503"/>
          <a:stretch/>
        </p:blipFill>
        <p:spPr>
          <a:xfrm>
            <a:off x="606257" y="2420888"/>
            <a:ext cx="799288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30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1143000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조음 과정</a:t>
            </a:r>
            <a:endParaRPr lang="ko-KR" altLang="en-US" sz="1700" b="1" dirty="0"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10243" name="내용 개체 틀 2"/>
          <p:cNvSpPr>
            <a:spLocks noGrp="1"/>
          </p:cNvSpPr>
          <p:nvPr>
            <p:ph sz="quarter" idx="1"/>
          </p:nvPr>
        </p:nvSpPr>
        <p:spPr>
          <a:xfrm>
            <a:off x="11113" y="1484313"/>
            <a:ext cx="9132887" cy="5373687"/>
          </a:xfrm>
        </p:spPr>
        <p:txBody>
          <a:bodyPr>
            <a:normAutofit/>
          </a:bodyPr>
          <a:lstStyle/>
          <a:p>
            <a:pPr>
              <a:defRPr/>
            </a:pPr>
            <a:endParaRPr lang="en-US" altLang="ko-KR" sz="2000" dirty="0">
              <a:latin typeface="+mn-ea"/>
            </a:endParaRPr>
          </a:p>
          <a:p>
            <a:pPr lvl="1">
              <a:defRPr/>
            </a:pPr>
            <a:r>
              <a:rPr lang="ko-KR" altLang="en-US" dirty="0">
                <a:latin typeface="+mn-ea"/>
              </a:rPr>
              <a:t>한국어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 err="1">
                <a:latin typeface="+mn-ea"/>
              </a:rPr>
              <a:t>ㅔ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ㅐ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 의</a:t>
            </a:r>
            <a:r>
              <a:rPr lang="en-US" altLang="ko-KR" dirty="0">
                <a:latin typeface="+mn-ea"/>
              </a:rPr>
              <a:t> Formant chart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남성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좌</a:t>
            </a:r>
            <a:r>
              <a:rPr lang="en-US" altLang="ko-KR" sz="1600" dirty="0">
                <a:latin typeface="+mn-ea"/>
              </a:rPr>
              <a:t>), </a:t>
            </a:r>
            <a:r>
              <a:rPr lang="ko-KR" altLang="en-US" sz="1600" dirty="0">
                <a:latin typeface="+mn-ea"/>
              </a:rPr>
              <a:t>여성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우</a:t>
            </a:r>
            <a:r>
              <a:rPr lang="en-US" altLang="ko-KR" sz="1600" dirty="0">
                <a:latin typeface="+mn-ea"/>
              </a:rPr>
              <a:t>))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65" b="16792"/>
          <a:stretch/>
        </p:blipFill>
        <p:spPr>
          <a:xfrm>
            <a:off x="508000" y="2512711"/>
            <a:ext cx="8128000" cy="379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12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1143000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조음 과정</a:t>
            </a:r>
            <a:endParaRPr lang="ko-KR" altLang="en-US" sz="1700" b="1" dirty="0"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10243" name="내용 개체 틀 2"/>
          <p:cNvSpPr>
            <a:spLocks noGrp="1"/>
          </p:cNvSpPr>
          <p:nvPr>
            <p:ph sz="quarter" idx="1"/>
          </p:nvPr>
        </p:nvSpPr>
        <p:spPr>
          <a:xfrm>
            <a:off x="11113" y="1484313"/>
            <a:ext cx="9132887" cy="5373687"/>
          </a:xfrm>
        </p:spPr>
        <p:txBody>
          <a:bodyPr>
            <a:normAutofit/>
          </a:bodyPr>
          <a:lstStyle/>
          <a:p>
            <a:pPr>
              <a:defRPr/>
            </a:pPr>
            <a:endParaRPr lang="en-US" altLang="ko-KR" sz="2000" dirty="0">
              <a:latin typeface="+mn-ea"/>
            </a:endParaRPr>
          </a:p>
          <a:p>
            <a:pPr lvl="1">
              <a:defRPr/>
            </a:pPr>
            <a:r>
              <a:rPr lang="ko-KR" altLang="en-US" dirty="0">
                <a:latin typeface="+mn-ea"/>
              </a:rPr>
              <a:t>한국어 모음과 영어</a:t>
            </a:r>
            <a:r>
              <a:rPr lang="en-US" altLang="ko-KR" dirty="0">
                <a:latin typeface="+mn-ea"/>
              </a:rPr>
              <a:t>(RP)</a:t>
            </a:r>
            <a:r>
              <a:rPr lang="ko-KR" altLang="en-US" dirty="0">
                <a:latin typeface="+mn-ea"/>
              </a:rPr>
              <a:t> 모음의 비교 </a:t>
            </a:r>
            <a:r>
              <a:rPr lang="en-US" altLang="ko-KR" dirty="0">
                <a:latin typeface="+mn-ea"/>
              </a:rPr>
              <a:t>Formant chart</a:t>
            </a:r>
            <a:endParaRPr lang="en-US" altLang="ko-KR" sz="16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2" t="13448" r="8659" b="19323"/>
          <a:stretch/>
        </p:blipFill>
        <p:spPr>
          <a:xfrm>
            <a:off x="539552" y="2419796"/>
            <a:ext cx="7776864" cy="409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3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발동 과정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sz="2600" dirty="0">
                <a:latin typeface="+mn-ea"/>
              </a:rPr>
              <a:t>발동 과정</a:t>
            </a:r>
            <a:endParaRPr lang="en-US" altLang="ko-KR" sz="2600" dirty="0">
              <a:latin typeface="+mn-ea"/>
            </a:endParaRPr>
          </a:p>
          <a:p>
            <a:pPr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발동 기관</a:t>
            </a:r>
            <a:r>
              <a:rPr lang="en-US" altLang="ko-KR" dirty="0">
                <a:latin typeface="+mn-ea"/>
              </a:rPr>
              <a:t>(initiator)</a:t>
            </a:r>
            <a:r>
              <a:rPr lang="ko-KR" altLang="en-US" dirty="0">
                <a:latin typeface="+mn-ea"/>
              </a:rPr>
              <a:t>과 기류의 방향</a:t>
            </a:r>
            <a:r>
              <a:rPr lang="en-US" altLang="ko-KR" dirty="0">
                <a:latin typeface="+mn-ea"/>
              </a:rPr>
              <a:t>(direction of flow)</a:t>
            </a:r>
            <a:r>
              <a:rPr lang="ko-KR" altLang="en-US" dirty="0">
                <a:latin typeface="+mn-ea"/>
              </a:rPr>
              <a:t>을 기준으로 분류됨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 err="1">
                <a:latin typeface="+mn-ea"/>
              </a:rPr>
              <a:t>언어음에</a:t>
            </a:r>
            <a:r>
              <a:rPr lang="ko-KR" altLang="en-US" dirty="0">
                <a:latin typeface="+mn-ea"/>
              </a:rPr>
              <a:t> 사용되는 발동 기관으로 폐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성문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연구개가 있음</a:t>
            </a:r>
            <a:r>
              <a:rPr lang="en-US" altLang="ko-KR" dirty="0">
                <a:latin typeface="+mn-ea"/>
              </a:rPr>
              <a:t>. 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기류의 방향에 따라 날숨소리와 들숨소리로 나눔</a:t>
            </a:r>
            <a:r>
              <a:rPr lang="en-US" altLang="ko-KR" dirty="0">
                <a:latin typeface="+mn-ea"/>
              </a:rPr>
              <a:t>.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한국어에서 언어학적으로 의미 있는 모든 소리는 폐에서 내뿜는 기류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부아 날숨</a:t>
            </a:r>
            <a:endParaRPr lang="en-US" altLang="ko-KR" dirty="0">
              <a:latin typeface="+mn-ea"/>
            </a:endParaRPr>
          </a:p>
          <a:p>
            <a:pPr marL="548640" lvl="2" indent="0">
              <a:buNone/>
            </a:pPr>
            <a:r>
              <a:rPr lang="en-US" altLang="ko-KR" dirty="0">
                <a:latin typeface="+mn-ea"/>
              </a:rPr>
              <a:t>  pulmonic </a:t>
            </a:r>
            <a:r>
              <a:rPr lang="en-US" altLang="ko-KR" dirty="0" err="1">
                <a:latin typeface="+mn-ea"/>
              </a:rPr>
              <a:t>egressive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가 사용됨</a:t>
            </a:r>
            <a:r>
              <a:rPr lang="en-US" altLang="ko-KR" dirty="0">
                <a:latin typeface="+mn-ea"/>
              </a:rPr>
              <a:t>.</a:t>
            </a:r>
          </a:p>
          <a:p>
            <a:pPr lvl="1">
              <a:buFont typeface="Wingdings 2" pitchFamily="18" charset="2"/>
              <a:buNone/>
            </a:pPr>
            <a:endParaRPr lang="en-US" altLang="ko-KR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9459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1143000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조음 과정</a:t>
            </a:r>
            <a:endParaRPr lang="ko-KR" altLang="en-US" sz="1700" b="1" dirty="0"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10243" name="내용 개체 틀 2"/>
          <p:cNvSpPr>
            <a:spLocks noGrp="1"/>
          </p:cNvSpPr>
          <p:nvPr>
            <p:ph sz="quarter" idx="1"/>
          </p:nvPr>
        </p:nvSpPr>
        <p:spPr>
          <a:xfrm>
            <a:off x="11113" y="1484313"/>
            <a:ext cx="9132887" cy="5373687"/>
          </a:xfrm>
        </p:spPr>
        <p:txBody>
          <a:bodyPr>
            <a:normAutofit/>
          </a:bodyPr>
          <a:lstStyle/>
          <a:p>
            <a:pPr>
              <a:defRPr/>
            </a:pPr>
            <a:endParaRPr lang="en-US" altLang="ko-KR" sz="2000" dirty="0">
              <a:latin typeface="+mn-ea"/>
            </a:endParaRPr>
          </a:p>
          <a:p>
            <a:pPr lvl="1">
              <a:defRPr/>
            </a:pPr>
            <a:r>
              <a:rPr lang="ko-KR" altLang="en-US" dirty="0">
                <a:latin typeface="+mn-ea"/>
              </a:rPr>
              <a:t>서울 방언 화자와 대구 방언 화자의 모음 비교 </a:t>
            </a:r>
            <a:r>
              <a:rPr lang="en-US" altLang="ko-KR" dirty="0">
                <a:latin typeface="+mn-ea"/>
              </a:rPr>
              <a:t>Formant chart </a:t>
            </a:r>
          </a:p>
          <a:p>
            <a:pPr marL="274320" lvl="1" indent="0">
              <a:buNone/>
              <a:defRPr/>
            </a:pPr>
            <a:r>
              <a:rPr lang="en-US" altLang="ko-KR" sz="1600" dirty="0">
                <a:latin typeface="+mn-ea"/>
              </a:rPr>
              <a:t>  (40</a:t>
            </a:r>
            <a:r>
              <a:rPr lang="ko-KR" altLang="en-US" sz="1600" dirty="0">
                <a:latin typeface="+mn-ea"/>
              </a:rPr>
              <a:t>대 남성 화자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좌</a:t>
            </a:r>
            <a:r>
              <a:rPr lang="en-US" altLang="ko-KR" sz="1600" dirty="0">
                <a:latin typeface="+mn-ea"/>
              </a:rPr>
              <a:t>), 20</a:t>
            </a:r>
            <a:r>
              <a:rPr lang="ko-KR" altLang="en-US" sz="1600" dirty="0">
                <a:latin typeface="+mn-ea"/>
              </a:rPr>
              <a:t>대 남성 화자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우</a:t>
            </a:r>
            <a:r>
              <a:rPr lang="en-US" altLang="ko-KR" sz="1600" dirty="0">
                <a:latin typeface="+mn-ea"/>
              </a:rPr>
              <a:t>))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3" t="18152" r="9337" b="18776"/>
          <a:stretch/>
        </p:blipFill>
        <p:spPr>
          <a:xfrm>
            <a:off x="424136" y="2708920"/>
            <a:ext cx="4219872" cy="403244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2" t="8931" r="5000" b="20768"/>
          <a:stretch/>
        </p:blipFill>
        <p:spPr>
          <a:xfrm>
            <a:off x="4644008" y="2719686"/>
            <a:ext cx="4176464" cy="401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264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11430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발동 과정</a:t>
            </a:r>
            <a:r>
              <a:rPr lang="en-US" altLang="ko-KR" dirty="0"/>
              <a:t> </a:t>
            </a:r>
            <a:endParaRPr lang="ko-KR" altLang="en-US" sz="1700" b="1" dirty="0"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11113" y="1484313"/>
            <a:ext cx="9132887" cy="5373687"/>
          </a:xfrm>
        </p:spPr>
        <p:txBody>
          <a:bodyPr/>
          <a:lstStyle/>
          <a:p>
            <a:pPr marL="297180" indent="-274320">
              <a:defRPr/>
            </a:pPr>
            <a:r>
              <a:rPr lang="ko-KR" altLang="en-US" dirty="0">
                <a:latin typeface="+mn-ea"/>
              </a:rPr>
              <a:t>폐에 의한 발동</a:t>
            </a:r>
            <a:endParaRPr lang="en-US" altLang="ko-KR" dirty="0">
              <a:latin typeface="+mn-ea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altLang="ko-KR" sz="1800" dirty="0">
              <a:latin typeface="+mn-ea"/>
            </a:endParaRPr>
          </a:p>
          <a:p>
            <a:pPr lvl="2" indent="-274320">
              <a:defRPr/>
            </a:pPr>
            <a:r>
              <a:rPr lang="ko-KR" altLang="en-US" sz="2000" dirty="0">
                <a:latin typeface="+mn-ea"/>
              </a:rPr>
              <a:t>공기의 움직임을 일으키는 가장 중요한 기관</a:t>
            </a:r>
            <a:endParaRPr lang="en-US" altLang="ko-KR" sz="2000" dirty="0">
              <a:latin typeface="+mn-ea"/>
            </a:endParaRPr>
          </a:p>
          <a:p>
            <a:pPr lvl="2" indent="-274320">
              <a:defRPr/>
            </a:pPr>
            <a:endParaRPr lang="en-US" altLang="ko-KR" sz="2000" dirty="0">
              <a:latin typeface="+mn-ea"/>
            </a:endParaRPr>
          </a:p>
          <a:p>
            <a:pPr lvl="2" indent="-274320">
              <a:defRPr/>
            </a:pPr>
            <a:r>
              <a:rPr lang="ko-KR" altLang="en-US" sz="2000" dirty="0">
                <a:latin typeface="+mn-ea"/>
              </a:rPr>
              <a:t>자음의 경우 폐 이외의 다른 발동 기관을 사용할 수 있지만 모음의 경우</a:t>
            </a:r>
            <a:endParaRPr lang="en-US" altLang="ko-KR" sz="2000" dirty="0">
              <a:latin typeface="+mn-ea"/>
            </a:endParaRPr>
          </a:p>
          <a:p>
            <a:pPr marL="457200" lvl="2" indent="0">
              <a:buNone/>
              <a:defRPr/>
            </a:pPr>
            <a:r>
              <a:rPr lang="en-US" altLang="ko-KR" sz="2000" dirty="0">
                <a:latin typeface="+mn-ea"/>
              </a:rPr>
              <a:t>  </a:t>
            </a:r>
            <a:r>
              <a:rPr lang="ko-KR" altLang="en-US" sz="2000" dirty="0">
                <a:latin typeface="+mn-ea"/>
              </a:rPr>
              <a:t>폐에 의한 발동으로 기류가 만들어짐</a:t>
            </a:r>
            <a:r>
              <a:rPr lang="en-US" altLang="ko-KR" sz="2000" dirty="0">
                <a:latin typeface="+mn-ea"/>
              </a:rPr>
              <a:t>. </a:t>
            </a:r>
          </a:p>
          <a:p>
            <a:pPr marL="365760" lvl="1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en-US" altLang="ko-KR" sz="1800" dirty="0">
              <a:latin typeface="+mn-ea"/>
            </a:endParaRPr>
          </a:p>
          <a:p>
            <a:pPr lvl="2">
              <a:defRPr/>
            </a:pPr>
            <a:r>
              <a:rPr lang="ko-KR" altLang="en-US" sz="2000" dirty="0">
                <a:latin typeface="+mn-ea"/>
              </a:rPr>
              <a:t>기류 생성 과정</a:t>
            </a:r>
          </a:p>
          <a:p>
            <a:pPr marL="731837" lvl="2" indent="0">
              <a:buFont typeface="Wingdings" pitchFamily="2" charset="2"/>
              <a:buNone/>
              <a:defRPr/>
            </a:pPr>
            <a:r>
              <a:rPr lang="ko-KR" altLang="en-US" sz="2000" dirty="0">
                <a:latin typeface="+mn-ea"/>
              </a:rPr>
              <a:t>   흉부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폐 확장 → 압력 하강 → 공기 흡입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흡기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들숨</a:t>
            </a:r>
            <a:r>
              <a:rPr lang="en-US" altLang="ko-KR" sz="2000" dirty="0">
                <a:latin typeface="+mn-ea"/>
              </a:rPr>
              <a:t>) </a:t>
            </a:r>
          </a:p>
          <a:p>
            <a:pPr marL="731837" lvl="2" indent="0">
              <a:buFont typeface="Wingdings" pitchFamily="2" charset="2"/>
              <a:buNone/>
              <a:defRPr/>
            </a:pPr>
            <a:r>
              <a:rPr lang="ko-KR" altLang="en-US" sz="2000" dirty="0">
                <a:latin typeface="+mn-ea"/>
              </a:rPr>
              <a:t>→ 흉부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폐 축소 → 압력 상승 →공기 배출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호기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날숨</a:t>
            </a:r>
            <a:r>
              <a:rPr lang="en-US" altLang="ko-KR" sz="2000" dirty="0">
                <a:latin typeface="+mn-ea"/>
              </a:rPr>
              <a:t>)</a:t>
            </a:r>
          </a:p>
          <a:p>
            <a:pPr marL="731837" lvl="2" indent="0">
              <a:buFont typeface="Wingdings" pitchFamily="2" charset="2"/>
              <a:buNone/>
              <a:defRPr/>
            </a:pPr>
            <a:endParaRPr lang="en-US" altLang="ko-KR" dirty="0">
              <a:latin typeface="+mn-ea"/>
            </a:endParaRPr>
          </a:p>
          <a:p>
            <a:pPr lvl="1" eaLnBrk="1" hangingPunct="1">
              <a:buFont typeface="Wingdings 2" pitchFamily="18" charset="2"/>
              <a:buNone/>
              <a:defRPr/>
            </a:pPr>
            <a:endParaRPr lang="en-US" altLang="ko-KR" sz="1800" dirty="0">
              <a:latin typeface="HY바다L" pitchFamily="18" charset="-127"/>
              <a:ea typeface="HY바다L" pitchFamily="18" charset="-127"/>
            </a:endParaRPr>
          </a:p>
          <a:p>
            <a:pPr lvl="1" eaLnBrk="1" hangingPunct="1">
              <a:defRPr/>
            </a:pPr>
            <a:endParaRPr lang="ko-KR" altLang="en-US" sz="2400" dirty="0">
              <a:latin typeface="HY바다L" pitchFamily="18" charset="-127"/>
              <a:ea typeface="HY바다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8634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11430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발동 과정</a:t>
            </a:r>
            <a:r>
              <a:rPr lang="en-US" altLang="ko-KR" dirty="0"/>
              <a:t> </a:t>
            </a:r>
            <a:endParaRPr lang="ko-KR" altLang="en-US" sz="1700" b="1" dirty="0"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11113" y="1484313"/>
            <a:ext cx="9132887" cy="5373687"/>
          </a:xfrm>
        </p:spPr>
        <p:txBody>
          <a:bodyPr/>
          <a:lstStyle/>
          <a:p>
            <a:pPr marL="731837" lvl="2" indent="0">
              <a:buFont typeface="Wingdings" pitchFamily="2" charset="2"/>
              <a:buNone/>
              <a:defRPr/>
            </a:pPr>
            <a:endParaRPr lang="en-US" altLang="ko-KR" dirty="0">
              <a:latin typeface="+mn-ea"/>
            </a:endParaRPr>
          </a:p>
          <a:p>
            <a:pPr lvl="2">
              <a:defRPr/>
            </a:pPr>
            <a:r>
              <a:rPr lang="ko-KR" altLang="en-US" sz="2000" dirty="0">
                <a:latin typeface="+mn-ea"/>
              </a:rPr>
              <a:t>조용한  호흡  </a:t>
            </a:r>
            <a:r>
              <a:rPr lang="en-US" altLang="ko-KR" sz="2000" dirty="0">
                <a:latin typeface="+mn-ea"/>
              </a:rPr>
              <a:t>vs.  </a:t>
            </a:r>
            <a:r>
              <a:rPr lang="ko-KR" altLang="en-US" sz="2000" dirty="0">
                <a:latin typeface="+mn-ea"/>
              </a:rPr>
              <a:t>발화  호흡 </a:t>
            </a:r>
            <a:endParaRPr lang="en-US" altLang="ko-KR" sz="2000" dirty="0">
              <a:latin typeface="+mn-ea"/>
            </a:endParaRPr>
          </a:p>
          <a:p>
            <a:pPr lvl="1" eaLnBrk="1" hangingPunct="1">
              <a:buFont typeface="Wingdings 2" pitchFamily="18" charset="2"/>
              <a:buNone/>
              <a:defRPr/>
            </a:pPr>
            <a:endParaRPr lang="en-US" altLang="ko-KR" sz="1800" dirty="0">
              <a:latin typeface="HY바다L" pitchFamily="18" charset="-127"/>
              <a:ea typeface="HY바다L" pitchFamily="18" charset="-127"/>
            </a:endParaRPr>
          </a:p>
          <a:p>
            <a:pPr lvl="1" eaLnBrk="1" hangingPunct="1">
              <a:defRPr/>
            </a:pPr>
            <a:endParaRPr lang="ko-KR" altLang="en-US" sz="2400" dirty="0">
              <a:latin typeface="HY바다L" pitchFamily="18" charset="-127"/>
              <a:ea typeface="HY바다L" pitchFamily="18" charset="-127"/>
            </a:endParaRPr>
          </a:p>
        </p:txBody>
      </p:sp>
      <p:pic>
        <p:nvPicPr>
          <p:cNvPr id="23556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37" y="2420888"/>
            <a:ext cx="7704856" cy="183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005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11430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발동 과정</a:t>
            </a:r>
            <a:r>
              <a:rPr lang="en-US" altLang="ko-KR" dirty="0"/>
              <a:t> </a:t>
            </a:r>
            <a:endParaRPr lang="ko-KR" altLang="en-US" sz="1700" b="1" dirty="0"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11113" y="1484313"/>
            <a:ext cx="9132887" cy="5373687"/>
          </a:xfrm>
        </p:spPr>
        <p:txBody>
          <a:bodyPr>
            <a:normAutofit/>
          </a:bodyPr>
          <a:lstStyle/>
          <a:p>
            <a:pPr lvl="1" indent="-274320">
              <a:defRPr/>
            </a:pPr>
            <a:endParaRPr lang="en-US" altLang="ko-KR" dirty="0">
              <a:latin typeface="+mn-ea"/>
            </a:endParaRPr>
          </a:p>
          <a:p>
            <a:pPr lvl="2" indent="-274320">
              <a:defRPr/>
            </a:pPr>
            <a:r>
              <a:rPr lang="ko-KR" altLang="en-US" dirty="0">
                <a:latin typeface="+mn-ea"/>
              </a:rPr>
              <a:t>부아 들숨</a:t>
            </a:r>
            <a:r>
              <a:rPr lang="en-US" altLang="ko-KR" dirty="0">
                <a:latin typeface="+mn-ea"/>
              </a:rPr>
              <a:t> (pulmonic ingressive)</a:t>
            </a:r>
          </a:p>
          <a:p>
            <a:pPr marL="365760" lvl="1" indent="0">
              <a:buNone/>
              <a:defRPr/>
            </a:pPr>
            <a:endParaRPr lang="en-US" altLang="ko-KR" sz="1800" dirty="0">
              <a:latin typeface="+mn-ea"/>
            </a:endParaRPr>
          </a:p>
          <a:p>
            <a:pPr lvl="3" indent="-274320">
              <a:defRPr/>
            </a:pPr>
            <a:r>
              <a:rPr lang="ko-KR" altLang="en-US" sz="1800" dirty="0">
                <a:latin typeface="+mn-ea"/>
              </a:rPr>
              <a:t>폐의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용적이 늘어나면서 공기가 코나 입을 통해 들어옴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 lvl="2" indent="-274320">
              <a:defRPr/>
            </a:pPr>
            <a:endParaRPr lang="en-US" altLang="ko-KR" dirty="0">
              <a:latin typeface="+mn-ea"/>
            </a:endParaRPr>
          </a:p>
          <a:p>
            <a:pPr lvl="3" indent="-274320">
              <a:defRPr/>
            </a:pPr>
            <a:r>
              <a:rPr lang="ko-KR" altLang="en-US" sz="1800" dirty="0">
                <a:latin typeface="+mn-ea"/>
              </a:rPr>
              <a:t>소리는 가능하나 언어학적으로 의미 있는 소리는 아님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 lvl="3" indent="-274320">
              <a:defRPr/>
            </a:pPr>
            <a:endParaRPr lang="en-US" altLang="ko-KR" sz="1800" dirty="0">
              <a:latin typeface="+mn-ea"/>
            </a:endParaRPr>
          </a:p>
          <a:p>
            <a:pPr lvl="4" indent="-274320">
              <a:defRPr/>
            </a:pPr>
            <a:r>
              <a:rPr lang="ko-KR" altLang="en-US" sz="1800" dirty="0">
                <a:latin typeface="+mn-ea"/>
              </a:rPr>
              <a:t>한 숨으로 발화할 수 있는 시간이 짧고 에너지에 비해 소리가 크지 않음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altLang="ko-KR" sz="1800" dirty="0">
              <a:latin typeface="+mn-ea"/>
            </a:endParaRPr>
          </a:p>
          <a:p>
            <a:pPr lvl="2" indent="-274320">
              <a:defRPr/>
            </a:pPr>
            <a:r>
              <a:rPr lang="ko-KR" altLang="en-US" dirty="0">
                <a:latin typeface="+mn-ea"/>
              </a:rPr>
              <a:t>부아 날숨 </a:t>
            </a:r>
            <a:r>
              <a:rPr lang="en-US" altLang="ko-KR" dirty="0">
                <a:latin typeface="+mn-ea"/>
              </a:rPr>
              <a:t>(pulmonic </a:t>
            </a:r>
            <a:r>
              <a:rPr lang="en-US" altLang="ko-KR" dirty="0" err="1">
                <a:latin typeface="+mn-ea"/>
              </a:rPr>
              <a:t>egressive</a:t>
            </a:r>
            <a:r>
              <a:rPr lang="en-US" altLang="ko-KR" dirty="0">
                <a:latin typeface="+mn-ea"/>
              </a:rPr>
              <a:t>)</a:t>
            </a:r>
          </a:p>
          <a:p>
            <a:pPr lvl="1" indent="-274320">
              <a:defRPr/>
            </a:pPr>
            <a:endParaRPr lang="en-US" altLang="ko-KR" sz="1800" dirty="0">
              <a:latin typeface="+mn-ea"/>
            </a:endParaRPr>
          </a:p>
          <a:p>
            <a:pPr lvl="3" indent="-274320">
              <a:defRPr/>
            </a:pPr>
            <a:r>
              <a:rPr lang="ko-KR" altLang="en-US" sz="1800" dirty="0">
                <a:latin typeface="+mn-ea"/>
              </a:rPr>
              <a:t>폐의 용적이 줄어들면서 공기가 코나 입을 통해 나감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 lvl="2" indent="-274320">
              <a:defRPr/>
            </a:pPr>
            <a:endParaRPr lang="en-US" altLang="ko-KR" dirty="0">
              <a:latin typeface="+mn-ea"/>
            </a:endParaRPr>
          </a:p>
          <a:p>
            <a:pPr lvl="3" indent="-274320">
              <a:defRPr/>
            </a:pPr>
            <a:r>
              <a:rPr lang="ko-KR" altLang="en-US" sz="1800" dirty="0">
                <a:latin typeface="+mn-ea"/>
              </a:rPr>
              <a:t>언어학적으로 의미 있는 소리를 만들어 냄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 marL="411480" lvl="1" indent="0">
              <a:buNone/>
              <a:defRPr/>
            </a:pPr>
            <a:endParaRPr lang="ko-KR" altLang="en-US" sz="1800" dirty="0"/>
          </a:p>
          <a:p>
            <a:pPr lvl="1" eaLnBrk="1" hangingPunct="1">
              <a:buFont typeface="Wingdings 2" pitchFamily="18" charset="2"/>
              <a:buNone/>
              <a:defRPr/>
            </a:pPr>
            <a:endParaRPr lang="en-US" altLang="ko-KR" sz="2400" dirty="0">
              <a:latin typeface="HY바다L" pitchFamily="18" charset="-127"/>
              <a:ea typeface="HY바다L" pitchFamily="18" charset="-127"/>
            </a:endParaRPr>
          </a:p>
          <a:p>
            <a:pPr lvl="1" eaLnBrk="1" hangingPunct="1">
              <a:defRPr/>
            </a:pPr>
            <a:endParaRPr lang="ko-KR" altLang="en-US" sz="2400" dirty="0">
              <a:latin typeface="HY바다L" pitchFamily="18" charset="-127"/>
              <a:ea typeface="HY바다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9208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>
          <a:xfrm>
            <a:off x="-18792" y="332656"/>
            <a:ext cx="9144000" cy="11430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발동 과정</a:t>
            </a:r>
            <a:r>
              <a:rPr lang="en-US" altLang="ko-KR" dirty="0"/>
              <a:t> </a:t>
            </a:r>
            <a:endParaRPr lang="ko-KR" altLang="en-US" sz="1700" b="1" dirty="0"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11113" y="1484313"/>
            <a:ext cx="9132887" cy="5373687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latin typeface="+mn-ea"/>
              </a:rPr>
              <a:t>성문에 의한 발동</a:t>
            </a: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endParaRPr lang="en-US" altLang="ko-KR" sz="1800" dirty="0">
              <a:latin typeface="+mn-ea"/>
            </a:endParaRPr>
          </a:p>
          <a:p>
            <a:pPr lvl="2">
              <a:defRPr/>
            </a:pPr>
            <a:r>
              <a:rPr lang="ko-KR" altLang="en-US" sz="2000" dirty="0">
                <a:latin typeface="+mn-ea"/>
              </a:rPr>
              <a:t>자음 중에서 성문과 입 안의 한 부분을 막아서 그 사이의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기류를 이용해</a:t>
            </a:r>
            <a:endParaRPr lang="en-US" altLang="ko-KR" sz="2000" dirty="0">
              <a:latin typeface="+mn-ea"/>
            </a:endParaRPr>
          </a:p>
          <a:p>
            <a:pPr marL="548640" lvl="2" indent="0">
              <a:buNone/>
              <a:defRPr/>
            </a:pPr>
            <a:r>
              <a:rPr lang="en-US" altLang="ko-KR" sz="2000" dirty="0">
                <a:latin typeface="+mn-ea"/>
              </a:rPr>
              <a:t>  </a:t>
            </a:r>
            <a:r>
              <a:rPr lang="ko-KR" altLang="en-US" sz="2000" dirty="0">
                <a:latin typeface="+mn-ea"/>
              </a:rPr>
              <a:t>만들어지는 소리가 있음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lvl="1" eaLnBrk="1" hangingPunct="1">
              <a:buFont typeface="Wingdings 2" pitchFamily="18" charset="2"/>
              <a:buNone/>
              <a:defRPr/>
            </a:pPr>
            <a:endParaRPr lang="en-US" altLang="ko-KR" dirty="0">
              <a:latin typeface="+mn-ea"/>
            </a:endParaRPr>
          </a:p>
          <a:p>
            <a:pPr lvl="2">
              <a:defRPr/>
            </a:pPr>
            <a:r>
              <a:rPr lang="ko-KR" altLang="en-US" sz="2000" dirty="0">
                <a:latin typeface="+mn-ea"/>
              </a:rPr>
              <a:t>성문들숨 </a:t>
            </a:r>
            <a:r>
              <a:rPr lang="en-US" altLang="ko-KR" sz="2000" dirty="0">
                <a:latin typeface="+mn-ea"/>
              </a:rPr>
              <a:t>(glottalic ingressive)</a:t>
            </a:r>
          </a:p>
          <a:p>
            <a:pPr lvl="2">
              <a:defRPr/>
            </a:pPr>
            <a:endParaRPr lang="en-US" altLang="ko-KR" sz="2000" dirty="0">
              <a:latin typeface="+mn-ea"/>
            </a:endParaRPr>
          </a:p>
          <a:p>
            <a:pPr lvl="3">
              <a:defRPr/>
            </a:pPr>
            <a:r>
              <a:rPr lang="ko-KR" altLang="en-US" sz="2000" dirty="0">
                <a:latin typeface="+mn-ea"/>
              </a:rPr>
              <a:t>내파음 </a:t>
            </a:r>
            <a:r>
              <a:rPr lang="en-US" altLang="ko-KR" sz="2000" dirty="0">
                <a:latin typeface="+mn-ea"/>
              </a:rPr>
              <a:t>(implosive) </a:t>
            </a:r>
          </a:p>
          <a:p>
            <a:pPr marL="822960" lvl="3" indent="0">
              <a:buNone/>
              <a:defRPr/>
            </a:pPr>
            <a:endParaRPr lang="en-US" altLang="ko-KR" sz="1800" dirty="0">
              <a:latin typeface="+mn-ea"/>
            </a:endParaRPr>
          </a:p>
          <a:p>
            <a:pPr lvl="1">
              <a:buNone/>
              <a:defRPr/>
            </a:pPr>
            <a:r>
              <a:rPr lang="en-US" altLang="ko-KR" sz="1800" dirty="0">
                <a:latin typeface="+mn-ea"/>
              </a:rPr>
              <a:t>♣ implosive</a:t>
            </a:r>
            <a:r>
              <a:rPr lang="ko-KR" altLang="en-US" sz="1800" dirty="0">
                <a:latin typeface="+mn-ea"/>
              </a:rPr>
              <a:t>에 </a:t>
            </a:r>
            <a:r>
              <a:rPr lang="en-US" altLang="ko-KR" sz="1800" dirty="0">
                <a:latin typeface="+mn-ea"/>
              </a:rPr>
              <a:t>‘</a:t>
            </a:r>
            <a:r>
              <a:rPr lang="ko-KR" altLang="en-US" sz="1800" dirty="0">
                <a:latin typeface="+mn-ea"/>
              </a:rPr>
              <a:t>내파음</a:t>
            </a:r>
            <a:r>
              <a:rPr lang="en-US" altLang="ko-KR" sz="1800" dirty="0">
                <a:latin typeface="+mn-ea"/>
              </a:rPr>
              <a:t>’</a:t>
            </a:r>
            <a:r>
              <a:rPr lang="ko-KR" altLang="en-US" sz="1800" dirty="0">
                <a:latin typeface="+mn-ea"/>
              </a:rPr>
              <a:t>이라는 용어를 쓰는데 </a:t>
            </a:r>
            <a:r>
              <a:rPr lang="en-US" altLang="ko-KR" sz="1800" dirty="0">
                <a:latin typeface="+mn-ea"/>
              </a:rPr>
              <a:t>‘unreleased’</a:t>
            </a:r>
            <a:r>
              <a:rPr lang="ko-KR" altLang="en-US" sz="1800" dirty="0">
                <a:latin typeface="+mn-ea"/>
              </a:rPr>
              <a:t>에도 </a:t>
            </a:r>
            <a:r>
              <a:rPr lang="en-US" altLang="ko-KR" sz="1800" dirty="0">
                <a:latin typeface="+mn-ea"/>
              </a:rPr>
              <a:t>‘</a:t>
            </a:r>
            <a:r>
              <a:rPr lang="ko-KR" altLang="en-US" sz="1800" dirty="0">
                <a:latin typeface="+mn-ea"/>
              </a:rPr>
              <a:t>내파음</a:t>
            </a:r>
            <a:r>
              <a:rPr lang="en-US" altLang="ko-KR" sz="1800" dirty="0">
                <a:latin typeface="+mn-ea"/>
              </a:rPr>
              <a:t>’</a:t>
            </a:r>
            <a:r>
              <a:rPr lang="ko-KR" altLang="en-US" sz="1800" dirty="0">
                <a:latin typeface="+mn-ea"/>
              </a:rPr>
              <a:t>이라는</a:t>
            </a:r>
            <a:r>
              <a:rPr lang="en-US" altLang="ko-KR" sz="1800" dirty="0">
                <a:latin typeface="+mn-ea"/>
              </a:rPr>
              <a:t> </a:t>
            </a:r>
          </a:p>
          <a:p>
            <a:pPr lvl="1">
              <a:buNone/>
              <a:defRPr/>
            </a:pPr>
            <a:r>
              <a:rPr lang="en-US" altLang="ko-KR" sz="1800" dirty="0">
                <a:latin typeface="+mn-ea"/>
              </a:rPr>
              <a:t>  </a:t>
            </a:r>
            <a:r>
              <a:rPr lang="ko-KR" altLang="en-US" sz="1800" dirty="0">
                <a:latin typeface="+mn-ea"/>
              </a:rPr>
              <a:t>용어를 쓰기도 함</a:t>
            </a:r>
            <a:r>
              <a:rPr lang="en-US" altLang="ko-KR" sz="1800" dirty="0">
                <a:latin typeface="+mn-ea"/>
              </a:rPr>
              <a:t>. ‘unreleased’</a:t>
            </a:r>
            <a:r>
              <a:rPr lang="ko-KR" altLang="en-US" sz="1800" dirty="0">
                <a:latin typeface="+mn-ea"/>
              </a:rPr>
              <a:t>는 파열이 없이 폐쇄의 과정만으로 끝난 경우를 </a:t>
            </a:r>
            <a:endParaRPr lang="en-US" altLang="ko-KR" sz="1800" dirty="0">
              <a:latin typeface="+mn-ea"/>
            </a:endParaRPr>
          </a:p>
          <a:p>
            <a:pPr lvl="1">
              <a:buNone/>
              <a:defRPr/>
            </a:pPr>
            <a:r>
              <a:rPr lang="en-US" altLang="ko-KR" sz="1800" dirty="0">
                <a:latin typeface="+mn-ea"/>
              </a:rPr>
              <a:t>  </a:t>
            </a:r>
            <a:r>
              <a:rPr lang="ko-KR" altLang="en-US" sz="1800" dirty="0">
                <a:latin typeface="+mn-ea"/>
              </a:rPr>
              <a:t>의미하여 </a:t>
            </a:r>
            <a:r>
              <a:rPr lang="ko-KR" altLang="en-US" sz="1800" dirty="0" err="1">
                <a:latin typeface="+mn-ea"/>
              </a:rPr>
              <a:t>불파나</a:t>
            </a:r>
            <a:r>
              <a:rPr lang="ko-KR" altLang="en-US" sz="1800" dirty="0">
                <a:latin typeface="+mn-ea"/>
              </a:rPr>
              <a:t> </a:t>
            </a:r>
            <a:r>
              <a:rPr lang="ko-KR" altLang="en-US" sz="1800" dirty="0" err="1">
                <a:latin typeface="+mn-ea"/>
              </a:rPr>
              <a:t>미파라는</a:t>
            </a:r>
            <a:r>
              <a:rPr lang="ko-KR" altLang="en-US" sz="1800" dirty="0">
                <a:latin typeface="+mn-ea"/>
              </a:rPr>
              <a:t> 용어가 적절하다고 보기도 함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 lvl="1" eaLnBrk="1" hangingPunct="1">
              <a:buFont typeface="Wingdings 2" pitchFamily="18" charset="2"/>
              <a:buNone/>
              <a:defRPr/>
            </a:pPr>
            <a:endParaRPr lang="en-US" altLang="ko-KR" sz="2400" dirty="0">
              <a:latin typeface="HY바다L" pitchFamily="18" charset="-127"/>
              <a:ea typeface="HY바다L" pitchFamily="18" charset="-127"/>
            </a:endParaRPr>
          </a:p>
          <a:p>
            <a:pPr lvl="1" eaLnBrk="1" hangingPunct="1">
              <a:defRPr/>
            </a:pPr>
            <a:endParaRPr lang="ko-KR" altLang="en-US" sz="2400" dirty="0">
              <a:latin typeface="HY바다L" pitchFamily="18" charset="-127"/>
              <a:ea typeface="HY바다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8954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>
          <a:xfrm>
            <a:off x="-18792" y="332656"/>
            <a:ext cx="9144000" cy="11430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발동 과정</a:t>
            </a:r>
            <a:r>
              <a:rPr lang="en-US" altLang="ko-KR" dirty="0"/>
              <a:t> </a:t>
            </a:r>
            <a:endParaRPr lang="ko-KR" altLang="en-US" sz="1700" b="1" dirty="0"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11113" y="1484313"/>
            <a:ext cx="9132887" cy="5373687"/>
          </a:xfrm>
        </p:spPr>
        <p:txBody>
          <a:bodyPr/>
          <a:lstStyle/>
          <a:p>
            <a:pPr lvl="2">
              <a:defRPr/>
            </a:pPr>
            <a:endParaRPr lang="en-US" altLang="ko-KR" sz="2000" dirty="0">
              <a:latin typeface="+mn-ea"/>
            </a:endParaRPr>
          </a:p>
          <a:p>
            <a:pPr lvl="3">
              <a:defRPr/>
            </a:pPr>
            <a:r>
              <a:rPr lang="ko-KR" altLang="en-US" sz="2000" dirty="0">
                <a:latin typeface="+mn-ea"/>
              </a:rPr>
              <a:t>내파음은 </a:t>
            </a:r>
            <a:r>
              <a:rPr lang="en-US" altLang="ko-KR" sz="2000" dirty="0">
                <a:latin typeface="+mn-ea"/>
              </a:rPr>
              <a:t>IPA</a:t>
            </a:r>
            <a:r>
              <a:rPr lang="ko-KR" altLang="en-US" sz="2000" dirty="0">
                <a:latin typeface="+mn-ea"/>
              </a:rPr>
              <a:t>에서 부아 날숨 파열음 기호 위에 오른쪽으로 휘어진</a:t>
            </a:r>
            <a:endParaRPr lang="en-US" altLang="ko-KR" sz="2000" dirty="0">
              <a:latin typeface="+mn-ea"/>
            </a:endParaRPr>
          </a:p>
          <a:p>
            <a:pPr marL="822960" lvl="3" indent="0">
              <a:buNone/>
              <a:defRPr/>
            </a:pPr>
            <a:r>
              <a:rPr lang="ko-KR" altLang="en-US" sz="2000" dirty="0">
                <a:latin typeface="+mn-ea"/>
              </a:rPr>
              <a:t>  갈고리 모양의 부호를 덧붙임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822960" lvl="3" indent="0">
              <a:buNone/>
              <a:defRPr/>
            </a:pPr>
            <a:r>
              <a:rPr lang="en-US" altLang="ko-KR" sz="2000" dirty="0">
                <a:latin typeface="+mn-ea"/>
                <a:ea typeface="HY바다L" pitchFamily="18" charset="-127"/>
              </a:rPr>
              <a:t>  </a:t>
            </a:r>
            <a:r>
              <a:rPr lang="en-US" altLang="ko-KR" sz="1800" dirty="0">
                <a:latin typeface="+mn-ea"/>
                <a:ea typeface="HY바다L" pitchFamily="18" charset="-127"/>
              </a:rPr>
              <a:t>ex) [</a:t>
            </a:r>
            <a:r>
              <a:rPr lang="en-US" altLang="ko-KR" sz="1800" dirty="0"/>
              <a:t>ɓ, ɗ, ʄ, ɠ, ʛ]</a:t>
            </a:r>
          </a:p>
          <a:p>
            <a:pPr marL="822960" lvl="3" indent="0">
              <a:buNone/>
              <a:defRPr/>
            </a:pPr>
            <a:endParaRPr lang="en-US" altLang="ko-KR" sz="1800" dirty="0"/>
          </a:p>
          <a:p>
            <a:pPr lvl="3">
              <a:defRPr/>
            </a:pPr>
            <a:r>
              <a:rPr lang="ko-KR" altLang="en-US" sz="1800" dirty="0"/>
              <a:t>세계 언어의 </a:t>
            </a:r>
            <a:r>
              <a:rPr lang="en-US" altLang="ko-KR" sz="1800" dirty="0"/>
              <a:t>10% </a:t>
            </a:r>
            <a:r>
              <a:rPr lang="ko-KR" altLang="en-US" sz="1800" dirty="0"/>
              <a:t>정도에서 나타나는 소리로 보통 </a:t>
            </a:r>
            <a:r>
              <a:rPr lang="ko-KR" altLang="en-US" sz="1800" dirty="0" err="1"/>
              <a:t>유성음으로</a:t>
            </a:r>
            <a:r>
              <a:rPr lang="ko-KR" altLang="en-US" sz="1800" dirty="0"/>
              <a:t> 나타나는 경우가</a:t>
            </a:r>
            <a:endParaRPr lang="en-US" altLang="ko-KR" sz="1800" dirty="0"/>
          </a:p>
          <a:p>
            <a:pPr marL="822960" lvl="3" indent="0">
              <a:buNone/>
              <a:defRPr/>
            </a:pPr>
            <a:r>
              <a:rPr lang="en-US" altLang="ko-KR" sz="1800" dirty="0"/>
              <a:t>  </a:t>
            </a:r>
            <a:r>
              <a:rPr lang="ko-KR" altLang="en-US" sz="1800" dirty="0"/>
              <a:t>일반적임</a:t>
            </a:r>
            <a:r>
              <a:rPr lang="en-US" altLang="ko-KR" sz="1800" dirty="0"/>
              <a:t>. </a:t>
            </a:r>
          </a:p>
          <a:p>
            <a:pPr marL="822960" lvl="3" indent="0">
              <a:buNone/>
              <a:defRPr/>
            </a:pPr>
            <a:endParaRPr lang="en-US" altLang="ko-KR" sz="1800" dirty="0"/>
          </a:p>
          <a:p>
            <a:pPr lvl="3">
              <a:defRPr/>
            </a:pPr>
            <a:r>
              <a:rPr lang="ko-KR" altLang="en-US" sz="1800" dirty="0"/>
              <a:t>내파음 산출 시 가장 중요한 것은 구강의 한 부분을 막고 성문 </a:t>
            </a:r>
            <a:r>
              <a:rPr lang="ko-KR" altLang="en-US" sz="1800" dirty="0" err="1"/>
              <a:t>상압을</a:t>
            </a:r>
            <a:r>
              <a:rPr lang="ko-KR" altLang="en-US" sz="1800" dirty="0"/>
              <a:t> 낮게</a:t>
            </a:r>
            <a:endParaRPr lang="en-US" altLang="ko-KR" sz="1800" dirty="0"/>
          </a:p>
          <a:p>
            <a:pPr marL="822960" lvl="3" indent="0">
              <a:buNone/>
              <a:defRPr/>
            </a:pPr>
            <a:r>
              <a:rPr lang="en-US" altLang="ko-KR" sz="1800" dirty="0"/>
              <a:t>  </a:t>
            </a:r>
            <a:r>
              <a:rPr lang="ko-KR" altLang="en-US" sz="1800" dirty="0"/>
              <a:t>만들기 위해 후두를 빠르게 끌어</a:t>
            </a:r>
            <a:r>
              <a:rPr lang="en-US" altLang="ko-KR" sz="1800" dirty="0"/>
              <a:t> </a:t>
            </a:r>
            <a:r>
              <a:rPr lang="ko-KR" altLang="en-US" sz="1800" dirty="0"/>
              <a:t>내리는 것임</a:t>
            </a:r>
            <a:r>
              <a:rPr lang="en-US" altLang="ko-KR" sz="1800" dirty="0"/>
              <a:t>.</a:t>
            </a:r>
          </a:p>
          <a:p>
            <a:pPr marL="822960" lvl="3" indent="0">
              <a:buNone/>
              <a:defRPr/>
            </a:pPr>
            <a:endParaRPr lang="en-US" altLang="ko-KR" sz="1800" dirty="0"/>
          </a:p>
          <a:p>
            <a:pPr marL="822960" lvl="3" indent="0">
              <a:buNone/>
              <a:defRPr/>
            </a:pPr>
            <a:endParaRPr lang="en-US" altLang="ko-KR" sz="2400" dirty="0">
              <a:latin typeface="HY바다L" pitchFamily="18" charset="-127"/>
              <a:ea typeface="HY바다L" pitchFamily="18" charset="-127"/>
            </a:endParaRPr>
          </a:p>
          <a:p>
            <a:pPr lvl="1" eaLnBrk="1" hangingPunct="1">
              <a:defRPr/>
            </a:pPr>
            <a:endParaRPr lang="ko-KR" altLang="en-US" sz="2400" dirty="0">
              <a:latin typeface="HY바다L" pitchFamily="18" charset="-127"/>
              <a:ea typeface="HY바다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4010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>
          <a:xfrm>
            <a:off x="-18792" y="332656"/>
            <a:ext cx="9144000" cy="11430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발동 과정</a:t>
            </a:r>
            <a:r>
              <a:rPr lang="en-US" altLang="ko-KR" dirty="0"/>
              <a:t> </a:t>
            </a:r>
            <a:endParaRPr lang="ko-KR" altLang="en-US" sz="1700" b="1" dirty="0"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11113" y="1484313"/>
            <a:ext cx="9132887" cy="5373687"/>
          </a:xfrm>
        </p:spPr>
        <p:txBody>
          <a:bodyPr/>
          <a:lstStyle/>
          <a:p>
            <a:pPr lvl="2">
              <a:defRPr/>
            </a:pPr>
            <a:endParaRPr lang="en-US" altLang="ko-KR" sz="2000" dirty="0">
              <a:latin typeface="+mn-ea"/>
            </a:endParaRPr>
          </a:p>
          <a:p>
            <a:pPr lvl="3">
              <a:defRPr/>
            </a:pPr>
            <a:r>
              <a:rPr lang="ko-KR" altLang="en-US" sz="1800" dirty="0"/>
              <a:t>내파음</a:t>
            </a:r>
            <a:r>
              <a:rPr lang="en-US" altLang="ko-KR" sz="1800" dirty="0"/>
              <a:t>[ɓ]</a:t>
            </a:r>
            <a:r>
              <a:rPr lang="ko-KR" altLang="en-US" sz="1800" dirty="0"/>
              <a:t> 산출 과정</a:t>
            </a:r>
            <a:endParaRPr lang="en-US" altLang="ko-KR" sz="1800" dirty="0"/>
          </a:p>
          <a:p>
            <a:pPr marL="822960" lvl="3" indent="0">
              <a:buNone/>
              <a:defRPr/>
            </a:pPr>
            <a:endParaRPr lang="en-US" altLang="ko-KR" sz="1800" dirty="0"/>
          </a:p>
          <a:p>
            <a:pPr marL="822960" lvl="3" indent="0">
              <a:buNone/>
              <a:defRPr/>
            </a:pPr>
            <a:r>
              <a:rPr lang="en-US" altLang="ko-KR" sz="1800" dirty="0"/>
              <a:t>1. </a:t>
            </a:r>
            <a:r>
              <a:rPr lang="ko-KR" altLang="en-US" sz="1800" dirty="0"/>
              <a:t>비강을 차단하고 두 입술을 폐쇄함</a:t>
            </a:r>
            <a:r>
              <a:rPr lang="en-US" altLang="ko-KR" sz="1800" dirty="0"/>
              <a:t>. </a:t>
            </a:r>
          </a:p>
          <a:p>
            <a:pPr marL="1165860" lvl="3" indent="-342900">
              <a:buAutoNum type="arabicPeriod"/>
              <a:defRPr/>
            </a:pPr>
            <a:endParaRPr lang="en-US" altLang="ko-KR" sz="1800" dirty="0"/>
          </a:p>
          <a:p>
            <a:pPr marL="822960" lvl="3" indent="0">
              <a:buNone/>
              <a:defRPr/>
            </a:pPr>
            <a:r>
              <a:rPr lang="en-US" altLang="ko-KR" sz="1800" dirty="0"/>
              <a:t>2. </a:t>
            </a:r>
            <a:r>
              <a:rPr lang="ko-KR" altLang="en-US" sz="1800" dirty="0"/>
              <a:t>동시에 성문을 닫아 성문과 양순 사이에 공기를 가둠</a:t>
            </a:r>
            <a:r>
              <a:rPr lang="en-US" altLang="ko-KR" sz="1800" dirty="0"/>
              <a:t>.</a:t>
            </a:r>
          </a:p>
          <a:p>
            <a:pPr marL="1005840" lvl="4" indent="0">
              <a:buNone/>
              <a:defRPr/>
            </a:pPr>
            <a:endParaRPr lang="en-US" altLang="ko-KR" sz="1800" dirty="0"/>
          </a:p>
          <a:p>
            <a:pPr marL="1005840" lvl="4" indent="0">
              <a:buNone/>
              <a:defRPr/>
            </a:pPr>
            <a:endParaRPr lang="en-US" altLang="ko-KR" sz="1800" dirty="0"/>
          </a:p>
          <a:p>
            <a:pPr marL="1005840" lvl="4" indent="0">
              <a:buNone/>
              <a:defRPr/>
            </a:pPr>
            <a:r>
              <a:rPr lang="en-US" altLang="ko-KR" sz="1800" dirty="0"/>
              <a:t>                                                 3. </a:t>
            </a:r>
            <a:r>
              <a:rPr lang="ko-KR" altLang="en-US" sz="1800" dirty="0"/>
              <a:t> 후두를 아래로 내려 인후강의 면적을 넓히고</a:t>
            </a:r>
            <a:endParaRPr lang="en-US" altLang="ko-KR" sz="1800" dirty="0"/>
          </a:p>
          <a:p>
            <a:pPr marL="1005840" lvl="4" indent="0">
              <a:buNone/>
              <a:defRPr/>
            </a:pPr>
            <a:r>
              <a:rPr lang="en-US" altLang="ko-KR" sz="1800" dirty="0"/>
              <a:t>                                                    </a:t>
            </a:r>
            <a:r>
              <a:rPr lang="ko-KR" altLang="en-US" sz="1800" dirty="0"/>
              <a:t> 공기의 압력을 낮춤</a:t>
            </a:r>
            <a:r>
              <a:rPr lang="en-US" altLang="ko-KR" sz="1800" dirty="0"/>
              <a:t>.</a:t>
            </a:r>
          </a:p>
          <a:p>
            <a:pPr marL="1005840" lvl="4" indent="0">
              <a:buNone/>
              <a:defRPr/>
            </a:pPr>
            <a:endParaRPr lang="en-US" altLang="ko-KR" sz="1800" dirty="0"/>
          </a:p>
          <a:p>
            <a:pPr marL="1005840" lvl="4" indent="0">
              <a:buNone/>
              <a:defRPr/>
            </a:pPr>
            <a:r>
              <a:rPr lang="en-US" altLang="ko-KR" sz="1800" dirty="0"/>
              <a:t>                                                 4. </a:t>
            </a:r>
            <a:r>
              <a:rPr lang="ko-KR" altLang="en-US" sz="1800" dirty="0"/>
              <a:t>구강폐쇄를 개방하면 압력 차로 인해 압력이</a:t>
            </a:r>
            <a:endParaRPr lang="en-US" altLang="ko-KR" sz="1800" dirty="0"/>
          </a:p>
          <a:p>
            <a:pPr marL="1005840" lvl="4" indent="0">
              <a:buNone/>
              <a:defRPr/>
            </a:pPr>
            <a:r>
              <a:rPr lang="en-US" altLang="ko-KR" sz="1800" dirty="0"/>
              <a:t>                                                     </a:t>
            </a:r>
            <a:r>
              <a:rPr lang="ko-KR" altLang="en-US" sz="1800" dirty="0"/>
              <a:t>낮은 구강 내로 공기가 빨려 들어옴</a:t>
            </a:r>
            <a:r>
              <a:rPr lang="en-US" altLang="ko-KR" sz="1800" dirty="0"/>
              <a:t>. </a:t>
            </a:r>
          </a:p>
          <a:p>
            <a:pPr marL="1005840" lvl="4" indent="0">
              <a:buNone/>
              <a:defRPr/>
            </a:pPr>
            <a:endParaRPr lang="en-US" altLang="ko-KR" sz="1800" dirty="0"/>
          </a:p>
          <a:p>
            <a:pPr marL="1005840" lvl="4" indent="0">
              <a:buNone/>
              <a:defRPr/>
            </a:pPr>
            <a:r>
              <a:rPr lang="en-US" altLang="ko-KR" sz="1800" dirty="0"/>
              <a:t>                                                     </a:t>
            </a:r>
          </a:p>
          <a:p>
            <a:pPr marL="822960" lvl="3" indent="0">
              <a:buNone/>
              <a:defRPr/>
            </a:pPr>
            <a:endParaRPr lang="en-US" altLang="ko-KR" sz="2400" dirty="0">
              <a:latin typeface="HY바다L" pitchFamily="18" charset="-127"/>
              <a:ea typeface="HY바다L" pitchFamily="18" charset="-127"/>
            </a:endParaRPr>
          </a:p>
          <a:p>
            <a:pPr lvl="1" eaLnBrk="1" hangingPunct="1">
              <a:defRPr/>
            </a:pPr>
            <a:endParaRPr lang="ko-KR" altLang="en-US" sz="2400" dirty="0">
              <a:latin typeface="HY바다L" pitchFamily="18" charset="-127"/>
              <a:ea typeface="HY바다L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90" t="32691" r="9282" b="52050"/>
          <a:stretch/>
        </p:blipFill>
        <p:spPr>
          <a:xfrm rot="10800000">
            <a:off x="6516216" y="2060848"/>
            <a:ext cx="2304256" cy="18434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35" t="32691" r="30798" b="52050"/>
          <a:stretch/>
        </p:blipFill>
        <p:spPr>
          <a:xfrm rot="10800000">
            <a:off x="179511" y="4149080"/>
            <a:ext cx="2016224" cy="1843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11" t="32691" r="51096" b="52050"/>
          <a:stretch/>
        </p:blipFill>
        <p:spPr>
          <a:xfrm rot="10800000">
            <a:off x="2205488" y="4118921"/>
            <a:ext cx="1934463" cy="184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0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381</TotalTime>
  <Words>1361</Words>
  <Application>Microsoft Office PowerPoint</Application>
  <PresentationFormat>화면 슬라이드 쇼(4:3)</PresentationFormat>
  <Paragraphs>336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HY바다L</vt:lpstr>
      <vt:lpstr>돋움</vt:lpstr>
      <vt:lpstr>Arial</vt:lpstr>
      <vt:lpstr>Wingdings</vt:lpstr>
      <vt:lpstr>Wingdings 2</vt:lpstr>
      <vt:lpstr>투명도</vt:lpstr>
      <vt:lpstr>발화의 기능적 구성 요소</vt:lpstr>
      <vt:lpstr>1. 음의 분류와 음성적 특성</vt:lpstr>
      <vt:lpstr>2. 발동 과정 </vt:lpstr>
      <vt:lpstr>2. 발동 과정 </vt:lpstr>
      <vt:lpstr>2. 발동 과정 </vt:lpstr>
      <vt:lpstr>2. 발동 과정 </vt:lpstr>
      <vt:lpstr>2. 발동 과정 </vt:lpstr>
      <vt:lpstr>2. 발동 과정 </vt:lpstr>
      <vt:lpstr>2. 발동 과정 </vt:lpstr>
      <vt:lpstr>2. 발동 과정 </vt:lpstr>
      <vt:lpstr>2. 발동 과정 </vt:lpstr>
      <vt:lpstr>2. 발동 과정 </vt:lpstr>
      <vt:lpstr>2. 발동 과정 </vt:lpstr>
      <vt:lpstr>2. 발동 과정 </vt:lpstr>
      <vt:lpstr>2. 발동 과정 </vt:lpstr>
      <vt:lpstr>2. 발동 과정 </vt:lpstr>
      <vt:lpstr>3. 발성 과정 </vt:lpstr>
      <vt:lpstr>3. 발성 과정 </vt:lpstr>
      <vt:lpstr>3. 발성 과정 </vt:lpstr>
      <vt:lpstr>3. 발성 과정 </vt:lpstr>
      <vt:lpstr>3. 발성 과정 </vt:lpstr>
      <vt:lpstr>4. 조음 과정</vt:lpstr>
      <vt:lpstr>4. 조음 과정</vt:lpstr>
      <vt:lpstr>4. 조음 과정</vt:lpstr>
      <vt:lpstr>4. 조음 과정</vt:lpstr>
      <vt:lpstr>4. 조음 과정</vt:lpstr>
      <vt:lpstr>4. 조음 과정</vt:lpstr>
      <vt:lpstr>4. 조음 과정</vt:lpstr>
      <vt:lpstr>4. 조음 과정</vt:lpstr>
      <vt:lpstr>4. 조음 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음성학</dc:title>
  <dc:creator>User</dc:creator>
  <cp:lastModifiedBy>Kim Seongtae</cp:lastModifiedBy>
  <cp:revision>50</cp:revision>
  <cp:lastPrinted>2019-09-17T14:02:10Z</cp:lastPrinted>
  <dcterms:created xsi:type="dcterms:W3CDTF">2017-09-04T07:43:42Z</dcterms:created>
  <dcterms:modified xsi:type="dcterms:W3CDTF">2019-09-17T14:02:10Z</dcterms:modified>
</cp:coreProperties>
</file>