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90" r:id="rId3"/>
    <p:sldId id="389" r:id="rId4"/>
    <p:sldId id="257" r:id="rId5"/>
    <p:sldId id="392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18" r:id="rId14"/>
    <p:sldId id="402" r:id="rId15"/>
    <p:sldId id="403" r:id="rId16"/>
    <p:sldId id="404" r:id="rId17"/>
    <p:sldId id="405" r:id="rId18"/>
    <p:sldId id="406" r:id="rId19"/>
    <p:sldId id="419" r:id="rId20"/>
    <p:sldId id="421" r:id="rId21"/>
    <p:sldId id="422" r:id="rId22"/>
    <p:sldId id="423" r:id="rId23"/>
    <p:sldId id="424" r:id="rId24"/>
    <p:sldId id="407" r:id="rId25"/>
    <p:sldId id="408" r:id="rId26"/>
    <p:sldId id="409" r:id="rId27"/>
    <p:sldId id="367" r:id="rId28"/>
    <p:sldId id="369" r:id="rId29"/>
    <p:sldId id="370" r:id="rId30"/>
    <p:sldId id="411" r:id="rId31"/>
    <p:sldId id="412" r:id="rId32"/>
    <p:sldId id="425" r:id="rId33"/>
    <p:sldId id="413" r:id="rId34"/>
    <p:sldId id="414" r:id="rId35"/>
    <p:sldId id="416" r:id="rId36"/>
    <p:sldId id="415" r:id="rId37"/>
    <p:sldId id="426" r:id="rId38"/>
  </p:sldIdLst>
  <p:sldSz cx="9144000" cy="6858000" type="screen4x3"/>
  <p:notesSz cx="10018713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6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말소리의 분류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23616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000" dirty="0"/>
              <a:t>말소리의 분류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자음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모음</a:t>
            </a:r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권설음</a:t>
            </a:r>
            <a:r>
              <a:rPr lang="en-US" altLang="ko-KR" dirty="0">
                <a:latin typeface="+mn-ea"/>
              </a:rPr>
              <a:t>(retroflex)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아래  표면이 입천장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전경구개 부분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닿거나 접근하면서 나는 소리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중국어에서 특징적으로 나타나는 소리로 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/>
              <a:t>ʂ, ʐ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등이 존재함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경구개음</a:t>
            </a:r>
            <a:r>
              <a:rPr lang="en-US" altLang="ko-KR" dirty="0">
                <a:latin typeface="+mn-ea"/>
              </a:rPr>
              <a:t>(palatal)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혓몸이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경구개부에</a:t>
            </a:r>
            <a:r>
              <a:rPr lang="ko-KR" altLang="en-US" dirty="0">
                <a:latin typeface="+mn-ea"/>
              </a:rPr>
              <a:t> 닿거나 접근하여 조음되는 소리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c 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/>
              <a:t>ɟ, ɲ, ç, ʝ, j, ʎ ]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존재함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ㅎ</a:t>
            </a:r>
            <a:r>
              <a:rPr lang="en-US" altLang="ko-KR" dirty="0">
                <a:latin typeface="+mn-ea"/>
              </a:rPr>
              <a:t>/ + 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]or [j]</a:t>
            </a:r>
            <a:r>
              <a:rPr lang="ko-KR" altLang="en-US" dirty="0">
                <a:latin typeface="+mn-ea"/>
              </a:rPr>
              <a:t>일 때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ç] </a:t>
            </a:r>
            <a:r>
              <a:rPr lang="ko-KR" altLang="en-US" dirty="0"/>
              <a:t>가 생성됨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1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연구개음</a:t>
            </a:r>
            <a:r>
              <a:rPr lang="en-US" altLang="ko-KR" dirty="0">
                <a:latin typeface="+mn-ea"/>
              </a:rPr>
              <a:t>(velar)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혓몸이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연구개부에</a:t>
            </a:r>
            <a:r>
              <a:rPr lang="ko-KR" altLang="en-US" dirty="0">
                <a:latin typeface="+mn-ea"/>
              </a:rPr>
              <a:t> 닿거나 접근하여 조음되는 소리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ㄱ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ㅋ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ㄲ</a:t>
            </a:r>
            <a:r>
              <a:rPr lang="en-US" altLang="ko-KR" dirty="0">
                <a:latin typeface="+mn-ea"/>
              </a:rPr>
              <a:t>/,/</a:t>
            </a:r>
            <a:r>
              <a:rPr lang="ko-KR" altLang="en-US" dirty="0" err="1">
                <a:latin typeface="+mn-ea"/>
              </a:rPr>
              <a:t>ㅇ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나 독일어에서도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sz="2000" dirty="0"/>
              <a:t>x, ɣ] </a:t>
            </a:r>
            <a:r>
              <a:rPr lang="ko-KR" altLang="en-US" sz="2000" dirty="0"/>
              <a:t>등으로 존재함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구개수음</a:t>
            </a:r>
            <a:r>
              <a:rPr lang="en-US" altLang="ko-KR" dirty="0">
                <a:latin typeface="+mn-ea"/>
              </a:rPr>
              <a:t>(uvular)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혓몸이</a:t>
            </a:r>
            <a:r>
              <a:rPr lang="ko-KR" altLang="en-US" dirty="0">
                <a:latin typeface="+mn-ea"/>
              </a:rPr>
              <a:t> 연구개의 끝부분인 </a:t>
            </a:r>
            <a:r>
              <a:rPr lang="ko-KR" altLang="en-US" dirty="0" err="1">
                <a:latin typeface="+mn-ea"/>
              </a:rPr>
              <a:t>구개수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목젖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닿거나 접근하여 조음되는 소리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q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/>
              <a:t> ɢ, ɴ, ʀ, </a:t>
            </a:r>
            <a:r>
              <a:rPr lang="el-GR" altLang="ko-KR" dirty="0"/>
              <a:t>χ</a:t>
            </a:r>
            <a:r>
              <a:rPr lang="en-US" altLang="ko-KR" dirty="0"/>
              <a:t>, ʁ]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존재함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51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인두음</a:t>
            </a:r>
            <a:r>
              <a:rPr lang="en-US" altLang="ko-KR" dirty="0">
                <a:latin typeface="+mn-ea"/>
              </a:rPr>
              <a:t>(pharyngeal)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혀뿌리가 </a:t>
            </a:r>
            <a:r>
              <a:rPr lang="ko-KR" altLang="en-US" dirty="0" err="1">
                <a:latin typeface="+mn-ea"/>
              </a:rPr>
              <a:t>인두벽에</a:t>
            </a:r>
            <a:r>
              <a:rPr lang="ko-KR" altLang="en-US" dirty="0">
                <a:latin typeface="+mn-ea"/>
              </a:rPr>
              <a:t> 접근하면서 만들어지는 소리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아랍어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ħ, ʕ] </a:t>
            </a:r>
            <a:r>
              <a:rPr lang="ko-KR" altLang="en-US" dirty="0"/>
              <a:t>에 </a:t>
            </a:r>
            <a:r>
              <a:rPr lang="ko-KR" altLang="en-US" sz="2000" dirty="0"/>
              <a:t>존재함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성문음</a:t>
            </a:r>
            <a:r>
              <a:rPr lang="en-US" altLang="ko-KR" dirty="0">
                <a:latin typeface="+mn-ea"/>
              </a:rPr>
              <a:t>(glottal)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성대 사이 공간이 성문에서 만들어지는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 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ㅎ</a:t>
            </a:r>
            <a:r>
              <a:rPr lang="en-US" altLang="ko-KR" dirty="0"/>
              <a:t>/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존재함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063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조음 방법에 따른 자음의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폐쇄음</a:t>
            </a:r>
            <a:r>
              <a:rPr lang="en-US" altLang="ko-KR" dirty="0">
                <a:latin typeface="+mn-ea"/>
              </a:rPr>
              <a:t>(stop)/ </a:t>
            </a:r>
            <a:r>
              <a:rPr lang="ko-KR" altLang="en-US" dirty="0">
                <a:latin typeface="+mn-ea"/>
              </a:rPr>
              <a:t>파열음</a:t>
            </a:r>
            <a:r>
              <a:rPr lang="en-US" altLang="ko-KR" dirty="0">
                <a:latin typeface="+mn-ea"/>
              </a:rPr>
              <a:t>(plosive)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비강 통로를 차단한 상태에서 구강 통로의 일부를 조음 기관을 이용하여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완전히 막았다가 터트리면서 내는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막음</a:t>
            </a:r>
            <a:r>
              <a:rPr lang="en-US" altLang="ko-KR" dirty="0">
                <a:latin typeface="+mn-ea"/>
              </a:rPr>
              <a:t>(closing) – (</a:t>
            </a:r>
            <a:r>
              <a:rPr lang="ko-KR" altLang="en-US" dirty="0">
                <a:latin typeface="+mn-ea"/>
              </a:rPr>
              <a:t>막음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지속</a:t>
            </a:r>
            <a:r>
              <a:rPr lang="en-US" altLang="ko-KR" dirty="0">
                <a:latin typeface="+mn-ea"/>
              </a:rPr>
              <a:t>(closed) – </a:t>
            </a:r>
            <a:r>
              <a:rPr lang="ko-KR" altLang="en-US" dirty="0">
                <a:latin typeface="+mn-ea"/>
              </a:rPr>
              <a:t>개방</a:t>
            </a:r>
            <a:r>
              <a:rPr lang="en-US" altLang="ko-KR" dirty="0">
                <a:latin typeface="+mn-ea"/>
              </a:rPr>
              <a:t>(released)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en-US" altLang="ko-KR" dirty="0"/>
              <a:t>/p, b/, /t, d/, /ʔ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(ex. bu</a:t>
            </a:r>
            <a:r>
              <a:rPr lang="en-US" altLang="ko-KR" b="1" u="sng" dirty="0">
                <a:latin typeface="+mn-ea"/>
              </a:rPr>
              <a:t>tt</a:t>
            </a:r>
            <a:r>
              <a:rPr lang="en-US" altLang="ko-KR" dirty="0">
                <a:latin typeface="+mn-ea"/>
              </a:rPr>
              <a:t>on, wri</a:t>
            </a:r>
            <a:r>
              <a:rPr lang="en-US" altLang="ko-KR" b="1" u="sng" dirty="0">
                <a:latin typeface="+mn-ea"/>
              </a:rPr>
              <a:t>tt</a:t>
            </a:r>
            <a:r>
              <a:rPr lang="en-US" altLang="ko-KR" dirty="0">
                <a:latin typeface="+mn-ea"/>
              </a:rPr>
              <a:t>en)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>
                <a:latin typeface="+mn-ea"/>
              </a:rPr>
              <a:t>한국어에서는 </a:t>
            </a:r>
            <a:r>
              <a:rPr lang="ko-KR" altLang="en-US" sz="1800" dirty="0" err="1">
                <a:latin typeface="+mn-ea"/>
              </a:rPr>
              <a:t>불파음</a:t>
            </a:r>
            <a:r>
              <a:rPr lang="en-US" altLang="ko-KR" sz="1800" dirty="0">
                <a:latin typeface="+mn-ea"/>
              </a:rPr>
              <a:t>(unreleased sounds)</a:t>
            </a:r>
            <a:r>
              <a:rPr lang="ko-KR" altLang="en-US" sz="1800" dirty="0">
                <a:latin typeface="+mn-ea"/>
              </a:rPr>
              <a:t>음으로 실현됨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sz="1800" dirty="0">
                <a:latin typeface="+mn-ea"/>
              </a:rPr>
              <a:t>ex. </a:t>
            </a:r>
            <a:r>
              <a:rPr lang="ko-KR" altLang="en-US" sz="1800" dirty="0">
                <a:latin typeface="+mn-ea"/>
              </a:rPr>
              <a:t>밥</a:t>
            </a:r>
            <a:r>
              <a:rPr lang="en-US" altLang="ko-KR" sz="1800" dirty="0">
                <a:latin typeface="+mn-ea"/>
              </a:rPr>
              <a:t>[</a:t>
            </a:r>
            <a:r>
              <a:rPr lang="en-US" altLang="ko-KR" sz="1800" dirty="0"/>
              <a:t>pap ̚ ] , </a:t>
            </a:r>
            <a:r>
              <a:rPr lang="ko-KR" altLang="en-US" sz="1800" dirty="0"/>
              <a:t>닻</a:t>
            </a:r>
            <a:r>
              <a:rPr lang="en-US" altLang="ko-KR" sz="1800" dirty="0"/>
              <a:t>[tat ̚ ] </a:t>
            </a:r>
            <a:r>
              <a:rPr lang="ko-KR" altLang="en-US" sz="1800" dirty="0"/>
              <a:t>등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636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전동음</a:t>
            </a:r>
            <a:r>
              <a:rPr lang="en-US" altLang="ko-KR" dirty="0">
                <a:latin typeface="+mn-ea"/>
              </a:rPr>
              <a:t>(trill), </a:t>
            </a:r>
            <a:r>
              <a:rPr lang="ko-KR" altLang="en-US" dirty="0" err="1">
                <a:latin typeface="+mn-ea"/>
              </a:rPr>
              <a:t>탄설음</a:t>
            </a:r>
            <a:r>
              <a:rPr lang="en-US" altLang="ko-KR" dirty="0">
                <a:latin typeface="+mn-ea"/>
              </a:rPr>
              <a:t>(flap, tap)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전동음은</a:t>
            </a:r>
            <a:r>
              <a:rPr lang="ko-KR" altLang="en-US" dirty="0">
                <a:latin typeface="+mn-ea"/>
              </a:rPr>
              <a:t> 폐쇄 부분에서 막았다 </a:t>
            </a:r>
            <a:r>
              <a:rPr lang="ko-KR" altLang="en-US" dirty="0" err="1">
                <a:latin typeface="+mn-ea"/>
              </a:rPr>
              <a:t>텄다를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회 이상 반복하여 내는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탄설음은</a:t>
            </a:r>
            <a:r>
              <a:rPr lang="ko-KR" altLang="en-US" dirty="0">
                <a:latin typeface="+mn-ea"/>
              </a:rPr>
              <a:t> 폐쇄음처럼 완전한 폐쇄가 이루어진다는 점에서 비슷하지만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그 지속시간이 매우 짧은 소리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비음</a:t>
            </a:r>
            <a:r>
              <a:rPr lang="en-US" altLang="ko-KR" dirty="0">
                <a:latin typeface="+mn-ea"/>
              </a:rPr>
              <a:t>(nasal)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폐쇄가 동반된 상태에서 비강 통로를 열어 공기가 비강으로 빠져 나가게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하면서 만드는 소리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58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마찰음</a:t>
            </a:r>
            <a:r>
              <a:rPr lang="en-US" altLang="ko-KR" dirty="0">
                <a:latin typeface="+mn-ea"/>
              </a:rPr>
              <a:t>(fricative)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기류의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통로가 좁아 난기류가 생성되어 소음이 동반되는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f,v,s,z</a:t>
            </a:r>
            <a:r>
              <a:rPr lang="en-US" altLang="ko-KR" dirty="0">
                <a:latin typeface="+mn-ea"/>
              </a:rPr>
              <a:t>,</a:t>
            </a:r>
            <a:r>
              <a:rPr lang="el-GR" altLang="ko-KR" dirty="0"/>
              <a:t>θ</a:t>
            </a:r>
            <a:r>
              <a:rPr lang="en-US" altLang="ko-KR" dirty="0"/>
              <a:t>,ð/ </a:t>
            </a:r>
            <a:r>
              <a:rPr lang="ko-KR" altLang="en-US" dirty="0"/>
              <a:t>등 이 조음방법으로 많은 소리가 만들어짐</a:t>
            </a:r>
            <a:r>
              <a:rPr lang="en-US" altLang="ko-KR" dirty="0"/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지속성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접근음</a:t>
            </a:r>
            <a:r>
              <a:rPr lang="en-US" altLang="ko-KR" dirty="0">
                <a:latin typeface="+mn-ea"/>
              </a:rPr>
              <a:t>(approximant)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기류가 구강의 중앙 통로에서 방해를 받기는 하지만 통로가 넓어 난기류가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형성되지 않는 소리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27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♣ </a:t>
            </a:r>
            <a:r>
              <a:rPr lang="ko-KR" altLang="en-US" dirty="0" err="1">
                <a:latin typeface="+mn-ea"/>
              </a:rPr>
              <a:t>치찰성</a:t>
            </a:r>
            <a:r>
              <a:rPr lang="en-US" altLang="ko-KR" dirty="0">
                <a:latin typeface="+mn-ea"/>
              </a:rPr>
              <a:t>(sibilant)</a:t>
            </a:r>
            <a:r>
              <a:rPr lang="ko-KR" altLang="en-US" dirty="0">
                <a:latin typeface="+mn-ea"/>
              </a:rPr>
              <a:t>과 </a:t>
            </a:r>
            <a:r>
              <a:rPr lang="ko-KR" altLang="en-US" dirty="0" err="1">
                <a:latin typeface="+mn-ea"/>
              </a:rPr>
              <a:t>조찰성</a:t>
            </a:r>
            <a:r>
              <a:rPr lang="en-US" altLang="ko-KR" dirty="0">
                <a:latin typeface="+mn-ea"/>
              </a:rPr>
              <a:t>(strident)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비치찰음</a:t>
            </a:r>
            <a:r>
              <a:rPr lang="en-US" altLang="ko-KR" dirty="0">
                <a:latin typeface="+mn-ea"/>
              </a:rPr>
              <a:t>(non- sibilant)- </a:t>
            </a:r>
            <a:r>
              <a:rPr lang="ko-KR" altLang="en-US" dirty="0">
                <a:latin typeface="+mn-ea"/>
              </a:rPr>
              <a:t>성도 일부를 좁아져 생긴 난기류에 의해 마찰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                          </a:t>
            </a:r>
            <a:r>
              <a:rPr lang="ko-KR" altLang="en-US" dirty="0">
                <a:latin typeface="+mn-ea"/>
              </a:rPr>
              <a:t>소음이 생긴 경우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치찰음</a:t>
            </a:r>
            <a:r>
              <a:rPr lang="en-US" altLang="ko-KR" dirty="0">
                <a:latin typeface="+mn-ea"/>
              </a:rPr>
              <a:t>(sibilant)- </a:t>
            </a:r>
            <a:r>
              <a:rPr lang="ko-KR" altLang="en-US" dirty="0">
                <a:latin typeface="+mn-ea"/>
              </a:rPr>
              <a:t>난기류가 앞니에 부딪혀 기류의 방향이 바뀌면서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               </a:t>
            </a:r>
            <a:r>
              <a:rPr lang="ko-KR" altLang="en-US" dirty="0">
                <a:latin typeface="+mn-ea"/>
              </a:rPr>
              <a:t>난기류가 추가로 생성되는 경우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마찰 소음이 동반되는 여부인 </a:t>
            </a:r>
            <a:r>
              <a:rPr lang="ko-KR" altLang="en-US" dirty="0" err="1">
                <a:latin typeface="+mn-ea"/>
              </a:rPr>
              <a:t>조찰성</a:t>
            </a:r>
            <a:r>
              <a:rPr lang="ko-KR" altLang="en-US" dirty="0">
                <a:latin typeface="+mn-ea"/>
              </a:rPr>
              <a:t> 관점에서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 err="1">
                <a:latin typeface="+mn-ea"/>
              </a:rPr>
              <a:t>f,v,s,z,</a:t>
            </a:r>
            <a:r>
              <a:rPr lang="en-US" altLang="ko-KR" dirty="0" err="1"/>
              <a:t>ʃ,ʒ</a:t>
            </a:r>
            <a:r>
              <a:rPr lang="en-US" altLang="ko-KR" dirty="0"/>
              <a:t>]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같이 분류</a:t>
            </a:r>
            <a:r>
              <a:rPr lang="ko-KR" altLang="en-US" dirty="0">
                <a:latin typeface="+mn-ea"/>
              </a:rPr>
              <a:t>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치찰성</a:t>
            </a:r>
            <a:r>
              <a:rPr lang="ko-KR" altLang="en-US" dirty="0">
                <a:latin typeface="+mn-ea"/>
              </a:rPr>
              <a:t> 관점에서는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 err="1">
                <a:latin typeface="+mn-ea"/>
              </a:rPr>
              <a:t>f,v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 err="1">
                <a:latin typeface="+mn-ea"/>
              </a:rPr>
              <a:t>s,z,</a:t>
            </a:r>
            <a:r>
              <a:rPr lang="en-US" altLang="ko-KR" dirty="0" err="1"/>
              <a:t>ʃ,ʒ</a:t>
            </a:r>
            <a:r>
              <a:rPr lang="en-US" altLang="ko-KR" dirty="0"/>
              <a:t>]</a:t>
            </a:r>
            <a:r>
              <a:rPr lang="ko-KR" altLang="en-US" dirty="0"/>
              <a:t>은 따로 분류함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18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설측음</a:t>
            </a:r>
            <a:r>
              <a:rPr lang="en-US" altLang="ko-KR" dirty="0">
                <a:latin typeface="+mn-ea"/>
              </a:rPr>
              <a:t>(lateral)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혀의 측면으로 기류가 빠져 나가면서 만들어지는 소리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en-US" altLang="ko-KR" dirty="0"/>
              <a:t>[ɬ , ɮ,  l] </a:t>
            </a:r>
            <a:r>
              <a:rPr lang="ko-KR" altLang="en-US" dirty="0"/>
              <a:t>등이 존재함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파찰음</a:t>
            </a:r>
            <a:r>
              <a:rPr lang="en-US" altLang="ko-KR" dirty="0">
                <a:latin typeface="+mn-ea"/>
              </a:rPr>
              <a:t>(affricative)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파열된 후 마찰이 이루어지는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폐쇄의 단계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폐쇄 지속의 단계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마찰의 단계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ㅈ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ㅊ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ㅉ</a:t>
            </a:r>
            <a:r>
              <a:rPr lang="en-US" altLang="ko-KR" dirty="0">
                <a:latin typeface="+mn-ea"/>
              </a:rPr>
              <a:t>/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33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1051560" lvl="4" indent="0">
              <a:buNone/>
            </a:pPr>
            <a:endParaRPr lang="en-US" altLang="ko-KR" sz="1800" dirty="0">
              <a:latin typeface="+mn-ea"/>
            </a:endParaRPr>
          </a:p>
          <a:p>
            <a:pPr marL="1051560" lvl="4" indent="0">
              <a:buNone/>
            </a:pPr>
            <a:r>
              <a:rPr lang="en-US" altLang="ko-KR" sz="1800" dirty="0">
                <a:latin typeface="+mn-ea"/>
              </a:rPr>
              <a:t>  ‘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 </a:t>
            </a:r>
            <a:r>
              <a:rPr lang="ko-KR" altLang="en-US" sz="1800" dirty="0" err="1">
                <a:latin typeface="+mn-ea"/>
              </a:rPr>
              <a:t>ㅈ</a:t>
            </a:r>
            <a:r>
              <a:rPr lang="en-US" altLang="ko-KR" sz="1800" dirty="0">
                <a:latin typeface="+mn-ea"/>
              </a:rPr>
              <a:t>’                             ‘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’</a:t>
            </a:r>
            <a:r>
              <a:rPr lang="ko-KR" altLang="en-US" sz="1800" dirty="0" err="1">
                <a:latin typeface="+mn-ea"/>
              </a:rPr>
              <a:t>ㅉ</a:t>
            </a:r>
            <a:r>
              <a:rPr lang="en-US" altLang="ko-KR" sz="1800" dirty="0">
                <a:latin typeface="+mn-ea"/>
              </a:rPr>
              <a:t>’                           ‘</a:t>
            </a:r>
            <a:r>
              <a:rPr lang="en-US" altLang="ko-KR" sz="1800" dirty="0" err="1"/>
              <a:t>tɕ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 </a:t>
            </a:r>
            <a:r>
              <a:rPr lang="ko-KR" altLang="en-US" sz="1800" dirty="0" err="1">
                <a:latin typeface="+mn-ea"/>
              </a:rPr>
              <a:t>ㅊ</a:t>
            </a:r>
            <a:r>
              <a:rPr lang="en-US" altLang="ko-KR" sz="1800" dirty="0">
                <a:latin typeface="+mn-ea"/>
              </a:rPr>
              <a:t>’</a:t>
            </a:r>
          </a:p>
          <a:p>
            <a:pPr lvl="4"/>
            <a:endParaRPr lang="en-US" altLang="ko-KR" sz="1800" dirty="0">
              <a:latin typeface="+mn-ea"/>
            </a:endParaRPr>
          </a:p>
        </p:txBody>
      </p:sp>
      <p:pic>
        <p:nvPicPr>
          <p:cNvPr id="4" name="그림 3" descr="14.bmp"/>
          <p:cNvPicPr>
            <a:picLocks noChangeAspect="1"/>
          </p:cNvPicPr>
          <p:nvPr/>
        </p:nvPicPr>
        <p:blipFill rotWithShape="1">
          <a:blip r:embed="rId2"/>
          <a:srcRect l="1110" t="9343" r="1170"/>
          <a:stretch/>
        </p:blipFill>
        <p:spPr>
          <a:xfrm>
            <a:off x="517107" y="2358571"/>
            <a:ext cx="815044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6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구강의 완전 폐쇄 여부를 기준으로 한 자음의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통로 막힘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다막음</a:t>
            </a:r>
            <a:r>
              <a:rPr lang="ko-KR" altLang="en-US" dirty="0">
                <a:latin typeface="+mn-ea"/>
              </a:rPr>
              <a:t> 소리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파열음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폐쇄음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비음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전동음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탄설음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통로 열림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덜막음</a:t>
            </a:r>
            <a:r>
              <a:rPr lang="ko-KR" altLang="en-US" dirty="0">
                <a:latin typeface="+mn-ea"/>
              </a:rPr>
              <a:t> 소리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마찰음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접근음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비강 통로 개폐 여부를 기준으로 한 </a:t>
            </a:r>
            <a:r>
              <a:rPr lang="ko-KR" altLang="en-US" dirty="0" err="1">
                <a:latin typeface="+mn-ea"/>
              </a:rPr>
              <a:t>다막음</a:t>
            </a:r>
            <a:r>
              <a:rPr lang="ko-KR" altLang="en-US" dirty="0">
                <a:latin typeface="+mn-ea"/>
              </a:rPr>
              <a:t> 소리의 분류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/>
              <a:t>비강 통로 막힘 </a:t>
            </a:r>
            <a:r>
              <a:rPr lang="en-US" altLang="ko-KR" dirty="0"/>
              <a:t>– </a:t>
            </a:r>
            <a:r>
              <a:rPr lang="ko-KR" altLang="en-US" dirty="0"/>
              <a:t>파열음</a:t>
            </a:r>
            <a:r>
              <a:rPr lang="en-US" altLang="ko-KR" dirty="0"/>
              <a:t>(</a:t>
            </a:r>
            <a:r>
              <a:rPr lang="ko-KR" altLang="en-US" dirty="0"/>
              <a:t>폐쇄음</a:t>
            </a:r>
            <a:r>
              <a:rPr lang="en-US" altLang="ko-KR" dirty="0"/>
              <a:t>), </a:t>
            </a:r>
            <a:r>
              <a:rPr lang="ko-KR" altLang="en-US" dirty="0" err="1"/>
              <a:t>전동음</a:t>
            </a:r>
            <a:r>
              <a:rPr lang="en-US" altLang="ko-KR" dirty="0"/>
              <a:t>, </a:t>
            </a:r>
            <a:r>
              <a:rPr lang="ko-KR" altLang="en-US" dirty="0" err="1"/>
              <a:t>탄설음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비강 통로 열림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비음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0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말소리의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성도에 따른 분류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구강음</a:t>
            </a:r>
            <a:r>
              <a:rPr lang="en-US" altLang="ko-KR" dirty="0">
                <a:latin typeface="+mn-ea"/>
              </a:rPr>
              <a:t>(orals)- </a:t>
            </a:r>
            <a:r>
              <a:rPr lang="ko-KR" altLang="en-US" dirty="0">
                <a:latin typeface="+mn-ea"/>
              </a:rPr>
              <a:t>공기의 흐름이 구강을 통해서 나가는 소리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구강모음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구강자음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비강음</a:t>
            </a:r>
            <a:r>
              <a:rPr lang="en-US" altLang="ko-KR" dirty="0">
                <a:latin typeface="+mn-ea"/>
              </a:rPr>
              <a:t>(nasals)- </a:t>
            </a:r>
            <a:r>
              <a:rPr lang="ko-KR" altLang="en-US" dirty="0">
                <a:latin typeface="+mn-ea"/>
              </a:rPr>
              <a:t>공기의 흐름이 비강을 통해서 나가는 소리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비모음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 err="1">
                <a:latin typeface="+mn-ea"/>
              </a:rPr>
              <a:t>비자음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8106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구강과 비강 통로가 모두 막힌 </a:t>
            </a:r>
            <a:r>
              <a:rPr lang="ko-KR" altLang="en-US" dirty="0" err="1">
                <a:latin typeface="+mn-ea"/>
              </a:rPr>
              <a:t>다막음</a:t>
            </a:r>
            <a:r>
              <a:rPr lang="ko-KR" altLang="en-US" dirty="0">
                <a:latin typeface="+mn-ea"/>
              </a:rPr>
              <a:t> 소리의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폐쇄 횟수 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회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>
                <a:latin typeface="+mn-ea"/>
              </a:rPr>
              <a:t>파열음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폐쇄음</a:t>
            </a:r>
            <a:r>
              <a:rPr lang="en-US" altLang="ko-KR" sz="1800" dirty="0">
                <a:latin typeface="+mn-ea"/>
              </a:rPr>
              <a:t>), </a:t>
            </a:r>
            <a:r>
              <a:rPr lang="ko-KR" altLang="en-US" sz="1800" dirty="0" err="1">
                <a:latin typeface="+mn-ea"/>
              </a:rPr>
              <a:t>탄설음</a:t>
            </a:r>
            <a:endParaRPr lang="en-US" altLang="ko-KR" sz="1800" dirty="0">
              <a:latin typeface="+mn-ea"/>
            </a:endParaRP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en-US" altLang="ko-KR" sz="1800" dirty="0">
                <a:latin typeface="+mn-ea"/>
              </a:rPr>
              <a:t>2</a:t>
            </a:r>
            <a:r>
              <a:rPr lang="ko-KR" altLang="en-US" sz="1800" dirty="0">
                <a:latin typeface="+mn-ea"/>
              </a:rPr>
              <a:t>회 이상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 err="1">
                <a:latin typeface="+mn-ea"/>
              </a:rPr>
              <a:t>전동음</a:t>
            </a:r>
            <a:endParaRPr lang="en-US" altLang="ko-KR" sz="1800" dirty="0">
              <a:latin typeface="+mn-ea"/>
            </a:endParaRPr>
          </a:p>
          <a:p>
            <a:pPr lvl="3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폐쇄의 지속 시간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긺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>
                <a:latin typeface="+mn-ea"/>
              </a:rPr>
              <a:t>파열음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폐쇄음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짧음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 err="1">
                <a:latin typeface="+mn-ea"/>
              </a:rPr>
              <a:t>탄설음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전동음</a:t>
            </a:r>
            <a:endParaRPr lang="en-US" altLang="ko-KR" sz="1800" dirty="0">
              <a:latin typeface="+mn-ea"/>
            </a:endParaRPr>
          </a:p>
          <a:p>
            <a:pPr marL="274320" lvl="1" indent="0">
              <a:buNone/>
            </a:pPr>
            <a:endParaRPr lang="en-US" altLang="ko-KR" sz="1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5" t="13440" r="47142" b="75564"/>
          <a:stretch/>
        </p:blipFill>
        <p:spPr>
          <a:xfrm>
            <a:off x="4572000" y="2492896"/>
            <a:ext cx="2040044" cy="18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48" t="13440" r="5498" b="75564"/>
          <a:stretch/>
        </p:blipFill>
        <p:spPr>
          <a:xfrm>
            <a:off x="5796136" y="4509120"/>
            <a:ext cx="2376264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8" t="13440" r="28377" b="75564"/>
          <a:stretch/>
        </p:blipFill>
        <p:spPr>
          <a:xfrm>
            <a:off x="7092280" y="2492896"/>
            <a:ext cx="187220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5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구강 통로가 열리면서 만들어지는 자음의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난기류 생성으로 인한 소음 여부 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소음 발생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>
                <a:latin typeface="+mn-ea"/>
              </a:rPr>
              <a:t>마찰음</a:t>
            </a:r>
            <a:endParaRPr lang="en-US" altLang="ko-KR" sz="1800" dirty="0">
              <a:latin typeface="+mn-ea"/>
            </a:endParaRPr>
          </a:p>
          <a:p>
            <a:pPr marL="822960" lvl="3" indent="0">
              <a:buNone/>
            </a:pPr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소음 발생 안 됨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 err="1">
                <a:latin typeface="+mn-ea"/>
              </a:rPr>
              <a:t>접근음</a:t>
            </a:r>
            <a:endParaRPr lang="en-US" altLang="ko-KR" sz="1800" dirty="0">
              <a:latin typeface="+mn-ea"/>
            </a:endParaRPr>
          </a:p>
          <a:p>
            <a:pPr lvl="3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측면 통로 형성 여부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형성됨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 err="1">
                <a:latin typeface="+mn-ea"/>
              </a:rPr>
              <a:t>설측</a:t>
            </a:r>
            <a:r>
              <a:rPr lang="ko-KR" altLang="en-US" sz="1800" dirty="0">
                <a:latin typeface="+mn-ea"/>
              </a:rPr>
              <a:t> 마찰음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설측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접근음</a:t>
            </a:r>
            <a:endParaRPr lang="en-US" altLang="ko-KR" sz="1800" dirty="0">
              <a:latin typeface="+mn-ea"/>
            </a:endParaRPr>
          </a:p>
          <a:p>
            <a:pPr marL="822960" lvl="3" indent="0">
              <a:buNone/>
            </a:pPr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형성 안 됨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>
                <a:latin typeface="+mn-ea"/>
              </a:rPr>
              <a:t>정중 마찰음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정중 </a:t>
            </a:r>
            <a:r>
              <a:rPr lang="ko-KR" altLang="en-US" sz="1800" dirty="0" err="1">
                <a:latin typeface="+mn-ea"/>
              </a:rPr>
              <a:t>접근음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9" t="65863" r="25918" b="21526"/>
          <a:stretch/>
        </p:blipFill>
        <p:spPr>
          <a:xfrm rot="10800000">
            <a:off x="4355976" y="2420888"/>
            <a:ext cx="4320480" cy="18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5" t="53253" r="37432" b="38519"/>
          <a:stretch/>
        </p:blipFill>
        <p:spPr>
          <a:xfrm rot="10800000">
            <a:off x="6119416" y="5589240"/>
            <a:ext cx="2197000" cy="1152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6" t="53253" r="16242" b="38519"/>
          <a:stretch/>
        </p:blipFill>
        <p:spPr>
          <a:xfrm rot="10800000">
            <a:off x="6001178" y="4612789"/>
            <a:ext cx="2171222" cy="9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개방 시점에 따른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즉각 개방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파열음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폐쇄음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지연 개방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파찰음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5904656" cy="18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7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자음의 조음 방법 특성 요약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18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42691"/>
              </p:ext>
            </p:extLst>
          </p:nvPr>
        </p:nvGraphicFramePr>
        <p:xfrm>
          <a:off x="467544" y="2204864"/>
          <a:ext cx="8136911" cy="4398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조음방법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구강 완전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폐쇄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비강 통로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차단 여부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구강 폐쇄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일회성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구강 폐쇄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지속시간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소음 동반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여부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측면 통로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사용 여부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폐쇄음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길다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길다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전동음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짧다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탄설음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짧다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마찰음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설측마찰음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접근음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/>
                        <a:t>설측접근음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파찰음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길다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발성 유형에 따른 자음의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조음위치와 조음방법이 같더라도 성대 진동의 유무에 따라 소리를 분류함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무성음</a:t>
            </a:r>
            <a:r>
              <a:rPr lang="en-US" altLang="ko-KR" dirty="0">
                <a:latin typeface="+mn-ea"/>
              </a:rPr>
              <a:t>(voiceless)- </a:t>
            </a:r>
            <a:r>
              <a:rPr lang="ko-KR" altLang="en-US" dirty="0">
                <a:latin typeface="+mn-ea"/>
              </a:rPr>
              <a:t>성대 진동이 동반되지 않는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유성음</a:t>
            </a:r>
            <a:r>
              <a:rPr lang="en-US" altLang="ko-KR" dirty="0">
                <a:latin typeface="+mn-ea"/>
              </a:rPr>
              <a:t>(voiced)- </a:t>
            </a:r>
            <a:r>
              <a:rPr lang="ko-KR" altLang="en-US" dirty="0">
                <a:latin typeface="+mn-ea"/>
              </a:rPr>
              <a:t>성대 진동이 동반되는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영어의 경우 성대의 진동 여부가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자음을 분류하는 주요 기준이 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하지만 한국어나 태국어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힌디어에서는 유무성이 대립이 조음의 분류 기준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이 되지 못함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144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기식</a:t>
            </a:r>
            <a:r>
              <a:rPr lang="en-US" altLang="ko-KR" dirty="0">
                <a:latin typeface="+mn-ea"/>
              </a:rPr>
              <a:t>(aspiration)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조음 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성문 아래 압축된 공기가 방출되면서 마찰 소음을 내는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강한 기류를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기</a:t>
            </a:r>
            <a:r>
              <a:rPr lang="en-US" altLang="ko-KR" dirty="0">
                <a:latin typeface="+mn-ea"/>
              </a:rPr>
              <a:t>(aspiration)</a:t>
            </a:r>
            <a:r>
              <a:rPr lang="ko-KR" altLang="en-US" dirty="0">
                <a:latin typeface="+mn-ea"/>
              </a:rPr>
              <a:t>라고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무기음</a:t>
            </a:r>
            <a:r>
              <a:rPr lang="en-US" altLang="ko-KR" dirty="0">
                <a:latin typeface="+mn-ea"/>
              </a:rPr>
              <a:t>(unaspirated)- </a:t>
            </a:r>
            <a:r>
              <a:rPr lang="ko-KR" altLang="en-US" dirty="0">
                <a:latin typeface="+mn-ea"/>
              </a:rPr>
              <a:t>기식이 동반되지 않는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유기음</a:t>
            </a:r>
            <a:r>
              <a:rPr lang="en-US" altLang="ko-KR" dirty="0">
                <a:latin typeface="+mn-ea"/>
              </a:rPr>
              <a:t>(aspirated)- </a:t>
            </a:r>
            <a:r>
              <a:rPr lang="ko-KR" altLang="en-US" dirty="0">
                <a:latin typeface="+mn-ea"/>
              </a:rPr>
              <a:t>기식이 동반된 소리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기식음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격음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폐쇄음의 기식 정도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격음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 </a:t>
            </a:r>
            <a:r>
              <a:rPr lang="en-US" altLang="ko-KR" sz="1800" baseline="30000" dirty="0"/>
              <a:t>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k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)  heavily aspirated</a:t>
            </a:r>
          </a:p>
          <a:p>
            <a:pPr lvl="3"/>
            <a:r>
              <a:rPr lang="ko-KR" altLang="en-US" sz="1800" dirty="0"/>
              <a:t>평음 </a:t>
            </a:r>
            <a:r>
              <a:rPr lang="en-US" altLang="ko-KR" sz="1800" dirty="0"/>
              <a:t>(p, t, s, 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, k)    slightly aspirated (</a:t>
            </a:r>
            <a:r>
              <a:rPr lang="ko-KR" altLang="en-US" sz="1800" dirty="0"/>
              <a:t>약간 있지만 </a:t>
            </a:r>
            <a:r>
              <a:rPr lang="ko-KR" altLang="en-US" sz="1800" dirty="0" err="1"/>
              <a:t>무기음으로</a:t>
            </a:r>
            <a:r>
              <a:rPr lang="ko-KR" altLang="en-US" sz="1800" dirty="0"/>
              <a:t> 분류함</a:t>
            </a:r>
            <a:r>
              <a:rPr lang="en-US" altLang="ko-KR" sz="1800" dirty="0"/>
              <a:t>)</a:t>
            </a:r>
          </a:p>
          <a:p>
            <a:pPr lvl="3"/>
            <a:r>
              <a:rPr lang="ko-KR" altLang="en-US" sz="1800" dirty="0"/>
              <a:t>경음 </a:t>
            </a:r>
            <a:r>
              <a:rPr lang="en-US" altLang="ko-KR" sz="1800" dirty="0"/>
              <a:t>(p', t', s’, 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 ', k')  unaspirated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08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후두의 긴장</a:t>
            </a:r>
            <a:r>
              <a:rPr lang="en-US" altLang="ko-KR" dirty="0">
                <a:latin typeface="+mn-ea"/>
              </a:rPr>
              <a:t>(tense)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조음 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후두 긴장</a:t>
            </a:r>
            <a:r>
              <a:rPr lang="en-US" altLang="ko-KR" dirty="0">
                <a:latin typeface="+mn-ea"/>
              </a:rPr>
              <a:t>(constriction of glottis)</a:t>
            </a:r>
            <a:r>
              <a:rPr lang="ko-KR" altLang="en-US" dirty="0">
                <a:latin typeface="+mn-ea"/>
              </a:rPr>
              <a:t>의 유무가 동반되는지 여부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연음</a:t>
            </a:r>
            <a:r>
              <a:rPr lang="en-US" altLang="ko-KR" dirty="0">
                <a:latin typeface="+mn-ea"/>
              </a:rPr>
              <a:t>(lax consonants, lenis)- </a:t>
            </a:r>
            <a:r>
              <a:rPr lang="ko-KR" altLang="en-US" dirty="0">
                <a:latin typeface="+mn-ea"/>
              </a:rPr>
              <a:t>후두긴장이 동반되지 않는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경음</a:t>
            </a:r>
            <a:r>
              <a:rPr lang="en-US" altLang="ko-KR" dirty="0">
                <a:latin typeface="+mn-ea"/>
              </a:rPr>
              <a:t>(tense, </a:t>
            </a:r>
            <a:r>
              <a:rPr lang="en-US" altLang="ko-KR" dirty="0" err="1">
                <a:latin typeface="+mn-ea"/>
              </a:rPr>
              <a:t>fortis</a:t>
            </a:r>
            <a:r>
              <a:rPr lang="en-US" altLang="ko-KR" dirty="0">
                <a:latin typeface="+mn-ea"/>
              </a:rPr>
              <a:t>)- </a:t>
            </a:r>
            <a:r>
              <a:rPr lang="ko-KR" altLang="en-US" dirty="0">
                <a:latin typeface="+mn-ea"/>
              </a:rPr>
              <a:t>후두긴장이 동반된 소리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된소리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장애음의 후두긴장 여부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격음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 </a:t>
            </a:r>
            <a:r>
              <a:rPr lang="en-US" altLang="ko-KR" sz="1800" baseline="30000" dirty="0"/>
              <a:t>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k</a:t>
            </a:r>
            <a:r>
              <a:rPr lang="en-US" altLang="ko-KR" sz="1800" baseline="30000" dirty="0" err="1"/>
              <a:t>h</a:t>
            </a:r>
            <a:r>
              <a:rPr lang="en-US" altLang="ko-KR" sz="1800" dirty="0"/>
              <a:t>)  </a:t>
            </a:r>
            <a:r>
              <a:rPr lang="ko-KR" altLang="en-US" sz="1800" dirty="0"/>
              <a:t>후두 긴장 있음</a:t>
            </a:r>
            <a:endParaRPr lang="en-US" altLang="ko-KR" sz="1800" dirty="0"/>
          </a:p>
          <a:p>
            <a:pPr lvl="3"/>
            <a:r>
              <a:rPr lang="ko-KR" altLang="en-US" sz="1800" dirty="0"/>
              <a:t>평음 </a:t>
            </a:r>
            <a:r>
              <a:rPr lang="en-US" altLang="ko-KR" sz="1800" dirty="0"/>
              <a:t>(p, t, s, 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, k)    </a:t>
            </a:r>
            <a:r>
              <a:rPr lang="ko-KR" altLang="en-US" sz="1800" dirty="0"/>
              <a:t>후두 긴장 없음</a:t>
            </a:r>
            <a:endParaRPr lang="en-US" altLang="ko-KR" sz="1800" dirty="0"/>
          </a:p>
          <a:p>
            <a:pPr lvl="3"/>
            <a:r>
              <a:rPr lang="ko-KR" altLang="en-US" sz="1800" dirty="0"/>
              <a:t>경음 </a:t>
            </a:r>
            <a:r>
              <a:rPr lang="en-US" altLang="ko-KR" sz="1800" dirty="0"/>
              <a:t>(p', t', s’, </a:t>
            </a:r>
            <a:r>
              <a:rPr lang="en-US" altLang="ko-KR" sz="1800" dirty="0" err="1"/>
              <a:t>tɕ</a:t>
            </a:r>
            <a:r>
              <a:rPr lang="en-US" altLang="ko-KR" sz="1800" dirty="0"/>
              <a:t> ', k')  </a:t>
            </a:r>
            <a:r>
              <a:rPr lang="ko-KR" altLang="en-US" sz="1800" dirty="0"/>
              <a:t>후두 긴장 있음</a:t>
            </a:r>
            <a:endParaRPr lang="en-US" altLang="ko-KR" sz="1800" dirty="0"/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1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♣ 한국어 장애음의 분류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기식</a:t>
            </a:r>
            <a:r>
              <a:rPr lang="en-US" altLang="ko-KR" dirty="0">
                <a:latin typeface="+mn-ea"/>
              </a:rPr>
              <a:t>(aspiration)</a:t>
            </a:r>
            <a:r>
              <a:rPr lang="ko-KR" altLang="en-US" dirty="0">
                <a:latin typeface="+mn-ea"/>
              </a:rPr>
              <a:t>과 후두긴장</a:t>
            </a:r>
            <a:r>
              <a:rPr lang="en-US" altLang="ko-KR" dirty="0">
                <a:latin typeface="+mn-ea"/>
              </a:rPr>
              <a:t>(tense)</a:t>
            </a:r>
            <a:r>
              <a:rPr lang="ko-KR" altLang="en-US" dirty="0">
                <a:latin typeface="+mn-ea"/>
              </a:rPr>
              <a:t>로 구별함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en-US" altLang="ko-KR" sz="1800" dirty="0"/>
              <a:t>p  :  </a:t>
            </a:r>
            <a:r>
              <a:rPr lang="ko-KR" altLang="en-US" sz="1800" dirty="0"/>
              <a:t>무성 무기 연음</a:t>
            </a:r>
            <a:r>
              <a:rPr lang="en-US" altLang="ko-KR" sz="1800" dirty="0"/>
              <a:t>  (</a:t>
            </a:r>
            <a:r>
              <a:rPr lang="ko-KR" altLang="en-US" sz="1800" dirty="0"/>
              <a:t>→평음</a:t>
            </a:r>
            <a:r>
              <a:rPr lang="en-US" altLang="ko-KR" sz="1800" dirty="0"/>
              <a:t>)</a:t>
            </a:r>
          </a:p>
          <a:p>
            <a:pPr lvl="3"/>
            <a:r>
              <a:rPr lang="en-US" altLang="ko-KR" sz="1800" dirty="0"/>
              <a:t>p’ :  </a:t>
            </a:r>
            <a:r>
              <a:rPr lang="ko-KR" altLang="en-US" sz="1800" dirty="0"/>
              <a:t>무성 무기 경음  </a:t>
            </a:r>
            <a:r>
              <a:rPr lang="en-US" altLang="ko-KR" sz="1800" dirty="0"/>
              <a:t>(</a:t>
            </a:r>
            <a:r>
              <a:rPr lang="ko-KR" altLang="en-US" sz="1800" dirty="0"/>
              <a:t>→경음</a:t>
            </a:r>
            <a:r>
              <a:rPr lang="en-US" altLang="ko-KR" sz="1800" dirty="0"/>
              <a:t>)</a:t>
            </a:r>
          </a:p>
          <a:p>
            <a:pPr lvl="3"/>
            <a:r>
              <a:rPr lang="en-US" altLang="ko-KR" sz="1800" dirty="0" err="1"/>
              <a:t>p</a:t>
            </a:r>
            <a:r>
              <a:rPr lang="en-US" altLang="ko-KR" sz="1800" baseline="30000" dirty="0" err="1"/>
              <a:t>h</a:t>
            </a:r>
            <a:r>
              <a:rPr lang="en-US" altLang="ko-KR" sz="1800" baseline="30000" dirty="0"/>
              <a:t> </a:t>
            </a:r>
            <a:r>
              <a:rPr lang="en-US" altLang="ko-KR" sz="1800" dirty="0"/>
              <a:t>:  </a:t>
            </a:r>
            <a:r>
              <a:rPr lang="ko-KR" altLang="en-US" sz="1800" dirty="0"/>
              <a:t>무성 유기 경음 </a:t>
            </a:r>
            <a:r>
              <a:rPr lang="en-US" altLang="ko-KR" sz="1800" dirty="0"/>
              <a:t>(</a:t>
            </a:r>
            <a:r>
              <a:rPr lang="ko-KR" altLang="en-US" sz="1800" dirty="0"/>
              <a:t>→격음</a:t>
            </a:r>
            <a:r>
              <a:rPr lang="en-US" altLang="ko-KR" sz="1800" dirty="0"/>
              <a:t>, </a:t>
            </a:r>
            <a:r>
              <a:rPr lang="ko-KR" altLang="en-US" sz="1800" dirty="0"/>
              <a:t>유기음</a:t>
            </a:r>
            <a:r>
              <a:rPr lang="en-US" altLang="ko-KR" sz="1800" dirty="0"/>
              <a:t>)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경음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유기음은 성대 사이의 간격 크기와 성대진동시작시간</a:t>
            </a:r>
            <a:r>
              <a:rPr lang="en-US" altLang="ko-KR" dirty="0">
                <a:latin typeface="+mn-ea"/>
              </a:rPr>
              <a:t>(Voice onset time, VOT)</a:t>
            </a:r>
            <a:r>
              <a:rPr lang="ko-KR" altLang="en-US" dirty="0">
                <a:latin typeface="+mn-ea"/>
              </a:rPr>
              <a:t>으로 구분함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성대진동시작시간</a:t>
            </a:r>
            <a:r>
              <a:rPr lang="en-US" altLang="ko-KR" sz="1800" dirty="0">
                <a:latin typeface="+mn-ea"/>
              </a:rPr>
              <a:t>(VOT)- </a:t>
            </a:r>
            <a:r>
              <a:rPr lang="ko-KR" altLang="en-US" sz="1800" dirty="0">
                <a:latin typeface="+mn-ea"/>
              </a:rPr>
              <a:t>파열음 개방 후 후행 모음의 성대진동까지 걸리는 </a:t>
            </a:r>
            <a:endParaRPr lang="en-US" altLang="ko-KR" sz="1800" dirty="0">
              <a:latin typeface="+mn-ea"/>
            </a:endParaRPr>
          </a:p>
          <a:p>
            <a:pPr marL="822960" lvl="3" indent="0">
              <a:buNone/>
            </a:pPr>
            <a:r>
              <a:rPr lang="ko-KR" altLang="en-US" sz="1800" dirty="0">
                <a:latin typeface="+mn-ea"/>
              </a:rPr>
              <a:t>                                    시간</a:t>
            </a:r>
            <a:endParaRPr lang="en-US" altLang="ko-KR" sz="1800" dirty="0"/>
          </a:p>
          <a:p>
            <a:pPr lvl="3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17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257800"/>
              </a:xfrm>
            </p:spPr>
            <p:txBody>
              <a:bodyPr>
                <a:normAutofit/>
              </a:bodyPr>
              <a:lstStyle/>
              <a:p>
                <a:pPr marL="548640" lvl="2" indent="0">
                  <a:buNone/>
                </a:pPr>
                <a:endParaRPr lang="en-US" altLang="ko-KR" dirty="0">
                  <a:latin typeface="+mn-ea"/>
                </a:endParaRPr>
              </a:p>
              <a:p>
                <a:pPr lvl="2"/>
                <a:r>
                  <a:rPr lang="ko-KR" altLang="en-US" dirty="0">
                    <a:latin typeface="+mn-ea"/>
                  </a:rPr>
                  <a:t>기식 정도와 </a:t>
                </a:r>
                <a:r>
                  <a:rPr lang="en-US" altLang="ko-KR" dirty="0">
                    <a:latin typeface="+mn-ea"/>
                  </a:rPr>
                  <a:t>VOT</a:t>
                </a:r>
                <a:r>
                  <a:rPr lang="ko-KR" altLang="en-US" dirty="0">
                    <a:latin typeface="+mn-ea"/>
                  </a:rPr>
                  <a:t>는 </a:t>
                </a:r>
                <a:r>
                  <a:rPr lang="en-US" altLang="ko-KR" dirty="0"/>
                  <a:t>VOT</a:t>
                </a:r>
                <a:r>
                  <a:rPr lang="ko-KR" altLang="en-US" dirty="0"/>
                  <a:t>는 대체로 기식성의 정도와 비례함</a:t>
                </a:r>
                <a:r>
                  <a:rPr lang="en-US" altLang="ko-KR" dirty="0"/>
                  <a:t>. </a:t>
                </a:r>
                <a:endParaRPr lang="ko-KR" altLang="en-US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ko-KR" altLang="en-US" sz="1800" dirty="0" err="1"/>
                  <a:t>기식성이</a:t>
                </a:r>
                <a:r>
                  <a:rPr lang="ko-KR" altLang="en-US" sz="1800" dirty="0"/>
                  <a:t> 클수록 폐쇄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막음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 기간 동안 성대가 멀리 떨어져 있어서 폐쇄의 </a:t>
                </a:r>
                <a:endParaRPr lang="en-US" altLang="ko-KR" sz="1800" dirty="0"/>
              </a:p>
              <a:p>
                <a:pPr marL="548640" lvl="2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개방 이후 후행 모음을 위해 성대가 진동하는 데 시간이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많이 걸림</a:t>
                </a:r>
                <a:r>
                  <a:rPr lang="en-US" altLang="ko-KR" dirty="0"/>
                  <a:t>. </a:t>
                </a:r>
              </a:p>
              <a:p>
                <a:pPr marL="548640" lvl="2" indent="0">
                  <a:buNone/>
                </a:pPr>
                <a:endParaRPr lang="en-US" altLang="ko-KR" sz="2000" dirty="0"/>
              </a:p>
              <a:p>
                <a:pPr marL="274320" lvl="1" indent="0">
                  <a:buNone/>
                </a:pPr>
                <a:r>
                  <a:rPr lang="en-US" altLang="ko-KR" dirty="0"/>
                  <a:t>        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dirty="0"/>
                  <a:t>a/                                          /ta/                               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i="1" dirty="0">
                        <a:latin typeface="Cambria Math"/>
                      </a:rPr>
                      <m:t>𝑎</m:t>
                    </m:r>
                    <m:r>
                      <a:rPr lang="en-US" altLang="ko-KR" i="1" dirty="0">
                        <a:latin typeface="Cambria Math"/>
                      </a:rPr>
                      <m:t>/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548640" lvl="2" indent="0">
                  <a:buNone/>
                </a:pPr>
                <a:endParaRPr lang="en-US" altLang="ko-KR" dirty="0"/>
              </a:p>
              <a:p>
                <a:pPr marL="54864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25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70043"/>
          <a:stretch/>
        </p:blipFill>
        <p:spPr bwMode="auto">
          <a:xfrm>
            <a:off x="166297" y="3933056"/>
            <a:ext cx="290076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/>
          <a:srcRect t="3313" b="67320"/>
          <a:stretch/>
        </p:blipFill>
        <p:spPr bwMode="auto">
          <a:xfrm>
            <a:off x="3197199" y="3902896"/>
            <a:ext cx="2937987" cy="283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t="36052" b="34083"/>
          <a:stretch/>
        </p:blipFill>
        <p:spPr bwMode="auto">
          <a:xfrm>
            <a:off x="6168510" y="3933056"/>
            <a:ext cx="286798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678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강한 기를 만들기 위해 성문이 넓게 열리므로 성문을 닫는 데 시간이 오래 걸림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따라서 후행 모음의 성대 진동까지 걸리는 시간이 길어짐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/>
              <a:t>성문이 열린 정도       유기음 </a:t>
            </a:r>
            <a:r>
              <a:rPr lang="en-US" altLang="ko-KR" sz="1800" dirty="0"/>
              <a:t>&gt; </a:t>
            </a:r>
            <a:r>
              <a:rPr lang="ko-KR" altLang="en-US" sz="1800" dirty="0"/>
              <a:t>평음</a:t>
            </a:r>
            <a:r>
              <a:rPr lang="en-US" altLang="ko-KR" sz="1800" dirty="0"/>
              <a:t>&gt; </a:t>
            </a:r>
            <a:r>
              <a:rPr lang="ko-KR" altLang="en-US" sz="1800" dirty="0"/>
              <a:t>경음</a:t>
            </a:r>
            <a:endParaRPr lang="en-US" altLang="ko-KR" sz="1800" dirty="0"/>
          </a:p>
          <a:p>
            <a:pPr lvl="3"/>
            <a:r>
              <a:rPr lang="ko-KR" altLang="en-US" sz="1800" dirty="0"/>
              <a:t>성대진동시작시간      유기음 </a:t>
            </a:r>
            <a:r>
              <a:rPr lang="en-US" altLang="ko-KR" sz="1800" dirty="0"/>
              <a:t>&gt; </a:t>
            </a:r>
            <a:r>
              <a:rPr lang="ko-KR" altLang="en-US" sz="1800" dirty="0"/>
              <a:t>평음</a:t>
            </a:r>
            <a:r>
              <a:rPr lang="en-US" altLang="ko-KR" sz="1800" dirty="0"/>
              <a:t>&gt; </a:t>
            </a:r>
            <a:r>
              <a:rPr lang="ko-KR" altLang="en-US" sz="1800" dirty="0"/>
              <a:t>경음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                               &lt; </a:t>
            </a:r>
            <a:r>
              <a:rPr lang="ko-KR" altLang="en-US" sz="1800" dirty="0"/>
              <a:t>한국어 자음의 </a:t>
            </a:r>
            <a:r>
              <a:rPr lang="en-US" altLang="ko-KR" sz="1800" dirty="0"/>
              <a:t>VOT &gt;</a:t>
            </a:r>
          </a:p>
          <a:p>
            <a:pPr marL="822960" lvl="3" indent="0">
              <a:buNone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11020"/>
              </p:ext>
            </p:extLst>
          </p:nvPr>
        </p:nvGraphicFramePr>
        <p:xfrm>
          <a:off x="971601" y="4221088"/>
          <a:ext cx="64087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기식 정도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無氣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輕氣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유기음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重氣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3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말소리의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공명 여부에 따른 분류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공명음</a:t>
            </a:r>
            <a:r>
              <a:rPr lang="en-US" altLang="ko-KR" dirty="0">
                <a:latin typeface="+mn-ea"/>
              </a:rPr>
              <a:t>(sonorants)- </a:t>
            </a:r>
            <a:r>
              <a:rPr lang="ko-KR" altLang="en-US" dirty="0">
                <a:latin typeface="+mn-ea"/>
              </a:rPr>
              <a:t>폐에서 올라온 기류가 공명을 일으키면서 나오는 소리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구강이나 비강 중 어느 한 부분이 막히더라도 다른 한쪽이 막히지 않고 공기가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자유롭게 흐르면 </a:t>
            </a:r>
            <a:r>
              <a:rPr lang="ko-KR" altLang="en-US" dirty="0" err="1">
                <a:latin typeface="+mn-ea"/>
              </a:rPr>
              <a:t>공명음으로</a:t>
            </a:r>
            <a:r>
              <a:rPr lang="ko-KR" altLang="en-US" dirty="0">
                <a:latin typeface="+mn-ea"/>
              </a:rPr>
              <a:t> 분류함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구강모음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비강모음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반모음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비음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유음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장애음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obstruents</a:t>
            </a:r>
            <a:r>
              <a:rPr lang="en-US" altLang="ko-KR" dirty="0">
                <a:latin typeface="+mn-ea"/>
              </a:rPr>
              <a:t>)- </a:t>
            </a:r>
            <a:r>
              <a:rPr lang="ko-KR" altLang="en-US" dirty="0">
                <a:latin typeface="+mn-ea"/>
              </a:rPr>
              <a:t>구강 내에서 마찰이나 갑작스런 파열 등 방해를 받는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                   </a:t>
            </a:r>
            <a:r>
              <a:rPr lang="ko-KR" altLang="en-US" dirty="0">
                <a:latin typeface="+mn-ea"/>
              </a:rPr>
              <a:t> 소리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폐쇄음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파열음</a:t>
            </a:r>
            <a:r>
              <a:rPr lang="en-US" altLang="ko-KR" dirty="0">
                <a:latin typeface="+mn-ea"/>
              </a:rPr>
              <a:t>) /</a:t>
            </a:r>
            <a:r>
              <a:rPr lang="ko-KR" altLang="en-US" dirty="0">
                <a:latin typeface="+mn-ea"/>
              </a:rPr>
              <a:t>마찰음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파찰음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87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모음의 조음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모음</a:t>
            </a:r>
            <a:r>
              <a:rPr lang="en-US" altLang="ko-KR" dirty="0">
                <a:latin typeface="+mn-ea"/>
              </a:rPr>
              <a:t>(vowel)</a:t>
            </a:r>
            <a:r>
              <a:rPr lang="ko-KR" altLang="en-US" dirty="0">
                <a:latin typeface="+mn-ea"/>
              </a:rPr>
              <a:t>은 폐에서 올라온 기류가 성도를 통과할 때 어떠한 방해도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받지 않고 산출되는 소리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모음의 음가에 영향을 주는 가장 중요한 변수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입술의 돌출 여부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혀의 전후 위치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혀의 고저 위치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76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입술 돌출 여부에 따른 분류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조음 시 입술을 모아서 앞으로 돌출하는지에 따라 모음을 분류함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원순모음</a:t>
            </a:r>
            <a:r>
              <a:rPr lang="en-US" altLang="ko-KR" dirty="0">
                <a:latin typeface="+mn-ea"/>
              </a:rPr>
              <a:t>(rounded vowel)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입술을 돌출시키고 입술 모양이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둥근 모습을 하는 모음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평순모음</a:t>
            </a:r>
            <a:r>
              <a:rPr lang="en-US" altLang="ko-KR" dirty="0">
                <a:latin typeface="+mn-ea"/>
              </a:rPr>
              <a:t>(unrounded vowel)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– </a:t>
            </a:r>
            <a:r>
              <a:rPr lang="ko-KR" altLang="en-US" dirty="0">
                <a:latin typeface="+mn-ea"/>
              </a:rPr>
              <a:t>입술의 돌출 없이 만들어내는 모음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7" t="17952" r="43184" b="64096"/>
          <a:stretch/>
        </p:blipFill>
        <p:spPr>
          <a:xfrm rot="10800000">
            <a:off x="5436094" y="2708920"/>
            <a:ext cx="280831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3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♣ 원순 모음과 평순 모음의 에너지 분포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 l="2552" t="3008" r="34753" b="4177"/>
          <a:stretch/>
        </p:blipFill>
        <p:spPr bwMode="auto">
          <a:xfrm>
            <a:off x="231739" y="2441226"/>
            <a:ext cx="4196245" cy="397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3"/>
          <p:cNvGrpSpPr/>
          <p:nvPr/>
        </p:nvGrpSpPr>
        <p:grpSpPr>
          <a:xfrm>
            <a:off x="4693811" y="2418073"/>
            <a:ext cx="4176464" cy="3963253"/>
            <a:chOff x="4932040" y="2436436"/>
            <a:chExt cx="4875137" cy="392123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2"/>
            <a:srcRect l="65247" t="3293" r="2757" b="5605"/>
            <a:stretch/>
          </p:blipFill>
          <p:spPr bwMode="auto">
            <a:xfrm>
              <a:off x="4932040" y="2497913"/>
              <a:ext cx="2445744" cy="3859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32842" r="34316" b="5159"/>
            <a:stretch/>
          </p:blipFill>
          <p:spPr bwMode="auto">
            <a:xfrm>
              <a:off x="7343689" y="2436436"/>
              <a:ext cx="2463488" cy="388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5081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혀의 전후 위치에 따른 분류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혀와 입천장이 가까워지는 위치에 따라 모음을 분류함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전설모음</a:t>
            </a:r>
            <a:r>
              <a:rPr lang="en-US" altLang="ko-KR" dirty="0">
                <a:latin typeface="+mn-ea"/>
              </a:rPr>
              <a:t>(front vowel)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혀와 입천장이 좁아지는 부분이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앞부분에 위치하는 모음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</a:p>
          <a:p>
            <a:pPr lvl="1"/>
            <a:r>
              <a:rPr lang="ko-KR" altLang="en-US" dirty="0">
                <a:latin typeface="+mn-ea"/>
              </a:rPr>
              <a:t>후설모음</a:t>
            </a:r>
            <a:r>
              <a:rPr lang="en-US" altLang="ko-KR" dirty="0">
                <a:latin typeface="+mn-ea"/>
              </a:rPr>
              <a:t>(back vowel)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– </a:t>
            </a:r>
            <a:r>
              <a:rPr lang="ko-KR" altLang="en-US" dirty="0">
                <a:latin typeface="+mn-ea"/>
              </a:rPr>
              <a:t>혀와 입천장이 좁아지는 부분이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뒷부분에 위치하는 모음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8" t="17590" r="9876" b="71165"/>
          <a:stretch/>
        </p:blipFill>
        <p:spPr>
          <a:xfrm rot="10800000">
            <a:off x="5023553" y="3284984"/>
            <a:ext cx="3436877" cy="15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혀의 고저 위치에 따른 분류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조음 시 혀의 높낮이 위치에 따라 모음을 분류함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고모음</a:t>
            </a:r>
            <a:r>
              <a:rPr lang="en-US" altLang="ko-KR" dirty="0">
                <a:latin typeface="+mn-ea"/>
              </a:rPr>
              <a:t>(high vowel)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혀가 높게 위치하는 모음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</a:p>
          <a:p>
            <a:pPr lvl="1"/>
            <a:r>
              <a:rPr lang="ko-KR" altLang="en-US" dirty="0">
                <a:latin typeface="+mn-ea"/>
              </a:rPr>
              <a:t>저모음</a:t>
            </a:r>
            <a:r>
              <a:rPr lang="en-US" altLang="ko-KR" dirty="0">
                <a:latin typeface="+mn-ea"/>
              </a:rPr>
              <a:t>(low vowel)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– </a:t>
            </a:r>
            <a:r>
              <a:rPr lang="ko-KR" altLang="en-US" dirty="0">
                <a:latin typeface="+mn-ea"/>
              </a:rPr>
              <a:t>혀가 낮게 위치하는 모음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혀의 고저에 따라 입의 벌린 정도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개구도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가 결정됨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9" t="35662" r="22053" b="49077"/>
          <a:stretch/>
        </p:blipFill>
        <p:spPr>
          <a:xfrm>
            <a:off x="4860032" y="2708920"/>
            <a:ext cx="331236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7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긴장성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혀와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설근</a:t>
            </a:r>
            <a:r>
              <a:rPr lang="ko-KR" altLang="en-US" dirty="0">
                <a:latin typeface="+mn-ea"/>
              </a:rPr>
              <a:t> 근육에 긴장이 일어나면서 발음하는지 여부에 따라 달라짐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긴장모음</a:t>
            </a:r>
            <a:r>
              <a:rPr lang="en-US" altLang="ko-KR" dirty="0">
                <a:latin typeface="+mn-ea"/>
              </a:rPr>
              <a:t>(tense vowel)- </a:t>
            </a:r>
            <a:r>
              <a:rPr lang="ko-KR" altLang="en-US" dirty="0">
                <a:latin typeface="+mn-ea"/>
              </a:rPr>
              <a:t>혀의 긴장이 동반되는 모음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</a:p>
          <a:p>
            <a:pPr lvl="1"/>
            <a:r>
              <a:rPr lang="ko-KR" altLang="en-US" dirty="0">
                <a:latin typeface="+mn-ea"/>
              </a:rPr>
              <a:t>이완모음</a:t>
            </a:r>
            <a:r>
              <a:rPr lang="en-US" altLang="ko-KR" dirty="0">
                <a:latin typeface="+mn-ea"/>
              </a:rPr>
              <a:t>(lax vowel) – </a:t>
            </a:r>
            <a:r>
              <a:rPr lang="ko-KR" altLang="en-US" dirty="0">
                <a:latin typeface="+mn-ea"/>
              </a:rPr>
              <a:t>혀가 이완된 상태에서 발음되는 모음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영어는 혀의 높이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혀의 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긴장성과 </a:t>
            </a:r>
            <a:r>
              <a:rPr lang="ko-KR" altLang="en-US" dirty="0" err="1">
                <a:latin typeface="+mn-ea"/>
              </a:rPr>
              <a:t>원순성에</a:t>
            </a:r>
            <a:r>
              <a:rPr lang="ko-KR" altLang="en-US" dirty="0">
                <a:latin typeface="+mn-ea"/>
              </a:rPr>
              <a:t> 따라 구분하고 한국어는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혀의 높이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혀의 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원순성에</a:t>
            </a:r>
            <a:r>
              <a:rPr lang="ko-KR" altLang="en-US" dirty="0">
                <a:latin typeface="+mn-ea"/>
              </a:rPr>
              <a:t> 따라 구분함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ex) 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 high front tense unrounded vowel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[l] </a:t>
            </a:r>
            <a:r>
              <a:rPr lang="ko-KR" altLang="en-US" dirty="0">
                <a:latin typeface="+mn-ea"/>
              </a:rPr>
              <a:t>평순 전설 고모음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066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Q1. </a:t>
            </a:r>
            <a:r>
              <a:rPr lang="ko-KR" altLang="en-US" dirty="0">
                <a:latin typeface="+mn-ea"/>
              </a:rPr>
              <a:t>다음 물음에 답해 보세요</a:t>
            </a:r>
            <a:r>
              <a:rPr lang="en-US" altLang="ko-KR" dirty="0">
                <a:latin typeface="+mn-ea"/>
              </a:rPr>
              <a:t>. 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sz="1800" b="1" dirty="0">
                <a:latin typeface="+mn-ea"/>
              </a:rPr>
              <a:t>(</a:t>
            </a:r>
            <a:r>
              <a:rPr lang="ko-KR" altLang="en-US" sz="1800" b="1" dirty="0">
                <a:latin typeface="+mn-ea"/>
              </a:rPr>
              <a:t>가</a:t>
            </a:r>
            <a:r>
              <a:rPr lang="en-US" altLang="ko-KR" sz="1800" b="1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가장 다양한 발음 기관들이 속해 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나</a:t>
            </a:r>
            <a:r>
              <a:rPr lang="en-US" altLang="ko-KR" sz="1800" dirty="0"/>
              <a:t>) </a:t>
            </a:r>
            <a:r>
              <a:rPr lang="ko-KR" altLang="en-US" sz="1800" dirty="0"/>
              <a:t>공기의 흐름을 말소리로 바꾸어 준다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다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유성음과</a:t>
            </a:r>
            <a:r>
              <a:rPr lang="ko-KR" altLang="en-US" sz="1800" dirty="0"/>
              <a:t> 무성음을 구분해 준다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라</a:t>
            </a:r>
            <a:r>
              <a:rPr lang="en-US" altLang="ko-KR" sz="1800" dirty="0"/>
              <a:t>) </a:t>
            </a:r>
            <a:r>
              <a:rPr lang="ko-KR" altLang="en-US" sz="1800" dirty="0"/>
              <a:t>조음체와 조음점의 상호 작용이 일어난다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마</a:t>
            </a:r>
            <a:r>
              <a:rPr lang="en-US" altLang="ko-KR" sz="1800" dirty="0"/>
              <a:t>) </a:t>
            </a:r>
            <a:r>
              <a:rPr lang="ko-KR" altLang="en-US" sz="1800" dirty="0"/>
              <a:t>말소리를 내는 공기의 흐름을 만들어 낸다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(</a:t>
            </a:r>
            <a:r>
              <a:rPr lang="ko-KR" altLang="en-US" sz="1800" dirty="0"/>
              <a:t>가</a:t>
            </a:r>
            <a:r>
              <a:rPr lang="en-US" altLang="ko-KR" sz="1800" dirty="0"/>
              <a:t>)~(</a:t>
            </a:r>
            <a:r>
              <a:rPr lang="ko-KR" altLang="en-US" sz="1800" dirty="0"/>
              <a:t>마</a:t>
            </a:r>
            <a:r>
              <a:rPr lang="en-US" altLang="ko-KR" sz="1800" dirty="0"/>
              <a:t>)</a:t>
            </a:r>
            <a:r>
              <a:rPr lang="ko-KR" altLang="en-US" sz="1800" dirty="0"/>
              <a:t>는 각각 </a:t>
            </a:r>
            <a:r>
              <a:rPr lang="ko-KR" altLang="en-US" sz="1800" dirty="0" err="1"/>
              <a:t>발동부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발성부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조음부</a:t>
            </a:r>
            <a:r>
              <a:rPr lang="ko-KR" altLang="en-US" sz="1800" dirty="0"/>
              <a:t> 중 무엇에 대한 설명인지 생각해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000" dirty="0"/>
          </a:p>
          <a:p>
            <a:pPr marL="274320" lvl="1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제시된 발음 기관들은 </a:t>
            </a:r>
            <a:r>
              <a:rPr lang="ko-KR" altLang="en-US" sz="1800" dirty="0" err="1"/>
              <a:t>발동부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발성부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조음부</a:t>
            </a:r>
            <a:r>
              <a:rPr lang="ko-KR" altLang="en-US" sz="1800" dirty="0"/>
              <a:t> 중 어디에 속하는지 알아보세요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000" dirty="0"/>
              <a:t>   </a:t>
            </a:r>
          </a:p>
          <a:p>
            <a:pPr marL="274320" lvl="1" indent="0">
              <a:buNone/>
            </a:pPr>
            <a:r>
              <a:rPr lang="en-US" altLang="ko-KR" sz="1800" dirty="0"/>
              <a:t>     &lt; </a:t>
            </a:r>
            <a:r>
              <a:rPr lang="ko-KR" altLang="en-US" sz="1800" dirty="0" err="1"/>
              <a:t>치경</a:t>
            </a:r>
            <a:r>
              <a:rPr lang="en-US" altLang="ko-KR" sz="1800" dirty="0"/>
              <a:t>, </a:t>
            </a:r>
            <a:r>
              <a:rPr lang="ko-KR" altLang="en-US" sz="1800" dirty="0"/>
              <a:t>혀</a:t>
            </a:r>
            <a:r>
              <a:rPr lang="en-US" altLang="ko-KR" sz="1800" dirty="0"/>
              <a:t>, </a:t>
            </a:r>
            <a:r>
              <a:rPr lang="ko-KR" altLang="en-US" sz="1800" dirty="0"/>
              <a:t>성대</a:t>
            </a:r>
            <a:r>
              <a:rPr lang="en-US" altLang="ko-KR" sz="1800" dirty="0"/>
              <a:t>, </a:t>
            </a:r>
            <a:r>
              <a:rPr lang="ko-KR" altLang="en-US" sz="1800" dirty="0"/>
              <a:t>연구개</a:t>
            </a:r>
            <a:r>
              <a:rPr lang="en-US" altLang="ko-KR" sz="1800" dirty="0"/>
              <a:t>, </a:t>
            </a:r>
            <a:r>
              <a:rPr lang="ko-KR" altLang="en-US" sz="1800" dirty="0"/>
              <a:t>폐</a:t>
            </a:r>
            <a:r>
              <a:rPr lang="en-US" altLang="ko-KR" sz="1800" dirty="0"/>
              <a:t>, </a:t>
            </a:r>
            <a:r>
              <a:rPr lang="ko-KR" altLang="en-US" sz="1800" dirty="0"/>
              <a:t>윗입술</a:t>
            </a:r>
            <a:r>
              <a:rPr lang="en-US" altLang="ko-KR" sz="1800" dirty="0"/>
              <a:t>, </a:t>
            </a:r>
            <a:r>
              <a:rPr lang="ko-KR" altLang="en-US" sz="1800" dirty="0"/>
              <a:t>목젖</a:t>
            </a:r>
            <a:r>
              <a:rPr lang="en-US" altLang="ko-KR" sz="1800" dirty="0"/>
              <a:t>&gt;</a:t>
            </a:r>
          </a:p>
          <a:p>
            <a:pPr marL="731520" lvl="1" indent="-457200">
              <a:buFont typeface="Arial" pitchFamily="34" charset="0"/>
              <a:buAutoNum type="arabicParenBoth"/>
            </a:pPr>
            <a:endParaRPr lang="en-US" altLang="ko-KR" dirty="0"/>
          </a:p>
          <a:p>
            <a:pPr marL="731520" lvl="1" indent="-457200">
              <a:buAutoNum type="arabicParenBoth"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924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Q2. </a:t>
            </a:r>
            <a:r>
              <a:rPr lang="ko-KR" altLang="en-US" dirty="0">
                <a:latin typeface="+mn-ea"/>
              </a:rPr>
              <a:t>다음의 음성 집합이 나타내는 공통 특성을 적으세요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(1</a:t>
            </a:r>
            <a:r>
              <a:rPr lang="en-US" altLang="ko-KR" dirty="0">
                <a:latin typeface="+mn-ea"/>
              </a:rPr>
              <a:t>)[</a:t>
            </a:r>
            <a:r>
              <a:rPr lang="en-US" altLang="ko-KR" dirty="0">
                <a:latin typeface="+mj-lt"/>
              </a:rPr>
              <a:t>b, d, g, v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/>
              <a:t>ð, z, ʒ]</a:t>
            </a:r>
          </a:p>
          <a:p>
            <a:pPr marL="274320" lvl="1" indent="0">
              <a:buNone/>
            </a:pPr>
            <a:r>
              <a:rPr lang="en-US" altLang="ko-KR" dirty="0"/>
              <a:t>(2) [p, t, k, ʔ]</a:t>
            </a:r>
          </a:p>
          <a:p>
            <a:pPr marL="274320" lvl="1" indent="0">
              <a:buNone/>
            </a:pPr>
            <a:r>
              <a:rPr lang="en-US" altLang="ko-KR" dirty="0"/>
              <a:t>(3) [t, d, l, n, s]</a:t>
            </a:r>
          </a:p>
          <a:p>
            <a:pPr marL="274320" lvl="1" indent="0">
              <a:buNone/>
            </a:pPr>
            <a:r>
              <a:rPr lang="en-US" altLang="ko-KR" dirty="0"/>
              <a:t>(4) [m, n, ŋ]</a:t>
            </a:r>
          </a:p>
          <a:p>
            <a:pPr marL="274320" lvl="1" indent="0">
              <a:buNone/>
            </a:pPr>
            <a:r>
              <a:rPr lang="en-US" altLang="ko-KR" dirty="0"/>
              <a:t>(5) [s, z, f, v, ʃ, ʒ]</a:t>
            </a:r>
          </a:p>
          <a:p>
            <a:pPr marL="731520" lvl="1" indent="-457200">
              <a:buFont typeface="Arial" pitchFamily="34" charset="0"/>
              <a:buAutoNum type="arabicParenBoth"/>
            </a:pPr>
            <a:endParaRPr lang="en-US" altLang="ko-KR" dirty="0"/>
          </a:p>
          <a:p>
            <a:pPr marL="731520" lvl="1" indent="-457200">
              <a:buAutoNum type="arabicParenBoth"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833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자음의 조음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자음</a:t>
            </a:r>
            <a:r>
              <a:rPr lang="en-US" altLang="ko-KR" dirty="0">
                <a:latin typeface="+mn-ea"/>
              </a:rPr>
              <a:t>(consonant)</a:t>
            </a:r>
            <a:r>
              <a:rPr lang="ko-KR" altLang="en-US" dirty="0">
                <a:latin typeface="+mn-ea"/>
              </a:rPr>
              <a:t>은 폐에서 올라온 기류가 구강 통로의 중앙부에서 방해를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받으면서 나는 소리</a:t>
            </a:r>
            <a:r>
              <a:rPr lang="en-US" altLang="ko-KR" dirty="0">
                <a:latin typeface="+mn-ea"/>
              </a:rPr>
              <a:t>. 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조음 위치</a:t>
            </a:r>
            <a:r>
              <a:rPr lang="en-US" altLang="ko-KR" dirty="0">
                <a:latin typeface="+mn-ea"/>
              </a:rPr>
              <a:t>(place of articulation) ← </a:t>
            </a:r>
            <a:r>
              <a:rPr lang="ko-KR" altLang="en-US" dirty="0">
                <a:latin typeface="+mn-ea"/>
              </a:rPr>
              <a:t>방해가 일어나는 장소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조음 방법</a:t>
            </a:r>
            <a:r>
              <a:rPr lang="en-US" altLang="ko-KR" dirty="0">
                <a:latin typeface="+mn-ea"/>
              </a:rPr>
              <a:t>(manner of articulation) ← </a:t>
            </a:r>
            <a:r>
              <a:rPr lang="ko-KR" altLang="en-US" dirty="0">
                <a:latin typeface="+mn-ea"/>
              </a:rPr>
              <a:t>방해의 종류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발성 유형</a:t>
            </a:r>
            <a:r>
              <a:rPr lang="en-US" altLang="ko-KR" dirty="0">
                <a:latin typeface="+mn-ea"/>
              </a:rPr>
              <a:t>(phonation type 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voice type) ← </a:t>
            </a:r>
            <a:r>
              <a:rPr lang="ko-KR" altLang="en-US" dirty="0">
                <a:latin typeface="+mn-ea"/>
              </a:rPr>
              <a:t>성대에서의 기류 조절 과정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조음 위치에 따른 자음의 분류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조음기관이 자유로이 움직일 수 있는지에 따라 능동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수동 조음기관을 나눔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능동 조음기관</a:t>
            </a:r>
            <a:r>
              <a:rPr lang="en-US" altLang="ko-KR" dirty="0">
                <a:latin typeface="+mn-ea"/>
              </a:rPr>
              <a:t>(active articulator) (=</a:t>
            </a:r>
            <a:r>
              <a:rPr lang="ko-KR" altLang="en-US" dirty="0">
                <a:latin typeface="+mn-ea"/>
              </a:rPr>
              <a:t>조음체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조음자</a:t>
            </a:r>
            <a:r>
              <a:rPr lang="en-US" altLang="ko-KR" dirty="0">
                <a:latin typeface="+mn-ea"/>
              </a:rPr>
              <a:t>)</a:t>
            </a:r>
          </a:p>
          <a:p>
            <a:pPr marL="822960" lvl="3" indent="0">
              <a:buNone/>
            </a:pPr>
            <a:r>
              <a:rPr lang="en-US" altLang="ko-KR" sz="1800" dirty="0">
                <a:latin typeface="+mn-ea"/>
              </a:rPr>
              <a:t>ex) </a:t>
            </a:r>
            <a:r>
              <a:rPr lang="ko-KR" altLang="en-US" sz="1800" dirty="0">
                <a:latin typeface="+mn-ea"/>
              </a:rPr>
              <a:t>혀와 입술</a:t>
            </a:r>
            <a:endParaRPr lang="en-US" altLang="ko-KR" sz="18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수동 조음기관</a:t>
            </a:r>
            <a:r>
              <a:rPr lang="en-US" altLang="ko-KR" dirty="0">
                <a:latin typeface="+mn-ea"/>
              </a:rPr>
              <a:t>(passive articulator) (=</a:t>
            </a:r>
            <a:r>
              <a:rPr lang="ko-KR" altLang="en-US" dirty="0">
                <a:latin typeface="+mn-ea"/>
              </a:rPr>
              <a:t>조음점</a:t>
            </a:r>
            <a:r>
              <a:rPr lang="en-US" altLang="ko-KR" dirty="0">
                <a:latin typeface="+mn-ea"/>
              </a:rPr>
              <a:t>)</a:t>
            </a:r>
          </a:p>
          <a:p>
            <a:pPr marL="548640" lvl="2" indent="0">
              <a:buNone/>
            </a:pPr>
            <a:r>
              <a:rPr lang="en-US" altLang="ko-KR" sz="1800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ex) </a:t>
            </a:r>
            <a:r>
              <a:rPr lang="ko-KR" altLang="en-US" sz="1800" dirty="0">
                <a:latin typeface="+mn-ea"/>
              </a:rPr>
              <a:t>입천장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치조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치경</a:t>
            </a:r>
            <a:r>
              <a:rPr lang="en-US" altLang="ko-KR" sz="1800" dirty="0">
                <a:latin typeface="+mn-ea"/>
              </a:rPr>
              <a:t>), </a:t>
            </a:r>
            <a:r>
              <a:rPr lang="ko-KR" altLang="en-US" sz="1800" dirty="0">
                <a:latin typeface="+mn-ea"/>
              </a:rPr>
              <a:t>치조경구개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경구개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경구개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연구개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구개수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등</a:t>
            </a:r>
            <a:r>
              <a:rPr lang="en-US" altLang="ko-KR" sz="1800" dirty="0">
                <a:latin typeface="+mn-ea"/>
              </a:rPr>
              <a:t>) 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</a:rPr>
              <a:t>조음위치에 따라 자음을 분류할 때 </a:t>
            </a:r>
            <a:r>
              <a:rPr lang="ko-KR" altLang="en-US" sz="2000" dirty="0" err="1">
                <a:latin typeface="+mn-ea"/>
              </a:rPr>
              <a:t>조음자</a:t>
            </a:r>
            <a:r>
              <a:rPr lang="en-US" altLang="ko-KR" sz="2000" dirty="0">
                <a:latin typeface="+mn-ea"/>
              </a:rPr>
              <a:t>+</a:t>
            </a:r>
            <a:r>
              <a:rPr lang="ko-KR" altLang="en-US" sz="2000" dirty="0">
                <a:latin typeface="+mn-ea"/>
              </a:rPr>
              <a:t>조음점의 조합으로 명명함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64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Q1. </a:t>
            </a:r>
            <a:r>
              <a:rPr lang="ko-KR" altLang="en-US" dirty="0">
                <a:latin typeface="+mn-ea"/>
              </a:rPr>
              <a:t>조음체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조음점을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보고 조음 위치에 따라 소리를 분류해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endParaRPr lang="en-US" altLang="ko-KR" sz="16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아랫입술</a:t>
            </a:r>
            <a:r>
              <a:rPr lang="en-US" altLang="ko-KR" sz="1800" dirty="0">
                <a:latin typeface="+mn-ea"/>
              </a:rPr>
              <a:t> + </a:t>
            </a:r>
            <a:r>
              <a:rPr lang="ko-KR" altLang="en-US" sz="1800" dirty="0">
                <a:latin typeface="+mn-ea"/>
              </a:rPr>
              <a:t>윗입술 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아랫입술 </a:t>
            </a:r>
            <a:r>
              <a:rPr lang="en-US" altLang="ko-KR" sz="1800" dirty="0">
                <a:latin typeface="+mn-ea"/>
              </a:rPr>
              <a:t>+ </a:t>
            </a:r>
            <a:r>
              <a:rPr lang="ko-KR" altLang="en-US" sz="1800" dirty="0">
                <a:latin typeface="+mn-ea"/>
              </a:rPr>
              <a:t>윗니  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설단</a:t>
            </a:r>
            <a:r>
              <a:rPr lang="en-US" altLang="ko-KR" sz="1800" dirty="0">
                <a:latin typeface="+mn-ea"/>
              </a:rPr>
              <a:t> + </a:t>
            </a:r>
            <a:r>
              <a:rPr lang="ko-KR" altLang="en-US" sz="1800" dirty="0">
                <a:latin typeface="+mn-ea"/>
              </a:rPr>
              <a:t>윗니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설단 </a:t>
            </a:r>
            <a:r>
              <a:rPr lang="en-US" altLang="ko-KR" sz="1800" dirty="0">
                <a:latin typeface="+mn-ea"/>
              </a:rPr>
              <a:t>+ </a:t>
            </a:r>
            <a:r>
              <a:rPr lang="ko-KR" altLang="en-US" sz="1800" dirty="0">
                <a:latin typeface="+mn-ea"/>
              </a:rPr>
              <a:t>치조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설단 </a:t>
            </a:r>
            <a:r>
              <a:rPr lang="en-US" altLang="ko-KR" sz="1800" dirty="0">
                <a:latin typeface="+mn-ea"/>
              </a:rPr>
              <a:t>+ </a:t>
            </a:r>
            <a:r>
              <a:rPr lang="ko-KR" altLang="en-US" sz="1800" dirty="0">
                <a:latin typeface="+mn-ea"/>
              </a:rPr>
              <a:t>치조경구개 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전설 </a:t>
            </a:r>
            <a:r>
              <a:rPr lang="en-US" altLang="ko-KR" sz="1800" dirty="0">
                <a:latin typeface="+mn-ea"/>
              </a:rPr>
              <a:t>+ </a:t>
            </a:r>
            <a:r>
              <a:rPr lang="ko-KR" altLang="en-US" sz="1800" dirty="0">
                <a:latin typeface="+mn-ea"/>
              </a:rPr>
              <a:t>경구개 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후설 </a:t>
            </a:r>
            <a:r>
              <a:rPr lang="en-US" altLang="ko-KR" sz="1800" dirty="0">
                <a:latin typeface="+mn-ea"/>
              </a:rPr>
              <a:t>+ </a:t>
            </a:r>
            <a:r>
              <a:rPr lang="ko-KR" altLang="en-US" sz="1800" dirty="0">
                <a:latin typeface="+mn-ea"/>
              </a:rPr>
              <a:t>연구개 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목젖 </a:t>
            </a:r>
            <a:r>
              <a:rPr lang="en-US" altLang="ko-KR" sz="1800" dirty="0">
                <a:latin typeface="+mn-ea"/>
              </a:rPr>
              <a:t> 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인두 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r>
              <a:rPr lang="ko-KR" altLang="en-US" sz="1800" dirty="0">
                <a:latin typeface="+mn-ea"/>
              </a:rPr>
              <a:t>목구멍 </a:t>
            </a:r>
            <a:r>
              <a:rPr lang="en-US" altLang="ko-KR" sz="1800" dirty="0">
                <a:latin typeface="+mn-ea"/>
              </a:rPr>
              <a:t>(               )</a:t>
            </a:r>
          </a:p>
          <a:p>
            <a:pPr lvl="3"/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7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양순음</a:t>
            </a:r>
            <a:r>
              <a:rPr lang="en-US" altLang="ko-KR" dirty="0">
                <a:latin typeface="+mn-ea"/>
              </a:rPr>
              <a:t>(bilabial)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두 입술이 조음에 관여하는 소리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한국어의 양순음은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ㅃ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ㅍ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 err="1">
                <a:latin typeface="+mn-ea"/>
              </a:rPr>
              <a:t>ㅁ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이고 두 입술을 다 막고 만드는 소리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다른 언어에는 </a:t>
            </a:r>
            <a:r>
              <a:rPr lang="ko-KR" altLang="en-US" dirty="0" err="1">
                <a:latin typeface="+mn-ea"/>
              </a:rPr>
              <a:t>덜막음</a:t>
            </a:r>
            <a:r>
              <a:rPr lang="ko-KR" altLang="en-US" dirty="0">
                <a:latin typeface="+mn-ea"/>
              </a:rPr>
              <a:t> 소리로 양순 마찰음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ɸ, </a:t>
            </a:r>
            <a:r>
              <a:rPr lang="el-GR" altLang="ko-KR" dirty="0"/>
              <a:t>β</a:t>
            </a:r>
            <a:r>
              <a:rPr lang="en-US" altLang="ko-KR" dirty="0"/>
              <a:t>]</a:t>
            </a:r>
            <a:r>
              <a:rPr lang="ko-KR" altLang="en-US" dirty="0">
                <a:latin typeface="+mn-ea"/>
              </a:rPr>
              <a:t>이나 양순 </a:t>
            </a:r>
            <a:r>
              <a:rPr lang="ko-KR" altLang="en-US" dirty="0" err="1">
                <a:latin typeface="+mn-ea"/>
              </a:rPr>
              <a:t>전동음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ʙ]</a:t>
            </a:r>
            <a:r>
              <a:rPr lang="ko-KR" altLang="en-US" dirty="0">
                <a:latin typeface="+mn-ea"/>
              </a:rPr>
              <a:t>이 존재하기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도 함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순치음</a:t>
            </a:r>
            <a:r>
              <a:rPr lang="en-US" altLang="ko-KR" dirty="0">
                <a:latin typeface="+mn-ea"/>
              </a:rPr>
              <a:t>(labiodental)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아랫입술과 윗니가 조음에 관여하는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영어 </a:t>
            </a:r>
            <a:r>
              <a:rPr lang="en-US" altLang="ko-KR" dirty="0">
                <a:latin typeface="+mn-ea"/>
              </a:rPr>
              <a:t>[f, v]</a:t>
            </a:r>
            <a:r>
              <a:rPr lang="ko-KR" altLang="en-US" dirty="0">
                <a:latin typeface="+mn-ea"/>
              </a:rPr>
              <a:t>가 존재함</a:t>
            </a:r>
            <a:r>
              <a:rPr lang="en-US" altLang="ko-KR" dirty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913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치음</a:t>
            </a:r>
            <a:r>
              <a:rPr lang="en-US" altLang="ko-KR" dirty="0">
                <a:latin typeface="+mn-ea"/>
              </a:rPr>
              <a:t>(dental)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기류의 협착이나 폐쇄가 혀와 윗니 쪽에서 일어나는 소리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영어 </a:t>
            </a:r>
            <a:r>
              <a:rPr lang="en-US" altLang="ko-KR" dirty="0">
                <a:latin typeface="+mn-ea"/>
              </a:rPr>
              <a:t>[</a:t>
            </a:r>
            <a:r>
              <a:rPr lang="el-GR" altLang="ko-KR" dirty="0"/>
              <a:t>θ</a:t>
            </a:r>
            <a:r>
              <a:rPr lang="en-US" altLang="ko-KR" dirty="0"/>
              <a:t>, </a:t>
            </a:r>
            <a:r>
              <a:rPr lang="el-GR" altLang="ko-KR" dirty="0"/>
              <a:t> </a:t>
            </a:r>
            <a:r>
              <a:rPr lang="en-US" altLang="ko-KR" dirty="0"/>
              <a:t>ð 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가 존재함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치경음</a:t>
            </a:r>
            <a:r>
              <a:rPr lang="en-US" altLang="ko-KR" dirty="0">
                <a:latin typeface="+mn-ea"/>
              </a:rPr>
              <a:t>(alveolar)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혀와 윗잇몸 사이에서 기류의 협착이나 폐쇄가 일어나는 소리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ㄷ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ㄸ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/, /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이 존재함</a:t>
            </a:r>
            <a:r>
              <a:rPr lang="en-US" altLang="ko-KR" dirty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39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후치경음</a:t>
            </a:r>
            <a:r>
              <a:rPr lang="en-US" altLang="ko-KR" dirty="0">
                <a:latin typeface="+mn-ea"/>
              </a:rPr>
              <a:t>(postalveolar)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혀끝이나 </a:t>
            </a:r>
            <a:r>
              <a:rPr lang="ko-KR" altLang="en-US" dirty="0" err="1">
                <a:latin typeface="+mn-ea"/>
              </a:rPr>
              <a:t>혓날이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치경의</a:t>
            </a:r>
            <a:r>
              <a:rPr lang="ko-KR" altLang="en-US" dirty="0">
                <a:latin typeface="+mn-ea"/>
              </a:rPr>
              <a:t> 뒷부분에 닿아서 나는 소리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영어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/>
              <a:t>ʃ, ʒ, ʧ, ʤ]</a:t>
            </a:r>
            <a:r>
              <a:rPr lang="ko-KR" altLang="en-US" dirty="0">
                <a:latin typeface="+mn-ea"/>
              </a:rPr>
              <a:t>가 존재함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치경경구개음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alveolopalatal</a:t>
            </a:r>
            <a:r>
              <a:rPr lang="en-US" altLang="ko-KR" dirty="0">
                <a:latin typeface="+mn-ea"/>
              </a:rPr>
              <a:t>)/</a:t>
            </a:r>
            <a:r>
              <a:rPr lang="ko-KR" altLang="en-US" dirty="0">
                <a:latin typeface="+mn-ea"/>
              </a:rPr>
              <a:t>전경구개음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prepalatal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경구개의 앞쪽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치경과</a:t>
            </a:r>
            <a:r>
              <a:rPr lang="ko-KR" altLang="en-US" dirty="0">
                <a:latin typeface="+mn-ea"/>
              </a:rPr>
              <a:t> 가까운 쪽의 경구개에서 나는 소리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ㅈ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ㅊ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ㅉ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가 존재함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는 모음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ㅣ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에 선행할 때 </a:t>
            </a:r>
            <a:r>
              <a:rPr lang="ko-KR" altLang="en-US" dirty="0" err="1">
                <a:latin typeface="+mn-ea"/>
              </a:rPr>
              <a:t>치경에서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치경경구개로</a:t>
            </a:r>
            <a:r>
              <a:rPr lang="ko-KR" altLang="en-US" dirty="0">
                <a:latin typeface="+mn-ea"/>
              </a:rPr>
              <a:t> 위치가 이동함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518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1027</TotalTime>
  <Words>2236</Words>
  <Application>Microsoft Office PowerPoint</Application>
  <PresentationFormat>화면 슬라이드 쇼(4:3)</PresentationFormat>
  <Paragraphs>552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돋움</vt:lpstr>
      <vt:lpstr>Arial</vt:lpstr>
      <vt:lpstr>Cambria Math</vt:lpstr>
      <vt:lpstr>투명도</vt:lpstr>
      <vt:lpstr>말소리의 분류</vt:lpstr>
      <vt:lpstr>1. 말소리의 분류</vt:lpstr>
      <vt:lpstr>1. 말소리의 분류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2. 자음</vt:lpstr>
      <vt:lpstr>3. 모음</vt:lpstr>
      <vt:lpstr>3. 모음</vt:lpstr>
      <vt:lpstr>3. 모음</vt:lpstr>
      <vt:lpstr>3. 모음</vt:lpstr>
      <vt:lpstr>3. 모음</vt:lpstr>
      <vt:lpstr>3. 모음</vt:lpstr>
      <vt:lpstr>3. 모음</vt:lpstr>
      <vt:lpstr>3.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92</cp:revision>
  <cp:lastPrinted>2019-09-25T03:33:11Z</cp:lastPrinted>
  <dcterms:created xsi:type="dcterms:W3CDTF">2017-09-04T07:43:42Z</dcterms:created>
  <dcterms:modified xsi:type="dcterms:W3CDTF">2019-09-25T03:34:17Z</dcterms:modified>
</cp:coreProperties>
</file>