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315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</p:sldIdLst>
  <p:sldSz cx="9144000" cy="6858000" type="screen4x3"/>
  <p:notesSz cx="10018713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음운의 이해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28056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음운의 이해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운소의 종류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장단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소리의 길이를 통해 단어의 의미를 구분하는 음소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ex) </a:t>
            </a:r>
            <a:r>
              <a:rPr lang="ko-KR" altLang="en-US" dirty="0"/>
              <a:t>말</a:t>
            </a:r>
            <a:r>
              <a:rPr lang="en-US" altLang="ko-KR" dirty="0"/>
              <a:t>(</a:t>
            </a:r>
            <a:r>
              <a:rPr lang="ko-KR" altLang="en-US" dirty="0"/>
              <a:t>馬</a:t>
            </a:r>
            <a:r>
              <a:rPr lang="en-US" altLang="ko-KR" dirty="0"/>
              <a:t>) – </a:t>
            </a:r>
            <a:r>
              <a:rPr lang="ko-KR" altLang="en-US" dirty="0"/>
              <a:t>말</a:t>
            </a:r>
            <a:r>
              <a:rPr lang="en-US" altLang="ko-KR" dirty="0"/>
              <a:t>:(</a:t>
            </a:r>
            <a:r>
              <a:rPr lang="ko-KR" altLang="en-US" dirty="0"/>
              <a:t>言</a:t>
            </a:r>
            <a:r>
              <a:rPr lang="en-US" altLang="ko-KR" dirty="0"/>
              <a:t>)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강약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소리의 세기로 단어의 의미를 구분하는 운소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한국어에서는 강약은 강조의 기능을 수행하고 운소의 기능을 하지 않음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052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고저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소리의 높낮이로 단어의 의미를 구분하는 운소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ex) </a:t>
            </a:r>
            <a:r>
              <a:rPr lang="ko-KR" altLang="en-US" dirty="0"/>
              <a:t>눈</a:t>
            </a:r>
            <a:r>
              <a:rPr lang="en-US" altLang="ko-KR" dirty="0"/>
              <a:t>(</a:t>
            </a:r>
            <a:r>
              <a:rPr lang="ko-KR" altLang="en-US" dirty="0"/>
              <a:t>眼</a:t>
            </a:r>
            <a:r>
              <a:rPr lang="en-US" altLang="ko-KR" dirty="0"/>
              <a:t>) – </a:t>
            </a:r>
            <a:r>
              <a:rPr lang="ko-KR" altLang="en-US" dirty="0"/>
              <a:t>눈</a:t>
            </a:r>
            <a:r>
              <a:rPr lang="en-US" altLang="ko-KR" dirty="0"/>
              <a:t>:(</a:t>
            </a:r>
            <a:r>
              <a:rPr lang="ko-KR" altLang="en-US" dirty="0"/>
              <a:t>雪</a:t>
            </a:r>
            <a:r>
              <a:rPr lang="en-US" altLang="ko-KR" dirty="0"/>
              <a:t>)    &lt;</a:t>
            </a:r>
            <a:r>
              <a:rPr lang="ko-KR" altLang="en-US" dirty="0"/>
              <a:t>중부방언</a:t>
            </a:r>
            <a:r>
              <a:rPr lang="en-US" altLang="ko-KR" dirty="0"/>
              <a:t>&gt;</a:t>
            </a:r>
          </a:p>
          <a:p>
            <a:pPr marL="548640" lvl="2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눈이다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en-US" altLang="ko-KR" dirty="0"/>
              <a:t>HL) – </a:t>
            </a:r>
            <a:r>
              <a:rPr lang="ko-KR" altLang="en-US" dirty="0"/>
              <a:t>눈이다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/>
              <a:t>HH)    &lt;</a:t>
            </a:r>
            <a:r>
              <a:rPr lang="ko-KR" altLang="en-US" dirty="0"/>
              <a:t>경남방언</a:t>
            </a:r>
            <a:r>
              <a:rPr lang="en-US" altLang="ko-KR" dirty="0"/>
              <a:t>&gt;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성조</a:t>
            </a:r>
            <a:r>
              <a:rPr lang="en-US" altLang="ko-KR" dirty="0"/>
              <a:t>, </a:t>
            </a:r>
            <a:r>
              <a:rPr lang="ko-KR" altLang="en-US" dirty="0"/>
              <a:t>억양 등이 여기에 속함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성조는 단어의 의미 변별 기능을 하지만 억양은 의미 변별 기능을 하지 </a:t>
            </a:r>
            <a:r>
              <a:rPr lang="ko-KR" altLang="en-US" sz="1800" dirty="0" err="1"/>
              <a:t>않으므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로 </a:t>
            </a:r>
            <a:r>
              <a:rPr lang="en-US" altLang="ko-KR" sz="1800" dirty="0"/>
              <a:t> </a:t>
            </a:r>
            <a:r>
              <a:rPr lang="ko-KR" altLang="en-US" sz="1800" dirty="0"/>
              <a:t>엄밀한 의미에서 운소에 속하지 않음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4832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음소</a:t>
            </a:r>
            <a:r>
              <a:rPr lang="en-US" altLang="ko-KR" sz="2600" dirty="0">
                <a:latin typeface="+mn-ea"/>
              </a:rPr>
              <a:t>(phoneme)</a:t>
            </a:r>
            <a:r>
              <a:rPr lang="ko-KR" altLang="en-US" sz="2600" dirty="0">
                <a:latin typeface="+mn-ea"/>
              </a:rPr>
              <a:t>의 정의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심리적 정의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음소는 언어 사용자가 </a:t>
            </a:r>
            <a:r>
              <a:rPr lang="ko-KR" altLang="en-US" b="1" u="sng" dirty="0">
                <a:latin typeface="+mn-ea"/>
              </a:rPr>
              <a:t>인식하는 혹은 아는</a:t>
            </a:r>
            <a:r>
              <a:rPr lang="ko-KR" altLang="en-US" dirty="0">
                <a:latin typeface="+mn-ea"/>
              </a:rPr>
              <a:t> 소리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한국어 화자들은 </a:t>
            </a:r>
            <a:r>
              <a:rPr lang="en-US" altLang="ko-KR" dirty="0">
                <a:latin typeface="+mn-ea"/>
              </a:rPr>
              <a:t>[p],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</a:t>
            </a:r>
            <a:r>
              <a:rPr lang="en-US" altLang="ko-KR" baseline="30000" dirty="0" err="1">
                <a:solidFill>
                  <a:srgbClr val="000000"/>
                </a:solidFill>
                <a:latin typeface="+mn-ea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], [p’]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구별하므로 독립된 음소임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유성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[b]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은 인식하지 못하므로 한국어에서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[b]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독립된 음소가 아님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9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기능적 정의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ko-KR" altLang="en-US" b="1" u="sng" dirty="0">
                <a:latin typeface="+mn-ea"/>
              </a:rPr>
              <a:t>의미 분화</a:t>
            </a:r>
            <a:r>
              <a:rPr lang="ko-KR" altLang="en-US" dirty="0">
                <a:latin typeface="+mn-ea"/>
              </a:rPr>
              <a:t>의 기능을 함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발</a:t>
            </a:r>
            <a:r>
              <a:rPr lang="en-US" altLang="ko-KR" dirty="0">
                <a:latin typeface="+mn-ea"/>
              </a:rPr>
              <a:t>’,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팔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에 의해 의미가 달라지므로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는 음소임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바보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pabo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에서 무성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[p]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유성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[b]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바꾼다고 해도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바보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 의미는 달라지지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548640" lvl="2" indent="0"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않으므로 무성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[p]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유성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[b]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음소가 아님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41148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분포적 정의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음소들은 같은 환경에서 나타날 수 있음</a:t>
            </a:r>
            <a:r>
              <a:rPr lang="en-US" altLang="ko-KR" dirty="0">
                <a:latin typeface="+mn-ea"/>
              </a:rPr>
              <a:t>.=&gt; </a:t>
            </a:r>
            <a:r>
              <a:rPr lang="ko-KR" altLang="en-US" b="1" u="sng" dirty="0">
                <a:latin typeface="+mn-ea"/>
              </a:rPr>
              <a:t>비상보적 분포</a:t>
            </a:r>
            <a:endParaRPr lang="en-US" altLang="ko-KR" b="1" u="sng" dirty="0">
              <a:latin typeface="+mn-ea"/>
            </a:endParaRPr>
          </a:p>
          <a:p>
            <a:pPr lvl="2">
              <a:defRPr/>
            </a:pPr>
            <a:endParaRPr lang="en-US" altLang="ko-KR" b="1" u="sng" dirty="0">
              <a:latin typeface="+mn-ea"/>
            </a:endParaRPr>
          </a:p>
          <a:p>
            <a:pPr lvl="2">
              <a:defRPr/>
            </a:pP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발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>
                <a:latin typeface="+mn-ea"/>
              </a:rPr>
              <a:t>팔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>
                <a:latin typeface="+mn-ea"/>
              </a:rPr>
              <a:t>빨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 err="1">
                <a:latin typeface="+mn-ea"/>
              </a:rPr>
              <a:t>ㅃ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같은 위치에서 나타날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64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변이음</a:t>
            </a:r>
            <a:r>
              <a:rPr lang="en-US" altLang="ko-KR" sz="2600" dirty="0">
                <a:latin typeface="+mn-ea"/>
              </a:rPr>
              <a:t>(allophone)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 음소에 속하면서 교체 가능한 것으로 간주되는 음</a:t>
            </a:r>
            <a:r>
              <a:rPr lang="en-US" altLang="ko-KR" dirty="0">
                <a:latin typeface="+mn-ea"/>
              </a:rPr>
              <a:t>, [ ]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바보</a:t>
            </a:r>
            <a:r>
              <a:rPr lang="en-US" altLang="ko-KR" dirty="0">
                <a:latin typeface="+mn-ea"/>
              </a:rPr>
              <a:t>’   /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/ -[p](</a:t>
            </a:r>
            <a:r>
              <a:rPr lang="ko-KR" altLang="en-US" dirty="0">
                <a:latin typeface="+mn-ea"/>
              </a:rPr>
              <a:t>무성</a:t>
            </a:r>
            <a:r>
              <a:rPr lang="en-US" altLang="ko-KR" dirty="0">
                <a:latin typeface="+mn-ea"/>
              </a:rPr>
              <a:t>), [b](</a:t>
            </a:r>
            <a:r>
              <a:rPr lang="ko-KR" altLang="en-US" dirty="0">
                <a:latin typeface="+mn-ea"/>
              </a:rPr>
              <a:t>유성</a:t>
            </a:r>
            <a:r>
              <a:rPr lang="en-US" altLang="ko-KR" dirty="0">
                <a:latin typeface="+mn-ea"/>
              </a:rPr>
              <a:t>)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변이음은</a:t>
            </a:r>
            <a:r>
              <a:rPr lang="ko-KR" altLang="en-US" b="1" dirty="0">
                <a:latin typeface="+mn-ea"/>
              </a:rPr>
              <a:t> 상보적 분포 </a:t>
            </a:r>
            <a:r>
              <a:rPr lang="en-US" altLang="ko-KR" dirty="0">
                <a:latin typeface="+mn-ea"/>
              </a:rPr>
              <a:t>(complementary distribution)</a:t>
            </a:r>
            <a:r>
              <a:rPr lang="ko-KR" altLang="en-US" dirty="0">
                <a:latin typeface="+mn-ea"/>
              </a:rPr>
              <a:t>를 이룸</a:t>
            </a:r>
            <a:r>
              <a:rPr lang="en-US" altLang="ko-KR" dirty="0">
                <a:latin typeface="+mn-ea"/>
              </a:rPr>
              <a:t>.</a:t>
            </a:r>
          </a:p>
          <a:p>
            <a:pPr marL="7772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음소들은 같은 환경에서 나타날 수 있지만 한 음소의 변이음들은 같은 </a:t>
            </a:r>
            <a:endParaRPr lang="en-US" altLang="ko-KR" sz="2000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환경에서 나타나지 않음</a:t>
            </a:r>
            <a:endParaRPr lang="en-US" altLang="ko-KR" sz="2000" dirty="0">
              <a:latin typeface="+mn-ea"/>
            </a:endParaRPr>
          </a:p>
          <a:p>
            <a:pPr lvl="2"/>
            <a:endParaRPr lang="en-US" altLang="ko-KR" b="1" dirty="0">
              <a:latin typeface="+mn-ea"/>
            </a:endParaRPr>
          </a:p>
          <a:p>
            <a:pPr lvl="3"/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 err="1">
                <a:latin typeface="+mn-ea"/>
              </a:rPr>
              <a:t>ㅂ</a:t>
            </a:r>
            <a:r>
              <a:rPr lang="en-US" altLang="ko-KR" sz="1800" dirty="0">
                <a:latin typeface="+mn-ea"/>
              </a:rPr>
              <a:t>/ - [p], [b] 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[p]</a:t>
            </a:r>
            <a:r>
              <a:rPr lang="ko-KR" altLang="en-US" sz="1800" dirty="0">
                <a:latin typeface="+mn-ea"/>
              </a:rPr>
              <a:t>이 나타나는 환경에서 </a:t>
            </a:r>
            <a:r>
              <a:rPr lang="en-US" altLang="ko-KR" sz="1800" dirty="0">
                <a:latin typeface="+mn-ea"/>
              </a:rPr>
              <a:t>[b]</a:t>
            </a:r>
            <a:r>
              <a:rPr lang="ko-KR" altLang="en-US" sz="1800" dirty="0">
                <a:latin typeface="+mn-ea"/>
              </a:rPr>
              <a:t>이 나타나지 않음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1051560" lvl="3" indent="0">
              <a:buNone/>
            </a:pPr>
            <a:r>
              <a:rPr lang="en-US" altLang="ko-KR" sz="1800" dirty="0">
                <a:latin typeface="+mn-ea"/>
              </a:rPr>
              <a:t>        </a:t>
            </a:r>
            <a:r>
              <a:rPr lang="ko-KR" altLang="en-US" sz="1800" dirty="0">
                <a:latin typeface="+mn-ea"/>
              </a:rPr>
              <a:t>반대의 상황도 역시 나타나지 않음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16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변이음들은 위치에 대한 제약 뿐만 아니라 그 소리들이 음성적으로 </a:t>
            </a:r>
            <a:endParaRPr lang="en-US" altLang="ko-KR" sz="2000" dirty="0">
              <a:latin typeface="+mn-ea"/>
            </a:endParaRPr>
          </a:p>
          <a:p>
            <a:pPr marL="457200" lvl="2" indent="0">
              <a:buNone/>
              <a:defRPr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유사해야 한다는 제약도 가지고 있음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640080" lvl="1" indent="-274320">
              <a:buNone/>
              <a:defRPr/>
            </a:pPr>
            <a:endParaRPr lang="en-US" altLang="ko-KR" sz="1800" dirty="0">
              <a:latin typeface="+mn-ea"/>
            </a:endParaRPr>
          </a:p>
          <a:p>
            <a:pPr lvl="3" indent="-274320">
              <a:defRPr/>
            </a:pPr>
            <a:r>
              <a:rPr lang="en-US" altLang="ko-KR" sz="1800" dirty="0">
                <a:latin typeface="+mn-ea"/>
              </a:rPr>
              <a:t>[h](‘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’)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음절 초</a:t>
            </a:r>
            <a:r>
              <a:rPr lang="en-US" altLang="ko-KR" sz="1800" dirty="0">
                <a:latin typeface="+mn-ea"/>
              </a:rPr>
              <a:t>(O), </a:t>
            </a:r>
            <a:r>
              <a:rPr lang="ko-KR" altLang="en-US" sz="1800" dirty="0">
                <a:latin typeface="+mn-ea"/>
              </a:rPr>
              <a:t>음절 말</a:t>
            </a:r>
            <a:r>
              <a:rPr lang="en-US" altLang="ko-KR" sz="1800" dirty="0">
                <a:latin typeface="+mn-ea"/>
              </a:rPr>
              <a:t>(X) /[ŋ](</a:t>
            </a:r>
            <a:r>
              <a:rPr lang="ko-KR" altLang="en-US" sz="1800" dirty="0">
                <a:latin typeface="+mn-ea"/>
              </a:rPr>
              <a:t>받침 </a:t>
            </a:r>
            <a:r>
              <a:rPr lang="en-US" altLang="ko-KR" sz="1800" dirty="0">
                <a:latin typeface="+mn-ea"/>
              </a:rPr>
              <a:t>‘o’)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 음절 초</a:t>
            </a:r>
            <a:r>
              <a:rPr lang="en-US" altLang="ko-KR" sz="1800" dirty="0">
                <a:latin typeface="+mn-ea"/>
              </a:rPr>
              <a:t>(X),</a:t>
            </a:r>
            <a:r>
              <a:rPr lang="ko-KR" altLang="en-US" sz="1800" dirty="0">
                <a:latin typeface="+mn-ea"/>
              </a:rPr>
              <a:t> 음절 말</a:t>
            </a:r>
            <a:r>
              <a:rPr lang="en-US" altLang="ko-KR" sz="1800" dirty="0">
                <a:latin typeface="+mn-ea"/>
              </a:rPr>
              <a:t>(O)</a:t>
            </a:r>
          </a:p>
          <a:p>
            <a:pPr marL="640080" lvl="1" indent="-274320">
              <a:buNone/>
              <a:defRPr/>
            </a:pPr>
            <a:endParaRPr lang="en-US" altLang="ko-KR" sz="1800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1800" dirty="0">
                <a:latin typeface="+mn-ea"/>
              </a:rPr>
              <a:t>그러나 </a:t>
            </a:r>
            <a:r>
              <a:rPr lang="en-US" altLang="ko-KR" sz="1800" dirty="0">
                <a:latin typeface="+mn-ea"/>
              </a:rPr>
              <a:t>[h] 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[ŋ] </a:t>
            </a:r>
            <a:r>
              <a:rPr lang="ko-KR" altLang="en-US" sz="1800" dirty="0">
                <a:latin typeface="+mn-ea"/>
              </a:rPr>
              <a:t>는 워낙 음성적으로 다른 소리이기 때문에 변이음 관계가</a:t>
            </a:r>
            <a:endParaRPr lang="en-US" altLang="ko-KR" sz="1800" dirty="0">
              <a:latin typeface="+mn-ea"/>
            </a:endParaRPr>
          </a:p>
          <a:p>
            <a:pPr marL="731520" lvl="3" indent="0"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 되지 못함</a:t>
            </a:r>
            <a:r>
              <a:rPr lang="en-US" altLang="ko-KR" sz="1800" dirty="0">
                <a:latin typeface="+mn-ea"/>
              </a:rPr>
              <a:t>.</a:t>
            </a:r>
            <a:r>
              <a:rPr lang="ko-KR" altLang="en-US" sz="1800" dirty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84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Q5.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물음에 대한 답을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상보적 분포를 보이는 두 소리를 이용하여 최소 </a:t>
            </a:r>
            <a:r>
              <a:rPr lang="ko-KR" altLang="en-US" dirty="0" err="1"/>
              <a:t>대립쌍을</a:t>
            </a:r>
            <a:r>
              <a:rPr lang="ko-KR" altLang="en-US" dirty="0"/>
              <a:t> 만들 수 있는가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있다   </a:t>
            </a:r>
            <a:r>
              <a:rPr lang="en-US" altLang="ko-KR" dirty="0"/>
              <a:t>/    </a:t>
            </a:r>
            <a:r>
              <a:rPr lang="ko-KR" altLang="en-US" dirty="0"/>
              <a:t>없다  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최소 </a:t>
            </a:r>
            <a:r>
              <a:rPr lang="ko-KR" altLang="en-US" dirty="0" err="1"/>
              <a:t>대립쌍을</a:t>
            </a:r>
            <a:r>
              <a:rPr lang="ko-KR" altLang="en-US" dirty="0"/>
              <a:t> 이루게 하는 두 소리를 상보적 분포를 이룰 수 있는가</a:t>
            </a:r>
            <a:r>
              <a:rPr lang="en-US" altLang="ko-KR" dirty="0"/>
              <a:t>? 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있다   </a:t>
            </a:r>
            <a:r>
              <a:rPr lang="en-US" altLang="ko-KR" dirty="0"/>
              <a:t>/    </a:t>
            </a:r>
            <a:r>
              <a:rPr lang="ko-KR" altLang="en-US" dirty="0"/>
              <a:t>없다  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이상의 사실을 볼 때 상보적 분포와 최소 </a:t>
            </a:r>
            <a:r>
              <a:rPr lang="ko-KR" altLang="en-US" dirty="0" err="1"/>
              <a:t>대립쌍은</a:t>
            </a:r>
            <a:r>
              <a:rPr lang="ko-KR" altLang="en-US" dirty="0"/>
              <a:t> 관련성이 있는가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있다   </a:t>
            </a:r>
            <a:r>
              <a:rPr lang="en-US" altLang="ko-KR" dirty="0"/>
              <a:t>/    </a:t>
            </a:r>
            <a:r>
              <a:rPr lang="ko-KR" altLang="en-US" dirty="0"/>
              <a:t>없다 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24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자음의 변이음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ㄷ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ㄱ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27454"/>
              </p:ext>
            </p:extLst>
          </p:nvPr>
        </p:nvGraphicFramePr>
        <p:xfrm>
          <a:off x="683568" y="2852936"/>
          <a:ext cx="763285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유성음</a:t>
                      </a:r>
                      <a:r>
                        <a:rPr lang="ko-KR" altLang="en-US" dirty="0"/>
                        <a:t> 사이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ㅂ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바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보</a:t>
                      </a:r>
                      <a:r>
                        <a:rPr lang="ko-KR" altLang="en-US" dirty="0"/>
                        <a:t>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  <a:r>
                        <a:rPr lang="ko-KR" altLang="en-US" u="sng" dirty="0"/>
                        <a:t>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</a:t>
                      </a:r>
                      <a:r>
                        <a:rPr lang="ko-KR" altLang="en-US" u="sng" dirty="0"/>
                        <a:t>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</a:t>
                      </a:r>
                      <a:r>
                        <a:rPr lang="ko-KR" altLang="en-US" u="sng" dirty="0"/>
                        <a:t>버</a:t>
                      </a:r>
                      <a:r>
                        <a:rPr lang="ko-KR" altLang="en-US" dirty="0"/>
                        <a:t>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</a:t>
                      </a:r>
                      <a:r>
                        <a:rPr lang="ko-KR" altLang="en-US" u="sng" dirty="0"/>
                        <a:t>보</a:t>
                      </a:r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ㄷ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도</a:t>
                      </a:r>
                      <a:r>
                        <a:rPr lang="ko-KR" altLang="en-US" dirty="0"/>
                        <a:t>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다</a:t>
                      </a:r>
                      <a:r>
                        <a:rPr lang="ko-KR" altLang="en-US" dirty="0"/>
                        <a:t>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</a:t>
                      </a:r>
                      <a:r>
                        <a:rPr lang="ko-KR" altLang="en-US" u="sng" dirty="0"/>
                        <a:t>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</a:t>
                      </a:r>
                      <a:r>
                        <a:rPr lang="ko-KR" altLang="en-US" u="sng" dirty="0"/>
                        <a:t>다</a:t>
                      </a:r>
                      <a:r>
                        <a:rPr lang="ko-KR" altLang="en-US" dirty="0"/>
                        <a:t>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/>
                        <a:t>구</a:t>
                      </a:r>
                      <a:r>
                        <a:rPr lang="ko-KR" altLang="en-US" dirty="0"/>
                        <a:t>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</a:t>
                      </a:r>
                      <a:r>
                        <a:rPr lang="ko-KR" altLang="en-US" u="sng" dirty="0"/>
                        <a:t>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</a:t>
                      </a:r>
                      <a:r>
                        <a:rPr lang="ko-KR" altLang="en-US" u="sng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7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은 음절 종성에 오지 못함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2613"/>
              </p:ext>
            </p:extLst>
          </p:nvPr>
        </p:nvGraphicFramePr>
        <p:xfrm>
          <a:off x="755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유성음</a:t>
                      </a:r>
                      <a:r>
                        <a:rPr lang="ko-KR" altLang="en-US" dirty="0"/>
                        <a:t> 사이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자</a:t>
                      </a:r>
                      <a:r>
                        <a:rPr lang="ko-KR" altLang="en-US" dirty="0"/>
                        <a:t>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주</a:t>
                      </a:r>
                      <a:r>
                        <a:rPr lang="ko-KR" altLang="en-US" dirty="0"/>
                        <a:t>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 u="sng" dirty="0"/>
                        <a:t>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</a:t>
                      </a:r>
                      <a:r>
                        <a:rPr lang="ko-KR" altLang="en-US" u="sng" dirty="0"/>
                        <a:t>자</a:t>
                      </a:r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9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변이음은 </a:t>
            </a:r>
            <a:r>
              <a:rPr lang="ko-KR" altLang="en-US" dirty="0" err="1">
                <a:latin typeface="+mn-ea"/>
              </a:rPr>
              <a:t>후행하는</a:t>
            </a:r>
            <a:r>
              <a:rPr lang="ko-KR" altLang="en-US" dirty="0">
                <a:latin typeface="+mn-ea"/>
              </a:rPr>
              <a:t> 모음의 영향을 받음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07702"/>
              </p:ext>
            </p:extLst>
          </p:nvPr>
        </p:nvGraphicFramePr>
        <p:xfrm>
          <a:off x="755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 y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환경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ㅅ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 err="1"/>
                        <a:t>ㅆ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ʃ / ʃ 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/ s 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신</a:t>
                      </a:r>
                      <a:r>
                        <a:rPr lang="ko-KR" altLang="en-US" dirty="0"/>
                        <a:t>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씨</a:t>
                      </a:r>
                      <a:r>
                        <a:rPr lang="ko-KR" altLang="en-US" dirty="0"/>
                        <a:t>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사</a:t>
                      </a:r>
                      <a:r>
                        <a:rPr lang="ko-KR" altLang="en-US" dirty="0"/>
                        <a:t>람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u="sng" baseline="0" dirty="0"/>
                        <a:t>있어</a:t>
                      </a:r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음운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단어의 뜻을 구분해 주는 최소의 단위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ex) </a:t>
            </a:r>
            <a:r>
              <a:rPr lang="ko-KR" altLang="en-US" dirty="0"/>
              <a:t>물 </a:t>
            </a:r>
            <a:r>
              <a:rPr lang="en-US" altLang="ko-KR" dirty="0"/>
              <a:t>- </a:t>
            </a:r>
            <a:r>
              <a:rPr lang="ko-KR" altLang="en-US" dirty="0"/>
              <a:t>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어떤 소리가 음운인지 아닌지를 확인하기 위해서는 최소 </a:t>
            </a:r>
            <a:r>
              <a:rPr lang="ko-KR" altLang="en-US" dirty="0" err="1"/>
              <a:t>대립쌍을</a:t>
            </a:r>
            <a:r>
              <a:rPr lang="ko-KR" altLang="en-US" dirty="0"/>
              <a:t> 찾아보는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것이 </a:t>
            </a:r>
            <a:r>
              <a:rPr lang="ko-KR" altLang="en-US" sz="2000" dirty="0"/>
              <a:t>편리함</a:t>
            </a:r>
            <a:r>
              <a:rPr lang="en-US" altLang="ko-KR" sz="2000" dirty="0"/>
              <a:t>. </a:t>
            </a:r>
          </a:p>
          <a:p>
            <a:pPr marL="274320" lvl="1" indent="0">
              <a:buNone/>
            </a:pPr>
            <a:endParaRPr lang="en-US" altLang="ko-KR" sz="2000" dirty="0"/>
          </a:p>
          <a:p>
            <a:pPr lvl="2"/>
            <a:r>
              <a:rPr lang="ko-KR" altLang="en-US" sz="2000" dirty="0"/>
              <a:t>최소 </a:t>
            </a:r>
            <a:r>
              <a:rPr lang="ko-KR" altLang="en-US" sz="2000" dirty="0" err="1"/>
              <a:t>대립쌍</a:t>
            </a:r>
            <a:r>
              <a:rPr lang="en-US" altLang="ko-KR" sz="2000" dirty="0"/>
              <a:t>(minimal pair)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오로지 같은 자리에 오는 하나의 음운만 차이를 보이면서 그 뜻이 구별되는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단어의 묶음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물 </a:t>
            </a:r>
            <a:r>
              <a:rPr lang="en-US" altLang="ko-KR" sz="1800" dirty="0"/>
              <a:t>– </a:t>
            </a:r>
            <a:r>
              <a:rPr lang="ko-KR" altLang="en-US" sz="1800" dirty="0"/>
              <a:t>불</a:t>
            </a:r>
            <a:r>
              <a:rPr lang="en-US" altLang="ko-KR" sz="1800" dirty="0"/>
              <a:t>,  </a:t>
            </a:r>
            <a:r>
              <a:rPr lang="ko-KR" altLang="en-US" sz="1800" dirty="0"/>
              <a:t>달 </a:t>
            </a:r>
            <a:r>
              <a:rPr lang="en-US" altLang="ko-KR" sz="1800" dirty="0"/>
              <a:t>– </a:t>
            </a:r>
            <a:r>
              <a:rPr lang="ko-KR" altLang="en-US" sz="1800" dirty="0"/>
              <a:t>탈 </a:t>
            </a:r>
            <a:r>
              <a:rPr lang="en-US" altLang="ko-KR" sz="1800" dirty="0"/>
              <a:t>– </a:t>
            </a:r>
            <a:r>
              <a:rPr lang="ko-KR" altLang="en-US" sz="1800" dirty="0"/>
              <a:t>딸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내 조음점이 없어 후행 모음의 영향을 많이 받음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58637"/>
              </p:ext>
            </p:extLst>
          </p:nvPr>
        </p:nvGraphicFramePr>
        <p:xfrm>
          <a:off x="755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ㅟ</a:t>
                      </a:r>
                      <a:r>
                        <a:rPr lang="en-US" altLang="ko-KR" dirty="0"/>
                        <a:t>,w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 y’ </a:t>
                      </a:r>
                      <a:r>
                        <a:rPr lang="ko-KR" altLang="en-US" dirty="0"/>
                        <a:t>앞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ㅡ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앞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ㅎ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휘</a:t>
                      </a:r>
                      <a:r>
                        <a:rPr lang="ko-KR" altLang="en-US" dirty="0"/>
                        <a:t>파람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효</a:t>
                      </a:r>
                      <a:r>
                        <a:rPr lang="ko-KR" altLang="en-US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하</a:t>
                      </a:r>
                      <a:r>
                        <a:rPr lang="ko-KR" altLang="en-US" u="none" dirty="0"/>
                        <a:t>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1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64380"/>
              </p:ext>
            </p:extLst>
          </p:nvPr>
        </p:nvGraphicFramePr>
        <p:xfrm>
          <a:off x="755576" y="2708920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</a:t>
                      </a:r>
                      <a:r>
                        <a:rPr lang="en-US" altLang="ko-KR" baseline="0" dirty="0"/>
                        <a:t> y, </a:t>
                      </a:r>
                      <a:r>
                        <a:rPr lang="ko-KR" altLang="en-US" baseline="0" dirty="0" err="1"/>
                        <a:t>ㅈ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 err="1"/>
                        <a:t>ㅊ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 err="1"/>
                        <a:t>ㅉ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ㄴ</a:t>
                      </a:r>
                      <a:r>
                        <a:rPr lang="en-US" altLang="ko-KR" baseline="0" dirty="0"/>
                        <a:t>+(l, y)’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환경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언</a:t>
                      </a:r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</a:t>
                      </a:r>
                      <a:r>
                        <a:rPr lang="ko-KR" altLang="en-US" u="sng" dirty="0"/>
                        <a:t>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나</a:t>
                      </a:r>
                      <a:r>
                        <a:rPr lang="ko-KR" altLang="en-US" dirty="0"/>
                        <a:t>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노</a:t>
                      </a:r>
                      <a:r>
                        <a:rPr lang="ko-KR" altLang="en-US" dirty="0"/>
                        <a:t>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4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01455"/>
              </p:ext>
            </p:extLst>
          </p:nvPr>
        </p:nvGraphicFramePr>
        <p:xfrm>
          <a:off x="683568" y="2636912"/>
          <a:ext cx="7632850" cy="235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 종성이나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ㄹ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뒤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ㄹ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뒤를 제외한 음절 초성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ㅣ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ㅛ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ㅊ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ㅉ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r>
                        <a:rPr lang="en-US" altLang="ko-KR" dirty="0"/>
                        <a:t>+ (</a:t>
                      </a:r>
                      <a:r>
                        <a:rPr lang="ko-KR" altLang="en-US" dirty="0" err="1"/>
                        <a:t>ㅣ</a:t>
                      </a:r>
                      <a:r>
                        <a:rPr lang="en-US" altLang="ko-KR" dirty="0"/>
                        <a:t>, y)’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밖의</a:t>
                      </a:r>
                      <a:r>
                        <a:rPr lang="ko-KR" altLang="en-US" baseline="0" dirty="0"/>
                        <a:t> 환경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ㅎ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빨리</a:t>
                      </a:r>
                      <a:r>
                        <a:rPr lang="en-US" altLang="ko-KR" u="sng" dirty="0"/>
                        <a:t>,</a:t>
                      </a:r>
                      <a:r>
                        <a:rPr lang="en-US" altLang="ko-KR" u="none" dirty="0"/>
                        <a:t> </a:t>
                      </a:r>
                      <a:r>
                        <a:rPr lang="ko-KR" altLang="en-US" u="sng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달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반</a:t>
                      </a:r>
                      <a:r>
                        <a:rPr lang="ko-KR" altLang="en-US" u="sng" dirty="0"/>
                        <a:t>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나</a:t>
                      </a:r>
                      <a:r>
                        <a:rPr lang="ko-KR" altLang="en-US" u="sng" dirty="0"/>
                        <a:t>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모음의 변이음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국어 모음의 변이음 중 대표적인 것은 무성 모음과 </a:t>
            </a:r>
            <a:r>
              <a:rPr lang="ko-KR" altLang="en-US" dirty="0" err="1">
                <a:latin typeface="+mn-ea"/>
              </a:rPr>
              <a:t>비모음임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고모음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ㅡ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ㅟ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ㅣ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 유기음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ㅋ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ㅊ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이나 마찰음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뒤에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놓일 때 무성 모음으로 잘 실현됨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비음에 속하는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ㅇ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모음과 인접할 때 </a:t>
            </a:r>
            <a:r>
              <a:rPr lang="ko-KR" altLang="en-US" dirty="0" err="1">
                <a:latin typeface="+mn-ea"/>
              </a:rPr>
              <a:t>비모음으로</a:t>
            </a:r>
            <a:r>
              <a:rPr lang="ko-KR" altLang="en-US" dirty="0">
                <a:latin typeface="+mn-ea"/>
              </a:rPr>
              <a:t> 잘 실현됨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개별 모음 중에서는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ㅓ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에서 변이음의 뚜렷한 차이를 보임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소리의 장단과 밀접한 관련이 있어 장음일 경우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ㅡ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가깝게 소리가 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없다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읎다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더럽다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드럽다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6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변이음의 대표</a:t>
            </a:r>
            <a:endParaRPr lang="en-US" altLang="ko-KR" sz="2600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모든 변이음들이 동등한 자격을 가지는 것은 아님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변이음 중에서 더 기본적이고 중요한 것을 대표 변이음이라고 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대표 변이음은 여러 변이음 중에서 나머지 변이음들의 실현을 가장 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설명해 주는 것으로 정함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p,t,k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무성 파열음</a:t>
            </a:r>
            <a:r>
              <a:rPr lang="en-US" altLang="ko-KR" dirty="0">
                <a:latin typeface="+mn-ea"/>
              </a:rPr>
              <a:t>)    </a:t>
            </a:r>
            <a:r>
              <a:rPr lang="ko-KR" altLang="en-US" dirty="0" err="1">
                <a:latin typeface="+mn-ea"/>
              </a:rPr>
              <a:t>유성음</a:t>
            </a:r>
            <a:r>
              <a:rPr lang="ko-KR" altLang="en-US" dirty="0">
                <a:latin typeface="+mn-ea"/>
              </a:rPr>
              <a:t> 사이에서 동화됨</a:t>
            </a:r>
            <a:r>
              <a:rPr lang="en-US" altLang="ko-KR" dirty="0">
                <a:latin typeface="+mn-ea"/>
              </a:rPr>
              <a:t>. 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                              </a:t>
            </a:r>
            <a:r>
              <a:rPr lang="ko-KR" altLang="en-US" dirty="0">
                <a:latin typeface="+mn-ea"/>
              </a:rPr>
              <a:t>음절 종성에서는 조음체와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조음점이 맞닿아야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s, s’ (</a:t>
            </a:r>
            <a:r>
              <a:rPr lang="ko-KR" altLang="en-US" dirty="0">
                <a:latin typeface="+mn-ea"/>
              </a:rPr>
              <a:t>치조 마찰음</a:t>
            </a:r>
            <a:r>
              <a:rPr lang="en-US" altLang="ko-KR" dirty="0">
                <a:latin typeface="+mn-ea"/>
              </a:rPr>
              <a:t>)    </a:t>
            </a:r>
            <a:r>
              <a:rPr lang="ko-KR" altLang="en-US" dirty="0" err="1">
                <a:latin typeface="+mn-ea"/>
              </a:rPr>
              <a:t>후행하는</a:t>
            </a:r>
            <a:r>
              <a:rPr lang="ko-KR" altLang="en-US" dirty="0">
                <a:latin typeface="+mn-ea"/>
              </a:rPr>
              <a:t> 음소들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ㅣ</a:t>
            </a:r>
            <a:r>
              <a:rPr lang="en-US" altLang="ko-KR" dirty="0">
                <a:latin typeface="+mn-ea"/>
              </a:rPr>
              <a:t>, y)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조음 위치에 동화됨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56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Q6. ‘</a:t>
            </a:r>
            <a:r>
              <a:rPr lang="ko-KR" altLang="en-US" dirty="0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의 변이음 중에서 무엇이 대표 변이음이 될 수 있는지 생각해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Q7. </a:t>
            </a:r>
            <a:r>
              <a:rPr lang="ko-KR" altLang="en-US" dirty="0"/>
              <a:t>무성 모음과 </a:t>
            </a:r>
            <a:r>
              <a:rPr lang="ko-KR" altLang="en-US" dirty="0" err="1"/>
              <a:t>비모음이</a:t>
            </a:r>
            <a:r>
              <a:rPr lang="ko-KR" altLang="en-US" dirty="0"/>
              <a:t> 대표 변이음이 될 수 있는지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Q8. fighting</a:t>
            </a:r>
            <a:r>
              <a:rPr lang="ko-KR" altLang="en-US" dirty="0"/>
              <a:t>을 한국어로 적을 때 </a:t>
            </a:r>
            <a:r>
              <a:rPr lang="ko-KR" altLang="en-US" dirty="0" err="1"/>
              <a:t>파이팅이</a:t>
            </a:r>
            <a:r>
              <a:rPr lang="ko-KR" altLang="en-US" dirty="0"/>
              <a:t> 맞을까</a:t>
            </a:r>
            <a:r>
              <a:rPr lang="en-US" altLang="ko-KR" dirty="0"/>
              <a:t>, </a:t>
            </a:r>
            <a:r>
              <a:rPr lang="ko-KR" altLang="en-US" dirty="0" err="1"/>
              <a:t>화이팅이</a:t>
            </a:r>
            <a:r>
              <a:rPr lang="ko-KR" altLang="en-US" dirty="0"/>
              <a:t>  맞을까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67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최소 </a:t>
            </a:r>
            <a:r>
              <a:rPr lang="ko-KR" altLang="en-US" sz="1800" dirty="0" err="1"/>
              <a:t>대립쌍을</a:t>
            </a:r>
            <a:r>
              <a:rPr lang="ko-KR" altLang="en-US" sz="1800" dirty="0"/>
              <a:t> 설정할 때 양적 대등성과 질적 대등성을 모두 고려해야 함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최소 </a:t>
            </a:r>
            <a:r>
              <a:rPr lang="ko-KR" altLang="en-US" sz="1800" dirty="0" err="1"/>
              <a:t>대립쌍을</a:t>
            </a:r>
            <a:r>
              <a:rPr lang="ko-KR" altLang="en-US" sz="1800" dirty="0"/>
              <a:t> 이루는 두 단어의 음운 개수가 동일해야 함</a:t>
            </a:r>
            <a:r>
              <a:rPr lang="en-US" altLang="ko-KR" sz="1800" dirty="0"/>
              <a:t>.(</a:t>
            </a:r>
            <a:r>
              <a:rPr lang="ko-KR" altLang="en-US" sz="1800" dirty="0"/>
              <a:t>양적 대등성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최소 </a:t>
            </a:r>
            <a:r>
              <a:rPr lang="ko-KR" altLang="en-US" sz="1800" dirty="0" err="1"/>
              <a:t>대립쌍을</a:t>
            </a:r>
            <a:r>
              <a:rPr lang="ko-KR" altLang="en-US" sz="1800" dirty="0"/>
              <a:t> 이루는 두 소리의 성질이 동질적이어야 함</a:t>
            </a:r>
            <a:r>
              <a:rPr lang="en-US" altLang="ko-KR" sz="1800" dirty="0"/>
              <a:t>. (</a:t>
            </a:r>
            <a:r>
              <a:rPr lang="ko-KR" altLang="en-US" sz="1800" dirty="0"/>
              <a:t>질적 대등성</a:t>
            </a:r>
            <a:r>
              <a:rPr lang="en-US" altLang="ko-KR" sz="1800" dirty="0"/>
              <a:t>)</a:t>
            </a:r>
          </a:p>
          <a:p>
            <a:pPr marL="1051560" lvl="4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물 </a:t>
            </a:r>
            <a:r>
              <a:rPr lang="en-US" altLang="ko-KR" sz="1800" dirty="0"/>
              <a:t>– </a:t>
            </a:r>
            <a:r>
              <a:rPr lang="ko-KR" altLang="en-US" sz="1800" dirty="0"/>
              <a:t>불 </a:t>
            </a:r>
            <a:r>
              <a:rPr lang="en-US" altLang="ko-KR" sz="1800" dirty="0"/>
              <a:t>(</a:t>
            </a:r>
            <a:r>
              <a:rPr lang="ko-KR" altLang="en-US" sz="1800" dirty="0"/>
              <a:t>자음</a:t>
            </a:r>
            <a:r>
              <a:rPr lang="en-US" altLang="ko-KR" sz="1800" dirty="0"/>
              <a:t>-</a:t>
            </a:r>
            <a:r>
              <a:rPr lang="ko-KR" altLang="en-US" sz="1800" dirty="0"/>
              <a:t>자음</a:t>
            </a:r>
            <a:r>
              <a:rPr lang="en-US" altLang="ko-KR" sz="1800" dirty="0"/>
              <a:t>),  </a:t>
            </a:r>
            <a:r>
              <a:rPr lang="ko-KR" altLang="en-US" sz="1800" dirty="0"/>
              <a:t>달 </a:t>
            </a:r>
            <a:r>
              <a:rPr lang="en-US" altLang="ko-KR" sz="1800" dirty="0"/>
              <a:t>– </a:t>
            </a:r>
            <a:r>
              <a:rPr lang="ko-KR" altLang="en-US" sz="1800" dirty="0"/>
              <a:t>돌 </a:t>
            </a:r>
            <a:r>
              <a:rPr lang="en-US" altLang="ko-KR" sz="1800" dirty="0"/>
              <a:t>(</a:t>
            </a:r>
            <a:r>
              <a:rPr lang="ko-KR" altLang="en-US" sz="1800" dirty="0"/>
              <a:t>모음</a:t>
            </a:r>
            <a:r>
              <a:rPr lang="en-US" altLang="ko-KR" sz="1800" dirty="0"/>
              <a:t>-</a:t>
            </a:r>
            <a:r>
              <a:rPr lang="ko-KR" altLang="en-US" sz="1800" dirty="0"/>
              <a:t>모음</a:t>
            </a:r>
            <a:r>
              <a:rPr lang="en-US" altLang="ko-KR" sz="1800" dirty="0"/>
              <a:t>)</a:t>
            </a:r>
          </a:p>
          <a:p>
            <a:pPr marL="1051560" lvl="4" indent="0">
              <a:buNone/>
            </a:pPr>
            <a:endParaRPr lang="en-US" altLang="ko-KR" sz="1800" dirty="0"/>
          </a:p>
          <a:p>
            <a:pPr marL="1051560" lvl="4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95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다음에 묶인 단어들이 최소 </a:t>
            </a:r>
            <a:r>
              <a:rPr lang="ko-KR" altLang="en-US" dirty="0" err="1"/>
              <a:t>대립쌍이</a:t>
            </a:r>
            <a:r>
              <a:rPr lang="ko-KR" altLang="en-US" dirty="0"/>
              <a:t> 될 수 있는지 살펴보고</a:t>
            </a:r>
            <a:r>
              <a:rPr lang="en-US" altLang="ko-KR" dirty="0"/>
              <a:t>  </a:t>
            </a:r>
            <a:r>
              <a:rPr lang="ko-KR" altLang="en-US" dirty="0"/>
              <a:t>최소 </a:t>
            </a:r>
            <a:r>
              <a:rPr lang="ko-KR" altLang="en-US" dirty="0" err="1"/>
              <a:t>대립쌍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이 되지 못하는 경우 그 이유를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 </a:t>
            </a:r>
            <a:r>
              <a:rPr lang="ko-KR" altLang="en-US" dirty="0"/>
              <a:t>가루 </a:t>
            </a:r>
            <a:r>
              <a:rPr lang="en-US" altLang="ko-KR" dirty="0"/>
              <a:t>– </a:t>
            </a:r>
            <a:r>
              <a:rPr lang="ko-KR" altLang="en-US" dirty="0"/>
              <a:t>나라</a:t>
            </a:r>
            <a:r>
              <a:rPr lang="en-US" altLang="ko-KR" dirty="0"/>
              <a:t>, </a:t>
            </a:r>
            <a:r>
              <a:rPr lang="ko-KR" altLang="en-US" dirty="0"/>
              <a:t>머리 </a:t>
            </a:r>
            <a:r>
              <a:rPr lang="en-US" altLang="ko-KR" dirty="0"/>
              <a:t>– </a:t>
            </a:r>
            <a:r>
              <a:rPr lang="ko-KR" altLang="en-US" dirty="0"/>
              <a:t>마루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 </a:t>
            </a:r>
            <a:r>
              <a:rPr lang="ko-KR" altLang="en-US" dirty="0"/>
              <a:t>살 </a:t>
            </a:r>
            <a:r>
              <a:rPr lang="en-US" altLang="ko-KR" dirty="0"/>
              <a:t>– </a:t>
            </a:r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머리 </a:t>
            </a:r>
            <a:r>
              <a:rPr lang="en-US" altLang="ko-KR" dirty="0"/>
              <a:t>– </a:t>
            </a:r>
            <a:r>
              <a:rPr lang="ko-KR" altLang="en-US" dirty="0"/>
              <a:t>허리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 </a:t>
            </a:r>
            <a:r>
              <a:rPr lang="ko-KR" altLang="en-US" dirty="0"/>
              <a:t>소리 </a:t>
            </a:r>
            <a:r>
              <a:rPr lang="en-US" altLang="ko-KR" dirty="0"/>
              <a:t>– </a:t>
            </a:r>
            <a:r>
              <a:rPr lang="ko-KR" altLang="en-US" dirty="0"/>
              <a:t>오리</a:t>
            </a:r>
            <a:r>
              <a:rPr lang="en-US" altLang="ko-KR" dirty="0"/>
              <a:t>, </a:t>
            </a:r>
            <a:r>
              <a:rPr lang="ko-KR" altLang="en-US" dirty="0"/>
              <a:t>겨울 </a:t>
            </a:r>
            <a:r>
              <a:rPr lang="en-US" altLang="ko-KR" dirty="0"/>
              <a:t>– </a:t>
            </a:r>
            <a:r>
              <a:rPr lang="ko-KR" altLang="en-US" dirty="0"/>
              <a:t>거울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</a:t>
            </a:r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dirty="0"/>
              <a:t>제시된 두 음운의 최소 </a:t>
            </a:r>
            <a:r>
              <a:rPr lang="ko-KR" altLang="en-US" dirty="0" err="1"/>
              <a:t>대립쌍을</a:t>
            </a:r>
            <a:r>
              <a:rPr lang="ko-KR" altLang="en-US" dirty="0"/>
              <a:t> 찾아 보세요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07627"/>
              </p:ext>
            </p:extLst>
          </p:nvPr>
        </p:nvGraphicFramePr>
        <p:xfrm>
          <a:off x="611560" y="5085184"/>
          <a:ext cx="7632849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어두에 오는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어말에 오는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ㅂ</a:t>
                      </a:r>
                      <a:r>
                        <a:rPr lang="ko-KR" altLang="en-US" sz="2000" b="1" dirty="0"/>
                        <a:t> ↔ </a:t>
                      </a:r>
                      <a:r>
                        <a:rPr lang="ko-KR" altLang="en-US" sz="2000" b="1" dirty="0" err="1"/>
                        <a:t>ㅁ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/>
                        <a:t>ㅇ</a:t>
                      </a:r>
                      <a:r>
                        <a:rPr lang="ko-KR" altLang="en-US" sz="2000" b="1" dirty="0"/>
                        <a:t> ↔ </a:t>
                      </a:r>
                      <a:r>
                        <a:rPr lang="ko-KR" altLang="en-US" sz="2000" b="1" dirty="0" err="1"/>
                        <a:t>ㅎ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3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음운과 음성의 차이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가장 대표적인 차이는 두 소리의 차이가 단어의 의미를 변별하는 데 관여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하는지 여부임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  ex) </a:t>
            </a:r>
            <a:r>
              <a:rPr lang="ko-KR" altLang="en-US" dirty="0"/>
              <a:t>불</a:t>
            </a:r>
            <a:r>
              <a:rPr lang="en-US" altLang="ko-KR" dirty="0"/>
              <a:t>[</a:t>
            </a:r>
            <a:r>
              <a:rPr lang="en-US" altLang="ko-KR" u="sng" dirty="0" err="1"/>
              <a:t>p</a:t>
            </a:r>
            <a:r>
              <a:rPr lang="en-US" altLang="ko-KR" dirty="0" err="1"/>
              <a:t>ul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이불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u="sng" dirty="0" err="1"/>
              <a:t>p</a:t>
            </a:r>
            <a:r>
              <a:rPr lang="en-US" altLang="ko-KR" dirty="0" err="1"/>
              <a:t>ul</a:t>
            </a:r>
            <a:r>
              <a:rPr lang="en-US" altLang="ko-KR" dirty="0"/>
              <a:t>], </a:t>
            </a:r>
            <a:r>
              <a:rPr lang="ko-KR" altLang="en-US" dirty="0"/>
              <a:t>날</a:t>
            </a:r>
            <a:r>
              <a:rPr lang="en-US" altLang="ko-KR" dirty="0"/>
              <a:t>[</a:t>
            </a:r>
            <a:r>
              <a:rPr lang="en-US" altLang="ko-KR" dirty="0" err="1"/>
              <a:t>na</a:t>
            </a:r>
            <a:r>
              <a:rPr lang="en-US" altLang="ko-KR" u="sng" dirty="0" err="1"/>
              <a:t>l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나라</a:t>
            </a:r>
            <a:r>
              <a:rPr lang="en-US" altLang="ko-KR" dirty="0"/>
              <a:t>[</a:t>
            </a:r>
            <a:r>
              <a:rPr lang="en-US" altLang="ko-KR" dirty="0" err="1"/>
              <a:t>na</a:t>
            </a:r>
            <a:r>
              <a:rPr lang="en-US" altLang="ko-KR" u="sng" dirty="0" err="1"/>
              <a:t>ɾ</a:t>
            </a:r>
            <a:r>
              <a:rPr lang="en-US" altLang="ko-KR" dirty="0" err="1"/>
              <a:t>a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16431"/>
              </p:ext>
            </p:extLst>
          </p:nvPr>
        </p:nvGraphicFramePr>
        <p:xfrm>
          <a:off x="683568" y="3933056"/>
          <a:ext cx="7776864" cy="208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음운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음성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단어의 뜻을 구별할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단어의 뜻을</a:t>
                      </a:r>
                      <a:r>
                        <a:rPr lang="ko-KR" altLang="en-US" baseline="0" dirty="0"/>
                        <a:t> 구분하지 못한다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차이를 쉽게 인식할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차이를 쉽게 인식할 수 없다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추상적인 단위이다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구체적인 단위이다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수가 유한하다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수가 무한하다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6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음운의 구성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음운이라는 용어는 음소와 운소가 합쳐진 것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음소</a:t>
            </a:r>
            <a:r>
              <a:rPr lang="en-US" altLang="ko-KR" dirty="0"/>
              <a:t>(</a:t>
            </a:r>
            <a:r>
              <a:rPr lang="ko-KR" altLang="en-US" dirty="0"/>
              <a:t>분절음</a:t>
            </a:r>
            <a:r>
              <a:rPr lang="en-US" altLang="ko-KR" dirty="0"/>
              <a:t>,segment)- </a:t>
            </a:r>
            <a:r>
              <a:rPr lang="ko-KR" altLang="en-US" dirty="0"/>
              <a:t>더 큰 소리의 덩어리로부터 계기적으로 분석할 수 있는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                                     </a:t>
            </a:r>
            <a:r>
              <a:rPr lang="ko-KR" altLang="en-US" dirty="0"/>
              <a:t>소리 </a:t>
            </a:r>
            <a:endParaRPr lang="en-US" altLang="ko-KR" dirty="0"/>
          </a:p>
          <a:p>
            <a:pPr lvl="3"/>
            <a:r>
              <a:rPr lang="ko-KR" altLang="en-US" sz="1800" dirty="0"/>
              <a:t>자음</a:t>
            </a:r>
            <a:r>
              <a:rPr lang="en-US" altLang="ko-KR" sz="1800" dirty="0"/>
              <a:t>, </a:t>
            </a:r>
            <a:r>
              <a:rPr lang="ko-KR" altLang="en-US" sz="1800" dirty="0"/>
              <a:t>모음</a:t>
            </a:r>
            <a:r>
              <a:rPr lang="en-US" altLang="ko-KR" sz="1800" dirty="0"/>
              <a:t>, </a:t>
            </a:r>
            <a:r>
              <a:rPr lang="ko-KR" altLang="en-US" sz="1800" dirty="0"/>
              <a:t>반모음</a:t>
            </a: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운소</a:t>
            </a:r>
            <a:r>
              <a:rPr lang="en-US" altLang="ko-KR" dirty="0"/>
              <a:t>(</a:t>
            </a:r>
            <a:r>
              <a:rPr lang="ko-KR" altLang="en-US" dirty="0" err="1"/>
              <a:t>초분절음</a:t>
            </a:r>
            <a:r>
              <a:rPr lang="en-US" altLang="ko-KR" dirty="0"/>
              <a:t>, suprasegment)- </a:t>
            </a:r>
            <a:r>
              <a:rPr lang="ko-KR" altLang="en-US" dirty="0"/>
              <a:t>분절음에 얹혀 실현되고 계기적으로 분석할 수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                                                  </a:t>
            </a:r>
            <a:r>
              <a:rPr lang="ko-KR" altLang="en-US" dirty="0"/>
              <a:t>없는 소리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장단</a:t>
            </a:r>
            <a:r>
              <a:rPr lang="en-US" altLang="ko-KR" dirty="0"/>
              <a:t>, </a:t>
            </a:r>
            <a:r>
              <a:rPr lang="ko-KR" altLang="en-US" dirty="0"/>
              <a:t>고저</a:t>
            </a:r>
            <a:r>
              <a:rPr lang="en-US" altLang="ko-KR" dirty="0"/>
              <a:t>(</a:t>
            </a:r>
            <a:r>
              <a:rPr lang="ko-KR" altLang="en-US" dirty="0"/>
              <a:t>성조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), </a:t>
            </a:r>
            <a:r>
              <a:rPr lang="ko-KR" altLang="en-US" dirty="0"/>
              <a:t>강약 등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/>
              <a:t>운소는 음소와 동시에 실현될 뿐 그 자체만 따로 발음하기는 불가능함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902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음소의 종류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자음</a:t>
            </a:r>
            <a:r>
              <a:rPr lang="en-US" altLang="ko-KR" dirty="0"/>
              <a:t>(consonant)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성대를 통과한 공기가 성도 어딘가에서 방해를 받으면서 나는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혼자 음절을 구성할 수 없고 다른 소리</a:t>
            </a:r>
            <a:r>
              <a:rPr lang="en-US" altLang="ko-KR" dirty="0"/>
              <a:t>(</a:t>
            </a:r>
            <a:r>
              <a:rPr lang="ko-KR" altLang="en-US" dirty="0"/>
              <a:t>모음</a:t>
            </a:r>
            <a:r>
              <a:rPr lang="en-US" altLang="ko-KR" dirty="0"/>
              <a:t>)</a:t>
            </a:r>
            <a:r>
              <a:rPr lang="ko-KR" altLang="en-US" dirty="0"/>
              <a:t>과 결합해야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모음</a:t>
            </a:r>
            <a:r>
              <a:rPr lang="en-US" altLang="ko-KR" dirty="0"/>
              <a:t>(vowel)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성대를 통과한 공기가 방해를 받지 않고 빠져 나가는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혼자 음절을 구성할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7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r>
              <a:rPr lang="ko-KR" altLang="en-US" dirty="0"/>
              <a:t>반모음</a:t>
            </a:r>
            <a:r>
              <a:rPr lang="en-US" altLang="ko-KR" dirty="0"/>
              <a:t>(semi vowel)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모음의 성질을 반정도 가진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조음적</a:t>
            </a:r>
            <a:r>
              <a:rPr lang="en-US" altLang="ko-KR" dirty="0"/>
              <a:t>, </a:t>
            </a:r>
            <a:r>
              <a:rPr lang="ko-KR" altLang="en-US" dirty="0"/>
              <a:t>음향학적으로 모음에 가까움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모음과 달리 혼자 음절을 구성할 수 없고 항상 모음과 결합해야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언어 보편적으로 가장 일반적인 반모음은  </a:t>
            </a:r>
            <a:r>
              <a:rPr lang="en-US" altLang="ko-KR" dirty="0"/>
              <a:t>‘y’, ‘w’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81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Q3. </a:t>
            </a:r>
            <a:r>
              <a:rPr lang="ko-KR" altLang="en-US" dirty="0"/>
              <a:t>다음에</a:t>
            </a:r>
            <a:r>
              <a:rPr lang="en-US" altLang="ko-KR" dirty="0"/>
              <a:t> </a:t>
            </a:r>
            <a:r>
              <a:rPr lang="ko-KR" altLang="en-US" dirty="0"/>
              <a:t>제시된 단어는 각각 몇 개의 음소로 이루어졌는지 분석해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여우</a:t>
            </a:r>
            <a:r>
              <a:rPr lang="en-US" altLang="ko-KR" dirty="0"/>
              <a:t>, </a:t>
            </a:r>
            <a:r>
              <a:rPr lang="ko-KR" altLang="en-US" dirty="0"/>
              <a:t>국화</a:t>
            </a:r>
            <a:r>
              <a:rPr lang="en-US" altLang="ko-KR" dirty="0"/>
              <a:t>, </a:t>
            </a:r>
            <a:r>
              <a:rPr lang="ko-KR" altLang="en-US" dirty="0"/>
              <a:t>닭장</a:t>
            </a:r>
            <a:r>
              <a:rPr lang="en-US" altLang="ko-KR" dirty="0"/>
              <a:t>, </a:t>
            </a:r>
            <a:r>
              <a:rPr lang="ko-KR" altLang="en-US" dirty="0"/>
              <a:t>풀잎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Q4. </a:t>
            </a:r>
            <a:r>
              <a:rPr lang="ko-KR" altLang="en-US" dirty="0"/>
              <a:t>다음에</a:t>
            </a:r>
            <a:r>
              <a:rPr lang="en-US" altLang="ko-KR" dirty="0"/>
              <a:t> </a:t>
            </a:r>
            <a:r>
              <a:rPr lang="ko-KR" altLang="en-US" dirty="0"/>
              <a:t>제시된 단어를 음소의 숫자가 동일한 것끼리 묶어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메아리</a:t>
            </a:r>
            <a:r>
              <a:rPr lang="en-US" altLang="ko-KR" dirty="0"/>
              <a:t>, </a:t>
            </a:r>
            <a:r>
              <a:rPr lang="ko-KR" altLang="en-US" dirty="0"/>
              <a:t>국밥</a:t>
            </a:r>
            <a:r>
              <a:rPr lang="en-US" altLang="ko-KR" dirty="0"/>
              <a:t>, </a:t>
            </a:r>
            <a:r>
              <a:rPr lang="ko-KR" altLang="en-US" dirty="0"/>
              <a:t>어린이</a:t>
            </a:r>
            <a:r>
              <a:rPr lang="en-US" altLang="ko-KR" dirty="0"/>
              <a:t>, </a:t>
            </a:r>
            <a:r>
              <a:rPr lang="ko-KR" altLang="en-US" dirty="0"/>
              <a:t>너구리</a:t>
            </a:r>
            <a:r>
              <a:rPr lang="en-US" altLang="ko-KR" dirty="0"/>
              <a:t>, </a:t>
            </a:r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55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296</TotalTime>
  <Words>1565</Words>
  <Application>Microsoft Office PowerPoint</Application>
  <PresentationFormat>화면 슬라이드 쇼(4:3)</PresentationFormat>
  <Paragraphs>350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HY바다L</vt:lpstr>
      <vt:lpstr>돋움</vt:lpstr>
      <vt:lpstr>Arial</vt:lpstr>
      <vt:lpstr>투명도</vt:lpstr>
      <vt:lpstr>음운의 이해</vt:lpstr>
      <vt:lpstr>1. 음운의 이해</vt:lpstr>
      <vt:lpstr>1. 음운의 이해</vt:lpstr>
      <vt:lpstr>1. 음운의 이해</vt:lpstr>
      <vt:lpstr>1. 음운의 이해</vt:lpstr>
      <vt:lpstr>1. 음운의 이해</vt:lpstr>
      <vt:lpstr>1. 음운의 이해</vt:lpstr>
      <vt:lpstr>1. 음운의 이해</vt:lpstr>
      <vt:lpstr>1. 음운의 이해</vt:lpstr>
      <vt:lpstr>1. 음운의 이해</vt:lpstr>
      <vt:lpstr>1. 음운의 이해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43</cp:revision>
  <cp:lastPrinted>2019-09-25T03:34:06Z</cp:lastPrinted>
  <dcterms:created xsi:type="dcterms:W3CDTF">2017-09-04T07:43:42Z</dcterms:created>
  <dcterms:modified xsi:type="dcterms:W3CDTF">2019-09-25T03:34:11Z</dcterms:modified>
</cp:coreProperties>
</file>