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41"/>
  </p:notesMasterIdLst>
  <p:sldIdLst>
    <p:sldId id="256" r:id="rId2"/>
    <p:sldId id="257" r:id="rId3"/>
    <p:sldId id="341" r:id="rId4"/>
    <p:sldId id="342" r:id="rId5"/>
    <p:sldId id="343" r:id="rId6"/>
    <p:sldId id="344" r:id="rId7"/>
    <p:sldId id="346" r:id="rId8"/>
    <p:sldId id="345" r:id="rId9"/>
    <p:sldId id="347" r:id="rId10"/>
    <p:sldId id="348" r:id="rId11"/>
    <p:sldId id="349" r:id="rId12"/>
    <p:sldId id="351" r:id="rId13"/>
    <p:sldId id="350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5" r:id="rId34"/>
    <p:sldId id="376" r:id="rId35"/>
    <p:sldId id="373" r:id="rId36"/>
    <p:sldId id="377" r:id="rId37"/>
    <p:sldId id="378" r:id="rId38"/>
    <p:sldId id="374" r:id="rId39"/>
    <p:sldId id="379" r:id="rId40"/>
  </p:sldIdLst>
  <p:sldSz cx="9144000" cy="6858000" type="screen4x3"/>
  <p:notesSz cx="9296400" cy="701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69236" autoAdjust="0"/>
  </p:normalViewPr>
  <p:slideViewPr>
    <p:cSldViewPr>
      <p:cViewPr>
        <p:scale>
          <a:sx n="70" d="100"/>
          <a:sy n="70" d="100"/>
        </p:scale>
        <p:origin x="1819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41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FDF3-2A91-4FFC-9BEA-9574BF91EB81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DA8B3-A620-4257-8DF9-23A41A0FF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0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음소 </a:t>
            </a:r>
            <a:r>
              <a:rPr lang="en-US" altLang="ko-KR" dirty="0"/>
              <a:t>+ </a:t>
            </a:r>
            <a:r>
              <a:rPr lang="ko-KR" altLang="en-US" dirty="0"/>
              <a:t>운소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음소도 의미 변별기능을</a:t>
            </a:r>
            <a:r>
              <a:rPr lang="en-US" altLang="ko-KR" dirty="0"/>
              <a:t>, </a:t>
            </a:r>
            <a:r>
              <a:rPr lang="ko-KR" altLang="en-US" dirty="0"/>
              <a:t>운소도 의미 변별기능을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길이</a:t>
            </a:r>
            <a:r>
              <a:rPr lang="en-US" altLang="ko-KR" dirty="0"/>
              <a:t>	</a:t>
            </a:r>
            <a:r>
              <a:rPr lang="ko-KR" altLang="en-US" dirty="0"/>
              <a:t>장단</a:t>
            </a:r>
            <a:endParaRPr lang="en-US" altLang="ko-KR" dirty="0"/>
          </a:p>
          <a:p>
            <a:r>
              <a:rPr lang="ko-KR" altLang="en-US" dirty="0"/>
              <a:t>높이</a:t>
            </a:r>
            <a:r>
              <a:rPr lang="en-US" altLang="ko-KR" dirty="0"/>
              <a:t>	</a:t>
            </a:r>
            <a:r>
              <a:rPr lang="ko-KR" altLang="en-US" dirty="0"/>
              <a:t>고저 악센트 성조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DA8B3-A620-4257-8DF9-23A41A0FF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DA8B3-A620-4257-8DF9-23A41A0FF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0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상승조</a:t>
            </a:r>
            <a:r>
              <a:rPr lang="en-US" altLang="ko-KR" dirty="0"/>
              <a:t>	L+H or R</a:t>
            </a:r>
          </a:p>
          <a:p>
            <a:r>
              <a:rPr lang="ko-KR" altLang="en-US" dirty="0" err="1"/>
              <a:t>하강조</a:t>
            </a:r>
            <a:r>
              <a:rPr lang="en-US" altLang="ko-KR" dirty="0"/>
              <a:t>	H+L or F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DA8B3-A620-4257-8DF9-23A41A0FF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3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	</a:t>
            </a:r>
            <a:r>
              <a:rPr lang="ko-KR" altLang="en-US" dirty="0"/>
              <a:t>고조</a:t>
            </a:r>
            <a:endParaRPr lang="en-US" altLang="ko-KR" dirty="0"/>
          </a:p>
          <a:p>
            <a:r>
              <a:rPr lang="en-US" dirty="0"/>
              <a:t>L	</a:t>
            </a:r>
            <a:r>
              <a:rPr lang="ko-KR" altLang="en-US" dirty="0"/>
              <a:t>저조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실을 잣다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DA8B3-A620-4257-8DF9-23A41A0FF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55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Q7.</a:t>
            </a:r>
          </a:p>
          <a:p>
            <a:pPr marL="228600" indent="-228600">
              <a:buAutoNum type="arabicParenBoth"/>
            </a:pPr>
            <a:r>
              <a:rPr lang="ko-KR" altLang="en-US" dirty="0"/>
              <a:t>치조음</a:t>
            </a:r>
            <a:r>
              <a:rPr lang="en-US" altLang="ko-KR" dirty="0"/>
              <a:t>				</a:t>
            </a:r>
            <a:r>
              <a:rPr lang="ko-KR" altLang="en-US" dirty="0" err="1"/>
              <a:t>ㄷ</a:t>
            </a:r>
            <a:r>
              <a:rPr lang="en-US" altLang="ko-KR" dirty="0"/>
              <a:t>,</a:t>
            </a:r>
            <a:r>
              <a:rPr lang="ko-KR" altLang="en-US" dirty="0" err="1"/>
              <a:t>ㅌ</a:t>
            </a:r>
            <a:r>
              <a:rPr lang="en-US" altLang="ko-KR" dirty="0"/>
              <a:t>,</a:t>
            </a:r>
            <a:r>
              <a:rPr lang="ko-KR" altLang="en-US" dirty="0" err="1"/>
              <a:t>ㄸ</a:t>
            </a:r>
            <a:r>
              <a:rPr lang="en-US" altLang="ko-KR" dirty="0"/>
              <a:t>(</a:t>
            </a:r>
            <a:r>
              <a:rPr lang="ko-KR" altLang="en-US" dirty="0"/>
              <a:t>치조음</a:t>
            </a:r>
            <a:r>
              <a:rPr lang="en-US" altLang="ko-KR" dirty="0"/>
              <a:t>, </a:t>
            </a:r>
            <a:r>
              <a:rPr lang="ko-KR" altLang="en-US" dirty="0"/>
              <a:t>파열음</a:t>
            </a:r>
            <a:r>
              <a:rPr lang="en-US" altLang="ko-KR" dirty="0"/>
              <a:t>) </a:t>
            </a:r>
            <a:r>
              <a:rPr lang="ko-KR" altLang="en-US" dirty="0" err="1"/>
              <a:t>ㅅ</a:t>
            </a:r>
            <a:r>
              <a:rPr lang="en-US" altLang="ko-KR" dirty="0"/>
              <a:t>,</a:t>
            </a:r>
            <a:r>
              <a:rPr lang="ko-KR" altLang="en-US" dirty="0" err="1"/>
              <a:t>ㅆ</a:t>
            </a:r>
            <a:r>
              <a:rPr lang="en-US" altLang="ko-KR" dirty="0"/>
              <a:t>(</a:t>
            </a:r>
            <a:r>
              <a:rPr lang="ko-KR" altLang="en-US" dirty="0"/>
              <a:t>치조음</a:t>
            </a:r>
            <a:r>
              <a:rPr lang="en-US" altLang="ko-KR" dirty="0"/>
              <a:t>, </a:t>
            </a:r>
            <a:r>
              <a:rPr lang="ko-KR" altLang="en-US" dirty="0"/>
              <a:t>마찰음</a:t>
            </a:r>
            <a:r>
              <a:rPr lang="en-US" altLang="ko-KR" dirty="0"/>
              <a:t>) -&gt; </a:t>
            </a:r>
            <a:r>
              <a:rPr lang="ko-KR" altLang="en-US" dirty="0"/>
              <a:t>둘을 포괄하는 것은 장애음</a:t>
            </a:r>
            <a:r>
              <a:rPr lang="en-US" altLang="ko-KR" dirty="0"/>
              <a:t>(</a:t>
            </a:r>
            <a:r>
              <a:rPr lang="ko-KR" altLang="en-US" dirty="0"/>
              <a:t>파열</a:t>
            </a:r>
            <a:r>
              <a:rPr lang="en-US" altLang="ko-KR" dirty="0"/>
              <a:t>, </a:t>
            </a:r>
            <a:r>
              <a:rPr lang="ko-KR" altLang="en-US" dirty="0"/>
              <a:t>마찰</a:t>
            </a:r>
            <a:r>
              <a:rPr lang="en-US" altLang="ko-KR" dirty="0"/>
              <a:t>, </a:t>
            </a:r>
            <a:r>
              <a:rPr lang="ko-KR" altLang="en-US" dirty="0" err="1"/>
              <a:t>파찰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Both"/>
            </a:pPr>
            <a:r>
              <a:rPr lang="ko-KR" altLang="en-US" dirty="0"/>
              <a:t>파열음</a:t>
            </a:r>
            <a:r>
              <a:rPr lang="en-US" altLang="ko-KR" dirty="0"/>
              <a:t>?				</a:t>
            </a:r>
            <a:r>
              <a:rPr lang="ko-KR" altLang="en-US" dirty="0" err="1"/>
              <a:t>ㅁ</a:t>
            </a:r>
            <a:r>
              <a:rPr lang="en-US" altLang="ko-KR" dirty="0"/>
              <a:t>,</a:t>
            </a:r>
            <a:r>
              <a:rPr lang="ko-KR" altLang="en-US" dirty="0"/>
              <a:t>ㄴ</a:t>
            </a:r>
            <a:r>
              <a:rPr lang="en-US" altLang="ko-KR" dirty="0"/>
              <a:t>,</a:t>
            </a:r>
            <a:r>
              <a:rPr lang="ko-KR" altLang="en-US" dirty="0" err="1"/>
              <a:t>ㅇ</a:t>
            </a:r>
            <a:r>
              <a:rPr lang="en-US" altLang="ko-KR" dirty="0"/>
              <a:t>(</a:t>
            </a:r>
            <a:r>
              <a:rPr lang="ko-KR" altLang="en-US" dirty="0"/>
              <a:t>비음</a:t>
            </a:r>
            <a:r>
              <a:rPr lang="en-US" altLang="ko-KR" dirty="0"/>
              <a:t>) </a:t>
            </a:r>
            <a:r>
              <a:rPr lang="ko-KR" altLang="en-US" dirty="0"/>
              <a:t>ㄹ</a:t>
            </a:r>
            <a:r>
              <a:rPr lang="en-US" altLang="ko-KR" dirty="0"/>
              <a:t>(</a:t>
            </a:r>
            <a:r>
              <a:rPr lang="ko-KR" altLang="en-US" dirty="0"/>
              <a:t>유음</a:t>
            </a:r>
            <a:r>
              <a:rPr lang="en-US" altLang="ko-KR" dirty="0"/>
              <a:t>) -&gt; </a:t>
            </a:r>
            <a:r>
              <a:rPr lang="ko-KR" altLang="en-US" dirty="0"/>
              <a:t>둘을 포괄하는 것은 </a:t>
            </a:r>
            <a:r>
              <a:rPr lang="ko-KR" altLang="en-US" dirty="0" err="1"/>
              <a:t>공명음</a:t>
            </a:r>
            <a:r>
              <a:rPr lang="en-US" altLang="ko-KR" dirty="0"/>
              <a:t>(</a:t>
            </a:r>
            <a:r>
              <a:rPr lang="ko-KR" altLang="en-US" dirty="0"/>
              <a:t>비음</a:t>
            </a:r>
            <a:r>
              <a:rPr lang="en-US" altLang="ko-KR" dirty="0"/>
              <a:t>, </a:t>
            </a:r>
            <a:r>
              <a:rPr lang="ko-KR" altLang="en-US" dirty="0"/>
              <a:t>유음</a:t>
            </a:r>
            <a:r>
              <a:rPr lang="en-US" altLang="ko-KR" dirty="0"/>
              <a:t>)</a:t>
            </a:r>
          </a:p>
          <a:p>
            <a:pPr marL="228600" indent="-228600">
              <a:buAutoNum type="arabicParenBoth"/>
            </a:pPr>
            <a:r>
              <a:rPr lang="ko-KR" altLang="en-US" dirty="0"/>
              <a:t>경구개음</a:t>
            </a:r>
            <a:r>
              <a:rPr lang="en-US" altLang="ko-KR" dirty="0"/>
              <a:t>, </a:t>
            </a:r>
            <a:r>
              <a:rPr lang="ko-KR" altLang="en-US" dirty="0"/>
              <a:t>마찰음</a:t>
            </a:r>
            <a:r>
              <a:rPr lang="en-US" altLang="ko-KR" dirty="0"/>
              <a:t>			</a:t>
            </a:r>
            <a:r>
              <a:rPr lang="ko-KR" altLang="en-US" dirty="0"/>
              <a:t>경구개 파찰음</a:t>
            </a:r>
            <a:endParaRPr lang="en-US" altLang="ko-KR" dirty="0"/>
          </a:p>
          <a:p>
            <a:pPr marL="228600" indent="-228600">
              <a:buAutoNum type="arabicParenBoth"/>
            </a:pPr>
            <a:r>
              <a:rPr lang="ko-KR" altLang="en-US" dirty="0"/>
              <a:t>이중모음</a:t>
            </a:r>
            <a:r>
              <a:rPr lang="en-US" altLang="ko-KR" dirty="0"/>
              <a:t>, </a:t>
            </a:r>
            <a:r>
              <a:rPr lang="ko-KR" altLang="en-US" dirty="0"/>
              <a:t>고모음</a:t>
            </a:r>
            <a:r>
              <a:rPr lang="en-US" altLang="ko-KR" dirty="0"/>
              <a:t>			</a:t>
            </a:r>
            <a:r>
              <a:rPr lang="ko-KR" altLang="en-US" dirty="0"/>
              <a:t>전설 원순모음</a:t>
            </a:r>
            <a:endParaRPr lang="en-US" altLang="ko-KR" dirty="0"/>
          </a:p>
          <a:p>
            <a:pPr marL="228600" indent="-228600">
              <a:buAutoNum type="arabicParenBoth"/>
            </a:pPr>
            <a:r>
              <a:rPr lang="ko-KR" altLang="en-US" dirty="0"/>
              <a:t>후설모음</a:t>
            </a:r>
            <a:r>
              <a:rPr lang="en-US" altLang="ko-KR" dirty="0"/>
              <a:t>				</a:t>
            </a:r>
            <a:r>
              <a:rPr lang="ko-KR" altLang="en-US" dirty="0"/>
              <a:t>고모음</a:t>
            </a:r>
            <a:endParaRPr lang="en-US" altLang="ko-KR" dirty="0"/>
          </a:p>
          <a:p>
            <a:pPr marL="228600" indent="-228600">
              <a:buAutoNum type="arabicParenBoth"/>
            </a:pPr>
            <a:r>
              <a:rPr lang="ko-KR" altLang="en-US" dirty="0"/>
              <a:t>전설모음</a:t>
            </a:r>
            <a:r>
              <a:rPr lang="en-US" altLang="ko-KR" dirty="0"/>
              <a:t>				(y</a:t>
            </a:r>
            <a:r>
              <a:rPr lang="ko-KR" altLang="en-US" dirty="0"/>
              <a:t>계열</a:t>
            </a:r>
            <a:r>
              <a:rPr lang="en-US" altLang="ko-KR" dirty="0"/>
              <a:t>)</a:t>
            </a:r>
            <a:r>
              <a:rPr lang="ko-KR" altLang="en-US" dirty="0"/>
              <a:t> 이중모음</a:t>
            </a:r>
            <a:endParaRPr lang="en-US" altLang="ko-KR" dirty="0"/>
          </a:p>
          <a:p>
            <a:pPr marL="228600" indent="-228600">
              <a:buAutoNum type="arabicParenBoth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Q8.</a:t>
            </a:r>
          </a:p>
          <a:p>
            <a:pPr marL="0" indent="0">
              <a:buNone/>
            </a:pPr>
            <a:r>
              <a:rPr lang="en-US" altLang="ko-KR" dirty="0"/>
              <a:t>(1) ‘</a:t>
            </a:r>
            <a:r>
              <a:rPr lang="ko-KR" altLang="en-US" dirty="0" err="1"/>
              <a:t>ㅔ</a:t>
            </a:r>
            <a:r>
              <a:rPr lang="en-US" altLang="ko-KR" dirty="0"/>
              <a:t>’</a:t>
            </a:r>
            <a:r>
              <a:rPr lang="ko-KR" altLang="en-US" dirty="0"/>
              <a:t>가 </a:t>
            </a:r>
            <a:r>
              <a:rPr lang="en-US" altLang="ko-KR" dirty="0"/>
              <a:t>‘</a:t>
            </a:r>
            <a:r>
              <a:rPr lang="ko-KR" altLang="en-US" dirty="0" err="1"/>
              <a:t>ㅐ</a:t>
            </a:r>
            <a:r>
              <a:rPr lang="en-US" altLang="ko-KR" dirty="0"/>
              <a:t>’</a:t>
            </a:r>
            <a:r>
              <a:rPr lang="ko-KR" altLang="en-US" dirty="0"/>
              <a:t>보다 혀의 높이가 높다</a:t>
            </a:r>
            <a:r>
              <a:rPr lang="en-US" altLang="ko-KR" dirty="0"/>
              <a:t>. </a:t>
            </a:r>
            <a:r>
              <a:rPr lang="ko-KR" altLang="en-US" dirty="0"/>
              <a:t>즉 개구도가 작다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(2) ‘</a:t>
            </a:r>
            <a:r>
              <a:rPr lang="ko-KR" altLang="en-US" dirty="0" err="1"/>
              <a:t>ㅔ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 err="1"/>
              <a:t>ㅐ</a:t>
            </a:r>
            <a:r>
              <a:rPr lang="en-US" altLang="ko-KR" dirty="0"/>
              <a:t>’</a:t>
            </a:r>
            <a:r>
              <a:rPr lang="ko-KR" altLang="en-US" dirty="0"/>
              <a:t>가 현실적으로 발음이 비슷하며</a:t>
            </a:r>
            <a:r>
              <a:rPr lang="en-US" altLang="ko-KR" dirty="0"/>
              <a:t>, ‘</a:t>
            </a:r>
            <a:r>
              <a:rPr lang="ko-KR" altLang="en-US" dirty="0" err="1"/>
              <a:t>ㅔ’가</a:t>
            </a:r>
            <a:r>
              <a:rPr lang="ko-KR" altLang="en-US" dirty="0"/>
              <a:t> 전설 평순 고모음인 </a:t>
            </a:r>
            <a:r>
              <a:rPr lang="en-US" altLang="ko-KR" dirty="0"/>
              <a:t>‘</a:t>
            </a:r>
            <a:r>
              <a:rPr lang="ko-KR" altLang="en-US" dirty="0" err="1"/>
              <a:t>ㅣ’와</a:t>
            </a:r>
            <a:r>
              <a:rPr lang="ko-KR" altLang="en-US" dirty="0"/>
              <a:t> 가깝기 때문에 바꿔서 사용한다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arenBoth"/>
            </a:pPr>
            <a:endParaRPr lang="en-US" altLang="ko-KR" dirty="0"/>
          </a:p>
          <a:p>
            <a:pPr marL="228600" indent="-228600">
              <a:buAutoNum type="arabicParenBoth"/>
            </a:pPr>
            <a:endParaRPr lang="en-US" dirty="0"/>
          </a:p>
          <a:p>
            <a:pPr marL="228600" indent="-228600">
              <a:buAutoNum type="arabicParenBoth"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DA8B3-A620-4257-8DF9-23A41A0FF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9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9DB4-5B2D-4A9A-911C-13B0582EF96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E649DB4-5B2D-4A9A-911C-13B0582EF968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D17BEA8-BDBC-4322-8E15-3231F83FAE0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한국어의 음운체계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228056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한국어의 자음체계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한국어의 운소체계</a:t>
            </a:r>
          </a:p>
        </p:txBody>
      </p:sp>
    </p:spTree>
    <p:extLst>
      <p:ext uri="{BB962C8B-B14F-4D97-AF65-F5344CB8AC3E}">
        <p14:creationId xmlns:p14="http://schemas.microsoft.com/office/powerpoint/2010/main" val="96330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한국어의 자음체계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sz="1800" dirty="0"/>
          </a:p>
          <a:p>
            <a:pPr lvl="2"/>
            <a:r>
              <a:rPr lang="ko-KR" altLang="en-US" dirty="0"/>
              <a:t>유음</a:t>
            </a:r>
            <a:endParaRPr lang="en-US" altLang="ko-KR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(1) </a:t>
            </a:r>
            <a:r>
              <a:rPr lang="ko-KR" altLang="en-US" sz="1800" dirty="0"/>
              <a:t>마찰을 일으키지 않을 만큼만 공기가 방해를 받으면서 혀를 굴려서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   </a:t>
            </a:r>
            <a:r>
              <a:rPr lang="ko-KR" altLang="en-US" sz="1800" dirty="0"/>
              <a:t>내는 소리</a:t>
            </a: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(2) </a:t>
            </a:r>
            <a:r>
              <a:rPr lang="ko-KR" altLang="en-US" sz="1800" dirty="0"/>
              <a:t>공기가 방해를 적게 받으면서 물 흐르듯 나오는 소리</a:t>
            </a: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(3) </a:t>
            </a:r>
            <a:r>
              <a:rPr lang="ko-KR" altLang="en-US" sz="1800" dirty="0"/>
              <a:t>혀의 측면으로만 공기가 흐르거나</a:t>
            </a:r>
            <a:r>
              <a:rPr lang="en-US" altLang="ko-KR" sz="1800" dirty="0"/>
              <a:t>, </a:t>
            </a:r>
            <a:r>
              <a:rPr lang="ko-KR" altLang="en-US" sz="1800" dirty="0"/>
              <a:t>혀끝이 잇몸에 잠깐 닿았다가 떨어지면서</a:t>
            </a:r>
            <a:r>
              <a:rPr lang="en-US" altLang="ko-KR" sz="1800" dirty="0"/>
              <a:t>  </a:t>
            </a:r>
          </a:p>
          <a:p>
            <a:pPr marL="822960" lvl="3" indent="0">
              <a:buNone/>
            </a:pPr>
            <a:r>
              <a:rPr lang="en-US" altLang="ko-KR" sz="1800" dirty="0"/>
              <a:t>     </a:t>
            </a:r>
            <a:r>
              <a:rPr lang="ko-KR" altLang="en-US" sz="1800" dirty="0"/>
              <a:t>나오는 소리 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발음할 때 공기의 방해를 적게 받아 다른 자음에 비해 자음적인 속성을 적게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 가지고 있어 정의하기 매우 어려움</a:t>
            </a:r>
            <a:r>
              <a:rPr lang="en-US" altLang="ko-KR" sz="1800" dirty="0"/>
              <a:t>.</a:t>
            </a:r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708244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한국어의 자음체계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유음에 속하는 자음은 음성적 특징에 따라 설측음과 </a:t>
            </a:r>
            <a:r>
              <a:rPr lang="ko-KR" altLang="en-US" sz="1800" dirty="0" err="1"/>
              <a:t>탄설음으로</a:t>
            </a:r>
            <a:r>
              <a:rPr lang="ko-KR" altLang="en-US" sz="1800" dirty="0"/>
              <a:t> 구분됨</a:t>
            </a:r>
            <a:r>
              <a:rPr lang="en-US" altLang="ko-KR" sz="1800" dirty="0"/>
              <a:t>.</a:t>
            </a:r>
          </a:p>
          <a:p>
            <a:pPr lvl="4"/>
            <a:endParaRPr lang="en-US" altLang="ko-KR" sz="1800" dirty="0"/>
          </a:p>
          <a:p>
            <a:pPr lvl="4"/>
            <a:r>
              <a:rPr lang="ko-KR" altLang="en-US" sz="1800" dirty="0"/>
              <a:t>설측음</a:t>
            </a:r>
            <a:r>
              <a:rPr lang="en-US" altLang="ko-KR" sz="1800" dirty="0"/>
              <a:t>- </a:t>
            </a:r>
            <a:r>
              <a:rPr lang="ko-KR" altLang="en-US" sz="1800" dirty="0"/>
              <a:t>조음체가 조음점을 막고 있어서 공기가 혀의 한쪽 또는 양쪽 측면</a:t>
            </a:r>
            <a:endParaRPr lang="en-US" altLang="ko-KR" sz="1800" dirty="0"/>
          </a:p>
          <a:p>
            <a:pPr marL="1051560" lvl="4" indent="0">
              <a:buNone/>
            </a:pPr>
            <a:r>
              <a:rPr lang="en-US" altLang="ko-KR" sz="1800" dirty="0"/>
              <a:t>               </a:t>
            </a:r>
            <a:r>
              <a:rPr lang="ko-KR" altLang="en-US" sz="1800" dirty="0"/>
              <a:t>으로 흐르면서 나오는 소리</a:t>
            </a:r>
            <a:endParaRPr lang="en-US" altLang="ko-KR" sz="1800" dirty="0"/>
          </a:p>
          <a:p>
            <a:pPr lvl="4"/>
            <a:endParaRPr lang="en-US" altLang="ko-KR" sz="1800" dirty="0"/>
          </a:p>
          <a:p>
            <a:pPr lvl="4"/>
            <a:r>
              <a:rPr lang="ko-KR" altLang="en-US" sz="1800" dirty="0" err="1"/>
              <a:t>탄설음</a:t>
            </a:r>
            <a:r>
              <a:rPr lang="en-US" altLang="ko-KR" sz="1800" dirty="0"/>
              <a:t>- </a:t>
            </a:r>
            <a:r>
              <a:rPr lang="ko-KR" altLang="en-US" sz="1800" dirty="0"/>
              <a:t>조음체를 조음점에 살짝 대었다가 떼면서 발음하는 소리</a:t>
            </a:r>
            <a:endParaRPr lang="en-US" altLang="ko-KR" sz="1800" dirty="0"/>
          </a:p>
          <a:p>
            <a:pPr lvl="4"/>
            <a:endParaRPr lang="en-US" altLang="ko-KR" sz="1800" dirty="0"/>
          </a:p>
          <a:p>
            <a:pPr lvl="3"/>
            <a:r>
              <a:rPr lang="ko-KR" altLang="en-US" sz="2000" dirty="0" err="1"/>
              <a:t>ㄹ</a:t>
            </a:r>
            <a:endParaRPr lang="en-US" altLang="ko-KR" sz="2000" dirty="0"/>
          </a:p>
          <a:p>
            <a:pPr lvl="4"/>
            <a:endParaRPr lang="en-US" altLang="ko-KR" sz="1800" dirty="0"/>
          </a:p>
          <a:p>
            <a:pPr lvl="4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0271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한국어의 자음체계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007882"/>
              </p:ext>
            </p:extLst>
          </p:nvPr>
        </p:nvGraphicFramePr>
        <p:xfrm>
          <a:off x="755576" y="1844824"/>
          <a:ext cx="7632849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40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조음위치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조음방법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양순음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치조음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경구개음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연구개음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성문음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79">
                <a:tc rowSpan="9"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장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애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음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ㅂ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ㄷ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ㄱ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격음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ㅍ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ㅌ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ㅋ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ㅃ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ㄸ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ㄲ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찰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평음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ㅅ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격음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ㅎ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0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ㅆ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파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찰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평음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ㅈ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격음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ㅊ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0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경음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ㅉ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52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공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명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음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비음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ㅁ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ㄴ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ㅇ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07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유음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ㄹ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88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한국어의 자음체계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Q1. </a:t>
            </a:r>
            <a:r>
              <a:rPr lang="ko-KR" altLang="en-US" sz="1800" dirty="0"/>
              <a:t>보기에 제시된 자음들 중에서 아래 기준을 만족시키는 것을 찾아보세요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r>
              <a:rPr lang="en-US" altLang="ko-KR" sz="1800" dirty="0"/>
              <a:t>    </a:t>
            </a:r>
          </a:p>
          <a:p>
            <a:pPr marL="274320" lvl="1" indent="0">
              <a:buNone/>
            </a:pPr>
            <a:r>
              <a:rPr lang="en-US" altLang="ko-KR" sz="1800" dirty="0"/>
              <a:t>  [</a:t>
            </a:r>
            <a:r>
              <a:rPr lang="ko-KR" altLang="en-US" sz="1800" dirty="0"/>
              <a:t>보기</a:t>
            </a:r>
            <a:r>
              <a:rPr lang="en-US" altLang="ko-KR" sz="1800" dirty="0"/>
              <a:t>] </a:t>
            </a:r>
            <a:r>
              <a:rPr lang="ko-KR" altLang="en-US" sz="1800" dirty="0" err="1"/>
              <a:t>ㅍ</a:t>
            </a:r>
            <a:r>
              <a:rPr lang="en-US" altLang="ko-KR" sz="1800" dirty="0"/>
              <a:t>, </a:t>
            </a:r>
            <a:r>
              <a:rPr lang="ko-KR" altLang="en-US" sz="1800" dirty="0"/>
              <a:t>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ㄲ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ㅎ</a:t>
            </a:r>
            <a:r>
              <a:rPr lang="en-US" altLang="ko-KR" sz="1800" dirty="0"/>
              <a:t>, </a:t>
            </a:r>
            <a:r>
              <a:rPr lang="ko-KR" altLang="en-US" sz="1800" dirty="0"/>
              <a:t>ㄹ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ㅇ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ㅈ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ㄷ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ㅂ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ㅆ</a:t>
            </a:r>
            <a:r>
              <a:rPr lang="en-US" altLang="ko-KR" sz="1800" dirty="0"/>
              <a:t>,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 (1) </a:t>
            </a:r>
            <a:r>
              <a:rPr lang="ko-KR" altLang="en-US" sz="1800" dirty="0"/>
              <a:t>공기가 코 안으로 흐르는 음소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 (2) </a:t>
            </a:r>
            <a:r>
              <a:rPr lang="ko-KR" altLang="en-US" sz="1800" dirty="0"/>
              <a:t>입 안에서 폐쇄과정을 거치지 않는 음소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 (3) </a:t>
            </a:r>
            <a:r>
              <a:rPr lang="ko-KR" altLang="en-US" sz="1800" dirty="0"/>
              <a:t>후두 긴장이 높고 </a:t>
            </a:r>
            <a:r>
              <a:rPr lang="ko-KR" altLang="en-US" sz="1800" dirty="0" err="1"/>
              <a:t>유기성이</a:t>
            </a:r>
            <a:r>
              <a:rPr lang="ko-KR" altLang="en-US" sz="1800" dirty="0"/>
              <a:t> 약한 음소 </a:t>
            </a:r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Q2. </a:t>
            </a:r>
            <a:r>
              <a:rPr lang="ko-KR" altLang="en-US" sz="1800" dirty="0"/>
              <a:t>다음 설명에 부합하는 자음을 찾아보세요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 (1) ‘</a:t>
            </a:r>
            <a:r>
              <a:rPr lang="ko-KR" altLang="en-US" sz="1800" dirty="0" err="1"/>
              <a:t>ㅂ</a:t>
            </a:r>
            <a:r>
              <a:rPr lang="en-US" altLang="ko-KR" sz="1800" dirty="0"/>
              <a:t>’</a:t>
            </a:r>
            <a:r>
              <a:rPr lang="ko-KR" altLang="en-US" sz="1800" dirty="0"/>
              <a:t>과 조음위치가 같되 </a:t>
            </a:r>
            <a:r>
              <a:rPr lang="ko-KR" altLang="en-US" sz="1800" dirty="0" err="1"/>
              <a:t>유기성이</a:t>
            </a:r>
            <a:r>
              <a:rPr lang="ko-KR" altLang="en-US" sz="1800" dirty="0"/>
              <a:t> 더 큰 음소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 (2) ‘</a:t>
            </a:r>
            <a:r>
              <a:rPr lang="ko-KR" altLang="en-US" sz="1800" dirty="0" err="1"/>
              <a:t>ㅅ</a:t>
            </a:r>
            <a:r>
              <a:rPr lang="en-US" altLang="ko-KR" sz="1800" dirty="0"/>
              <a:t>’</a:t>
            </a:r>
            <a:r>
              <a:rPr lang="ko-KR" altLang="en-US" sz="1800" dirty="0"/>
              <a:t>과 조음방법이 같지만 조음 위치가 다른 음소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 (3) ‘</a:t>
            </a:r>
            <a:r>
              <a:rPr lang="ko-KR" altLang="en-US" sz="1800" dirty="0" err="1"/>
              <a:t>ㄷ</a:t>
            </a:r>
            <a:r>
              <a:rPr lang="en-US" altLang="ko-KR" sz="1800" dirty="0"/>
              <a:t>’</a:t>
            </a:r>
            <a:r>
              <a:rPr lang="ko-KR" altLang="en-US" sz="1800" dirty="0"/>
              <a:t>과 조음위치가 같으면서 코 안으로 공기가 흐르는 음소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 (4) </a:t>
            </a:r>
            <a:r>
              <a:rPr lang="ko-KR" altLang="en-US" sz="1800" dirty="0"/>
              <a:t>파열음과 마찰음의 특징을 모두 가지면서 </a:t>
            </a:r>
            <a:r>
              <a:rPr lang="ko-KR" altLang="en-US" sz="1800" dirty="0" err="1"/>
              <a:t>유기성이</a:t>
            </a:r>
            <a:r>
              <a:rPr lang="ko-KR" altLang="en-US" sz="1800" dirty="0"/>
              <a:t> 매우 큰 음소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3896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단모음과 이중모음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모음은 발음할 때 공기의 흐름이 방해 받지 않는 소리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단모음과 이중모음으로 구분함</a:t>
            </a:r>
            <a:r>
              <a:rPr lang="en-US" altLang="ko-KR" sz="1800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단모음</a:t>
            </a:r>
            <a:r>
              <a:rPr lang="en-US" altLang="ko-KR" dirty="0"/>
              <a:t>(</a:t>
            </a:r>
            <a:r>
              <a:rPr lang="en-US" altLang="ko-KR" dirty="0" err="1"/>
              <a:t>monothong</a:t>
            </a:r>
            <a:r>
              <a:rPr lang="en-US" altLang="ko-KR" dirty="0"/>
              <a:t>)- </a:t>
            </a:r>
            <a:r>
              <a:rPr lang="ko-KR" altLang="en-US" dirty="0"/>
              <a:t>하나의</a:t>
            </a:r>
            <a:r>
              <a:rPr lang="en-US" altLang="ko-KR" dirty="0"/>
              <a:t> </a:t>
            </a:r>
            <a:r>
              <a:rPr lang="ko-KR" altLang="en-US" dirty="0"/>
              <a:t>음소로 이루어져 발음할 때 입의 모양이나 혀의 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                                  </a:t>
            </a:r>
            <a:r>
              <a:rPr lang="ko-KR" altLang="en-US" dirty="0"/>
              <a:t>위치가 변하지 않음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이중모음</a:t>
            </a:r>
            <a:r>
              <a:rPr lang="en-US" altLang="ko-KR" dirty="0"/>
              <a:t>(</a:t>
            </a:r>
            <a:r>
              <a:rPr lang="en-US" altLang="ko-KR" dirty="0" err="1"/>
              <a:t>dipththong</a:t>
            </a:r>
            <a:r>
              <a:rPr lang="en-US" altLang="ko-KR" dirty="0"/>
              <a:t>)- </a:t>
            </a:r>
            <a:r>
              <a:rPr lang="ko-KR" altLang="en-US" dirty="0"/>
              <a:t>둘 이상의 음소로 이루어져 발음할 때 입의 모양이나 혀의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                                   </a:t>
            </a:r>
            <a:r>
              <a:rPr lang="ko-KR" altLang="en-US" dirty="0"/>
              <a:t> 위치가 변하는 모음</a:t>
            </a:r>
            <a:endParaRPr lang="en-US" altLang="ko-KR" dirty="0"/>
          </a:p>
          <a:p>
            <a:pPr lvl="3"/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01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Q3. </a:t>
            </a:r>
            <a:r>
              <a:rPr lang="ko-KR" altLang="en-US" sz="1800" dirty="0"/>
              <a:t>보기에 제시된 모음들을 직접 발음해 보고 단모음과 이중모음으로 나누어 보세요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보기</a:t>
            </a:r>
            <a:r>
              <a:rPr lang="en-US" altLang="ko-KR" sz="1800" dirty="0"/>
              <a:t>]  </a:t>
            </a:r>
            <a:r>
              <a:rPr lang="ko-KR" altLang="en-US" sz="1800" dirty="0" err="1"/>
              <a:t>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ㅢ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ㅑ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ㅝ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ㅛ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ㅟ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ㅐ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ㅔ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ㅚ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9161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단모음 체계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현대 국어의 단모음 목록은 지역</a:t>
            </a:r>
            <a:r>
              <a:rPr lang="en-US" altLang="ko-KR" dirty="0"/>
              <a:t>, </a:t>
            </a:r>
            <a:r>
              <a:rPr lang="ko-KR" altLang="en-US" dirty="0"/>
              <a:t>연령이라는 변수에 따라 차이가 있음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표준 발음법에서는 </a:t>
            </a:r>
            <a:r>
              <a:rPr lang="en-US" altLang="ko-KR" sz="1800" dirty="0"/>
              <a:t>10</a:t>
            </a:r>
            <a:r>
              <a:rPr lang="ko-KR" altLang="en-US" sz="1800" dirty="0"/>
              <a:t>개의 단모음을 인정함</a:t>
            </a:r>
            <a:r>
              <a:rPr lang="en-US" altLang="ko-KR" sz="1800" dirty="0"/>
              <a:t>.</a:t>
            </a:r>
          </a:p>
          <a:p>
            <a:pPr lvl="1"/>
            <a:endParaRPr lang="en-US" altLang="ko-KR" dirty="0"/>
          </a:p>
          <a:p>
            <a:pPr marL="822960" lvl="3" indent="0">
              <a:buNone/>
            </a:pP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35052"/>
              </p:ext>
            </p:extLst>
          </p:nvPr>
        </p:nvGraphicFramePr>
        <p:xfrm>
          <a:off x="539552" y="3789040"/>
          <a:ext cx="7488831" cy="136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051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표준 발음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원칙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ㅏ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ㅓ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ㅗ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ㅚ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ㅟ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ㅣ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baseline="0" dirty="0"/>
                        <a:t> (10</a:t>
                      </a:r>
                      <a:r>
                        <a:rPr lang="ko-KR" altLang="en-US" baseline="0" dirty="0"/>
                        <a:t>모음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허용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ㅏ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ㅓ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ㅗ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ㅣ</a:t>
                      </a:r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(8</a:t>
                      </a:r>
                      <a:r>
                        <a:rPr lang="ko-KR" altLang="en-US" dirty="0"/>
                        <a:t>모음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현실 발음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ㅏ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ㅐ</a:t>
                      </a:r>
                      <a:r>
                        <a:rPr lang="en-US" altLang="ko-KR" dirty="0"/>
                        <a:t>(E),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ㅓ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ㅗ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ㅜ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ㅡ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ㅣ</a:t>
                      </a:r>
                      <a:r>
                        <a:rPr lang="ko-KR" altLang="en-US" baseline="0" dirty="0"/>
                        <a:t>  </a:t>
                      </a:r>
                      <a:r>
                        <a:rPr lang="en-US" altLang="ko-KR" baseline="0" dirty="0"/>
                        <a:t>(7</a:t>
                      </a:r>
                      <a:r>
                        <a:rPr lang="ko-KR" altLang="en-US" baseline="0" dirty="0"/>
                        <a:t>모음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1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한국어 단모음 </a:t>
            </a:r>
            <a:r>
              <a:rPr lang="en-US" altLang="ko-KR" dirty="0"/>
              <a:t>‘</a:t>
            </a:r>
            <a:r>
              <a:rPr lang="ko-KR" altLang="en-US" dirty="0" err="1"/>
              <a:t>ㅐ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 err="1"/>
              <a:t>ㅔ</a:t>
            </a:r>
            <a:r>
              <a:rPr lang="en-US" altLang="ko-KR" dirty="0"/>
              <a:t>’</a:t>
            </a:r>
            <a:r>
              <a:rPr lang="ko-KR" altLang="en-US" dirty="0"/>
              <a:t>의 </a:t>
            </a:r>
            <a:r>
              <a:rPr lang="ko-KR" altLang="en-US" dirty="0" err="1"/>
              <a:t>포먼트</a:t>
            </a:r>
            <a:r>
              <a:rPr lang="ko-KR" altLang="en-US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남자</a:t>
            </a:r>
            <a:r>
              <a:rPr lang="en-US" altLang="ko-KR" sz="1600" dirty="0"/>
              <a:t>(</a:t>
            </a:r>
            <a:r>
              <a:rPr lang="ko-KR" altLang="en-US" sz="1600" dirty="0"/>
              <a:t>좌</a:t>
            </a:r>
            <a:r>
              <a:rPr lang="en-US" altLang="ko-KR" sz="1600" dirty="0"/>
              <a:t>), </a:t>
            </a:r>
            <a:r>
              <a:rPr lang="ko-KR" altLang="en-US" sz="1600" dirty="0"/>
              <a:t>여자</a:t>
            </a:r>
            <a:r>
              <a:rPr lang="en-US" altLang="ko-KR" sz="1600" dirty="0"/>
              <a:t>(</a:t>
            </a:r>
            <a:r>
              <a:rPr lang="ko-KR" altLang="en-US" sz="1600" dirty="0"/>
              <a:t>우</a:t>
            </a:r>
            <a:r>
              <a:rPr lang="en-US" altLang="ko-KR" sz="1600" dirty="0"/>
              <a:t>))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822960" lvl="3" indent="0">
              <a:buNone/>
            </a:pP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65" b="16792"/>
          <a:stretch/>
        </p:blipFill>
        <p:spPr>
          <a:xfrm>
            <a:off x="611560" y="2564904"/>
            <a:ext cx="7808416" cy="35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4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혀의 전후 위치에 의한 분류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혀의 전후 위치에 따라 크게 전설 모음과 후설 모음으로 나눔</a:t>
            </a:r>
            <a:r>
              <a:rPr lang="en-US" altLang="ko-KR" dirty="0"/>
              <a:t>.</a:t>
            </a:r>
          </a:p>
          <a:p>
            <a:pPr lvl="1"/>
            <a:endParaRPr lang="en-US" altLang="ko-KR" sz="1800" dirty="0"/>
          </a:p>
          <a:p>
            <a:pPr lvl="2"/>
            <a:r>
              <a:rPr lang="ko-KR" altLang="en-US" dirty="0"/>
              <a:t>전설 모음</a:t>
            </a:r>
            <a:r>
              <a:rPr lang="en-US" altLang="ko-KR" dirty="0"/>
              <a:t>- </a:t>
            </a:r>
            <a:r>
              <a:rPr lang="ko-KR" altLang="en-US" dirty="0"/>
              <a:t>혀의 최고점이 앞쪽이 놓임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후설 모음</a:t>
            </a:r>
            <a:r>
              <a:rPr lang="en-US" altLang="ko-KR" dirty="0"/>
              <a:t>- </a:t>
            </a:r>
            <a:r>
              <a:rPr lang="ko-KR" altLang="en-US" dirty="0"/>
              <a:t>혀의 최고점이 뒤쪽에 놓임</a:t>
            </a:r>
            <a:r>
              <a:rPr lang="en-US" altLang="ko-KR" dirty="0"/>
              <a:t>.</a:t>
            </a:r>
          </a:p>
          <a:p>
            <a:pPr marL="822960" lvl="3" indent="0">
              <a:buNone/>
            </a:pP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4339"/>
              </p:ext>
            </p:extLst>
          </p:nvPr>
        </p:nvGraphicFramePr>
        <p:xfrm>
          <a:off x="611560" y="4581128"/>
          <a:ext cx="7560840" cy="129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전설 모음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ㅣ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ㅟ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ㅚ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후설 모음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ㅓ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ㅏ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ㅗ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08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혀의 높낮이에 의한 분류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혀의 높낮이에 따라 크게 고모음</a:t>
            </a:r>
            <a:r>
              <a:rPr lang="en-US" altLang="ko-KR" dirty="0"/>
              <a:t>, </a:t>
            </a:r>
            <a:r>
              <a:rPr lang="ko-KR" altLang="en-US" dirty="0"/>
              <a:t>중모음</a:t>
            </a:r>
            <a:r>
              <a:rPr lang="en-US" altLang="ko-KR" dirty="0"/>
              <a:t>, </a:t>
            </a:r>
            <a:r>
              <a:rPr lang="ko-KR" altLang="en-US" dirty="0"/>
              <a:t>저모음으로 나눔</a:t>
            </a:r>
            <a:r>
              <a:rPr lang="en-US" altLang="ko-KR" dirty="0"/>
              <a:t>.</a:t>
            </a:r>
          </a:p>
          <a:p>
            <a:pPr lvl="1"/>
            <a:endParaRPr lang="en-US" altLang="ko-KR" sz="1800" dirty="0"/>
          </a:p>
          <a:p>
            <a:pPr lvl="2"/>
            <a:r>
              <a:rPr lang="ko-KR" altLang="en-US" dirty="0"/>
              <a:t>고모음</a:t>
            </a:r>
            <a:r>
              <a:rPr lang="en-US" altLang="ko-KR" dirty="0"/>
              <a:t>- </a:t>
            </a:r>
            <a:r>
              <a:rPr lang="ko-KR" altLang="en-US" dirty="0"/>
              <a:t>혀의 최고점이 가장 위쪽에 놓임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중모음</a:t>
            </a:r>
            <a:r>
              <a:rPr lang="en-US" altLang="ko-KR" dirty="0"/>
              <a:t>- </a:t>
            </a:r>
            <a:r>
              <a:rPr lang="ko-KR" altLang="en-US" dirty="0"/>
              <a:t>혀의 최고점이 고모음보다 낮은 위치에 놓임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저모음</a:t>
            </a:r>
            <a:r>
              <a:rPr lang="en-US" altLang="ko-KR" dirty="0"/>
              <a:t>- </a:t>
            </a:r>
            <a:r>
              <a:rPr lang="ko-KR" altLang="en-US" dirty="0"/>
              <a:t>혀의 최고점이 가장 아래쪽에 놓임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혀의 높낮이는 입의 벌어짐</a:t>
            </a:r>
            <a:r>
              <a:rPr lang="en-US" altLang="ko-KR" dirty="0"/>
              <a:t>(</a:t>
            </a:r>
            <a:r>
              <a:rPr lang="ko-KR" altLang="en-US" dirty="0"/>
              <a:t>개구도</a:t>
            </a:r>
            <a:r>
              <a:rPr lang="en-US" altLang="ko-KR" dirty="0"/>
              <a:t>)</a:t>
            </a:r>
            <a:r>
              <a:rPr lang="ko-KR" altLang="en-US" dirty="0"/>
              <a:t>과 관련이 있음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018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한국어의 자음체계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자음의 조음위치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국어의 자음은 조음위치에 따라 크게 양순음</a:t>
            </a:r>
            <a:r>
              <a:rPr lang="en-US" altLang="ko-KR" dirty="0"/>
              <a:t>, </a:t>
            </a:r>
            <a:r>
              <a:rPr lang="ko-KR" altLang="en-US" dirty="0"/>
              <a:t>치조음</a:t>
            </a:r>
            <a:r>
              <a:rPr lang="en-US" altLang="ko-KR" dirty="0"/>
              <a:t>, </a:t>
            </a:r>
            <a:r>
              <a:rPr lang="ko-KR" altLang="en-US" dirty="0"/>
              <a:t>경구개음</a:t>
            </a:r>
            <a:r>
              <a:rPr lang="en-US" altLang="ko-KR" dirty="0"/>
              <a:t>, </a:t>
            </a:r>
            <a:r>
              <a:rPr lang="ko-KR" altLang="en-US" dirty="0"/>
              <a:t>연구개음</a:t>
            </a:r>
            <a:r>
              <a:rPr lang="en-US" altLang="ko-KR" dirty="0"/>
              <a:t>, </a:t>
            </a:r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 err="1"/>
              <a:t>후음으로</a:t>
            </a:r>
            <a:r>
              <a:rPr lang="ko-KR" altLang="en-US" dirty="0"/>
              <a:t> 나눔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lvl="2"/>
            <a:r>
              <a:rPr lang="ko-KR" altLang="en-US" dirty="0"/>
              <a:t>양순음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두 입술을 맞대거나 근접시켜 발음하는 소리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자음 중에서 가장 앞에서 발음되기 때문에 모국어를 배울 때 가장 빨리 습득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하는 소리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 err="1"/>
              <a:t>ㅂ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ㅃ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ㅍ</a:t>
            </a:r>
            <a:r>
              <a:rPr lang="en-US" altLang="ko-KR" sz="1800" dirty="0"/>
              <a:t> / </a:t>
            </a:r>
            <a:r>
              <a:rPr lang="ko-KR" altLang="en-US" sz="1800" dirty="0" err="1"/>
              <a:t>ㅁ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50971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822960" lvl="3" indent="0">
              <a:buNone/>
            </a:pP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86207"/>
              </p:ext>
            </p:extLst>
          </p:nvPr>
        </p:nvGraphicFramePr>
        <p:xfrm>
          <a:off x="539552" y="2060848"/>
          <a:ext cx="7848872" cy="25235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4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구분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개구도 관점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예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고모음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폐모음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입이 가장 적게 벌어짐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1800" dirty="0"/>
                        <a:t> </a:t>
                      </a:r>
                      <a:endParaRPr lang="en-US" altLang="ko-K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ㅣ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ㅟ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ㅡ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ㅜ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중모음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 반개모음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입이 중간 정도로 벌어짐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ㅔ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ㅚ</a:t>
                      </a:r>
                      <a:r>
                        <a:rPr lang="en-US" altLang="ko-KR" sz="1800" dirty="0"/>
                        <a:t>. </a:t>
                      </a:r>
                      <a:r>
                        <a:rPr lang="ko-KR" altLang="en-US" sz="1800" dirty="0" err="1"/>
                        <a:t>ㅓ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ㅗ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저모음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개모음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입이 가장 많이 벌어짐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ㅐ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ㅏ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070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입술 모양에 의한 분류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입술 모양에 따라 크게 원순 모음과 평순 모음으로 나눔</a:t>
            </a:r>
            <a:r>
              <a:rPr lang="en-US" altLang="ko-KR" dirty="0"/>
              <a:t>.</a:t>
            </a:r>
          </a:p>
          <a:p>
            <a:pPr lvl="1"/>
            <a:endParaRPr lang="en-US" altLang="ko-KR" sz="1800" dirty="0"/>
          </a:p>
          <a:p>
            <a:pPr lvl="2"/>
            <a:r>
              <a:rPr lang="ko-KR" altLang="en-US" dirty="0"/>
              <a:t>원순 모음</a:t>
            </a:r>
            <a:r>
              <a:rPr lang="en-US" altLang="ko-KR" dirty="0"/>
              <a:t>- </a:t>
            </a:r>
            <a:r>
              <a:rPr lang="ko-KR" altLang="en-US" dirty="0"/>
              <a:t>입술을 둥글게 오므리는 모음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평순 모음</a:t>
            </a:r>
            <a:r>
              <a:rPr lang="en-US" altLang="ko-KR" dirty="0"/>
              <a:t>- </a:t>
            </a:r>
            <a:r>
              <a:rPr lang="ko-KR" altLang="en-US" dirty="0"/>
              <a:t>입술을 둥글게 오므리지 않고 발음하는 모음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2781"/>
              </p:ext>
            </p:extLst>
          </p:nvPr>
        </p:nvGraphicFramePr>
        <p:xfrm>
          <a:off x="611560" y="4581128"/>
          <a:ext cx="7560840" cy="129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원순 모음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ㅗ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ㅟ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ㅚ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평순 모음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ㅡ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ㅓ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ㅏ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ㅣ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ㅔ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ㅐ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509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400659"/>
              </p:ext>
            </p:extLst>
          </p:nvPr>
        </p:nvGraphicFramePr>
        <p:xfrm>
          <a:off x="539552" y="2060848"/>
          <a:ext cx="7560839" cy="216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전설모음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후설모음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평순 모음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원순 모음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평순 모음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원순 모음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고모음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ㅣ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ㅟ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(ü)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ㅡ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(ɨ)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(u)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중모음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ㅔ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ㅚ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(ö)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ㅓ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(ʌ)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ㅗ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(o)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저모음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ㅐ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(ɛ)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ㅏ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961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Q4. </a:t>
            </a:r>
            <a:r>
              <a:rPr lang="ko-KR" altLang="en-US" sz="1800" dirty="0"/>
              <a:t>다음 조건에 부합하는 모음들을 찾아 보세요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(1) </a:t>
            </a:r>
            <a:r>
              <a:rPr lang="ko-KR" altLang="en-US" sz="1800" dirty="0"/>
              <a:t>전설 평순 모음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(2) </a:t>
            </a:r>
            <a:r>
              <a:rPr lang="ko-KR" altLang="en-US" sz="1800" dirty="0"/>
              <a:t>원순 고모음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(3) </a:t>
            </a:r>
            <a:r>
              <a:rPr lang="ko-KR" altLang="en-US" sz="1800" dirty="0"/>
              <a:t>후설 원순 모음</a:t>
            </a:r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Q5. </a:t>
            </a:r>
            <a:r>
              <a:rPr lang="ko-KR" altLang="en-US" sz="1800" dirty="0"/>
              <a:t>다음 설명에 부합하는 모음이 무엇인지 찾아 보세요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(1) ‘</a:t>
            </a:r>
            <a:r>
              <a:rPr lang="ko-KR" altLang="en-US" sz="1800" dirty="0" err="1"/>
              <a:t>ㅡ</a:t>
            </a:r>
            <a:r>
              <a:rPr lang="en-US" altLang="ko-KR" sz="1800" dirty="0"/>
              <a:t>’</a:t>
            </a:r>
            <a:r>
              <a:rPr lang="ko-KR" altLang="en-US" sz="1800" dirty="0"/>
              <a:t>를 저모음으로 바꾼 모음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(2) ‘</a:t>
            </a:r>
            <a:r>
              <a:rPr lang="ko-KR" altLang="en-US" sz="1800" dirty="0" err="1"/>
              <a:t>ㅓ</a:t>
            </a:r>
            <a:r>
              <a:rPr lang="en-US" altLang="ko-KR" sz="1800" dirty="0"/>
              <a:t>’</a:t>
            </a:r>
            <a:r>
              <a:rPr lang="ko-KR" altLang="en-US" sz="1800" dirty="0"/>
              <a:t>를 원순 모음으로 바꾼 모음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(3) ‘</a:t>
            </a:r>
            <a:r>
              <a:rPr lang="ko-KR" altLang="en-US" sz="1800" dirty="0" err="1"/>
              <a:t>ㅏ</a:t>
            </a:r>
            <a:r>
              <a:rPr lang="en-US" altLang="ko-KR" sz="1800" dirty="0"/>
              <a:t>’</a:t>
            </a:r>
            <a:r>
              <a:rPr lang="ko-KR" altLang="en-US" sz="1800" dirty="0"/>
              <a:t>를 고모음으로 바꾸고 여기에 </a:t>
            </a:r>
            <a:r>
              <a:rPr lang="ko-KR" altLang="en-US" sz="1800" dirty="0" err="1"/>
              <a:t>원순성을</a:t>
            </a:r>
            <a:r>
              <a:rPr lang="ko-KR" altLang="en-US" sz="1800" dirty="0"/>
              <a:t> 더한 모음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(4) ‘</a:t>
            </a:r>
            <a:r>
              <a:rPr lang="ko-KR" altLang="en-US" sz="1800" dirty="0" err="1"/>
              <a:t>ㅔ</a:t>
            </a:r>
            <a:r>
              <a:rPr lang="en-US" altLang="ko-KR" sz="1800" dirty="0"/>
              <a:t>’</a:t>
            </a:r>
            <a:r>
              <a:rPr lang="ko-KR" altLang="en-US" sz="1800" dirty="0"/>
              <a:t>에 대해 혀의 높낮이와 입술 모양을 모두 바꾼 모음</a:t>
            </a:r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77364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이중모음 체계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이중 모음은 두 가지 차원에서 단모음과 구분됨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lvl="2"/>
            <a:r>
              <a:rPr lang="ko-KR" altLang="en-US" dirty="0"/>
              <a:t>단모음은 음소가 </a:t>
            </a:r>
            <a:r>
              <a:rPr lang="en-US" altLang="ko-KR" dirty="0"/>
              <a:t>1</a:t>
            </a:r>
            <a:r>
              <a:rPr lang="ko-KR" altLang="en-US" dirty="0"/>
              <a:t>개지만 이중 모음은 </a:t>
            </a:r>
            <a:r>
              <a:rPr lang="en-US" altLang="ko-KR" dirty="0"/>
              <a:t>2</a:t>
            </a:r>
            <a:r>
              <a:rPr lang="ko-KR" altLang="en-US" dirty="0"/>
              <a:t>개의 음소로 이루어짐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단모음은 발음할 때 입이나 혀의 위치가 변화하지 않지만 이중모음은 변함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일반적으로 단모음과 반모음이 결합하여 이중모음을 이룸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국어에서는 반모음 </a:t>
            </a:r>
            <a:r>
              <a:rPr lang="en-US" altLang="ko-KR" dirty="0"/>
              <a:t>‘y’</a:t>
            </a:r>
            <a:r>
              <a:rPr lang="ko-KR" altLang="en-US" dirty="0"/>
              <a:t>와 </a:t>
            </a:r>
            <a:r>
              <a:rPr lang="en-US" altLang="ko-KR" dirty="0"/>
              <a:t>‘w’</a:t>
            </a:r>
            <a:r>
              <a:rPr lang="ko-KR" altLang="en-US" dirty="0"/>
              <a:t>과 단모음과 결합하여 이중모음을 이룸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1464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2"/>
            <a:endParaRPr lang="en-US" altLang="ko-KR" dirty="0"/>
          </a:p>
          <a:p>
            <a:pPr lvl="2"/>
            <a:r>
              <a:rPr lang="ko-KR" altLang="en-US" dirty="0"/>
              <a:t>모든 반모음은 고모음보다 혀의 높낮이를 더 높여서 발음함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4890"/>
              </p:ext>
            </p:extLst>
          </p:nvPr>
        </p:nvGraphicFramePr>
        <p:xfrm>
          <a:off x="539552" y="2420889"/>
          <a:ext cx="7848872" cy="1620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4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y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w</a:t>
                      </a:r>
                      <a:endParaRPr lang="ko-KR" altLang="en-US" sz="18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공통점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혀의 높낮이가 고모음보다 높음</a:t>
                      </a:r>
                      <a:endParaRPr lang="en-US" altLang="ko-KR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차이점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전설 평순 반모음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후설 원순 반모음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472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이중모음의 목록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이중 모음의 목록은 단모음의 숫자에 따라 달라짐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8</a:t>
            </a:r>
            <a:r>
              <a:rPr lang="ko-KR" altLang="en-US" dirty="0"/>
              <a:t>모음 체계에서는 </a:t>
            </a:r>
            <a:r>
              <a:rPr lang="en-US" altLang="ko-KR" dirty="0"/>
              <a:t>‘</a:t>
            </a:r>
            <a:r>
              <a:rPr lang="ko-KR" altLang="en-US" dirty="0" err="1"/>
              <a:t>ㅚ</a:t>
            </a:r>
            <a:r>
              <a:rPr lang="en-US" altLang="ko-KR" dirty="0"/>
              <a:t>’</a:t>
            </a:r>
            <a:r>
              <a:rPr lang="ko-KR" altLang="en-US" dirty="0"/>
              <a:t>는 기존 이중모음 </a:t>
            </a:r>
            <a:r>
              <a:rPr lang="en-US" altLang="ko-KR" dirty="0"/>
              <a:t>‘</a:t>
            </a:r>
            <a:r>
              <a:rPr lang="ko-KR" altLang="en-US" dirty="0" err="1"/>
              <a:t>ㅞ</a:t>
            </a:r>
            <a:r>
              <a:rPr lang="en-US" altLang="ko-KR" dirty="0"/>
              <a:t>’</a:t>
            </a:r>
            <a:r>
              <a:rPr lang="ko-KR" altLang="en-US" dirty="0"/>
              <a:t>로 바뀌기 때문에 이중모음이 </a:t>
            </a:r>
            <a:r>
              <a:rPr lang="en-US" altLang="ko-KR" dirty="0"/>
              <a:t>‘</a:t>
            </a:r>
            <a:r>
              <a:rPr lang="ko-KR" altLang="en-US" dirty="0" err="1"/>
              <a:t>ㅟ</a:t>
            </a:r>
            <a:r>
              <a:rPr lang="en-US" altLang="ko-KR" dirty="0"/>
              <a:t>(</a:t>
            </a:r>
            <a:r>
              <a:rPr lang="en-US" altLang="ko-KR" dirty="0" err="1"/>
              <a:t>wi</a:t>
            </a:r>
            <a:r>
              <a:rPr lang="en-US" altLang="ko-KR" dirty="0"/>
              <a:t>)’</a:t>
            </a:r>
          </a:p>
          <a:p>
            <a:pPr marL="54864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하나만 늘어남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현실화 된 </a:t>
            </a:r>
            <a:r>
              <a:rPr lang="en-US" altLang="ko-KR" dirty="0"/>
              <a:t>7 </a:t>
            </a:r>
            <a:r>
              <a:rPr lang="ko-KR" altLang="en-US" dirty="0"/>
              <a:t>모음에서는 </a:t>
            </a:r>
            <a:r>
              <a:rPr lang="en-US" altLang="ko-KR" dirty="0"/>
              <a:t>‘</a:t>
            </a:r>
            <a:r>
              <a:rPr lang="ko-KR" altLang="en-US" dirty="0" err="1"/>
              <a:t>ㅒ와</a:t>
            </a:r>
            <a:r>
              <a:rPr lang="en-US" altLang="ko-KR" dirty="0"/>
              <a:t> ‘</a:t>
            </a:r>
            <a:r>
              <a:rPr lang="ko-KR" altLang="en-US" dirty="0" err="1"/>
              <a:t>ㅖ</a:t>
            </a:r>
            <a:r>
              <a:rPr lang="en-US" altLang="ko-KR" dirty="0"/>
              <a:t>’ , ‘</a:t>
            </a:r>
            <a:r>
              <a:rPr lang="ko-KR" altLang="en-US" dirty="0" err="1"/>
              <a:t>ㅙ</a:t>
            </a:r>
            <a:r>
              <a:rPr lang="en-US" altLang="ko-KR" dirty="0"/>
              <a:t>’</a:t>
            </a:r>
            <a:r>
              <a:rPr lang="ko-KR" altLang="en-US" dirty="0"/>
              <a:t>와</a:t>
            </a:r>
            <a:r>
              <a:rPr lang="en-US" altLang="ko-KR" dirty="0"/>
              <a:t> ‘</a:t>
            </a:r>
            <a:r>
              <a:rPr lang="ko-KR" altLang="en-US" dirty="0" err="1"/>
              <a:t>ㅞ</a:t>
            </a:r>
            <a:r>
              <a:rPr lang="en-US" altLang="ko-KR" dirty="0"/>
              <a:t>’</a:t>
            </a:r>
            <a:r>
              <a:rPr lang="ko-KR" altLang="en-US" dirty="0"/>
              <a:t>과 구별되지 않은 결과임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4820"/>
              </p:ext>
            </p:extLst>
          </p:nvPr>
        </p:nvGraphicFramePr>
        <p:xfrm>
          <a:off x="611560" y="3068961"/>
          <a:ext cx="7632849" cy="1512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6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표준</a:t>
                      </a:r>
                      <a:endParaRPr lang="en-US" altLang="ko-KR" dirty="0"/>
                    </a:p>
                    <a:p>
                      <a:pPr algn="ctr"/>
                      <a:r>
                        <a:rPr lang="ko-KR" altLang="en-US" dirty="0"/>
                        <a:t>발음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원칙</a:t>
                      </a:r>
                      <a:r>
                        <a:rPr lang="en-US" altLang="ko-KR" dirty="0"/>
                        <a:t>(10</a:t>
                      </a:r>
                      <a:r>
                        <a:rPr lang="ko-KR" altLang="en-US" dirty="0"/>
                        <a:t>모음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ㅒ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ㅖ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ㅛ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ㅞ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ㅢ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(11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허용</a:t>
                      </a:r>
                      <a:r>
                        <a:rPr lang="en-US" altLang="ko-KR" dirty="0"/>
                        <a:t>(8</a:t>
                      </a:r>
                      <a:r>
                        <a:rPr lang="ko-KR" altLang="en-US" dirty="0"/>
                        <a:t>모음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ㅒ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ㅖ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ㅛ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ㅞ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b="1" u="sng" dirty="0" err="1"/>
                        <a:t>ㅟ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ㅢ</a:t>
                      </a:r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(12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현실 발음</a:t>
                      </a:r>
                      <a:r>
                        <a:rPr lang="en-US" altLang="ko-KR" dirty="0"/>
                        <a:t>(7</a:t>
                      </a:r>
                      <a:r>
                        <a:rPr lang="ko-KR" altLang="en-US" dirty="0"/>
                        <a:t>모음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ㅑ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ㅒ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yE</a:t>
                      </a:r>
                      <a:r>
                        <a:rPr lang="en-US" altLang="ko-KR" dirty="0"/>
                        <a:t>),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 err="1"/>
                        <a:t>ㅕ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ㅘ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ㅙ</a:t>
                      </a:r>
                      <a:r>
                        <a:rPr lang="en-US" altLang="ko-KR" baseline="0" dirty="0"/>
                        <a:t>(</a:t>
                      </a:r>
                      <a:r>
                        <a:rPr lang="en-US" altLang="ko-KR" baseline="0" dirty="0" err="1"/>
                        <a:t>wE</a:t>
                      </a:r>
                      <a:r>
                        <a:rPr lang="en-US" altLang="ko-KR" baseline="0" dirty="0"/>
                        <a:t>), </a:t>
                      </a:r>
                      <a:r>
                        <a:rPr lang="ko-KR" altLang="en-US" baseline="0" dirty="0" err="1"/>
                        <a:t>ㅛ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ㅝ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ㅟ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ㅠ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ㅢ</a:t>
                      </a:r>
                      <a:r>
                        <a:rPr lang="ko-KR" altLang="en-US" baseline="0" dirty="0"/>
                        <a:t>  </a:t>
                      </a:r>
                      <a:r>
                        <a:rPr lang="en-US" altLang="ko-KR" baseline="0" dirty="0"/>
                        <a:t>(10</a:t>
                      </a:r>
                      <a:r>
                        <a:rPr lang="ko-KR" altLang="en-US" baseline="0" dirty="0"/>
                        <a:t>개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566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이중모음의 분류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이중모음은 반모음을 기준 삼아 분류함</a:t>
            </a:r>
            <a:r>
              <a:rPr lang="en-US" altLang="ko-KR" dirty="0"/>
              <a:t>.</a:t>
            </a:r>
            <a:endParaRPr lang="en-US" altLang="ko-KR" sz="1800" dirty="0"/>
          </a:p>
          <a:p>
            <a:pPr marL="27432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이중모음은 반모음과 단모음의 결합 순서에 따라 분류할 수 있음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40582"/>
              </p:ext>
            </p:extLst>
          </p:nvPr>
        </p:nvGraphicFramePr>
        <p:xfrm>
          <a:off x="539552" y="2924944"/>
          <a:ext cx="7632848" cy="864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r>
                        <a:rPr lang="en-US" altLang="ko-KR" baseline="0" dirty="0"/>
                        <a:t> – </a:t>
                      </a:r>
                      <a:r>
                        <a:rPr lang="ko-KR" altLang="en-US" baseline="0" dirty="0"/>
                        <a:t>계 이중 모음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ㅑ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ya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 err="1"/>
                        <a:t>ㅕ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y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ㅛ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yo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 err="1"/>
                        <a:t>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yu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 err="1"/>
                        <a:t>ㅒ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y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ɛ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ㅖ</a:t>
                      </a:r>
                      <a:r>
                        <a:rPr lang="en-US" altLang="ko-KR" dirty="0"/>
                        <a:t>(ye), </a:t>
                      </a:r>
                      <a:r>
                        <a:rPr lang="ko-KR" altLang="en-US" dirty="0" err="1"/>
                        <a:t>ㅢ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ɨy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/>
                        <a:t>w – </a:t>
                      </a:r>
                      <a:r>
                        <a:rPr lang="ko-KR" altLang="en-US" baseline="0" dirty="0"/>
                        <a:t>계 이중 모음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wa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 err="1"/>
                        <a:t>ㅝ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w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ㅙ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wɛ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ㅞ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44901"/>
              </p:ext>
            </p:extLst>
          </p:nvPr>
        </p:nvGraphicFramePr>
        <p:xfrm>
          <a:off x="539552" y="4797152"/>
          <a:ext cx="7632848" cy="1620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0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상향 이중모음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반모음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단모음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ㅑ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ya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 err="1"/>
                        <a:t>ㅕ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y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ㅛ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yo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 err="1"/>
                        <a:t>ㅠ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yu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 err="1"/>
                        <a:t>ㅒ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y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ɛ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ㅖ</a:t>
                      </a:r>
                      <a:r>
                        <a:rPr lang="en-US" altLang="ko-KR" dirty="0"/>
                        <a:t>(ye)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wa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 err="1"/>
                        <a:t>ㅝ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w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ㅙ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wɛ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ㅞ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하향 이중모음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단모음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반모음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ㅢ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ɨy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510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대부분 반모음이 단모음을 선행하는 상향 이중모음이지만 </a:t>
            </a:r>
            <a:r>
              <a:rPr lang="en-US" altLang="ko-KR" dirty="0"/>
              <a:t>‘</a:t>
            </a:r>
            <a:r>
              <a:rPr lang="ko-KR" altLang="en-US" dirty="0" err="1"/>
              <a:t>ㅢ</a:t>
            </a:r>
            <a:r>
              <a:rPr lang="en-US" altLang="ko-KR" dirty="0"/>
              <a:t>’</a:t>
            </a:r>
            <a:r>
              <a:rPr lang="ko-KR" altLang="en-US" dirty="0"/>
              <a:t>만 하향 이중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모음으로 분류됨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r>
              <a:rPr lang="en-US" altLang="ko-KR" dirty="0"/>
              <a:t>	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 err="1"/>
              <a:t>ㅢ</a:t>
            </a:r>
            <a:r>
              <a:rPr lang="en-US" altLang="ko-KR" dirty="0"/>
              <a:t>’</a:t>
            </a:r>
            <a:r>
              <a:rPr lang="ko-KR" altLang="en-US" dirty="0"/>
              <a:t>는 이중 모음체계에서 불안정한 지위를 가지기 때문에 현실 발음에서 온전히</a:t>
            </a: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발음되지 못하고 다른 단모음으로 바뀌는 경우가 많음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♣ ‘</a:t>
            </a:r>
            <a:r>
              <a:rPr lang="ko-KR" altLang="en-US" dirty="0" err="1"/>
              <a:t>ㅢ</a:t>
            </a:r>
            <a:r>
              <a:rPr lang="en-US" altLang="ko-KR" dirty="0"/>
              <a:t>’</a:t>
            </a:r>
            <a:r>
              <a:rPr lang="ko-KR" altLang="en-US" dirty="0"/>
              <a:t>의 표준 발음 규정</a:t>
            </a: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marL="548640" lvl="2" indent="0">
              <a:buNone/>
            </a:pPr>
            <a:r>
              <a:rPr lang="ko-KR" altLang="ko-KR" dirty="0"/>
              <a:t>☞</a:t>
            </a:r>
            <a:r>
              <a:rPr lang="en-US" altLang="ko-KR" dirty="0"/>
              <a:t> </a:t>
            </a:r>
            <a:r>
              <a:rPr lang="ko-KR" altLang="en-US" dirty="0"/>
              <a:t>자음을 첫소리로 가지고 있는 음절의 </a:t>
            </a:r>
            <a:r>
              <a:rPr lang="en-US" altLang="ko-KR" dirty="0"/>
              <a:t>‘</a:t>
            </a:r>
            <a:r>
              <a:rPr lang="ko-KR" altLang="en-US" dirty="0" err="1"/>
              <a:t>ㅢ</a:t>
            </a:r>
            <a:r>
              <a:rPr lang="en-US" altLang="ko-KR" dirty="0"/>
              <a:t>’</a:t>
            </a:r>
            <a:r>
              <a:rPr lang="ko-KR" altLang="en-US" dirty="0"/>
              <a:t>는 </a:t>
            </a:r>
            <a:r>
              <a:rPr lang="en-US" altLang="ko-KR" dirty="0"/>
              <a:t>[</a:t>
            </a:r>
            <a:r>
              <a:rPr lang="ko-KR" altLang="en-US" dirty="0" err="1"/>
              <a:t>ㅣ</a:t>
            </a:r>
            <a:r>
              <a:rPr lang="en-US" altLang="ko-KR" dirty="0"/>
              <a:t>]</a:t>
            </a:r>
            <a:r>
              <a:rPr lang="ko-KR" altLang="en-US" dirty="0"/>
              <a:t>로 발음한다</a:t>
            </a:r>
            <a:r>
              <a:rPr lang="en-US" altLang="ko-KR" dirty="0"/>
              <a:t>.</a:t>
            </a:r>
          </a:p>
          <a:p>
            <a:pPr marL="822960" lvl="3" indent="0">
              <a:buNone/>
            </a:pPr>
            <a:r>
              <a:rPr lang="en-US" altLang="ko-KR" sz="1800" dirty="0"/>
              <a:t>ex) </a:t>
            </a:r>
            <a:r>
              <a:rPr lang="ko-KR" altLang="en-US" sz="1800" dirty="0"/>
              <a:t>늴리리</a:t>
            </a:r>
            <a:r>
              <a:rPr lang="en-US" altLang="ko-KR" sz="1800" dirty="0"/>
              <a:t>, </a:t>
            </a:r>
            <a:r>
              <a:rPr lang="ko-KR" altLang="en-US" sz="1800" dirty="0"/>
              <a:t>띄어쓰기</a:t>
            </a:r>
            <a:r>
              <a:rPr lang="en-US" altLang="ko-KR" sz="1800" dirty="0"/>
              <a:t>, </a:t>
            </a:r>
            <a:r>
              <a:rPr lang="ko-KR" altLang="en-US" sz="1800" dirty="0"/>
              <a:t>희망</a:t>
            </a: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marL="548640" lvl="2" indent="0">
              <a:buNone/>
            </a:pPr>
            <a:r>
              <a:rPr lang="ko-KR" altLang="ko-KR" dirty="0"/>
              <a:t>☞</a:t>
            </a:r>
            <a:r>
              <a:rPr lang="en-US" altLang="ko-KR" dirty="0"/>
              <a:t> </a:t>
            </a:r>
            <a:r>
              <a:rPr lang="ko-KR" altLang="en-US" dirty="0"/>
              <a:t>단어의 첫 음절 이외의 </a:t>
            </a:r>
            <a:r>
              <a:rPr lang="en-US" altLang="ko-KR" dirty="0"/>
              <a:t>‘</a:t>
            </a:r>
            <a:r>
              <a:rPr lang="ko-KR" altLang="en-US" dirty="0"/>
              <a:t>의</a:t>
            </a:r>
            <a:r>
              <a:rPr lang="en-US" altLang="ko-KR" dirty="0"/>
              <a:t>’</a:t>
            </a:r>
            <a:r>
              <a:rPr lang="ko-KR" altLang="en-US" dirty="0"/>
              <a:t>는 </a:t>
            </a:r>
            <a:r>
              <a:rPr lang="en-US" altLang="ko-KR" dirty="0"/>
              <a:t>[</a:t>
            </a:r>
            <a:r>
              <a:rPr lang="ko-KR" altLang="en-US" dirty="0" err="1"/>
              <a:t>ㅣ</a:t>
            </a:r>
            <a:r>
              <a:rPr lang="en-US" altLang="ko-KR" dirty="0"/>
              <a:t>]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조사 </a:t>
            </a:r>
            <a:r>
              <a:rPr lang="en-US" altLang="ko-KR" dirty="0"/>
              <a:t>‘</a:t>
            </a:r>
            <a:r>
              <a:rPr lang="ko-KR" altLang="en-US" dirty="0"/>
              <a:t>의</a:t>
            </a:r>
            <a:r>
              <a:rPr lang="en-US" altLang="ko-KR" dirty="0"/>
              <a:t>’</a:t>
            </a:r>
            <a:r>
              <a:rPr lang="ko-KR" altLang="en-US" dirty="0"/>
              <a:t>는 </a:t>
            </a:r>
            <a:r>
              <a:rPr lang="en-US" altLang="ko-KR" dirty="0"/>
              <a:t>[</a:t>
            </a:r>
            <a:r>
              <a:rPr lang="ko-KR" altLang="en-US" dirty="0" err="1"/>
              <a:t>ㅔ</a:t>
            </a:r>
            <a:r>
              <a:rPr lang="en-US" altLang="ko-KR" dirty="0"/>
              <a:t>]</a:t>
            </a:r>
            <a:r>
              <a:rPr lang="ko-KR" altLang="en-US" dirty="0"/>
              <a:t>로 발음함을 허용한다</a:t>
            </a:r>
            <a:r>
              <a:rPr lang="en-US" altLang="ko-KR" dirty="0"/>
              <a:t>.</a:t>
            </a:r>
          </a:p>
          <a:p>
            <a:pPr marL="548640" lvl="2" indent="0">
              <a:buNone/>
            </a:pPr>
            <a:r>
              <a:rPr lang="en-US" altLang="ko-KR" dirty="0"/>
              <a:t>     ex) </a:t>
            </a:r>
            <a:r>
              <a:rPr lang="ko-KR" altLang="en-US" dirty="0"/>
              <a:t>강의</a:t>
            </a:r>
            <a:r>
              <a:rPr lang="en-US" altLang="ko-KR" dirty="0"/>
              <a:t>[</a:t>
            </a:r>
            <a:r>
              <a:rPr lang="ko-KR" altLang="en-US" dirty="0"/>
              <a:t>강의</a:t>
            </a:r>
            <a:r>
              <a:rPr lang="en-US" altLang="ko-KR" dirty="0"/>
              <a:t>/</a:t>
            </a:r>
            <a:r>
              <a:rPr lang="ko-KR" altLang="en-US" dirty="0"/>
              <a:t>강이</a:t>
            </a:r>
            <a:r>
              <a:rPr lang="en-US" altLang="ko-KR" dirty="0"/>
              <a:t>], </a:t>
            </a:r>
            <a:r>
              <a:rPr lang="ko-KR" altLang="en-US" dirty="0"/>
              <a:t>우리의</a:t>
            </a:r>
            <a:r>
              <a:rPr lang="en-US" altLang="ko-KR" dirty="0"/>
              <a:t>[</a:t>
            </a:r>
            <a:r>
              <a:rPr lang="ko-KR" altLang="en-US" dirty="0"/>
              <a:t>우리의</a:t>
            </a:r>
            <a:r>
              <a:rPr lang="en-US" altLang="ko-KR" dirty="0"/>
              <a:t>/</a:t>
            </a:r>
            <a:r>
              <a:rPr lang="ko-KR" altLang="en-US" dirty="0"/>
              <a:t>우리에</a:t>
            </a:r>
            <a:r>
              <a:rPr lang="en-US" altLang="ko-KR" dirty="0"/>
              <a:t>]</a:t>
            </a:r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535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♣ ‘</a:t>
            </a:r>
            <a:r>
              <a:rPr lang="ko-KR" altLang="en-US" dirty="0" err="1"/>
              <a:t>ㅢ</a:t>
            </a:r>
            <a:r>
              <a:rPr lang="en-US" altLang="ko-KR" dirty="0"/>
              <a:t>’</a:t>
            </a:r>
            <a:r>
              <a:rPr lang="ko-KR" altLang="en-US" dirty="0"/>
              <a:t>의 특수성을 보여주는 다양한 분석 방법</a:t>
            </a: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marL="548640" lvl="2" indent="0">
              <a:buNone/>
            </a:pPr>
            <a:r>
              <a:rPr lang="en-US" altLang="ko-KR" dirty="0"/>
              <a:t>1. ɨ + y 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3"/>
            <a:r>
              <a:rPr lang="ko-KR" altLang="en-US" sz="1800" dirty="0"/>
              <a:t>하향 이중모음으로 분류하는 경우 현대 국어에서 유일하게 반모음으로 끝남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r>
              <a:rPr lang="en-US" altLang="ko-KR" dirty="0"/>
              <a:t>2. ɰ + ɨ</a:t>
            </a:r>
          </a:p>
          <a:p>
            <a:pPr marL="548640" lvl="2" indent="0">
              <a:buNone/>
            </a:pPr>
            <a:endParaRPr lang="en-US" altLang="ko-KR" dirty="0"/>
          </a:p>
          <a:p>
            <a:pPr lvl="3"/>
            <a:r>
              <a:rPr lang="ko-KR" altLang="en-US" sz="1800" dirty="0"/>
              <a:t>반모음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ㅡ</a:t>
            </a:r>
            <a:r>
              <a:rPr lang="en-US" altLang="ko-KR" sz="1800" dirty="0"/>
              <a:t>(ɰ)’</a:t>
            </a:r>
            <a:r>
              <a:rPr lang="ko-KR" altLang="en-US" sz="1800" dirty="0"/>
              <a:t>와 단모음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ㅣ</a:t>
            </a:r>
            <a:r>
              <a:rPr lang="en-US" altLang="ko-KR" sz="1800" dirty="0"/>
              <a:t>’</a:t>
            </a:r>
            <a:r>
              <a:rPr lang="ko-KR" altLang="en-US" sz="1800" dirty="0"/>
              <a:t>가 결합하는 방식으로 모든 이중모음이 상향 이중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모음으로 분류할 수 있음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r>
              <a:rPr lang="en-US" altLang="ko-KR" dirty="0"/>
              <a:t>3.  ɨ + 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548640" lvl="2" indent="0">
              <a:buNone/>
            </a:pPr>
            <a:endParaRPr lang="en-US" altLang="ko-KR" dirty="0"/>
          </a:p>
          <a:p>
            <a:pPr lvl="3"/>
            <a:r>
              <a:rPr lang="ko-KR" altLang="en-US" sz="1800" dirty="0"/>
              <a:t> 다른 이중 모음과 달리 단모음 </a:t>
            </a:r>
            <a:r>
              <a:rPr lang="en-US" altLang="ko-KR" sz="1800" dirty="0"/>
              <a:t>2</a:t>
            </a:r>
            <a:r>
              <a:rPr lang="ko-KR" altLang="en-US" sz="1800" dirty="0"/>
              <a:t>개로 이루어짐</a:t>
            </a: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0391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한국어의 자음체계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sz="1800" dirty="0"/>
          </a:p>
          <a:p>
            <a:pPr lvl="2"/>
            <a:r>
              <a:rPr lang="ko-KR" altLang="en-US" dirty="0"/>
              <a:t>치조음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혀 끝을 치조에 닿게 하거나 가까이 해서 발음하는 소리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언어 보편적으로 치조음에 속하는 자음이 가장 많음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 err="1"/>
              <a:t>ㄷ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ㄸ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ㅌ</a:t>
            </a:r>
            <a:r>
              <a:rPr lang="en-US" altLang="ko-KR" sz="1800" dirty="0"/>
              <a:t> / </a:t>
            </a:r>
            <a:r>
              <a:rPr lang="ko-KR" altLang="en-US" sz="1800" dirty="0" err="1"/>
              <a:t>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ㅆ</a:t>
            </a:r>
            <a:r>
              <a:rPr lang="en-US" altLang="ko-KR" sz="1800" dirty="0"/>
              <a:t> / </a:t>
            </a:r>
            <a:r>
              <a:rPr lang="ko-KR" altLang="en-US" sz="1800" dirty="0"/>
              <a:t>ㄴ</a:t>
            </a:r>
            <a:r>
              <a:rPr lang="en-US" altLang="ko-KR" sz="1800" dirty="0"/>
              <a:t> / </a:t>
            </a:r>
            <a:r>
              <a:rPr lang="ko-KR" altLang="en-US" sz="1800" dirty="0"/>
              <a:t>ㄹ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2"/>
            <a:r>
              <a:rPr lang="ko-KR" altLang="en-US" dirty="0"/>
              <a:t>경구개음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혀의 앞부분을 경구개에 대거나 근접시켜 발음하는 소리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 err="1"/>
              <a:t>ㅈ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ㅊ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ㅉ</a:t>
            </a:r>
            <a:r>
              <a:rPr lang="ko-KR" altLang="en-US" sz="1800" dirty="0"/>
              <a:t>  </a:t>
            </a:r>
            <a:endParaRPr lang="en-US" altLang="ko-KR" sz="1800" dirty="0"/>
          </a:p>
          <a:p>
            <a:pPr lvl="4"/>
            <a:endParaRPr lang="en-US" altLang="ko-KR" dirty="0"/>
          </a:p>
          <a:p>
            <a:pPr lvl="4"/>
            <a:r>
              <a:rPr lang="ko-KR" altLang="en-US" sz="1800" dirty="0"/>
              <a:t>엄밀히 경구개 보다는 앞에서 조음되나 전통적으로 경구개음으로 분류함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286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한국어의 모음체계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548640" lvl="2" indent="0">
              <a:buNone/>
            </a:pP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/>
              <a:t>Q6. </a:t>
            </a:r>
            <a:r>
              <a:rPr lang="ko-KR" altLang="en-US" sz="1800" dirty="0"/>
              <a:t>다음 </a:t>
            </a:r>
            <a:r>
              <a:rPr lang="en-US" altLang="ko-KR" sz="1800" dirty="0"/>
              <a:t>[</a:t>
            </a:r>
            <a:r>
              <a:rPr lang="ko-KR" altLang="en-US" sz="1800" dirty="0"/>
              <a:t>보기</a:t>
            </a:r>
            <a:r>
              <a:rPr lang="en-US" altLang="ko-KR" sz="1800" dirty="0"/>
              <a:t>]</a:t>
            </a:r>
            <a:r>
              <a:rPr lang="ko-KR" altLang="en-US" sz="1800" dirty="0"/>
              <a:t>의 단어를 보고 물음에 답해 보세요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보기</a:t>
            </a:r>
            <a:r>
              <a:rPr lang="en-US" altLang="ko-KR" sz="1800" dirty="0"/>
              <a:t>]  </a:t>
            </a:r>
            <a:r>
              <a:rPr lang="ko-KR" altLang="en-US" sz="1800" dirty="0"/>
              <a:t>민주주</a:t>
            </a:r>
            <a:r>
              <a:rPr lang="ko-KR" altLang="en-US" sz="1800" u="sng" dirty="0"/>
              <a:t>의의</a:t>
            </a:r>
            <a:r>
              <a:rPr lang="ko-KR" altLang="en-US" sz="1800" dirty="0"/>
              <a:t> </a:t>
            </a:r>
            <a:r>
              <a:rPr lang="ko-KR" altLang="en-US" sz="1800" u="sng" dirty="0"/>
              <a:t>의의</a:t>
            </a:r>
            <a:endParaRPr lang="en-US" altLang="ko-KR" sz="1800" u="sng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(1) </a:t>
            </a:r>
            <a:r>
              <a:rPr lang="ko-KR" altLang="en-US" sz="1800" dirty="0"/>
              <a:t>밑줄 침 부분의 표준 발음이 무엇인지 생각해 보세요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r>
              <a:rPr lang="en-US" altLang="ko-KR" sz="1800" dirty="0"/>
              <a:t>(2) </a:t>
            </a:r>
            <a:r>
              <a:rPr lang="ko-KR" altLang="en-US" sz="1800" dirty="0"/>
              <a:t>위 단어들의 현실 발음은 어떻게 되는지 생각해 보세요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r>
              <a:rPr lang="en-US" altLang="ko-KR" sz="1800" dirty="0"/>
              <a:t>(3) </a:t>
            </a:r>
            <a:r>
              <a:rPr lang="ko-KR" altLang="en-US" sz="1800" dirty="0"/>
              <a:t>이를 통해 이중모음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ㅢ</a:t>
            </a:r>
            <a:r>
              <a:rPr lang="en-US" altLang="ko-KR" sz="1800" dirty="0"/>
              <a:t>’</a:t>
            </a:r>
            <a:r>
              <a:rPr lang="ko-KR" altLang="en-US" sz="1800" dirty="0"/>
              <a:t>의 발음이 어떤 상태에 있는지 생각해 보세요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623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한국어의 운소체계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운소 체계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운소는 소리의 길이나 높낮이</a:t>
            </a:r>
            <a:r>
              <a:rPr lang="en-US" altLang="ko-KR" dirty="0"/>
              <a:t>, </a:t>
            </a:r>
            <a:r>
              <a:rPr lang="ko-KR" altLang="en-US" dirty="0"/>
              <a:t>세기를 통해 단어의 뜻을 구별해 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현대 국어에서는 소리의 세기 차이로 단어의 뜻이 달라지는 경우는 없음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소리의 길이로 실현되는 운소에는 장단이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소리의 높낮이로 실현되는 운소에는 고저 악센트와 억양이 있음</a:t>
            </a:r>
            <a:r>
              <a:rPr lang="en-US" altLang="ko-KR" dirty="0"/>
              <a:t>.</a:t>
            </a:r>
          </a:p>
          <a:p>
            <a:pPr lvl="3"/>
            <a:endParaRPr lang="en-US" altLang="ko-KR" sz="1800" dirty="0"/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8506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한국어의 운소체계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장단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장단은 소리의 길고 짧은 차이로 단어의 의미를 변별함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ex) </a:t>
            </a:r>
            <a:r>
              <a:rPr lang="ko-KR" altLang="en-US" dirty="0">
                <a:latin typeface="+mn-ea"/>
              </a:rPr>
              <a:t>말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:(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言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)-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말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馬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),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눈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:(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雪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)-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눈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眼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),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밤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:(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栗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)-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밤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夜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)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+mn-ea"/>
                <a:sym typeface="Wingdings" panose="05000000000000000000" pitchFamily="2" charset="2"/>
              </a:rPr>
              <a:t>표준 발음법에서 인정하는 현대 국어의 유일한 운소임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latin typeface="+mn-ea"/>
                <a:sym typeface="Wingdings" panose="05000000000000000000" pitchFamily="2" charset="2"/>
              </a:rPr>
              <a:t>경기도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강원도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충천도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전라도 등 서부권에 위치한 방언에서 장단이 운소로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 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작용함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latin typeface="+mn-ea"/>
                <a:sym typeface="Wingdings" panose="05000000000000000000" pitchFamily="2" charset="2"/>
              </a:rPr>
              <a:t>그 외 다른 지역은 경상 방언처럼 고저 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악센트을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운소로 지니거나 제주도 방언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 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과 같이 운소를 전혀 지니지 않음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sz="22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743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한국어의 운소체계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+mn-ea"/>
                <a:sym typeface="Wingdings" panose="05000000000000000000" pitchFamily="2" charset="2"/>
              </a:rPr>
              <a:t>원칙적으로 국어의 장음은 단어의 첫머리에만 오는 제약이 있고 합성어의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en-US" altLang="ko-KR" sz="2200" dirty="0">
                <a:latin typeface="+mn-ea"/>
                <a:sym typeface="Wingdings" panose="05000000000000000000" pitchFamily="2" charset="2"/>
              </a:rPr>
              <a:t> 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둘째 음절 이하에서도 인정함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  ex)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눈보라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[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눈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: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보라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]-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첫눈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[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천눈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] /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반신반의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[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반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: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신 바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: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니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]</a:t>
            </a:r>
          </a:p>
          <a:p>
            <a:pPr marL="274320" lvl="1" indent="0">
              <a:buNone/>
            </a:pPr>
            <a:endParaRPr lang="en-US" altLang="ko-KR" sz="2000" dirty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+mn-ea"/>
                <a:sym typeface="Wingdings" panose="05000000000000000000" pitchFamily="2" charset="2"/>
              </a:rPr>
              <a:t>한 단어의 장단은 환경에 따라 바뀌기도 함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sz="1800" dirty="0">
              <a:latin typeface="+mn-ea"/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latin typeface="+mn-ea"/>
                <a:sym typeface="Wingdings" panose="05000000000000000000" pitchFamily="2" charset="2"/>
              </a:rPr>
              <a:t>장음화는 대체로 단모음의 반모음화나 축약 등으로 음절 수가 줄어들 때 잘 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548640" lvl="2" indent="0">
              <a:buNone/>
            </a:pP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  </a:t>
            </a:r>
            <a:r>
              <a:rPr lang="ko-KR" altLang="en-US" sz="1800" dirty="0">
                <a:latin typeface="+mn-ea"/>
                <a:sym typeface="Wingdings" panose="05000000000000000000" pitchFamily="2" charset="2"/>
              </a:rPr>
              <a:t>나타남</a:t>
            </a:r>
            <a:r>
              <a:rPr lang="en-US" altLang="ko-KR" sz="1800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548640" lvl="2" indent="0">
              <a:buNone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  ex)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보아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[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보아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]→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봐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[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봐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:]</a:t>
            </a:r>
          </a:p>
          <a:p>
            <a:pPr marL="548640" lvl="2" indent="0">
              <a:buNone/>
            </a:pPr>
            <a:endParaRPr lang="en-US" altLang="ko-KR" sz="1800" dirty="0">
              <a:latin typeface="+mn-ea"/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latin typeface="+mn-ea"/>
                <a:sym typeface="Wingdings" panose="05000000000000000000" pitchFamily="2" charset="2"/>
              </a:rPr>
              <a:t>단음화는 장음으로 끝나는 용언 어간 뒤에 모음으로 시작하는 피동∙ 사동 접미사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 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나 어미가 올 때 나타남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marL="548640" lvl="2" indent="0">
              <a:buNone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  ex)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밟다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[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밥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: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따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] –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밟아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[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발바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] –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밟히다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[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발피다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]</a:t>
            </a:r>
          </a:p>
          <a:p>
            <a:pPr marL="548640" lvl="2" indent="0">
              <a:buNone/>
            </a:pPr>
            <a:endParaRPr lang="en-US" altLang="ko-KR" sz="1800" dirty="0">
              <a:latin typeface="+mn-ea"/>
            </a:endParaRPr>
          </a:p>
          <a:p>
            <a:pPr marL="548640" lvl="2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63927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한국어의 운소체계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+mn-ea"/>
                <a:sym typeface="Wingdings" panose="05000000000000000000" pitchFamily="2" charset="2"/>
              </a:rPr>
              <a:t>하지만 현재 장단은 운소로서의 기능을 점차 잃어가는 현실임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latin typeface="+mn-ea"/>
                <a:sym typeface="Wingdings" panose="05000000000000000000" pitchFamily="2" charset="2"/>
              </a:rPr>
              <a:t>단어의 장단을 제대로 알지 못하는 사람들의 비율이 압도적으로 많음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latin typeface="+mn-ea"/>
                <a:sym typeface="Wingdings" panose="05000000000000000000" pitchFamily="2" charset="2"/>
              </a:rPr>
              <a:t>장음을 단음으로 발음하는 경향이 강해지면서 장단이 구분되지 않음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latin typeface="+mn-ea"/>
                <a:sym typeface="Wingdings" panose="05000000000000000000" pitchFamily="2" charset="2"/>
              </a:rPr>
              <a:t>장단에 의한 최소 </a:t>
            </a:r>
            <a:r>
              <a:rPr lang="ko-KR" altLang="en-US" dirty="0" err="1">
                <a:latin typeface="+mn-ea"/>
                <a:sym typeface="Wingdings" panose="05000000000000000000" pitchFamily="2" charset="2"/>
              </a:rPr>
              <a:t>대립쌍의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수가 많지 않아 장단 자체에 단어 변별력의 기능이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높지 않음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9754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한국어의 운소체계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고저 악센트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고저는 소리의 높고 낮음을 단어의 의미를 변별하는 운소임</a:t>
            </a:r>
            <a:r>
              <a:rPr lang="en-US" altLang="ko-KR" dirty="0">
                <a:latin typeface="+mn-ea"/>
              </a:rPr>
              <a:t>.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고조</a:t>
            </a:r>
            <a:r>
              <a:rPr lang="en-US" altLang="ko-KR" dirty="0">
                <a:latin typeface="+mn-ea"/>
              </a:rPr>
              <a:t>(H), </a:t>
            </a:r>
            <a:r>
              <a:rPr lang="ko-KR" altLang="en-US" dirty="0">
                <a:latin typeface="+mn-ea"/>
              </a:rPr>
              <a:t>저조</a:t>
            </a:r>
            <a:r>
              <a:rPr lang="en-US" altLang="ko-KR" dirty="0">
                <a:latin typeface="+mn-ea"/>
              </a:rPr>
              <a:t>(L), </a:t>
            </a:r>
            <a:r>
              <a:rPr lang="ko-KR" altLang="en-US" dirty="0" err="1">
                <a:latin typeface="+mn-ea"/>
              </a:rPr>
              <a:t>상승조</a:t>
            </a:r>
            <a:r>
              <a:rPr lang="en-US" altLang="ko-KR" dirty="0">
                <a:latin typeface="+mn-ea"/>
              </a:rPr>
              <a:t>(L+H), </a:t>
            </a:r>
            <a:r>
              <a:rPr lang="ko-KR" altLang="en-US" dirty="0" err="1">
                <a:latin typeface="+mn-ea"/>
              </a:rPr>
              <a:t>하강조</a:t>
            </a:r>
            <a:r>
              <a:rPr lang="en-US" altLang="ko-KR" dirty="0">
                <a:latin typeface="+mn-ea"/>
              </a:rPr>
              <a:t>(H+L)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고저는 중세 국어 시기부터 운소로서 기능했고 현대 국어에는 경상 방언에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존재하고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sz="26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42825"/>
              </p:ext>
            </p:extLst>
          </p:nvPr>
        </p:nvGraphicFramePr>
        <p:xfrm>
          <a:off x="539552" y="4653136"/>
          <a:ext cx="7920880" cy="1512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중세 국어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밤</a:t>
                      </a:r>
                      <a:r>
                        <a:rPr lang="en-US" altLang="ko-KR" dirty="0"/>
                        <a:t>(R, </a:t>
                      </a:r>
                      <a:r>
                        <a:rPr lang="ko-KR" altLang="en-US" dirty="0"/>
                        <a:t>상성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/>
                        <a:t>栗</a:t>
                      </a:r>
                      <a:r>
                        <a:rPr lang="en-US" altLang="ko-KR" dirty="0"/>
                        <a:t>)-</a:t>
                      </a:r>
                      <a:r>
                        <a:rPr lang="ko-KR" altLang="en-US" dirty="0"/>
                        <a:t>밤</a:t>
                      </a:r>
                      <a:r>
                        <a:rPr lang="en-US" altLang="ko-KR" dirty="0"/>
                        <a:t>(H, </a:t>
                      </a:r>
                      <a:r>
                        <a:rPr lang="ko-KR" altLang="en-US" dirty="0"/>
                        <a:t>거성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경남 방언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말</a:t>
                      </a:r>
                      <a:r>
                        <a:rPr lang="en-US" altLang="ko-KR" dirty="0"/>
                        <a:t>(H, </a:t>
                      </a:r>
                      <a:r>
                        <a:rPr lang="ko-KR" altLang="en-US" dirty="0"/>
                        <a:t>馬</a:t>
                      </a:r>
                      <a:r>
                        <a:rPr lang="en-US" altLang="ko-KR" dirty="0"/>
                        <a:t>)-</a:t>
                      </a:r>
                      <a:r>
                        <a:rPr lang="ko-KR" altLang="en-US" dirty="0"/>
                        <a:t>말</a:t>
                      </a:r>
                      <a:r>
                        <a:rPr lang="en-US" altLang="ko-KR" dirty="0"/>
                        <a:t>(L, </a:t>
                      </a:r>
                      <a:r>
                        <a:rPr lang="ko-KR" altLang="en-US" dirty="0"/>
                        <a:t>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경북 방언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배</a:t>
                      </a:r>
                      <a:r>
                        <a:rPr lang="en-US" altLang="ko-KR" dirty="0"/>
                        <a:t>(H, </a:t>
                      </a:r>
                      <a:r>
                        <a:rPr lang="ko-KR" altLang="en-US"/>
                        <a:t>梨</a:t>
                      </a:r>
                      <a:r>
                        <a:rPr lang="en-US" altLang="ko-KR" dirty="0"/>
                        <a:t>)-</a:t>
                      </a:r>
                      <a:r>
                        <a:rPr lang="ko-KR" altLang="en-US" dirty="0"/>
                        <a:t>배</a:t>
                      </a:r>
                      <a:r>
                        <a:rPr lang="en-US" altLang="ko-KR" dirty="0"/>
                        <a:t>(L, </a:t>
                      </a:r>
                      <a:r>
                        <a:rPr lang="ko-KR" altLang="en-US" dirty="0"/>
                        <a:t>腹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967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한국어의 운소체계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고저는 그 특성에 따라 성조와 고저 악센트로 구분하는데 일반적으로 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구별 없이 성조라고 부르고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성조와 고저 악센트는 소리의 높낮이를 이용한다는 점에서 같으나 성조는 음절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단위에 고저 악센트는 단어 단위에 실현된다는 점이 다름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성조는 모든 음절 단위에서 고저가 자유롭게 올 수 있지만 고저 악센트는 한 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단어 내에서 고조</a:t>
            </a:r>
            <a:r>
              <a:rPr lang="en-US" altLang="ko-KR" dirty="0">
                <a:latin typeface="+mn-ea"/>
              </a:rPr>
              <a:t>(H)</a:t>
            </a:r>
            <a:r>
              <a:rPr lang="ko-KR" altLang="en-US" dirty="0">
                <a:latin typeface="+mn-ea"/>
              </a:rPr>
              <a:t>의 숫자 제한과 같은 제약이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548640" lvl="2" indent="0">
              <a:buNone/>
            </a:pP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sz="26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3959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한국어의 운소체계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경부 북부 방언의 예</a:t>
            </a:r>
            <a:endParaRPr lang="en-US" altLang="ko-KR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endParaRPr lang="en-US" altLang="ko-KR" sz="26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79011"/>
              </p:ext>
            </p:extLst>
          </p:nvPr>
        </p:nvGraphicFramePr>
        <p:xfrm>
          <a:off x="611560" y="2564904"/>
          <a:ext cx="7488831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분절음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고저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자란다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LHH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어떤 일을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잘한다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자란다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HHL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길이 재는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자라고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자란다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잠을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자라고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자란다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RHL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 아이라고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자란다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실을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자으라고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210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한국어의 운소체계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</a:rPr>
              <a:t>억양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억양은 단어보다 큰 단위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구나 문장 등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에 얹히는 소리의 높낮이를 가리킴</a:t>
            </a:r>
            <a:r>
              <a:rPr lang="en-US" altLang="ko-KR" dirty="0">
                <a:latin typeface="+mn-ea"/>
              </a:rPr>
              <a:t>.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단어의 의미 변별에는 관여하지 않기 때문에 엄밀한 의미에서 운소라고</a:t>
            </a:r>
            <a:endParaRPr lang="en-US" altLang="ko-KR" dirty="0">
              <a:latin typeface="+mn-ea"/>
            </a:endParaRPr>
          </a:p>
          <a:p>
            <a:pPr marL="274320" lvl="1" indent="0">
              <a:buNone/>
            </a:pP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보기 어려운 부분이 있음</a:t>
            </a:r>
            <a:r>
              <a:rPr lang="en-US" altLang="ko-KR" dirty="0">
                <a:latin typeface="+mn-ea"/>
              </a:rPr>
              <a:t>.</a:t>
            </a:r>
          </a:p>
          <a:p>
            <a:pPr marL="274320" lvl="1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하지만 억양은 실제 언어 사용에 있어서 적지 않은 중요성을 지님</a:t>
            </a:r>
            <a:r>
              <a:rPr lang="en-US" altLang="ko-KR" dirty="0">
                <a:latin typeface="+mn-ea"/>
              </a:rPr>
              <a:t>. </a:t>
            </a:r>
          </a:p>
          <a:p>
            <a:pPr lvl="2"/>
            <a:endParaRPr lang="en-US" altLang="ko-KR" dirty="0">
              <a:latin typeface="+mn-ea"/>
            </a:endParaRPr>
          </a:p>
          <a:p>
            <a:pPr lvl="2"/>
            <a:r>
              <a:rPr lang="ko-KR" altLang="en-US" dirty="0">
                <a:latin typeface="+mn-ea"/>
              </a:rPr>
              <a:t>억양 중에서 </a:t>
            </a:r>
            <a:r>
              <a:rPr lang="ko-KR" altLang="en-US" dirty="0" err="1">
                <a:latin typeface="+mn-ea"/>
              </a:rPr>
              <a:t>문미</a:t>
            </a:r>
            <a:r>
              <a:rPr lang="ko-KR" altLang="en-US" dirty="0">
                <a:latin typeface="+mn-ea"/>
              </a:rPr>
              <a:t> 억양이 제일 중요하고 </a:t>
            </a:r>
            <a:r>
              <a:rPr lang="ko-KR" altLang="en-US" dirty="0" err="1">
                <a:latin typeface="+mn-ea"/>
              </a:rPr>
              <a:t>문미</a:t>
            </a:r>
            <a:r>
              <a:rPr lang="ko-KR" altLang="en-US" dirty="0">
                <a:latin typeface="+mn-ea"/>
              </a:rPr>
              <a:t> 억양은 다양하게 나눌 수 있지만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 크게 </a:t>
            </a:r>
            <a:r>
              <a:rPr lang="ko-KR" altLang="en-US" dirty="0" err="1">
                <a:latin typeface="+mn-ea"/>
              </a:rPr>
              <a:t>상승조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하강조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평탄조로 나눌 수 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있음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r>
              <a:rPr lang="en-US" altLang="ko-KR" dirty="0">
                <a:latin typeface="+mn-ea"/>
              </a:rPr>
              <a:t>  ex) </a:t>
            </a:r>
            <a:r>
              <a:rPr lang="ko-KR" altLang="en-US" dirty="0">
                <a:latin typeface="+mn-ea"/>
              </a:rPr>
              <a:t>지금 집으로 돌아가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548640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5526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한국어의 운소체계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 lnSpcReduction="10000"/>
          </a:bodyPr>
          <a:lstStyle/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Q7. </a:t>
            </a:r>
            <a:r>
              <a:rPr lang="ko-KR" altLang="en-US" sz="1800" dirty="0"/>
              <a:t>다음에 묶인 음소들이 어떤 공통점을 가지는지 생각해 보세요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(1) </a:t>
            </a:r>
            <a:r>
              <a:rPr lang="ko-KR" altLang="en-US" sz="1800" dirty="0" err="1"/>
              <a:t>ㄷ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ㅌ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ㄸ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ㅆ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(2) </a:t>
            </a:r>
            <a:r>
              <a:rPr lang="ko-KR" altLang="en-US" sz="1800" dirty="0" err="1"/>
              <a:t>ㅁ</a:t>
            </a:r>
            <a:r>
              <a:rPr lang="en-US" altLang="ko-KR" sz="1800" dirty="0"/>
              <a:t>, </a:t>
            </a:r>
            <a:r>
              <a:rPr lang="ko-KR" altLang="en-US" sz="1800" dirty="0"/>
              <a:t>ㄴ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ㅇ</a:t>
            </a:r>
            <a:r>
              <a:rPr lang="en-US" altLang="ko-KR" sz="1800" dirty="0"/>
              <a:t>, </a:t>
            </a:r>
            <a:r>
              <a:rPr lang="ko-KR" altLang="en-US" sz="1800" dirty="0"/>
              <a:t>ㄹ</a:t>
            </a:r>
            <a:r>
              <a:rPr lang="en-US" altLang="ko-KR" sz="1800" dirty="0"/>
              <a:t> </a:t>
            </a:r>
          </a:p>
          <a:p>
            <a:pPr marL="274320" lvl="1" indent="0">
              <a:buNone/>
            </a:pPr>
            <a:r>
              <a:rPr lang="en-US" altLang="ko-KR" sz="1800" dirty="0"/>
              <a:t>(3) </a:t>
            </a:r>
            <a:r>
              <a:rPr lang="ko-KR" altLang="en-US" sz="1800" dirty="0" err="1"/>
              <a:t>ㅈ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ㅊ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ㅉ</a:t>
            </a:r>
            <a:r>
              <a:rPr lang="en-US" altLang="ko-KR" sz="1800" dirty="0"/>
              <a:t>. </a:t>
            </a:r>
          </a:p>
          <a:p>
            <a:pPr marL="274320" lvl="1" indent="0">
              <a:buNone/>
            </a:pPr>
            <a:r>
              <a:rPr lang="en-US" altLang="ko-KR" sz="1800" dirty="0"/>
              <a:t>(4) </a:t>
            </a:r>
            <a:r>
              <a:rPr lang="ko-KR" altLang="en-US" sz="1800" dirty="0" err="1"/>
              <a:t>ㅟ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ㅚ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(5) </a:t>
            </a:r>
            <a:r>
              <a:rPr lang="ko-KR" altLang="en-US" sz="1800" dirty="0" err="1"/>
              <a:t>ㅡ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ㅟ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ㅣ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(6) </a:t>
            </a:r>
            <a:r>
              <a:rPr lang="ko-KR" altLang="en-US" sz="1800" dirty="0" err="1"/>
              <a:t>ㅑ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ㅕ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ㅛ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ㅠ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ㅖ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ㅒ</a:t>
            </a:r>
            <a:endParaRPr lang="en-US" altLang="ko-KR" sz="1800" dirty="0"/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Q8. </a:t>
            </a:r>
            <a:r>
              <a:rPr lang="ko-KR" altLang="en-US" sz="1800" dirty="0"/>
              <a:t>다음 물음에 생각해 보자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(1) ‘</a:t>
            </a:r>
            <a:r>
              <a:rPr lang="ko-KR" altLang="en-US" sz="1800" dirty="0" err="1"/>
              <a:t>ㅔ</a:t>
            </a:r>
            <a:r>
              <a:rPr lang="en-US" altLang="ko-KR" sz="1800" dirty="0"/>
              <a:t>’</a:t>
            </a:r>
            <a:r>
              <a:rPr lang="ko-KR" altLang="en-US" sz="1800" dirty="0"/>
              <a:t>와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ㅐ</a:t>
            </a:r>
            <a:r>
              <a:rPr lang="en-US" altLang="ko-KR" sz="1800" dirty="0"/>
              <a:t>’</a:t>
            </a:r>
            <a:r>
              <a:rPr lang="ko-KR" altLang="en-US" sz="1800" dirty="0"/>
              <a:t>를 구별하지 못하는 사람들이 많은데 어떻게 하면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ㅔ</a:t>
            </a:r>
            <a:r>
              <a:rPr lang="en-US" altLang="ko-KR" sz="1800" dirty="0"/>
              <a:t>’</a:t>
            </a:r>
            <a:r>
              <a:rPr lang="ko-KR" altLang="en-US" sz="1800" dirty="0"/>
              <a:t>와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ㅐ</a:t>
            </a:r>
            <a:r>
              <a:rPr lang="en-US" altLang="ko-KR" sz="1800" dirty="0"/>
              <a:t>’</a:t>
            </a:r>
            <a:r>
              <a:rPr lang="ko-KR" altLang="en-US" sz="1800" dirty="0"/>
              <a:t>를 정확히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     </a:t>
            </a:r>
            <a:r>
              <a:rPr lang="ko-KR" altLang="en-US" sz="1800" dirty="0"/>
              <a:t>구분해서 발음할 수 있을지 생각해 보세요</a:t>
            </a:r>
            <a:r>
              <a:rPr lang="en-US" altLang="ko-KR" sz="1800" dirty="0"/>
              <a:t>.</a:t>
            </a:r>
          </a:p>
          <a:p>
            <a:pPr marL="274320" lvl="1" indent="0">
              <a:buNone/>
            </a:pPr>
            <a:r>
              <a:rPr lang="en-US" altLang="ko-KR" sz="1800" dirty="0"/>
              <a:t>(2) ‘</a:t>
            </a:r>
            <a:r>
              <a:rPr lang="ko-KR" altLang="en-US" sz="1800" dirty="0"/>
              <a:t>네가</a:t>
            </a:r>
            <a:r>
              <a:rPr lang="en-US" altLang="ko-KR" sz="1800" dirty="0"/>
              <a:t>’</a:t>
            </a:r>
            <a:r>
              <a:rPr lang="ko-KR" altLang="en-US" sz="1800" dirty="0"/>
              <a:t>는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니가</a:t>
            </a:r>
            <a:r>
              <a:rPr lang="en-US" altLang="ko-KR" sz="1800" dirty="0"/>
              <a:t>’ </a:t>
            </a:r>
            <a:r>
              <a:rPr lang="ko-KR" altLang="en-US" sz="1800" dirty="0"/>
              <a:t>라고 하지만 </a:t>
            </a:r>
            <a:r>
              <a:rPr lang="en-US" altLang="ko-KR" sz="1800" dirty="0"/>
              <a:t>‘</a:t>
            </a:r>
            <a:r>
              <a:rPr lang="ko-KR" altLang="en-US" sz="1800" dirty="0"/>
              <a:t>내가</a:t>
            </a:r>
            <a:r>
              <a:rPr lang="en-US" altLang="ko-KR" sz="1800" dirty="0"/>
              <a:t>’</a:t>
            </a:r>
            <a:r>
              <a:rPr lang="ko-KR" altLang="en-US" sz="1800" dirty="0"/>
              <a:t>는 </a:t>
            </a:r>
            <a:r>
              <a:rPr lang="en-US" altLang="ko-KR" sz="1800" dirty="0"/>
              <a:t>‘</a:t>
            </a:r>
            <a:r>
              <a:rPr lang="ko-KR" altLang="en-US" sz="1800" dirty="0" err="1"/>
              <a:t>니가</a:t>
            </a:r>
            <a:r>
              <a:rPr lang="en-US" altLang="ko-KR" sz="1800" dirty="0"/>
              <a:t>’</a:t>
            </a:r>
            <a:r>
              <a:rPr lang="ko-KR" altLang="en-US" sz="1800" dirty="0"/>
              <a:t>라고 하지 않는다</a:t>
            </a:r>
            <a:r>
              <a:rPr lang="en-US" altLang="ko-KR" sz="1800" dirty="0"/>
              <a:t>. </a:t>
            </a:r>
            <a:r>
              <a:rPr lang="ko-KR" altLang="en-US" sz="1800" dirty="0"/>
              <a:t>그 이유를 생각해 </a:t>
            </a: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      </a:t>
            </a:r>
            <a:r>
              <a:rPr lang="ko-KR" altLang="en-US" sz="1800" dirty="0"/>
              <a:t>보세요</a:t>
            </a:r>
            <a:r>
              <a:rPr lang="en-US" altLang="ko-KR" sz="18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452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한국어의 자음체계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sz="1800" dirty="0"/>
          </a:p>
          <a:p>
            <a:pPr lvl="2"/>
            <a:r>
              <a:rPr lang="ko-KR" altLang="en-US" dirty="0"/>
              <a:t>연구개음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혀의 뒷부분을 연구개에 대거나 가까이 하여 발음하는 소리</a:t>
            </a: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ko-KR" altLang="en-US" sz="1800" dirty="0" err="1"/>
              <a:t>ㄱ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ㄲ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ㅋ</a:t>
            </a:r>
            <a:r>
              <a:rPr lang="en-US" altLang="ko-KR" sz="1800" dirty="0"/>
              <a:t> / </a:t>
            </a:r>
            <a:r>
              <a:rPr lang="ko-KR" altLang="en-US" sz="1800" dirty="0" err="1"/>
              <a:t>ㅇ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2"/>
            <a:r>
              <a:rPr lang="ko-KR" altLang="en-US" dirty="0" err="1"/>
              <a:t>후음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성대 사이인 성문을 이용하여 발음하는 소리</a:t>
            </a:r>
            <a:r>
              <a:rPr lang="en-US" altLang="ko-KR" sz="1800" dirty="0"/>
              <a:t>(</a:t>
            </a:r>
            <a:r>
              <a:rPr lang="ko-KR" altLang="en-US" sz="1800" dirty="0"/>
              <a:t>성문음</a:t>
            </a:r>
            <a:r>
              <a:rPr lang="en-US" altLang="ko-KR" sz="1800" dirty="0"/>
              <a:t>)</a:t>
            </a:r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 err="1"/>
              <a:t>ㅎ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4"/>
            <a:endParaRPr lang="en-US" altLang="ko-KR" dirty="0"/>
          </a:p>
          <a:p>
            <a:pPr lvl="4"/>
            <a:r>
              <a:rPr lang="ko-KR" altLang="en-US" sz="1800" dirty="0"/>
              <a:t>엄밀히 경구개 보다는 앞에서 조음되나 전통적으로 경구개음으로 분류함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99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한국어의 자음체계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r>
              <a:rPr lang="ko-KR" altLang="en-US" sz="2600" dirty="0">
                <a:latin typeface="+mn-ea"/>
              </a:rPr>
              <a:t>자음의 조음방법</a:t>
            </a:r>
            <a:endParaRPr lang="en-US" altLang="ko-KR" sz="2600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lvl="1"/>
            <a:r>
              <a:rPr lang="ko-KR" altLang="en-US" dirty="0"/>
              <a:t>국어의 자음은 조음방법에 따라 크게 파열음</a:t>
            </a:r>
            <a:r>
              <a:rPr lang="en-US" altLang="ko-KR" dirty="0"/>
              <a:t>, </a:t>
            </a:r>
            <a:r>
              <a:rPr lang="ko-KR" altLang="en-US" dirty="0"/>
              <a:t>마찰음</a:t>
            </a:r>
            <a:r>
              <a:rPr lang="en-US" altLang="ko-KR" dirty="0"/>
              <a:t>, </a:t>
            </a:r>
            <a:r>
              <a:rPr lang="ko-KR" altLang="en-US" dirty="0"/>
              <a:t>파찰음</a:t>
            </a:r>
            <a:r>
              <a:rPr lang="en-US" altLang="ko-KR" dirty="0"/>
              <a:t>, </a:t>
            </a:r>
            <a:r>
              <a:rPr lang="ko-KR" altLang="en-US" dirty="0"/>
              <a:t>비음</a:t>
            </a:r>
            <a:r>
              <a:rPr lang="en-US" altLang="ko-KR" dirty="0"/>
              <a:t>, </a:t>
            </a:r>
            <a:r>
              <a:rPr lang="ko-KR" altLang="en-US" dirty="0"/>
              <a:t>유음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으로 나눔</a:t>
            </a:r>
            <a:r>
              <a:rPr lang="en-US" altLang="ko-KR" dirty="0"/>
              <a:t>.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lvl="2"/>
            <a:r>
              <a:rPr lang="ko-KR" altLang="en-US" dirty="0"/>
              <a:t>파열음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막음 </a:t>
            </a:r>
            <a:r>
              <a:rPr lang="en-US" altLang="ko-KR" sz="1800" dirty="0"/>
              <a:t>– </a:t>
            </a:r>
            <a:r>
              <a:rPr lang="ko-KR" altLang="en-US" sz="1800" dirty="0"/>
              <a:t>지속 </a:t>
            </a:r>
            <a:r>
              <a:rPr lang="en-US" altLang="ko-KR" sz="1800" dirty="0"/>
              <a:t>– </a:t>
            </a:r>
            <a:r>
              <a:rPr lang="ko-KR" altLang="en-US" sz="1800" dirty="0"/>
              <a:t>개방</a:t>
            </a: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ko-KR" altLang="en-US" sz="1800" dirty="0" err="1"/>
              <a:t>ㅂ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ㅃ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ㅍ</a:t>
            </a:r>
            <a:r>
              <a:rPr lang="en-US" altLang="ko-KR" sz="1800" dirty="0"/>
              <a:t> / </a:t>
            </a:r>
            <a:r>
              <a:rPr lang="ko-KR" altLang="en-US" sz="1800" dirty="0" err="1"/>
              <a:t>ㄷ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ㄸ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ㅌ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ㄱ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ㄲ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ㅋ</a:t>
            </a:r>
            <a:r>
              <a:rPr lang="en-US" altLang="ko-KR" sz="1800" dirty="0"/>
              <a:t> </a:t>
            </a:r>
          </a:p>
          <a:p>
            <a:pPr lvl="3"/>
            <a:endParaRPr lang="en-US" altLang="ko-KR" sz="1800" dirty="0" err="1"/>
          </a:p>
          <a:p>
            <a:pPr lvl="3"/>
            <a:r>
              <a:rPr lang="ko-KR" altLang="en-US" sz="1800" dirty="0"/>
              <a:t>평음</a:t>
            </a:r>
            <a:r>
              <a:rPr lang="en-US" altLang="ko-KR" sz="1800" dirty="0"/>
              <a:t>, </a:t>
            </a:r>
            <a:r>
              <a:rPr lang="ko-KR" altLang="en-US" sz="1800" dirty="0"/>
              <a:t>경음</a:t>
            </a:r>
            <a:r>
              <a:rPr lang="en-US" altLang="ko-KR" sz="1800" dirty="0"/>
              <a:t>, </a:t>
            </a:r>
            <a:r>
              <a:rPr lang="ko-KR" altLang="en-US" sz="1800" dirty="0"/>
              <a:t>유기음</a:t>
            </a:r>
            <a:r>
              <a:rPr lang="en-US" altLang="ko-KR" sz="1800" dirty="0"/>
              <a:t>(</a:t>
            </a:r>
            <a:r>
              <a:rPr lang="ko-KR" altLang="en-US" sz="1800" dirty="0"/>
              <a:t>격음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102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한국어의 자음체계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sz="1800" dirty="0"/>
          </a:p>
          <a:p>
            <a:pPr lvl="2"/>
            <a:r>
              <a:rPr lang="ko-KR" altLang="en-US" dirty="0"/>
              <a:t>마찰음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조음체가 조음점에 완전히 닿지 않을 만큼 근접하여 좁은 틈 사이로 공기가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마찰을 일으키며 발음되는 소리</a:t>
            </a: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ko-KR" altLang="en-US" sz="1800" dirty="0"/>
              <a:t>공기의 흐름이 끊기지 않음</a:t>
            </a:r>
            <a:r>
              <a:rPr lang="en-US" altLang="ko-KR" sz="1800" dirty="0"/>
              <a:t>(</a:t>
            </a:r>
            <a:r>
              <a:rPr lang="ko-KR" altLang="en-US" sz="1800" dirty="0"/>
              <a:t>지속성</a:t>
            </a:r>
            <a:r>
              <a:rPr lang="en-US" altLang="ko-KR" sz="1800" dirty="0"/>
              <a:t>)</a:t>
            </a:r>
          </a:p>
          <a:p>
            <a:pPr lvl="3"/>
            <a:endParaRPr lang="en-US" altLang="ko-KR" sz="1800" dirty="0" err="1"/>
          </a:p>
          <a:p>
            <a:pPr lvl="3"/>
            <a:r>
              <a:rPr lang="ko-KR" altLang="en-US" sz="1800" dirty="0" err="1"/>
              <a:t>ㅅ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ㅆ</a:t>
            </a:r>
            <a:r>
              <a:rPr lang="ko-KR" altLang="en-US" sz="1800" dirty="0"/>
              <a:t> 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ㅎ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평음</a:t>
            </a:r>
            <a:r>
              <a:rPr lang="en-US" altLang="ko-KR" sz="1800" dirty="0"/>
              <a:t>, </a:t>
            </a:r>
            <a:r>
              <a:rPr lang="ko-KR" altLang="en-US" sz="1800" dirty="0"/>
              <a:t>경음 </a:t>
            </a:r>
            <a:r>
              <a:rPr lang="en-US" altLang="ko-KR" sz="1800" dirty="0"/>
              <a:t>/ </a:t>
            </a:r>
            <a:r>
              <a:rPr lang="ko-KR" altLang="en-US" sz="1800" dirty="0"/>
              <a:t>유기음</a:t>
            </a:r>
            <a:r>
              <a:rPr lang="en-US" altLang="ko-KR" sz="1800" dirty="0"/>
              <a:t>(</a:t>
            </a:r>
            <a:r>
              <a:rPr lang="ko-KR" altLang="en-US" sz="1800" dirty="0"/>
              <a:t>격음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800" dirty="0"/>
          </a:p>
          <a:p>
            <a:pPr lvl="4"/>
            <a:r>
              <a:rPr lang="en-US" altLang="ko-KR" sz="1800" dirty="0"/>
              <a:t>‘</a:t>
            </a:r>
            <a:r>
              <a:rPr lang="ko-KR" altLang="en-US" sz="1800" dirty="0" err="1"/>
              <a:t>ㅎ</a:t>
            </a:r>
            <a:r>
              <a:rPr lang="en-US" altLang="ko-KR" sz="1800" dirty="0"/>
              <a:t>’</a:t>
            </a:r>
            <a:r>
              <a:rPr lang="ko-KR" altLang="en-US" sz="1800" dirty="0"/>
              <a:t>을 평음으로 보는 경우도 있음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030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한국어의 자음체계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sz="1800" dirty="0"/>
          </a:p>
          <a:p>
            <a:pPr marL="274320" lvl="1" indent="0">
              <a:buNone/>
            </a:pPr>
            <a:r>
              <a:rPr lang="en-US" altLang="ko-KR" sz="1800" dirty="0"/>
              <a:t>♣ ‘</a:t>
            </a:r>
            <a:r>
              <a:rPr lang="ko-KR" altLang="en-US" sz="1800" dirty="0" err="1"/>
              <a:t>ㅎ</a:t>
            </a:r>
            <a:r>
              <a:rPr lang="en-US" altLang="ko-KR" sz="1800" dirty="0"/>
              <a:t>’</a:t>
            </a:r>
            <a:r>
              <a:rPr lang="ko-KR" altLang="en-US" sz="1800" dirty="0"/>
              <a:t>은 평음인가</a:t>
            </a:r>
            <a:r>
              <a:rPr lang="en-US" altLang="ko-KR" sz="1800" dirty="0"/>
              <a:t>, </a:t>
            </a:r>
            <a:r>
              <a:rPr lang="ko-KR" altLang="en-US" sz="1800" dirty="0"/>
              <a:t>유기음인가</a:t>
            </a:r>
            <a:r>
              <a:rPr lang="en-US" altLang="ko-KR" sz="1800" dirty="0"/>
              <a:t>?</a:t>
            </a:r>
          </a:p>
          <a:p>
            <a:pPr marL="274320" lvl="1" indent="0">
              <a:buNone/>
            </a:pPr>
            <a:r>
              <a:rPr lang="en-US" altLang="ko-KR" sz="1600" dirty="0"/>
              <a:t>                                                                                                                    [</a:t>
            </a:r>
            <a:r>
              <a:rPr lang="en-US" altLang="ko-KR" sz="1600" dirty="0" err="1"/>
              <a:t>iɦa</a:t>
            </a:r>
            <a:r>
              <a:rPr lang="en-US" altLang="ko-KR" sz="1600" dirty="0"/>
              <a:t>]</a:t>
            </a:r>
          </a:p>
          <a:p>
            <a:pPr marL="274320" lvl="1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 err="1"/>
              <a:t>평음설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다른 유기음들</a:t>
            </a:r>
            <a:r>
              <a:rPr lang="en-US" altLang="ko-KR" sz="1600" dirty="0"/>
              <a:t>(</a:t>
            </a:r>
            <a:r>
              <a:rPr lang="ko-KR" altLang="en-US" sz="1600" dirty="0" err="1"/>
              <a:t>ㅋ</a:t>
            </a:r>
            <a:r>
              <a:rPr lang="en-US" altLang="ko-KR" sz="1600" dirty="0"/>
              <a:t>.</a:t>
            </a:r>
            <a:r>
              <a:rPr lang="ko-KR" altLang="en-US" sz="1600" dirty="0" err="1"/>
              <a:t>ㅌ</a:t>
            </a:r>
            <a:r>
              <a:rPr lang="en-US" altLang="ko-KR" sz="1600" dirty="0"/>
              <a:t>.</a:t>
            </a:r>
            <a:r>
              <a:rPr lang="ko-KR" altLang="en-US" sz="1600" dirty="0" err="1"/>
              <a:t>ㅍ</a:t>
            </a:r>
            <a:r>
              <a:rPr lang="en-US" altLang="ko-KR" sz="1600" dirty="0"/>
              <a:t>.</a:t>
            </a:r>
            <a:r>
              <a:rPr lang="ko-KR" altLang="en-US" sz="1600" dirty="0" err="1"/>
              <a:t>ㅊ</a:t>
            </a:r>
            <a:r>
              <a:rPr lang="en-US" altLang="ko-KR" sz="1600" dirty="0"/>
              <a:t>) </a:t>
            </a:r>
            <a:r>
              <a:rPr lang="ko-KR" altLang="en-US" sz="1600" dirty="0"/>
              <a:t>보다 유기음적인 </a:t>
            </a:r>
            <a:endParaRPr lang="en-US" altLang="ko-KR" sz="1600" dirty="0"/>
          </a:p>
          <a:p>
            <a:pPr marL="548640" lvl="2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특징이 매우 떨어짐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 err="1"/>
              <a:t>유성음</a:t>
            </a:r>
            <a:r>
              <a:rPr lang="ko-KR" altLang="en-US" sz="1600" dirty="0"/>
              <a:t> 사이에 놓일 땔 자연스럽게 유성음화 됨</a:t>
            </a:r>
            <a:r>
              <a:rPr lang="en-US" altLang="ko-KR" sz="1600" dirty="0"/>
              <a:t>.</a:t>
            </a:r>
          </a:p>
          <a:p>
            <a:pPr marL="548640" lvl="2" indent="0">
              <a:buNone/>
            </a:pPr>
            <a:endParaRPr lang="en-US" altLang="ko-KR" sz="1600" dirty="0"/>
          </a:p>
          <a:p>
            <a:pPr marL="274320" lvl="1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유기음설</a:t>
            </a:r>
            <a:endParaRPr lang="en-US" altLang="ko-KR" sz="1600" dirty="0"/>
          </a:p>
          <a:p>
            <a:pPr marL="274320" lvl="1" indent="0">
              <a:buNone/>
            </a:pPr>
            <a:endParaRPr lang="en-US" altLang="ko-KR" sz="1600" dirty="0"/>
          </a:p>
          <a:p>
            <a:pPr lvl="2"/>
            <a:r>
              <a:rPr lang="en-US" altLang="ko-KR" sz="1600" dirty="0"/>
              <a:t>‘</a:t>
            </a:r>
            <a:r>
              <a:rPr lang="ko-KR" altLang="en-US" sz="1600" dirty="0" err="1"/>
              <a:t>ㅎ</a:t>
            </a:r>
            <a:r>
              <a:rPr lang="en-US" altLang="ko-KR" sz="1600" dirty="0"/>
              <a:t>’ </a:t>
            </a:r>
            <a:r>
              <a:rPr lang="ko-KR" altLang="en-US" sz="1600" dirty="0"/>
              <a:t>이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ㄱ</a:t>
            </a:r>
            <a:r>
              <a:rPr lang="en-US" altLang="ko-KR" sz="1600" dirty="0"/>
              <a:t>,</a:t>
            </a:r>
            <a:r>
              <a:rPr lang="ko-KR" altLang="en-US" sz="1600" dirty="0" err="1"/>
              <a:t>ㄷ</a:t>
            </a:r>
            <a:r>
              <a:rPr lang="en-US" altLang="ko-KR" sz="1600" dirty="0"/>
              <a:t>,</a:t>
            </a:r>
            <a:r>
              <a:rPr lang="ko-KR" altLang="en-US" sz="1600" dirty="0" err="1"/>
              <a:t>ㅂ</a:t>
            </a:r>
            <a:r>
              <a:rPr lang="en-US" altLang="ko-KR" sz="1600" dirty="0"/>
              <a:t>,</a:t>
            </a:r>
            <a:r>
              <a:rPr lang="ko-KR" altLang="en-US" sz="1600" dirty="0" err="1"/>
              <a:t>ㅈ</a:t>
            </a:r>
            <a:r>
              <a:rPr lang="en-US" altLang="ko-KR" sz="1600" dirty="0"/>
              <a:t>’</a:t>
            </a:r>
            <a:r>
              <a:rPr lang="ko-KR" altLang="en-US" sz="1600" dirty="0"/>
              <a:t>를 만나면 </a:t>
            </a:r>
            <a:r>
              <a:rPr lang="en-US" altLang="ko-KR" sz="1600" dirty="0"/>
              <a:t>‘</a:t>
            </a:r>
            <a:r>
              <a:rPr lang="ko-KR" altLang="en-US" sz="1600" dirty="0" err="1"/>
              <a:t>ㅋ</a:t>
            </a:r>
            <a:r>
              <a:rPr lang="en-US" altLang="ko-KR" sz="1600" dirty="0"/>
              <a:t>,</a:t>
            </a:r>
            <a:r>
              <a:rPr lang="ko-KR" altLang="en-US" sz="1600" dirty="0" err="1"/>
              <a:t>ㅌ</a:t>
            </a:r>
            <a:r>
              <a:rPr lang="en-US" altLang="ko-KR" sz="1600" dirty="0"/>
              <a:t>,</a:t>
            </a:r>
            <a:r>
              <a:rPr lang="ko-KR" altLang="en-US" sz="1600" dirty="0" err="1"/>
              <a:t>ㅍ</a:t>
            </a:r>
            <a:r>
              <a:rPr lang="en-US" altLang="ko-KR" sz="1600" dirty="0"/>
              <a:t>,</a:t>
            </a:r>
            <a:r>
              <a:rPr lang="ko-KR" altLang="en-US" sz="1600" dirty="0" err="1"/>
              <a:t>ㅊ</a:t>
            </a:r>
            <a:r>
              <a:rPr lang="en-US" altLang="ko-KR" sz="1600" dirty="0"/>
              <a:t>’</a:t>
            </a:r>
            <a:r>
              <a:rPr lang="ko-KR" altLang="en-US" sz="1600" dirty="0"/>
              <a:t>로 바뀜 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음성적으로 </a:t>
            </a:r>
            <a:r>
              <a:rPr lang="ko-KR" altLang="en-US" sz="1600" dirty="0" err="1"/>
              <a:t>유기성이</a:t>
            </a:r>
            <a:r>
              <a:rPr lang="ko-KR" altLang="en-US" sz="1600" dirty="0"/>
              <a:t> 약하지만 음운론적으로 유기음처럼 행동함</a:t>
            </a:r>
            <a:r>
              <a:rPr lang="en-US" altLang="ko-KR" sz="1600" dirty="0"/>
              <a:t>.</a:t>
            </a:r>
          </a:p>
          <a:p>
            <a:pPr lvl="2"/>
            <a:endParaRPr lang="en-US" altLang="ko-KR" sz="1600" dirty="0"/>
          </a:p>
          <a:p>
            <a:pPr marL="274320" lvl="1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 err="1"/>
              <a:t>분류불가성</a:t>
            </a:r>
            <a:endParaRPr lang="en-US" altLang="ko-KR" sz="1600" dirty="0"/>
          </a:p>
          <a:p>
            <a:pPr marL="274320" lvl="1" indent="0">
              <a:buNone/>
            </a:pPr>
            <a:endParaRPr lang="en-US" altLang="ko-KR" sz="1600" dirty="0"/>
          </a:p>
        </p:txBody>
      </p:sp>
      <p:pic>
        <p:nvPicPr>
          <p:cNvPr id="4" name="그림 3" descr="13.bmp"/>
          <p:cNvPicPr>
            <a:picLocks noChangeAspect="1"/>
          </p:cNvPicPr>
          <p:nvPr/>
        </p:nvPicPr>
        <p:blipFill rotWithShape="1">
          <a:blip r:embed="rId2"/>
          <a:srcRect t="6402" b="4441"/>
          <a:stretch/>
        </p:blipFill>
        <p:spPr>
          <a:xfrm>
            <a:off x="5292080" y="2492896"/>
            <a:ext cx="3672408" cy="2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21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한국어의 자음체계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sz="1800" dirty="0"/>
          </a:p>
          <a:p>
            <a:pPr lvl="2"/>
            <a:r>
              <a:rPr lang="ko-KR" altLang="en-US" dirty="0"/>
              <a:t>파찰음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공기를 폐쇄시켰다가 개방하되 한번에 공기를 터뜨리는 것이 아니라 통로를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조금만 열어서 공기가 마찰을 일으키도록 하여 발음하는 소리</a:t>
            </a: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/>
          </a:p>
          <a:p>
            <a:pPr lvl="3"/>
            <a:r>
              <a:rPr lang="ko-KR" altLang="en-US" sz="1800" dirty="0"/>
              <a:t>폐쇄 </a:t>
            </a:r>
            <a:r>
              <a:rPr lang="en-US" altLang="ko-KR" sz="1800" dirty="0"/>
              <a:t>– </a:t>
            </a:r>
            <a:r>
              <a:rPr lang="ko-KR" altLang="en-US" sz="1800" dirty="0"/>
              <a:t>지속 </a:t>
            </a:r>
            <a:r>
              <a:rPr lang="en-US" altLang="ko-KR" sz="1800" dirty="0"/>
              <a:t>+ </a:t>
            </a:r>
            <a:r>
              <a:rPr lang="ko-KR" altLang="en-US" sz="1800" dirty="0"/>
              <a:t>마찰  </a:t>
            </a:r>
            <a:r>
              <a:rPr lang="en-US" altLang="ko-KR" sz="1800" dirty="0"/>
              <a:t>(</a:t>
            </a:r>
            <a:r>
              <a:rPr lang="ko-KR" altLang="en-US" sz="1800" b="1" u="sng" dirty="0"/>
              <a:t>파</a:t>
            </a:r>
            <a:r>
              <a:rPr lang="ko-KR" altLang="en-US" sz="1800" dirty="0"/>
              <a:t>열 </a:t>
            </a:r>
            <a:r>
              <a:rPr lang="en-US" altLang="ko-KR" sz="1800" dirty="0"/>
              <a:t>+ </a:t>
            </a:r>
            <a:r>
              <a:rPr lang="ko-KR" altLang="en-US" sz="1800" dirty="0"/>
              <a:t>마</a:t>
            </a:r>
            <a:r>
              <a:rPr lang="ko-KR" altLang="en-US" sz="1800" b="1" u="sng" dirty="0"/>
              <a:t>찰</a:t>
            </a:r>
            <a:r>
              <a:rPr lang="en-US" altLang="ko-KR" sz="1800" dirty="0"/>
              <a:t>)</a:t>
            </a:r>
          </a:p>
          <a:p>
            <a:pPr lvl="3"/>
            <a:endParaRPr lang="en-US" altLang="ko-KR" sz="1800" dirty="0" err="1"/>
          </a:p>
          <a:p>
            <a:pPr lvl="3"/>
            <a:r>
              <a:rPr lang="ko-KR" altLang="en-US" sz="1800" dirty="0" err="1"/>
              <a:t>ㅈ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ㅉ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ㅊ</a:t>
            </a:r>
            <a:r>
              <a:rPr lang="ko-KR" altLang="en-US" sz="1800" dirty="0"/>
              <a:t>  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평음</a:t>
            </a:r>
            <a:r>
              <a:rPr lang="en-US" altLang="ko-KR" sz="1800" dirty="0"/>
              <a:t>, </a:t>
            </a:r>
            <a:r>
              <a:rPr lang="ko-KR" altLang="en-US" sz="1800" dirty="0"/>
              <a:t>경음</a:t>
            </a:r>
            <a:r>
              <a:rPr lang="en-US" altLang="ko-KR" sz="1800" dirty="0"/>
              <a:t>, </a:t>
            </a:r>
            <a:r>
              <a:rPr lang="ko-KR" altLang="en-US" sz="1800" dirty="0"/>
              <a:t>유기음</a:t>
            </a:r>
            <a:r>
              <a:rPr lang="en-US" altLang="ko-KR" sz="1800" dirty="0"/>
              <a:t>(</a:t>
            </a:r>
            <a:r>
              <a:rPr lang="ko-KR" altLang="en-US" sz="1800" dirty="0"/>
              <a:t>격음</a:t>
            </a:r>
            <a:r>
              <a:rPr lang="en-US" altLang="ko-KR" sz="1800" dirty="0"/>
              <a:t>)</a:t>
            </a:r>
          </a:p>
          <a:p>
            <a:pPr lvl="4"/>
            <a:endParaRPr lang="en-US" altLang="ko-KR" sz="1800" dirty="0"/>
          </a:p>
          <a:p>
            <a:pPr marL="1051560" lvl="4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8548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017" y="332656"/>
            <a:ext cx="8229600" cy="990600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한국어의 자음체계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25780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endParaRPr lang="en-US" altLang="ko-KR" sz="1800" dirty="0"/>
          </a:p>
          <a:p>
            <a:pPr lvl="2"/>
            <a:r>
              <a:rPr lang="ko-KR" altLang="en-US" dirty="0"/>
              <a:t>비음</a:t>
            </a:r>
            <a:endParaRPr lang="en-US" altLang="ko-KR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구강 내 어딘가는 막혀 있고 코 안으로 가는 통로가 열려 있어서 공기가 코 </a:t>
            </a:r>
            <a:endParaRPr lang="en-US" altLang="ko-KR" sz="1800" dirty="0"/>
          </a:p>
          <a:p>
            <a:pPr marL="822960" lvl="3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/>
              <a:t>안으로 흐르면서 발음하는 소리</a:t>
            </a:r>
            <a:endParaRPr lang="en-US" altLang="ko-KR" sz="1800" dirty="0"/>
          </a:p>
          <a:p>
            <a:pPr marL="822960" lvl="3" indent="0">
              <a:buNone/>
            </a:pPr>
            <a:endParaRPr lang="en-US" altLang="ko-KR" sz="1800" dirty="0" err="1"/>
          </a:p>
          <a:p>
            <a:pPr lvl="3"/>
            <a:r>
              <a:rPr lang="ko-KR" altLang="en-US" sz="1800" dirty="0" err="1"/>
              <a:t>ㅁ</a:t>
            </a:r>
            <a:r>
              <a:rPr lang="en-US" altLang="ko-KR" sz="1800" dirty="0"/>
              <a:t>, </a:t>
            </a:r>
            <a:r>
              <a:rPr lang="ko-KR" altLang="en-US" sz="1800" dirty="0"/>
              <a:t>ㄴ</a:t>
            </a:r>
            <a:r>
              <a:rPr lang="en-US" altLang="ko-KR" sz="1800" dirty="0"/>
              <a:t>, / </a:t>
            </a:r>
            <a:r>
              <a:rPr lang="ko-KR" altLang="en-US" sz="1800" dirty="0" err="1"/>
              <a:t>ㅇ</a:t>
            </a:r>
            <a:r>
              <a:rPr lang="ko-KR" altLang="en-US" sz="1800" dirty="0"/>
              <a:t>  </a:t>
            </a:r>
            <a:endParaRPr lang="en-US" altLang="ko-KR" sz="1800" dirty="0"/>
          </a:p>
          <a:p>
            <a:pPr lvl="3"/>
            <a:endParaRPr lang="en-US" altLang="ko-KR" sz="1800" dirty="0"/>
          </a:p>
          <a:p>
            <a:pPr lvl="3"/>
            <a:r>
              <a:rPr lang="ko-KR" altLang="en-US" sz="1800" dirty="0"/>
              <a:t>양순</a:t>
            </a:r>
            <a:r>
              <a:rPr lang="en-US" altLang="ko-KR" sz="1800" dirty="0"/>
              <a:t>, </a:t>
            </a:r>
            <a:r>
              <a:rPr lang="ko-KR" altLang="en-US" sz="1800" dirty="0"/>
              <a:t>치조 </a:t>
            </a:r>
            <a:r>
              <a:rPr lang="en-US" altLang="ko-KR" sz="1800" dirty="0"/>
              <a:t>/</a:t>
            </a:r>
            <a:r>
              <a:rPr lang="ko-KR" altLang="en-US" sz="1800" dirty="0"/>
              <a:t> 연구개</a:t>
            </a:r>
            <a:endParaRPr lang="en-US" altLang="ko-KR" sz="1800" dirty="0"/>
          </a:p>
          <a:p>
            <a:pPr lvl="4"/>
            <a:endParaRPr lang="en-US" altLang="ko-KR" sz="1800" dirty="0"/>
          </a:p>
          <a:p>
            <a:pPr lvl="4"/>
            <a:r>
              <a:rPr lang="en-US" altLang="ko-KR" sz="1800" dirty="0"/>
              <a:t>‘</a:t>
            </a:r>
            <a:r>
              <a:rPr lang="ko-KR" altLang="en-US" sz="1800" dirty="0" err="1"/>
              <a:t>ㅇ</a:t>
            </a:r>
            <a:r>
              <a:rPr lang="en-US" altLang="ko-KR" sz="1800" dirty="0"/>
              <a:t>’</a:t>
            </a:r>
            <a:r>
              <a:rPr lang="ko-KR" altLang="en-US" sz="1800" dirty="0"/>
              <a:t> 은 음절 종성에서만 나타나는 제약이 있음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5721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663</TotalTime>
  <Words>2594</Words>
  <Application>Microsoft Office PowerPoint</Application>
  <PresentationFormat>화면 슬라이드 쇼(4:3)</PresentationFormat>
  <Paragraphs>615</Paragraphs>
  <Slides>39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5" baseType="lpstr">
      <vt:lpstr>돋움</vt:lpstr>
      <vt:lpstr>맑은 고딕</vt:lpstr>
      <vt:lpstr>Arial</vt:lpstr>
      <vt:lpstr>Calibri</vt:lpstr>
      <vt:lpstr>Wingdings</vt:lpstr>
      <vt:lpstr>투명도</vt:lpstr>
      <vt:lpstr>한국어의 음운체계</vt:lpstr>
      <vt:lpstr>1. 한국어의 자음체계</vt:lpstr>
      <vt:lpstr>1. 한국어의 자음체계</vt:lpstr>
      <vt:lpstr>1. 한국어의 자음체계</vt:lpstr>
      <vt:lpstr>1. 한국어의 자음체계</vt:lpstr>
      <vt:lpstr>1. 한국어의 자음체계</vt:lpstr>
      <vt:lpstr>1. 한국어의 자음체계</vt:lpstr>
      <vt:lpstr>1. 한국어의 자음체계</vt:lpstr>
      <vt:lpstr>1. 한국어의 자음체계</vt:lpstr>
      <vt:lpstr>1. 한국어의 자음체계</vt:lpstr>
      <vt:lpstr>1. 한국어의 자음체계</vt:lpstr>
      <vt:lpstr>1. 한국어의 자음체계</vt:lpstr>
      <vt:lpstr>1. 한국어의 자음체계</vt:lpstr>
      <vt:lpstr>2. 한국어의 모음체계</vt:lpstr>
      <vt:lpstr>2. 한국어의 모음체계</vt:lpstr>
      <vt:lpstr>2. 한국어의 모음체계</vt:lpstr>
      <vt:lpstr>2. 한국어의 모음체계</vt:lpstr>
      <vt:lpstr>2. 한국어의 모음체계</vt:lpstr>
      <vt:lpstr>2. 한국어의 모음체계</vt:lpstr>
      <vt:lpstr>2. 한국어의 모음체계</vt:lpstr>
      <vt:lpstr>2. 한국어의 모음체계</vt:lpstr>
      <vt:lpstr>2. 한국어의 모음체계</vt:lpstr>
      <vt:lpstr>2. 한국어의 모음체계</vt:lpstr>
      <vt:lpstr>2. 한국어의 모음체계</vt:lpstr>
      <vt:lpstr>2. 한국어의 모음체계</vt:lpstr>
      <vt:lpstr>2. 한국어의 모음체계</vt:lpstr>
      <vt:lpstr>2. 한국어의 모음체계</vt:lpstr>
      <vt:lpstr>2. 한국어의 모음체계</vt:lpstr>
      <vt:lpstr>2. 한국어의 모음체계</vt:lpstr>
      <vt:lpstr>2. 한국어의 모음체계</vt:lpstr>
      <vt:lpstr>3. 한국어의 운소체계</vt:lpstr>
      <vt:lpstr>3. 한국어의 운소체계</vt:lpstr>
      <vt:lpstr>3. 한국어의 운소체계</vt:lpstr>
      <vt:lpstr>3. 한국어의 운소체계</vt:lpstr>
      <vt:lpstr>3. 한국어의 운소체계</vt:lpstr>
      <vt:lpstr>3. 한국어의 운소체계</vt:lpstr>
      <vt:lpstr>3. 한국어의 운소체계</vt:lpstr>
      <vt:lpstr>3. 한국어의 운소체계</vt:lpstr>
      <vt:lpstr>3. 한국어의 운소체계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음성학</dc:title>
  <dc:creator>User</dc:creator>
  <cp:lastModifiedBy>Kim Seongtae</cp:lastModifiedBy>
  <cp:revision>95</cp:revision>
  <dcterms:created xsi:type="dcterms:W3CDTF">2017-09-04T07:43:42Z</dcterms:created>
  <dcterms:modified xsi:type="dcterms:W3CDTF">2019-10-11T05:32:20Z</dcterms:modified>
</cp:coreProperties>
</file>