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0"/>
  </p:notesMasterIdLst>
  <p:sldIdLst>
    <p:sldId id="256" r:id="rId2"/>
    <p:sldId id="257" r:id="rId3"/>
    <p:sldId id="381" r:id="rId4"/>
    <p:sldId id="382" r:id="rId5"/>
    <p:sldId id="383" r:id="rId6"/>
    <p:sldId id="384" r:id="rId7"/>
    <p:sldId id="385" r:id="rId8"/>
    <p:sldId id="393" r:id="rId9"/>
    <p:sldId id="394" r:id="rId10"/>
    <p:sldId id="387" r:id="rId11"/>
    <p:sldId id="388" r:id="rId12"/>
    <p:sldId id="389" r:id="rId13"/>
    <p:sldId id="390" r:id="rId14"/>
    <p:sldId id="391" r:id="rId15"/>
    <p:sldId id="392" r:id="rId16"/>
    <p:sldId id="395" r:id="rId17"/>
    <p:sldId id="396" r:id="rId18"/>
    <p:sldId id="397" r:id="rId19"/>
    <p:sldId id="398" r:id="rId20"/>
    <p:sldId id="413" r:id="rId21"/>
    <p:sldId id="399" r:id="rId22"/>
    <p:sldId id="400" r:id="rId23"/>
    <p:sldId id="402" r:id="rId24"/>
    <p:sldId id="401" r:id="rId25"/>
    <p:sldId id="404" r:id="rId26"/>
    <p:sldId id="408" r:id="rId27"/>
    <p:sldId id="411" r:id="rId28"/>
    <p:sldId id="41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72990" autoAdjust="0"/>
  </p:normalViewPr>
  <p:slideViewPr>
    <p:cSldViewPr>
      <p:cViewPr varScale="1">
        <p:scale>
          <a:sx n="62" d="100"/>
          <a:sy n="62" d="100"/>
        </p:scale>
        <p:origin x="1428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73012-1CCC-4473-8A52-4E28B03DDF1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AAB18-8B77-4BDA-A6FE-D610239C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중간고사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자음 구별을 위한 자질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후두자질</a:t>
            </a:r>
            <a:r>
              <a:rPr lang="en-US" altLang="ko-KR" dirty="0"/>
              <a:t>, 2.</a:t>
            </a:r>
            <a:r>
              <a:rPr lang="ko-KR" altLang="en-US" dirty="0"/>
              <a:t>조음 위치 자질</a:t>
            </a:r>
            <a:r>
              <a:rPr lang="en-US" altLang="ko-KR" dirty="0"/>
              <a:t>, 3.</a:t>
            </a:r>
            <a:r>
              <a:rPr lang="ko-KR" altLang="en-US" dirty="0"/>
              <a:t>조음방법 자질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한국어에서는 유성성보다 기식성이 의미를 구분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Spread Glottis = SG</a:t>
            </a:r>
          </a:p>
          <a:p>
            <a:endParaRPr lang="en-US" dirty="0"/>
          </a:p>
          <a:p>
            <a:r>
              <a:rPr lang="ko-KR" altLang="en-US" dirty="0"/>
              <a:t>기식이라는 것은 성대가 좁혀지는 가운데 </a:t>
            </a:r>
            <a:r>
              <a:rPr lang="ko-KR" altLang="en-US" dirty="0" err="1"/>
              <a:t>새어나오는</a:t>
            </a:r>
            <a:r>
              <a:rPr lang="ko-KR" altLang="en-US" dirty="0"/>
              <a:t> 공기의 흐름을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성대가 많이 열린 경우에는 유기음 혹은 격음이 된다</a:t>
            </a:r>
            <a:r>
              <a:rPr lang="en-US" altLang="ko-KR" dirty="0"/>
              <a:t>.[+</a:t>
            </a:r>
            <a:r>
              <a:rPr lang="ko-KR" altLang="en-US" dirty="0" err="1"/>
              <a:t>기식성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평음의 경우에는 정도가 덜하기에 </a:t>
            </a:r>
            <a:r>
              <a:rPr lang="en-US" altLang="ko-KR" dirty="0"/>
              <a:t>[-</a:t>
            </a:r>
            <a:r>
              <a:rPr lang="ko-KR" altLang="en-US" dirty="0" err="1"/>
              <a:t>기식성</a:t>
            </a:r>
            <a:r>
              <a:rPr lang="en-US" altLang="ko-KR" dirty="0"/>
              <a:t>]</a:t>
            </a:r>
            <a:r>
              <a:rPr lang="ko-KR" altLang="en-US" dirty="0"/>
              <a:t>으로 판단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경음 </a:t>
            </a:r>
            <a:r>
              <a:rPr lang="en-US" altLang="ko-KR" dirty="0"/>
              <a:t>[+</a:t>
            </a:r>
            <a:r>
              <a:rPr lang="ko-KR" altLang="en-US" dirty="0" err="1"/>
              <a:t>긴장성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평음 </a:t>
            </a:r>
            <a:r>
              <a:rPr lang="en-US" altLang="ko-KR" dirty="0"/>
              <a:t>[-</a:t>
            </a:r>
            <a:r>
              <a:rPr lang="ko-KR" altLang="en-US" dirty="0" err="1"/>
              <a:t>긴장성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격음 </a:t>
            </a:r>
            <a:r>
              <a:rPr lang="en-US" altLang="ko-KR" dirty="0"/>
              <a:t>[-</a:t>
            </a:r>
            <a:r>
              <a:rPr lang="ko-KR" altLang="en-US" dirty="0" err="1"/>
              <a:t>긴장성</a:t>
            </a:r>
            <a:r>
              <a:rPr lang="en-US" altLang="ko-KR" dirty="0"/>
              <a:t>] or [+</a:t>
            </a:r>
            <a:r>
              <a:rPr lang="ko-KR" altLang="en-US" dirty="0" err="1"/>
              <a:t>긴장성</a:t>
            </a:r>
            <a:r>
              <a:rPr lang="en-US" altLang="ko-KR" dirty="0"/>
              <a:t>] (</a:t>
            </a:r>
            <a:r>
              <a:rPr lang="ko-KR" altLang="en-US" dirty="0"/>
              <a:t>논란의 여지가 있음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*은 </a:t>
            </a:r>
            <a:r>
              <a:rPr lang="en-US" altLang="ko-KR" dirty="0"/>
              <a:t>+</a:t>
            </a:r>
            <a:r>
              <a:rPr lang="ko-KR" altLang="en-US" dirty="0"/>
              <a:t>도 </a:t>
            </a:r>
            <a:r>
              <a:rPr lang="en-US" altLang="ko-KR" dirty="0"/>
              <a:t>-</a:t>
            </a:r>
            <a:r>
              <a:rPr lang="ko-KR" altLang="en-US" dirty="0"/>
              <a:t>도 될 수 있다는 의미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[+- </a:t>
            </a:r>
            <a:r>
              <a:rPr lang="ko-KR" altLang="en-US" dirty="0"/>
              <a:t>지속성</a:t>
            </a:r>
            <a:r>
              <a:rPr lang="en-US" altLang="ko-KR" dirty="0"/>
              <a:t>] </a:t>
            </a:r>
            <a:r>
              <a:rPr lang="ko-KR" altLang="en-US" dirty="0"/>
              <a:t>소리가 지속적으로 나오는가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그래서 마찰음 </a:t>
            </a:r>
            <a:r>
              <a:rPr lang="en-US" altLang="ko-KR" dirty="0"/>
              <a:t>[+</a:t>
            </a:r>
            <a:r>
              <a:rPr lang="ko-KR" altLang="en-US" dirty="0"/>
              <a:t>지속성</a:t>
            </a:r>
            <a:r>
              <a:rPr lang="en-US" altLang="ko-KR" dirty="0"/>
              <a:t>]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유음은 어떤 책에서는 </a:t>
            </a:r>
            <a:r>
              <a:rPr lang="en-US" altLang="ko-KR" dirty="0"/>
              <a:t>+</a:t>
            </a:r>
            <a:r>
              <a:rPr lang="ko-KR" altLang="en-US" dirty="0"/>
              <a:t>지속성을 어떤 책에서는 </a:t>
            </a:r>
            <a:r>
              <a:rPr lang="en-US" altLang="ko-KR" dirty="0"/>
              <a:t>-</a:t>
            </a:r>
            <a:r>
              <a:rPr lang="ko-KR" altLang="en-US" dirty="0"/>
              <a:t>지속성을 주기도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지연개방성은 파열음과 파찰음을 구분하는데 관여한다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파열음의 경우 </a:t>
            </a:r>
            <a:r>
              <a:rPr lang="en-US" altLang="ko-KR" dirty="0"/>
              <a:t>(</a:t>
            </a:r>
            <a:r>
              <a:rPr lang="ko-KR" altLang="en-US" dirty="0"/>
              <a:t>막음</a:t>
            </a:r>
            <a:r>
              <a:rPr lang="en-US" altLang="ko-KR" dirty="0"/>
              <a:t>-</a:t>
            </a:r>
            <a:r>
              <a:rPr lang="ko-KR" altLang="en-US" dirty="0"/>
              <a:t>지속</a:t>
            </a:r>
            <a:r>
              <a:rPr lang="en-US" altLang="ko-KR" dirty="0"/>
              <a:t>-</a:t>
            </a:r>
            <a:r>
              <a:rPr lang="ko-KR" altLang="en-US" dirty="0"/>
              <a:t>개방</a:t>
            </a:r>
            <a:r>
              <a:rPr lang="en-US" altLang="ko-KR" dirty="0"/>
              <a:t>) </a:t>
            </a:r>
            <a:r>
              <a:rPr lang="ko-KR" altLang="en-US" dirty="0"/>
              <a:t>여기서 개방은 즉각적으로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파찰음의 경우 </a:t>
            </a:r>
            <a:r>
              <a:rPr lang="en-US" altLang="ko-KR" dirty="0"/>
              <a:t>(</a:t>
            </a:r>
            <a:r>
              <a:rPr lang="ko-KR" altLang="en-US" dirty="0"/>
              <a:t>막음</a:t>
            </a:r>
            <a:r>
              <a:rPr lang="en-US" altLang="ko-KR" dirty="0"/>
              <a:t>-</a:t>
            </a:r>
            <a:r>
              <a:rPr lang="ko-KR" altLang="en-US" dirty="0"/>
              <a:t>지속</a:t>
            </a:r>
            <a:r>
              <a:rPr lang="en-US" altLang="ko-KR" dirty="0"/>
              <a:t>-</a:t>
            </a:r>
            <a:r>
              <a:rPr lang="ko-KR" altLang="en-US" dirty="0"/>
              <a:t>지연</a:t>
            </a:r>
            <a:r>
              <a:rPr lang="en-US" altLang="ko-KR" dirty="0"/>
              <a:t>-</a:t>
            </a:r>
            <a:r>
              <a:rPr lang="ko-KR" altLang="en-US" dirty="0"/>
              <a:t>개방</a:t>
            </a:r>
            <a:r>
              <a:rPr lang="en-US" altLang="ko-KR" dirty="0"/>
              <a:t>) </a:t>
            </a:r>
            <a:r>
              <a:rPr lang="ko-KR" altLang="en-US" dirty="0"/>
              <a:t>공기를 좁은 틈 사이로 </a:t>
            </a:r>
            <a:r>
              <a:rPr lang="ko-KR" altLang="en-US" dirty="0" err="1"/>
              <a:t>흘려보낸다</a:t>
            </a:r>
            <a:r>
              <a:rPr lang="en-US" altLang="ko-KR" dirty="0"/>
              <a:t>. </a:t>
            </a:r>
            <a:r>
              <a:rPr lang="ko-KR" altLang="en-US" dirty="0"/>
              <a:t>개방의 시점이 뒤로 </a:t>
            </a:r>
            <a:r>
              <a:rPr lang="en-US" altLang="ko-KR" dirty="0"/>
              <a:t>delay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소음이 있는 대표적인 소리는 마찰</a:t>
            </a:r>
            <a:r>
              <a:rPr lang="en-US" altLang="ko-KR" dirty="0"/>
              <a:t>, </a:t>
            </a:r>
            <a:r>
              <a:rPr lang="ko-KR" altLang="en-US" dirty="0"/>
              <a:t>파찰음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한국어에 존재하는 마찰음은 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ㅆ</a:t>
            </a:r>
            <a:r>
              <a:rPr lang="en-US" altLang="ko-KR" dirty="0"/>
              <a:t>, </a:t>
            </a:r>
            <a:r>
              <a:rPr lang="ko-KR" altLang="en-US" dirty="0" err="1"/>
              <a:t>ㅎ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ㅆ는</a:t>
            </a:r>
            <a:r>
              <a:rPr lang="ko-KR" altLang="en-US" dirty="0"/>
              <a:t> 소음성이 커서 </a:t>
            </a:r>
            <a:r>
              <a:rPr lang="en-US" altLang="ko-KR" dirty="0"/>
              <a:t>+</a:t>
            </a:r>
            <a:r>
              <a:rPr lang="ko-KR" altLang="en-US" dirty="0"/>
              <a:t>를 주고 </a:t>
            </a:r>
            <a:r>
              <a:rPr lang="ko-KR" altLang="en-US" dirty="0" err="1"/>
              <a:t>ㅎ는</a:t>
            </a:r>
            <a:r>
              <a:rPr lang="ko-KR" altLang="en-US" dirty="0"/>
              <a:t> 소음성이 작아서 </a:t>
            </a:r>
            <a:r>
              <a:rPr lang="en-US" altLang="ko-KR" dirty="0"/>
              <a:t>-</a:t>
            </a:r>
            <a:r>
              <a:rPr lang="ko-KR" altLang="en-US" dirty="0"/>
              <a:t>소음성을 준다</a:t>
            </a:r>
            <a:r>
              <a:rPr lang="en-US" altLang="ko-KR" dirty="0"/>
              <a:t>. (</a:t>
            </a:r>
            <a:r>
              <a:rPr lang="ko-KR" altLang="en-US" dirty="0"/>
              <a:t>중요</a:t>
            </a:r>
            <a:r>
              <a:rPr lang="en-US" altLang="ko-KR" dirty="0"/>
              <a:t>!)</a:t>
            </a:r>
          </a:p>
          <a:p>
            <a:endParaRPr lang="en-US" dirty="0"/>
          </a:p>
          <a:p>
            <a:r>
              <a:rPr lang="ko-KR" altLang="en-US" dirty="0"/>
              <a:t>유음과 </a:t>
            </a:r>
            <a:r>
              <a:rPr lang="ko-KR" altLang="en-US" dirty="0" err="1"/>
              <a:t>ㅎ는</a:t>
            </a:r>
            <a:r>
              <a:rPr lang="ko-KR" altLang="en-US" dirty="0"/>
              <a:t> 공명성 자질이 없다면 두 소리가 성질이 모두 똑같다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책에서는 유음에 </a:t>
            </a:r>
            <a:r>
              <a:rPr lang="en-US" altLang="ko-KR" dirty="0"/>
              <a:t>+</a:t>
            </a:r>
            <a:r>
              <a:rPr lang="ko-KR" altLang="en-US" dirty="0"/>
              <a:t>값을 주고 있음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소음성</a:t>
            </a:r>
            <a:r>
              <a:rPr lang="ko-KR" altLang="en-US" dirty="0"/>
              <a:t> 마찰음의 경우 </a:t>
            </a:r>
            <a:r>
              <a:rPr lang="ko-KR" altLang="en-US" dirty="0" err="1"/>
              <a:t>ㅅ</a:t>
            </a:r>
            <a:r>
              <a:rPr lang="en-US" altLang="ko-KR" dirty="0"/>
              <a:t>,</a:t>
            </a:r>
            <a:r>
              <a:rPr lang="ko-KR" altLang="en-US" dirty="0" err="1"/>
              <a:t>ㅆ와</a:t>
            </a:r>
            <a:r>
              <a:rPr lang="ko-KR" altLang="en-US" dirty="0"/>
              <a:t> </a:t>
            </a:r>
            <a:r>
              <a:rPr lang="ko-KR" altLang="en-US" dirty="0" err="1"/>
              <a:t>ㅎ가</a:t>
            </a:r>
            <a:r>
              <a:rPr lang="ko-KR" altLang="en-US" dirty="0"/>
              <a:t> 구분되기 때문에 </a:t>
            </a:r>
            <a:r>
              <a:rPr lang="en-US" altLang="ko-KR" dirty="0"/>
              <a:t>+/-</a:t>
            </a:r>
            <a:r>
              <a:rPr lang="ko-KR" altLang="en-US" dirty="0"/>
              <a:t>로 서술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0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조음위치자질</a:t>
            </a:r>
          </a:p>
          <a:p>
            <a:endParaRPr lang="ko-KR" altLang="en-US" dirty="0"/>
          </a:p>
          <a:p>
            <a:r>
              <a:rPr lang="ko-KR" altLang="en-US" dirty="0"/>
              <a:t>전방성은 치조를 기준으로 치조를 포함해서 앞쪽에서 나면 </a:t>
            </a:r>
            <a:r>
              <a:rPr lang="en-US" altLang="ko-KR" dirty="0"/>
              <a:t>[+</a:t>
            </a:r>
            <a:r>
              <a:rPr lang="ko-KR" altLang="en-US" dirty="0" err="1"/>
              <a:t>전방성</a:t>
            </a:r>
            <a:r>
              <a:rPr lang="en-US" altLang="ko-KR" dirty="0"/>
              <a:t>]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 err="1"/>
              <a:t>설정성</a:t>
            </a:r>
            <a:r>
              <a:rPr lang="en-US" altLang="ko-KR" dirty="0"/>
              <a:t>: </a:t>
            </a:r>
            <a:r>
              <a:rPr lang="ko-KR" altLang="en-US" dirty="0"/>
              <a:t>혀의 앞부분이 조음에 </a:t>
            </a:r>
            <a:r>
              <a:rPr lang="ko-KR" altLang="en-US" dirty="0" err="1"/>
              <a:t>관여하는지의</a:t>
            </a:r>
            <a:r>
              <a:rPr lang="ko-KR" altLang="en-US" dirty="0"/>
              <a:t> 여부</a:t>
            </a:r>
          </a:p>
          <a:p>
            <a:endParaRPr lang="ko-KR" altLang="en-US" dirty="0"/>
          </a:p>
          <a:p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ㅆ</a:t>
            </a:r>
            <a:r>
              <a:rPr lang="en-US" altLang="ko-KR" dirty="0"/>
              <a:t>, t, d, </a:t>
            </a:r>
            <a:r>
              <a:rPr lang="ko-KR" altLang="en-US" dirty="0" err="1"/>
              <a:t>ㅈ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ㅉ의</a:t>
            </a:r>
            <a:r>
              <a:rPr lang="ko-KR" altLang="en-US" dirty="0"/>
              <a:t> 경우 </a:t>
            </a:r>
            <a:r>
              <a:rPr lang="en-US" altLang="ko-KR" dirty="0"/>
              <a:t>[+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양순음의 경우엔 혀가 완전히 관여하지 않고 연구개음은 혀의 뒷부분을 이용하기 때문에 </a:t>
            </a:r>
            <a:r>
              <a:rPr lang="en-US" altLang="ko-KR" dirty="0"/>
              <a:t>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영어의 경우 </a:t>
            </a:r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v</a:t>
            </a:r>
            <a:r>
              <a:rPr lang="ko-KR" altLang="en-US" dirty="0"/>
              <a:t>는 혀가 관여하지 않기 때문에 </a:t>
            </a:r>
            <a:r>
              <a:rPr lang="en-US" altLang="ko-KR" dirty="0"/>
              <a:t>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  <a:r>
              <a:rPr lang="ko-KR" altLang="en-US" dirty="0"/>
              <a:t>에 해당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공명음은 </a:t>
            </a:r>
            <a:r>
              <a:rPr lang="en-US" altLang="ko-KR" dirty="0"/>
              <a:t>+ </a:t>
            </a:r>
            <a:r>
              <a:rPr lang="ko-KR" altLang="en-US" dirty="0"/>
              <a:t>장애음은 모두 </a:t>
            </a:r>
            <a:r>
              <a:rPr lang="en-US" altLang="ko-KR" dirty="0"/>
              <a:t>-</a:t>
            </a:r>
            <a:r>
              <a:rPr lang="ko-KR" altLang="en-US" dirty="0"/>
              <a:t>를 주면 됨 </a:t>
            </a:r>
            <a:r>
              <a:rPr lang="en-US" altLang="ko-KR" dirty="0"/>
              <a:t>(</a:t>
            </a:r>
            <a:r>
              <a:rPr lang="ko-KR" altLang="en-US" dirty="0" err="1"/>
              <a:t>공명음</a:t>
            </a:r>
            <a:r>
              <a:rPr lang="en-US" altLang="ko-KR" dirty="0"/>
              <a:t>: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유음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1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Q3.</a:t>
            </a:r>
          </a:p>
          <a:p>
            <a:r>
              <a:rPr lang="en-US" altLang="ko-KR" dirty="0"/>
              <a:t>(1) </a:t>
            </a:r>
            <a:r>
              <a:rPr lang="ko-KR" altLang="en-US" dirty="0" err="1"/>
              <a:t>ㅌ</a:t>
            </a:r>
            <a:r>
              <a:rPr lang="en-US" altLang="ko-KR" dirty="0"/>
              <a:t>,</a:t>
            </a:r>
            <a:r>
              <a:rPr lang="ko-KR" altLang="en-US" dirty="0" err="1"/>
              <a:t>ㅊ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파열</a:t>
            </a:r>
            <a:r>
              <a:rPr lang="en-US" altLang="ko-KR" dirty="0"/>
              <a:t>, </a:t>
            </a:r>
            <a:r>
              <a:rPr lang="ko-KR" altLang="en-US" dirty="0"/>
              <a:t>치조</a:t>
            </a:r>
            <a:r>
              <a:rPr lang="en-US" altLang="ko-KR" dirty="0"/>
              <a:t>, </a:t>
            </a:r>
            <a:r>
              <a:rPr lang="ko-KR" altLang="en-US" dirty="0"/>
              <a:t>격음</a:t>
            </a:r>
            <a:r>
              <a:rPr lang="en-US" altLang="ko-KR" dirty="0"/>
              <a:t>, </a:t>
            </a:r>
            <a:r>
              <a:rPr lang="ko-KR" altLang="en-US" dirty="0"/>
              <a:t>장애음</a:t>
            </a:r>
            <a:r>
              <a:rPr lang="en-US" altLang="ko-KR" dirty="0"/>
              <a:t>, </a:t>
            </a:r>
            <a:r>
              <a:rPr lang="ko-KR" altLang="en-US" dirty="0" err="1"/>
              <a:t>설정성</a:t>
            </a:r>
            <a:r>
              <a:rPr lang="en-US" altLang="ko-KR" dirty="0"/>
              <a:t>(Coronal)</a:t>
            </a:r>
          </a:p>
          <a:p>
            <a:r>
              <a:rPr lang="ko-KR" altLang="en-US" dirty="0" err="1"/>
              <a:t>ㅊ</a:t>
            </a:r>
            <a:r>
              <a:rPr lang="en-US" altLang="ko-KR" dirty="0"/>
              <a:t>: </a:t>
            </a:r>
            <a:r>
              <a:rPr lang="ko-KR" altLang="en-US" dirty="0" err="1"/>
              <a:t>파찰</a:t>
            </a:r>
            <a:r>
              <a:rPr lang="en-US" altLang="ko-KR" dirty="0"/>
              <a:t>, </a:t>
            </a:r>
            <a:r>
              <a:rPr lang="ko-KR" altLang="en-US" dirty="0"/>
              <a:t>경구개</a:t>
            </a:r>
            <a:r>
              <a:rPr lang="en-US" altLang="ko-KR" dirty="0"/>
              <a:t>, </a:t>
            </a:r>
            <a:r>
              <a:rPr lang="ko-KR" altLang="en-US" dirty="0"/>
              <a:t>격음</a:t>
            </a:r>
            <a:r>
              <a:rPr lang="en-US" altLang="ko-KR" dirty="0"/>
              <a:t>, </a:t>
            </a:r>
            <a:r>
              <a:rPr lang="ko-KR" altLang="en-US" dirty="0"/>
              <a:t>장애음</a:t>
            </a:r>
            <a:r>
              <a:rPr lang="en-US" altLang="ko-KR" dirty="0"/>
              <a:t>, </a:t>
            </a:r>
            <a:r>
              <a:rPr lang="ko-KR" altLang="en-US" dirty="0" err="1"/>
              <a:t>설정성</a:t>
            </a:r>
            <a:endParaRPr lang="ko-KR" altLang="en-US" dirty="0"/>
          </a:p>
          <a:p>
            <a:r>
              <a:rPr lang="ko-KR" altLang="en-US" dirty="0" err="1"/>
              <a:t>ㅁ</a:t>
            </a:r>
            <a:r>
              <a:rPr lang="en-US" altLang="ko-KR" dirty="0"/>
              <a:t>: </a:t>
            </a:r>
            <a:r>
              <a:rPr lang="ko-KR" altLang="en-US" dirty="0" err="1"/>
              <a:t>공명음</a:t>
            </a:r>
            <a:r>
              <a:rPr lang="en-US" altLang="ko-KR" dirty="0"/>
              <a:t>,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양순음</a:t>
            </a:r>
          </a:p>
          <a:p>
            <a:r>
              <a:rPr lang="ko-KR" altLang="en-US" dirty="0" err="1"/>
              <a:t>ㄴ</a:t>
            </a:r>
            <a:r>
              <a:rPr lang="en-US" altLang="ko-KR" dirty="0"/>
              <a:t>: </a:t>
            </a:r>
            <a:r>
              <a:rPr lang="ko-KR" altLang="en-US" dirty="0" err="1"/>
              <a:t>공명음</a:t>
            </a:r>
            <a:r>
              <a:rPr lang="en-US" altLang="ko-KR" dirty="0"/>
              <a:t>,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치조</a:t>
            </a:r>
          </a:p>
          <a:p>
            <a:endParaRPr lang="ko-KR" altLang="en-US" dirty="0"/>
          </a:p>
          <a:p>
            <a:r>
              <a:rPr lang="ko-KR" altLang="en-US" dirty="0" err="1"/>
              <a:t>ㅌ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/>
              <a:t>유기성</a:t>
            </a:r>
            <a:r>
              <a:rPr lang="en-US" altLang="ko-KR" dirty="0"/>
              <a:t>][+</a:t>
            </a:r>
            <a:r>
              <a:rPr lang="ko-KR" altLang="en-US" dirty="0" err="1"/>
              <a:t>긴장성</a:t>
            </a:r>
            <a:r>
              <a:rPr lang="en-US" altLang="ko-KR" dirty="0"/>
              <a:t>][+</a:t>
            </a:r>
            <a:r>
              <a:rPr lang="ko-KR" altLang="en-US" dirty="0" err="1"/>
              <a:t>전방성</a:t>
            </a:r>
            <a:r>
              <a:rPr lang="en-US" altLang="ko-KR" dirty="0"/>
              <a:t>][+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ㅊ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/>
              <a:t>유기성</a:t>
            </a:r>
            <a:r>
              <a:rPr lang="en-US" altLang="ko-KR" dirty="0"/>
              <a:t>][+</a:t>
            </a:r>
            <a:r>
              <a:rPr lang="ko-KR" altLang="en-US" dirty="0" err="1"/>
              <a:t>긴장성</a:t>
            </a:r>
            <a:r>
              <a:rPr lang="en-US" altLang="ko-KR" dirty="0"/>
              <a:t>][+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ㅌ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ko-KR" altLang="en-US" dirty="0"/>
              <a:t> </a:t>
            </a:r>
            <a:r>
              <a:rPr lang="en-US" altLang="ko-KR" dirty="0"/>
              <a:t>[-</a:t>
            </a:r>
            <a:r>
              <a:rPr lang="ko-KR" altLang="en-US" dirty="0"/>
              <a:t>공명성</a:t>
            </a:r>
            <a:r>
              <a:rPr lang="en-US" altLang="ko-KR" dirty="0"/>
              <a:t>, +</a:t>
            </a:r>
            <a:r>
              <a:rPr lang="ko-KR" altLang="en-US" dirty="0" err="1"/>
              <a:t>설정성</a:t>
            </a:r>
            <a:r>
              <a:rPr lang="en-US" altLang="ko-KR" dirty="0"/>
              <a:t>, +</a:t>
            </a:r>
            <a:r>
              <a:rPr lang="ko-KR" altLang="en-US" dirty="0"/>
              <a:t>유기성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</a:p>
          <a:p>
            <a:endParaRPr lang="ko-KR" altLang="en-US" dirty="0"/>
          </a:p>
          <a:p>
            <a:r>
              <a:rPr lang="ko-KR" altLang="en-US" dirty="0" err="1"/>
              <a:t>ㅁ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][+</a:t>
            </a:r>
            <a:r>
              <a:rPr lang="ko-KR" altLang="en-US" dirty="0"/>
              <a:t>공명성</a:t>
            </a:r>
            <a:r>
              <a:rPr lang="en-US" altLang="ko-KR" dirty="0"/>
              <a:t>][+</a:t>
            </a:r>
            <a:r>
              <a:rPr lang="ko-KR" altLang="en-US" dirty="0" err="1"/>
              <a:t>전방성</a:t>
            </a:r>
            <a:r>
              <a:rPr lang="en-US" altLang="ko-KR" dirty="0"/>
              <a:t>][-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ㄴ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][+</a:t>
            </a:r>
            <a:r>
              <a:rPr lang="ko-KR" altLang="en-US" dirty="0"/>
              <a:t>공명성</a:t>
            </a:r>
            <a:r>
              <a:rPr lang="en-US" altLang="ko-KR" dirty="0"/>
              <a:t>][+</a:t>
            </a:r>
            <a:r>
              <a:rPr lang="ko-KR" altLang="en-US" dirty="0" err="1"/>
              <a:t>전방성</a:t>
            </a:r>
            <a:r>
              <a:rPr lang="en-US" altLang="ko-KR" dirty="0"/>
              <a:t>][+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 </a:t>
            </a:r>
            <a:r>
              <a:rPr lang="en-US" altLang="ko-KR" dirty="0"/>
              <a:t>[+</a:t>
            </a:r>
            <a:r>
              <a:rPr lang="ko-KR" altLang="en-US" dirty="0"/>
              <a:t>공명성</a:t>
            </a:r>
            <a:r>
              <a:rPr lang="en-US" altLang="ko-KR" dirty="0"/>
              <a:t>, +</a:t>
            </a:r>
            <a:r>
              <a:rPr lang="ko-KR" altLang="en-US" dirty="0" err="1"/>
              <a:t>비음성</a:t>
            </a:r>
            <a:r>
              <a:rPr lang="en-US" altLang="ko-KR" dirty="0"/>
              <a:t>, +</a:t>
            </a:r>
            <a:r>
              <a:rPr lang="ko-KR" altLang="en-US" dirty="0" err="1"/>
              <a:t>전방성</a:t>
            </a:r>
            <a:r>
              <a:rPr lang="en-US" altLang="ko-KR" dirty="0"/>
              <a:t>]</a:t>
            </a:r>
          </a:p>
          <a:p>
            <a:endParaRPr lang="en-US" dirty="0"/>
          </a:p>
          <a:p>
            <a:r>
              <a:rPr lang="en-US" altLang="ko-KR" dirty="0"/>
              <a:t>Q4.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/>
              <a:t>ㄹ</a:t>
            </a:r>
          </a:p>
          <a:p>
            <a:r>
              <a:rPr lang="en-US" altLang="ko-KR" dirty="0"/>
              <a:t>(2) </a:t>
            </a:r>
            <a:r>
              <a:rPr lang="ko-KR" altLang="en-US" dirty="0" err="1"/>
              <a:t>ㅈ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ㅉ</a:t>
            </a:r>
            <a:endParaRPr lang="ko-KR" altLang="en-US" dirty="0"/>
          </a:p>
          <a:p>
            <a:r>
              <a:rPr lang="en-US" altLang="ko-KR" dirty="0"/>
              <a:t>(3) </a:t>
            </a:r>
            <a:r>
              <a:rPr lang="ko-KR" altLang="en-US" dirty="0" err="1"/>
              <a:t>ㅂ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3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모음의 분류자질은 자음에 비해 단순</a:t>
            </a:r>
          </a:p>
          <a:p>
            <a:endParaRPr lang="ko-KR" altLang="en-US" dirty="0"/>
          </a:p>
          <a:p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후설</a:t>
            </a:r>
          </a:p>
          <a:p>
            <a:r>
              <a:rPr lang="ko-KR" altLang="en-US" dirty="0"/>
              <a:t>전설 </a:t>
            </a:r>
            <a:r>
              <a:rPr lang="en-US" altLang="ko-KR" dirty="0"/>
              <a:t>(</a:t>
            </a:r>
            <a:r>
              <a:rPr lang="ko-KR" altLang="en-US" dirty="0"/>
              <a:t>평순 </a:t>
            </a:r>
            <a:r>
              <a:rPr lang="en-US" altLang="ko-KR" dirty="0"/>
              <a:t>- </a:t>
            </a:r>
            <a:r>
              <a:rPr lang="ko-KR" altLang="en-US" dirty="0"/>
              <a:t>원순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후설 </a:t>
            </a:r>
            <a:r>
              <a:rPr lang="en-US" altLang="ko-KR" dirty="0"/>
              <a:t>(</a:t>
            </a:r>
            <a:r>
              <a:rPr lang="ko-KR" altLang="en-US" dirty="0"/>
              <a:t>평순 </a:t>
            </a:r>
            <a:r>
              <a:rPr lang="en-US" altLang="ko-KR" dirty="0"/>
              <a:t>- </a:t>
            </a:r>
            <a:r>
              <a:rPr lang="ko-KR" altLang="en-US" dirty="0"/>
              <a:t>원순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평순</a:t>
            </a:r>
            <a:r>
              <a:rPr lang="en-US" altLang="ko-KR" dirty="0"/>
              <a:t>(</a:t>
            </a:r>
            <a:r>
              <a:rPr lang="ko-KR" altLang="en-US" dirty="0"/>
              <a:t>고</a:t>
            </a:r>
            <a:r>
              <a:rPr lang="en-US" altLang="ko-KR" dirty="0"/>
              <a:t>-</a:t>
            </a:r>
            <a:r>
              <a:rPr lang="ko-KR" altLang="en-US" dirty="0"/>
              <a:t>중</a:t>
            </a:r>
            <a:r>
              <a:rPr lang="en-US" altLang="ko-KR" dirty="0"/>
              <a:t>-</a:t>
            </a:r>
            <a:r>
              <a:rPr lang="ko-KR" altLang="en-US" dirty="0"/>
              <a:t>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원순</a:t>
            </a:r>
            <a:r>
              <a:rPr lang="en-US" altLang="ko-KR" dirty="0"/>
              <a:t>(</a:t>
            </a:r>
            <a:r>
              <a:rPr lang="ko-KR" altLang="en-US" dirty="0"/>
              <a:t>고</a:t>
            </a:r>
            <a:r>
              <a:rPr lang="en-US" altLang="ko-KR" dirty="0"/>
              <a:t>-</a:t>
            </a:r>
            <a:r>
              <a:rPr lang="ko-KR" altLang="en-US" dirty="0"/>
              <a:t>중</a:t>
            </a:r>
            <a:r>
              <a:rPr lang="en-US" altLang="ko-KR" dirty="0"/>
              <a:t>-</a:t>
            </a:r>
            <a:r>
              <a:rPr lang="ko-KR" altLang="en-US" dirty="0"/>
              <a:t>저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음소는 소리의 변별 기능을 하는 최소 단위이다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음소보다 더 작은 단위가 존재하는데 </a:t>
            </a:r>
            <a:r>
              <a:rPr lang="ko-KR" altLang="en-US" dirty="0" err="1"/>
              <a:t>ㅂ</a:t>
            </a:r>
            <a:r>
              <a:rPr lang="en-US" altLang="ko-KR" dirty="0"/>
              <a:t>[p], </a:t>
            </a:r>
            <a:r>
              <a:rPr lang="ko-KR" altLang="en-US" dirty="0" err="1"/>
              <a:t>ㅍ</a:t>
            </a:r>
            <a:r>
              <a:rPr lang="en-US" altLang="ko-KR" dirty="0"/>
              <a:t>[</a:t>
            </a:r>
            <a:r>
              <a:rPr lang="en-US" altLang="ko-KR" dirty="0" err="1"/>
              <a:t>p^h</a:t>
            </a:r>
            <a:r>
              <a:rPr lang="en-US" altLang="ko-KR" dirty="0"/>
              <a:t>; </a:t>
            </a:r>
            <a:r>
              <a:rPr lang="ko-KR" altLang="en-US" dirty="0"/>
              <a:t>기식</a:t>
            </a:r>
            <a:r>
              <a:rPr lang="en-US" altLang="ko-KR" dirty="0"/>
              <a:t>], </a:t>
            </a:r>
            <a:r>
              <a:rPr lang="ko-KR" altLang="en-US" dirty="0" err="1"/>
              <a:t>ㅃ</a:t>
            </a:r>
            <a:r>
              <a:rPr lang="en-US" altLang="ko-KR" dirty="0"/>
              <a:t>[p`; </a:t>
            </a:r>
            <a:r>
              <a:rPr lang="ko-KR" altLang="en-US" dirty="0"/>
              <a:t>양순 후두긴장</a:t>
            </a:r>
            <a:r>
              <a:rPr lang="en-US" altLang="ko-KR" dirty="0"/>
              <a:t>], _</a:t>
            </a:r>
            <a:r>
              <a:rPr lang="ko-KR" altLang="en-US" dirty="0" err="1"/>
              <a:t>ㅂ</a:t>
            </a:r>
            <a:r>
              <a:rPr lang="en-US" altLang="ko-KR" dirty="0"/>
              <a:t>[b; </a:t>
            </a:r>
            <a:r>
              <a:rPr lang="ko-KR" altLang="en-US" dirty="0"/>
              <a:t>양순</a:t>
            </a:r>
            <a:r>
              <a:rPr lang="en-US" altLang="ko-KR" dirty="0"/>
              <a:t>, </a:t>
            </a:r>
            <a:r>
              <a:rPr lang="ko-KR" altLang="en-US" dirty="0"/>
              <a:t>성대진동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보다시피 하나의 음소</a:t>
            </a:r>
            <a:r>
              <a:rPr lang="en-US" altLang="ko-KR" dirty="0"/>
              <a:t>(</a:t>
            </a:r>
            <a:r>
              <a:rPr lang="ko-KR" altLang="en-US" dirty="0" err="1"/>
              <a:t>ㅂ</a:t>
            </a:r>
            <a:r>
              <a:rPr lang="en-US" altLang="ko-KR" dirty="0"/>
              <a:t>)</a:t>
            </a:r>
            <a:r>
              <a:rPr lang="ko-KR" altLang="en-US" dirty="0"/>
              <a:t>는 여러 개의 음성적 특징을 가지고 있다</a:t>
            </a:r>
            <a:r>
              <a:rPr lang="en-US" altLang="ko-KR" dirty="0"/>
              <a:t>. </a:t>
            </a:r>
            <a:r>
              <a:rPr lang="ko-KR" altLang="en-US" dirty="0"/>
              <a:t>그 음소보다 더 작은 특징들을 </a:t>
            </a:r>
            <a:r>
              <a:rPr lang="ko-KR" altLang="en-US" dirty="0" err="1"/>
              <a:t>변별자질이라고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0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는 반모음</a:t>
            </a:r>
            <a:r>
              <a:rPr lang="en-US" altLang="ko-KR" dirty="0"/>
              <a:t>, </a:t>
            </a:r>
            <a:r>
              <a:rPr lang="ko-KR" altLang="en-US" dirty="0"/>
              <a:t>혀의 높이가 고모음 만큼 높이 위치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1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ㅗㅓ</a:t>
            </a:r>
            <a:r>
              <a:rPr lang="ko-KR" altLang="en-US" dirty="0"/>
              <a:t> </a:t>
            </a:r>
            <a:r>
              <a:rPr lang="en-US" altLang="ko-KR" dirty="0"/>
              <a:t>[+</a:t>
            </a:r>
            <a:r>
              <a:rPr lang="ko-KR" altLang="en-US" dirty="0" err="1"/>
              <a:t>후설성</a:t>
            </a:r>
            <a:r>
              <a:rPr lang="en-US" altLang="ko-KR" dirty="0"/>
              <a:t>, -</a:t>
            </a:r>
            <a:r>
              <a:rPr lang="ko-KR" altLang="en-US" dirty="0" err="1"/>
              <a:t>고설성</a:t>
            </a:r>
            <a:r>
              <a:rPr lang="en-US" altLang="ko-KR" dirty="0"/>
              <a:t>, -</a:t>
            </a:r>
            <a:r>
              <a:rPr lang="ko-KR" altLang="en-US" dirty="0" err="1"/>
              <a:t>저설성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ㅡㅓㅏ</a:t>
            </a:r>
            <a:r>
              <a:rPr lang="en-US" altLang="ko-KR" dirty="0"/>
              <a:t>[+</a:t>
            </a:r>
            <a:r>
              <a:rPr lang="ko-KR" altLang="en-US" dirty="0" err="1"/>
              <a:t>후설성</a:t>
            </a:r>
            <a:r>
              <a:rPr lang="en-US" altLang="ko-KR" dirty="0"/>
              <a:t>, -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ㅏㅐ</a:t>
            </a:r>
            <a:r>
              <a:rPr lang="en-US" altLang="ko-KR" dirty="0"/>
              <a:t>/</a:t>
            </a:r>
            <a:r>
              <a:rPr lang="ko-KR" altLang="en-US" dirty="0" err="1"/>
              <a:t>ㅔㅓ</a:t>
            </a:r>
            <a:r>
              <a:rPr lang="en-US" altLang="ko-KR" dirty="0"/>
              <a:t>[-</a:t>
            </a:r>
            <a:r>
              <a:rPr lang="ko-KR" altLang="en-US" dirty="0" err="1"/>
              <a:t>고설성</a:t>
            </a:r>
            <a:r>
              <a:rPr lang="en-US" altLang="ko-KR" dirty="0"/>
              <a:t>, -</a:t>
            </a:r>
            <a:r>
              <a:rPr lang="ko-KR" altLang="en-US" dirty="0" err="1"/>
              <a:t>원순성</a:t>
            </a:r>
            <a:r>
              <a:rPr lang="en-US" altLang="ko-KR"/>
              <a:t>]</a:t>
            </a:r>
            <a:endParaRPr lang="en-US" dirty="0"/>
          </a:p>
          <a:p>
            <a:endParaRPr lang="ko-KR" altLang="en-US" dirty="0"/>
          </a:p>
          <a:p>
            <a:r>
              <a:rPr lang="en-US" altLang="ko-KR" dirty="0"/>
              <a:t>Q6</a:t>
            </a:r>
          </a:p>
          <a:p>
            <a:r>
              <a:rPr lang="en-US" altLang="ko-KR" dirty="0"/>
              <a:t>(1)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ko-KR" altLang="en-US" dirty="0" err="1"/>
              <a:t>ㅜ</a:t>
            </a:r>
            <a:endParaRPr lang="ko-KR" altLang="en-US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ㅟ</a:t>
            </a:r>
            <a:r>
              <a:rPr lang="ko-KR" altLang="en-US" dirty="0"/>
              <a:t> </a:t>
            </a:r>
            <a:r>
              <a:rPr lang="ko-KR" altLang="en-US" dirty="0" err="1"/>
              <a:t>ㅚ</a:t>
            </a:r>
            <a:endParaRPr lang="ko-KR" altLang="en-US" dirty="0"/>
          </a:p>
          <a:p>
            <a:r>
              <a:rPr lang="en-US" altLang="ko-KR" dirty="0"/>
              <a:t>(3) </a:t>
            </a:r>
            <a:r>
              <a:rPr lang="ko-KR" altLang="en-US" dirty="0" err="1"/>
              <a:t>ㅓㅏ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한국어의 단모음체계는 </a:t>
            </a:r>
            <a:r>
              <a:rPr lang="ko-KR" altLang="en-US" dirty="0" err="1"/>
              <a:t>ㅣㅔㅐㅏㅓ이다</a:t>
            </a:r>
            <a:r>
              <a:rPr lang="en-US" altLang="ko-KR" dirty="0"/>
              <a:t>. </a:t>
            </a:r>
            <a:r>
              <a:rPr lang="ko-KR" altLang="en-US" dirty="0"/>
              <a:t>이 음소를 이용해서 음성적</a:t>
            </a:r>
            <a:r>
              <a:rPr lang="en-US" altLang="ko-KR" dirty="0"/>
              <a:t>, </a:t>
            </a:r>
            <a:r>
              <a:rPr lang="ko-KR" altLang="en-US" dirty="0"/>
              <a:t>구강의 특징들을 설명하기는 어렵다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[back] 	</a:t>
            </a:r>
            <a:r>
              <a:rPr lang="ko-KR" altLang="en-US" dirty="0" err="1"/>
              <a:t>후설성</a:t>
            </a:r>
            <a:endParaRPr lang="en-US" altLang="ko-KR" dirty="0"/>
          </a:p>
          <a:p>
            <a:r>
              <a:rPr lang="en-US" dirty="0"/>
              <a:t>[high]	</a:t>
            </a:r>
            <a:r>
              <a:rPr lang="ko-KR" altLang="en-US" dirty="0" err="1"/>
              <a:t>고설성</a:t>
            </a:r>
            <a:endParaRPr lang="en-US" altLang="ko-KR" dirty="0"/>
          </a:p>
          <a:p>
            <a:r>
              <a:rPr lang="en-US" dirty="0"/>
              <a:t>[low]	</a:t>
            </a:r>
            <a:r>
              <a:rPr lang="ko-KR" altLang="en-US" dirty="0" err="1"/>
              <a:t>저설성</a:t>
            </a:r>
            <a:endParaRPr lang="en-US" altLang="ko-KR" dirty="0"/>
          </a:p>
          <a:p>
            <a:r>
              <a:rPr lang="en-US" dirty="0"/>
              <a:t>[round]	</a:t>
            </a:r>
            <a:r>
              <a:rPr lang="ko-KR" altLang="en-US" dirty="0" err="1"/>
              <a:t>원순성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+,-</a:t>
            </a:r>
            <a:r>
              <a:rPr lang="ko-KR" altLang="en-US" dirty="0"/>
              <a:t>가 극명하게 드러나기 때문에 소리의 비교를 하기 쉽다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비음이 아닌 장애음들이 비음을 만나서 비음으로 바뀌는 것을 </a:t>
            </a:r>
            <a:r>
              <a:rPr lang="ko-KR" altLang="en-US" dirty="0" err="1"/>
              <a:t>비음화라고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 </a:t>
            </a:r>
            <a:r>
              <a:rPr lang="ko-KR" altLang="en-US" dirty="0"/>
              <a:t>비음화 중요한 점 </a:t>
            </a:r>
            <a:r>
              <a:rPr lang="en-US" altLang="ko-KR" dirty="0"/>
              <a:t>***</a:t>
            </a:r>
          </a:p>
          <a:p>
            <a:r>
              <a:rPr lang="ko-KR" altLang="en-US" dirty="0"/>
              <a:t>자기와 동일한 위치에 있는 비음과 바뀐다</a:t>
            </a:r>
            <a:r>
              <a:rPr lang="en-US" altLang="ko-KR" dirty="0"/>
              <a:t>. </a:t>
            </a:r>
            <a:r>
              <a:rPr lang="ko-KR" altLang="en-US" dirty="0"/>
              <a:t>예를 들어 밥맛 </a:t>
            </a:r>
            <a:r>
              <a:rPr lang="en-US" altLang="ko-KR" dirty="0"/>
              <a:t>-&gt; </a:t>
            </a:r>
            <a:r>
              <a:rPr lang="ko-KR" altLang="en-US" dirty="0" err="1"/>
              <a:t>밤맏</a:t>
            </a:r>
            <a:r>
              <a:rPr lang="ko-KR" altLang="en-US" dirty="0"/>
              <a:t> 즉</a:t>
            </a:r>
            <a:r>
              <a:rPr lang="en-US" altLang="ko-KR" dirty="0"/>
              <a:t>(</a:t>
            </a:r>
            <a:r>
              <a:rPr lang="ko-KR" altLang="en-US" dirty="0" err="1"/>
              <a:t>ㅂ이</a:t>
            </a:r>
            <a:r>
              <a:rPr lang="ko-KR" altLang="en-US" dirty="0"/>
              <a:t> </a:t>
            </a:r>
            <a:r>
              <a:rPr lang="ko-KR" altLang="en-US" dirty="0" err="1"/>
              <a:t>ㅁ으로</a:t>
            </a:r>
            <a:r>
              <a:rPr lang="ko-KR" altLang="en-US" dirty="0"/>
              <a:t> 바뀌는데</a:t>
            </a:r>
            <a:r>
              <a:rPr lang="en-US" altLang="ko-KR" dirty="0"/>
              <a:t>) </a:t>
            </a:r>
            <a:r>
              <a:rPr lang="ko-KR" altLang="en-US" dirty="0"/>
              <a:t>같은 양순음이다</a:t>
            </a:r>
            <a:r>
              <a:rPr lang="en-US" altLang="ko-KR" dirty="0"/>
              <a:t>. </a:t>
            </a:r>
            <a:r>
              <a:rPr lang="ko-KR" altLang="en-US" dirty="0"/>
              <a:t>즉 양순위치의 비음이 아닌 소리가 양순위치의 비음으로 바뀐다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A-&gt;B / [</a:t>
            </a:r>
            <a:r>
              <a:rPr lang="ko-KR" altLang="en-US" dirty="0"/>
              <a:t>음성환경</a:t>
            </a:r>
            <a:r>
              <a:rPr lang="en-US" dirty="0"/>
              <a:t>]</a:t>
            </a:r>
          </a:p>
          <a:p>
            <a:r>
              <a:rPr lang="en-US" dirty="0"/>
              <a:t>/</a:t>
            </a:r>
            <a:r>
              <a:rPr lang="ko-KR" altLang="en-US" dirty="0" err="1"/>
              <a:t>ㅂ</a:t>
            </a:r>
            <a:r>
              <a:rPr lang="en-US" altLang="ko-KR" dirty="0"/>
              <a:t>/ -&gt; /</a:t>
            </a:r>
            <a:r>
              <a:rPr lang="ko-KR" altLang="en-US" dirty="0" err="1"/>
              <a:t>ㅁ</a:t>
            </a:r>
            <a:r>
              <a:rPr lang="en-US" altLang="ko-KR" dirty="0"/>
              <a:t>/ / __ /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endParaRPr lang="en-US" altLang="ko-KR" dirty="0"/>
          </a:p>
          <a:p>
            <a:r>
              <a:rPr lang="ko-KR" altLang="en-US" dirty="0" err="1"/>
              <a:t>ㅂ이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ㅁ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앞에서 </a:t>
            </a:r>
            <a:r>
              <a:rPr lang="en-US" altLang="ko-KR" dirty="0"/>
              <a:t>‘</a:t>
            </a:r>
            <a:r>
              <a:rPr lang="ko-KR" altLang="en-US" dirty="0" err="1"/>
              <a:t>ㅁ</a:t>
            </a:r>
            <a:r>
              <a:rPr lang="en-US" altLang="ko-KR" dirty="0"/>
              <a:t>’</a:t>
            </a:r>
            <a:r>
              <a:rPr lang="ko-KR" altLang="en-US" dirty="0"/>
              <a:t>으로 바뀐다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[-nasal] -&gt; [+nasal] / ___ [+nasal]			</a:t>
            </a:r>
            <a:r>
              <a:rPr lang="ko-KR" altLang="en-US" dirty="0"/>
              <a:t>변별자질을 사용해서 더 편리하게 표현 가능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주요 부류 자질</a:t>
            </a:r>
            <a:r>
              <a:rPr lang="en-US" altLang="ko-KR" dirty="0"/>
              <a:t>: </a:t>
            </a:r>
            <a:r>
              <a:rPr lang="ko-KR" altLang="en-US" dirty="0"/>
              <a:t>자음</a:t>
            </a:r>
            <a:r>
              <a:rPr lang="en-US" altLang="ko-KR" dirty="0"/>
              <a:t>,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반모음 모두를 구별할 수 있는 큰 분류의 자질</a:t>
            </a:r>
            <a:endParaRPr lang="en-US" altLang="ko-KR" dirty="0"/>
          </a:p>
          <a:p>
            <a:r>
              <a:rPr lang="ko-KR" altLang="en-US" dirty="0"/>
              <a:t>자음 분류 자질</a:t>
            </a:r>
            <a:r>
              <a:rPr lang="en-US" altLang="ko-KR" dirty="0"/>
              <a:t>: ex) [+-</a:t>
            </a:r>
            <a:r>
              <a:rPr lang="ko-KR" altLang="en-US" dirty="0" err="1"/>
              <a:t>유성성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모음 분류 자질</a:t>
            </a:r>
            <a:r>
              <a:rPr lang="en-US" altLang="ko-KR" dirty="0"/>
              <a:t>: ex) [+-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</a:p>
          <a:p>
            <a:endParaRPr lang="en-US" dirty="0"/>
          </a:p>
          <a:p>
            <a:r>
              <a:rPr lang="en-US" dirty="0"/>
              <a:t>20191011 </a:t>
            </a:r>
            <a:r>
              <a:rPr lang="ko-KR" altLang="en-US"/>
              <a:t>진도 여기까지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0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20191016 </a:t>
            </a:r>
            <a:r>
              <a:rPr lang="ko-KR" altLang="en-US" dirty="0"/>
              <a:t>여기부터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활음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반모음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2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성절성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!) = </a:t>
            </a:r>
            <a:r>
              <a:rPr lang="ko-KR" altLang="en-US" dirty="0"/>
              <a:t>음절을 구성하는 성질 </a:t>
            </a:r>
            <a:r>
              <a:rPr lang="en-US" altLang="ko-KR" dirty="0"/>
              <a:t>(</a:t>
            </a:r>
            <a:r>
              <a:rPr lang="ko-KR" altLang="en-US" dirty="0"/>
              <a:t>어떤 자질이 음절을 구성할 수 있으면 </a:t>
            </a:r>
            <a:r>
              <a:rPr lang="en-US" altLang="ko-KR" dirty="0"/>
              <a:t>+ </a:t>
            </a:r>
            <a:r>
              <a:rPr lang="ko-KR" altLang="en-US" dirty="0"/>
              <a:t>없으면 </a:t>
            </a:r>
            <a:r>
              <a:rPr lang="en-US" altLang="ko-KR" dirty="0"/>
              <a:t>-)</a:t>
            </a:r>
          </a:p>
          <a:p>
            <a:r>
              <a:rPr lang="ko-KR" altLang="en-US" dirty="0"/>
              <a:t>모음은 모음만으로도 음절을 구성할 수 있음 하지만 자음은 반드시 모음이 필요하며 없다면 혼자서 음절을 구성하지 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한국어에서 허용하는 음절은 </a:t>
            </a:r>
            <a:r>
              <a:rPr lang="en-US" altLang="ko-KR" dirty="0"/>
              <a:t>(C)V(C)</a:t>
            </a:r>
            <a:r>
              <a:rPr lang="ko-KR" altLang="en-US" dirty="0"/>
              <a:t>형태이다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	</a:t>
            </a:r>
            <a:r>
              <a:rPr lang="en-US" altLang="ko-KR" dirty="0"/>
              <a:t>CV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	</a:t>
            </a:r>
            <a:r>
              <a:rPr lang="en-US" altLang="ko-KR" dirty="0"/>
              <a:t>V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악	</a:t>
            </a:r>
            <a:r>
              <a:rPr lang="en-US" altLang="ko-KR" dirty="0"/>
              <a:t>VC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각	</a:t>
            </a:r>
            <a:r>
              <a:rPr lang="en-US" altLang="ko-KR" dirty="0"/>
              <a:t>CVC</a:t>
            </a:r>
          </a:p>
          <a:p>
            <a:endParaRPr lang="en-US" altLang="ko-KR" dirty="0"/>
          </a:p>
          <a:p>
            <a:r>
              <a:rPr lang="ko-KR" altLang="en-US" dirty="0"/>
              <a:t>모음은 반드시 필요하기 때문에 음절의 핵이라고 한다</a:t>
            </a:r>
            <a:r>
              <a:rPr lang="en-US" altLang="ko-KR" dirty="0"/>
              <a:t>. </a:t>
            </a:r>
            <a:r>
              <a:rPr lang="ko-KR" altLang="en-US" dirty="0"/>
              <a:t>모든 모음은 </a:t>
            </a:r>
            <a:r>
              <a:rPr lang="en-US" altLang="ko-KR" dirty="0"/>
              <a:t>[+</a:t>
            </a:r>
            <a:r>
              <a:rPr lang="ko-KR" altLang="en-US" dirty="0" err="1"/>
              <a:t>성절성</a:t>
            </a:r>
            <a:r>
              <a:rPr lang="en-US" altLang="ko-KR" dirty="0"/>
              <a:t>] </a:t>
            </a:r>
            <a:r>
              <a:rPr lang="ko-KR" altLang="en-US" dirty="0"/>
              <a:t>자음</a:t>
            </a:r>
            <a:r>
              <a:rPr lang="en-US" altLang="ko-KR" dirty="0"/>
              <a:t>, </a:t>
            </a:r>
            <a:r>
              <a:rPr lang="ko-KR" altLang="en-US" dirty="0"/>
              <a:t>반모음은 </a:t>
            </a:r>
            <a:r>
              <a:rPr lang="en-US" altLang="ko-KR" dirty="0"/>
              <a:t>[-</a:t>
            </a:r>
            <a:r>
              <a:rPr lang="ko-KR" altLang="en-US" dirty="0" err="1"/>
              <a:t>성절성</a:t>
            </a:r>
            <a:r>
              <a:rPr lang="en-US" altLang="ko-KR" dirty="0"/>
              <a:t>]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영어의 경우에는 </a:t>
            </a:r>
            <a:r>
              <a:rPr lang="ko-KR" altLang="en-US" dirty="0" err="1"/>
              <a:t>성절자음이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자음인데 모음 특성을 갖는 것이 있는데 유음 </a:t>
            </a:r>
            <a:r>
              <a:rPr lang="en-US" altLang="ko-KR" dirty="0"/>
              <a:t>'</a:t>
            </a:r>
            <a:r>
              <a:rPr lang="ko-KR" altLang="en-US" dirty="0"/>
              <a:t>ㄹ</a:t>
            </a:r>
            <a:r>
              <a:rPr lang="en-US" altLang="ko-KR" dirty="0"/>
              <a:t>'</a:t>
            </a:r>
            <a:r>
              <a:rPr lang="ko-KR" altLang="en-US" dirty="0"/>
              <a:t>이 그렇다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ㄹ이</a:t>
            </a:r>
            <a:r>
              <a:rPr lang="ko-KR" altLang="en-US" dirty="0"/>
              <a:t> </a:t>
            </a:r>
            <a:r>
              <a:rPr lang="en-US" altLang="ko-KR" dirty="0"/>
              <a:t>[+</a:t>
            </a:r>
            <a:r>
              <a:rPr lang="ko-KR" altLang="en-US" dirty="0" err="1"/>
              <a:t>모음성</a:t>
            </a:r>
            <a:r>
              <a:rPr lang="en-US" altLang="ko-KR" dirty="0"/>
              <a:t>]</a:t>
            </a:r>
            <a:r>
              <a:rPr lang="ko-KR" altLang="en-US" dirty="0"/>
              <a:t>을 가지는 이유는 모음처럼 행동할 경우가 있어서 그렇다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ko-KR" dirty="0"/>
              <a:t>(</a:t>
            </a:r>
            <a:r>
              <a:rPr lang="ko-KR" altLang="en-US" dirty="0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로의 경우</a:t>
            </a:r>
          </a:p>
          <a:p>
            <a:endParaRPr lang="ko-KR" altLang="en-US" dirty="0"/>
          </a:p>
          <a:p>
            <a:r>
              <a:rPr lang="ko-KR" altLang="en-US" dirty="0"/>
              <a:t>받침</a:t>
            </a:r>
            <a:r>
              <a:rPr lang="en-US" altLang="ko-KR" dirty="0"/>
              <a:t>(</a:t>
            </a:r>
            <a:r>
              <a:rPr lang="ko-KR" altLang="en-US" dirty="0"/>
              <a:t>자음</a:t>
            </a:r>
            <a:r>
              <a:rPr lang="en-US" altLang="ko-KR" dirty="0"/>
              <a:t>)O + </a:t>
            </a:r>
            <a:r>
              <a:rPr lang="ko-KR" altLang="en-US" dirty="0"/>
              <a:t>으로	</a:t>
            </a:r>
            <a:r>
              <a:rPr lang="en-US" altLang="ko-KR" dirty="0"/>
              <a:t>=&gt; </a:t>
            </a:r>
            <a:r>
              <a:rPr lang="ko-KR" altLang="en-US" dirty="0"/>
              <a:t>대전 </a:t>
            </a:r>
            <a:r>
              <a:rPr lang="en-US" altLang="ko-KR" dirty="0"/>
              <a:t>+ </a:t>
            </a:r>
            <a:r>
              <a:rPr lang="ko-KR" altLang="en-US" dirty="0"/>
              <a:t>으로</a:t>
            </a:r>
          </a:p>
          <a:p>
            <a:r>
              <a:rPr lang="ko-KR" altLang="en-US" dirty="0"/>
              <a:t>받침</a:t>
            </a:r>
            <a:r>
              <a:rPr lang="en-US" altLang="ko-KR" dirty="0"/>
              <a:t>X + </a:t>
            </a:r>
            <a:r>
              <a:rPr lang="ko-KR" altLang="en-US" dirty="0"/>
              <a:t>로			</a:t>
            </a:r>
            <a:r>
              <a:rPr lang="en-US" altLang="ko-KR" dirty="0"/>
              <a:t>=&gt; </a:t>
            </a:r>
            <a:r>
              <a:rPr lang="ko-KR" altLang="en-US" dirty="0"/>
              <a:t>대구 </a:t>
            </a:r>
            <a:r>
              <a:rPr lang="en-US" altLang="ko-KR" dirty="0"/>
              <a:t>+ </a:t>
            </a:r>
            <a:r>
              <a:rPr lang="ko-KR" altLang="en-US" dirty="0"/>
              <a:t>로</a:t>
            </a:r>
          </a:p>
          <a:p>
            <a:r>
              <a:rPr lang="ko-KR" altLang="en-US" dirty="0"/>
              <a:t>서울 </a:t>
            </a:r>
            <a:r>
              <a:rPr lang="en-US" altLang="ko-KR" dirty="0"/>
              <a:t>+ </a:t>
            </a:r>
            <a:r>
              <a:rPr lang="ko-KR" altLang="en-US" dirty="0"/>
              <a:t>으로 </a:t>
            </a:r>
            <a:r>
              <a:rPr lang="en-US" altLang="ko-KR" dirty="0"/>
              <a:t>or </a:t>
            </a:r>
            <a:r>
              <a:rPr lang="ko-KR" altLang="en-US" dirty="0"/>
              <a:t>로	</a:t>
            </a:r>
            <a:r>
              <a:rPr lang="en-US" altLang="ko-KR" dirty="0"/>
              <a:t>=&gt; </a:t>
            </a:r>
            <a:r>
              <a:rPr lang="ko-KR" altLang="en-US" dirty="0"/>
              <a:t>서울 </a:t>
            </a:r>
            <a:r>
              <a:rPr lang="en-US" altLang="ko-KR" dirty="0"/>
              <a:t>+ </a:t>
            </a:r>
            <a:r>
              <a:rPr lang="ko-KR" altLang="en-US" dirty="0"/>
              <a:t>로 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ko-KR" altLang="en-US" dirty="0" err="1"/>
              <a:t>ㄹ이</a:t>
            </a:r>
            <a:r>
              <a:rPr lang="ko-KR" altLang="en-US" dirty="0"/>
              <a:t> 모음 역할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놀다</a:t>
            </a:r>
            <a:r>
              <a:rPr lang="en-US" altLang="ko-KR" dirty="0"/>
              <a:t>, </a:t>
            </a:r>
            <a:r>
              <a:rPr lang="ko-KR" altLang="en-US" dirty="0"/>
              <a:t>울다</a:t>
            </a:r>
            <a:r>
              <a:rPr lang="en-US" altLang="ko-KR" dirty="0"/>
              <a:t>, </a:t>
            </a:r>
            <a:r>
              <a:rPr lang="ko-KR" altLang="en-US" dirty="0"/>
              <a:t>만들다</a:t>
            </a:r>
          </a:p>
          <a:p>
            <a:endParaRPr lang="ko-KR" altLang="en-US" dirty="0"/>
          </a:p>
          <a:p>
            <a:r>
              <a:rPr lang="ko-KR" altLang="en-US" dirty="0" err="1"/>
              <a:t>먹다의</a:t>
            </a:r>
            <a:r>
              <a:rPr lang="ko-KR" altLang="en-US" dirty="0"/>
              <a:t> 경우 </a:t>
            </a:r>
            <a:r>
              <a:rPr lang="en-US" altLang="ko-KR" dirty="0"/>
              <a:t>'</a:t>
            </a:r>
            <a:r>
              <a:rPr lang="ko-KR" altLang="en-US" dirty="0"/>
              <a:t>먹으면</a:t>
            </a:r>
            <a:r>
              <a:rPr lang="en-US" altLang="ko-KR" dirty="0"/>
              <a:t>'</a:t>
            </a:r>
            <a:r>
              <a:rPr lang="ko-KR" altLang="en-US" dirty="0"/>
              <a:t>이라고 쓰이지만</a:t>
            </a:r>
          </a:p>
          <a:p>
            <a:r>
              <a:rPr lang="ko-KR" altLang="en-US" dirty="0" err="1"/>
              <a:t>놀다의</a:t>
            </a:r>
            <a:r>
              <a:rPr lang="ko-KR" altLang="en-US" dirty="0"/>
              <a:t> 경우에는 </a:t>
            </a:r>
            <a:r>
              <a:rPr lang="en-US" altLang="ko-KR" dirty="0"/>
              <a:t>'</a:t>
            </a:r>
            <a:r>
              <a:rPr lang="ko-KR" altLang="en-US" dirty="0" err="1"/>
              <a:t>놀으면</a:t>
            </a:r>
            <a:r>
              <a:rPr lang="en-US" altLang="ko-KR" dirty="0"/>
              <a:t>'</a:t>
            </a:r>
            <a:r>
              <a:rPr lang="ko-KR" altLang="en-US" dirty="0"/>
              <a:t>이 아니라 </a:t>
            </a:r>
            <a:r>
              <a:rPr lang="ko-KR" altLang="en-US" dirty="0" err="1"/>
              <a:t>놀면이라고</a:t>
            </a:r>
            <a:r>
              <a:rPr lang="ko-KR" altLang="en-US" dirty="0"/>
              <a:t> 쓰인다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ㄹ을</a:t>
            </a:r>
            <a:r>
              <a:rPr lang="ko-KR" altLang="en-US" dirty="0"/>
              <a:t> </a:t>
            </a:r>
            <a:r>
              <a:rPr lang="en-US" altLang="ko-KR" dirty="0"/>
              <a:t>[+</a:t>
            </a:r>
            <a:r>
              <a:rPr lang="ko-KR" altLang="en-US" dirty="0"/>
              <a:t>모음</a:t>
            </a:r>
            <a:r>
              <a:rPr lang="en-US" altLang="ko-KR" dirty="0"/>
              <a:t>]</a:t>
            </a:r>
            <a:r>
              <a:rPr lang="ko-KR" altLang="en-US" dirty="0"/>
              <a:t>을 항상 주어야 하나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예외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</a:t>
            </a:r>
            <a:r>
              <a:rPr lang="en-US" altLang="ko-KR" dirty="0"/>
              <a:t>)</a:t>
            </a:r>
            <a:r>
              <a:rPr lang="ko-KR" altLang="en-US" dirty="0"/>
              <a:t>라서 </a:t>
            </a:r>
            <a:r>
              <a:rPr lang="en-US" altLang="ko-KR" dirty="0"/>
              <a:t>/ (</a:t>
            </a:r>
            <a:r>
              <a:rPr lang="ko-KR" altLang="en-US" dirty="0"/>
              <a:t>이</a:t>
            </a:r>
            <a:r>
              <a:rPr lang="en-US" altLang="ko-KR" dirty="0"/>
              <a:t>)</a:t>
            </a:r>
            <a:r>
              <a:rPr lang="ko-KR" altLang="en-US" dirty="0"/>
              <a:t>니까</a:t>
            </a:r>
          </a:p>
          <a:p>
            <a:endParaRPr lang="ko-KR" altLang="en-US" dirty="0"/>
          </a:p>
          <a:p>
            <a:r>
              <a:rPr lang="en-US" altLang="ko-KR" dirty="0"/>
              <a:t>A: </a:t>
            </a:r>
            <a:r>
              <a:rPr lang="ko-KR" altLang="en-US" dirty="0"/>
              <a:t>여기 왜 이렇게 복잡해요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B: </a:t>
            </a:r>
            <a:r>
              <a:rPr lang="ko-KR" altLang="en-US" dirty="0"/>
              <a:t>서울 </a:t>
            </a:r>
            <a:r>
              <a:rPr lang="en-US" altLang="ko-KR" dirty="0"/>
              <a:t>+ </a:t>
            </a:r>
            <a:r>
              <a:rPr lang="ko-KR" altLang="en-US" dirty="0"/>
              <a:t>이라서</a:t>
            </a:r>
          </a:p>
          <a:p>
            <a:endParaRPr lang="ko-KR" altLang="en-US" dirty="0"/>
          </a:p>
          <a:p>
            <a:r>
              <a:rPr lang="ko-KR" altLang="en-US" dirty="0"/>
              <a:t>여기서는 자음처럼 행동</a:t>
            </a:r>
          </a:p>
          <a:p>
            <a:endParaRPr lang="ko-KR" altLang="en-US" dirty="0"/>
          </a:p>
          <a:p>
            <a:r>
              <a:rPr lang="ko-KR" altLang="en-US" dirty="0"/>
              <a:t>때문에 </a:t>
            </a:r>
            <a:r>
              <a:rPr lang="ko-KR" altLang="en-US" dirty="0" err="1"/>
              <a:t>모음성</a:t>
            </a:r>
            <a:r>
              <a:rPr lang="ko-KR" altLang="en-US" dirty="0"/>
              <a:t> 보다는 </a:t>
            </a:r>
            <a:r>
              <a:rPr lang="ko-KR" altLang="en-US" dirty="0" err="1"/>
              <a:t>성절성</a:t>
            </a:r>
            <a:r>
              <a:rPr lang="en-US" altLang="ko-KR" dirty="0"/>
              <a:t>, </a:t>
            </a:r>
            <a:r>
              <a:rPr lang="ko-KR" altLang="en-US" dirty="0" err="1"/>
              <a:t>자음성</a:t>
            </a:r>
            <a:r>
              <a:rPr lang="en-US" altLang="ko-KR" dirty="0"/>
              <a:t>, </a:t>
            </a:r>
            <a:r>
              <a:rPr lang="ko-KR" altLang="en-US" dirty="0"/>
              <a:t>공명성으로 구분해서 자음</a:t>
            </a:r>
            <a:r>
              <a:rPr lang="en-US" altLang="ko-KR" dirty="0"/>
              <a:t>,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반모음을 구분한다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장애음 </a:t>
            </a:r>
            <a:r>
              <a:rPr lang="en-US" altLang="ko-KR" dirty="0"/>
              <a:t>= (</a:t>
            </a:r>
            <a:r>
              <a:rPr lang="ko-KR" altLang="en-US" dirty="0"/>
              <a:t>파열 </a:t>
            </a:r>
            <a:r>
              <a:rPr lang="en-US" altLang="ko-KR" dirty="0"/>
              <a:t>+ </a:t>
            </a:r>
            <a:r>
              <a:rPr lang="ko-KR" altLang="en-US" dirty="0" err="1"/>
              <a:t>파찰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마찰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주요 부류 자질 </a:t>
            </a:r>
            <a:r>
              <a:rPr lang="en-US" altLang="ko-KR" dirty="0"/>
              <a:t>3</a:t>
            </a:r>
            <a:r>
              <a:rPr lang="ko-KR" altLang="en-US" dirty="0"/>
              <a:t>가지를 가지고 자음 모음 반모음을 </a:t>
            </a:r>
            <a:r>
              <a:rPr lang="ko-KR" altLang="en-US" dirty="0" err="1"/>
              <a:t>기술하시오</a:t>
            </a:r>
            <a:r>
              <a:rPr lang="ko-KR" altLang="en-US" dirty="0"/>
              <a:t> 라고 질문이 나오면 슬라이드에 </a:t>
            </a:r>
            <a:r>
              <a:rPr lang="ko-KR" altLang="en-US" dirty="0" err="1"/>
              <a:t>적힌대로</a:t>
            </a:r>
            <a:r>
              <a:rPr lang="ko-KR" altLang="en-US" dirty="0"/>
              <a:t> 서술하면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괄호 속에 있는 것은 </a:t>
            </a:r>
            <a:r>
              <a:rPr lang="ko-KR" altLang="en-US" dirty="0" err="1"/>
              <a:t>잉여적인</a:t>
            </a:r>
            <a:r>
              <a:rPr lang="ko-KR" altLang="en-US" dirty="0"/>
              <a:t>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변별자질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변별자질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주요부류자질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발성유형자질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자음분류자질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모음분류자질</a:t>
            </a:r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주요부류자질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자음 </a:t>
            </a:r>
            <a:r>
              <a:rPr lang="en-US" altLang="ko-KR" sz="1800" dirty="0"/>
              <a:t>: [+cons] ([-</a:t>
            </a:r>
            <a:r>
              <a:rPr lang="en-US" altLang="ko-KR" sz="1800" dirty="0" err="1"/>
              <a:t>syll</a:t>
            </a:r>
            <a:r>
              <a:rPr lang="en-US" altLang="ko-KR" sz="1800" dirty="0"/>
              <a:t>])</a:t>
            </a:r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모음 </a:t>
            </a:r>
            <a:r>
              <a:rPr lang="en-US" altLang="ko-KR" sz="1800" dirty="0"/>
              <a:t>: [+</a:t>
            </a:r>
            <a:r>
              <a:rPr lang="en-US" altLang="ko-KR" sz="1800" dirty="0" err="1"/>
              <a:t>syll</a:t>
            </a:r>
            <a:r>
              <a:rPr lang="en-US" altLang="ko-KR" sz="1800" dirty="0"/>
              <a:t>] ([-cons])</a:t>
            </a:r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반모음 </a:t>
            </a:r>
            <a:r>
              <a:rPr lang="en-US" altLang="ko-KR" sz="1800" dirty="0"/>
              <a:t>: [-cons, -</a:t>
            </a:r>
            <a:r>
              <a:rPr lang="en-US" altLang="ko-KR" sz="1800" dirty="0" err="1"/>
              <a:t>syll</a:t>
            </a:r>
            <a:r>
              <a:rPr lang="en-US" altLang="ko-KR" sz="1800" dirty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5154"/>
              </p:ext>
            </p:extLst>
          </p:nvPr>
        </p:nvGraphicFramePr>
        <p:xfrm>
          <a:off x="611560" y="1844824"/>
          <a:ext cx="7992887" cy="214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70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장애음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공명음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성절자음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자음성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성절성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공명성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5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발성유형자질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후두자질</a:t>
            </a:r>
            <a:r>
              <a:rPr lang="en-US" altLang="ko-KR" dirty="0">
                <a:latin typeface="+mn-ea"/>
              </a:rPr>
              <a:t>(laryngeal feature)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기식성</a:t>
            </a:r>
            <a:r>
              <a:rPr lang="ko-KR" altLang="en-US" dirty="0"/>
              <a:t> </a:t>
            </a:r>
            <a:r>
              <a:rPr lang="en-US" altLang="ko-KR" dirty="0"/>
              <a:t>[±aspirated] / </a:t>
            </a:r>
            <a:r>
              <a:rPr lang="ko-KR" altLang="en-US" dirty="0"/>
              <a:t>확장 성문성 </a:t>
            </a:r>
            <a:r>
              <a:rPr lang="en-US" altLang="ko-KR" dirty="0"/>
              <a:t>[±spread glottis]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성대를 넓게 벌려 기식이 동반되는 소리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한국어의 유기음 </a:t>
            </a:r>
            <a:r>
              <a:rPr lang="en-US" altLang="ko-KR" dirty="0"/>
              <a:t>[+</a:t>
            </a:r>
            <a:r>
              <a:rPr lang="ko-KR" altLang="en-US" dirty="0" err="1"/>
              <a:t>기식성</a:t>
            </a:r>
            <a:r>
              <a:rPr lang="en-US" altLang="ko-KR" dirty="0"/>
              <a:t>] / </a:t>
            </a:r>
            <a:r>
              <a:rPr lang="ko-KR" altLang="en-US" dirty="0"/>
              <a:t>평음</a:t>
            </a:r>
            <a:r>
              <a:rPr lang="en-US" altLang="ko-KR" dirty="0"/>
              <a:t>, </a:t>
            </a:r>
            <a:r>
              <a:rPr lang="ko-KR" altLang="en-US" dirty="0"/>
              <a:t>경음 </a:t>
            </a:r>
            <a:r>
              <a:rPr lang="en-US" altLang="ko-KR" dirty="0"/>
              <a:t>[-</a:t>
            </a:r>
            <a:r>
              <a:rPr lang="ko-KR" altLang="en-US" dirty="0" err="1"/>
              <a:t>기식성</a:t>
            </a:r>
            <a:r>
              <a:rPr lang="en-US" altLang="ko-KR" dirty="0"/>
              <a:t>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긴장성</a:t>
            </a:r>
            <a:r>
              <a:rPr lang="ko-KR" altLang="en-US" dirty="0"/>
              <a:t> </a:t>
            </a:r>
            <a:r>
              <a:rPr lang="en-US" altLang="ko-KR" dirty="0"/>
              <a:t>[±tense] / </a:t>
            </a:r>
            <a:r>
              <a:rPr lang="ko-KR" altLang="en-US" dirty="0"/>
              <a:t>성문 </a:t>
            </a:r>
            <a:r>
              <a:rPr lang="ko-KR" altLang="en-US" dirty="0" err="1"/>
              <a:t>협착성</a:t>
            </a:r>
            <a:r>
              <a:rPr lang="en-US" altLang="ko-KR" dirty="0"/>
              <a:t> [±constricted glottis]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성문이 협착되어 긴장이 동반되는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한국어의 경음</a:t>
            </a:r>
            <a:r>
              <a:rPr lang="en-US" altLang="ko-KR" dirty="0"/>
              <a:t>, </a:t>
            </a:r>
            <a:r>
              <a:rPr lang="ko-KR" altLang="en-US" dirty="0"/>
              <a:t>유기음 </a:t>
            </a:r>
            <a:r>
              <a:rPr lang="en-US" altLang="ko-KR" dirty="0"/>
              <a:t>[+</a:t>
            </a:r>
            <a:r>
              <a:rPr lang="ko-KR" altLang="en-US" dirty="0" err="1"/>
              <a:t>긴장성</a:t>
            </a:r>
            <a:r>
              <a:rPr lang="en-US" altLang="ko-KR" dirty="0"/>
              <a:t>] / </a:t>
            </a:r>
            <a:r>
              <a:rPr lang="ko-KR" altLang="en-US" dirty="0"/>
              <a:t>평음 </a:t>
            </a:r>
            <a:r>
              <a:rPr lang="en-US" altLang="ko-KR" dirty="0"/>
              <a:t> [-</a:t>
            </a:r>
            <a:r>
              <a:rPr lang="ko-KR" altLang="en-US" dirty="0" err="1"/>
              <a:t>긴장성</a:t>
            </a:r>
            <a:r>
              <a:rPr lang="en-US" altLang="ko-KR" dirty="0"/>
              <a:t>] 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6197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발성유형자질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유성성</a:t>
            </a:r>
            <a:r>
              <a:rPr lang="ko-KR" altLang="en-US" dirty="0"/>
              <a:t> </a:t>
            </a:r>
            <a:r>
              <a:rPr lang="en-US" altLang="ko-KR" dirty="0"/>
              <a:t>[±voice]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성대 진동이 동반되는 소리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한국어에서는 </a:t>
            </a:r>
            <a:r>
              <a:rPr lang="en-US" altLang="ko-KR" dirty="0"/>
              <a:t>[</a:t>
            </a:r>
            <a:r>
              <a:rPr lang="ko-KR" altLang="en-US" dirty="0" err="1"/>
              <a:t>유성성</a:t>
            </a:r>
            <a:r>
              <a:rPr lang="en-US" altLang="ko-KR" dirty="0"/>
              <a:t>] </a:t>
            </a:r>
            <a:r>
              <a:rPr lang="ko-KR" altLang="en-US" dirty="0"/>
              <a:t>자질을 설정할 필요가 없음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장애음 </a:t>
            </a:r>
            <a:r>
              <a:rPr lang="en-US" altLang="ko-KR" sz="1800" dirty="0"/>
              <a:t>= </a:t>
            </a:r>
            <a:r>
              <a:rPr lang="ko-KR" altLang="en-US" sz="1800" dirty="0"/>
              <a:t>무성음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공명음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 err="1"/>
              <a:t>유성음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05583"/>
              </p:ext>
            </p:extLst>
          </p:nvPr>
        </p:nvGraphicFramePr>
        <p:xfrm>
          <a:off x="755576" y="4653136"/>
          <a:ext cx="69847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유기음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격음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긴장성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기식성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0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+mn-ea"/>
              </a:rPr>
              <a:t>조음방법자질</a:t>
            </a:r>
            <a:r>
              <a:rPr lang="en-US" altLang="ko-KR" dirty="0">
                <a:latin typeface="+mn-ea"/>
              </a:rPr>
              <a:t>(manner of articulation feature)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지속성 </a:t>
            </a:r>
            <a:r>
              <a:rPr lang="en-US" altLang="ko-KR" dirty="0"/>
              <a:t>[±continuant]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공기의 흐름이 막히지 않고 계속 흐르는 소리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마찰음 </a:t>
            </a:r>
            <a:r>
              <a:rPr lang="en-US" altLang="ko-KR" dirty="0"/>
              <a:t>[+</a:t>
            </a:r>
            <a:r>
              <a:rPr lang="ko-KR" altLang="en-US" dirty="0"/>
              <a:t>지속성</a:t>
            </a:r>
            <a:r>
              <a:rPr lang="en-US" altLang="ko-KR" dirty="0"/>
              <a:t>]  / </a:t>
            </a:r>
            <a:r>
              <a:rPr lang="ko-KR" altLang="en-US" dirty="0"/>
              <a:t>그 외 소리 </a:t>
            </a:r>
            <a:r>
              <a:rPr lang="en-US" altLang="ko-KR" dirty="0"/>
              <a:t>[-</a:t>
            </a:r>
            <a:r>
              <a:rPr lang="ko-KR" altLang="en-US" dirty="0"/>
              <a:t>지속성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유음의 경우 협착이 이루어진다는 관점에서는 </a:t>
            </a:r>
            <a:r>
              <a:rPr lang="en-US" altLang="ko-KR" sz="1800" dirty="0"/>
              <a:t>[-</a:t>
            </a:r>
            <a:r>
              <a:rPr lang="ko-KR" altLang="en-US" sz="1800" dirty="0"/>
              <a:t>지속성</a:t>
            </a:r>
            <a:r>
              <a:rPr lang="en-US" altLang="ko-KR" sz="1800" dirty="0"/>
              <a:t>]</a:t>
            </a:r>
            <a:r>
              <a:rPr lang="ko-KR" altLang="en-US" sz="1800" dirty="0"/>
              <a:t>으로 보기도 하고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 공기가 혀 양측으로 계속 흐른다는 관점에서는 </a:t>
            </a:r>
            <a:r>
              <a:rPr lang="en-US" altLang="ko-KR" sz="1800" dirty="0"/>
              <a:t>[+</a:t>
            </a:r>
            <a:r>
              <a:rPr lang="ko-KR" altLang="en-US" sz="1800" dirty="0"/>
              <a:t>지속성</a:t>
            </a:r>
            <a:r>
              <a:rPr lang="en-US" altLang="ko-KR" sz="1800" dirty="0"/>
              <a:t>]</a:t>
            </a:r>
            <a:r>
              <a:rPr lang="ko-KR" altLang="en-US" sz="1800" dirty="0"/>
              <a:t>으로 보기도 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endParaRPr lang="en-US" altLang="ko-KR" dirty="0"/>
          </a:p>
          <a:p>
            <a:pPr lvl="3"/>
            <a:r>
              <a:rPr lang="ko-KR" altLang="en-US" sz="1800" dirty="0"/>
              <a:t>받침으로 실현되는 소리들은 </a:t>
            </a:r>
            <a:r>
              <a:rPr lang="en-US" altLang="ko-KR" sz="1800" dirty="0"/>
              <a:t>[-</a:t>
            </a:r>
            <a:r>
              <a:rPr lang="ko-KR" altLang="en-US" sz="1800" dirty="0"/>
              <a:t>지속성</a:t>
            </a:r>
            <a:r>
              <a:rPr lang="en-US" altLang="ko-KR" sz="1800" dirty="0"/>
              <a:t>]</a:t>
            </a:r>
            <a:r>
              <a:rPr lang="ko-KR" altLang="en-US" sz="1800" dirty="0"/>
              <a:t>인데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]</a:t>
            </a:r>
            <a:r>
              <a:rPr lang="ko-KR" altLang="en-US" sz="1800" dirty="0"/>
              <a:t>이 받침으로 실현될 수 있음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ex) </a:t>
            </a:r>
            <a:r>
              <a:rPr lang="ko-KR" altLang="en-US" sz="1800" dirty="0"/>
              <a:t>것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걷</a:t>
            </a:r>
            <a:r>
              <a:rPr lang="en-US" altLang="ko-KR" sz="1800" dirty="0"/>
              <a:t>]  / </a:t>
            </a:r>
            <a:r>
              <a:rPr lang="ko-KR" altLang="en-US" sz="1800" dirty="0"/>
              <a:t>달</a:t>
            </a:r>
            <a:r>
              <a:rPr lang="en-US" altLang="ko-KR" sz="1800" dirty="0"/>
              <a:t>[</a:t>
            </a:r>
            <a:r>
              <a:rPr lang="ko-KR" altLang="en-US" sz="1800" dirty="0"/>
              <a:t>달</a:t>
            </a:r>
            <a:r>
              <a:rPr lang="en-US" altLang="ko-KR" sz="1800" dirty="0"/>
              <a:t>] 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유음이 </a:t>
            </a:r>
            <a:r>
              <a:rPr lang="en-US" altLang="ko-KR" sz="1800" dirty="0"/>
              <a:t>[+</a:t>
            </a:r>
            <a:r>
              <a:rPr lang="ko-KR" altLang="en-US" sz="1800" dirty="0"/>
              <a:t>지속성</a:t>
            </a:r>
            <a:r>
              <a:rPr lang="en-US" altLang="ko-KR" sz="1800" dirty="0"/>
              <a:t>]</a:t>
            </a:r>
            <a:r>
              <a:rPr lang="ko-KR" altLang="en-US" sz="1800" dirty="0"/>
              <a:t>을 가지면 받침으로서 왜 유일하게 받침으로 </a:t>
            </a:r>
            <a:r>
              <a:rPr lang="en-US" altLang="ko-KR" sz="1800" dirty="0"/>
              <a:t>[+</a:t>
            </a:r>
            <a:r>
              <a:rPr lang="ko-KR" altLang="en-US" sz="1800" dirty="0"/>
              <a:t>지속성</a:t>
            </a:r>
            <a:r>
              <a:rPr lang="en-US" altLang="ko-KR" sz="1800" dirty="0"/>
              <a:t>]</a:t>
            </a:r>
            <a:r>
              <a:rPr lang="ko-KR" altLang="en-US" sz="1800" dirty="0"/>
              <a:t>을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ko-KR" altLang="en-US" sz="1800" dirty="0"/>
              <a:t>  갖는지 설명해야 하는 부담감이 있음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01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지연 개방성 </a:t>
            </a:r>
            <a:r>
              <a:rPr lang="en-US" altLang="ko-KR" dirty="0"/>
              <a:t>[±delayed release]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파열음과 파찰음이 둘 다 </a:t>
            </a:r>
            <a:r>
              <a:rPr lang="en-US" altLang="ko-KR" dirty="0"/>
              <a:t>[-</a:t>
            </a:r>
            <a:r>
              <a:rPr lang="ko-KR" altLang="en-US" dirty="0"/>
              <a:t>지속성</a:t>
            </a:r>
            <a:r>
              <a:rPr lang="en-US" altLang="ko-KR" dirty="0"/>
              <a:t>]</a:t>
            </a:r>
            <a:r>
              <a:rPr lang="ko-KR" altLang="en-US" dirty="0"/>
              <a:t>이므로 이를 구별하기 위하여 고안됨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파열음은 즉각 개방되지만 파찰음은 개방되기까지 시간이 걸림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파열음 </a:t>
            </a:r>
            <a:r>
              <a:rPr lang="en-US" altLang="ko-KR" dirty="0"/>
              <a:t>[-</a:t>
            </a:r>
            <a:r>
              <a:rPr lang="ko-KR" altLang="en-US" dirty="0"/>
              <a:t>지연 개방성</a:t>
            </a:r>
            <a:r>
              <a:rPr lang="en-US" altLang="ko-KR" dirty="0"/>
              <a:t>] / </a:t>
            </a:r>
            <a:r>
              <a:rPr lang="ko-KR" altLang="en-US" dirty="0"/>
              <a:t>파찰음 </a:t>
            </a:r>
            <a:r>
              <a:rPr lang="en-US" altLang="ko-KR" dirty="0"/>
              <a:t>[+</a:t>
            </a:r>
            <a:r>
              <a:rPr lang="ko-KR" altLang="en-US" dirty="0"/>
              <a:t>지연 개방성</a:t>
            </a:r>
            <a:r>
              <a:rPr lang="en-US" altLang="ko-KR" dirty="0"/>
              <a:t>]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err="1"/>
              <a:t>비음성</a:t>
            </a: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en-US" altLang="ko-KR" dirty="0"/>
              <a:t>±nasal]</a:t>
            </a:r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공기가 비강으로 흐르는지 여부가 기준이 됨</a:t>
            </a:r>
            <a:r>
              <a:rPr lang="en-US" altLang="ko-KR" dirty="0"/>
              <a:t>.</a:t>
            </a:r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비음 </a:t>
            </a:r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] / </a:t>
            </a:r>
            <a:r>
              <a:rPr lang="ko-KR" altLang="en-US" dirty="0"/>
              <a:t>그 외 자음 </a:t>
            </a:r>
            <a:r>
              <a:rPr lang="en-US" altLang="ko-KR" dirty="0"/>
              <a:t>[-</a:t>
            </a:r>
            <a:r>
              <a:rPr lang="ko-KR" altLang="en-US" dirty="0" err="1"/>
              <a:t>비음성</a:t>
            </a:r>
            <a:r>
              <a:rPr lang="en-US" altLang="ko-KR" dirty="0"/>
              <a:t>]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617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소음성</a:t>
            </a:r>
            <a:r>
              <a:rPr lang="ko-KR" altLang="en-US" dirty="0"/>
              <a:t> </a:t>
            </a:r>
            <a:r>
              <a:rPr lang="en-US" altLang="ko-KR" dirty="0"/>
              <a:t>[±strident]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좁은</a:t>
            </a:r>
            <a:r>
              <a:rPr lang="en-US" altLang="ko-KR" dirty="0"/>
              <a:t> </a:t>
            </a:r>
            <a:r>
              <a:rPr lang="ko-KR" altLang="en-US" dirty="0"/>
              <a:t>틈으로 공기를 빨리 통과시켜 소음을 동반하는 소리</a:t>
            </a:r>
            <a:endParaRPr lang="en-US" altLang="ko-KR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파찰음과 마찰음 </a:t>
            </a:r>
            <a:r>
              <a:rPr lang="en-US" altLang="ko-KR" dirty="0"/>
              <a:t>[+</a:t>
            </a:r>
            <a:r>
              <a:rPr lang="ko-KR" altLang="en-US" dirty="0" err="1"/>
              <a:t>소음성</a:t>
            </a:r>
            <a:r>
              <a:rPr lang="en-US" altLang="ko-KR" dirty="0"/>
              <a:t>] /</a:t>
            </a:r>
            <a:r>
              <a:rPr lang="ko-KR" altLang="en-US" dirty="0"/>
              <a:t> 그 외 소리 </a:t>
            </a:r>
            <a:r>
              <a:rPr lang="en-US" altLang="ko-KR" dirty="0"/>
              <a:t>[-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마찰음 </a:t>
            </a:r>
            <a:r>
              <a:rPr lang="en-US" altLang="ko-KR" sz="1800" dirty="0"/>
              <a:t>/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ㅆ</a:t>
            </a:r>
            <a:r>
              <a:rPr lang="en-US" altLang="ko-KR" sz="1800" dirty="0"/>
              <a:t>/</a:t>
            </a:r>
            <a:r>
              <a:rPr lang="ko-KR" altLang="en-US" sz="1800" dirty="0"/>
              <a:t> 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소음성</a:t>
            </a:r>
            <a:r>
              <a:rPr lang="en-US" altLang="ko-KR" sz="1800" dirty="0"/>
              <a:t>]  / </a:t>
            </a:r>
            <a:r>
              <a:rPr lang="ko-KR" altLang="en-US" sz="1800" dirty="0"/>
              <a:t>마찰음 </a:t>
            </a:r>
            <a:r>
              <a:rPr lang="en-US" altLang="ko-KR" sz="1800" dirty="0"/>
              <a:t>/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/ [-</a:t>
            </a:r>
            <a:r>
              <a:rPr lang="ko-KR" altLang="en-US" sz="1800" dirty="0" err="1"/>
              <a:t>소음성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/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/</a:t>
            </a:r>
            <a:r>
              <a:rPr lang="ko-KR" altLang="en-US" sz="1800" dirty="0"/>
              <a:t>과 유음이 변별자질이 같을 수 있지만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공명성</a:t>
            </a:r>
            <a:r>
              <a:rPr lang="en-US" altLang="ko-KR" sz="1800" dirty="0"/>
              <a:t>]</a:t>
            </a:r>
            <a:r>
              <a:rPr lang="ko-KR" altLang="en-US" sz="1800" dirty="0"/>
              <a:t>자질에서 차이를 보임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4"/>
            <a:r>
              <a:rPr lang="en-US" altLang="ko-KR" sz="1800" dirty="0"/>
              <a:t> /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/   [+</a:t>
            </a:r>
            <a:r>
              <a:rPr lang="ko-KR" altLang="en-US" sz="1800" dirty="0"/>
              <a:t>지속성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비음성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소음성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공명성</a:t>
            </a:r>
            <a:r>
              <a:rPr lang="en-US" altLang="ko-KR" sz="1800" dirty="0"/>
              <a:t>]</a:t>
            </a:r>
          </a:p>
          <a:p>
            <a:pPr marL="1051560" lvl="4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유음  </a:t>
            </a:r>
            <a:r>
              <a:rPr lang="en-US" altLang="ko-KR" sz="1800" dirty="0"/>
              <a:t>[+</a:t>
            </a:r>
            <a:r>
              <a:rPr lang="ko-KR" altLang="en-US" sz="1800" dirty="0"/>
              <a:t>지속성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비음성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소음성</a:t>
            </a:r>
            <a:r>
              <a:rPr lang="en-US" altLang="ko-KR" sz="1800" dirty="0"/>
              <a:t>, +</a:t>
            </a:r>
            <a:r>
              <a:rPr lang="ko-KR" altLang="en-US" sz="1800" dirty="0" err="1"/>
              <a:t>공명성</a:t>
            </a:r>
            <a:r>
              <a:rPr lang="en-US" altLang="ko-KR" sz="1800" dirty="0"/>
              <a:t>]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3009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53932"/>
              </p:ext>
            </p:extLst>
          </p:nvPr>
        </p:nvGraphicFramePr>
        <p:xfrm>
          <a:off x="755576" y="2132856"/>
          <a:ext cx="7704858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파열음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비음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지속성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+/-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지연개방성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비음성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소음성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+/-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1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조음위치자질</a:t>
            </a:r>
            <a:r>
              <a:rPr lang="en-US" altLang="ko-KR" dirty="0">
                <a:latin typeface="+mn-ea"/>
              </a:rPr>
              <a:t>(place of articulation feature)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전방성</a:t>
            </a:r>
            <a:r>
              <a:rPr lang="ko-KR" altLang="en-US" dirty="0"/>
              <a:t> </a:t>
            </a:r>
            <a:r>
              <a:rPr lang="en-US" altLang="ko-KR" dirty="0"/>
              <a:t>[±anterior]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조음점이 치조를 포함하여 그보다 앞쪽인 경우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양순음과 치조음 </a:t>
            </a:r>
            <a:r>
              <a:rPr lang="en-US" altLang="ko-KR" dirty="0"/>
              <a:t>[+</a:t>
            </a:r>
            <a:r>
              <a:rPr lang="ko-KR" altLang="en-US" dirty="0" err="1"/>
              <a:t>전방성</a:t>
            </a:r>
            <a:r>
              <a:rPr lang="en-US" altLang="ko-KR" dirty="0"/>
              <a:t>]  / </a:t>
            </a:r>
            <a:r>
              <a:rPr lang="ko-KR" altLang="en-US" dirty="0"/>
              <a:t>경구개음</a:t>
            </a:r>
            <a:r>
              <a:rPr lang="en-US" altLang="ko-KR" dirty="0"/>
              <a:t>, </a:t>
            </a:r>
            <a:r>
              <a:rPr lang="ko-KR" altLang="en-US" dirty="0"/>
              <a:t>연구개음</a:t>
            </a:r>
            <a:r>
              <a:rPr lang="en-US" altLang="ko-KR" dirty="0"/>
              <a:t>, </a:t>
            </a:r>
            <a:r>
              <a:rPr lang="ko-KR" altLang="en-US" dirty="0"/>
              <a:t>성문음 </a:t>
            </a:r>
            <a:r>
              <a:rPr lang="en-US" altLang="ko-KR" dirty="0"/>
              <a:t>[-</a:t>
            </a:r>
            <a:r>
              <a:rPr lang="ko-KR" altLang="en-US" dirty="0" err="1"/>
              <a:t>전방성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설정성</a:t>
            </a:r>
            <a:r>
              <a:rPr lang="ko-KR" altLang="en-US" dirty="0"/>
              <a:t> </a:t>
            </a:r>
            <a:r>
              <a:rPr lang="en-US" altLang="ko-KR" dirty="0"/>
              <a:t>[±coronal]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혓날이</a:t>
            </a:r>
            <a:r>
              <a:rPr lang="ko-KR" altLang="en-US" dirty="0"/>
              <a:t> 위로 들리면서 조음에 관여하는지 여부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경구개음 </a:t>
            </a:r>
            <a:r>
              <a:rPr lang="en-US" altLang="ko-KR" dirty="0"/>
              <a:t>[+</a:t>
            </a:r>
            <a:r>
              <a:rPr lang="ko-KR" altLang="en-US" dirty="0" err="1"/>
              <a:t>성정설</a:t>
            </a:r>
            <a:r>
              <a:rPr lang="en-US" altLang="ko-KR" dirty="0"/>
              <a:t>] / </a:t>
            </a:r>
            <a:r>
              <a:rPr lang="ko-KR" altLang="en-US" dirty="0"/>
              <a:t>양순음</a:t>
            </a:r>
            <a:r>
              <a:rPr lang="en-US" altLang="ko-KR" dirty="0"/>
              <a:t>, </a:t>
            </a:r>
            <a:r>
              <a:rPr lang="ko-KR" altLang="en-US" dirty="0"/>
              <a:t>연구개음</a:t>
            </a:r>
            <a:r>
              <a:rPr lang="en-US" altLang="ko-KR" dirty="0"/>
              <a:t>, </a:t>
            </a:r>
            <a:r>
              <a:rPr lang="ko-KR" altLang="en-US" dirty="0"/>
              <a:t>성문음 </a:t>
            </a:r>
            <a:r>
              <a:rPr lang="en-US" altLang="ko-KR" dirty="0"/>
              <a:t>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216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Autofit/>
          </a:bodyPr>
          <a:lstStyle/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성문음의 경우 연구개음과 자질이 같아서 모음에서 사용하는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저설성</a:t>
            </a:r>
            <a:r>
              <a:rPr lang="en-US" altLang="ko-KR" sz="1800" dirty="0"/>
              <a:t>] </a:t>
            </a:r>
            <a:r>
              <a:rPr lang="ko-KR" altLang="en-US" sz="1800" dirty="0"/>
              <a:t>자질을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이용하여</a:t>
            </a:r>
            <a:r>
              <a:rPr lang="en-US" altLang="ko-KR" sz="1800" dirty="0"/>
              <a:t> </a:t>
            </a:r>
            <a:r>
              <a:rPr lang="ko-KR" altLang="en-US" sz="1800" dirty="0"/>
              <a:t>분류하기도 함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en-US" altLang="ko-KR" sz="1800" dirty="0"/>
              <a:t> </a:t>
            </a:r>
            <a:r>
              <a:rPr lang="ko-KR" altLang="en-US" sz="1800" dirty="0"/>
              <a:t>연구개음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전방성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설정성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저설성</a:t>
            </a:r>
            <a:r>
              <a:rPr lang="en-US" altLang="ko-KR" sz="1800" dirty="0"/>
              <a:t>]</a:t>
            </a:r>
          </a:p>
          <a:p>
            <a:pPr marL="1051560" lvl="4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/>
              <a:t>성문음 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전방성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설정성</a:t>
            </a:r>
            <a:r>
              <a:rPr lang="en-US" altLang="ko-KR" sz="1800" dirty="0"/>
              <a:t>, +</a:t>
            </a:r>
            <a:r>
              <a:rPr lang="ko-KR" altLang="en-US" sz="1800" dirty="0" err="1"/>
              <a:t>저설성</a:t>
            </a:r>
            <a:r>
              <a:rPr lang="en-US" altLang="ko-KR" sz="1800" dirty="0"/>
              <a:t>]</a:t>
            </a:r>
          </a:p>
          <a:p>
            <a:pPr marL="1051560" lvl="4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2000" dirty="0"/>
          </a:p>
          <a:p>
            <a:pPr marL="1051560" lvl="4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 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29828"/>
              </p:ext>
            </p:extLst>
          </p:nvPr>
        </p:nvGraphicFramePr>
        <p:xfrm>
          <a:off x="899592" y="4077072"/>
          <a:ext cx="7344815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경구개음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전방성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설정성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6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Q1. </a:t>
            </a:r>
            <a:r>
              <a:rPr lang="ko-KR" altLang="en-US" dirty="0"/>
              <a:t>다음 빈칸에 변별자질 값을 넣어 보세요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01779"/>
              </p:ext>
            </p:extLst>
          </p:nvPr>
        </p:nvGraphicFramePr>
        <p:xfrm>
          <a:off x="395531" y="2564904"/>
          <a:ext cx="8424944" cy="316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ㄲ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ㅅ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ㅊ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ㅎ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공명성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지속성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+/-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비음성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소음성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긴장성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유기성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96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변별자질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변별자질</a:t>
            </a:r>
            <a:r>
              <a:rPr lang="en-US" altLang="ko-KR" dirty="0">
                <a:latin typeface="+mn-ea"/>
              </a:rPr>
              <a:t>(distinctive feature)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음소가</a:t>
            </a:r>
            <a:r>
              <a:rPr lang="en-US" altLang="ko-KR" dirty="0"/>
              <a:t> </a:t>
            </a:r>
            <a:r>
              <a:rPr lang="ko-KR" altLang="en-US" dirty="0"/>
              <a:t>변별적 기능을 하는 최소 단위지만 음운론에서는 음소보다 더 작은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단위가 있다고 봄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1"/>
            <a:r>
              <a:rPr lang="ko-KR" altLang="en-US" dirty="0"/>
              <a:t>하나의 음소는 여러 가지 음성적 특성이 모인 복합체임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83091"/>
              </p:ext>
            </p:extLst>
          </p:nvPr>
        </p:nvGraphicFramePr>
        <p:xfrm>
          <a:off x="683568" y="4005064"/>
          <a:ext cx="720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[p]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ko-KR" sz="1800" kern="1200" baseline="30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ko-KR" dirty="0"/>
                        <a:t>]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[p‘]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[b]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긴장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Q2. </a:t>
            </a:r>
            <a:r>
              <a:rPr lang="ko-KR" altLang="en-US" dirty="0"/>
              <a:t>다음 빈칸에 변별자질 값을 넣어 보세요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41268"/>
              </p:ext>
            </p:extLst>
          </p:nvPr>
        </p:nvGraphicFramePr>
        <p:xfrm>
          <a:off x="395531" y="2564904"/>
          <a:ext cx="8424944" cy="1357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ㅆ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ㅈ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전방성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설정성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62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Q3. </a:t>
            </a:r>
            <a:r>
              <a:rPr lang="ko-KR" altLang="en-US" dirty="0"/>
              <a:t>다음 제시된 자음들은 어떤 변별자질로 나타낼 수 있는지 써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 err="1"/>
              <a:t>ㅌ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ko-KR" altLang="en-US" dirty="0"/>
              <a:t>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 err="1"/>
              <a:t>ㅁ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endParaRPr lang="en-US" altLang="ko-KR" dirty="0"/>
          </a:p>
          <a:p>
            <a:pPr marL="731520" lvl="1" indent="-457200">
              <a:buAutoNum type="arabicParenBoth"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Q4. </a:t>
            </a:r>
            <a:r>
              <a:rPr lang="ko-KR" altLang="en-US" dirty="0"/>
              <a:t>다음 변별자질들의 묶음이 나타내는 자음들을 모두 찾아보세요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[+ </a:t>
            </a:r>
            <a:r>
              <a:rPr lang="ko-KR" altLang="en-US" dirty="0" err="1"/>
              <a:t>설정성</a:t>
            </a:r>
            <a:r>
              <a:rPr lang="en-US" altLang="ko-KR" dirty="0"/>
              <a:t>, +</a:t>
            </a:r>
            <a:r>
              <a:rPr lang="ko-KR" altLang="en-US" dirty="0" err="1"/>
              <a:t>공명성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(2) [-</a:t>
            </a:r>
            <a:r>
              <a:rPr lang="ko-KR" altLang="en-US" dirty="0" err="1"/>
              <a:t>전방성</a:t>
            </a:r>
            <a:r>
              <a:rPr lang="en-US" altLang="ko-KR" dirty="0"/>
              <a:t>, +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(3) [+</a:t>
            </a:r>
            <a:r>
              <a:rPr lang="ko-KR" altLang="en-US" dirty="0" err="1"/>
              <a:t>전방성</a:t>
            </a:r>
            <a:r>
              <a:rPr lang="en-US" altLang="ko-KR" dirty="0"/>
              <a:t>, -</a:t>
            </a:r>
            <a:r>
              <a:rPr lang="ko-KR" altLang="en-US" dirty="0" err="1"/>
              <a:t>긴장성</a:t>
            </a:r>
            <a:r>
              <a:rPr lang="en-US" altLang="ko-KR" dirty="0"/>
              <a:t>, -</a:t>
            </a:r>
            <a:r>
              <a:rPr lang="ko-KR" altLang="en-US" dirty="0" err="1"/>
              <a:t>공명성</a:t>
            </a:r>
            <a:r>
              <a:rPr lang="en-US" altLang="ko-KR" dirty="0"/>
              <a:t>]</a:t>
            </a:r>
          </a:p>
          <a:p>
            <a:pPr marL="731520" lvl="1" indent="-457200">
              <a:buAutoNum type="arabicParenBoth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38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혓몸자질</a:t>
            </a:r>
            <a:r>
              <a:rPr lang="en-US" altLang="ko-KR" dirty="0">
                <a:latin typeface="+mn-ea"/>
              </a:rPr>
              <a:t>(feature relating to the body of the tongue)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err="1"/>
              <a:t>후설성</a:t>
            </a:r>
            <a:r>
              <a:rPr lang="ko-KR" altLang="en-US" dirty="0"/>
              <a:t> </a:t>
            </a:r>
            <a:r>
              <a:rPr lang="en-US" altLang="ko-KR" dirty="0"/>
              <a:t>[±back]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혀가 중립적인 위치에서 뒤로 밀리면서 나는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후설모음 </a:t>
            </a:r>
            <a:r>
              <a:rPr lang="en-US" altLang="ko-KR" dirty="0"/>
              <a:t>[+</a:t>
            </a:r>
            <a:r>
              <a:rPr lang="ko-KR" altLang="en-US" dirty="0" err="1"/>
              <a:t>후설성</a:t>
            </a:r>
            <a:r>
              <a:rPr lang="en-US" altLang="ko-KR" dirty="0"/>
              <a:t>]  / </a:t>
            </a:r>
            <a:r>
              <a:rPr lang="ko-KR" altLang="en-US" dirty="0"/>
              <a:t>전설모음 </a:t>
            </a:r>
            <a:r>
              <a:rPr lang="en-US" altLang="ko-KR" dirty="0"/>
              <a:t>[-</a:t>
            </a:r>
            <a:r>
              <a:rPr lang="ko-KR" altLang="en-US" dirty="0" err="1"/>
              <a:t>후설성</a:t>
            </a:r>
            <a:r>
              <a:rPr lang="en-US" altLang="ko-KR" dirty="0"/>
              <a:t>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고설성</a:t>
            </a:r>
            <a:r>
              <a:rPr lang="ko-KR" altLang="en-US" dirty="0"/>
              <a:t> </a:t>
            </a:r>
            <a:r>
              <a:rPr lang="en-US" altLang="ko-KR" dirty="0"/>
              <a:t>[±high]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혀가 중립적인 위치에서 위로 들리면서 나는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고모음 </a:t>
            </a:r>
            <a:r>
              <a:rPr lang="en-US" altLang="ko-KR" dirty="0"/>
              <a:t>[+</a:t>
            </a:r>
            <a:r>
              <a:rPr lang="ko-KR" altLang="en-US" dirty="0" err="1"/>
              <a:t>고설성</a:t>
            </a:r>
            <a:r>
              <a:rPr lang="en-US" altLang="ko-KR" dirty="0"/>
              <a:t>]  / </a:t>
            </a:r>
            <a:r>
              <a:rPr lang="ko-KR" altLang="en-US" dirty="0"/>
              <a:t>중모음과 저모음 </a:t>
            </a:r>
            <a:r>
              <a:rPr lang="en-US" altLang="ko-KR" dirty="0"/>
              <a:t>[-</a:t>
            </a:r>
            <a:r>
              <a:rPr lang="ko-KR" altLang="en-US" dirty="0" err="1"/>
              <a:t>고설성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947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저설성</a:t>
            </a:r>
            <a:r>
              <a:rPr lang="ko-KR" altLang="en-US" dirty="0"/>
              <a:t> </a:t>
            </a:r>
            <a:r>
              <a:rPr lang="en-US" altLang="ko-KR" dirty="0"/>
              <a:t>[±low]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혀가 중립적인 위치에서 아래로 낮아지면서 나는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저모음 </a:t>
            </a:r>
            <a:r>
              <a:rPr lang="en-US" altLang="ko-KR" dirty="0"/>
              <a:t>[+</a:t>
            </a:r>
            <a:r>
              <a:rPr lang="ko-KR" altLang="en-US" dirty="0" err="1"/>
              <a:t>저설성</a:t>
            </a:r>
            <a:r>
              <a:rPr lang="en-US" altLang="ko-KR" dirty="0"/>
              <a:t>] / </a:t>
            </a:r>
            <a:r>
              <a:rPr lang="ko-KR" altLang="en-US" dirty="0"/>
              <a:t>고모음과 중모음 </a:t>
            </a:r>
            <a:r>
              <a:rPr lang="en-US" altLang="ko-KR" dirty="0"/>
              <a:t>[-</a:t>
            </a:r>
            <a:r>
              <a:rPr lang="ko-KR" altLang="en-US" dirty="0" err="1"/>
              <a:t>저설성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모든 언어의 모음에서 </a:t>
            </a:r>
            <a:r>
              <a:rPr lang="en-US" altLang="ko-KR" dirty="0"/>
              <a:t>[+</a:t>
            </a:r>
            <a:r>
              <a:rPr lang="ko-KR" altLang="en-US" dirty="0" err="1"/>
              <a:t>고설성</a:t>
            </a:r>
            <a:r>
              <a:rPr lang="en-US" altLang="ko-KR" dirty="0"/>
              <a:t>, +</a:t>
            </a:r>
            <a:r>
              <a:rPr lang="ko-KR" altLang="en-US" dirty="0" err="1"/>
              <a:t>저설성</a:t>
            </a:r>
            <a:r>
              <a:rPr lang="en-US" altLang="ko-KR" dirty="0"/>
              <a:t>]</a:t>
            </a:r>
            <a:r>
              <a:rPr lang="ko-KR" altLang="en-US" dirty="0"/>
              <a:t>을 갖는 모음은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08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/>
              <a:t>입술자질 </a:t>
            </a:r>
            <a:r>
              <a:rPr lang="en-US" altLang="ko-KR" dirty="0">
                <a:latin typeface="+mn-ea"/>
              </a:rPr>
              <a:t>(feature relating to the lips)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원순성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[±round] 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입술 모양이 동그랗게 오므라드는 성질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원순모음 </a:t>
            </a:r>
            <a:r>
              <a:rPr lang="en-US" altLang="ko-KR" dirty="0"/>
              <a:t>[+</a:t>
            </a:r>
            <a:r>
              <a:rPr lang="ko-KR" altLang="en-US" dirty="0" err="1"/>
              <a:t>원순성</a:t>
            </a:r>
            <a:r>
              <a:rPr lang="en-US" altLang="ko-KR" dirty="0"/>
              <a:t>]  / </a:t>
            </a:r>
            <a:r>
              <a:rPr lang="ko-KR" altLang="en-US" dirty="0"/>
              <a:t>평순모음 </a:t>
            </a:r>
            <a:r>
              <a:rPr lang="en-US" altLang="ko-KR" dirty="0"/>
              <a:t>[-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87048"/>
              </p:ext>
            </p:extLst>
          </p:nvPr>
        </p:nvGraphicFramePr>
        <p:xfrm>
          <a:off x="611560" y="4365104"/>
          <a:ext cx="7920880" cy="208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ㅔ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ㅓ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ㅜ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ㅗ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고설성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저설성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후설성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원순성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1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Q5. </a:t>
            </a:r>
            <a:r>
              <a:rPr lang="ko-KR" altLang="en-US" dirty="0"/>
              <a:t>다음 제시된 모음들은 어떤 변별자질로 나타낼 수 있는지 써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 err="1"/>
              <a:t>ㅗ</a:t>
            </a:r>
            <a:r>
              <a:rPr lang="en-US" altLang="ko-KR" dirty="0"/>
              <a:t>, </a:t>
            </a:r>
            <a:r>
              <a:rPr lang="ko-KR" altLang="en-US" dirty="0" err="1"/>
              <a:t>ㅓ</a:t>
            </a:r>
            <a:r>
              <a:rPr lang="ko-KR" altLang="en-US" dirty="0"/>
              <a:t>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 err="1"/>
              <a:t>ㅡ</a:t>
            </a:r>
            <a:r>
              <a:rPr lang="en-US" altLang="ko-KR" dirty="0"/>
              <a:t>, </a:t>
            </a:r>
            <a:r>
              <a:rPr lang="ko-KR" altLang="en-US" dirty="0" err="1"/>
              <a:t>ㅓ</a:t>
            </a:r>
            <a:r>
              <a:rPr lang="en-US" altLang="ko-KR" dirty="0"/>
              <a:t>,</a:t>
            </a:r>
            <a:r>
              <a:rPr lang="ko-KR" altLang="en-US" dirty="0" err="1"/>
              <a:t>ㅏ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(3) </a:t>
            </a:r>
            <a:r>
              <a:rPr lang="ko-KR" altLang="en-US" dirty="0" err="1"/>
              <a:t>ㅏ</a:t>
            </a:r>
            <a:r>
              <a:rPr lang="en-US" altLang="ko-KR" dirty="0"/>
              <a:t>, </a:t>
            </a:r>
            <a:r>
              <a:rPr lang="ko-KR" altLang="en-US" dirty="0" err="1"/>
              <a:t>ㅐ</a:t>
            </a:r>
            <a:r>
              <a:rPr lang="en-US" altLang="ko-KR" dirty="0"/>
              <a:t>/</a:t>
            </a:r>
            <a:r>
              <a:rPr lang="ko-KR" altLang="en-US" dirty="0" err="1"/>
              <a:t>ㅔ</a:t>
            </a:r>
            <a:r>
              <a:rPr lang="en-US" altLang="ko-KR" dirty="0"/>
              <a:t>, </a:t>
            </a:r>
            <a:r>
              <a:rPr lang="ko-KR" altLang="en-US" dirty="0" err="1"/>
              <a:t>ㅓ</a:t>
            </a:r>
            <a:r>
              <a:rPr lang="en-US" altLang="ko-KR" dirty="0"/>
              <a:t> </a:t>
            </a:r>
          </a:p>
          <a:p>
            <a:pPr marL="731520" lvl="1" indent="-457200">
              <a:buAutoNum type="arabicParenBoth"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Q6. </a:t>
            </a:r>
            <a:r>
              <a:rPr lang="ko-KR" altLang="en-US" dirty="0"/>
              <a:t>다음 변별자질들의 묶음이 나타내는 모음들을 모두 찾아보세요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[+</a:t>
            </a:r>
            <a:r>
              <a:rPr lang="ko-KR" altLang="en-US" dirty="0" err="1"/>
              <a:t>후설성</a:t>
            </a:r>
            <a:r>
              <a:rPr lang="en-US" altLang="ko-KR" dirty="0"/>
              <a:t>, +</a:t>
            </a:r>
            <a:r>
              <a:rPr lang="ko-KR" altLang="en-US" dirty="0" err="1"/>
              <a:t>고설성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(2) [-</a:t>
            </a:r>
            <a:r>
              <a:rPr lang="ko-KR" altLang="en-US" dirty="0" err="1"/>
              <a:t>후설성</a:t>
            </a:r>
            <a:r>
              <a:rPr lang="en-US" altLang="ko-KR" dirty="0"/>
              <a:t>, +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(3) [-</a:t>
            </a:r>
            <a:r>
              <a:rPr lang="ko-KR" altLang="en-US" dirty="0" err="1"/>
              <a:t>고설성</a:t>
            </a:r>
            <a:r>
              <a:rPr lang="en-US" altLang="ko-KR" dirty="0"/>
              <a:t>, +</a:t>
            </a:r>
            <a:r>
              <a:rPr lang="ko-KR" altLang="en-US" dirty="0" err="1"/>
              <a:t>후설성</a:t>
            </a:r>
            <a:r>
              <a:rPr lang="en-US" altLang="ko-KR" dirty="0"/>
              <a:t>, -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5514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ko-KR" altLang="en-US" dirty="0"/>
              <a:t>♣ 자음 </a:t>
            </a:r>
            <a:r>
              <a:rPr lang="ko-KR" altLang="en-US" dirty="0" err="1"/>
              <a:t>자질표</a:t>
            </a:r>
            <a:r>
              <a:rPr lang="en-US" altLang="ko-KR" dirty="0"/>
              <a:t>1</a:t>
            </a:r>
            <a:r>
              <a:rPr lang="ko-KR" altLang="en-US" dirty="0"/>
              <a:t> ♣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73536"/>
              </p:ext>
            </p:extLst>
          </p:nvPr>
        </p:nvGraphicFramePr>
        <p:xfrm>
          <a:off x="467544" y="1916832"/>
          <a:ext cx="8064896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ㅃ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ㄸ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ㄲ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ㅈ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ㅉ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ㅊ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공명성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자음성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성절성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조음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방법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소음성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위치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설정성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전방성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긴장성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8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ko-KR" altLang="en-US" dirty="0"/>
              <a:t>♣ 자음 </a:t>
            </a:r>
            <a:r>
              <a:rPr lang="ko-KR" altLang="en-US" dirty="0" err="1"/>
              <a:t>자질표</a:t>
            </a:r>
            <a:r>
              <a:rPr lang="en-US" altLang="ko-KR" dirty="0"/>
              <a:t>2</a:t>
            </a:r>
            <a:r>
              <a:rPr lang="ko-KR" altLang="en-US" dirty="0"/>
              <a:t> ♣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633"/>
              </p:ext>
            </p:extLst>
          </p:nvPr>
        </p:nvGraphicFramePr>
        <p:xfrm>
          <a:off x="467544" y="1916832"/>
          <a:ext cx="5544616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ㅅ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ㅆ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ㅎ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공명성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자음성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성절성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조음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방법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+/-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소음성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위치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설정성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전방성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긴장성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65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ko-KR" altLang="en-US" dirty="0"/>
              <a:t>♣ 모음 </a:t>
            </a:r>
            <a:r>
              <a:rPr lang="ko-KR" altLang="en-US" dirty="0" err="1"/>
              <a:t>자질표</a:t>
            </a:r>
            <a:r>
              <a:rPr lang="ko-KR" altLang="en-US" dirty="0"/>
              <a:t> ♣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28765"/>
              </p:ext>
            </p:extLst>
          </p:nvPr>
        </p:nvGraphicFramePr>
        <p:xfrm>
          <a:off x="467544" y="1916832"/>
          <a:ext cx="725162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32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ㅔ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ㅐ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ㅓ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ㅗ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ㅜ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ㅚ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ㅟ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공명성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자음성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성절성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혓몸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고설성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저설성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후설성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원순성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변별자질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변별자질은 음소를 구별해 주는 음성적 특징임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dirty="0"/>
              <a:t>대표적인 변별자질은 </a:t>
            </a:r>
            <a:r>
              <a:rPr lang="en-US" altLang="ko-KR" dirty="0"/>
              <a:t>[</a:t>
            </a:r>
            <a:r>
              <a:rPr lang="ko-KR" altLang="en-US" dirty="0" err="1"/>
              <a:t>유성성</a:t>
            </a:r>
            <a:r>
              <a:rPr lang="en-US" altLang="ko-KR" dirty="0"/>
              <a:t>]</a:t>
            </a:r>
            <a:r>
              <a:rPr lang="ko-KR" altLang="en-US" dirty="0"/>
              <a:t>으로 많은 언어에서 활용되고 있지만 한국어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에서는 변별적 기능을 하지 못함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변별자질은 기본적으로 이분법적인 특징을 가짐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 ex)  + </a:t>
            </a:r>
            <a:r>
              <a:rPr lang="ko-KR" altLang="en-US" dirty="0" err="1"/>
              <a:t>유성성</a:t>
            </a:r>
            <a:r>
              <a:rPr lang="en-US" altLang="ko-KR" dirty="0"/>
              <a:t>,  - </a:t>
            </a:r>
            <a:r>
              <a:rPr lang="ko-KR" altLang="en-US" dirty="0" err="1"/>
              <a:t>유성성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7702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변별자질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변별자질의 장점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적은 수의 자질로 많은 수의 분절음을 기술할 수 있음</a:t>
            </a:r>
            <a:r>
              <a:rPr lang="en-US" altLang="ko-KR" dirty="0"/>
              <a:t>. (</a:t>
            </a:r>
            <a:r>
              <a:rPr lang="ko-KR" altLang="en-US" dirty="0"/>
              <a:t>기술의 경제성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국어의 </a:t>
            </a:r>
            <a:r>
              <a:rPr lang="en-US" altLang="ko-KR" dirty="0"/>
              <a:t>10</a:t>
            </a:r>
            <a:r>
              <a:rPr lang="ko-KR" altLang="en-US" dirty="0"/>
              <a:t>모음 체계는 </a:t>
            </a:r>
            <a:r>
              <a:rPr lang="en-US" altLang="ko-KR" dirty="0"/>
              <a:t>[back], [high], [low], [round] </a:t>
            </a:r>
            <a:r>
              <a:rPr lang="ko-KR" altLang="en-US" dirty="0"/>
              <a:t>의 </a:t>
            </a:r>
            <a:r>
              <a:rPr lang="en-US" altLang="ko-KR" dirty="0"/>
              <a:t>+, - </a:t>
            </a:r>
            <a:r>
              <a:rPr lang="ko-KR" altLang="en-US" dirty="0"/>
              <a:t>값으로 나타낼 수 있음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음성적 성질이 대립되는 음소들의 관계가 명확해 짐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/</a:t>
            </a:r>
            <a:r>
              <a:rPr lang="en-US" altLang="ko-KR" dirty="0" err="1"/>
              <a:t>i</a:t>
            </a:r>
            <a:r>
              <a:rPr lang="en-US" altLang="ko-KR" dirty="0"/>
              <a:t>/  [-back, +high, -round]</a:t>
            </a:r>
          </a:p>
          <a:p>
            <a:pPr marL="548640" lvl="2" indent="0">
              <a:buNone/>
            </a:pPr>
            <a:r>
              <a:rPr lang="en-US" altLang="ko-KR" dirty="0"/>
              <a:t>   /ü/  [-back, +high, +round]</a:t>
            </a:r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926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변별자질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음운</a:t>
            </a:r>
            <a:r>
              <a:rPr lang="en-US" altLang="ko-KR" dirty="0"/>
              <a:t> </a:t>
            </a:r>
            <a:r>
              <a:rPr lang="ko-KR" altLang="en-US" dirty="0"/>
              <a:t>현상을 기술할 때도 유리함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비음화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밥맛 </a:t>
            </a:r>
            <a:r>
              <a:rPr lang="en-US" altLang="ko-KR" dirty="0"/>
              <a:t>[</a:t>
            </a:r>
            <a:r>
              <a:rPr lang="ko-KR" altLang="en-US" dirty="0" err="1"/>
              <a:t>밤맏</a:t>
            </a:r>
            <a:r>
              <a:rPr lang="en-US" altLang="ko-KR" dirty="0"/>
              <a:t>],  </a:t>
            </a:r>
            <a:r>
              <a:rPr lang="ko-KR" altLang="en-US" dirty="0"/>
              <a:t>입는 </a:t>
            </a:r>
            <a:r>
              <a:rPr lang="en-US" altLang="ko-KR" dirty="0"/>
              <a:t>[</a:t>
            </a:r>
            <a:r>
              <a:rPr lang="ko-KR" altLang="en-US" dirty="0" err="1"/>
              <a:t>임는</a:t>
            </a:r>
            <a:r>
              <a:rPr lang="en-US" altLang="ko-KR" dirty="0"/>
              <a:t>]                     /</a:t>
            </a:r>
            <a:r>
              <a:rPr lang="ko-KR" altLang="en-US" dirty="0" err="1"/>
              <a:t>ㅂ</a:t>
            </a:r>
            <a:r>
              <a:rPr lang="en-US" altLang="ko-KR" dirty="0"/>
              <a:t>/ → /</a:t>
            </a:r>
            <a:r>
              <a:rPr lang="ko-KR" altLang="en-US" dirty="0" err="1"/>
              <a:t>ㅁ</a:t>
            </a:r>
            <a:r>
              <a:rPr lang="en-US" altLang="ko-KR" dirty="0"/>
              <a:t>/ : ___/ㅁ, ㄴ/  </a:t>
            </a:r>
            <a:r>
              <a:rPr lang="en-US" altLang="ko-KR" u="sng" dirty="0"/>
              <a:t> </a:t>
            </a:r>
          </a:p>
          <a:p>
            <a:pPr marL="54864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멋만 </a:t>
            </a:r>
            <a:r>
              <a:rPr lang="en-US" altLang="ko-KR" dirty="0"/>
              <a:t>[</a:t>
            </a:r>
            <a:r>
              <a:rPr lang="ko-KR" altLang="en-US" dirty="0" err="1"/>
              <a:t>먼만</a:t>
            </a:r>
            <a:r>
              <a:rPr lang="en-US" altLang="ko-KR" dirty="0"/>
              <a:t>], </a:t>
            </a:r>
            <a:r>
              <a:rPr lang="ko-KR" altLang="en-US" dirty="0"/>
              <a:t>닫는다 </a:t>
            </a:r>
            <a:r>
              <a:rPr lang="en-US" altLang="ko-KR" dirty="0"/>
              <a:t>[</a:t>
            </a:r>
            <a:r>
              <a:rPr lang="ko-KR" altLang="en-US" dirty="0" err="1"/>
              <a:t>단는다</a:t>
            </a:r>
            <a:r>
              <a:rPr lang="en-US" altLang="ko-KR" dirty="0"/>
              <a:t>]               /</a:t>
            </a:r>
            <a:r>
              <a:rPr lang="ko-KR" altLang="en-US" dirty="0" err="1"/>
              <a:t>ㄷ</a:t>
            </a:r>
            <a:r>
              <a:rPr lang="en-US" altLang="ko-KR" dirty="0"/>
              <a:t>/ → /</a:t>
            </a:r>
            <a:r>
              <a:rPr lang="ko-KR" altLang="en-US" dirty="0" err="1"/>
              <a:t>ㄴ</a:t>
            </a:r>
            <a:r>
              <a:rPr lang="en-US" altLang="ko-KR" dirty="0"/>
              <a:t>/ : ___/ㅁ, ㄴ/ </a:t>
            </a:r>
          </a:p>
          <a:p>
            <a:pPr marL="54864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국민</a:t>
            </a:r>
            <a:r>
              <a:rPr lang="en-US" altLang="ko-KR" dirty="0"/>
              <a:t>[</a:t>
            </a:r>
            <a:r>
              <a:rPr lang="ko-KR" altLang="en-US" dirty="0" err="1"/>
              <a:t>궁민</a:t>
            </a:r>
            <a:r>
              <a:rPr lang="en-US" altLang="ko-KR" dirty="0"/>
              <a:t>]. </a:t>
            </a:r>
            <a:r>
              <a:rPr lang="ko-KR" altLang="en-US" dirty="0"/>
              <a:t>막내 </a:t>
            </a:r>
            <a:r>
              <a:rPr lang="en-US" altLang="ko-KR" dirty="0"/>
              <a:t>[</a:t>
            </a:r>
            <a:r>
              <a:rPr lang="ko-KR" altLang="en-US" dirty="0" err="1"/>
              <a:t>망내</a:t>
            </a:r>
            <a:r>
              <a:rPr lang="en-US" altLang="ko-KR" dirty="0"/>
              <a:t>]                       /</a:t>
            </a:r>
            <a:r>
              <a:rPr lang="ko-KR" altLang="en-US" dirty="0" err="1"/>
              <a:t>ㄱ</a:t>
            </a:r>
            <a:r>
              <a:rPr lang="en-US" altLang="ko-KR" dirty="0"/>
              <a:t>/ → /</a:t>
            </a:r>
            <a:r>
              <a:rPr lang="ko-KR" altLang="en-US" dirty="0" err="1"/>
              <a:t>ㅇ</a:t>
            </a:r>
            <a:r>
              <a:rPr lang="en-US" altLang="ko-KR" dirty="0"/>
              <a:t>/ : ___/ㅁ, ㄴ/ </a:t>
            </a:r>
          </a:p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[-nasal] → [+nasal] / _____ [+nasal]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5290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주요부류자질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주요부류자질</a:t>
            </a:r>
            <a:r>
              <a:rPr lang="en-US" altLang="ko-KR" dirty="0">
                <a:latin typeface="+mn-ea"/>
              </a:rPr>
              <a:t>(major class feature)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공명성</a:t>
            </a:r>
            <a:r>
              <a:rPr lang="ko-KR" altLang="en-US" dirty="0"/>
              <a:t> </a:t>
            </a:r>
            <a:r>
              <a:rPr lang="en-US" altLang="ko-KR" dirty="0"/>
              <a:t>[±sonorant]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공명성을</a:t>
            </a:r>
            <a:r>
              <a:rPr lang="ko-KR" altLang="en-US" dirty="0"/>
              <a:t> 가진 소리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공명음은</a:t>
            </a:r>
            <a:r>
              <a:rPr lang="ko-KR" altLang="en-US" dirty="0"/>
              <a:t> 기류의 교란으로 인한 소음이 동반되지 않음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반모음</a:t>
            </a:r>
            <a:r>
              <a:rPr lang="en-US" altLang="ko-KR" dirty="0"/>
              <a:t>, </a:t>
            </a:r>
            <a:r>
              <a:rPr lang="ko-KR" altLang="en-US" dirty="0"/>
              <a:t>유음</a:t>
            </a:r>
            <a:r>
              <a:rPr lang="en-US" altLang="ko-KR" dirty="0"/>
              <a:t>, </a:t>
            </a:r>
            <a:r>
              <a:rPr lang="ko-KR" altLang="en-US" dirty="0"/>
              <a:t>비음 </a:t>
            </a:r>
            <a:r>
              <a:rPr lang="en-US" altLang="ko-KR" dirty="0"/>
              <a:t>[+</a:t>
            </a:r>
            <a:r>
              <a:rPr lang="ko-KR" altLang="en-US" dirty="0" err="1"/>
              <a:t>공명성</a:t>
            </a:r>
            <a:r>
              <a:rPr lang="en-US" altLang="ko-KR" dirty="0"/>
              <a:t>] / </a:t>
            </a:r>
            <a:r>
              <a:rPr lang="ko-KR" altLang="en-US" dirty="0"/>
              <a:t>마찰음</a:t>
            </a:r>
            <a:r>
              <a:rPr lang="en-US" altLang="ko-KR" dirty="0"/>
              <a:t>, </a:t>
            </a:r>
            <a:r>
              <a:rPr lang="ko-KR" altLang="en-US" dirty="0"/>
              <a:t>파찰음</a:t>
            </a:r>
            <a:r>
              <a:rPr lang="en-US" altLang="ko-KR" dirty="0"/>
              <a:t>, </a:t>
            </a:r>
            <a:r>
              <a:rPr lang="ko-KR" altLang="en-US" dirty="0"/>
              <a:t>파열음 등의 장애음 </a:t>
            </a:r>
            <a:r>
              <a:rPr lang="en-US" altLang="ko-KR" dirty="0"/>
              <a:t>[-</a:t>
            </a:r>
            <a:r>
              <a:rPr lang="ko-KR" altLang="en-US" dirty="0" err="1"/>
              <a:t>공명성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자음성</a:t>
            </a:r>
            <a:r>
              <a:rPr lang="ko-KR" altLang="en-US" dirty="0"/>
              <a:t> </a:t>
            </a:r>
            <a:r>
              <a:rPr lang="en-US" altLang="ko-KR" dirty="0"/>
              <a:t>[±consonantal]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기류가 성도를 빠져 나오면서 방해를 받는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자음 </a:t>
            </a:r>
            <a:r>
              <a:rPr lang="en-US" altLang="ko-KR" dirty="0"/>
              <a:t>[+</a:t>
            </a:r>
            <a:r>
              <a:rPr lang="ko-KR" altLang="en-US" dirty="0" err="1"/>
              <a:t>자음성</a:t>
            </a:r>
            <a:r>
              <a:rPr lang="en-US" altLang="ko-KR" dirty="0"/>
              <a:t>] /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 err="1"/>
              <a:t>활음</a:t>
            </a:r>
            <a:r>
              <a:rPr lang="ko-KR" altLang="en-US" dirty="0"/>
              <a:t> </a:t>
            </a:r>
            <a:r>
              <a:rPr lang="en-US" altLang="ko-KR" dirty="0"/>
              <a:t>[-</a:t>
            </a:r>
            <a:r>
              <a:rPr lang="ko-KR" altLang="en-US" dirty="0" err="1"/>
              <a:t>자음성</a:t>
            </a:r>
            <a:r>
              <a:rPr lang="en-US" altLang="ko-KR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573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주요부류자질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성절성</a:t>
            </a:r>
            <a:r>
              <a:rPr lang="ko-KR" altLang="en-US" dirty="0"/>
              <a:t> </a:t>
            </a:r>
            <a:r>
              <a:rPr lang="en-US" altLang="ko-KR" dirty="0"/>
              <a:t>[±syllabic]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음절의</a:t>
            </a:r>
            <a:r>
              <a:rPr lang="en-US" altLang="ko-KR" dirty="0"/>
              <a:t> </a:t>
            </a:r>
            <a:r>
              <a:rPr lang="ko-KR" altLang="en-US" dirty="0"/>
              <a:t>핵을 이루는 소리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모든 모음 </a:t>
            </a:r>
            <a:r>
              <a:rPr lang="en-US" altLang="ko-KR" dirty="0"/>
              <a:t>[+</a:t>
            </a:r>
            <a:r>
              <a:rPr lang="en-US" altLang="ko-KR" dirty="0" err="1"/>
              <a:t>syll</a:t>
            </a:r>
            <a:r>
              <a:rPr lang="en-US" altLang="ko-KR" dirty="0"/>
              <a:t>] / </a:t>
            </a:r>
            <a:r>
              <a:rPr lang="ko-KR" altLang="en-US" dirty="0"/>
              <a:t>자음과 반모음 </a:t>
            </a:r>
            <a:r>
              <a:rPr lang="en-US" altLang="ko-KR" dirty="0"/>
              <a:t>[-</a:t>
            </a:r>
            <a:r>
              <a:rPr lang="en-US" altLang="ko-KR" dirty="0" err="1"/>
              <a:t>syll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영어의 경우 음절 말 비음과 유음이 </a:t>
            </a:r>
            <a:r>
              <a:rPr lang="ko-KR" altLang="en-US" dirty="0" err="1"/>
              <a:t>음절핵의</a:t>
            </a:r>
            <a:r>
              <a:rPr lang="ko-KR" altLang="en-US" dirty="0"/>
              <a:t> 역할을 하기도 하는데 이를 </a:t>
            </a:r>
            <a:r>
              <a:rPr lang="ko-KR" altLang="en-US" dirty="0" err="1"/>
              <a:t>성절적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자음</a:t>
            </a:r>
            <a:r>
              <a:rPr lang="en-US" altLang="ko-KR" dirty="0"/>
              <a:t>(syllabic consonants)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en-US" altLang="ko-KR" sz="1800" dirty="0"/>
              <a:t>button[</a:t>
            </a:r>
            <a:r>
              <a:rPr lang="en-US" altLang="ko-KR" sz="1800" dirty="0" err="1"/>
              <a:t>bʌtn</a:t>
            </a:r>
            <a:r>
              <a:rPr lang="en-US" altLang="ko-KR" sz="1800" dirty="0"/>
              <a:t>] , mutton[</a:t>
            </a:r>
            <a:r>
              <a:rPr lang="en-US" altLang="ko-KR" sz="1800" dirty="0" err="1"/>
              <a:t>mutn</a:t>
            </a:r>
            <a:r>
              <a:rPr lang="en-US" altLang="ko-KR" sz="1800" dirty="0"/>
              <a:t>̩], rhythm[</a:t>
            </a:r>
            <a:r>
              <a:rPr lang="en-US" altLang="ko-KR" sz="1800" dirty="0" err="1"/>
              <a:t>riðm</a:t>
            </a:r>
            <a:r>
              <a:rPr lang="en-US" altLang="ko-KR" sz="1800" dirty="0"/>
              <a:t>], little[</a:t>
            </a:r>
            <a:r>
              <a:rPr lang="en-US" altLang="ko-KR" sz="1800" dirty="0" err="1"/>
              <a:t>litl</a:t>
            </a:r>
            <a:r>
              <a:rPr lang="en-US" altLang="ko-KR" sz="1800" dirty="0"/>
              <a:t>]……….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언어보편적으로 흔하지는 않음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3156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주요부류자질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모음성</a:t>
            </a:r>
            <a:r>
              <a:rPr lang="ko-KR" altLang="en-US" dirty="0"/>
              <a:t> </a:t>
            </a:r>
            <a:r>
              <a:rPr lang="en-US" altLang="ko-KR" dirty="0"/>
              <a:t>[±vocalic]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모음의 성질과 관련되는 자질로 </a:t>
            </a:r>
            <a:r>
              <a:rPr lang="en-US" altLang="ko-KR" dirty="0"/>
              <a:t>[</a:t>
            </a:r>
            <a:r>
              <a:rPr lang="ko-KR" altLang="en-US" dirty="0" err="1"/>
              <a:t>성절성</a:t>
            </a:r>
            <a:r>
              <a:rPr lang="en-US" altLang="ko-KR" dirty="0"/>
              <a:t>] </a:t>
            </a:r>
            <a:r>
              <a:rPr lang="ko-KR" altLang="en-US" dirty="0"/>
              <a:t>자질이 대체하기도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모음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모음성</a:t>
            </a:r>
            <a:r>
              <a:rPr lang="en-US" altLang="ko-KR" sz="1800" dirty="0"/>
              <a:t>] / </a:t>
            </a:r>
            <a:r>
              <a:rPr lang="ko-KR" altLang="en-US" sz="1800" dirty="0"/>
              <a:t>반모음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모음성</a:t>
            </a:r>
            <a:r>
              <a:rPr lang="en-US" altLang="ko-KR" sz="1800" dirty="0"/>
              <a:t>] 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하지만 모든 자음이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모음성</a:t>
            </a:r>
            <a:r>
              <a:rPr lang="en-US" altLang="ko-KR" sz="1800" dirty="0"/>
              <a:t>]</a:t>
            </a:r>
            <a:r>
              <a:rPr lang="ko-KR" altLang="en-US" sz="1800" dirty="0"/>
              <a:t>은 아님</a:t>
            </a:r>
            <a:r>
              <a:rPr lang="en-US" altLang="ko-KR" sz="1800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일부 국어 </a:t>
            </a:r>
            <a:r>
              <a:rPr lang="ko-KR" altLang="en-US" dirty="0" err="1"/>
              <a:t>음운론자들의</a:t>
            </a:r>
            <a:r>
              <a:rPr lang="ko-KR" altLang="en-US" dirty="0"/>
              <a:t> 경우 </a:t>
            </a:r>
            <a:r>
              <a:rPr lang="en-US" altLang="ko-KR" dirty="0"/>
              <a:t>[</a:t>
            </a:r>
            <a:r>
              <a:rPr lang="ko-KR" altLang="en-US" dirty="0" err="1"/>
              <a:t>성절성</a:t>
            </a:r>
            <a:r>
              <a:rPr lang="en-US" altLang="ko-KR" dirty="0"/>
              <a:t>] </a:t>
            </a:r>
            <a:r>
              <a:rPr lang="ko-KR" altLang="en-US" dirty="0"/>
              <a:t>대신 </a:t>
            </a:r>
            <a:r>
              <a:rPr lang="en-US" altLang="ko-KR" dirty="0"/>
              <a:t>[</a:t>
            </a:r>
            <a:r>
              <a:rPr lang="ko-KR" altLang="en-US" dirty="0" err="1"/>
              <a:t>모음성</a:t>
            </a:r>
            <a:r>
              <a:rPr lang="en-US" altLang="ko-KR" dirty="0"/>
              <a:t>]</a:t>
            </a:r>
            <a:r>
              <a:rPr lang="ko-KR" altLang="en-US" dirty="0"/>
              <a:t>을 설정하기도 함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한국어에서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/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/’</a:t>
            </a:r>
            <a:r>
              <a:rPr lang="ko-KR" altLang="en-US" sz="1800" dirty="0"/>
              <a:t>로 끝나는 어간과 모음으로 끝나는 어간이 서로 비슷한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 양상을 보임</a:t>
            </a:r>
            <a:r>
              <a:rPr lang="en-US" altLang="ko-KR" sz="1800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sz="1800" dirty="0"/>
          </a:p>
          <a:p>
            <a:pPr lvl="3"/>
            <a:endParaRPr lang="en-US" altLang="ko-KR" sz="1800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0417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주요부류자질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 lnSpcReduction="10000"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sz="1800" dirty="0"/>
              <a:t>유음의 경우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모음성</a:t>
            </a:r>
            <a:r>
              <a:rPr lang="en-US" altLang="ko-KR" sz="1800" dirty="0"/>
              <a:t>]</a:t>
            </a:r>
            <a:r>
              <a:rPr lang="ko-KR" altLang="en-US" sz="1800" dirty="0"/>
              <a:t>을 갖게 되어 모음과 한 부류로 묶이게 됨</a:t>
            </a:r>
            <a:r>
              <a:rPr lang="en-US" altLang="ko-KR" sz="1800" dirty="0"/>
              <a:t>.</a:t>
            </a:r>
          </a:p>
          <a:p>
            <a:pPr lvl="5"/>
            <a:endParaRPr lang="en-US" altLang="ko-KR" sz="1800" dirty="0"/>
          </a:p>
          <a:p>
            <a:pPr lvl="5"/>
            <a:r>
              <a:rPr lang="ko-KR" altLang="en-US" sz="1800" dirty="0"/>
              <a:t>모음</a:t>
            </a:r>
            <a:r>
              <a:rPr lang="en-US" altLang="ko-KR" sz="1800" dirty="0"/>
              <a:t>, </a:t>
            </a:r>
            <a:r>
              <a:rPr lang="ko-KR" altLang="en-US" sz="1800" dirty="0"/>
              <a:t>유음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모음성</a:t>
            </a:r>
            <a:r>
              <a:rPr lang="en-US" altLang="ko-KR" sz="1800" dirty="0"/>
              <a:t>] / </a:t>
            </a:r>
            <a:r>
              <a:rPr lang="ko-KR" altLang="en-US" sz="1800" dirty="0"/>
              <a:t>반모음</a:t>
            </a:r>
            <a:r>
              <a:rPr lang="en-US" altLang="ko-KR" sz="1800" dirty="0"/>
              <a:t>, </a:t>
            </a:r>
            <a:r>
              <a:rPr lang="ko-KR" altLang="en-US" sz="1800" dirty="0"/>
              <a:t>비음</a:t>
            </a:r>
            <a:r>
              <a:rPr lang="en-US" altLang="ko-KR" sz="1800" dirty="0"/>
              <a:t>, </a:t>
            </a:r>
            <a:r>
              <a:rPr lang="ko-KR" altLang="en-US" sz="1800" dirty="0"/>
              <a:t>장애음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모음성</a:t>
            </a:r>
            <a:r>
              <a:rPr lang="en-US" altLang="ko-KR" sz="1800" dirty="0"/>
              <a:t>]</a:t>
            </a:r>
          </a:p>
          <a:p>
            <a:pPr lvl="5"/>
            <a:endParaRPr lang="en-US" altLang="ko-KR" sz="1800" dirty="0"/>
          </a:p>
          <a:p>
            <a:pPr lvl="4"/>
            <a:r>
              <a:rPr lang="ko-KR" altLang="en-US" sz="1900" dirty="0"/>
              <a:t>하지만 </a:t>
            </a:r>
            <a:r>
              <a:rPr lang="en-US" altLang="ko-KR" sz="1900" dirty="0"/>
              <a:t>[</a:t>
            </a:r>
            <a:r>
              <a:rPr lang="ko-KR" altLang="en-US" sz="1900" dirty="0" err="1"/>
              <a:t>성절성</a:t>
            </a:r>
            <a:r>
              <a:rPr lang="en-US" altLang="ko-KR" sz="1900" dirty="0"/>
              <a:t>] </a:t>
            </a:r>
            <a:r>
              <a:rPr lang="ko-KR" altLang="en-US" sz="1900" dirty="0"/>
              <a:t>자질을 설정하면 음운론적으로 행동을 같이 하는 소리들</a:t>
            </a:r>
            <a:endParaRPr lang="en-US" altLang="ko-KR" sz="1900" dirty="0"/>
          </a:p>
          <a:p>
            <a:pPr marL="1051560" lvl="4" indent="0">
              <a:buNone/>
            </a:pPr>
            <a:r>
              <a:rPr lang="en-US" altLang="ko-KR" sz="1900" dirty="0"/>
              <a:t>  </a:t>
            </a:r>
            <a:r>
              <a:rPr lang="ko-KR" altLang="en-US" sz="1900" dirty="0"/>
              <a:t>끼리 묶을 수 있음</a:t>
            </a:r>
            <a:r>
              <a:rPr lang="en-US" altLang="ko-KR" sz="1900" dirty="0"/>
              <a:t>.</a:t>
            </a:r>
          </a:p>
          <a:p>
            <a:pPr lvl="5"/>
            <a:endParaRPr lang="en-US" altLang="ko-KR" sz="1800" dirty="0"/>
          </a:p>
          <a:p>
            <a:pPr lvl="5"/>
            <a:r>
              <a:rPr lang="ko-KR" altLang="en-US" sz="1800" dirty="0"/>
              <a:t>음절을 구성하는 소리 </a:t>
            </a:r>
            <a:r>
              <a:rPr lang="en-US" altLang="ko-KR" sz="1800" dirty="0"/>
              <a:t>/ </a:t>
            </a:r>
            <a:r>
              <a:rPr lang="ko-KR" altLang="en-US" sz="1800" dirty="0"/>
              <a:t>음절을 구성하지 못하는 소리</a:t>
            </a:r>
            <a:endParaRPr lang="en-US" altLang="ko-KR" sz="1800" dirty="0"/>
          </a:p>
          <a:p>
            <a:pPr marL="1051560" lvl="4" indent="0">
              <a:buNone/>
            </a:pPr>
            <a:endParaRPr lang="en-US" altLang="ko-KR" sz="1900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2"/>
            <a:endParaRPr lang="en-US" altLang="ko-KR" sz="1800" dirty="0"/>
          </a:p>
          <a:p>
            <a:pPr lvl="3"/>
            <a:endParaRPr lang="en-US" altLang="ko-KR" sz="1800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23046"/>
              </p:ext>
            </p:extLst>
          </p:nvPr>
        </p:nvGraphicFramePr>
        <p:xfrm>
          <a:off x="899592" y="1772816"/>
          <a:ext cx="7488832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 </a:t>
                      </a:r>
                      <a:r>
                        <a:rPr lang="ko-KR" altLang="en-US" dirty="0"/>
                        <a:t>받침이 있는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 </a:t>
                      </a:r>
                      <a:r>
                        <a:rPr lang="ko-KR" altLang="en-US" dirty="0"/>
                        <a:t>받침이 없는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ㄹ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로 끝나는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대전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으로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머리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제주도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브라질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니까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배우</a:t>
                      </a:r>
                      <a:r>
                        <a:rPr lang="en-US" altLang="ko-KR" baseline="0" dirty="0"/>
                        <a:t>+</a:t>
                      </a:r>
                      <a:r>
                        <a:rPr lang="ko-KR" altLang="en-US" baseline="0" dirty="0"/>
                        <a:t>니까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먹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 err="1"/>
                        <a:t>으니까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좋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 err="1"/>
                        <a:t>으니까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니까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알</a:t>
                      </a:r>
                      <a:r>
                        <a:rPr lang="en-US" altLang="ko-KR" dirty="0"/>
                        <a:t>+(</a:t>
                      </a:r>
                      <a:r>
                        <a:rPr lang="ko-KR" altLang="en-US" dirty="0" err="1"/>
                        <a:t>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니까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4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1194</TotalTime>
  <Words>2799</Words>
  <Application>Microsoft Office PowerPoint</Application>
  <PresentationFormat>화면 슬라이드 쇼(4:3)</PresentationFormat>
  <Paragraphs>1115</Paragraphs>
  <Slides>28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돋움</vt:lpstr>
      <vt:lpstr>맑은 고딕</vt:lpstr>
      <vt:lpstr>Arial</vt:lpstr>
      <vt:lpstr>Calibri</vt:lpstr>
      <vt:lpstr>투명도</vt:lpstr>
      <vt:lpstr>7.변별자질</vt:lpstr>
      <vt:lpstr>1. 변별자질</vt:lpstr>
      <vt:lpstr>1. 변별자질</vt:lpstr>
      <vt:lpstr>1. 변별자질</vt:lpstr>
      <vt:lpstr>1. 변별자질</vt:lpstr>
      <vt:lpstr>2. 주요부류자질</vt:lpstr>
      <vt:lpstr>2. 주요부류자질</vt:lpstr>
      <vt:lpstr>2. 주요부류자질</vt:lpstr>
      <vt:lpstr>2. 주요부류자질</vt:lpstr>
      <vt:lpstr>2. 주요부류자질</vt:lpstr>
      <vt:lpstr>3. 발성유형자질</vt:lpstr>
      <vt:lpstr>3. 발성유형자질</vt:lpstr>
      <vt:lpstr>4. 자음분류자질</vt:lpstr>
      <vt:lpstr>4. 자음분류자질</vt:lpstr>
      <vt:lpstr>4. 자음분류자질</vt:lpstr>
      <vt:lpstr>4. 자음분류자질</vt:lpstr>
      <vt:lpstr>4. 자음분류자질</vt:lpstr>
      <vt:lpstr>4. 자음분류자질</vt:lpstr>
      <vt:lpstr>4. 자음분류자질</vt:lpstr>
      <vt:lpstr>4. 자음분류자질</vt:lpstr>
      <vt:lpstr>4. 자음분류자질</vt:lpstr>
      <vt:lpstr>5. 모음분류자질</vt:lpstr>
      <vt:lpstr>5. 모음분류자질</vt:lpstr>
      <vt:lpstr>5. 모음분류자질</vt:lpstr>
      <vt:lpstr>5. 모음분류자질</vt:lpstr>
      <vt:lpstr>5. 모음분류자질</vt:lpstr>
      <vt:lpstr>5. 모음분류자질</vt:lpstr>
      <vt:lpstr>5. 모음분류자질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191</cp:revision>
  <dcterms:created xsi:type="dcterms:W3CDTF">2017-09-04T07:43:42Z</dcterms:created>
  <dcterms:modified xsi:type="dcterms:W3CDTF">2019-10-16T06:37:08Z</dcterms:modified>
</cp:coreProperties>
</file>