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9"/>
  </p:notesMasterIdLst>
  <p:sldIdLst>
    <p:sldId id="256" r:id="rId2"/>
    <p:sldId id="257" r:id="rId3"/>
    <p:sldId id="414" r:id="rId4"/>
    <p:sldId id="415" r:id="rId5"/>
    <p:sldId id="416" r:id="rId6"/>
    <p:sldId id="417" r:id="rId7"/>
    <p:sldId id="418" r:id="rId8"/>
    <p:sldId id="420" r:id="rId9"/>
    <p:sldId id="437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4" r:id="rId23"/>
    <p:sldId id="435" r:id="rId24"/>
    <p:sldId id="433" r:id="rId25"/>
    <p:sldId id="436" r:id="rId26"/>
    <p:sldId id="438" r:id="rId27"/>
    <p:sldId id="439" r:id="rId28"/>
  </p:sldIdLst>
  <p:sldSz cx="9144000" cy="6858000" type="screen4x3"/>
  <p:notesSz cx="6832600" cy="9963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1" autoAdjust="0"/>
    <p:restoredTop sz="64625" autoAdjust="0"/>
  </p:normalViewPr>
  <p:slideViewPr>
    <p:cSldViewPr>
      <p:cViewPr>
        <p:scale>
          <a:sx n="64" d="100"/>
          <a:sy n="64" d="100"/>
        </p:scale>
        <p:origin x="54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57DE-8F2A-43F1-A05D-17660942A8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246188"/>
            <a:ext cx="4483100" cy="336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2625" y="4794250"/>
            <a:ext cx="5467350" cy="3924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63088"/>
            <a:ext cx="296068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70325" y="9463088"/>
            <a:ext cx="296068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792F9-FE70-49F2-8348-10B64CEE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Q1. (1) ‘</a:t>
            </a:r>
            <a:r>
              <a:rPr lang="ko-KR" altLang="en-US" dirty="0" err="1"/>
              <a:t>가시연꽃씨’의</a:t>
            </a:r>
            <a:r>
              <a:rPr lang="ko-KR" altLang="en-US" dirty="0"/>
              <a:t> 음소는 몇 개인가요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음소 </a:t>
            </a:r>
            <a:r>
              <a:rPr lang="en-US" altLang="ko-KR" dirty="0"/>
              <a:t>: </a:t>
            </a: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ㅏ</a:t>
            </a:r>
            <a:r>
              <a:rPr lang="en-US" altLang="ko-KR" dirty="0"/>
              <a:t>, </a:t>
            </a:r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ㅣ</a:t>
            </a:r>
            <a:r>
              <a:rPr lang="en-US" altLang="ko-KR" dirty="0"/>
              <a:t>, </a:t>
            </a:r>
            <a:r>
              <a:rPr lang="ko-KR" altLang="en-US" dirty="0" err="1"/>
              <a:t>ㅇ</a:t>
            </a:r>
            <a:r>
              <a:rPr lang="en-US" altLang="ko-KR" dirty="0"/>
              <a:t>, y, </a:t>
            </a:r>
            <a:r>
              <a:rPr lang="ko-KR" altLang="en-US" dirty="0" err="1"/>
              <a:t>ㅓ</a:t>
            </a:r>
            <a:r>
              <a:rPr lang="en-US" altLang="ko-KR" dirty="0"/>
              <a:t>, </a:t>
            </a:r>
            <a:r>
              <a:rPr lang="ko-KR" altLang="en-US" dirty="0" err="1"/>
              <a:t>ㄲ</a:t>
            </a:r>
            <a:r>
              <a:rPr lang="en-US" altLang="ko-KR" dirty="0"/>
              <a:t>, </a:t>
            </a:r>
            <a:r>
              <a:rPr lang="ko-KR" altLang="en-US" dirty="0" err="1"/>
              <a:t>ㅗ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 err="1"/>
              <a:t>ㅆ</a:t>
            </a:r>
            <a:r>
              <a:rPr lang="en-US" altLang="ko-KR" dirty="0"/>
              <a:t>, 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en-US" altLang="ko-KR" dirty="0"/>
              <a:t>(12</a:t>
            </a:r>
            <a:r>
              <a:rPr lang="ko-KR" altLang="en-US" dirty="0"/>
              <a:t>개</a:t>
            </a:r>
            <a:r>
              <a:rPr lang="en-US" altLang="ko-KR" dirty="0"/>
              <a:t>)???  (</a:t>
            </a:r>
            <a:r>
              <a:rPr lang="ko-KR" altLang="en-US" dirty="0"/>
              <a:t>이거 맞나 모르겠다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    (2) ‘</a:t>
            </a:r>
            <a:r>
              <a:rPr lang="ko-KR" altLang="en-US" dirty="0" err="1"/>
              <a:t>가시연꽃씨’의</a:t>
            </a:r>
            <a:r>
              <a:rPr lang="ko-KR" altLang="en-US" dirty="0"/>
              <a:t> 음절은 몇 개인가요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음절 </a:t>
            </a:r>
            <a:r>
              <a:rPr lang="en-US" altLang="ko-KR" dirty="0"/>
              <a:t>: 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연</a:t>
            </a:r>
            <a:r>
              <a:rPr lang="en-US" altLang="ko-KR" dirty="0"/>
              <a:t>, </a:t>
            </a:r>
            <a:r>
              <a:rPr lang="ko-KR" altLang="en-US" dirty="0" err="1"/>
              <a:t>꼳</a:t>
            </a:r>
            <a:r>
              <a:rPr lang="en-US" altLang="ko-KR" dirty="0"/>
              <a:t>, </a:t>
            </a:r>
            <a:r>
              <a:rPr lang="ko-KR" altLang="en-US" dirty="0"/>
              <a:t>씨</a:t>
            </a:r>
          </a:p>
          <a:p>
            <a:endParaRPr lang="ko-KR" altLang="en-US" dirty="0"/>
          </a:p>
          <a:p>
            <a:r>
              <a:rPr lang="ko-KR" altLang="en-US" dirty="0"/>
              <a:t>		음절이란 홀로 발음할 수 있는 단위이면서 인식이 빠르다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(3) (1)</a:t>
            </a:r>
            <a:r>
              <a:rPr lang="ko-KR" altLang="en-US" dirty="0"/>
              <a:t>보다 </a:t>
            </a:r>
            <a:r>
              <a:rPr lang="en-US" altLang="ko-KR" dirty="0"/>
              <a:t>(2)</a:t>
            </a:r>
            <a:r>
              <a:rPr lang="ko-KR" altLang="en-US" dirty="0"/>
              <a:t>를 더 빨리 대답할 수 있는 이유는 무엇인가요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2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놀 </a:t>
            </a:r>
            <a:r>
              <a:rPr lang="en-US" altLang="ko-KR" dirty="0"/>
              <a:t>+ </a:t>
            </a:r>
            <a:r>
              <a:rPr lang="ko-KR" altLang="en-US" dirty="0"/>
              <a:t>이 		</a:t>
            </a:r>
            <a:r>
              <a:rPr lang="en-US" altLang="ko-KR" dirty="0"/>
              <a:t>=&gt; </a:t>
            </a:r>
            <a:r>
              <a:rPr lang="ko-KR" altLang="en-US" dirty="0"/>
              <a:t>분철	</a:t>
            </a:r>
          </a:p>
          <a:p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dirty="0" err="1"/>
              <a:t>ㅗ</a:t>
            </a:r>
            <a:r>
              <a:rPr lang="ko-KR" altLang="en-US" dirty="0"/>
              <a:t> </a:t>
            </a:r>
            <a:r>
              <a:rPr lang="ko-KR" altLang="en-US" dirty="0" err="1"/>
              <a:t>ㄹ</a:t>
            </a:r>
            <a:r>
              <a:rPr lang="ko-KR" altLang="en-US" dirty="0"/>
              <a:t> </a:t>
            </a:r>
            <a:r>
              <a:rPr lang="en-US" altLang="ko-KR" dirty="0"/>
              <a:t>|| </a:t>
            </a:r>
            <a:r>
              <a:rPr lang="ko-KR" altLang="en-US" dirty="0" err="1"/>
              <a:t>ㅣ</a:t>
            </a:r>
            <a:r>
              <a:rPr lang="ko-KR" altLang="en-US" dirty="0"/>
              <a:t>	</a:t>
            </a:r>
            <a:r>
              <a:rPr lang="en-US" altLang="ko-KR" dirty="0"/>
              <a:t>=&gt; </a:t>
            </a:r>
            <a:r>
              <a:rPr lang="ko-KR" altLang="en-US" dirty="0"/>
              <a:t>표기상의 음절 </a:t>
            </a:r>
            <a:r>
              <a:rPr lang="en-US" altLang="ko-KR" dirty="0"/>
              <a:t>(||</a:t>
            </a:r>
            <a:r>
              <a:rPr lang="ko-KR" altLang="en-US" dirty="0"/>
              <a:t>경계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dirty="0" err="1"/>
              <a:t>ㅗ</a:t>
            </a:r>
            <a:r>
              <a:rPr lang="ko-KR" altLang="en-US" dirty="0"/>
              <a:t> </a:t>
            </a:r>
            <a:r>
              <a:rPr lang="en-US" altLang="ko-KR" dirty="0"/>
              <a:t>|| </a:t>
            </a:r>
            <a:r>
              <a:rPr lang="ko-KR" altLang="en-US" dirty="0"/>
              <a:t>ㄹ </a:t>
            </a:r>
            <a:r>
              <a:rPr lang="ko-KR" altLang="en-US" dirty="0" err="1"/>
              <a:t>ㅣ</a:t>
            </a:r>
            <a:r>
              <a:rPr lang="ko-KR" altLang="en-US" dirty="0"/>
              <a:t>	</a:t>
            </a:r>
            <a:r>
              <a:rPr lang="en-US" altLang="ko-KR" dirty="0"/>
              <a:t>=&gt; </a:t>
            </a:r>
            <a:r>
              <a:rPr lang="ko-KR" altLang="en-US" dirty="0"/>
              <a:t>말음상의 음절 </a:t>
            </a:r>
            <a:r>
              <a:rPr lang="en-US" altLang="ko-KR" dirty="0"/>
              <a:t>(||</a:t>
            </a:r>
            <a:r>
              <a:rPr lang="ko-KR" altLang="en-US" dirty="0"/>
              <a:t>경계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ㄱ</a:t>
            </a:r>
            <a:r>
              <a:rPr lang="en-US" altLang="ko-KR" dirty="0"/>
              <a:t>) [</a:t>
            </a:r>
            <a:r>
              <a:rPr lang="ko-KR" altLang="en-US" dirty="0" err="1"/>
              <a:t>무르피</a:t>
            </a:r>
            <a:r>
              <a:rPr lang="en-US" altLang="ko-KR" dirty="0"/>
              <a:t>][</a:t>
            </a:r>
            <a:r>
              <a:rPr lang="ko-KR" altLang="en-US" dirty="0" err="1"/>
              <a:t>끄트로</a:t>
            </a:r>
            <a:r>
              <a:rPr lang="en-US" altLang="ko-KR" dirty="0"/>
              <a:t>][</a:t>
            </a:r>
            <a:r>
              <a:rPr lang="ko-KR" altLang="en-US" dirty="0" err="1"/>
              <a:t>달마지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ㄴ</a:t>
            </a:r>
            <a:r>
              <a:rPr lang="en-US" altLang="ko-KR" dirty="0"/>
              <a:t>) [</a:t>
            </a:r>
            <a:r>
              <a:rPr lang="ko-KR" altLang="en-US" dirty="0"/>
              <a:t>무르팍</a:t>
            </a:r>
            <a:r>
              <a:rPr lang="en-US" altLang="ko-KR" dirty="0"/>
              <a:t>][</a:t>
            </a:r>
            <a:r>
              <a:rPr lang="ko-KR" altLang="en-US" dirty="0"/>
              <a:t>끄트머리</a:t>
            </a:r>
            <a:r>
              <a:rPr lang="en-US" altLang="ko-KR" dirty="0"/>
              <a:t>][</a:t>
            </a:r>
            <a:r>
              <a:rPr lang="ko-KR" altLang="en-US" dirty="0"/>
              <a:t>마중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분철</a:t>
            </a:r>
          </a:p>
          <a:p>
            <a:endParaRPr lang="ko-KR" altLang="en-US" dirty="0"/>
          </a:p>
          <a:p>
            <a:r>
              <a:rPr lang="ko-KR" altLang="en-US" dirty="0"/>
              <a:t>어휘형태소</a:t>
            </a:r>
            <a:r>
              <a:rPr lang="en-US" altLang="ko-KR" dirty="0"/>
              <a:t>(</a:t>
            </a:r>
            <a:r>
              <a:rPr lang="ko-KR" altLang="en-US" dirty="0"/>
              <a:t>자음받침</a:t>
            </a:r>
            <a:r>
              <a:rPr lang="en-US" altLang="ko-KR" dirty="0"/>
              <a:t>) + </a:t>
            </a:r>
            <a:r>
              <a:rPr lang="ko-KR" altLang="en-US" dirty="0"/>
              <a:t>문법형태소</a:t>
            </a:r>
            <a:r>
              <a:rPr lang="en-US" altLang="ko-KR" dirty="0"/>
              <a:t>(</a:t>
            </a:r>
            <a:r>
              <a:rPr lang="ko-KR" altLang="en-US" dirty="0"/>
              <a:t>모음 시작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밥 </a:t>
            </a:r>
            <a:r>
              <a:rPr lang="en-US" altLang="ko-KR" dirty="0"/>
              <a:t>+ </a:t>
            </a:r>
            <a:r>
              <a:rPr lang="ko-KR" altLang="en-US" dirty="0"/>
              <a:t>이 </a:t>
            </a:r>
            <a:r>
              <a:rPr lang="en-US" altLang="ko-KR" dirty="0"/>
              <a:t>=&gt; </a:t>
            </a:r>
            <a:r>
              <a:rPr lang="ko-KR" altLang="en-US" dirty="0"/>
              <a:t>밥이 </a:t>
            </a:r>
            <a:r>
              <a:rPr lang="en-US" altLang="ko-KR" dirty="0"/>
              <a:t>(</a:t>
            </a:r>
            <a:r>
              <a:rPr lang="ko-KR" altLang="en-US" dirty="0"/>
              <a:t>연철</a:t>
            </a:r>
            <a:r>
              <a:rPr lang="en-US" altLang="ko-KR" dirty="0"/>
              <a:t>: </a:t>
            </a:r>
            <a:r>
              <a:rPr lang="ko-KR" altLang="en-US" dirty="0"/>
              <a:t>바비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분철을 하는 이유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형태소 경계가 명확해짐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어휘형태소의 형태를 고정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독서 능률이 올라감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음절화 하는 법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모음을 찾는다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모음을 중성으로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모음 앞에 자음이 하나 있으면 그것을 초성으로 삼는다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남은 자음이 있으면 앞에 있는 모음과 차례로 결합한다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경우에는 그대로 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ㅗ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ㅡ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ㅓ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ㅗ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ㅓ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모음찾기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ㅗㅡㅓ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자음 초성 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br>
              <a:rPr lang="ko-KR" altLang="en-US" dirty="0"/>
            </a:b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높낮이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올라가서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형태가 되는 것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8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한국어 표기법의 특징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형태소의 원형을 그대로 적는 분철을 하기 때문에 표기상의 음절과 발음성의 음절이 달라질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의미를 가진 최소 단위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음절의 초성의 제약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연쇄 자음이 올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음절 종성의 제약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개만 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ㅂ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빛부터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밑줄 친 부분이 어떻게 발음되는지 정리한 후 어떤 자음이 어떻게 바뀌는지 살펴보세요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빋또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빋꽈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빋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빋뿌터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 다음에 모음이 왔을 때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 다음에 자음이 있을 때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 다음에 아무것도 없을 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(1)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정리한 자음의 변화는 어떤 환경에서 일어나는지 생각해 보세요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.’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ㅊ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받침으로 놓이면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바뀐다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음절’정보를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활용하지 않으면 이 현상의 적용 환경을 어떻게 설명할 수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있는지 생각해 보세요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자음이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올때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쉼이나 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(pause)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있을 때</a:t>
            </a:r>
          </a:p>
          <a:p>
            <a:endParaRPr lang="en-US" dirty="0"/>
          </a:p>
          <a:p>
            <a:r>
              <a:rPr lang="ko-KR" altLang="en-US" dirty="0"/>
              <a:t>음절을 </a:t>
            </a:r>
            <a:r>
              <a:rPr lang="ko-KR" altLang="en-US" dirty="0" err="1"/>
              <a:t>인정할때</a:t>
            </a:r>
            <a:r>
              <a:rPr lang="ko-KR" altLang="en-US" dirty="0"/>
              <a:t> 더 설명이 편함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7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음절은 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음절핵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있어도 음절을 구성할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초성과 종성은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주변음이라고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음절핵은 모음만 올 수 있으며 초성과 종성은 자음만이 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반모음은 음절핵에 쓰이기는 하지만 음절핵의 모음과 같이 쓰여야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반모음은 음절핵은 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강아지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넓이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아ㅇ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ㅏ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강아지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강아지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ㅏ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ㅏ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ㅎㅈ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ㅕㅔ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뒤로 넘어가서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ㅓㅡ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넓이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널비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-&gt;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널비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ㄴㅂ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ㅓㅣ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음절이라고 하는 것은 앞부분에 초성이 오고 가운데가 중성 마지막이 종성이 되는 구조로 이루어져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9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G: Glide(Semi Vowel,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반모음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ㄴ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실수를 했지만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겨ㅇ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겨ㄹ의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형태를 보인다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초성과 중성은 똑같기 때문에 초성과 중성이 잘 결합된 형태를 보이고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좌분지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형태임을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마찬가지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역시 마찬가지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좌분지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중성 종성이 동일하므로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우분지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ㅗㅇ기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ㅗㅇ기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ㅗㅇ이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결합하여 있는 모습을 보인다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음절경계를 나누면 초성과 중성</a:t>
            </a:r>
            <a:r>
              <a:rPr lang="en-US" altLang="ko-KR" dirty="0"/>
              <a:t>, </a:t>
            </a:r>
            <a:r>
              <a:rPr lang="ko-KR" altLang="en-US" dirty="0"/>
              <a:t>종성의 경계를 알 수 있다</a:t>
            </a:r>
            <a:r>
              <a:rPr lang="en-US" altLang="ko-KR" dirty="0"/>
              <a:t>. </a:t>
            </a:r>
            <a:r>
              <a:rPr lang="ko-KR" altLang="en-US" dirty="0"/>
              <a:t>그 과정을 </a:t>
            </a:r>
            <a:r>
              <a:rPr lang="ko-KR" altLang="en-US" dirty="0" err="1"/>
              <a:t>음절화라고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92F9-FE70-49F2-8348-10B64CEEF7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8.</a:t>
            </a:r>
            <a:r>
              <a:rPr lang="ko-KR" altLang="en-US"/>
              <a:t>음절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음절의 이해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한국어의 음절 유형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음절 경계와 음절화</a:t>
            </a:r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음절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 구조 제약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한국어의 음절 유형은 음절 구조 제약에 의해 결정됨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b="1" u="sng" dirty="0"/>
              <a:t>초성과 종성에 올 수 있는 자음의 최대 개수는 하나이다</a:t>
            </a:r>
            <a:r>
              <a:rPr lang="en-US" altLang="ko-KR" b="1" u="sng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이런 제약 때문에 초성이나 종성에 자음이 두 개 이상 오는 음절 유형은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한국어에 존재하지 않음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언어마다 음절 구조 제약은 다르고 외국어를 한국어에 수용할 때 음절 구조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에 대한 조정 과정이 일어남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ex) strike</a:t>
            </a:r>
          </a:p>
          <a:p>
            <a:pPr lvl="1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5404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음절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한국어의 음절 유형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종성에 놓이는 자음</a:t>
            </a:r>
            <a:r>
              <a:rPr lang="en-US" altLang="ko-KR" dirty="0"/>
              <a:t>(C), </a:t>
            </a:r>
            <a:r>
              <a:rPr lang="ko-KR" altLang="en-US" dirty="0"/>
              <a:t>단모음</a:t>
            </a:r>
            <a:r>
              <a:rPr lang="en-US" altLang="ko-KR" dirty="0"/>
              <a:t>(V), </a:t>
            </a:r>
            <a:r>
              <a:rPr lang="ko-KR" altLang="en-US" dirty="0"/>
              <a:t>반모음</a:t>
            </a:r>
            <a:r>
              <a:rPr lang="en-US" altLang="ko-KR" dirty="0"/>
              <a:t>(G or S)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결합 방식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에 따라 여러 가지로 구분됨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6301"/>
              </p:ext>
            </p:extLst>
          </p:nvPr>
        </p:nvGraphicFramePr>
        <p:xfrm>
          <a:off x="611560" y="3429000"/>
          <a:ext cx="7704856" cy="280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CVG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밭의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바</a:t>
                      </a:r>
                      <a:r>
                        <a:rPr lang="ko-KR" altLang="en-US" b="1" u="sng" dirty="0" err="1"/>
                        <a:t>틔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VGC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회의입니다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회</a:t>
                      </a:r>
                      <a:r>
                        <a:rPr lang="ko-KR" altLang="en-US" b="1" u="sng" dirty="0" err="1"/>
                        <a:t>읨</a:t>
                      </a:r>
                      <a:r>
                        <a:rPr lang="ko-KR" altLang="en-US" dirty="0" err="1"/>
                        <a:t>니다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CGVC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CGV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CVGC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논의를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노</a:t>
                      </a:r>
                      <a:r>
                        <a:rPr lang="ko-KR" altLang="en-US" b="1" u="sng" dirty="0"/>
                        <a:t>늴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3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음절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현실 발음을 고려하면 </a:t>
            </a:r>
            <a:r>
              <a:rPr lang="en-US" altLang="ko-KR" dirty="0"/>
              <a:t>CVG[ex. </a:t>
            </a:r>
            <a:r>
              <a:rPr lang="ko-KR" altLang="en-US" dirty="0" err="1"/>
              <a:t>바</a:t>
            </a:r>
            <a:r>
              <a:rPr lang="ko-KR" altLang="en-US" b="1" u="sng" dirty="0" err="1"/>
              <a:t>틔</a:t>
            </a:r>
            <a:r>
              <a:rPr lang="en-US" altLang="ko-KR" dirty="0"/>
              <a:t>], VGC[ex. </a:t>
            </a:r>
            <a:r>
              <a:rPr lang="ko-KR" altLang="en-US" dirty="0" err="1"/>
              <a:t>회</a:t>
            </a:r>
            <a:r>
              <a:rPr lang="ko-KR" altLang="en-US" b="1" u="sng" dirty="0" err="1"/>
              <a:t>읨</a:t>
            </a:r>
            <a:r>
              <a:rPr lang="ko-KR" altLang="en-US" dirty="0" err="1"/>
              <a:t>니다</a:t>
            </a:r>
            <a:r>
              <a:rPr lang="en-US" altLang="ko-KR" dirty="0"/>
              <a:t>], CVGC[ex. </a:t>
            </a:r>
            <a:r>
              <a:rPr lang="ko-KR" altLang="en-US" dirty="0"/>
              <a:t>노</a:t>
            </a:r>
            <a:r>
              <a:rPr lang="ko-KR" altLang="en-US" b="1" u="sng" dirty="0"/>
              <a:t>늴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은 거의 나타나지 않음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ㅢ</a:t>
            </a:r>
            <a:r>
              <a:rPr lang="en-US" altLang="ko-KR" dirty="0"/>
              <a:t>’</a:t>
            </a:r>
            <a:r>
              <a:rPr lang="ko-KR" altLang="en-US" dirty="0"/>
              <a:t>가 종성에 오면 온전히 발음되기 어려움</a:t>
            </a:r>
            <a:r>
              <a:rPr lang="en-US" altLang="ko-KR" dirty="0"/>
              <a:t>.\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하향 이중모음을 허용하지 않는 관점에서는 </a:t>
            </a:r>
            <a:r>
              <a:rPr lang="en-US" altLang="ko-KR" dirty="0"/>
              <a:t>VG[ex. </a:t>
            </a:r>
            <a:r>
              <a:rPr lang="ko-KR" altLang="en-US" dirty="0"/>
              <a:t>의</a:t>
            </a:r>
            <a:r>
              <a:rPr lang="en-US" altLang="ko-KR" dirty="0"/>
              <a:t>]</a:t>
            </a:r>
            <a:r>
              <a:rPr lang="ko-KR" altLang="en-US" dirty="0"/>
              <a:t> 음절 구조를 인정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9732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음절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dirty="0"/>
              <a:t>♣ </a:t>
            </a:r>
            <a:r>
              <a:rPr lang="ko-KR" altLang="en-US" dirty="0"/>
              <a:t>음절 구조에 따른 언어의 분류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/>
              <a:t>모든 언어가 </a:t>
            </a:r>
            <a:r>
              <a:rPr lang="en-US" altLang="ko-KR" sz="1800" dirty="0"/>
              <a:t>CVC </a:t>
            </a:r>
            <a:r>
              <a:rPr lang="ko-KR" altLang="en-US" sz="1800" dirty="0"/>
              <a:t>구조를 가지는 것은 아님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/>
              <a:t>중성에 </a:t>
            </a:r>
            <a:r>
              <a:rPr lang="ko-KR" altLang="en-US" sz="1800" dirty="0" err="1"/>
              <a:t>진자음</a:t>
            </a:r>
            <a:r>
              <a:rPr lang="en-US" altLang="ko-KR" sz="1800" dirty="0"/>
              <a:t>(true consonant)</a:t>
            </a:r>
            <a:r>
              <a:rPr lang="ko-KR" altLang="en-US" sz="1800" dirty="0"/>
              <a:t>을 허용하는 언어  </a:t>
            </a:r>
            <a:r>
              <a:rPr lang="en-US" altLang="ko-KR" sz="1800" dirty="0"/>
              <a:t>ex) </a:t>
            </a:r>
            <a:r>
              <a:rPr lang="ko-KR" altLang="en-US" sz="1800" dirty="0"/>
              <a:t>한국어</a:t>
            </a:r>
            <a:r>
              <a:rPr lang="en-US" altLang="ko-KR" sz="1800" dirty="0"/>
              <a:t>, </a:t>
            </a:r>
            <a:r>
              <a:rPr lang="ko-KR" altLang="en-US" sz="1800" dirty="0"/>
              <a:t>영어</a:t>
            </a:r>
            <a:r>
              <a:rPr lang="en-US" altLang="ko-KR" sz="1800" dirty="0"/>
              <a:t>, </a:t>
            </a:r>
            <a:r>
              <a:rPr lang="ko-KR" altLang="en-US" sz="1800" dirty="0"/>
              <a:t>독일어 등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/>
              <a:t>종성에 </a:t>
            </a:r>
            <a:r>
              <a:rPr lang="ko-KR" altLang="en-US" sz="1800" dirty="0" err="1"/>
              <a:t>진자음을</a:t>
            </a:r>
            <a:r>
              <a:rPr lang="ko-KR" altLang="en-US" sz="1800" dirty="0"/>
              <a:t> 허용하지 않는 언어  </a:t>
            </a:r>
            <a:r>
              <a:rPr lang="en-US" altLang="ko-KR" sz="1800" dirty="0"/>
              <a:t>ex) </a:t>
            </a:r>
            <a:r>
              <a:rPr lang="ko-KR" altLang="en-US" sz="1800" dirty="0"/>
              <a:t>일본어</a:t>
            </a:r>
            <a:r>
              <a:rPr lang="en-US" altLang="ko-KR" sz="1800" dirty="0"/>
              <a:t>, </a:t>
            </a:r>
            <a:r>
              <a:rPr lang="ko-KR" altLang="en-US" sz="1800" dirty="0"/>
              <a:t>이탈리아어</a:t>
            </a:r>
            <a:r>
              <a:rPr lang="en-US" altLang="ko-KR" sz="1800" dirty="0"/>
              <a:t>, </a:t>
            </a:r>
            <a:r>
              <a:rPr lang="ko-KR" altLang="en-US" sz="1800" dirty="0"/>
              <a:t>스페인어 등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err="1"/>
              <a:t>진자음</a:t>
            </a:r>
            <a:r>
              <a:rPr lang="en-US" altLang="ko-KR" sz="1800" dirty="0"/>
              <a:t>=&gt;</a:t>
            </a:r>
            <a:r>
              <a:rPr lang="ko-KR" altLang="en-US" sz="1800" dirty="0"/>
              <a:t> 장애음</a:t>
            </a:r>
            <a:r>
              <a:rPr lang="en-US" altLang="ko-KR" sz="1800" dirty="0"/>
              <a:t>(obstruent) (plosive, fricative, </a:t>
            </a:r>
            <a:r>
              <a:rPr lang="en-US" altLang="ko-KR" sz="1800" dirty="0" err="1"/>
              <a:t>africative</a:t>
            </a:r>
            <a:r>
              <a:rPr lang="en-US" altLang="ko-KR" sz="1800" dirty="0"/>
              <a:t>)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6273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음절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/>
              <a:t>Q5.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제시된 음절들이 어떤 유형에 속하는지 정리해 보세요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56303"/>
              </p:ext>
            </p:extLst>
          </p:nvPr>
        </p:nvGraphicFramePr>
        <p:xfrm>
          <a:off x="539552" y="2636912"/>
          <a:ext cx="7704856" cy="2407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음절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음절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CGVC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CGVC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VG(</a:t>
                      </a:r>
                      <a:r>
                        <a:rPr lang="ko-KR" altLang="en-US" dirty="0" err="1"/>
                        <a:t>하향이중모음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CGV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CGV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12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 경계와 음절화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 경계</a:t>
            </a:r>
            <a:endParaRPr lang="en-US" altLang="ko-KR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초성</a:t>
            </a:r>
            <a:r>
              <a:rPr lang="en-US" altLang="ko-KR" sz="2000" dirty="0"/>
              <a:t>, </a:t>
            </a:r>
            <a:r>
              <a:rPr lang="ko-KR" altLang="en-US" sz="2000" dirty="0"/>
              <a:t>중성</a:t>
            </a:r>
            <a:r>
              <a:rPr lang="en-US" altLang="ko-KR" sz="2000" dirty="0"/>
              <a:t>, </a:t>
            </a:r>
            <a:r>
              <a:rPr lang="ko-KR" altLang="en-US" sz="2000" dirty="0"/>
              <a:t>종성의 결합체 앞</a:t>
            </a:r>
            <a:r>
              <a:rPr lang="en-US" altLang="ko-KR" sz="2000" dirty="0"/>
              <a:t>, </a:t>
            </a:r>
            <a:r>
              <a:rPr lang="ko-KR" altLang="en-US" sz="2000" dirty="0"/>
              <a:t>뒤에</a:t>
            </a:r>
            <a:r>
              <a:rPr lang="en-US" altLang="ko-KR" sz="2000" dirty="0"/>
              <a:t> </a:t>
            </a:r>
            <a:r>
              <a:rPr lang="ko-KR" altLang="en-US" sz="2000" dirty="0"/>
              <a:t>놓이는 표식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2"/>
            <a:r>
              <a:rPr lang="ko-KR" altLang="en-US" sz="2000" dirty="0"/>
              <a:t>음절과 음절을 구별해 줌</a:t>
            </a:r>
            <a:r>
              <a:rPr lang="en-US" altLang="ko-KR" sz="2000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음절화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음소의 연쇄를 음절 단위로 묶는 과정</a:t>
            </a:r>
            <a:endParaRPr lang="en-US" altLang="ko-KR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4630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음절화를 통해 음절 경계가 확정되면 음절 내부나 음절 초</a:t>
            </a:r>
            <a:r>
              <a:rPr lang="en-US" altLang="ko-KR" dirty="0"/>
              <a:t>, </a:t>
            </a:r>
            <a:r>
              <a:rPr lang="ko-KR" altLang="en-US" dirty="0"/>
              <a:t>음절 말 등에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대한 정보를 활용할 수 있음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한국어는</a:t>
            </a:r>
            <a:r>
              <a:rPr lang="en-US" altLang="ko-KR" sz="2000" dirty="0"/>
              <a:t> </a:t>
            </a:r>
            <a:r>
              <a:rPr lang="ko-KR" altLang="en-US" sz="2000" dirty="0"/>
              <a:t>음절 단위로 모아 쓰기를 하기 때문에 음절화를 별도로 표기</a:t>
            </a: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하지 않아도 초성</a:t>
            </a:r>
            <a:r>
              <a:rPr lang="en-US" altLang="ko-KR" sz="2000" dirty="0"/>
              <a:t>, </a:t>
            </a:r>
            <a:r>
              <a:rPr lang="ko-KR" altLang="en-US" sz="2000" dirty="0"/>
              <a:t>중성</a:t>
            </a:r>
            <a:r>
              <a:rPr lang="en-US" altLang="ko-KR" sz="2000" dirty="0"/>
              <a:t>, </a:t>
            </a:r>
            <a:r>
              <a:rPr lang="ko-KR" altLang="en-US" sz="2000" dirty="0"/>
              <a:t>종성을 쉽게 인식할 수 있음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30582"/>
              </p:ext>
            </p:extLst>
          </p:nvPr>
        </p:nvGraphicFramePr>
        <p:xfrm>
          <a:off x="611560" y="2996952"/>
          <a:ext cx="74888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20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ㅎ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ㄹ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ㅅ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2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그러나 항상 표기상 음절과 실제 발음상 음절이 일치하는 것은 아님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한글 맞춤법에서는 형태소와 형태소가 결합하는 경우 분리해서 적는 것</a:t>
            </a:r>
            <a:r>
              <a:rPr lang="en-US" altLang="ko-KR" dirty="0"/>
              <a:t>(</a:t>
            </a:r>
            <a:r>
              <a:rPr lang="ko-KR" altLang="en-US" dirty="0"/>
              <a:t>분철</a:t>
            </a:r>
            <a:r>
              <a:rPr lang="en-US" altLang="ko-KR" dirty="0"/>
              <a:t>)</a:t>
            </a:r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원칙으로 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  </a:t>
            </a:r>
          </a:p>
          <a:p>
            <a:pPr marL="54864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놀</a:t>
            </a:r>
            <a:r>
              <a:rPr lang="en-US" altLang="ko-KR" dirty="0"/>
              <a:t>+</a:t>
            </a:r>
            <a:r>
              <a:rPr lang="ko-KR" altLang="en-US" dirty="0"/>
              <a:t>이 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표기상 음절  </a:t>
            </a:r>
            <a:r>
              <a:rPr lang="en-US" altLang="ko-KR" dirty="0"/>
              <a:t>||</a:t>
            </a:r>
            <a:r>
              <a:rPr lang="ko-KR" altLang="en-US" dirty="0"/>
              <a:t> ㄴ </a:t>
            </a:r>
            <a:r>
              <a:rPr lang="en-US" altLang="ko-KR" dirty="0"/>
              <a:t> </a:t>
            </a:r>
            <a:r>
              <a:rPr lang="ko-KR" altLang="en-US" dirty="0" err="1"/>
              <a:t>ㅗ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ㄹ </a:t>
            </a:r>
            <a:r>
              <a:rPr lang="en-US" altLang="ko-KR" dirty="0"/>
              <a:t>|| </a:t>
            </a:r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ko-KR" altLang="en-US" dirty="0" err="1"/>
              <a:t>ㅣ</a:t>
            </a:r>
            <a:r>
              <a:rPr lang="en-US" altLang="ko-KR" dirty="0"/>
              <a:t>||   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실제 발음상 음절  </a:t>
            </a:r>
            <a:r>
              <a:rPr lang="en-US" altLang="ko-KR" dirty="0"/>
              <a:t>|| </a:t>
            </a:r>
            <a:r>
              <a:rPr lang="ko-KR" altLang="en-US" dirty="0"/>
              <a:t>ㄴ </a:t>
            </a:r>
            <a:r>
              <a:rPr lang="ko-KR" altLang="en-US" dirty="0" err="1"/>
              <a:t>ㅗ</a:t>
            </a:r>
            <a:r>
              <a:rPr lang="ko-KR" altLang="en-US" dirty="0"/>
              <a:t> </a:t>
            </a:r>
            <a:r>
              <a:rPr lang="en-US" altLang="ko-KR" dirty="0"/>
              <a:t>||  </a:t>
            </a:r>
            <a:r>
              <a:rPr lang="ko-KR" altLang="en-US" dirty="0"/>
              <a:t>ㄹ  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en-US" altLang="ko-KR" dirty="0"/>
              <a:t>|| 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0885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2000" dirty="0"/>
          </a:p>
          <a:p>
            <a:pPr marL="274320" lvl="1" indent="0">
              <a:buNone/>
            </a:pPr>
            <a:r>
              <a:rPr lang="en-US" altLang="ko-KR" dirty="0"/>
              <a:t>Q6.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제시된 자료를 물음에 답해 보세요</a:t>
            </a:r>
            <a:r>
              <a:rPr lang="en-US" altLang="ko-KR" dirty="0"/>
              <a:t>.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ㄱ</a:t>
            </a:r>
            <a:r>
              <a:rPr lang="en-US" altLang="ko-KR" dirty="0"/>
              <a:t>) </a:t>
            </a:r>
            <a:r>
              <a:rPr lang="ko-KR" altLang="en-US" dirty="0"/>
              <a:t>무릎이</a:t>
            </a:r>
            <a:r>
              <a:rPr lang="en-US" altLang="ko-KR" dirty="0"/>
              <a:t>,  </a:t>
            </a:r>
            <a:r>
              <a:rPr lang="ko-KR" altLang="en-US" dirty="0"/>
              <a:t>끝으로</a:t>
            </a:r>
            <a:r>
              <a:rPr lang="en-US" altLang="ko-KR" dirty="0"/>
              <a:t>,  </a:t>
            </a:r>
            <a:r>
              <a:rPr lang="ko-KR" altLang="en-US" dirty="0"/>
              <a:t>달맞이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ㄴ</a:t>
            </a:r>
            <a:r>
              <a:rPr lang="en-US" altLang="ko-KR" dirty="0"/>
              <a:t>) </a:t>
            </a:r>
            <a:r>
              <a:rPr lang="ko-KR" altLang="en-US" dirty="0"/>
              <a:t>무르팍</a:t>
            </a:r>
            <a:r>
              <a:rPr lang="en-US" altLang="ko-KR" dirty="0"/>
              <a:t>,  </a:t>
            </a:r>
            <a:r>
              <a:rPr lang="ko-KR" altLang="en-US" dirty="0"/>
              <a:t>끄트머리</a:t>
            </a:r>
            <a:r>
              <a:rPr lang="en-US" altLang="ko-KR" dirty="0"/>
              <a:t>, </a:t>
            </a:r>
            <a:r>
              <a:rPr lang="ko-KR" altLang="en-US" dirty="0"/>
              <a:t>마중</a:t>
            </a:r>
            <a:r>
              <a:rPr lang="en-US" altLang="ko-KR" dirty="0"/>
              <a:t>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(</a:t>
            </a:r>
            <a:r>
              <a:rPr lang="ko-KR" altLang="en-US" dirty="0" err="1"/>
              <a:t>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(</a:t>
            </a:r>
            <a:r>
              <a:rPr lang="ko-KR" altLang="en-US" dirty="0"/>
              <a:t>ㄴ</a:t>
            </a:r>
            <a:r>
              <a:rPr lang="en-US" altLang="ko-KR" dirty="0"/>
              <a:t>)</a:t>
            </a:r>
            <a:r>
              <a:rPr lang="ko-KR" altLang="en-US" dirty="0"/>
              <a:t>를 표기상 음절 경계와 실제 발음상 음절 경계가 일치하는 것과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일치하는 않는 것을 고르세요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(2) (</a:t>
            </a:r>
            <a:r>
              <a:rPr lang="ko-KR" altLang="en-US" dirty="0" err="1"/>
              <a:t>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(</a:t>
            </a:r>
            <a:r>
              <a:rPr lang="ko-KR" altLang="en-US" dirty="0"/>
              <a:t>ㄴ</a:t>
            </a:r>
            <a:r>
              <a:rPr lang="en-US" altLang="ko-KR" dirty="0"/>
              <a:t>)</a:t>
            </a:r>
            <a:r>
              <a:rPr lang="ko-KR" altLang="en-US" dirty="0"/>
              <a:t>의 차이는 어디에서 비롯되었는지 생각해 보세요</a:t>
            </a:r>
            <a:r>
              <a:rPr lang="en-US" altLang="ko-KR" dirty="0"/>
              <a:t>.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2363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음절화 절차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음절화는 음절에서 가장 중요한 중성을 제일 먼저 만들고 그 뒤 초성과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종성의 순서로 만들어짐</a:t>
            </a:r>
            <a:r>
              <a:rPr lang="en-US" altLang="ko-KR" dirty="0"/>
              <a:t>. (</a:t>
            </a:r>
            <a:r>
              <a:rPr lang="ko-KR" altLang="en-US" dirty="0"/>
              <a:t>중성→초성→종성</a:t>
            </a:r>
            <a:r>
              <a:rPr lang="en-US" altLang="ko-KR" dirty="0"/>
              <a:t>)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08216"/>
              </p:ext>
            </p:extLst>
          </p:nvPr>
        </p:nvGraphicFramePr>
        <p:xfrm>
          <a:off x="539552" y="3501008"/>
          <a:ext cx="7776864" cy="2304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음소 연쇄 중 모음을 찾아서 음절의 중성을 만든다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모음 바로 앞에 자음이 하나 있으면 그 자음을 초성으로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하여 뒤에 오는 모음과 같은 음절로 묶는다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단</a:t>
                      </a:r>
                      <a:r>
                        <a:rPr lang="en-US" altLang="ko-KR" dirty="0"/>
                        <a:t>, ‘</a:t>
                      </a:r>
                      <a:r>
                        <a:rPr lang="ko-KR" altLang="en-US" dirty="0" err="1"/>
                        <a:t>ㅇ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은 그대로 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남은 자음은 모두 종성으로 하여 그 앞에 오는 모음과 같은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음절로 묶는다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0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홀로 발음할 수 있는 최소 단위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dirty="0"/>
              <a:t>몇몇 음소가 모여 음절을 이룸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[+ </a:t>
            </a:r>
            <a:r>
              <a:rPr lang="ko-KR" altLang="en-US" dirty="0" err="1"/>
              <a:t>성절성</a:t>
            </a:r>
            <a:r>
              <a:rPr lang="en-US" altLang="ko-KR" dirty="0"/>
              <a:t>]</a:t>
            </a:r>
            <a:r>
              <a:rPr lang="ko-KR" altLang="en-US" dirty="0"/>
              <a:t>인 음소 </a:t>
            </a:r>
            <a:r>
              <a:rPr lang="en-US" altLang="ko-KR" dirty="0"/>
              <a:t>(ex. </a:t>
            </a:r>
            <a:r>
              <a:rPr lang="ko-KR" altLang="en-US" dirty="0"/>
              <a:t>단모음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[- </a:t>
            </a:r>
            <a:r>
              <a:rPr lang="ko-KR" altLang="en-US" dirty="0" err="1"/>
              <a:t>성절성</a:t>
            </a:r>
            <a:r>
              <a:rPr lang="en-US" altLang="ko-KR" dirty="0"/>
              <a:t>]</a:t>
            </a:r>
            <a:r>
              <a:rPr lang="ko-KR" altLang="en-US" dirty="0"/>
              <a:t>이지만 </a:t>
            </a:r>
            <a:r>
              <a:rPr lang="en-US" altLang="ko-KR" dirty="0"/>
              <a:t>[+ </a:t>
            </a:r>
            <a:r>
              <a:rPr lang="ko-KR" altLang="en-US" dirty="0" err="1"/>
              <a:t>성절성</a:t>
            </a:r>
            <a:r>
              <a:rPr lang="en-US" altLang="ko-KR" dirty="0"/>
              <a:t>] </a:t>
            </a:r>
            <a:r>
              <a:rPr lang="ko-KR" altLang="en-US" dirty="0"/>
              <a:t>음소와 결합하는 음소 </a:t>
            </a:r>
            <a:r>
              <a:rPr lang="en-US" altLang="ko-KR" dirty="0"/>
              <a:t>(ex. </a:t>
            </a:r>
            <a:r>
              <a:rPr lang="ko-KR" altLang="en-US" dirty="0"/>
              <a:t>자음</a:t>
            </a:r>
            <a:r>
              <a:rPr lang="en-US" altLang="ko-KR" dirty="0"/>
              <a:t>, </a:t>
            </a:r>
            <a:r>
              <a:rPr lang="ko-KR" altLang="en-US" dirty="0"/>
              <a:t>반모음</a:t>
            </a:r>
            <a:r>
              <a:rPr lang="en-US" altLang="ko-KR" dirty="0"/>
              <a:t>)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Q1. (1) ‘</a:t>
            </a:r>
            <a:r>
              <a:rPr lang="ko-KR" altLang="en-US" dirty="0"/>
              <a:t>가시연꽃씨</a:t>
            </a:r>
            <a:r>
              <a:rPr lang="en-US" altLang="ko-KR" dirty="0"/>
              <a:t>’</a:t>
            </a:r>
            <a:r>
              <a:rPr lang="ko-KR" altLang="en-US" dirty="0"/>
              <a:t>의 음소는 몇 개인가요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r>
              <a:rPr lang="en-US" altLang="ko-KR" dirty="0"/>
              <a:t>       (2) ‘</a:t>
            </a:r>
            <a:r>
              <a:rPr lang="ko-KR" altLang="en-US" dirty="0"/>
              <a:t>가시연꽃씨</a:t>
            </a:r>
            <a:r>
              <a:rPr lang="en-US" altLang="ko-KR" dirty="0"/>
              <a:t>’</a:t>
            </a:r>
            <a:r>
              <a:rPr lang="ko-KR" altLang="en-US" dirty="0"/>
              <a:t>의 음절은 몇 개인가요</a:t>
            </a:r>
            <a:r>
              <a:rPr lang="en-US" altLang="ko-KR" dirty="0"/>
              <a:t>/</a:t>
            </a:r>
          </a:p>
          <a:p>
            <a:pPr marL="274320" lvl="1" indent="0">
              <a:buNone/>
            </a:pPr>
            <a:r>
              <a:rPr lang="en-US" altLang="ko-KR" dirty="0"/>
              <a:t>       (3) (1)</a:t>
            </a:r>
            <a:r>
              <a:rPr lang="ko-KR" altLang="en-US" dirty="0"/>
              <a:t>보다 </a:t>
            </a:r>
            <a:r>
              <a:rPr lang="en-US" altLang="ko-KR" dirty="0"/>
              <a:t>(2)</a:t>
            </a:r>
            <a:r>
              <a:rPr lang="ko-KR" altLang="en-US" dirty="0"/>
              <a:t>를 더 빨리 대답할 수 있는 이유는 무엇인가요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32907" r="31359" b="28635"/>
          <a:stretch/>
        </p:blipFill>
        <p:spPr>
          <a:xfrm rot="16200000">
            <a:off x="2591782" y="-63390"/>
            <a:ext cx="3960440" cy="80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1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초성 우선 규칙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음절화 단계에서 종성보다 초성을 먼저 생성한다는 사실은 매우 중요함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 err="1"/>
              <a:t>음절핵을</a:t>
            </a:r>
            <a:r>
              <a:rPr lang="ko-KR" altLang="en-US" dirty="0"/>
              <a:t> 기준으로 초성에 그 언어가 허용하는 최대한의 자음을 확보함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그 다음 단계에서 앞 음절부터 뒤에 연결되지 않고 남아 있는 자음을 취함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자음은 초성에서 온전하면서도 자유롭게 실현됨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종성에 오는 자음의 종류에 대한 제약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음성적으로 종성은 불완전하게 끝나는 경우도 많음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끝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8424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1"/>
            <a:r>
              <a:rPr lang="en-US" altLang="ko-KR" dirty="0"/>
              <a:t>CV </a:t>
            </a:r>
            <a:r>
              <a:rPr lang="ko-KR" altLang="en-US" dirty="0"/>
              <a:t>구조가 더 보편적으로 나타나는 구조인 것도 초성의 중요성을 보여줌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VC </a:t>
            </a:r>
            <a:r>
              <a:rPr lang="ko-KR" altLang="en-US" dirty="0"/>
              <a:t>구조가 있는 언어에서는 </a:t>
            </a:r>
            <a:r>
              <a:rPr lang="en-US" altLang="ko-KR" dirty="0"/>
              <a:t>CV </a:t>
            </a:r>
            <a:r>
              <a:rPr lang="ko-KR" altLang="en-US" dirty="0"/>
              <a:t>구조도 존재함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CV </a:t>
            </a:r>
            <a:r>
              <a:rPr lang="ko-KR" altLang="en-US" dirty="0"/>
              <a:t>구조가 있는 언어에서 반드시 </a:t>
            </a:r>
            <a:r>
              <a:rPr lang="en-US" altLang="ko-KR" dirty="0"/>
              <a:t>VC </a:t>
            </a:r>
            <a:r>
              <a:rPr lang="ko-KR" altLang="en-US" dirty="0"/>
              <a:t>구조를 허용하는 것은 아님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Q7. </a:t>
            </a:r>
            <a:r>
              <a:rPr lang="ko-KR" altLang="en-US" dirty="0"/>
              <a:t>국어의 음절화 절차 중에서 그 단계를 보면 자음은 뒤에 오는 모음과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같은 음절로 묶되 </a:t>
            </a:r>
            <a:r>
              <a:rPr lang="en-US" altLang="ko-KR" dirty="0"/>
              <a:t>‘</a:t>
            </a:r>
            <a:r>
              <a:rPr lang="ko-KR" altLang="en-US" dirty="0" err="1"/>
              <a:t>ㅇ</a:t>
            </a:r>
            <a:r>
              <a:rPr lang="en-US" altLang="ko-KR" dirty="0"/>
              <a:t>’</a:t>
            </a:r>
            <a:r>
              <a:rPr lang="ko-KR" altLang="en-US" dirty="0"/>
              <a:t> 만은 예외로 하고 있다</a:t>
            </a:r>
            <a:r>
              <a:rPr lang="en-US" altLang="ko-KR" dirty="0"/>
              <a:t>. </a:t>
            </a:r>
            <a:r>
              <a:rPr lang="ko-KR" altLang="en-US" dirty="0"/>
              <a:t>그 이유가 무엇인지 생각해</a:t>
            </a:r>
            <a:r>
              <a:rPr lang="en-US" altLang="ko-KR" dirty="0"/>
              <a:t> </a:t>
            </a:r>
          </a:p>
          <a:p>
            <a:pPr marL="27432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보세요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872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Q8. </a:t>
            </a:r>
            <a:r>
              <a:rPr lang="ko-KR" altLang="en-US" dirty="0"/>
              <a:t>다음 음소 연쇄들을 음절화 절차에 맞춰 음절 단위로 묶어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2000" dirty="0"/>
          </a:p>
          <a:p>
            <a:pPr marL="274320" lvl="1" indent="0">
              <a:buNone/>
            </a:pP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54059"/>
              </p:ext>
            </p:extLst>
          </p:nvPr>
        </p:nvGraphicFramePr>
        <p:xfrm>
          <a:off x="611560" y="2564904"/>
          <a:ext cx="7632849" cy="3810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ㄴㅗㅍㄴㅏㅈㅣ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ㄱ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ㅕ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ㄷ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ㅡ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ㄹ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ㅏ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15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ㅗ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ㅏ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ㅕ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ㅡ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ㅏ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15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ㄴ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ㅗ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ㄴ </a:t>
                      </a:r>
                      <a:r>
                        <a:rPr lang="ko-KR" altLang="en-US" dirty="0" err="1"/>
                        <a:t>ㅏ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ㅈ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ㄱ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ㅕ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ㄷ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ㅡ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ㄹ </a:t>
                      </a:r>
                      <a:r>
                        <a:rPr lang="ko-KR" altLang="en-US" dirty="0" err="1"/>
                        <a:t>ㅏ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15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ㄴ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ㅗ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ㅍ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ㄴ </a:t>
                      </a:r>
                      <a:r>
                        <a:rPr lang="ko-KR" altLang="en-US" dirty="0" err="1"/>
                        <a:t>ㅏ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ㅈ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ㄱ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ㅕ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ㄷ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ㅡ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ㄹ </a:t>
                      </a:r>
                      <a:r>
                        <a:rPr lang="ko-KR" altLang="en-US" dirty="0" err="1"/>
                        <a:t>ㅏ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1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음절화와 음운 현상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음운 현상 중에 음절 구조에 대한 정보가 필요한 것들이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음절 종성에 놓인 자음에 적용되는 음운 현상들 </a:t>
            </a:r>
            <a:r>
              <a:rPr lang="en-US" altLang="ko-KR" dirty="0"/>
              <a:t>ex) </a:t>
            </a:r>
            <a:r>
              <a:rPr lang="ko-KR" altLang="en-US" dirty="0"/>
              <a:t>음절의 끝소리 규칙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이런 음운 현상들은 음절화가 이루어지지 않으면 음운 현상이 적용되지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못함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1" t="41211" r="8767" b="47091"/>
          <a:stretch/>
        </p:blipFill>
        <p:spPr>
          <a:xfrm rot="16200000">
            <a:off x="3599892" y="4401107"/>
            <a:ext cx="1152128" cy="266429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57519"/>
              </p:ext>
            </p:extLst>
          </p:nvPr>
        </p:nvGraphicFramePr>
        <p:xfrm>
          <a:off x="611559" y="4581128"/>
          <a:ext cx="7992888" cy="184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 연쇄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음절화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음운 현상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68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ㅎㅓㅇ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ㄱ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ㅓ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ㅍ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은 음절 종성에 놓이면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ㅂ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이 되므로 실제 발음은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헝겁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이 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음절화와 연음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음절화 과정에서 나타나는 특수한 현상 중 연음이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두 형태소가 결합할 때 앞 형태소의 말음이 뒤 형태소의 초성으로 그대로 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옮겨가는 현상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한국어에서는 자음으로 끝난 형태소 뒤에 모음으로 시작하는 문법 형태소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조사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어미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접미사 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가 올 때 중화되지 않고 연음화됨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76653"/>
              </p:ext>
            </p:extLst>
          </p:nvPr>
        </p:nvGraphicFramePr>
        <p:xfrm>
          <a:off x="539552" y="5085184"/>
          <a:ext cx="7992888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조사가 올 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밥이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바비</a:t>
                      </a:r>
                      <a:r>
                        <a:rPr lang="en-US" altLang="ko-KR" dirty="0"/>
                        <a:t>], </a:t>
                      </a:r>
                      <a:r>
                        <a:rPr lang="ko-KR" altLang="en-US" dirty="0"/>
                        <a:t>밭을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바틀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어미가 올 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먹어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머거</a:t>
                      </a:r>
                      <a:r>
                        <a:rPr lang="en-US" altLang="ko-KR" dirty="0"/>
                        <a:t>], </a:t>
                      </a:r>
                      <a:r>
                        <a:rPr lang="ko-KR" altLang="en-US" dirty="0"/>
                        <a:t>젊음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절믄</a:t>
                      </a:r>
                      <a:r>
                        <a:rPr lang="en-US" altLang="ko-KR" dirty="0"/>
                        <a:t>], </a:t>
                      </a:r>
                      <a:r>
                        <a:rPr lang="ko-KR" altLang="en-US" dirty="0"/>
                        <a:t>씻어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씨서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접미사가 올 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기리</a:t>
                      </a:r>
                      <a:r>
                        <a:rPr lang="en-US" altLang="ko-KR" dirty="0"/>
                        <a:t>],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높이다</a:t>
                      </a:r>
                      <a:r>
                        <a:rPr lang="en-US" altLang="ko-KR" baseline="0" dirty="0"/>
                        <a:t>[</a:t>
                      </a:r>
                      <a:r>
                        <a:rPr lang="ko-KR" altLang="en-US" baseline="0" dirty="0" err="1"/>
                        <a:t>노피다</a:t>
                      </a:r>
                      <a:r>
                        <a:rPr lang="en-US" altLang="ko-KR" baseline="0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35054"/>
              </p:ext>
            </p:extLst>
          </p:nvPr>
        </p:nvGraphicFramePr>
        <p:xfrm>
          <a:off x="539552" y="2132856"/>
          <a:ext cx="1872208" cy="151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/>
                        <a:t>ㅍ</a:t>
                      </a:r>
                      <a:r>
                        <a:rPr lang="ko-KR" altLang="en-US" dirty="0"/>
                        <a:t>→</a:t>
                      </a:r>
                      <a:r>
                        <a:rPr lang="en-US" altLang="ko-KR" dirty="0"/>
                        <a:t>[p]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11901"/>
              </p:ext>
            </p:extLst>
          </p:nvPr>
        </p:nvGraphicFramePr>
        <p:xfrm>
          <a:off x="3419872" y="2132856"/>
          <a:ext cx="3696072" cy="151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ㅍ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03168"/>
              </p:ext>
            </p:extLst>
          </p:nvPr>
        </p:nvGraphicFramePr>
        <p:xfrm>
          <a:off x="683568" y="4437112"/>
          <a:ext cx="2664294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053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ㄱ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ㅂ</a:t>
                      </a:r>
                      <a:r>
                        <a:rPr lang="ko-KR" altLang="en-US" dirty="0"/>
                        <a:t>  </a:t>
                      </a:r>
                      <a:r>
                        <a:rPr lang="ko-KR" altLang="en-US" u="sng" dirty="0" err="1"/>
                        <a:t>ㅅ</a:t>
                      </a:r>
                      <a:endParaRPr lang="ko-KR" altLang="en-US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자유형 9"/>
          <p:cNvSpPr/>
          <p:nvPr/>
        </p:nvSpPr>
        <p:spPr>
          <a:xfrm>
            <a:off x="3040655" y="5706737"/>
            <a:ext cx="220338" cy="288482"/>
          </a:xfrm>
          <a:custGeom>
            <a:avLst/>
            <a:gdLst>
              <a:gd name="connsiteX0" fmla="*/ 88135 w 220338"/>
              <a:gd name="connsiteY0" fmla="*/ 0 h 288482"/>
              <a:gd name="connsiteX1" fmla="*/ 11017 w 220338"/>
              <a:gd name="connsiteY1" fmla="*/ 88135 h 288482"/>
              <a:gd name="connsiteX2" fmla="*/ 0 w 220338"/>
              <a:gd name="connsiteY2" fmla="*/ 121186 h 288482"/>
              <a:gd name="connsiteX3" fmla="*/ 11017 w 220338"/>
              <a:gd name="connsiteY3" fmla="*/ 165253 h 288482"/>
              <a:gd name="connsiteX4" fmla="*/ 77118 w 220338"/>
              <a:gd name="connsiteY4" fmla="*/ 187287 h 288482"/>
              <a:gd name="connsiteX5" fmla="*/ 132203 w 220338"/>
              <a:gd name="connsiteY5" fmla="*/ 143220 h 288482"/>
              <a:gd name="connsiteX6" fmla="*/ 99152 w 220338"/>
              <a:gd name="connsiteY6" fmla="*/ 132203 h 288482"/>
              <a:gd name="connsiteX7" fmla="*/ 66102 w 220338"/>
              <a:gd name="connsiteY7" fmla="*/ 143220 h 288482"/>
              <a:gd name="connsiteX8" fmla="*/ 44068 w 220338"/>
              <a:gd name="connsiteY8" fmla="*/ 209321 h 288482"/>
              <a:gd name="connsiteX9" fmla="*/ 66102 w 220338"/>
              <a:gd name="connsiteY9" fmla="*/ 242371 h 288482"/>
              <a:gd name="connsiteX10" fmla="*/ 143220 w 220338"/>
              <a:gd name="connsiteY10" fmla="*/ 286439 h 288482"/>
              <a:gd name="connsiteX11" fmla="*/ 220338 w 220338"/>
              <a:gd name="connsiteY11" fmla="*/ 286439 h 28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338" h="288482">
                <a:moveTo>
                  <a:pt x="88135" y="0"/>
                </a:moveTo>
                <a:cubicBezTo>
                  <a:pt x="59423" y="28713"/>
                  <a:pt x="29235" y="51700"/>
                  <a:pt x="11017" y="88135"/>
                </a:cubicBezTo>
                <a:cubicBezTo>
                  <a:pt x="5823" y="98522"/>
                  <a:pt x="3672" y="110169"/>
                  <a:pt x="0" y="121186"/>
                </a:cubicBezTo>
                <a:cubicBezTo>
                  <a:pt x="3672" y="135875"/>
                  <a:pt x="-479" y="155399"/>
                  <a:pt x="11017" y="165253"/>
                </a:cubicBezTo>
                <a:cubicBezTo>
                  <a:pt x="28651" y="180368"/>
                  <a:pt x="77118" y="187287"/>
                  <a:pt x="77118" y="187287"/>
                </a:cubicBezTo>
                <a:cubicBezTo>
                  <a:pt x="86656" y="184902"/>
                  <a:pt x="151520" y="181854"/>
                  <a:pt x="132203" y="143220"/>
                </a:cubicBezTo>
                <a:cubicBezTo>
                  <a:pt x="127009" y="132833"/>
                  <a:pt x="110169" y="135875"/>
                  <a:pt x="99152" y="132203"/>
                </a:cubicBezTo>
                <a:cubicBezTo>
                  <a:pt x="88135" y="135875"/>
                  <a:pt x="72852" y="133770"/>
                  <a:pt x="66102" y="143220"/>
                </a:cubicBezTo>
                <a:cubicBezTo>
                  <a:pt x="52602" y="162119"/>
                  <a:pt x="44068" y="209321"/>
                  <a:pt x="44068" y="209321"/>
                </a:cubicBezTo>
                <a:cubicBezTo>
                  <a:pt x="51413" y="220338"/>
                  <a:pt x="56740" y="233009"/>
                  <a:pt x="66102" y="242371"/>
                </a:cubicBezTo>
                <a:cubicBezTo>
                  <a:pt x="76257" y="252526"/>
                  <a:pt x="132658" y="284519"/>
                  <a:pt x="143220" y="286439"/>
                </a:cubicBezTo>
                <a:cubicBezTo>
                  <a:pt x="168511" y="291037"/>
                  <a:pt x="194632" y="286439"/>
                  <a:pt x="220338" y="286439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59509"/>
              </p:ext>
            </p:extLst>
          </p:nvPr>
        </p:nvGraphicFramePr>
        <p:xfrm>
          <a:off x="4211960" y="4327252"/>
          <a:ext cx="4416150" cy="155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9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$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ㄱ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ㅂ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ㅅ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7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 경계와 음절화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Q9. </a:t>
            </a:r>
            <a:r>
              <a:rPr lang="ko-KR" altLang="en-US" dirty="0"/>
              <a:t>다음에 제시된 표기를 음소 단위로 풀어 쓴 후 물음에 답해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2000" dirty="0"/>
          </a:p>
          <a:p>
            <a:pPr marL="274320" lvl="1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하늘이 맑은 날은 마음의 근심이 없어진다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pPr marL="274320" lvl="1" indent="0">
              <a:buNone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음소 연쇄를 음절화 절차에 따라 음절 단위로 묶어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sz="2000" dirty="0"/>
              <a:t>(2) </a:t>
            </a:r>
            <a:r>
              <a:rPr lang="ko-KR" altLang="en-US" sz="2000" dirty="0"/>
              <a:t>표기상의 음절 경계와 발음상의 음절 경계는 어떤 차이가 있는지</a:t>
            </a:r>
            <a:endParaRPr lang="en-US" altLang="ko-KR" sz="2000" dirty="0"/>
          </a:p>
          <a:p>
            <a:pPr marL="27432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비교해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sz="2000" dirty="0"/>
              <a:t>(3) </a:t>
            </a:r>
            <a:r>
              <a:rPr lang="ko-KR" altLang="en-US" dirty="0"/>
              <a:t>위의 결과를 바탕으로 국어의 표기법적 특징에 대해 생각해 보세요</a:t>
            </a:r>
            <a:r>
              <a:rPr lang="en-US" altLang="ko-KR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7432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8524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음절의 중요성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그 어떤 언어학적 단위</a:t>
            </a:r>
            <a:r>
              <a:rPr lang="en-US" altLang="ko-KR" dirty="0"/>
              <a:t>(ex. </a:t>
            </a:r>
            <a:r>
              <a:rPr lang="ko-KR" altLang="en-US" dirty="0"/>
              <a:t>음소</a:t>
            </a:r>
            <a:r>
              <a:rPr lang="en-US" altLang="ko-KR" dirty="0"/>
              <a:t>, </a:t>
            </a:r>
            <a:r>
              <a:rPr lang="ko-KR" altLang="en-US" dirty="0"/>
              <a:t>형태소 등</a:t>
            </a:r>
            <a:r>
              <a:rPr lang="en-US" altLang="ko-KR" dirty="0"/>
              <a:t>)</a:t>
            </a:r>
            <a:r>
              <a:rPr lang="ko-KR" altLang="en-US" dirty="0"/>
              <a:t>보다 </a:t>
            </a:r>
            <a:r>
              <a:rPr lang="en-US" altLang="ko-KR" dirty="0"/>
              <a:t> </a:t>
            </a:r>
            <a:r>
              <a:rPr lang="ko-KR" altLang="en-US" dirty="0"/>
              <a:t>화자나 청자가 음절을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매우 </a:t>
            </a:r>
            <a:r>
              <a:rPr lang="en-US" altLang="ko-KR" dirty="0"/>
              <a:t> </a:t>
            </a:r>
            <a:r>
              <a:rPr lang="ko-KR" altLang="en-US" dirty="0"/>
              <a:t>쉽게 인식함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dirty="0"/>
              <a:t>한 언어의 제약을 설명하는 데 중요하게 작용함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음절 초성이나 종성에 올 수 있는 음소의 수나 종류 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음절 단위를 설정하지 않으면 이런 제약을 설명하는 것이 어려움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음운 현상을 이해하는 데 꼭 필요함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음운이 다른 음운으로 바뀌는 조건 중에 음절이 작용하는 경우가 많음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8197C0-CBF4-4416-8926-37BB40F9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형태소: 의미를 가진 최소 단위</a:t>
            </a:r>
            <a:r>
              <a:rPr kumimoji="0" lang="en-US" altLang="en-US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8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dirty="0"/>
              <a:t>Q2. </a:t>
            </a:r>
            <a:r>
              <a:rPr lang="ko-KR" altLang="en-US" u="sng" dirty="0"/>
              <a:t>빛</a:t>
            </a:r>
            <a:r>
              <a:rPr lang="ko-KR" altLang="en-US" dirty="0"/>
              <a:t>도</a:t>
            </a:r>
            <a:r>
              <a:rPr lang="en-US" altLang="ko-KR" dirty="0"/>
              <a:t>, </a:t>
            </a:r>
            <a:r>
              <a:rPr lang="ko-KR" altLang="en-US" u="sng" dirty="0"/>
              <a:t>빛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u="sng" dirty="0"/>
              <a:t>빛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u="sng" dirty="0"/>
              <a:t>빛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u="sng" dirty="0"/>
              <a:t>빛</a:t>
            </a:r>
            <a:r>
              <a:rPr lang="ko-KR" altLang="en-US" dirty="0"/>
              <a:t>에</a:t>
            </a:r>
            <a:r>
              <a:rPr lang="en-US" altLang="ko-KR" dirty="0"/>
              <a:t>, </a:t>
            </a:r>
            <a:r>
              <a:rPr lang="ko-KR" altLang="en-US" u="sng" dirty="0"/>
              <a:t>빛</a:t>
            </a:r>
            <a:r>
              <a:rPr lang="en-US" altLang="ko-KR" dirty="0"/>
              <a:t>, </a:t>
            </a:r>
            <a:r>
              <a:rPr lang="ko-KR" altLang="en-US" u="sng" dirty="0"/>
              <a:t>빛</a:t>
            </a:r>
            <a:r>
              <a:rPr lang="ko-KR" altLang="en-US" dirty="0"/>
              <a:t>부터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 </a:t>
            </a:r>
            <a:r>
              <a:rPr lang="ko-KR" altLang="en-US" dirty="0"/>
              <a:t>밑줄 친 부분이 어떻게 발음되는지 정리한 후 어떤 자음이 어떻게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바뀌는지 살펴보세요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(2) (1)</a:t>
            </a:r>
            <a:r>
              <a:rPr lang="ko-KR" altLang="en-US" dirty="0"/>
              <a:t>에서 정리한 자음의 변화는 어떤 환경에서 일어나는지 생각해 보세요</a:t>
            </a:r>
            <a:r>
              <a:rPr lang="en-US" altLang="ko-KR" dirty="0"/>
              <a:t>.’</a:t>
            </a:r>
          </a:p>
          <a:p>
            <a:pPr marL="274320" lvl="1" indent="0">
              <a:buNone/>
            </a:pPr>
            <a:r>
              <a:rPr lang="en-US" altLang="ko-KR" dirty="0"/>
              <a:t>(3) ‘</a:t>
            </a:r>
            <a:r>
              <a:rPr lang="ko-KR" altLang="en-US" dirty="0"/>
              <a:t>음절</a:t>
            </a:r>
            <a:r>
              <a:rPr lang="en-US" altLang="ko-KR" dirty="0"/>
              <a:t>’</a:t>
            </a:r>
            <a:r>
              <a:rPr lang="ko-KR" altLang="en-US" dirty="0"/>
              <a:t>정보를 활용하지 않으면 이 현상의 적용 환경을 어떻게 설명할 수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있는지 생각해 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73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음절의 구성요소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음절은 크게 위치에 따라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종성으로 나눔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dirty="0"/>
              <a:t>중성은 </a:t>
            </a:r>
            <a:r>
              <a:rPr lang="ko-KR" altLang="en-US" dirty="0" err="1"/>
              <a:t>음절핵</a:t>
            </a:r>
            <a:r>
              <a:rPr lang="en-US" altLang="ko-KR" dirty="0"/>
              <a:t>(syllable nucleus)</a:t>
            </a:r>
            <a:r>
              <a:rPr lang="ko-KR" altLang="en-US" dirty="0"/>
              <a:t>으로 음절의 구성에서 가장 필수적임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초성과 종성은 </a:t>
            </a:r>
            <a:r>
              <a:rPr lang="ko-KR" altLang="en-US" dirty="0" err="1"/>
              <a:t>주변음</a:t>
            </a:r>
            <a:r>
              <a:rPr lang="en-US" altLang="ko-KR" dirty="0"/>
              <a:t>(syllable margin)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음절핵과</a:t>
            </a:r>
            <a:r>
              <a:rPr lang="ko-KR" altLang="en-US" dirty="0"/>
              <a:t> 결합되어야만 음절을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구성할 수 있음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음절핵은</a:t>
            </a:r>
            <a:r>
              <a:rPr lang="ko-KR" altLang="en-US" dirty="0"/>
              <a:t> </a:t>
            </a:r>
            <a:r>
              <a:rPr lang="en-US" altLang="ko-KR" dirty="0"/>
              <a:t>[+</a:t>
            </a:r>
            <a:r>
              <a:rPr lang="ko-KR" altLang="en-US" dirty="0" err="1"/>
              <a:t>성절성</a:t>
            </a:r>
            <a:r>
              <a:rPr lang="en-US" altLang="ko-KR" dirty="0"/>
              <a:t>]</a:t>
            </a:r>
            <a:r>
              <a:rPr lang="ko-KR" altLang="en-US" dirty="0"/>
              <a:t>인 모음과 </a:t>
            </a:r>
            <a:r>
              <a:rPr lang="en-US" altLang="ko-KR" dirty="0"/>
              <a:t>[-</a:t>
            </a:r>
            <a:r>
              <a:rPr lang="ko-KR" altLang="en-US" dirty="0" err="1"/>
              <a:t>성절성</a:t>
            </a:r>
            <a:r>
              <a:rPr lang="en-US" altLang="ko-KR" dirty="0"/>
              <a:t>, -</a:t>
            </a:r>
            <a:r>
              <a:rPr lang="ko-KR" altLang="en-US" dirty="0" err="1"/>
              <a:t>자음성</a:t>
            </a:r>
            <a:r>
              <a:rPr lang="en-US" altLang="ko-KR" dirty="0"/>
              <a:t>]</a:t>
            </a:r>
            <a:r>
              <a:rPr lang="ko-KR" altLang="en-US" dirty="0"/>
              <a:t>인 반모음이 모음에 수의적으로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선행할 수 있음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주변음은</a:t>
            </a:r>
            <a:r>
              <a:rPr lang="ko-KR" altLang="en-US" dirty="0"/>
              <a:t> </a:t>
            </a:r>
            <a:r>
              <a:rPr lang="en-US" altLang="ko-KR" dirty="0"/>
              <a:t>[-</a:t>
            </a:r>
            <a:r>
              <a:rPr lang="ko-KR" altLang="en-US" dirty="0" err="1"/>
              <a:t>성절성</a:t>
            </a:r>
            <a:r>
              <a:rPr lang="en-US" altLang="ko-KR" dirty="0"/>
              <a:t>, +</a:t>
            </a:r>
            <a:r>
              <a:rPr lang="ko-KR" altLang="en-US" dirty="0" err="1"/>
              <a:t>자음성</a:t>
            </a:r>
            <a:r>
              <a:rPr lang="en-US" altLang="ko-KR" dirty="0"/>
              <a:t>] </a:t>
            </a:r>
            <a:r>
              <a:rPr lang="ko-KR" altLang="en-US" dirty="0"/>
              <a:t>인 자음들이 담당함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4972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/>
              <a:t>Q3.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보기들을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종성으로 나눠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아이</a:t>
            </a:r>
            <a:r>
              <a:rPr lang="en-US" altLang="ko-KR" dirty="0"/>
              <a:t>,  </a:t>
            </a:r>
            <a:r>
              <a:rPr lang="ko-KR" altLang="en-US" dirty="0"/>
              <a:t>강아지</a:t>
            </a:r>
            <a:r>
              <a:rPr lang="en-US" altLang="ko-KR" dirty="0"/>
              <a:t>,  </a:t>
            </a:r>
            <a:r>
              <a:rPr lang="ko-KR" altLang="en-US" dirty="0"/>
              <a:t>형제</a:t>
            </a:r>
            <a:r>
              <a:rPr lang="en-US" altLang="ko-KR" dirty="0"/>
              <a:t>,  </a:t>
            </a:r>
            <a:r>
              <a:rPr lang="ko-KR" altLang="en-US" dirty="0"/>
              <a:t>얼음</a:t>
            </a:r>
            <a:r>
              <a:rPr lang="en-US" altLang="ko-KR" dirty="0"/>
              <a:t>,  </a:t>
            </a:r>
            <a:r>
              <a:rPr lang="ko-KR" altLang="en-US" dirty="0"/>
              <a:t>넓이</a:t>
            </a: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61573"/>
              </p:ext>
            </p:extLst>
          </p:nvPr>
        </p:nvGraphicFramePr>
        <p:xfrm>
          <a:off x="683568" y="1844824"/>
          <a:ext cx="7632849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주변음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음절의 주변부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선택적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음절핵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음절의 중심부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필수적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주변음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음절의 주변부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선택적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음절의 내부 구조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음절의 내부 구조는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종성이 서로 어떤 관련성이 맺느냐에 따라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달라짐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음절핵인</a:t>
            </a:r>
            <a:r>
              <a:rPr lang="ko-KR" altLang="en-US" dirty="0"/>
              <a:t> 중성이 초성과 종성으로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취하는 자음의 수는 언어마다 다름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한국어의 경우</a:t>
            </a:r>
            <a:r>
              <a:rPr lang="en-US" altLang="ko-KR" dirty="0"/>
              <a:t>, </a:t>
            </a:r>
            <a:r>
              <a:rPr lang="ko-KR" altLang="en-US" dirty="0" err="1"/>
              <a:t>음절핵을</a:t>
            </a:r>
            <a:r>
              <a:rPr lang="ko-KR" altLang="en-US" dirty="0"/>
              <a:t> 기준으로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초성과 종성에 하나의 자음을 허용함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lvl="1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4" t="27056" r="25025" b="50070"/>
          <a:stretch/>
        </p:blipFill>
        <p:spPr>
          <a:xfrm rot="5400000">
            <a:off x="5609349" y="2333186"/>
            <a:ext cx="2664296" cy="41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언어에 따라서 </a:t>
            </a:r>
            <a:r>
              <a:rPr lang="en-US" altLang="ko-KR" dirty="0"/>
              <a:t>[</a:t>
            </a:r>
            <a:r>
              <a:rPr lang="ko-KR" altLang="en-US" dirty="0"/>
              <a:t>중성</a:t>
            </a:r>
            <a:r>
              <a:rPr lang="en-US" altLang="ko-KR" dirty="0"/>
              <a:t>+</a:t>
            </a:r>
            <a:r>
              <a:rPr lang="ko-KR" altLang="en-US" dirty="0"/>
              <a:t>종성</a:t>
            </a:r>
            <a:r>
              <a:rPr lang="en-US" altLang="ko-KR" dirty="0"/>
              <a:t>]</a:t>
            </a:r>
            <a:r>
              <a:rPr lang="ko-KR" altLang="en-US" dirty="0"/>
              <a:t>보다 </a:t>
            </a:r>
            <a:r>
              <a:rPr lang="en-US" altLang="ko-KR" dirty="0"/>
              <a:t>[</a:t>
            </a:r>
            <a:r>
              <a:rPr lang="ko-KR" altLang="en-US" dirty="0"/>
              <a:t>초성</a:t>
            </a:r>
            <a:r>
              <a:rPr lang="en-US" altLang="ko-KR" dirty="0"/>
              <a:t>+</a:t>
            </a:r>
            <a:r>
              <a:rPr lang="ko-KR" altLang="en-US" dirty="0"/>
              <a:t>중성</a:t>
            </a:r>
            <a:r>
              <a:rPr lang="en-US" altLang="ko-KR" dirty="0"/>
              <a:t>]</a:t>
            </a:r>
            <a:r>
              <a:rPr lang="ko-KR" altLang="en-US" dirty="0"/>
              <a:t>이 더 가까운 경우가 있는데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이런 경우 </a:t>
            </a:r>
            <a:r>
              <a:rPr lang="ko-KR" altLang="en-US" dirty="0" err="1"/>
              <a:t>좌분지</a:t>
            </a:r>
            <a:r>
              <a:rPr lang="ko-KR" altLang="en-US" dirty="0"/>
              <a:t> 구조를 분류할 수 있음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 언어에 따라서 </a:t>
            </a:r>
            <a:r>
              <a:rPr lang="en-US" altLang="ko-KR" dirty="0"/>
              <a:t>[</a:t>
            </a:r>
            <a:r>
              <a:rPr lang="ko-KR" altLang="en-US" dirty="0"/>
              <a:t>초성</a:t>
            </a:r>
            <a:r>
              <a:rPr lang="en-US" altLang="ko-KR" dirty="0"/>
              <a:t>+</a:t>
            </a:r>
            <a:r>
              <a:rPr lang="ko-KR" altLang="en-US" dirty="0"/>
              <a:t>중성</a:t>
            </a:r>
            <a:r>
              <a:rPr lang="en-US" altLang="ko-KR" dirty="0"/>
              <a:t>]</a:t>
            </a:r>
            <a:r>
              <a:rPr lang="ko-KR" altLang="en-US" dirty="0"/>
              <a:t>보다 </a:t>
            </a:r>
            <a:r>
              <a:rPr lang="en-US" altLang="ko-KR" dirty="0"/>
              <a:t>[</a:t>
            </a:r>
            <a:r>
              <a:rPr lang="ko-KR" altLang="en-US" dirty="0"/>
              <a:t>중성</a:t>
            </a:r>
            <a:r>
              <a:rPr lang="en-US" altLang="ko-KR" dirty="0"/>
              <a:t>+</a:t>
            </a:r>
            <a:r>
              <a:rPr lang="ko-KR" altLang="en-US" dirty="0"/>
              <a:t>종성</a:t>
            </a:r>
            <a:r>
              <a:rPr lang="en-US" altLang="ko-KR" dirty="0"/>
              <a:t>]</a:t>
            </a:r>
            <a:r>
              <a:rPr lang="ko-KR" altLang="en-US" dirty="0"/>
              <a:t>이 더 가까운 경우가 있는데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이런 경우 우분지 구조를 분류할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dirty="0"/>
              <a:t>             &lt; </a:t>
            </a:r>
            <a:r>
              <a:rPr lang="ko-KR" altLang="en-US" dirty="0" err="1"/>
              <a:t>좌분지</a:t>
            </a:r>
            <a:r>
              <a:rPr lang="ko-KR" altLang="en-US" dirty="0"/>
              <a:t> 구조</a:t>
            </a:r>
            <a:r>
              <a:rPr lang="en-US" altLang="ko-KR" dirty="0"/>
              <a:t>&gt;                                  &lt;</a:t>
            </a:r>
            <a:r>
              <a:rPr lang="ko-KR" altLang="en-US" dirty="0"/>
              <a:t>우분지 구조</a:t>
            </a:r>
            <a:r>
              <a:rPr lang="en-US" altLang="ko-KR" dirty="0"/>
              <a:t>&gt;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7" t="27581" r="19060" b="61510"/>
          <a:stretch/>
        </p:blipFill>
        <p:spPr>
          <a:xfrm rot="16200000">
            <a:off x="1547664" y="4221085"/>
            <a:ext cx="1584177" cy="2592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7" t="38490" r="19060" b="50600"/>
          <a:stretch/>
        </p:blipFill>
        <p:spPr>
          <a:xfrm rot="16200000">
            <a:off x="5421413" y="4173225"/>
            <a:ext cx="1613542" cy="2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7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/>
              <a:t>Q4. </a:t>
            </a:r>
            <a:r>
              <a:rPr lang="ko-KR" altLang="en-US" dirty="0"/>
              <a:t>다음을 읽고 물음에 답해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 err="1"/>
              <a:t>ㄱ</a:t>
            </a:r>
            <a:r>
              <a:rPr lang="en-US" altLang="ko-KR" sz="1800" dirty="0"/>
              <a:t>) ‘</a:t>
            </a:r>
            <a:r>
              <a:rPr lang="ko-KR" altLang="en-US" sz="1800" dirty="0"/>
              <a:t>경기 결과</a:t>
            </a:r>
            <a:r>
              <a:rPr lang="en-US" altLang="ko-KR" sz="1800" dirty="0"/>
              <a:t>’</a:t>
            </a:r>
            <a:r>
              <a:rPr lang="ko-KR" altLang="en-US" sz="1800" dirty="0"/>
              <a:t>를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결기</a:t>
            </a:r>
            <a:r>
              <a:rPr lang="ko-KR" altLang="en-US" sz="1800" dirty="0"/>
              <a:t> 결과</a:t>
            </a:r>
            <a:r>
              <a:rPr lang="en-US" altLang="ko-KR" sz="1800" dirty="0"/>
              <a:t>’, ‘~</a:t>
            </a:r>
            <a:r>
              <a:rPr lang="ko-KR" altLang="en-US" sz="1800" dirty="0"/>
              <a:t>에 따라</a:t>
            </a:r>
            <a:r>
              <a:rPr lang="en-US" altLang="ko-KR" sz="1800" dirty="0"/>
              <a:t>’</a:t>
            </a:r>
            <a:r>
              <a:rPr lang="ko-KR" altLang="en-US" sz="1800" dirty="0"/>
              <a:t>와 </a:t>
            </a:r>
            <a:r>
              <a:rPr lang="en-US" altLang="ko-KR" sz="1800" dirty="0"/>
              <a:t>‘~</a:t>
            </a:r>
            <a:r>
              <a:rPr lang="ko-KR" altLang="en-US" sz="1800" dirty="0"/>
              <a:t>에 따른</a:t>
            </a:r>
            <a:r>
              <a:rPr lang="en-US" altLang="ko-KR" sz="1800" dirty="0"/>
              <a:t>’</a:t>
            </a:r>
            <a:r>
              <a:rPr lang="ko-KR" altLang="en-US" sz="1800" dirty="0"/>
              <a:t>을 잘못 섞어서 </a:t>
            </a:r>
            <a:r>
              <a:rPr lang="en-US" altLang="ko-KR" sz="1800" dirty="0"/>
              <a:t>‘~</a:t>
            </a:r>
            <a:r>
              <a:rPr lang="ko-KR" altLang="en-US" sz="1800" dirty="0"/>
              <a:t>따란</a:t>
            </a:r>
            <a:r>
              <a:rPr lang="en-US" altLang="ko-KR" sz="1800" dirty="0"/>
              <a:t>’</a:t>
            </a:r>
            <a:r>
              <a:rPr lang="ko-KR" altLang="en-US" sz="1800" dirty="0"/>
              <a:t>으로</a:t>
            </a:r>
            <a:r>
              <a:rPr lang="en-US" altLang="ko-KR" sz="1800" dirty="0"/>
              <a:t> </a:t>
            </a:r>
          </a:p>
          <a:p>
            <a:pPr marL="274320" lvl="1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말실수를 했다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ㄴ</a:t>
            </a:r>
            <a:r>
              <a:rPr lang="en-US" altLang="ko-KR" sz="1800" dirty="0"/>
              <a:t>) ‘</a:t>
            </a:r>
            <a:r>
              <a:rPr lang="ko-KR" altLang="en-US" sz="1800" dirty="0"/>
              <a:t>두둥실</a:t>
            </a:r>
            <a:r>
              <a:rPr lang="en-US" altLang="ko-KR" sz="1800" dirty="0"/>
              <a:t>, </a:t>
            </a:r>
            <a:r>
              <a:rPr lang="ko-KR" altLang="en-US" sz="1800" dirty="0"/>
              <a:t>철커덕</a:t>
            </a:r>
            <a:r>
              <a:rPr lang="en-US" altLang="ko-KR" sz="1800" dirty="0"/>
              <a:t>, </a:t>
            </a:r>
            <a:r>
              <a:rPr lang="ko-KR" altLang="en-US" sz="1800" dirty="0"/>
              <a:t>덜커덩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스르륵</a:t>
            </a:r>
            <a:r>
              <a:rPr lang="en-US" altLang="ko-KR" sz="1800" dirty="0"/>
              <a:t>’</a:t>
            </a:r>
            <a:r>
              <a:rPr lang="ko-KR" altLang="en-US" sz="1800" dirty="0"/>
              <a:t>은 </a:t>
            </a:r>
            <a:r>
              <a:rPr lang="en-US" altLang="ko-KR" sz="1800" dirty="0"/>
              <a:t>‘</a:t>
            </a:r>
            <a:r>
              <a:rPr lang="ko-KR" altLang="en-US" sz="1800" dirty="0"/>
              <a:t>둥실</a:t>
            </a:r>
            <a:r>
              <a:rPr lang="en-US" altLang="ko-KR" sz="1800" dirty="0"/>
              <a:t>, </a:t>
            </a:r>
            <a:r>
              <a:rPr lang="ko-KR" altLang="en-US" sz="1800" dirty="0"/>
              <a:t>철컥</a:t>
            </a:r>
            <a:r>
              <a:rPr lang="en-US" altLang="ko-KR" sz="1800" dirty="0"/>
              <a:t>, </a:t>
            </a:r>
            <a:r>
              <a:rPr lang="ko-KR" altLang="en-US" sz="1800" dirty="0"/>
              <a:t>덜컹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스륵</a:t>
            </a:r>
            <a:r>
              <a:rPr lang="en-US" altLang="ko-KR" sz="1800" dirty="0"/>
              <a:t>’</a:t>
            </a:r>
            <a:r>
              <a:rPr lang="ko-KR" altLang="en-US" sz="1800" dirty="0"/>
              <a:t>의 일부를 이용하여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만들었다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) </a:t>
            </a:r>
            <a:r>
              <a:rPr lang="ko-KR" altLang="en-US" sz="1800" dirty="0"/>
              <a:t>한시를 지을 때 운을 맞춘다는 것은 </a:t>
            </a:r>
            <a:r>
              <a:rPr lang="en-US" altLang="ko-KR" sz="1800" dirty="0"/>
              <a:t>‘</a:t>
            </a:r>
            <a:r>
              <a:rPr lang="ko-KR" altLang="en-US" sz="1800" dirty="0"/>
              <a:t>중성</a:t>
            </a:r>
            <a:r>
              <a:rPr lang="en-US" altLang="ko-KR" sz="1800" dirty="0"/>
              <a:t>+</a:t>
            </a:r>
            <a:r>
              <a:rPr lang="ko-KR" altLang="en-US" sz="1800" dirty="0"/>
              <a:t>종성</a:t>
            </a:r>
            <a:r>
              <a:rPr lang="en-US" altLang="ko-KR" sz="1800" dirty="0"/>
              <a:t>’</a:t>
            </a:r>
            <a:r>
              <a:rPr lang="ko-KR" altLang="en-US" sz="1800" dirty="0"/>
              <a:t>이 동일한 한자들을 사용한다는</a:t>
            </a:r>
            <a:r>
              <a:rPr lang="en-US" altLang="ko-KR" sz="1800" dirty="0"/>
              <a:t>   </a:t>
            </a:r>
          </a:p>
          <a:p>
            <a:pPr marL="274320" lvl="1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뜻이다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ㄹ</a:t>
            </a:r>
            <a:r>
              <a:rPr lang="en-US" altLang="ko-KR" sz="1800" dirty="0"/>
              <a:t>) ‘</a:t>
            </a:r>
            <a:r>
              <a:rPr lang="ko-KR" altLang="en-US" sz="1800" dirty="0"/>
              <a:t>옹기종기</a:t>
            </a:r>
            <a:r>
              <a:rPr lang="en-US" altLang="ko-KR" sz="1800" dirty="0"/>
              <a:t>, </a:t>
            </a:r>
            <a:r>
              <a:rPr lang="ko-KR" altLang="en-US" sz="1800" dirty="0"/>
              <a:t>울긋불긋</a:t>
            </a:r>
            <a:r>
              <a:rPr lang="en-US" altLang="ko-KR" sz="1800" dirty="0"/>
              <a:t>, </a:t>
            </a:r>
            <a:r>
              <a:rPr lang="ko-KR" altLang="en-US" sz="1800" dirty="0"/>
              <a:t>알쏭달쏭</a:t>
            </a:r>
            <a:r>
              <a:rPr lang="en-US" altLang="ko-KR" sz="1800" dirty="0"/>
              <a:t>’</a:t>
            </a:r>
            <a:r>
              <a:rPr lang="ko-KR" altLang="en-US" sz="1800" dirty="0"/>
              <a:t>과 같은 말은 각각 </a:t>
            </a:r>
            <a:r>
              <a:rPr lang="en-US" altLang="ko-KR" sz="1800" dirty="0"/>
              <a:t>‘</a:t>
            </a:r>
            <a:r>
              <a:rPr lang="ko-KR" altLang="en-US" sz="1800" dirty="0"/>
              <a:t>종기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불긋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달쏭</a:t>
            </a:r>
            <a:r>
              <a:rPr lang="en-US" altLang="ko-KR" sz="1800" dirty="0"/>
              <a:t>’</a:t>
            </a:r>
            <a:r>
              <a:rPr lang="ko-KR" altLang="en-US" sz="1800" dirty="0"/>
              <a:t>의 일부분을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반복하여 만들었다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(1) </a:t>
            </a:r>
            <a:r>
              <a:rPr lang="ko-KR" altLang="en-US" sz="1800" dirty="0" err="1"/>
              <a:t>좌분지</a:t>
            </a:r>
            <a:r>
              <a:rPr lang="ko-KR" altLang="en-US" sz="1800" dirty="0"/>
              <a:t> 구조를 지지해 주는 경우는 무엇인가요</a:t>
            </a:r>
            <a:r>
              <a:rPr lang="en-US" altLang="ko-KR" sz="1800" dirty="0"/>
              <a:t>?</a:t>
            </a:r>
          </a:p>
          <a:p>
            <a:pPr marL="274320" lvl="1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우분지 구조를 지지해 주는 경우는 무엇인가요</a:t>
            </a:r>
            <a:r>
              <a:rPr lang="en-US" altLang="ko-KR" sz="1800" dirty="0"/>
              <a:t>?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8538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1334</TotalTime>
  <Words>2425</Words>
  <Application>Microsoft Office PowerPoint</Application>
  <PresentationFormat>화면 슬라이드 쇼(4:3)</PresentationFormat>
  <Paragraphs>523</Paragraphs>
  <Slides>27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Helvetica Neue</vt:lpstr>
      <vt:lpstr>돋움</vt:lpstr>
      <vt:lpstr>맑은 고딕</vt:lpstr>
      <vt:lpstr>Arial</vt:lpstr>
      <vt:lpstr>Calibri</vt:lpstr>
      <vt:lpstr>투명도</vt:lpstr>
      <vt:lpstr>8.음절</vt:lpstr>
      <vt:lpstr>1. 음절의 이해</vt:lpstr>
      <vt:lpstr>1. 음절의 이해</vt:lpstr>
      <vt:lpstr>1. 음절의 이해</vt:lpstr>
      <vt:lpstr>1. 음절의 이해</vt:lpstr>
      <vt:lpstr>1. 음절의 이해</vt:lpstr>
      <vt:lpstr>1. 음절의 이해</vt:lpstr>
      <vt:lpstr>1. 음절의 이해</vt:lpstr>
      <vt:lpstr>1. 음절의 이해</vt:lpstr>
      <vt:lpstr>2. 한국어의 음절 유형</vt:lpstr>
      <vt:lpstr>2. 한국어의 음절 유형</vt:lpstr>
      <vt:lpstr>2. 한국어의 음절 유형</vt:lpstr>
      <vt:lpstr>2. 한국어의 음절 유형</vt:lpstr>
      <vt:lpstr>2. 한국어의 음절 유형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  <vt:lpstr>3. 음절 경계와 음절화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186</cp:revision>
  <cp:lastPrinted>2019-10-23T10:23:03Z</cp:lastPrinted>
  <dcterms:created xsi:type="dcterms:W3CDTF">2017-09-04T07:43:42Z</dcterms:created>
  <dcterms:modified xsi:type="dcterms:W3CDTF">2019-10-30T05:42:29Z</dcterms:modified>
</cp:coreProperties>
</file>