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8"/>
  </p:notesMasterIdLst>
  <p:sldIdLst>
    <p:sldId id="256" r:id="rId2"/>
    <p:sldId id="257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9" r:id="rId14"/>
    <p:sldId id="448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66" r:id="rId25"/>
    <p:sldId id="468" r:id="rId26"/>
    <p:sldId id="469" r:id="rId27"/>
    <p:sldId id="470" r:id="rId28"/>
    <p:sldId id="471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72" r:id="rId37"/>
  </p:sldIdLst>
  <p:sldSz cx="9144000" cy="6858000" type="screen4x3"/>
  <p:notesSz cx="6832600" cy="9963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68853" autoAdjust="0"/>
  </p:normalViewPr>
  <p:slideViewPr>
    <p:cSldViewPr>
      <p:cViewPr varScale="1">
        <p:scale>
          <a:sx n="68" d="100"/>
          <a:sy n="68" d="100"/>
        </p:scale>
        <p:origin x="1879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70325" y="0"/>
            <a:ext cx="296068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70259-008D-48C3-B494-64D337F0E8B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1246188"/>
            <a:ext cx="4483100" cy="3362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2625" y="4794250"/>
            <a:ext cx="5467350" cy="3924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63088"/>
            <a:ext cx="2960688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70325" y="9463088"/>
            <a:ext cx="2960688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C4B84-CF5A-44E1-9ED8-E057A058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9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음소들이나 음절들 같은 </a:t>
            </a:r>
            <a:r>
              <a:rPr lang="ko-KR" altLang="en-US" dirty="0" err="1"/>
              <a:t>음은론적</a:t>
            </a:r>
            <a:r>
              <a:rPr lang="ko-KR" altLang="en-US" dirty="0"/>
              <a:t> 단위들의 구조나 배열에 대한 제한을 음운론적 제약이라고 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4B84-CF5A-44E1-9ED8-E057A058C3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4B84-CF5A-44E1-9ED8-E057A058C3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9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음운론적 제약이 있는 이유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음운규칙이 일어나는 원인이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ex) 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단어에서 규칙을 적용해서 파열음과 비음이 같이 있으면 안된다는 제약을 적용해서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ㅇ으로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바꿔준다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4B84-CF5A-44E1-9ED8-E057A058C3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01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자음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무엇이 올 수 있나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228600" indent="-228600">
              <a:buAutoNum type="arabicParenBoth"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표기상으로는 많이 올 수 있지만 발음상으로는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ㅇ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올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분포 제약이 많다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어두 초성에 올 수 있고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어중초성에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올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어말 종성에 올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어두 초성의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고유어에서는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 단어는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외래어에서는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한자어에서는 탈락시키거나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력사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비음으로 바꾼다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초성의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앞이 모음으로 끝났을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쾌락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그대로 소리가 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앞이 자음으로 끝난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철리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정답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 올 수 있는 소리는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밖에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자음이 오면 제약을 어기기 때문에 발음이 바뀌어야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결합이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연쇄화가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가능하지 않고 유기음화가 되어버린다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놓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놓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놓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특정한 음소와 음소와의 결합에는 제약이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4B84-CF5A-44E1-9ED8-E057A058C3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언어 보편적인 제약</a:t>
            </a:r>
            <a:r>
              <a:rPr lang="en-US" altLang="ko-KR" dirty="0"/>
              <a:t>: </a:t>
            </a:r>
            <a:r>
              <a:rPr lang="ko-KR" altLang="en-US" dirty="0"/>
              <a:t>어느 나라 </a:t>
            </a:r>
            <a:r>
              <a:rPr lang="ko-KR" altLang="en-US" dirty="0" err="1"/>
              <a:t>화자에게서나</a:t>
            </a:r>
            <a:r>
              <a:rPr lang="ko-KR" altLang="en-US" dirty="0"/>
              <a:t> 발생할 수 있음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신체적인 한계 등</a:t>
            </a:r>
          </a:p>
          <a:p>
            <a:endParaRPr lang="ko-KR" alt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4B84-CF5A-44E1-9ED8-E057A058C3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27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[+</a:t>
            </a:r>
            <a:r>
              <a:rPr lang="ko-KR" altLang="en-US" dirty="0" err="1"/>
              <a:t>소음성</a:t>
            </a:r>
            <a:r>
              <a:rPr lang="en-US" altLang="ko-KR" dirty="0"/>
              <a:t>] [-</a:t>
            </a:r>
            <a:r>
              <a:rPr lang="ko-KR" altLang="en-US" dirty="0" err="1"/>
              <a:t>설정성</a:t>
            </a:r>
            <a:r>
              <a:rPr lang="en-US" altLang="ko-KR" dirty="0"/>
              <a:t>] </a:t>
            </a:r>
            <a:r>
              <a:rPr lang="ko-KR" altLang="en-US" dirty="0"/>
              <a:t>마찰음</a:t>
            </a:r>
            <a:r>
              <a:rPr lang="en-US" altLang="ko-KR" dirty="0"/>
              <a:t>(</a:t>
            </a:r>
            <a:r>
              <a:rPr lang="ko-KR" altLang="en-US" dirty="0" err="1"/>
              <a:t>ㅅ</a:t>
            </a:r>
            <a:r>
              <a:rPr lang="en-US" altLang="ko-KR" dirty="0"/>
              <a:t>,</a:t>
            </a:r>
            <a:r>
              <a:rPr lang="ko-KR" altLang="en-US" dirty="0" err="1"/>
              <a:t>ㅆ</a:t>
            </a:r>
            <a:r>
              <a:rPr lang="en-US" altLang="ko-KR" dirty="0"/>
              <a:t>; </a:t>
            </a:r>
            <a:r>
              <a:rPr lang="ko-KR" altLang="en-US" dirty="0" err="1"/>
              <a:t>ㅎ</a:t>
            </a:r>
            <a:r>
              <a:rPr lang="ko-KR" altLang="en-US" dirty="0"/>
              <a:t> 제외</a:t>
            </a:r>
            <a:r>
              <a:rPr lang="en-US" altLang="ko-KR" dirty="0"/>
              <a:t>), </a:t>
            </a:r>
            <a:r>
              <a:rPr lang="ko-KR" altLang="en-US" dirty="0"/>
              <a:t>파찰음</a:t>
            </a:r>
            <a:r>
              <a:rPr lang="en-US" altLang="ko-KR" dirty="0"/>
              <a:t>(</a:t>
            </a:r>
            <a:r>
              <a:rPr lang="ko-KR" altLang="en-US" dirty="0" err="1"/>
              <a:t>ㅈ</a:t>
            </a:r>
            <a:r>
              <a:rPr lang="en-US" altLang="ko-KR" dirty="0"/>
              <a:t>, </a:t>
            </a:r>
            <a:r>
              <a:rPr lang="ko-KR" altLang="en-US" dirty="0" err="1"/>
              <a:t>ㅊ</a:t>
            </a:r>
            <a:r>
              <a:rPr lang="en-US" altLang="ko-KR" dirty="0"/>
              <a:t>, </a:t>
            </a:r>
            <a:r>
              <a:rPr lang="ko-KR" altLang="en-US" dirty="0" err="1"/>
              <a:t>ㅉ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[+</a:t>
            </a:r>
            <a:r>
              <a:rPr lang="ko-KR" altLang="en-US" dirty="0" err="1"/>
              <a:t>소음성</a:t>
            </a:r>
            <a:r>
              <a:rPr lang="en-US" altLang="ko-KR" dirty="0"/>
              <a:t>]</a:t>
            </a:r>
            <a:r>
              <a:rPr lang="ko-KR" altLang="en-US" dirty="0"/>
              <a:t>인데 모두 </a:t>
            </a:r>
            <a:r>
              <a:rPr lang="en-US" altLang="ko-KR" dirty="0"/>
              <a:t>[+</a:t>
            </a:r>
            <a:r>
              <a:rPr lang="ko-KR" altLang="en-US" dirty="0" err="1"/>
              <a:t>설정성</a:t>
            </a:r>
            <a:r>
              <a:rPr lang="en-US" altLang="ko-KR" dirty="0"/>
              <a:t>]</a:t>
            </a:r>
            <a:r>
              <a:rPr lang="ko-KR" altLang="en-US" dirty="0"/>
              <a:t>의 특징을 가지고 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[+</a:t>
            </a:r>
            <a:r>
              <a:rPr lang="ko-KR" altLang="en-US" dirty="0" err="1"/>
              <a:t>소음성</a:t>
            </a:r>
            <a:r>
              <a:rPr lang="en-US" altLang="ko-KR" dirty="0"/>
              <a:t>]</a:t>
            </a:r>
            <a:r>
              <a:rPr lang="ko-KR" altLang="en-US" dirty="0"/>
              <a:t>이면서 </a:t>
            </a:r>
            <a:r>
              <a:rPr lang="en-US" altLang="ko-KR" dirty="0"/>
              <a:t>[-</a:t>
            </a:r>
            <a:r>
              <a:rPr lang="ko-KR" altLang="en-US" dirty="0" err="1"/>
              <a:t>설정성</a:t>
            </a:r>
            <a:r>
              <a:rPr lang="en-US" altLang="ko-KR" dirty="0"/>
              <a:t>]</a:t>
            </a:r>
            <a:r>
              <a:rPr lang="ko-KR" altLang="en-US" dirty="0"/>
              <a:t>인 발음은 한국어에는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경구개 </a:t>
            </a:r>
            <a:r>
              <a:rPr lang="en-US" altLang="ko-KR" dirty="0"/>
              <a:t>[-</a:t>
            </a:r>
            <a:r>
              <a:rPr lang="ko-KR" altLang="en-US" dirty="0" err="1"/>
              <a:t>전방성</a:t>
            </a:r>
            <a:r>
              <a:rPr lang="en-US" altLang="ko-KR" dirty="0"/>
              <a:t>, +</a:t>
            </a:r>
            <a:r>
              <a:rPr lang="ko-KR" altLang="en-US" dirty="0" err="1"/>
              <a:t>설정성</a:t>
            </a:r>
            <a:r>
              <a:rPr lang="en-US" altLang="ko-KR" dirty="0"/>
              <a:t>]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4B84-CF5A-44E1-9ED8-E057A058C3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7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</a:p>
          <a:p>
            <a:r>
              <a:rPr lang="ko-KR" altLang="en-US" dirty="0"/>
              <a:t>프랑스어에서는 비음을 소리내지 않고 앞 모음을 </a:t>
            </a:r>
            <a:r>
              <a:rPr lang="ko-KR" altLang="en-US" dirty="0" err="1"/>
              <a:t>비모음화한다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한국어에서는 모음을 쓰고 뒤에 받침으로 비음 </a:t>
            </a:r>
            <a:r>
              <a:rPr lang="en-US" altLang="ko-KR" dirty="0"/>
              <a:t>'</a:t>
            </a:r>
            <a:r>
              <a:rPr lang="ko-KR" altLang="en-US" dirty="0" err="1"/>
              <a:t>ㅇ</a:t>
            </a:r>
            <a:r>
              <a:rPr lang="en-US" altLang="ko-KR" dirty="0"/>
              <a:t>'</a:t>
            </a:r>
            <a:r>
              <a:rPr lang="ko-KR" altLang="en-US" dirty="0"/>
              <a:t>을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</a:p>
          <a:p>
            <a:r>
              <a:rPr lang="ko-KR" altLang="en-US" dirty="0"/>
              <a:t>한국어에서는 </a:t>
            </a:r>
            <a:r>
              <a:rPr lang="en-US" altLang="ko-KR" dirty="0"/>
              <a:t>[+</a:t>
            </a:r>
            <a:r>
              <a:rPr lang="ko-KR" altLang="en-US" dirty="0" err="1"/>
              <a:t>비음성</a:t>
            </a:r>
            <a:r>
              <a:rPr lang="en-US" altLang="ko-KR" dirty="0"/>
              <a:t>, +</a:t>
            </a:r>
            <a:r>
              <a:rPr lang="ko-KR" altLang="en-US" dirty="0" err="1"/>
              <a:t>성절성</a:t>
            </a:r>
            <a:r>
              <a:rPr lang="en-US" altLang="ko-KR" dirty="0"/>
              <a:t>]</a:t>
            </a:r>
            <a:r>
              <a:rPr lang="ko-KR" altLang="en-US" dirty="0"/>
              <a:t>을 가지는 음소가 없는 제약 때문에 비모음을 받아들이지 않기 때문에 뒤에 받침으로 비음 </a:t>
            </a:r>
            <a:r>
              <a:rPr lang="en-US" altLang="ko-KR" dirty="0"/>
              <a:t>'</a:t>
            </a:r>
            <a:r>
              <a:rPr lang="ko-KR" altLang="en-US" dirty="0" err="1"/>
              <a:t>ㅇ</a:t>
            </a:r>
            <a:r>
              <a:rPr lang="en-US" altLang="ko-KR" dirty="0"/>
              <a:t>'</a:t>
            </a:r>
            <a:r>
              <a:rPr lang="ko-KR" altLang="en-US" dirty="0"/>
              <a:t>을 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4B84-CF5A-44E1-9ED8-E057A058C3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4B84-CF5A-44E1-9ED8-E057A058C3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3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표기상으로는 종성에 자음이 두 개 올 수 있지만 발음상으로는 종성에 하나의 자음만 올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4B84-CF5A-44E1-9ED8-E057A058C3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6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초성에 오는 자음은 음운론적 강도가 높지만 종성에 오는 자음은 음운론적 강도가 낮거나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제약은 강도를 맞추어 주는 것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4B84-CF5A-44E1-9ED8-E057A058C3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649DB4-5B2D-4A9A-911C-13B0582EF96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9.</a:t>
            </a:r>
            <a:r>
              <a:rPr lang="ko-KR" altLang="en-US"/>
              <a:t>음운론적 </a:t>
            </a:r>
            <a:r>
              <a:rPr lang="ko-KR" altLang="en-US" dirty="0"/>
              <a:t>제약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87612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음운론적 제약의 이해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음소에 대한 음운론적 제약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음절에 대한 음운론적 제약</a:t>
            </a:r>
            <a:endParaRPr lang="en-US" altLang="ko-KR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dirty="0"/>
              <a:t>단어에 대한 음운론적 제약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330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언어 보편적인 제약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ko-KR" altLang="en-US" sz="1800" dirty="0"/>
              <a:t>인간의 구강 구조나 소리의 물리적인 속성 때문에 생겨남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 err="1"/>
              <a:t>공명음은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유기성을</a:t>
            </a:r>
            <a:r>
              <a:rPr lang="ko-KR" altLang="en-US" sz="1800" dirty="0"/>
              <a:t> 가질 수 없음</a:t>
            </a:r>
            <a:r>
              <a:rPr lang="en-US" altLang="ko-KR" sz="1800" dirty="0"/>
              <a:t>. → [ +</a:t>
            </a:r>
            <a:r>
              <a:rPr lang="ko-KR" altLang="en-US" sz="1800" dirty="0" err="1"/>
              <a:t>공명성</a:t>
            </a:r>
            <a:r>
              <a:rPr lang="en-US" altLang="ko-KR" sz="1800" dirty="0"/>
              <a:t>, +</a:t>
            </a:r>
            <a:r>
              <a:rPr lang="ko-KR" altLang="en-US" sz="1800" dirty="0" err="1"/>
              <a:t>유기성</a:t>
            </a:r>
            <a:r>
              <a:rPr lang="en-US" altLang="ko-KR" sz="1800" dirty="0"/>
              <a:t>]</a:t>
            </a:r>
            <a:r>
              <a:rPr lang="ko-KR" altLang="en-US" sz="1800" dirty="0"/>
              <a:t>은 실현될 수 없음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2"/>
            <a:r>
              <a:rPr lang="ko-KR" altLang="en-US" dirty="0"/>
              <a:t>언어 개별적인 제약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한 언어의 음소 체계에 우연히 빈 칸이 생겨서 나타남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한 언어에서 전설 원순 모음이 없다면 </a:t>
            </a:r>
            <a:r>
              <a:rPr lang="en-US" altLang="ko-KR" sz="1800" dirty="0"/>
              <a:t>[+</a:t>
            </a:r>
            <a:r>
              <a:rPr lang="ko-KR" altLang="en-US" sz="1800" dirty="0" err="1"/>
              <a:t>원순성</a:t>
            </a:r>
            <a:r>
              <a:rPr lang="en-US" altLang="ko-KR" sz="1800" dirty="0"/>
              <a:t>, -</a:t>
            </a:r>
            <a:r>
              <a:rPr lang="ko-KR" altLang="en-US" sz="1800" dirty="0" err="1"/>
              <a:t>후설성</a:t>
            </a:r>
            <a:r>
              <a:rPr lang="en-US" altLang="ko-KR" sz="1800" dirty="0"/>
              <a:t>] </a:t>
            </a:r>
            <a:r>
              <a:rPr lang="ko-KR" altLang="en-US" sz="1800" dirty="0"/>
              <a:t>음소가 존재하지 않음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6445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한국어 자음 구조 제약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lvl="2"/>
            <a:r>
              <a:rPr lang="en-US" altLang="ko-KR" dirty="0"/>
              <a:t>[+</a:t>
            </a:r>
            <a:r>
              <a:rPr lang="ko-KR" altLang="en-US" dirty="0" err="1"/>
              <a:t>소음성</a:t>
            </a:r>
            <a:r>
              <a:rPr lang="en-US" altLang="ko-KR" dirty="0"/>
              <a:t>]</a:t>
            </a:r>
            <a:r>
              <a:rPr lang="ko-KR" altLang="en-US" dirty="0"/>
              <a:t>과 </a:t>
            </a:r>
            <a:r>
              <a:rPr lang="en-US" altLang="ko-KR" dirty="0"/>
              <a:t>[-</a:t>
            </a:r>
            <a:r>
              <a:rPr lang="ko-KR" altLang="en-US" dirty="0" err="1"/>
              <a:t>설정성</a:t>
            </a:r>
            <a:r>
              <a:rPr lang="en-US" altLang="ko-KR" dirty="0"/>
              <a:t>]</a:t>
            </a:r>
            <a:r>
              <a:rPr lang="ko-KR" altLang="en-US" dirty="0"/>
              <a:t>이 결합한 자음은 존재하지 않음</a:t>
            </a:r>
            <a:r>
              <a:rPr lang="en-US" altLang="ko-KR" dirty="0"/>
              <a:t>.</a:t>
            </a:r>
          </a:p>
          <a:p>
            <a:pPr lvl="1"/>
            <a:endParaRPr lang="en-US" altLang="ko-KR" sz="1800" dirty="0"/>
          </a:p>
          <a:p>
            <a:pPr lvl="3"/>
            <a:r>
              <a:rPr lang="ko-KR" altLang="en-US" sz="1800" dirty="0"/>
              <a:t>한국어의 </a:t>
            </a:r>
            <a:r>
              <a:rPr lang="ko-KR" altLang="en-US" sz="1800" dirty="0" err="1"/>
              <a:t>소음성</a:t>
            </a:r>
            <a:r>
              <a:rPr lang="ko-KR" altLang="en-US" sz="1800" dirty="0"/>
              <a:t> 자음은 치조음이나 경구개음에만 나타나기 때문임</a:t>
            </a:r>
            <a:r>
              <a:rPr lang="en-US" altLang="ko-KR" sz="1800" dirty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3"/>
            <a:r>
              <a:rPr lang="en-US" altLang="ko-KR" sz="1800" dirty="0"/>
              <a:t>‘</a:t>
            </a:r>
            <a:r>
              <a:rPr lang="ko-KR" altLang="en-US" sz="1800" dirty="0" err="1"/>
              <a:t>ㅎ</a:t>
            </a:r>
            <a:r>
              <a:rPr lang="en-US" altLang="ko-KR" sz="1800" dirty="0"/>
              <a:t>’ 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소음성</a:t>
            </a:r>
            <a:r>
              <a:rPr lang="ko-KR" altLang="en-US" sz="1800" dirty="0"/>
              <a:t> 여부</a:t>
            </a:r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[+</a:t>
            </a:r>
            <a:r>
              <a:rPr lang="ko-KR" altLang="en-US" dirty="0" err="1"/>
              <a:t>공명성</a:t>
            </a:r>
            <a:r>
              <a:rPr lang="en-US" altLang="ko-KR" dirty="0"/>
              <a:t>]</a:t>
            </a:r>
            <a:r>
              <a:rPr lang="ko-KR" altLang="en-US" dirty="0"/>
              <a:t>과 </a:t>
            </a:r>
            <a:r>
              <a:rPr lang="en-US" altLang="ko-KR" dirty="0"/>
              <a:t>[-</a:t>
            </a:r>
            <a:r>
              <a:rPr lang="ko-KR" altLang="en-US" dirty="0" err="1"/>
              <a:t>전방성</a:t>
            </a:r>
            <a:r>
              <a:rPr lang="en-US" altLang="ko-KR" dirty="0"/>
              <a:t>, +</a:t>
            </a:r>
            <a:r>
              <a:rPr lang="ko-KR" altLang="en-US" dirty="0" err="1"/>
              <a:t>설정성</a:t>
            </a:r>
            <a:r>
              <a:rPr lang="en-US" altLang="ko-KR" dirty="0"/>
              <a:t>]</a:t>
            </a:r>
            <a:r>
              <a:rPr lang="ko-KR" altLang="en-US" dirty="0"/>
              <a:t>이 결합된 자음은 존재하지 않음</a:t>
            </a:r>
            <a:r>
              <a:rPr lang="en-US" altLang="ko-KR" dirty="0"/>
              <a:t>.</a:t>
            </a:r>
          </a:p>
          <a:p>
            <a:pPr lvl="1"/>
            <a:endParaRPr lang="en-US" altLang="ko-KR" sz="1800" dirty="0"/>
          </a:p>
          <a:p>
            <a:pPr lvl="3"/>
            <a:r>
              <a:rPr lang="ko-KR" altLang="en-US" sz="1800" dirty="0"/>
              <a:t>한국어에 경구개 </a:t>
            </a:r>
            <a:r>
              <a:rPr lang="ko-KR" altLang="en-US" sz="1800" dirty="0" err="1"/>
              <a:t>공명음이</a:t>
            </a:r>
            <a:r>
              <a:rPr lang="ko-KR" altLang="en-US" sz="1800" dirty="0"/>
              <a:t> 존재하지 않기 때문임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604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한국어 단모음 구조 제약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lvl="2"/>
            <a:r>
              <a:rPr lang="en-US" altLang="ko-KR" dirty="0"/>
              <a:t>[+</a:t>
            </a:r>
            <a:r>
              <a:rPr lang="ko-KR" altLang="en-US" dirty="0" err="1"/>
              <a:t>비음성</a:t>
            </a:r>
            <a:r>
              <a:rPr lang="en-US" altLang="ko-KR" dirty="0"/>
              <a:t>]</a:t>
            </a:r>
            <a:r>
              <a:rPr lang="ko-KR" altLang="en-US" dirty="0"/>
              <a:t>과 </a:t>
            </a:r>
            <a:r>
              <a:rPr lang="en-US" altLang="ko-KR" dirty="0"/>
              <a:t>[+</a:t>
            </a:r>
            <a:r>
              <a:rPr lang="ko-KR" altLang="en-US" dirty="0" err="1"/>
              <a:t>성절성</a:t>
            </a:r>
            <a:r>
              <a:rPr lang="en-US" altLang="ko-KR" dirty="0"/>
              <a:t>]</a:t>
            </a:r>
            <a:r>
              <a:rPr lang="ko-KR" altLang="en-US" dirty="0"/>
              <a:t>이 결합한 단모음은 존재하지 않음</a:t>
            </a:r>
            <a:r>
              <a:rPr lang="en-US" altLang="ko-KR" dirty="0"/>
              <a:t>.</a:t>
            </a:r>
          </a:p>
          <a:p>
            <a:pPr lvl="2"/>
            <a:endParaRPr lang="en-US" altLang="ko-KR" sz="1800" dirty="0"/>
          </a:p>
          <a:p>
            <a:pPr lvl="3"/>
            <a:r>
              <a:rPr lang="ko-KR" altLang="en-US" sz="1800" dirty="0"/>
              <a:t>한국어에는 </a:t>
            </a:r>
            <a:r>
              <a:rPr lang="ko-KR" altLang="en-US" sz="1800" dirty="0" err="1"/>
              <a:t>비모음이</a:t>
            </a:r>
            <a:r>
              <a:rPr lang="ko-KR" altLang="en-US" sz="1800" dirty="0"/>
              <a:t> 음소로 존재하지 않음</a:t>
            </a:r>
            <a:r>
              <a:rPr lang="en-US" altLang="ko-KR" sz="1800" dirty="0"/>
              <a:t>.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[+</a:t>
            </a:r>
            <a:r>
              <a:rPr lang="ko-KR" altLang="en-US" dirty="0" err="1"/>
              <a:t>저설성</a:t>
            </a:r>
            <a:r>
              <a:rPr lang="en-US" altLang="ko-KR" dirty="0"/>
              <a:t>]</a:t>
            </a:r>
            <a:r>
              <a:rPr lang="ko-KR" altLang="en-US" dirty="0"/>
              <a:t>과 </a:t>
            </a:r>
            <a:r>
              <a:rPr lang="en-US" altLang="ko-KR" dirty="0"/>
              <a:t>[+</a:t>
            </a:r>
            <a:r>
              <a:rPr lang="ko-KR" altLang="en-US" dirty="0" err="1"/>
              <a:t>원순성</a:t>
            </a:r>
            <a:r>
              <a:rPr lang="en-US" altLang="ko-KR" dirty="0"/>
              <a:t>]</a:t>
            </a:r>
            <a:r>
              <a:rPr lang="ko-KR" altLang="en-US" dirty="0"/>
              <a:t>이 결합한 단모음은 존재하지 않음</a:t>
            </a:r>
            <a:r>
              <a:rPr lang="en-US" altLang="ko-KR" dirty="0"/>
              <a:t>.</a:t>
            </a:r>
          </a:p>
          <a:p>
            <a:pPr lvl="1"/>
            <a:endParaRPr lang="en-US" altLang="ko-KR" sz="1800" dirty="0"/>
          </a:p>
          <a:p>
            <a:pPr lvl="3"/>
            <a:r>
              <a:rPr lang="ko-KR" altLang="en-US" sz="1800" dirty="0"/>
              <a:t>한국어의 저모음은 원순모음일 수 없음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3717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한국어 반모음 구조 제약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lvl="2"/>
            <a:r>
              <a:rPr lang="en-US" altLang="ko-KR" dirty="0"/>
              <a:t>[</a:t>
            </a:r>
            <a:r>
              <a:rPr lang="ko-KR" altLang="en-US" dirty="0" err="1"/>
              <a:t>원순성</a:t>
            </a:r>
            <a:r>
              <a:rPr lang="en-US" altLang="ko-KR" dirty="0"/>
              <a:t>]</a:t>
            </a:r>
            <a:r>
              <a:rPr lang="ko-KR" altLang="en-US" dirty="0"/>
              <a:t>과 </a:t>
            </a:r>
            <a:r>
              <a:rPr lang="en-US" altLang="ko-KR" dirty="0"/>
              <a:t>[</a:t>
            </a:r>
            <a:r>
              <a:rPr lang="ko-KR" altLang="en-US" dirty="0" err="1"/>
              <a:t>후설성</a:t>
            </a:r>
            <a:r>
              <a:rPr lang="en-US" altLang="ko-KR" dirty="0"/>
              <a:t>]</a:t>
            </a:r>
            <a:r>
              <a:rPr lang="ko-KR" altLang="en-US" dirty="0"/>
              <a:t>의 자질 값이 동일함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endParaRPr lang="en-US" altLang="ko-KR" sz="1800" dirty="0"/>
          </a:p>
          <a:p>
            <a:pPr lvl="3"/>
            <a:r>
              <a:rPr lang="ko-KR" altLang="en-US" sz="1800" dirty="0"/>
              <a:t>국어의 반모음은 </a:t>
            </a:r>
            <a:r>
              <a:rPr lang="en-US" altLang="ko-KR" sz="1800" dirty="0"/>
              <a:t>‘w’</a:t>
            </a:r>
            <a:r>
              <a:rPr lang="ko-KR" altLang="en-US" sz="1800" dirty="0"/>
              <a:t>와 </a:t>
            </a:r>
            <a:r>
              <a:rPr lang="en-US" altLang="ko-KR" sz="1800" dirty="0"/>
              <a:t>‘y’ </a:t>
            </a:r>
            <a:r>
              <a:rPr lang="ko-KR" altLang="en-US" sz="1800" dirty="0"/>
              <a:t>만 존재하기 때문임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en-US" altLang="ko-KR" sz="1800" dirty="0"/>
              <a:t>[+</a:t>
            </a:r>
            <a:r>
              <a:rPr lang="ko-KR" altLang="en-US" sz="1800" dirty="0" err="1"/>
              <a:t>후설성</a:t>
            </a:r>
            <a:r>
              <a:rPr lang="en-US" altLang="ko-KR" sz="1800" dirty="0"/>
              <a:t>]</a:t>
            </a:r>
            <a:r>
              <a:rPr lang="ko-KR" altLang="en-US" sz="1800" dirty="0"/>
              <a:t>이면 </a:t>
            </a:r>
            <a:r>
              <a:rPr lang="en-US" altLang="ko-KR" sz="1800" dirty="0"/>
              <a:t>[+</a:t>
            </a:r>
            <a:r>
              <a:rPr lang="ko-KR" altLang="en-US" sz="1800" dirty="0" err="1"/>
              <a:t>원순성</a:t>
            </a:r>
            <a:r>
              <a:rPr lang="en-US" altLang="ko-KR" sz="1800" dirty="0"/>
              <a:t>]</a:t>
            </a:r>
          </a:p>
          <a:p>
            <a:pPr lvl="3"/>
            <a:endParaRPr lang="en-US" altLang="ko-KR" sz="1800" dirty="0"/>
          </a:p>
          <a:p>
            <a:pPr lvl="3"/>
            <a:r>
              <a:rPr lang="en-US" altLang="ko-KR" sz="1800" dirty="0"/>
              <a:t>[-</a:t>
            </a:r>
            <a:r>
              <a:rPr lang="ko-KR" altLang="en-US" sz="1800" dirty="0" err="1"/>
              <a:t>후설성</a:t>
            </a:r>
            <a:r>
              <a:rPr lang="en-US" altLang="ko-KR" sz="1800" dirty="0"/>
              <a:t>]</a:t>
            </a:r>
            <a:r>
              <a:rPr lang="ko-KR" altLang="en-US" sz="1800" dirty="0"/>
              <a:t>이면 </a:t>
            </a:r>
            <a:r>
              <a:rPr lang="en-US" altLang="ko-KR" sz="1800" dirty="0"/>
              <a:t>[-</a:t>
            </a:r>
            <a:r>
              <a:rPr lang="ko-KR" altLang="en-US" sz="1800" dirty="0" err="1"/>
              <a:t>원순성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5208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음운론적 제약의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/>
          </a:p>
          <a:p>
            <a:pPr marL="548640" lvl="2" indent="0">
              <a:buNone/>
            </a:pPr>
            <a:r>
              <a:rPr lang="en-US" altLang="ko-KR" sz="2000" dirty="0"/>
              <a:t>Q3. </a:t>
            </a:r>
            <a:r>
              <a:rPr lang="ko-KR" altLang="en-US" sz="2000" dirty="0"/>
              <a:t>다음 자료를 보고 물음에 답해 보세요</a:t>
            </a:r>
            <a:r>
              <a:rPr lang="en-US" altLang="ko-KR" sz="2000" dirty="0"/>
              <a:t>.</a:t>
            </a:r>
          </a:p>
          <a:p>
            <a:pPr marL="548640" lvl="2" indent="0">
              <a:buNone/>
            </a:pPr>
            <a:endParaRPr lang="en-US" altLang="ko-KR" sz="2000" dirty="0"/>
          </a:p>
          <a:p>
            <a:pPr marL="548640" lvl="2" indent="0">
              <a:buNone/>
            </a:pPr>
            <a:endParaRPr lang="en-US" altLang="ko-KR" sz="2000" dirty="0"/>
          </a:p>
          <a:p>
            <a:pPr marL="548640" lvl="2" indent="0">
              <a:buNone/>
            </a:pPr>
            <a:endParaRPr lang="en-US" altLang="ko-KR" sz="2000" dirty="0"/>
          </a:p>
          <a:p>
            <a:pPr marL="548640" lvl="2" indent="0">
              <a:buNone/>
            </a:pPr>
            <a:endParaRPr lang="en-US" altLang="ko-KR" sz="2000" dirty="0"/>
          </a:p>
          <a:p>
            <a:pPr marL="548640" lvl="2" indent="0">
              <a:buNone/>
            </a:pPr>
            <a:r>
              <a:rPr lang="en-US" altLang="ko-KR" sz="2000" dirty="0"/>
              <a:t>(1) </a:t>
            </a:r>
            <a:r>
              <a:rPr lang="ko-KR" altLang="en-US" sz="2000" dirty="0"/>
              <a:t>프랑스어의 표기와 발음을 비교한 후 밑줄 친 비음은 실제로 발음</a:t>
            </a:r>
            <a:endParaRPr lang="en-US" altLang="ko-KR" sz="2000" dirty="0"/>
          </a:p>
          <a:p>
            <a:pPr marL="548640" lvl="2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되는지 확인해 보세요</a:t>
            </a:r>
            <a:r>
              <a:rPr lang="en-US" altLang="ko-KR" sz="2000" dirty="0"/>
              <a:t>.</a:t>
            </a:r>
          </a:p>
          <a:p>
            <a:pPr marL="548640" lvl="2" indent="0">
              <a:buNone/>
            </a:pPr>
            <a:r>
              <a:rPr lang="en-US" altLang="ko-KR" sz="2000" dirty="0"/>
              <a:t>(2) </a:t>
            </a:r>
            <a:r>
              <a:rPr lang="vi-VN" altLang="ko-KR" sz="2000" dirty="0"/>
              <a:t>ɑ̃</a:t>
            </a:r>
            <a:r>
              <a:rPr lang="en-US" altLang="ko-KR" sz="2000" dirty="0"/>
              <a:t>, </a:t>
            </a:r>
            <a:r>
              <a:rPr lang="vi-VN" altLang="ko-KR" sz="2000" dirty="0"/>
              <a:t>ɔ̃</a:t>
            </a:r>
            <a:r>
              <a:rPr lang="en-US" altLang="ko-KR" sz="2000" dirty="0"/>
              <a:t> </a:t>
            </a:r>
            <a:r>
              <a:rPr lang="ko-KR" altLang="en-US" sz="2000" dirty="0"/>
              <a:t>는 프랑스어의 </a:t>
            </a:r>
            <a:r>
              <a:rPr lang="ko-KR" altLang="en-US" sz="2000" dirty="0" err="1"/>
              <a:t>비모음으로</a:t>
            </a:r>
            <a:r>
              <a:rPr lang="ko-KR" altLang="en-US" sz="2000" dirty="0"/>
              <a:t> 그 언어에서는 음소 중 하나이다</a:t>
            </a:r>
            <a:r>
              <a:rPr lang="en-US" altLang="ko-KR" sz="2000" dirty="0"/>
              <a:t>. </a:t>
            </a:r>
          </a:p>
          <a:p>
            <a:pPr marL="548640" lvl="2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국어에서는 이러한 </a:t>
            </a:r>
            <a:r>
              <a:rPr lang="ko-KR" altLang="en-US" sz="2000" dirty="0" err="1"/>
              <a:t>비모음을</a:t>
            </a:r>
            <a:r>
              <a:rPr lang="ko-KR" altLang="en-US" sz="2000" dirty="0"/>
              <a:t> 어떻게 받아들이는지 조사해 보세요</a:t>
            </a:r>
            <a:r>
              <a:rPr lang="en-US" altLang="ko-KR" sz="2000" dirty="0"/>
              <a:t>.</a:t>
            </a:r>
          </a:p>
          <a:p>
            <a:pPr marL="548640" lvl="2" indent="0">
              <a:buNone/>
            </a:pPr>
            <a:r>
              <a:rPr lang="en-US" altLang="ko-KR" sz="2000" dirty="0"/>
              <a:t>(3) </a:t>
            </a:r>
            <a:r>
              <a:rPr lang="ko-KR" altLang="en-US" sz="2000" dirty="0"/>
              <a:t>프랑스어의 </a:t>
            </a:r>
            <a:r>
              <a:rPr lang="ko-KR" altLang="en-US" sz="2000" dirty="0" err="1"/>
              <a:t>비모음을</a:t>
            </a:r>
            <a:r>
              <a:rPr lang="ko-KR" altLang="en-US" sz="2000" dirty="0"/>
              <a:t> 국어에서 다른 방식으로 받아들이는 이유를</a:t>
            </a:r>
            <a:endParaRPr lang="en-US" altLang="ko-KR" sz="2000" dirty="0"/>
          </a:p>
          <a:p>
            <a:pPr marL="548640" lvl="2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음소 구조 제약의 관점에서 이해해 보세요</a:t>
            </a:r>
            <a:r>
              <a:rPr lang="en-US" altLang="ko-KR" sz="2000" dirty="0"/>
              <a:t>.</a:t>
            </a:r>
          </a:p>
          <a:p>
            <a:pPr marL="548640" lvl="2" indent="0">
              <a:buNone/>
            </a:pPr>
            <a:endParaRPr lang="en-US" altLang="ko-KR" sz="2000" dirty="0"/>
          </a:p>
          <a:p>
            <a:pPr marL="548640" lvl="2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00608"/>
              </p:ext>
            </p:extLst>
          </p:nvPr>
        </p:nvGraphicFramePr>
        <p:xfrm>
          <a:off x="683568" y="2564904"/>
          <a:ext cx="770485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프랑스어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r>
                        <a:rPr lang="en-US" altLang="ko-KR" u="sng" dirty="0"/>
                        <a:t>n</a:t>
                      </a:r>
                      <a:r>
                        <a:rPr lang="en-US" altLang="ko-KR" dirty="0"/>
                        <a:t>fa</a:t>
                      </a:r>
                      <a:r>
                        <a:rPr lang="en-US" altLang="ko-KR" u="sng" dirty="0"/>
                        <a:t>n</a:t>
                      </a:r>
                      <a:r>
                        <a:rPr lang="en-US" altLang="ko-KR" dirty="0"/>
                        <a:t>t[</a:t>
                      </a:r>
                      <a:r>
                        <a:rPr lang="vi-VN" altLang="ko-KR" dirty="0"/>
                        <a:t>ɑ̃fɑ̃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bla</a:t>
                      </a:r>
                      <a:r>
                        <a:rPr lang="en-US" altLang="ko-KR" u="sng" dirty="0"/>
                        <a:t>n</a:t>
                      </a:r>
                      <a:r>
                        <a:rPr lang="en-US" altLang="ko-KR" dirty="0"/>
                        <a:t>c[</a:t>
                      </a:r>
                      <a:r>
                        <a:rPr lang="en-US" altLang="ko-KR" dirty="0" err="1"/>
                        <a:t>bl</a:t>
                      </a:r>
                      <a:r>
                        <a:rPr lang="vi-VN" altLang="ko-KR" dirty="0"/>
                        <a:t>ɑ̃</a:t>
                      </a:r>
                      <a:r>
                        <a:rPr lang="en-US" altLang="ko-KR" dirty="0"/>
                        <a:t>]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maiso</a:t>
                      </a:r>
                      <a:r>
                        <a:rPr lang="en-US" altLang="ko-KR" u="sng" dirty="0" err="1"/>
                        <a:t>n</a:t>
                      </a:r>
                      <a:r>
                        <a:rPr lang="en-US" altLang="ko-KR" dirty="0"/>
                        <a:t>[</a:t>
                      </a:r>
                      <a:r>
                        <a:rPr lang="vi-VN" altLang="ko-KR" dirty="0"/>
                        <a:t>m</a:t>
                      </a:r>
                      <a:r>
                        <a:rPr lang="el-GR" altLang="ko-KR" dirty="0"/>
                        <a:t>ε</a:t>
                      </a:r>
                      <a:r>
                        <a:rPr lang="vi-VN" altLang="ko-KR" dirty="0"/>
                        <a:t>zɔ̃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국어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앙팡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블랑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메종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15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음소 배열 제약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음소와 음소 사이의 결합에 대한 제약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기본적으로 서로 인접할 수 없는 음소들에 대한 정보만 담길 수 있음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제약</a:t>
            </a:r>
            <a:r>
              <a:rPr lang="en-US" altLang="ko-KR" dirty="0"/>
              <a:t>1. </a:t>
            </a:r>
            <a:r>
              <a:rPr lang="ko-KR" altLang="en-US" dirty="0" err="1"/>
              <a:t>평파열음</a:t>
            </a:r>
            <a:r>
              <a:rPr lang="ko-KR" altLang="en-US" dirty="0"/>
              <a:t> 뒤에는 </a:t>
            </a:r>
            <a:r>
              <a:rPr lang="ko-KR" altLang="en-US" dirty="0" err="1"/>
              <a:t>평장애음이</a:t>
            </a:r>
            <a:r>
              <a:rPr lang="ko-KR" altLang="en-US" dirty="0"/>
              <a:t> 올 수 없음</a:t>
            </a:r>
            <a:r>
              <a:rPr lang="en-US" altLang="ko-KR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이 제약을 어기는 형태가 되면 </a:t>
            </a:r>
            <a:r>
              <a:rPr lang="ko-KR" altLang="en-US" sz="1800" dirty="0" err="1"/>
              <a:t>평장애음을</a:t>
            </a:r>
            <a:r>
              <a:rPr lang="ko-KR" altLang="en-US" sz="1800" dirty="0"/>
              <a:t> 경음으로 바꿈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 ex) </a:t>
            </a:r>
            <a:r>
              <a:rPr lang="ko-KR" altLang="en-US" sz="1800" dirty="0"/>
              <a:t>곧</a:t>
            </a:r>
            <a:r>
              <a:rPr lang="en-US" altLang="ko-KR" sz="1800" dirty="0"/>
              <a:t>+</a:t>
            </a:r>
            <a:r>
              <a:rPr lang="ko-KR" altLang="en-US" sz="1800" dirty="0"/>
              <a:t>고 → </a:t>
            </a:r>
            <a:r>
              <a:rPr lang="en-US" altLang="ko-KR" sz="1800" dirty="0"/>
              <a:t>[ </a:t>
            </a:r>
            <a:r>
              <a:rPr lang="ko-KR" altLang="en-US" sz="1800" dirty="0" err="1"/>
              <a:t>곧꼬</a:t>
            </a:r>
            <a:r>
              <a:rPr lang="en-US" altLang="ko-KR" sz="1800" dirty="0"/>
              <a:t>], </a:t>
            </a:r>
            <a:r>
              <a:rPr lang="ko-KR" altLang="en-US" sz="1800" dirty="0"/>
              <a:t>먹</a:t>
            </a:r>
            <a:r>
              <a:rPr lang="en-US" altLang="ko-KR" sz="1800" dirty="0"/>
              <a:t>+</a:t>
            </a:r>
            <a:r>
              <a:rPr lang="ko-KR" altLang="en-US" sz="1800" dirty="0"/>
              <a:t>자</a:t>
            </a:r>
            <a:r>
              <a:rPr lang="en-US" altLang="ko-KR" sz="1800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[ </a:t>
            </a:r>
            <a:r>
              <a:rPr lang="ko-KR" altLang="en-US" sz="1800" dirty="0" err="1"/>
              <a:t>먹짜</a:t>
            </a:r>
            <a:r>
              <a:rPr lang="en-US" altLang="ko-KR" sz="1800" dirty="0"/>
              <a:t>], </a:t>
            </a:r>
            <a:r>
              <a:rPr lang="ko-KR" altLang="en-US" sz="1800" dirty="0"/>
              <a:t>업 </a:t>
            </a:r>
            <a:r>
              <a:rPr lang="en-US" altLang="ko-KR" sz="1800" dirty="0"/>
              <a:t>+ </a:t>
            </a:r>
            <a:r>
              <a:rPr lang="ko-KR" altLang="en-US" sz="1800" dirty="0"/>
              <a:t>다 → </a:t>
            </a:r>
            <a:r>
              <a:rPr lang="en-US" altLang="ko-KR" sz="1800" dirty="0"/>
              <a:t>[ </a:t>
            </a:r>
            <a:r>
              <a:rPr lang="ko-KR" altLang="en-US" sz="1800" dirty="0" err="1"/>
              <a:t>업따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2"/>
            <a:r>
              <a:rPr lang="ko-KR" altLang="en-US" dirty="0"/>
              <a:t>제약</a:t>
            </a:r>
            <a:r>
              <a:rPr lang="en-US" altLang="ko-KR" dirty="0"/>
              <a:t>2. ‘</a:t>
            </a:r>
            <a:r>
              <a:rPr lang="ko-KR" altLang="en-US" dirty="0"/>
              <a:t>ㄹ</a:t>
            </a:r>
            <a:r>
              <a:rPr lang="en-US" altLang="ko-KR" dirty="0"/>
              <a:t>’ </a:t>
            </a:r>
            <a:r>
              <a:rPr lang="ko-KR" altLang="en-US" dirty="0"/>
              <a:t>뒤에는 </a:t>
            </a:r>
            <a:r>
              <a:rPr lang="en-US" altLang="ko-KR" dirty="0"/>
              <a:t>‘</a:t>
            </a:r>
            <a:r>
              <a:rPr lang="ko-KR" altLang="en-US" dirty="0"/>
              <a:t>ㄴ</a:t>
            </a:r>
            <a:r>
              <a:rPr lang="en-US" altLang="ko-KR" dirty="0"/>
              <a:t>’</a:t>
            </a:r>
            <a:r>
              <a:rPr lang="ko-KR" altLang="en-US" dirty="0"/>
              <a:t>이 올 수 없음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	</a:t>
            </a:r>
          </a:p>
          <a:p>
            <a:pPr lvl="3"/>
            <a:r>
              <a:rPr lang="ko-KR" altLang="en-US" sz="1800" dirty="0"/>
              <a:t>이 제약을 어기는 형태가 되면 </a:t>
            </a:r>
            <a:r>
              <a:rPr lang="en-US" altLang="ko-KR" sz="1800" dirty="0"/>
              <a:t>‘</a:t>
            </a:r>
            <a:r>
              <a:rPr lang="ko-KR" altLang="en-US" sz="1800" dirty="0"/>
              <a:t>ㄴ</a:t>
            </a:r>
            <a:r>
              <a:rPr lang="en-US" altLang="ko-KR" sz="1800" dirty="0"/>
              <a:t>’</a:t>
            </a:r>
            <a:r>
              <a:rPr lang="ko-KR" altLang="en-US" sz="1800" dirty="0"/>
              <a:t>을 </a:t>
            </a:r>
            <a:r>
              <a:rPr lang="en-US" altLang="ko-KR" sz="1800" dirty="0"/>
              <a:t>‘</a:t>
            </a:r>
            <a:r>
              <a:rPr lang="ko-KR" altLang="en-US" sz="1800" dirty="0"/>
              <a:t>ㄹ</a:t>
            </a:r>
            <a:r>
              <a:rPr lang="en-US" altLang="ko-KR" sz="1800" dirty="0"/>
              <a:t>’</a:t>
            </a:r>
            <a:r>
              <a:rPr lang="ko-KR" altLang="en-US" sz="1800" dirty="0"/>
              <a:t>로 바꾸거나 </a:t>
            </a:r>
            <a:r>
              <a:rPr lang="en-US" altLang="ko-KR" sz="1800" dirty="0"/>
              <a:t>‘</a:t>
            </a:r>
            <a:r>
              <a:rPr lang="ko-KR" altLang="en-US" sz="1800" dirty="0"/>
              <a:t>ㄹ</a:t>
            </a:r>
            <a:r>
              <a:rPr lang="en-US" altLang="ko-KR" sz="1800" dirty="0"/>
              <a:t>’</a:t>
            </a:r>
            <a:r>
              <a:rPr lang="ko-KR" altLang="en-US" sz="1800" dirty="0"/>
              <a:t>을 탈락시킴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 ex) </a:t>
            </a:r>
            <a:r>
              <a:rPr lang="ko-KR" altLang="en-US" sz="1800" dirty="0"/>
              <a:t>달</a:t>
            </a:r>
            <a:r>
              <a:rPr lang="en-US" altLang="ko-KR" sz="1800" dirty="0"/>
              <a:t>+</a:t>
            </a:r>
            <a:r>
              <a:rPr lang="ko-KR" altLang="en-US" sz="1800" dirty="0"/>
              <a:t>님→ </a:t>
            </a:r>
            <a:r>
              <a:rPr lang="en-US" altLang="ko-KR" sz="1800" dirty="0"/>
              <a:t>[ </a:t>
            </a:r>
            <a:r>
              <a:rPr lang="ko-KR" altLang="en-US" sz="1800" dirty="0"/>
              <a:t>달림</a:t>
            </a:r>
            <a:r>
              <a:rPr lang="en-US" altLang="ko-KR" sz="1800" dirty="0"/>
              <a:t>], </a:t>
            </a:r>
            <a:r>
              <a:rPr lang="ko-KR" altLang="en-US" sz="1800" dirty="0"/>
              <a:t>칼</a:t>
            </a:r>
            <a:r>
              <a:rPr lang="en-US" altLang="ko-KR" sz="1800" dirty="0"/>
              <a:t>+</a:t>
            </a:r>
            <a:r>
              <a:rPr lang="ko-KR" altLang="en-US" sz="1800" dirty="0"/>
              <a:t>날</a:t>
            </a:r>
            <a:r>
              <a:rPr lang="en-US" altLang="ko-KR" sz="1800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[ </a:t>
            </a:r>
            <a:r>
              <a:rPr lang="ko-KR" altLang="en-US" sz="1800" dirty="0"/>
              <a:t>칼랄</a:t>
            </a:r>
            <a:r>
              <a:rPr lang="en-US" altLang="ko-KR" sz="1800" dirty="0"/>
              <a:t>], </a:t>
            </a:r>
            <a:r>
              <a:rPr lang="ko-KR" altLang="en-US" sz="1800" dirty="0"/>
              <a:t>알 </a:t>
            </a:r>
            <a:r>
              <a:rPr lang="en-US" altLang="ko-KR" sz="1800" dirty="0"/>
              <a:t>+ </a:t>
            </a:r>
            <a:r>
              <a:rPr lang="ko-KR" altLang="en-US" sz="1800" dirty="0"/>
              <a:t>는 → </a:t>
            </a:r>
            <a:r>
              <a:rPr lang="en-US" altLang="ko-KR" sz="1800" dirty="0"/>
              <a:t>[ </a:t>
            </a:r>
            <a:r>
              <a:rPr lang="ko-KR" altLang="en-US" sz="1800" dirty="0"/>
              <a:t>아는</a:t>
            </a:r>
            <a:r>
              <a:rPr lang="en-US" altLang="ko-KR" sz="1800" dirty="0"/>
              <a:t>], </a:t>
            </a:r>
            <a:r>
              <a:rPr lang="ko-KR" altLang="en-US" sz="1800" dirty="0"/>
              <a:t>살 </a:t>
            </a:r>
            <a:r>
              <a:rPr lang="en-US" altLang="ko-KR" sz="1800" dirty="0"/>
              <a:t>+ </a:t>
            </a:r>
            <a:r>
              <a:rPr lang="ko-KR" altLang="en-US" sz="1800" dirty="0"/>
              <a:t>느냐 → </a:t>
            </a:r>
            <a:r>
              <a:rPr lang="en-US" altLang="ko-KR" sz="1800" dirty="0"/>
              <a:t>[ </a:t>
            </a:r>
            <a:r>
              <a:rPr lang="ko-KR" altLang="en-US" sz="1800" dirty="0"/>
              <a:t>사느냐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endParaRPr lang="en-US" altLang="ko-KR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4105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r>
              <a:rPr lang="ko-KR" altLang="en-US" dirty="0"/>
              <a:t>제약 </a:t>
            </a:r>
            <a:r>
              <a:rPr lang="en-US" altLang="ko-KR" dirty="0"/>
              <a:t>3. ‘</a:t>
            </a:r>
            <a:r>
              <a:rPr lang="ko-KR" altLang="en-US" dirty="0" err="1"/>
              <a:t>ㅎ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ko-KR" altLang="en-US" dirty="0" err="1"/>
              <a:t>평장애음은</a:t>
            </a:r>
            <a:r>
              <a:rPr lang="ko-KR" altLang="en-US" dirty="0"/>
              <a:t> 인접할 수 없음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endParaRPr lang="en-US" altLang="ko-KR" sz="1800" dirty="0"/>
          </a:p>
          <a:p>
            <a:pPr lvl="3"/>
            <a:r>
              <a:rPr lang="ko-KR" altLang="en-US" sz="1800" dirty="0"/>
              <a:t>이 제약을 어기는 형태가 되면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ㅎ</a:t>
            </a:r>
            <a:r>
              <a:rPr lang="en-US" altLang="ko-KR" sz="1800" dirty="0"/>
              <a:t>’</a:t>
            </a:r>
            <a:r>
              <a:rPr lang="ko-KR" altLang="en-US" sz="1800" dirty="0"/>
              <a:t>과 </a:t>
            </a:r>
            <a:r>
              <a:rPr lang="ko-KR" altLang="en-US" sz="1800" dirty="0" err="1"/>
              <a:t>평장애음이</a:t>
            </a:r>
            <a:r>
              <a:rPr lang="ko-KR" altLang="en-US" sz="1800" dirty="0"/>
              <a:t> 축약되어 유기음이 됨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 ex) </a:t>
            </a:r>
            <a:r>
              <a:rPr lang="ko-KR" altLang="en-US" sz="1800" dirty="0" err="1"/>
              <a:t>ㅎ</a:t>
            </a:r>
            <a:r>
              <a:rPr lang="en-US" altLang="ko-KR" sz="1800" dirty="0"/>
              <a:t>+ </a:t>
            </a:r>
            <a:r>
              <a:rPr lang="ko-KR" altLang="en-US" sz="1800" dirty="0" err="1"/>
              <a:t>평장애음</a:t>
            </a:r>
            <a:r>
              <a:rPr lang="ko-KR" altLang="en-US" sz="1800" dirty="0"/>
              <a:t>     </a:t>
            </a:r>
            <a:r>
              <a:rPr lang="ko-KR" altLang="en-US" sz="1800" dirty="0" err="1"/>
              <a:t>좋</a:t>
            </a:r>
            <a:r>
              <a:rPr lang="en-US" altLang="ko-KR" sz="1800" dirty="0"/>
              <a:t>+</a:t>
            </a:r>
            <a:r>
              <a:rPr lang="ko-KR" altLang="en-US" sz="1800" dirty="0"/>
              <a:t>고 → </a:t>
            </a:r>
            <a:r>
              <a:rPr lang="en-US" altLang="ko-KR" sz="1800" dirty="0"/>
              <a:t>[ </a:t>
            </a:r>
            <a:r>
              <a:rPr lang="ko-KR" altLang="en-US" sz="1800" dirty="0" err="1"/>
              <a:t>조코</a:t>
            </a:r>
            <a:r>
              <a:rPr lang="en-US" altLang="ko-KR" sz="1800" dirty="0"/>
              <a:t>], </a:t>
            </a:r>
            <a:r>
              <a:rPr lang="ko-KR" altLang="en-US" sz="1800" dirty="0" err="1"/>
              <a:t>낳</a:t>
            </a:r>
            <a:r>
              <a:rPr lang="en-US" altLang="ko-KR" sz="1800" dirty="0"/>
              <a:t>+</a:t>
            </a:r>
            <a:r>
              <a:rPr lang="ko-KR" altLang="en-US" sz="1800" dirty="0"/>
              <a:t>지</a:t>
            </a:r>
            <a:r>
              <a:rPr lang="en-US" altLang="ko-KR" sz="1800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[ </a:t>
            </a:r>
            <a:r>
              <a:rPr lang="ko-KR" altLang="en-US" sz="1800" dirty="0"/>
              <a:t>나치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r>
              <a:rPr lang="en-US" altLang="ko-KR" sz="1800" dirty="0"/>
              <a:t>         </a:t>
            </a:r>
            <a:r>
              <a:rPr lang="ko-KR" altLang="en-US" sz="1800" dirty="0" err="1"/>
              <a:t>평장애음</a:t>
            </a:r>
            <a:r>
              <a:rPr lang="ko-KR" altLang="en-US" sz="1800" dirty="0"/>
              <a:t> </a:t>
            </a:r>
            <a:r>
              <a:rPr lang="en-US" altLang="ko-KR" sz="1800" dirty="0"/>
              <a:t>+ </a:t>
            </a:r>
            <a:r>
              <a:rPr lang="ko-KR" altLang="en-US" sz="1800" dirty="0" err="1"/>
              <a:t>ㅎ</a:t>
            </a:r>
            <a:r>
              <a:rPr lang="ko-KR" altLang="en-US" sz="1800" dirty="0"/>
              <a:t>    국</a:t>
            </a:r>
            <a:r>
              <a:rPr lang="en-US" altLang="ko-KR" sz="1800" dirty="0"/>
              <a:t>+</a:t>
            </a:r>
            <a:r>
              <a:rPr lang="ko-KR" altLang="en-US" sz="1800" dirty="0"/>
              <a:t>화 → </a:t>
            </a:r>
            <a:r>
              <a:rPr lang="en-US" altLang="ko-KR" sz="1800" dirty="0"/>
              <a:t>[ </a:t>
            </a:r>
            <a:r>
              <a:rPr lang="ko-KR" altLang="en-US" sz="1800" dirty="0" err="1"/>
              <a:t>구콰</a:t>
            </a:r>
            <a:r>
              <a:rPr lang="en-US" altLang="ko-KR" sz="1800" dirty="0"/>
              <a:t>], </a:t>
            </a:r>
            <a:r>
              <a:rPr lang="ko-KR" altLang="en-US" sz="1800" dirty="0"/>
              <a:t>입</a:t>
            </a:r>
            <a:r>
              <a:rPr lang="en-US" altLang="ko-KR" sz="1800" dirty="0"/>
              <a:t>+</a:t>
            </a:r>
            <a:r>
              <a:rPr lang="ko-KR" altLang="en-US" sz="1800" dirty="0"/>
              <a:t>학</a:t>
            </a:r>
            <a:r>
              <a:rPr lang="en-US" altLang="ko-KR" sz="1800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[ </a:t>
            </a:r>
            <a:r>
              <a:rPr lang="ko-KR" altLang="en-US" sz="1800" dirty="0" err="1"/>
              <a:t>이팍</a:t>
            </a:r>
            <a:r>
              <a:rPr lang="en-US" altLang="ko-KR" sz="1800" dirty="0"/>
              <a:t>]</a:t>
            </a:r>
          </a:p>
          <a:p>
            <a:pPr marL="822960" lvl="3" indent="0"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 </a:t>
            </a:r>
          </a:p>
          <a:p>
            <a:pPr lvl="2"/>
            <a:r>
              <a:rPr lang="ko-KR" altLang="en-US" dirty="0"/>
              <a:t>제약 </a:t>
            </a:r>
            <a:r>
              <a:rPr lang="en-US" altLang="ko-KR" dirty="0"/>
              <a:t>4. </a:t>
            </a:r>
            <a:r>
              <a:rPr lang="ko-KR" altLang="en-US" dirty="0"/>
              <a:t>경구개음 </a:t>
            </a:r>
            <a:r>
              <a:rPr lang="en-US" altLang="ko-KR" dirty="0"/>
              <a:t>‘</a:t>
            </a:r>
            <a:r>
              <a:rPr lang="ko-KR" altLang="en-US" dirty="0" err="1"/>
              <a:t>ㅈ</a:t>
            </a:r>
            <a:r>
              <a:rPr lang="en-US" altLang="ko-KR" dirty="0"/>
              <a:t>,</a:t>
            </a:r>
            <a:r>
              <a:rPr lang="ko-KR" altLang="en-US" dirty="0" err="1"/>
              <a:t>ㅊ</a:t>
            </a:r>
            <a:r>
              <a:rPr lang="en-US" altLang="ko-KR" dirty="0"/>
              <a:t>,</a:t>
            </a:r>
            <a:r>
              <a:rPr lang="ko-KR" altLang="en-US" dirty="0" err="1"/>
              <a:t>ㅉ</a:t>
            </a:r>
            <a:r>
              <a:rPr lang="en-US" altLang="ko-KR" dirty="0"/>
              <a:t>’ </a:t>
            </a:r>
            <a:r>
              <a:rPr lang="ko-KR" altLang="en-US" dirty="0"/>
              <a:t>뒤에는 반모음 </a:t>
            </a:r>
            <a:r>
              <a:rPr lang="en-US" altLang="ko-KR" dirty="0"/>
              <a:t>‘y’</a:t>
            </a:r>
            <a:r>
              <a:rPr lang="ko-KR" altLang="en-US" dirty="0"/>
              <a:t>가 될 수 없음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	</a:t>
            </a:r>
          </a:p>
          <a:p>
            <a:pPr lvl="3"/>
            <a:r>
              <a:rPr lang="ko-KR" altLang="en-US" sz="1800" dirty="0"/>
              <a:t>이 제약을 어기는 형태가 되면 </a:t>
            </a:r>
            <a:r>
              <a:rPr lang="en-US" altLang="ko-KR" sz="1800" dirty="0"/>
              <a:t>‘y’</a:t>
            </a:r>
            <a:r>
              <a:rPr lang="ko-KR" altLang="en-US" sz="1800" dirty="0"/>
              <a:t>가</a:t>
            </a:r>
            <a:r>
              <a:rPr lang="en-US" altLang="ko-KR" sz="1800" dirty="0"/>
              <a:t> </a:t>
            </a:r>
            <a:r>
              <a:rPr lang="ko-KR" altLang="en-US" sz="1800" dirty="0"/>
              <a:t>탈락함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 ex) </a:t>
            </a:r>
            <a:r>
              <a:rPr lang="ko-KR" altLang="en-US" sz="1800" dirty="0" err="1"/>
              <a:t>다치</a:t>
            </a:r>
            <a:r>
              <a:rPr lang="en-US" altLang="ko-KR" sz="1800" dirty="0"/>
              <a:t>+</a:t>
            </a:r>
            <a:r>
              <a:rPr lang="ko-KR" altLang="en-US" sz="1800" dirty="0"/>
              <a:t>어→ </a:t>
            </a:r>
            <a:r>
              <a:rPr lang="en-US" altLang="ko-KR" sz="1800" dirty="0"/>
              <a:t>(</a:t>
            </a:r>
            <a:r>
              <a:rPr lang="ko-KR" altLang="en-US" sz="1800" dirty="0"/>
              <a:t>다쳐</a:t>
            </a:r>
            <a:r>
              <a:rPr lang="en-US" altLang="ko-KR" sz="1800" dirty="0"/>
              <a:t>)</a:t>
            </a:r>
            <a:r>
              <a:rPr lang="ko-KR" altLang="en-US" sz="1800" dirty="0"/>
              <a:t> →</a:t>
            </a:r>
            <a:r>
              <a:rPr lang="en-US" altLang="ko-KR" sz="1800" dirty="0"/>
              <a:t> [ </a:t>
            </a:r>
            <a:r>
              <a:rPr lang="ko-KR" altLang="en-US" sz="1800" dirty="0"/>
              <a:t>다처</a:t>
            </a:r>
            <a:r>
              <a:rPr lang="en-US" altLang="ko-KR" sz="1800" dirty="0"/>
              <a:t>], </a:t>
            </a:r>
            <a:r>
              <a:rPr lang="ko-KR" altLang="en-US" sz="1800" dirty="0"/>
              <a:t>지</a:t>
            </a:r>
            <a:r>
              <a:rPr lang="en-US" altLang="ko-KR" sz="1800" dirty="0"/>
              <a:t>+</a:t>
            </a:r>
            <a:r>
              <a:rPr lang="ko-KR" altLang="en-US" sz="1800" dirty="0"/>
              <a:t>어서→ </a:t>
            </a:r>
            <a:r>
              <a:rPr lang="en-US" altLang="ko-KR" sz="1800" dirty="0"/>
              <a:t>(</a:t>
            </a:r>
            <a:r>
              <a:rPr lang="ko-KR" altLang="en-US" sz="1800" dirty="0"/>
              <a:t>져서</a:t>
            </a:r>
            <a:r>
              <a:rPr lang="en-US" altLang="ko-KR" sz="1800" dirty="0"/>
              <a:t>)</a:t>
            </a:r>
            <a:r>
              <a:rPr lang="ko-KR" altLang="en-US" sz="1800" dirty="0"/>
              <a:t> →</a:t>
            </a:r>
            <a:r>
              <a:rPr lang="en-US" altLang="ko-KR" sz="1800" dirty="0"/>
              <a:t> [ </a:t>
            </a:r>
            <a:r>
              <a:rPr lang="ko-KR" altLang="en-US" sz="1800" dirty="0"/>
              <a:t>저서</a:t>
            </a:r>
            <a:r>
              <a:rPr lang="en-US" altLang="ko-KR" sz="1800" dirty="0"/>
              <a:t>]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40618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 </a:t>
            </a:r>
            <a:r>
              <a:rPr lang="ko-KR" altLang="en-US" sz="2000" dirty="0">
                <a:latin typeface="+mn-ea"/>
              </a:rPr>
              <a:t>♣ </a:t>
            </a:r>
            <a:r>
              <a:rPr lang="ko-KR" altLang="en-US" sz="1800" dirty="0">
                <a:latin typeface="+mn-ea"/>
              </a:rPr>
              <a:t>현실 발음과 음소 배열 제약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</a:t>
            </a:r>
            <a:r>
              <a:rPr lang="ko-KR" altLang="en-US" sz="1800" dirty="0">
                <a:latin typeface="+mn-ea"/>
              </a:rPr>
              <a:t>표준 발음으로 인정하지는 않지만 현실 발음에서 흔히 나타나는 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</a:t>
            </a:r>
            <a:r>
              <a:rPr lang="ko-KR" altLang="en-US" sz="1800" dirty="0">
                <a:latin typeface="+mn-ea"/>
              </a:rPr>
              <a:t>음소 배열 제약이 적지 않음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</a:t>
            </a:r>
            <a:r>
              <a:rPr lang="ko-KR" altLang="en-US" sz="1800" dirty="0">
                <a:latin typeface="+mn-ea"/>
              </a:rPr>
              <a:t>제약 </a:t>
            </a:r>
            <a:r>
              <a:rPr lang="en-US" altLang="ko-KR" sz="1800" dirty="0">
                <a:latin typeface="+mn-ea"/>
              </a:rPr>
              <a:t>1. ‘</a:t>
            </a:r>
            <a:r>
              <a:rPr lang="ko-KR" altLang="en-US" sz="1800" dirty="0" err="1">
                <a:latin typeface="+mn-ea"/>
              </a:rPr>
              <a:t>ㅆ</a:t>
            </a:r>
            <a:r>
              <a:rPr lang="en-US" altLang="ko-KR" sz="1800" dirty="0">
                <a:latin typeface="+mn-ea"/>
              </a:rPr>
              <a:t>’ </a:t>
            </a:r>
            <a:r>
              <a:rPr lang="ko-KR" altLang="en-US" sz="1800" dirty="0">
                <a:latin typeface="+mn-ea"/>
              </a:rPr>
              <a:t>앞에는 </a:t>
            </a:r>
            <a:r>
              <a:rPr lang="en-US" altLang="ko-KR" sz="1800" dirty="0">
                <a:latin typeface="+mn-ea"/>
              </a:rPr>
              <a:t>‘</a:t>
            </a:r>
            <a:r>
              <a:rPr lang="ko-KR" altLang="en-US" sz="1800" dirty="0" err="1">
                <a:latin typeface="+mn-ea"/>
              </a:rPr>
              <a:t>ㄷ</a:t>
            </a:r>
            <a:r>
              <a:rPr lang="en-US" altLang="ko-KR" sz="1800" dirty="0">
                <a:latin typeface="+mn-ea"/>
              </a:rPr>
              <a:t>’</a:t>
            </a:r>
            <a:r>
              <a:rPr lang="ko-KR" altLang="en-US" sz="1800" dirty="0">
                <a:latin typeface="+mn-ea"/>
              </a:rPr>
              <a:t>이 올 수 없다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→ </a:t>
            </a:r>
            <a:r>
              <a:rPr lang="ko-KR" altLang="en-US" sz="1800" dirty="0">
                <a:latin typeface="+mn-ea"/>
              </a:rPr>
              <a:t>이 제약을 어기는 형태가 만들어지면 </a:t>
            </a:r>
            <a:r>
              <a:rPr lang="en-US" altLang="ko-KR" sz="1800" dirty="0">
                <a:latin typeface="+mn-ea"/>
              </a:rPr>
              <a:t>‘</a:t>
            </a:r>
            <a:r>
              <a:rPr lang="ko-KR" altLang="en-US" sz="1800" dirty="0" err="1">
                <a:latin typeface="+mn-ea"/>
              </a:rPr>
              <a:t>ㄷ</a:t>
            </a:r>
            <a:r>
              <a:rPr lang="en-US" altLang="ko-KR" sz="1800" dirty="0">
                <a:latin typeface="+mn-ea"/>
              </a:rPr>
              <a:t>’</a:t>
            </a:r>
            <a:r>
              <a:rPr lang="ko-KR" altLang="en-US" sz="1800" dirty="0">
                <a:latin typeface="+mn-ea"/>
              </a:rPr>
              <a:t>이 탈락함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ex) </a:t>
            </a:r>
            <a:r>
              <a:rPr lang="ko-KR" altLang="en-US" sz="1800" dirty="0" err="1">
                <a:latin typeface="+mn-ea"/>
              </a:rPr>
              <a:t>묻</a:t>
            </a:r>
            <a:r>
              <a:rPr lang="en-US" altLang="ko-KR" sz="1800" dirty="0">
                <a:latin typeface="+mn-ea"/>
              </a:rPr>
              <a:t>+</a:t>
            </a:r>
            <a:r>
              <a:rPr lang="ko-KR" altLang="en-US" sz="1800" dirty="0">
                <a:latin typeface="+mn-ea"/>
              </a:rPr>
              <a:t>소 </a:t>
            </a:r>
            <a:r>
              <a:rPr lang="en-US" altLang="ko-KR" sz="1800" dirty="0">
                <a:latin typeface="+mn-ea"/>
              </a:rPr>
              <a:t>→ (</a:t>
            </a:r>
            <a:r>
              <a:rPr lang="ko-KR" altLang="en-US" sz="1800" dirty="0" err="1">
                <a:latin typeface="+mn-ea"/>
              </a:rPr>
              <a:t>묻쏘</a:t>
            </a:r>
            <a:r>
              <a:rPr lang="en-US" altLang="ko-KR" sz="1800" dirty="0">
                <a:latin typeface="+mn-ea"/>
              </a:rPr>
              <a:t>) → [</a:t>
            </a:r>
            <a:r>
              <a:rPr lang="ko-KR" altLang="en-US" sz="1800" dirty="0" err="1">
                <a:latin typeface="+mn-ea"/>
              </a:rPr>
              <a:t>무쏘</a:t>
            </a:r>
            <a:r>
              <a:rPr lang="en-US" altLang="ko-KR" sz="1800" dirty="0">
                <a:latin typeface="+mn-ea"/>
              </a:rPr>
              <a:t>], </a:t>
            </a:r>
            <a:r>
              <a:rPr lang="ko-KR" altLang="en-US" sz="1800" dirty="0" err="1">
                <a:latin typeface="+mn-ea"/>
              </a:rPr>
              <a:t>믿</a:t>
            </a:r>
            <a:r>
              <a:rPr lang="en-US" altLang="ko-KR" sz="1800" dirty="0">
                <a:latin typeface="+mn-ea"/>
              </a:rPr>
              <a:t>+</a:t>
            </a:r>
            <a:r>
              <a:rPr lang="ko-KR" altLang="en-US" sz="1800" dirty="0">
                <a:latin typeface="+mn-ea"/>
              </a:rPr>
              <a:t>습니다 </a:t>
            </a:r>
            <a:r>
              <a:rPr lang="en-US" altLang="ko-KR" sz="1800" dirty="0">
                <a:latin typeface="+mn-ea"/>
              </a:rPr>
              <a:t>→ (</a:t>
            </a:r>
            <a:r>
              <a:rPr lang="ko-KR" altLang="en-US" sz="1800" dirty="0" err="1">
                <a:latin typeface="+mn-ea"/>
              </a:rPr>
              <a:t>믿씀니다</a:t>
            </a:r>
            <a:r>
              <a:rPr lang="en-US" altLang="ko-KR" sz="1800" dirty="0">
                <a:latin typeface="+mn-ea"/>
              </a:rPr>
              <a:t>) → [</a:t>
            </a:r>
            <a:r>
              <a:rPr lang="ko-KR" altLang="en-US" sz="1800" dirty="0" err="1">
                <a:latin typeface="+mn-ea"/>
              </a:rPr>
              <a:t>미씀니다</a:t>
            </a:r>
            <a:r>
              <a:rPr lang="en-US" altLang="ko-KR" sz="1800" dirty="0">
                <a:latin typeface="+mn-ea"/>
              </a:rPr>
              <a:t>]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☞ </a:t>
            </a:r>
            <a:r>
              <a:rPr lang="ko-KR" altLang="en-US" sz="1800" dirty="0">
                <a:latin typeface="+mn-ea"/>
              </a:rPr>
              <a:t>표준 발음법에서는 </a:t>
            </a:r>
            <a:r>
              <a:rPr lang="en-US" altLang="ko-KR" sz="1800" dirty="0">
                <a:latin typeface="+mn-ea"/>
              </a:rPr>
              <a:t>‘</a:t>
            </a:r>
            <a:r>
              <a:rPr lang="ko-KR" altLang="en-US" sz="1800" dirty="0" err="1">
                <a:latin typeface="+mn-ea"/>
              </a:rPr>
              <a:t>ㅆ</a:t>
            </a:r>
            <a:r>
              <a:rPr lang="en-US" altLang="ko-KR" sz="1800" dirty="0">
                <a:latin typeface="+mn-ea"/>
              </a:rPr>
              <a:t>’ </a:t>
            </a:r>
            <a:r>
              <a:rPr lang="ko-KR" altLang="en-US" sz="1800" dirty="0">
                <a:latin typeface="+mn-ea"/>
              </a:rPr>
              <a:t>앞의 </a:t>
            </a:r>
            <a:r>
              <a:rPr lang="en-US" altLang="ko-KR" sz="1800" dirty="0">
                <a:latin typeface="+mn-ea"/>
              </a:rPr>
              <a:t>‘</a:t>
            </a:r>
            <a:r>
              <a:rPr lang="ko-KR" altLang="en-US" sz="1800" dirty="0" err="1">
                <a:latin typeface="+mn-ea"/>
              </a:rPr>
              <a:t>ㄷ</a:t>
            </a:r>
            <a:r>
              <a:rPr lang="en-US" altLang="ko-KR" sz="1800" dirty="0">
                <a:latin typeface="+mn-ea"/>
              </a:rPr>
              <a:t>’</a:t>
            </a:r>
            <a:r>
              <a:rPr lang="ko-KR" altLang="en-US" sz="1800" dirty="0">
                <a:latin typeface="+mn-ea"/>
              </a:rPr>
              <a:t>을 그대로 발음하도록 규정하고 있지만 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  </a:t>
            </a:r>
            <a:r>
              <a:rPr lang="ko-KR" altLang="en-US" sz="1800" dirty="0">
                <a:latin typeface="+mn-ea"/>
              </a:rPr>
              <a:t>현실 발음에서는 대부분 </a:t>
            </a:r>
            <a:r>
              <a:rPr lang="en-US" altLang="ko-KR" sz="1800" dirty="0">
                <a:latin typeface="+mn-ea"/>
              </a:rPr>
              <a:t>‘</a:t>
            </a:r>
            <a:r>
              <a:rPr lang="ko-KR" altLang="en-US" sz="1800" dirty="0" err="1">
                <a:latin typeface="+mn-ea"/>
              </a:rPr>
              <a:t>ㄷ</a:t>
            </a:r>
            <a:r>
              <a:rPr lang="en-US" altLang="ko-KR" sz="1800" dirty="0">
                <a:latin typeface="+mn-ea"/>
              </a:rPr>
              <a:t>’</a:t>
            </a:r>
            <a:r>
              <a:rPr lang="ko-KR" altLang="en-US" sz="1800" dirty="0">
                <a:latin typeface="+mn-ea"/>
              </a:rPr>
              <a:t>을 탈락시킴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4451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 </a:t>
            </a:r>
            <a:r>
              <a:rPr lang="en-US" altLang="ko-KR" sz="18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</a:t>
            </a:r>
            <a:r>
              <a:rPr lang="ko-KR" altLang="en-US" sz="1800" dirty="0">
                <a:latin typeface="+mn-ea"/>
              </a:rPr>
              <a:t>제약 </a:t>
            </a:r>
            <a:r>
              <a:rPr lang="en-US" altLang="ko-KR" sz="1800" dirty="0">
                <a:latin typeface="+mn-ea"/>
              </a:rPr>
              <a:t>2. ‘</a:t>
            </a:r>
            <a:r>
              <a:rPr lang="ko-KR" altLang="en-US" sz="1800" dirty="0" err="1">
                <a:latin typeface="+mn-ea"/>
              </a:rPr>
              <a:t>ㅎ</a:t>
            </a:r>
            <a:r>
              <a:rPr lang="en-US" altLang="ko-KR" sz="1800" dirty="0">
                <a:latin typeface="+mn-ea"/>
              </a:rPr>
              <a:t>’ </a:t>
            </a:r>
            <a:r>
              <a:rPr lang="ko-KR" altLang="en-US" sz="1800" dirty="0">
                <a:latin typeface="+mn-ea"/>
              </a:rPr>
              <a:t>은 모음과 모음 사이 또는 </a:t>
            </a:r>
            <a:r>
              <a:rPr lang="ko-KR" altLang="en-US" sz="1800" dirty="0" err="1">
                <a:latin typeface="+mn-ea"/>
              </a:rPr>
              <a:t>공명음과</a:t>
            </a:r>
            <a:r>
              <a:rPr lang="ko-KR" altLang="en-US" sz="1800" dirty="0">
                <a:latin typeface="+mn-ea"/>
              </a:rPr>
              <a:t> 모음 사이에 올 수 없음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→ </a:t>
            </a:r>
            <a:r>
              <a:rPr lang="ko-KR" altLang="en-US" sz="1800" dirty="0">
                <a:latin typeface="+mn-ea"/>
              </a:rPr>
              <a:t>이 제약을 어기는 형태가 만들어지면 </a:t>
            </a:r>
            <a:r>
              <a:rPr lang="en-US" altLang="ko-KR" sz="1800" dirty="0">
                <a:latin typeface="+mn-ea"/>
              </a:rPr>
              <a:t>‘</a:t>
            </a:r>
            <a:r>
              <a:rPr lang="ko-KR" altLang="en-US" sz="1800" dirty="0" err="1">
                <a:latin typeface="+mn-ea"/>
              </a:rPr>
              <a:t>ㅎ</a:t>
            </a:r>
            <a:r>
              <a:rPr lang="en-US" altLang="ko-KR" sz="1800" dirty="0">
                <a:latin typeface="+mn-ea"/>
              </a:rPr>
              <a:t>’</a:t>
            </a:r>
            <a:r>
              <a:rPr lang="ko-KR" altLang="en-US" sz="1800" dirty="0">
                <a:latin typeface="+mn-ea"/>
              </a:rPr>
              <a:t>이 탈락함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ex) </a:t>
            </a:r>
            <a:r>
              <a:rPr lang="ko-KR" altLang="en-US" sz="1800" dirty="0">
                <a:latin typeface="+mn-ea"/>
              </a:rPr>
              <a:t>고</a:t>
            </a:r>
            <a:r>
              <a:rPr lang="en-US" altLang="ko-KR" sz="1800" dirty="0">
                <a:latin typeface="+mn-ea"/>
              </a:rPr>
              <a:t>+</a:t>
            </a:r>
            <a:r>
              <a:rPr lang="ko-KR" altLang="en-US" sz="1800" dirty="0">
                <a:latin typeface="+mn-ea"/>
              </a:rPr>
              <a:t>향 </a:t>
            </a:r>
            <a:r>
              <a:rPr lang="en-US" altLang="ko-KR" sz="1800" dirty="0">
                <a:latin typeface="+mn-ea"/>
              </a:rPr>
              <a:t>→ [</a:t>
            </a:r>
            <a:r>
              <a:rPr lang="ko-KR" altLang="en-US" sz="1800" dirty="0">
                <a:latin typeface="+mn-ea"/>
              </a:rPr>
              <a:t>고양</a:t>
            </a:r>
            <a:r>
              <a:rPr lang="en-US" altLang="ko-KR" sz="1800" dirty="0">
                <a:latin typeface="+mn-ea"/>
              </a:rPr>
              <a:t>], </a:t>
            </a:r>
            <a:r>
              <a:rPr lang="ko-KR" altLang="en-US" sz="1800" dirty="0">
                <a:latin typeface="+mn-ea"/>
              </a:rPr>
              <a:t>결</a:t>
            </a:r>
            <a:r>
              <a:rPr lang="en-US" altLang="ko-KR" sz="1800" dirty="0">
                <a:latin typeface="+mn-ea"/>
              </a:rPr>
              <a:t>+</a:t>
            </a:r>
            <a:r>
              <a:rPr lang="ko-KR" altLang="en-US" sz="1800" dirty="0">
                <a:latin typeface="+mn-ea"/>
              </a:rPr>
              <a:t>혼 </a:t>
            </a:r>
            <a:r>
              <a:rPr lang="en-US" altLang="ko-KR" sz="1800" dirty="0">
                <a:latin typeface="+mn-ea"/>
              </a:rPr>
              <a:t>→ [</a:t>
            </a:r>
            <a:r>
              <a:rPr lang="ko-KR" altLang="en-US" sz="1800" dirty="0">
                <a:latin typeface="+mn-ea"/>
              </a:rPr>
              <a:t>겨론</a:t>
            </a:r>
            <a:r>
              <a:rPr lang="en-US" altLang="ko-KR" sz="1800" dirty="0">
                <a:latin typeface="+mn-ea"/>
              </a:rPr>
              <a:t>], </a:t>
            </a:r>
            <a:r>
              <a:rPr lang="ko-KR" altLang="en-US" sz="1800" dirty="0">
                <a:latin typeface="+mn-ea"/>
              </a:rPr>
              <a:t>신선</a:t>
            </a:r>
            <a:r>
              <a:rPr lang="en-US" altLang="ko-KR" sz="1800" dirty="0">
                <a:latin typeface="+mn-ea"/>
              </a:rPr>
              <a:t>+</a:t>
            </a:r>
            <a:r>
              <a:rPr lang="ko-KR" altLang="en-US" sz="1800" dirty="0">
                <a:latin typeface="+mn-ea"/>
              </a:rPr>
              <a:t>하다 </a:t>
            </a:r>
            <a:r>
              <a:rPr lang="en-US" altLang="ko-KR" sz="1800" dirty="0">
                <a:latin typeface="+mn-ea"/>
              </a:rPr>
              <a:t>→ [</a:t>
            </a:r>
            <a:r>
              <a:rPr lang="ko-KR" altLang="en-US" sz="1800" dirty="0" err="1">
                <a:latin typeface="+mn-ea"/>
              </a:rPr>
              <a:t>신서나다</a:t>
            </a:r>
            <a:r>
              <a:rPr lang="en-US" altLang="ko-KR" sz="1800" dirty="0">
                <a:latin typeface="+mn-ea"/>
              </a:rPr>
              <a:t>]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☞ </a:t>
            </a:r>
            <a:r>
              <a:rPr lang="ko-KR" altLang="en-US" sz="1800" dirty="0">
                <a:latin typeface="+mn-ea"/>
              </a:rPr>
              <a:t>표준 발음법에서는 </a:t>
            </a:r>
            <a:r>
              <a:rPr lang="en-US" altLang="ko-KR" sz="1800" dirty="0">
                <a:latin typeface="+mn-ea"/>
              </a:rPr>
              <a:t>‘</a:t>
            </a:r>
            <a:r>
              <a:rPr lang="ko-KR" altLang="en-US" sz="1800" dirty="0" err="1">
                <a:latin typeface="+mn-ea"/>
              </a:rPr>
              <a:t>ㅎ</a:t>
            </a:r>
            <a:r>
              <a:rPr lang="en-US" altLang="ko-KR" sz="1800" dirty="0">
                <a:latin typeface="+mn-ea"/>
              </a:rPr>
              <a:t>’</a:t>
            </a:r>
            <a:r>
              <a:rPr lang="ko-KR" altLang="en-US" sz="1800" dirty="0">
                <a:latin typeface="+mn-ea"/>
              </a:rPr>
              <a:t>으로 끝나는 어간 뒤에 문법 형태소가 올 때 </a:t>
            </a:r>
            <a:r>
              <a:rPr lang="en-US" altLang="ko-KR" sz="1800" dirty="0">
                <a:latin typeface="+mn-ea"/>
              </a:rPr>
              <a:t>‘</a:t>
            </a:r>
            <a:r>
              <a:rPr lang="ko-KR" altLang="en-US" sz="1800" dirty="0" err="1">
                <a:latin typeface="+mn-ea"/>
              </a:rPr>
              <a:t>ㅎ</a:t>
            </a:r>
            <a:r>
              <a:rPr lang="en-US" altLang="ko-KR" sz="1800" dirty="0">
                <a:latin typeface="+mn-ea"/>
              </a:rPr>
              <a:t>’</a:t>
            </a:r>
            <a:r>
              <a:rPr lang="ko-KR" altLang="en-US" sz="1800" dirty="0">
                <a:latin typeface="+mn-ea"/>
              </a:rPr>
              <a:t>을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   </a:t>
            </a:r>
            <a:r>
              <a:rPr lang="ko-KR" altLang="en-US" sz="1800" dirty="0">
                <a:latin typeface="+mn-ea"/>
              </a:rPr>
              <a:t>발음하지 않는다고 규정함</a:t>
            </a:r>
            <a:r>
              <a:rPr lang="en-US" altLang="ko-KR" sz="1800" dirty="0">
                <a:latin typeface="+mn-ea"/>
              </a:rPr>
              <a:t>. (ex. </a:t>
            </a:r>
            <a:r>
              <a:rPr lang="ko-KR" altLang="en-US" sz="1800" dirty="0">
                <a:latin typeface="+mn-ea"/>
              </a:rPr>
              <a:t>좋아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 err="1">
                <a:latin typeface="+mn-ea"/>
              </a:rPr>
              <a:t>조아</a:t>
            </a:r>
            <a:r>
              <a:rPr lang="en-US" altLang="ko-KR" sz="1800" dirty="0">
                <a:latin typeface="+mn-ea"/>
              </a:rPr>
              <a:t>], </a:t>
            </a:r>
            <a:r>
              <a:rPr lang="ko-KR" altLang="en-US" sz="1800" dirty="0">
                <a:latin typeface="+mn-ea"/>
              </a:rPr>
              <a:t>좋은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 err="1">
                <a:latin typeface="+mn-ea"/>
              </a:rPr>
              <a:t>조은</a:t>
            </a:r>
            <a:r>
              <a:rPr lang="en-US" altLang="ko-KR" sz="1800" dirty="0">
                <a:latin typeface="+mn-ea"/>
              </a:rPr>
              <a:t>])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   </a:t>
            </a:r>
            <a:r>
              <a:rPr lang="ko-KR" altLang="en-US" sz="1800" dirty="0">
                <a:latin typeface="+mn-ea"/>
              </a:rPr>
              <a:t>따라서 </a:t>
            </a:r>
            <a:r>
              <a:rPr lang="en-US" altLang="ko-KR" sz="1800" dirty="0">
                <a:latin typeface="+mn-ea"/>
              </a:rPr>
              <a:t>‘</a:t>
            </a:r>
            <a:r>
              <a:rPr lang="ko-KR" altLang="en-US" sz="1800" dirty="0">
                <a:latin typeface="+mn-ea"/>
              </a:rPr>
              <a:t>고향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결혼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신선하다</a:t>
            </a:r>
            <a:r>
              <a:rPr lang="en-US" altLang="ko-KR" sz="1800" dirty="0">
                <a:latin typeface="+mn-ea"/>
              </a:rPr>
              <a:t>’</a:t>
            </a:r>
            <a:r>
              <a:rPr lang="ko-KR" altLang="en-US" sz="1800" dirty="0">
                <a:latin typeface="+mn-ea"/>
              </a:rPr>
              <a:t>의 </a:t>
            </a:r>
            <a:r>
              <a:rPr lang="en-US" altLang="ko-KR" sz="1800" dirty="0">
                <a:latin typeface="+mn-ea"/>
              </a:rPr>
              <a:t>‘</a:t>
            </a:r>
            <a:r>
              <a:rPr lang="ko-KR" altLang="en-US" sz="1800" dirty="0" err="1">
                <a:latin typeface="+mn-ea"/>
              </a:rPr>
              <a:t>ㅎ</a:t>
            </a:r>
            <a:r>
              <a:rPr lang="en-US" altLang="ko-KR" sz="1800" dirty="0">
                <a:latin typeface="+mn-ea"/>
              </a:rPr>
              <a:t>’</a:t>
            </a:r>
            <a:r>
              <a:rPr lang="ko-KR" altLang="en-US" sz="1800" dirty="0">
                <a:latin typeface="+mn-ea"/>
              </a:rPr>
              <a:t>의 표준 발음법 기준으로 그대로 발음</a:t>
            </a:r>
            <a:r>
              <a:rPr lang="en-US" altLang="ko-KR" sz="1800" dirty="0">
                <a:latin typeface="+mn-ea"/>
              </a:rPr>
              <a:t>   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   </a:t>
            </a:r>
            <a:r>
              <a:rPr lang="ko-KR" altLang="en-US" sz="1800" dirty="0">
                <a:latin typeface="+mn-ea"/>
              </a:rPr>
              <a:t>해야 하지만 현실 발음에서는 </a:t>
            </a:r>
            <a:r>
              <a:rPr lang="ko-KR" altLang="en-US" sz="1800" dirty="0" err="1">
                <a:latin typeface="+mn-ea"/>
              </a:rPr>
              <a:t>비어두</a:t>
            </a:r>
            <a:r>
              <a:rPr lang="ko-KR" altLang="en-US" sz="1800" dirty="0">
                <a:latin typeface="+mn-ea"/>
              </a:rPr>
              <a:t> 초성에 놓인 </a:t>
            </a:r>
            <a:r>
              <a:rPr lang="en-US" altLang="ko-KR" sz="1800" dirty="0">
                <a:latin typeface="+mn-ea"/>
              </a:rPr>
              <a:t>‘</a:t>
            </a:r>
            <a:r>
              <a:rPr lang="ko-KR" altLang="en-US" sz="1800" dirty="0" err="1">
                <a:latin typeface="+mn-ea"/>
              </a:rPr>
              <a:t>ㅎ</a:t>
            </a:r>
            <a:r>
              <a:rPr lang="en-US" altLang="ko-KR" sz="1800" dirty="0">
                <a:latin typeface="+mn-ea"/>
              </a:rPr>
              <a:t>’</a:t>
            </a:r>
            <a:r>
              <a:rPr lang="ko-KR" altLang="en-US" sz="1800" dirty="0">
                <a:latin typeface="+mn-ea"/>
              </a:rPr>
              <a:t>을 발음하지 않는 경우가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     </a:t>
            </a:r>
            <a:r>
              <a:rPr lang="ko-KR" altLang="en-US" sz="1800" dirty="0">
                <a:latin typeface="+mn-ea"/>
              </a:rPr>
              <a:t>많음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marL="0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3551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음절 구조 제약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음절의 구조</a:t>
            </a:r>
            <a:r>
              <a:rPr lang="en-US" altLang="ko-KR" dirty="0"/>
              <a:t>, </a:t>
            </a:r>
            <a:r>
              <a:rPr lang="ko-KR" altLang="en-US" dirty="0"/>
              <a:t>즉 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종성에 대한 제약임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음절의 구조에 대한 정보가 반드시 포함되어야 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음절 내부의 문제로 국한되어야 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일차적으로 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종성에 올 수 있는 음소의 수나 종류를 제한함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초성과 중성</a:t>
            </a:r>
            <a:r>
              <a:rPr lang="en-US" altLang="ko-KR" dirty="0"/>
              <a:t>, </a:t>
            </a:r>
            <a:r>
              <a:rPr lang="ko-KR" altLang="en-US" dirty="0"/>
              <a:t>중성과 종성의 결합을 제한하기도 함</a:t>
            </a:r>
            <a:r>
              <a:rPr lang="en-US" altLang="ko-KR" dirty="0"/>
              <a:t>.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marL="822960" lvl="3" indent="0">
              <a:buNone/>
            </a:pPr>
            <a:endParaRPr lang="en-US" altLang="ko-KR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8546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음운론적 제약의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음운론적 제약의 개념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음소들의 연결이나 음절의 배열에 질서가 필요하고 말소리들은 이 질서들에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의해 표면에서 실현됨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음운론적 제약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음소나 음절 등과 같은 음운론적 단위들의 구조나 배열에 대한 제한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제약은 예외 없이 적용되는 것과 높은 비율의 경향성을 보이는 것이 있음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sz="1800" dirty="0" err="1"/>
              <a:t>평파열음</a:t>
            </a:r>
            <a:r>
              <a:rPr lang="ko-KR" altLang="en-US" sz="1800" dirty="0"/>
              <a:t>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ㅂ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ㄷ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ㄱ</a:t>
            </a:r>
            <a:r>
              <a:rPr lang="en-US" altLang="ko-KR" sz="1800" dirty="0"/>
              <a:t>’  +  </a:t>
            </a:r>
            <a:r>
              <a:rPr lang="ko-KR" altLang="en-US" sz="1800" dirty="0"/>
              <a:t>비음 </a:t>
            </a:r>
            <a:r>
              <a:rPr lang="en-US" altLang="ko-KR" sz="1800" dirty="0"/>
              <a:t>‘</a:t>
            </a:r>
            <a:r>
              <a:rPr lang="ko-KR" altLang="en-US" sz="1800" dirty="0"/>
              <a:t>ㄴ</a:t>
            </a:r>
            <a:r>
              <a:rPr lang="en-US" altLang="ko-KR" sz="1800" dirty="0"/>
              <a:t>,</a:t>
            </a:r>
            <a:r>
              <a:rPr lang="ko-KR" altLang="en-US" sz="1800" dirty="0" err="1"/>
              <a:t>ㅁ</a:t>
            </a:r>
            <a:r>
              <a:rPr lang="en-US" altLang="ko-KR" sz="1800" dirty="0"/>
              <a:t>’  </a:t>
            </a:r>
            <a:r>
              <a:rPr lang="ko-KR" altLang="en-US" sz="1800" dirty="0"/>
              <a:t>결합하지 않음</a:t>
            </a:r>
            <a:r>
              <a:rPr lang="en-US" altLang="ko-KR" sz="1800" dirty="0"/>
              <a:t>. </a:t>
            </a:r>
          </a:p>
          <a:p>
            <a:pPr lvl="3"/>
            <a:endParaRPr lang="en-US" altLang="ko-KR" sz="1800" dirty="0"/>
          </a:p>
          <a:p>
            <a:pPr lvl="3"/>
            <a:r>
              <a:rPr lang="en-US" altLang="ko-KR" sz="1800" dirty="0"/>
              <a:t>‘</a:t>
            </a:r>
            <a:r>
              <a:rPr lang="ko-KR" altLang="en-US" sz="1800" dirty="0" err="1"/>
              <a:t>ㄷ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ㅌ</a:t>
            </a:r>
            <a:r>
              <a:rPr lang="en-US" altLang="ko-KR" sz="1800" dirty="0"/>
              <a:t>’ + ‘</a:t>
            </a:r>
            <a:r>
              <a:rPr lang="ko-KR" altLang="en-US" sz="1800" dirty="0" err="1"/>
              <a:t>ㅣ</a:t>
            </a:r>
            <a:r>
              <a:rPr lang="en-US" altLang="ko-KR" sz="1800" dirty="0"/>
              <a:t>, y’ </a:t>
            </a:r>
            <a:r>
              <a:rPr lang="ko-KR" altLang="en-US" sz="1800" dirty="0"/>
              <a:t>결합하지 않음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 (</a:t>
            </a:r>
            <a:r>
              <a:rPr lang="ko-KR" altLang="en-US" sz="1800" dirty="0"/>
              <a:t>예외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디디</a:t>
            </a:r>
            <a:r>
              <a:rPr lang="en-US" altLang="ko-KR" sz="1800" dirty="0"/>
              <a:t>+</a:t>
            </a:r>
            <a:r>
              <a:rPr lang="ko-KR" altLang="en-US" sz="1800" dirty="0"/>
              <a:t>어</a:t>
            </a:r>
            <a:r>
              <a:rPr lang="en-US" altLang="ko-KR" sz="1800" dirty="0"/>
              <a:t>(</a:t>
            </a:r>
            <a:r>
              <a:rPr lang="ko-KR" altLang="en-US" sz="1800" dirty="0"/>
              <a:t>디뎌</a:t>
            </a:r>
            <a:r>
              <a:rPr lang="en-US" altLang="ko-KR" sz="1800" dirty="0"/>
              <a:t>), </a:t>
            </a:r>
            <a:r>
              <a:rPr lang="ko-KR" altLang="en-US" sz="1800" dirty="0"/>
              <a:t>마디 등</a:t>
            </a:r>
            <a:r>
              <a:rPr lang="en-US" altLang="ko-KR" sz="1800" dirty="0"/>
              <a:t>) </a:t>
            </a:r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0971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초성에 대한 제약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제약 </a:t>
            </a:r>
            <a:r>
              <a:rPr lang="en-US" altLang="ko-KR" dirty="0"/>
              <a:t>1. </a:t>
            </a:r>
            <a:r>
              <a:rPr lang="ko-KR" altLang="en-US" dirty="0"/>
              <a:t>초성에 올 수 있는 자음의 최대 개수는 </a:t>
            </a:r>
            <a:r>
              <a:rPr lang="en-US" altLang="ko-KR" dirty="0"/>
              <a:t>1</a:t>
            </a:r>
            <a:r>
              <a:rPr lang="ko-KR" altLang="en-US" dirty="0"/>
              <a:t>개임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제약 </a:t>
            </a:r>
            <a:r>
              <a:rPr lang="en-US" altLang="ko-KR" dirty="0"/>
              <a:t>2.</a:t>
            </a:r>
            <a:r>
              <a:rPr lang="ko-KR" altLang="en-US" dirty="0"/>
              <a:t>연구개 비음 </a:t>
            </a:r>
            <a:r>
              <a:rPr lang="en-US" altLang="ko-KR" dirty="0"/>
              <a:t>‘</a:t>
            </a:r>
            <a:r>
              <a:rPr lang="ko-KR" altLang="en-US" dirty="0" err="1"/>
              <a:t>ㅇ</a:t>
            </a:r>
            <a:r>
              <a:rPr lang="en-US" altLang="ko-KR" dirty="0"/>
              <a:t>’</a:t>
            </a:r>
            <a:r>
              <a:rPr lang="ko-KR" altLang="en-US" dirty="0"/>
              <a:t>은 초성에 올 수 없음</a:t>
            </a:r>
            <a:r>
              <a:rPr lang="en-US" altLang="ko-KR" dirty="0"/>
              <a:t>.</a:t>
            </a:r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/>
              <a:t>중성에 대한 제약</a:t>
            </a:r>
            <a:endParaRPr lang="en-US" altLang="ko-KR" sz="2000" dirty="0"/>
          </a:p>
          <a:p>
            <a:pPr lvl="2"/>
            <a:endParaRPr lang="en-US" altLang="ko-KR" sz="1800" dirty="0"/>
          </a:p>
          <a:p>
            <a:pPr lvl="2"/>
            <a:r>
              <a:rPr lang="ko-KR" altLang="en-US" dirty="0"/>
              <a:t>제약 </a:t>
            </a:r>
            <a:r>
              <a:rPr lang="en-US" altLang="ko-KR" dirty="0"/>
              <a:t>1. </a:t>
            </a:r>
            <a:r>
              <a:rPr lang="ko-KR" altLang="en-US" dirty="0"/>
              <a:t>중성에는 이중 모음 </a:t>
            </a:r>
            <a:r>
              <a:rPr lang="en-US" altLang="ko-KR" dirty="0"/>
              <a:t>‘</a:t>
            </a:r>
            <a:r>
              <a:rPr lang="ko-KR" altLang="en-US" dirty="0" err="1"/>
              <a:t>ㅢ</a:t>
            </a:r>
            <a:r>
              <a:rPr lang="en-US" altLang="ko-KR" dirty="0"/>
              <a:t>’</a:t>
            </a:r>
            <a:r>
              <a:rPr lang="ko-KR" altLang="en-US" dirty="0"/>
              <a:t>가 오면 종성에는 자음이 올 수 없음</a:t>
            </a:r>
            <a:r>
              <a:rPr lang="en-US" altLang="ko-KR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이 제약은 현실 발음에서만 작용함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 </a:t>
            </a:r>
          </a:p>
          <a:p>
            <a:pPr lvl="3"/>
            <a:r>
              <a:rPr lang="en-US" altLang="ko-KR" sz="1800" dirty="0"/>
              <a:t>VGC</a:t>
            </a:r>
            <a:r>
              <a:rPr lang="ko-KR" altLang="en-US" sz="1800" dirty="0"/>
              <a:t>형 </a:t>
            </a:r>
            <a:r>
              <a:rPr lang="en-US" altLang="ko-KR" sz="1800" dirty="0"/>
              <a:t>(</a:t>
            </a:r>
            <a:r>
              <a:rPr lang="ko-KR" altLang="en-US" sz="1800" dirty="0"/>
              <a:t>회의</a:t>
            </a:r>
            <a:r>
              <a:rPr lang="en-US" altLang="ko-KR" sz="1800" dirty="0"/>
              <a:t>+</a:t>
            </a:r>
            <a:r>
              <a:rPr lang="ko-KR" altLang="en-US" sz="1800" dirty="0"/>
              <a:t>입니다</a:t>
            </a:r>
            <a:r>
              <a:rPr lang="en-US" altLang="ko-KR" sz="1800" dirty="0"/>
              <a:t>[</a:t>
            </a:r>
            <a:r>
              <a:rPr lang="ko-KR" altLang="en-US" sz="1800" dirty="0" err="1"/>
              <a:t>회읨니다</a:t>
            </a:r>
            <a:r>
              <a:rPr lang="en-US" altLang="ko-KR" sz="1800" dirty="0"/>
              <a:t>])</a:t>
            </a:r>
            <a:r>
              <a:rPr lang="ko-KR" altLang="en-US" sz="1800" dirty="0"/>
              <a:t>이나</a:t>
            </a:r>
            <a:r>
              <a:rPr lang="en-US" altLang="ko-KR" sz="1800" dirty="0"/>
              <a:t> CVGC</a:t>
            </a:r>
            <a:r>
              <a:rPr lang="ko-KR" altLang="en-US" sz="1800" dirty="0"/>
              <a:t>형 </a:t>
            </a:r>
            <a:r>
              <a:rPr lang="en-US" altLang="ko-KR" sz="1800" dirty="0"/>
              <a:t>(</a:t>
            </a:r>
            <a:r>
              <a:rPr lang="ko-KR" altLang="en-US" sz="1800" dirty="0"/>
              <a:t>합의</a:t>
            </a:r>
            <a:r>
              <a:rPr lang="en-US" altLang="ko-KR" sz="1800" dirty="0"/>
              <a:t>+</a:t>
            </a:r>
            <a:r>
              <a:rPr lang="ko-KR" altLang="en-US" sz="1800" dirty="0"/>
              <a:t>는</a:t>
            </a:r>
            <a:r>
              <a:rPr lang="en-US" altLang="ko-KR" sz="1800" dirty="0"/>
              <a:t>[</a:t>
            </a:r>
            <a:r>
              <a:rPr lang="ko-KR" altLang="en-US" sz="1800" dirty="0" err="1"/>
              <a:t>하븬</a:t>
            </a:r>
            <a:r>
              <a:rPr lang="en-US" altLang="ko-KR" sz="1800" dirty="0"/>
              <a:t>])</a:t>
            </a:r>
            <a:r>
              <a:rPr lang="ko-KR" altLang="en-US" sz="1800" dirty="0"/>
              <a:t>이 가능하지만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실제 발음에서 잘 나타나지 않음</a:t>
            </a:r>
            <a:r>
              <a:rPr lang="en-US" altLang="ko-KR" sz="1800" dirty="0"/>
              <a:t>.</a:t>
            </a:r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6300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sz="1800" dirty="0"/>
          </a:p>
          <a:p>
            <a:pPr lvl="1"/>
            <a:r>
              <a:rPr lang="ko-KR" altLang="en-US" dirty="0"/>
              <a:t>종</a:t>
            </a:r>
            <a:r>
              <a:rPr lang="ko-KR" altLang="en-US" sz="2000" dirty="0"/>
              <a:t>성에 대한 제약</a:t>
            </a:r>
            <a:endParaRPr lang="en-US" altLang="ko-KR" sz="2000" dirty="0"/>
          </a:p>
          <a:p>
            <a:pPr lvl="2"/>
            <a:endParaRPr lang="en-US" altLang="ko-KR" sz="1800" dirty="0"/>
          </a:p>
          <a:p>
            <a:pPr lvl="2"/>
            <a:r>
              <a:rPr lang="ko-KR" altLang="en-US" dirty="0"/>
              <a:t>제약 </a:t>
            </a:r>
            <a:r>
              <a:rPr lang="en-US" altLang="ko-KR" dirty="0"/>
              <a:t>1. </a:t>
            </a:r>
            <a:r>
              <a:rPr lang="ko-KR" altLang="en-US" dirty="0"/>
              <a:t>종성에 올 수 있는 자음의 최대 개수는 </a:t>
            </a:r>
            <a:r>
              <a:rPr lang="en-US" altLang="ko-KR" dirty="0"/>
              <a:t>1</a:t>
            </a:r>
            <a:r>
              <a:rPr lang="ko-KR" altLang="en-US" dirty="0"/>
              <a:t>개임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이 제약을 어기는 형태가 만들어지면 자음이 하나 탈락함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  ex) </a:t>
            </a:r>
            <a:r>
              <a:rPr lang="ko-KR" altLang="en-US" sz="1800" dirty="0" err="1"/>
              <a:t>밟</a:t>
            </a:r>
            <a:r>
              <a:rPr lang="en-US" altLang="ko-KR" sz="1800" dirty="0"/>
              <a:t>+</a:t>
            </a:r>
            <a:r>
              <a:rPr lang="ko-KR" altLang="en-US" sz="1800" dirty="0"/>
              <a:t>고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밥꼬</a:t>
            </a:r>
            <a:r>
              <a:rPr lang="en-US" altLang="ko-KR" sz="1800" dirty="0"/>
              <a:t>], </a:t>
            </a:r>
            <a:r>
              <a:rPr lang="ko-KR" altLang="en-US" sz="1800" dirty="0"/>
              <a:t>삶</a:t>
            </a:r>
            <a:r>
              <a:rPr lang="en-US" altLang="ko-KR" sz="1800" dirty="0"/>
              <a:t>+</a:t>
            </a:r>
            <a:r>
              <a:rPr lang="ko-KR" altLang="en-US" sz="1800" dirty="0"/>
              <a:t>조차 → </a:t>
            </a:r>
            <a:r>
              <a:rPr lang="en-US" altLang="ko-KR" sz="1800" dirty="0"/>
              <a:t>[</a:t>
            </a:r>
            <a:r>
              <a:rPr lang="ko-KR" altLang="en-US" sz="1800" dirty="0"/>
              <a:t>삼조차</a:t>
            </a:r>
            <a:r>
              <a:rPr lang="en-US" altLang="ko-KR" sz="1800" dirty="0"/>
              <a:t>], </a:t>
            </a:r>
            <a:r>
              <a:rPr lang="ko-KR" altLang="en-US" sz="1800" dirty="0" err="1"/>
              <a:t>훑</a:t>
            </a:r>
            <a:r>
              <a:rPr lang="en-US" altLang="ko-KR" sz="1800" dirty="0"/>
              <a:t>+</a:t>
            </a:r>
            <a:r>
              <a:rPr lang="ko-KR" altLang="en-US" sz="1800" dirty="0"/>
              <a:t>지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훌찌</a:t>
            </a:r>
            <a:r>
              <a:rPr lang="en-US" altLang="ko-KR" sz="1800" dirty="0"/>
              <a:t>] </a:t>
            </a:r>
          </a:p>
          <a:p>
            <a:pPr marL="822960" lvl="3" indent="0">
              <a:buNone/>
            </a:pPr>
            <a:r>
              <a:rPr lang="en-US" altLang="ko-KR" sz="1800" dirty="0"/>
              <a:t>   </a:t>
            </a:r>
          </a:p>
          <a:p>
            <a:pPr lvl="2"/>
            <a:r>
              <a:rPr lang="ko-KR" altLang="en-US" dirty="0"/>
              <a:t>제약</a:t>
            </a:r>
            <a:r>
              <a:rPr lang="en-US" altLang="ko-KR" dirty="0"/>
              <a:t>2. </a:t>
            </a:r>
            <a:r>
              <a:rPr lang="ko-KR" altLang="en-US" dirty="0"/>
              <a:t>종성에는 </a:t>
            </a:r>
            <a:r>
              <a:rPr lang="en-US" altLang="ko-KR" dirty="0"/>
              <a:t>‘</a:t>
            </a:r>
            <a:r>
              <a:rPr lang="ko-KR" altLang="en-US" dirty="0" err="1"/>
              <a:t>ㄱ</a:t>
            </a:r>
            <a:r>
              <a:rPr lang="en-US" altLang="ko-KR" dirty="0"/>
              <a:t>,</a:t>
            </a:r>
            <a:r>
              <a:rPr lang="ko-KR" altLang="en-US" dirty="0"/>
              <a:t>ㄴ</a:t>
            </a:r>
            <a:r>
              <a:rPr lang="en-US" altLang="ko-KR" dirty="0"/>
              <a:t>,</a:t>
            </a:r>
            <a:r>
              <a:rPr lang="ko-KR" altLang="en-US" dirty="0" err="1"/>
              <a:t>ㄷ</a:t>
            </a:r>
            <a:r>
              <a:rPr lang="en-US" altLang="ko-KR" dirty="0"/>
              <a:t>,</a:t>
            </a:r>
            <a:r>
              <a:rPr lang="ko-KR" altLang="en-US" dirty="0"/>
              <a:t>ㄹ</a:t>
            </a:r>
            <a:r>
              <a:rPr lang="en-US" altLang="ko-KR" dirty="0"/>
              <a:t>,</a:t>
            </a:r>
            <a:r>
              <a:rPr lang="ko-KR" altLang="en-US" dirty="0" err="1"/>
              <a:t>ㅁ</a:t>
            </a:r>
            <a:r>
              <a:rPr lang="en-US" altLang="ko-KR" dirty="0"/>
              <a:t>,</a:t>
            </a:r>
            <a:r>
              <a:rPr lang="ko-KR" altLang="en-US" dirty="0" err="1"/>
              <a:t>ㅂ</a:t>
            </a:r>
            <a:r>
              <a:rPr lang="en-US" altLang="ko-KR" dirty="0"/>
              <a:t>,</a:t>
            </a:r>
            <a:r>
              <a:rPr lang="ko-KR" altLang="en-US" dirty="0" err="1"/>
              <a:t>ㅇ</a:t>
            </a:r>
            <a:r>
              <a:rPr lang="en-US" altLang="ko-KR" dirty="0"/>
              <a:t>’</a:t>
            </a:r>
            <a:r>
              <a:rPr lang="ko-KR" altLang="en-US" dirty="0"/>
              <a:t>의 </a:t>
            </a:r>
            <a:r>
              <a:rPr lang="en-US" altLang="ko-KR" dirty="0"/>
              <a:t>7</a:t>
            </a:r>
            <a:r>
              <a:rPr lang="ko-KR" altLang="en-US" dirty="0"/>
              <a:t>종류만 올 수 있음</a:t>
            </a:r>
            <a:r>
              <a:rPr lang="en-US" altLang="ko-KR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이 제약을 어기는 형태가 만들어지면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ㅂ</a:t>
            </a:r>
            <a:r>
              <a:rPr lang="en-US" altLang="ko-KR" sz="1800" dirty="0"/>
              <a:t>. ,</a:t>
            </a:r>
            <a:r>
              <a:rPr lang="ko-KR" altLang="en-US" sz="1800" dirty="0" err="1"/>
              <a:t>ㄷ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ㄱ</a:t>
            </a:r>
            <a:r>
              <a:rPr lang="en-US" altLang="ko-KR" sz="1800" dirty="0"/>
              <a:t>’ </a:t>
            </a:r>
            <a:r>
              <a:rPr lang="ko-KR" altLang="en-US" sz="1800" dirty="0"/>
              <a:t>중 한 </a:t>
            </a:r>
            <a:r>
              <a:rPr lang="ko-KR" altLang="en-US" sz="1800" dirty="0" err="1"/>
              <a:t>자음로</a:t>
            </a:r>
            <a:r>
              <a:rPr lang="ko-KR" altLang="en-US" sz="1800" dirty="0"/>
              <a:t> 바뀜</a:t>
            </a:r>
            <a:r>
              <a:rPr lang="en-US" altLang="ko-KR" sz="1800" dirty="0"/>
              <a:t>.</a:t>
            </a:r>
          </a:p>
          <a:p>
            <a:pPr marL="1051560" lvl="4" indent="0">
              <a:buNone/>
            </a:pPr>
            <a:r>
              <a:rPr lang="en-US" altLang="ko-KR" sz="1800" dirty="0"/>
              <a:t>ex) </a:t>
            </a:r>
            <a:r>
              <a:rPr lang="ko-KR" altLang="en-US" sz="1800" dirty="0"/>
              <a:t>잎</a:t>
            </a:r>
            <a:r>
              <a:rPr lang="en-US" altLang="ko-KR" sz="1800" dirty="0"/>
              <a:t>#</a:t>
            </a:r>
            <a:r>
              <a:rPr lang="ko-KR" altLang="en-US" sz="1800" dirty="0"/>
              <a:t> → </a:t>
            </a:r>
            <a:r>
              <a:rPr lang="en-US" altLang="ko-KR" sz="1800" dirty="0"/>
              <a:t>[</a:t>
            </a:r>
            <a:r>
              <a:rPr lang="ko-KR" altLang="en-US" sz="1800" dirty="0"/>
              <a:t>입</a:t>
            </a:r>
            <a:r>
              <a:rPr lang="en-US" altLang="ko-KR" sz="1800" dirty="0"/>
              <a:t>], </a:t>
            </a:r>
            <a:r>
              <a:rPr lang="ko-KR" altLang="en-US" sz="1800" dirty="0" err="1"/>
              <a:t>웃</a:t>
            </a:r>
            <a:r>
              <a:rPr lang="en-US" altLang="ko-KR" sz="1800" dirty="0"/>
              <a:t>+</a:t>
            </a:r>
            <a:r>
              <a:rPr lang="ko-KR" altLang="en-US" sz="1800" dirty="0"/>
              <a:t>고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욷꼬</a:t>
            </a:r>
            <a:r>
              <a:rPr lang="en-US" altLang="ko-KR" sz="1800" dirty="0"/>
              <a:t>], </a:t>
            </a:r>
            <a:r>
              <a:rPr lang="ko-KR" altLang="en-US" sz="1800" dirty="0" err="1"/>
              <a:t>묶</a:t>
            </a:r>
            <a:r>
              <a:rPr lang="en-US" altLang="ko-KR" sz="1800" dirty="0"/>
              <a:t>+</a:t>
            </a:r>
            <a:r>
              <a:rPr lang="ko-KR" altLang="en-US" sz="1800" dirty="0"/>
              <a:t>자 →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묵짜</a:t>
            </a:r>
            <a:r>
              <a:rPr lang="en-US" altLang="ko-KR" sz="1800" dirty="0"/>
              <a:t>], </a:t>
            </a:r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4814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음운론적 제약의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/>
          </a:p>
          <a:p>
            <a:pPr marL="548640" lvl="2" indent="0">
              <a:buNone/>
            </a:pPr>
            <a:r>
              <a:rPr lang="en-US" altLang="ko-KR" sz="2000" dirty="0"/>
              <a:t>Q4. </a:t>
            </a:r>
            <a:r>
              <a:rPr lang="ko-KR" altLang="en-US" sz="2000" dirty="0"/>
              <a:t>다음은 로마자 표기법 중 파열음 표기 일람을 제시한 것으로 잘 보고</a:t>
            </a:r>
            <a:endParaRPr lang="en-US" altLang="ko-KR" sz="2000" dirty="0"/>
          </a:p>
          <a:p>
            <a:pPr marL="548640" lvl="2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물음에 답해 보세요</a:t>
            </a:r>
            <a:r>
              <a:rPr lang="en-US" altLang="ko-KR" sz="2000" dirty="0"/>
              <a:t>.</a:t>
            </a:r>
          </a:p>
          <a:p>
            <a:pPr marL="548640" lvl="2" indent="0">
              <a:buNone/>
            </a:pPr>
            <a:endParaRPr lang="en-US" altLang="ko-KR" sz="2000" dirty="0"/>
          </a:p>
          <a:p>
            <a:pPr marL="548640" lvl="2" indent="0">
              <a:buNone/>
            </a:pPr>
            <a:endParaRPr lang="en-US" altLang="ko-KR" sz="2000" dirty="0"/>
          </a:p>
          <a:p>
            <a:pPr marL="548640" lvl="2" indent="0">
              <a:buNone/>
            </a:pPr>
            <a:endParaRPr lang="en-US" altLang="ko-KR" sz="2000" dirty="0"/>
          </a:p>
          <a:p>
            <a:pPr marL="548640" lvl="2" indent="0">
              <a:buNone/>
            </a:pPr>
            <a:endParaRPr lang="en-US" altLang="ko-KR" sz="2000" dirty="0"/>
          </a:p>
          <a:p>
            <a:pPr marL="548640" lvl="2" indent="0">
              <a:buNone/>
            </a:pP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(1) ‘</a:t>
            </a:r>
            <a:r>
              <a:rPr lang="ko-KR" altLang="en-US" dirty="0" err="1"/>
              <a:t>ㄱ</a:t>
            </a:r>
            <a:r>
              <a:rPr lang="en-US" altLang="ko-KR" dirty="0"/>
              <a:t>,</a:t>
            </a:r>
            <a:r>
              <a:rPr lang="ko-KR" altLang="en-US" dirty="0" err="1"/>
              <a:t>ㄷ</a:t>
            </a:r>
            <a:r>
              <a:rPr lang="en-US" altLang="ko-KR" dirty="0"/>
              <a:t>,</a:t>
            </a:r>
            <a:r>
              <a:rPr lang="ko-KR" altLang="en-US" dirty="0" err="1"/>
              <a:t>ㅂ</a:t>
            </a:r>
            <a:r>
              <a:rPr lang="en-US" altLang="ko-KR" dirty="0"/>
              <a:t>’ </a:t>
            </a:r>
            <a:r>
              <a:rPr lang="ko-KR" altLang="en-US" dirty="0"/>
              <a:t>의 로마자 표기를 음절의 구조와 관련해서 설명해 보세요</a:t>
            </a:r>
            <a:r>
              <a:rPr lang="en-US" altLang="ko-KR" dirty="0"/>
              <a:t>.</a:t>
            </a:r>
          </a:p>
          <a:p>
            <a:pPr marL="891540" lvl="2" indent="-342900">
              <a:buAutoNum type="arabicParenBoth"/>
            </a:pP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(2) ‘</a:t>
            </a:r>
            <a:r>
              <a:rPr lang="en-US" altLang="ko-KR" dirty="0" err="1"/>
              <a:t>p,t,k</a:t>
            </a:r>
            <a:r>
              <a:rPr lang="en-US" altLang="ko-KR" dirty="0"/>
              <a:t>’</a:t>
            </a:r>
            <a:r>
              <a:rPr lang="ko-KR" altLang="en-US" dirty="0"/>
              <a:t>는 </a:t>
            </a:r>
            <a:r>
              <a:rPr lang="en-US" altLang="ko-KR" dirty="0"/>
              <a:t>‘</a:t>
            </a:r>
            <a:r>
              <a:rPr lang="ko-KR" altLang="en-US" dirty="0" err="1"/>
              <a:t>ㄱ</a:t>
            </a:r>
            <a:r>
              <a:rPr lang="en-US" altLang="ko-KR" dirty="0"/>
              <a:t>,</a:t>
            </a:r>
            <a:r>
              <a:rPr lang="ko-KR" altLang="en-US" dirty="0" err="1"/>
              <a:t>ㄷ</a:t>
            </a:r>
            <a:r>
              <a:rPr lang="en-US" altLang="ko-KR" dirty="0"/>
              <a:t>,</a:t>
            </a:r>
            <a:r>
              <a:rPr lang="ko-KR" altLang="en-US" dirty="0" err="1"/>
              <a:t>ㅂ</a:t>
            </a:r>
            <a:r>
              <a:rPr lang="en-US" altLang="ko-KR" dirty="0"/>
              <a:t>’</a:t>
            </a:r>
            <a:r>
              <a:rPr lang="ko-KR" altLang="en-US" dirty="0"/>
              <a:t>를 나타낼 수도 있고 </a:t>
            </a:r>
            <a:r>
              <a:rPr lang="en-US" altLang="ko-KR" dirty="0"/>
              <a:t>‘</a:t>
            </a:r>
            <a:r>
              <a:rPr lang="ko-KR" altLang="en-US" dirty="0" err="1"/>
              <a:t>ㅋ</a:t>
            </a:r>
            <a:r>
              <a:rPr lang="en-US" altLang="ko-KR" dirty="0"/>
              <a:t>,</a:t>
            </a:r>
            <a:r>
              <a:rPr lang="ko-KR" altLang="en-US" dirty="0" err="1"/>
              <a:t>ㅌ</a:t>
            </a:r>
            <a:r>
              <a:rPr lang="en-US" altLang="ko-KR" dirty="0"/>
              <a:t>,</a:t>
            </a:r>
            <a:r>
              <a:rPr lang="ko-KR" altLang="en-US" dirty="0" err="1"/>
              <a:t>ㅍ</a:t>
            </a:r>
            <a:r>
              <a:rPr lang="en-US" altLang="ko-KR" dirty="0"/>
              <a:t>’</a:t>
            </a:r>
            <a:r>
              <a:rPr lang="ko-KR" altLang="en-US" dirty="0"/>
              <a:t>를 나타낼 수도 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실제 로마자 표기에서는 두 개가 명확히 구분된다</a:t>
            </a:r>
            <a:r>
              <a:rPr lang="en-US" altLang="ko-KR" dirty="0"/>
              <a:t>. </a:t>
            </a:r>
            <a:r>
              <a:rPr lang="ko-KR" altLang="en-US" dirty="0"/>
              <a:t>그 이유를 설명해 보세요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33233"/>
              </p:ext>
            </p:extLst>
          </p:nvPr>
        </p:nvGraphicFramePr>
        <p:xfrm>
          <a:off x="539552" y="2708920"/>
          <a:ext cx="8064900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ㄱ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ㄲ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ㅋ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ㄷ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ㄸ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ㅌ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ㅂ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ㅃ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ㅍ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g,</a:t>
                      </a:r>
                      <a:r>
                        <a:rPr lang="en-US" altLang="ko-KR" baseline="0" dirty="0"/>
                        <a:t> 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d, 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b, 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ㄱ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 err="1"/>
                        <a:t>ㄷ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 err="1"/>
                        <a:t>ㅂ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은 모음 앞에서는 </a:t>
                      </a:r>
                      <a:r>
                        <a:rPr lang="en-US" altLang="ko-KR" dirty="0"/>
                        <a:t>‘</a:t>
                      </a:r>
                      <a:r>
                        <a:rPr lang="en-US" altLang="ko-KR" dirty="0" err="1"/>
                        <a:t>g,d,b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자음 앞이나 어말에서는 </a:t>
                      </a:r>
                      <a:r>
                        <a:rPr lang="en-US" altLang="ko-KR" dirty="0"/>
                        <a:t>‘</a:t>
                      </a:r>
                      <a:r>
                        <a:rPr lang="en-US" altLang="ko-KR" dirty="0" err="1"/>
                        <a:t>k,t,p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로 적는다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586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음절 배열 제약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특정한 </a:t>
            </a:r>
            <a:r>
              <a:rPr lang="ko-KR" altLang="en-US" dirty="0" err="1">
                <a:latin typeface="+mn-ea"/>
              </a:rPr>
              <a:t>음절형</a:t>
            </a:r>
            <a:r>
              <a:rPr lang="ko-KR" altLang="en-US" dirty="0">
                <a:latin typeface="+mn-ea"/>
              </a:rPr>
              <a:t> 사이의 결합에 대한 제약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자음으로 끝나는 </a:t>
            </a:r>
            <a:r>
              <a:rPr lang="ko-KR" altLang="en-US" dirty="0" err="1">
                <a:latin typeface="+mn-ea"/>
              </a:rPr>
              <a:t>음절형</a:t>
            </a:r>
            <a:r>
              <a:rPr lang="en-US" altLang="ko-KR" dirty="0">
                <a:latin typeface="+mn-ea"/>
              </a:rPr>
              <a:t>(CVC</a:t>
            </a:r>
            <a:r>
              <a:rPr lang="ko-KR" altLang="en-US" dirty="0">
                <a:latin typeface="+mn-ea"/>
              </a:rPr>
              <a:t>형</a:t>
            </a:r>
            <a:r>
              <a:rPr lang="en-US" altLang="ko-KR" dirty="0">
                <a:latin typeface="+mn-ea"/>
              </a:rPr>
              <a:t>, VC</a:t>
            </a:r>
            <a:r>
              <a:rPr lang="ko-KR" altLang="en-US" dirty="0">
                <a:latin typeface="+mn-ea"/>
              </a:rPr>
              <a:t>형 등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과 모음으로 시작하는 </a:t>
            </a:r>
            <a:r>
              <a:rPr lang="ko-KR" altLang="en-US" dirty="0" err="1">
                <a:latin typeface="+mn-ea"/>
              </a:rPr>
              <a:t>음절형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(V</a:t>
            </a:r>
            <a:r>
              <a:rPr lang="ko-KR" altLang="en-US" dirty="0">
                <a:latin typeface="+mn-ea"/>
              </a:rPr>
              <a:t>형</a:t>
            </a:r>
            <a:r>
              <a:rPr lang="en-US" altLang="ko-KR" dirty="0">
                <a:latin typeface="+mn-ea"/>
              </a:rPr>
              <a:t>, VC</a:t>
            </a:r>
            <a:r>
              <a:rPr lang="ko-KR" altLang="en-US" dirty="0">
                <a:latin typeface="+mn-ea"/>
              </a:rPr>
              <a:t>형 등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사이의 결합 제약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언어 보편적으로 모음 사이에 놓인 자음은 대부분 후행 음절의 초성이 됨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이 제약을 제외하면 특정한 </a:t>
            </a:r>
            <a:r>
              <a:rPr lang="ko-KR" altLang="en-US" dirty="0" err="1">
                <a:latin typeface="+mn-ea"/>
              </a:rPr>
              <a:t>음절형과</a:t>
            </a:r>
            <a:r>
              <a:rPr lang="ko-KR" altLang="en-US" dirty="0">
                <a:latin typeface="+mn-ea"/>
              </a:rPr>
              <a:t> 관련된 제약은 쉽게 발견되지 않음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marL="822960" lvl="3" indent="0">
              <a:buNone/>
            </a:pPr>
            <a:endParaRPr lang="en-US" altLang="ko-KR" sz="2000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5727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일반적인 음절 배열 제약은 음절과 음절이 만나는 위치에 대해 제한함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한국어의 음절 배열 제약은 선행 음절의 종성과 후행 음절의 초성의 배열에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대한 제약으로 볼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특히 자음으로 끝나는 음절과 자음으로 시작하는 음절 사이의 배열에 대한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제약이 많음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음절 배열 제약 역시 음절에 대한 정보가 반드시 포함되어야 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26489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ko-KR" altLang="en-US" b="1" u="sng" dirty="0">
                <a:latin typeface="+mn-ea"/>
              </a:rPr>
              <a:t>선행 음절의 종성에 놓인 자음은 후행 음절의 초성에 놓인 자음보다 </a:t>
            </a:r>
            <a:endParaRPr lang="en-US" altLang="ko-KR" b="1" u="sng" dirty="0">
              <a:latin typeface="+mn-ea"/>
            </a:endParaRPr>
          </a:p>
          <a:p>
            <a:pPr marL="274320" lvl="1" indent="0">
              <a:buNone/>
            </a:pPr>
            <a:r>
              <a:rPr lang="ko-KR" altLang="en-US" b="1" u="sng" dirty="0">
                <a:latin typeface="+mn-ea"/>
              </a:rPr>
              <a:t>음운론적 강도가 크면 안 된다</a:t>
            </a:r>
            <a:r>
              <a:rPr lang="en-US" altLang="ko-KR" b="1" u="sng" dirty="0">
                <a:latin typeface="+mn-ea"/>
              </a:rPr>
              <a:t>.</a:t>
            </a:r>
            <a:r>
              <a:rPr lang="en-US" altLang="ko-KR" dirty="0">
                <a:latin typeface="+mn-ea"/>
              </a:rPr>
              <a:t> 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한국어 자음의 공명도    장애음 </a:t>
            </a:r>
            <a:r>
              <a:rPr lang="en-US" altLang="ko-KR" dirty="0">
                <a:latin typeface="+mn-ea"/>
              </a:rPr>
              <a:t>&lt; </a:t>
            </a:r>
            <a:r>
              <a:rPr lang="ko-KR" altLang="en-US" dirty="0">
                <a:latin typeface="+mn-ea"/>
              </a:rPr>
              <a:t>비음 </a:t>
            </a:r>
            <a:r>
              <a:rPr lang="en-US" altLang="ko-KR" dirty="0">
                <a:latin typeface="+mn-ea"/>
              </a:rPr>
              <a:t>&lt; </a:t>
            </a:r>
            <a:r>
              <a:rPr lang="ko-KR" altLang="en-US" dirty="0">
                <a:latin typeface="+mn-ea"/>
              </a:rPr>
              <a:t>유음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공명도가 클수록 자음의 성격이 약해지기 때문에 자음의 음운론적 강도는 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 err="1">
                <a:latin typeface="+mn-ea"/>
              </a:rPr>
              <a:t>공명도에</a:t>
            </a:r>
            <a:r>
              <a:rPr lang="ko-KR" altLang="en-US" dirty="0">
                <a:latin typeface="+mn-ea"/>
              </a:rPr>
              <a:t> 반비례함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음절 초성에는 강한 자음이 오는 것이 자연스럽고 음절 말에는 자음이 오지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않거나 약한 자음이 오는 것이 자연스러움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이러한 경향성이 음절과 음절 사이의 결합에도 관여함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09160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제약</a:t>
            </a:r>
            <a:r>
              <a:rPr lang="en-US" altLang="ko-KR" dirty="0">
                <a:latin typeface="+mn-ea"/>
              </a:rPr>
              <a:t> 1. </a:t>
            </a:r>
            <a:r>
              <a:rPr lang="ko-KR" altLang="en-US" dirty="0">
                <a:latin typeface="+mn-ea"/>
              </a:rPr>
              <a:t>비음 앞에는 장애음이 올 수 없다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이 제약을 어기는 형태가 만들어지면 장애음이 비음을 바뀜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ex) </a:t>
            </a:r>
            <a:r>
              <a:rPr lang="ko-KR" altLang="en-US" dirty="0">
                <a:latin typeface="+mn-ea"/>
              </a:rPr>
              <a:t>국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민→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궁민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업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무 →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엄무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 err="1">
                <a:latin typeface="+mn-ea"/>
              </a:rPr>
              <a:t>얻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는→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언는</a:t>
            </a:r>
            <a:r>
              <a:rPr lang="en-US" altLang="ko-KR" dirty="0">
                <a:latin typeface="+mn-ea"/>
              </a:rPr>
              <a:t>]</a:t>
            </a:r>
          </a:p>
          <a:p>
            <a:pPr lvl="2"/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제약</a:t>
            </a:r>
            <a:r>
              <a:rPr lang="en-US" altLang="ko-KR" dirty="0">
                <a:latin typeface="+mn-ea"/>
              </a:rPr>
              <a:t> 2. ‘</a:t>
            </a:r>
            <a:r>
              <a:rPr lang="ko-KR" altLang="en-US" dirty="0">
                <a:latin typeface="+mn-ea"/>
              </a:rPr>
              <a:t>ㄹ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앞에는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ㄹ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이외의 자음이 올 수 없다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이 제약을 어기는 형태가 만들어지면 </a:t>
            </a:r>
            <a:r>
              <a:rPr lang="ko-KR" altLang="en-US" dirty="0" err="1">
                <a:latin typeface="+mn-ea"/>
              </a:rPr>
              <a:t>후행하는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ㄹ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ㄴ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으로 바뀌거나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선행하는 자음이 바뀜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ex) </a:t>
            </a:r>
            <a:r>
              <a:rPr lang="ko-KR" altLang="en-US" dirty="0">
                <a:latin typeface="+mn-ea"/>
              </a:rPr>
              <a:t>능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력→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능녁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독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립 →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동닙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권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력→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궐력</a:t>
            </a:r>
            <a:r>
              <a:rPr lang="en-US" altLang="ko-KR" dirty="0">
                <a:latin typeface="+mn-ea"/>
              </a:rPr>
              <a:t>]</a:t>
            </a:r>
          </a:p>
          <a:p>
            <a:pPr marL="548640" lvl="2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두 개의 하위 제약 모두 선행 음절의 종성의 음운론적 강도가 후행 음절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보다 더 클 때 작용함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91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음절에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두 개의 하위 제약 모두 선행 음절의 종성의 음운론적 강도가 후행 음절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보다 더 클 때 작용함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이 제약을 어길 경우 선행 음절 종성의 강도를 낮추거나 후행 음절 초성의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강도를 더 높여서 제약을 어기지 않게 만들어 줌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04452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단어에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sz="1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b="1" dirty="0">
                <a:latin typeface="+mn-ea"/>
              </a:rPr>
              <a:t>Q5. </a:t>
            </a:r>
            <a:r>
              <a:rPr lang="ko-KR" altLang="en-US" b="1" dirty="0">
                <a:latin typeface="+mn-ea"/>
              </a:rPr>
              <a:t>다음 자료 중에서 음절 배열 제약과 관련된 것을 모두 찾아 보세요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sz="1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먹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는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멍는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 err="1">
                <a:latin typeface="+mn-ea"/>
              </a:rPr>
              <a:t>믿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는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민는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밥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만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밤만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나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먹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지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먹찌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 err="1">
                <a:latin typeface="+mn-ea"/>
              </a:rPr>
              <a:t>믿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고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믿꼬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밥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과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밥꽈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 err="1">
                <a:latin typeface="+mn-ea"/>
              </a:rPr>
              <a:t>쌓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다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싸타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 err="1">
                <a:latin typeface="+mn-ea"/>
              </a:rPr>
              <a:t>찧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고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찌코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 err="1">
                <a:latin typeface="+mn-ea"/>
              </a:rPr>
              <a:t>닳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지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달치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라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종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로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종노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능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력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능녁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격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론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경논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b="1" dirty="0">
                <a:latin typeface="+mn-ea"/>
              </a:rPr>
              <a:t>Q6. </a:t>
            </a:r>
            <a:r>
              <a:rPr lang="ko-KR" altLang="en-US" b="1" dirty="0">
                <a:latin typeface="+mn-ea"/>
              </a:rPr>
              <a:t>다음 자료 중에서 물음에 찾아 보세요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sz="1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변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론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별론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난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리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날리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신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라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실라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나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찰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나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찰라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칼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날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칼랄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실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눈 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실룬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(1) (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), (</a:t>
            </a:r>
            <a:r>
              <a:rPr lang="ko-KR" altLang="en-US" dirty="0">
                <a:latin typeface="+mn-ea"/>
              </a:rPr>
              <a:t>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공통적으로 어떤 변화가 일어났는지 생각해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(2) </a:t>
            </a:r>
            <a:r>
              <a:rPr lang="ko-KR" altLang="en-US" dirty="0">
                <a:latin typeface="+mn-ea"/>
              </a:rPr>
              <a:t>어떤 음운론적 제약이 반영되었는지 생각해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marL="822960" lvl="3" indent="0">
              <a:buNone/>
            </a:pPr>
            <a:endParaRPr lang="en-US" altLang="ko-KR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53905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단어에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단어 구조 제약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음운론적 단어의 구성과 관련된 제약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음운론적 단어는 적격한 음소 배열과 </a:t>
            </a:r>
            <a:r>
              <a:rPr lang="ko-KR" altLang="en-US" dirty="0" err="1">
                <a:latin typeface="+mn-ea"/>
              </a:rPr>
              <a:t>음절형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그리고 음절들의 올바른 배열로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이루어짐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3"/>
            <a:r>
              <a:rPr lang="ko-KR" altLang="en-US" sz="1800" dirty="0">
                <a:latin typeface="+mn-ea"/>
              </a:rPr>
              <a:t>음소 배열 제약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음절 구조 제약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음절 배열 제약으로 이를 제약함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3"/>
            <a:endParaRPr lang="en-US" altLang="ko-KR" sz="18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단어 구조 제약은 음소나 음절에 대한 제약으로는 포착할 수 없는 경우</a:t>
            </a:r>
            <a:r>
              <a:rPr lang="en-US" altLang="ko-KR" dirty="0">
                <a:latin typeface="+mn-ea"/>
              </a:rPr>
              <a:t>,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음운론적 단어에 대한 정보가 반드시 필요한 제약만을 포함함</a:t>
            </a:r>
            <a:r>
              <a:rPr lang="en-US" altLang="ko-KR" dirty="0">
                <a:latin typeface="+mn-ea"/>
              </a:rPr>
              <a:t>.  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단어의 첫머리인 어두나 단어의 끝부분인 어말의 구조 제한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marL="822960" lvl="3" indent="0">
              <a:buNone/>
            </a:pPr>
            <a:endParaRPr lang="en-US" altLang="ko-KR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3451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음운론적 제약의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음운론적 제약의 역할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음운 변동이 일어나는 중요 원인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서로 다른 형태소의 결합 과정에서 음운론적 제약을 어기는 경우 음운 변동이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일어나 제약을 어기지 않게 해 줌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외국어를 수용할 때 국어의 음운론적 질서에 맞도록 조정해 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음운론적 제약이 다른 외국어를 수용할 때 한국어의 음운론적 제약을 어겼을 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경우 제약에 만족할 수 있도록  조정함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80387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단어에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한국어의 순수한 단어 구조 제약은 그 수가 그리 많지 않음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단어의 </a:t>
            </a:r>
            <a:r>
              <a:rPr lang="ko-KR" altLang="en-US" dirty="0" err="1">
                <a:latin typeface="+mn-ea"/>
              </a:rPr>
              <a:t>어중은</a:t>
            </a:r>
            <a:r>
              <a:rPr lang="ko-KR" altLang="en-US" dirty="0">
                <a:latin typeface="+mn-ea"/>
              </a:rPr>
              <a:t> 음소 배열 제약이나 음절 배열 제약으로 설명할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단어의 어두나 어말의 제약도 음절 구조 제약과 중복되는 것이 많음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제약 </a:t>
            </a:r>
            <a:r>
              <a:rPr lang="en-US" altLang="ko-KR" sz="2000" dirty="0">
                <a:latin typeface="+mn-ea"/>
              </a:rPr>
              <a:t>1. ‘</a:t>
            </a:r>
            <a:r>
              <a:rPr lang="ko-KR" altLang="en-US" sz="2000" dirty="0">
                <a:latin typeface="+mn-ea"/>
              </a:rPr>
              <a:t>ㄹ</a:t>
            </a:r>
            <a:r>
              <a:rPr lang="en-US" altLang="ko-KR" sz="2000" dirty="0">
                <a:latin typeface="+mn-ea"/>
              </a:rPr>
              <a:t>’</a:t>
            </a:r>
            <a:r>
              <a:rPr lang="ko-KR" altLang="en-US" sz="2000" dirty="0">
                <a:latin typeface="+mn-ea"/>
              </a:rPr>
              <a:t>은 어두에 올 수 없음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이를 어기는 형태가 만들어지면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ㄹ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ㄴ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으로 바뀌거나 탈락함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r>
              <a:rPr lang="en-US" altLang="ko-KR" sz="1800" dirty="0">
                <a:latin typeface="+mn-ea"/>
              </a:rPr>
              <a:t>   ex) </a:t>
            </a:r>
            <a:r>
              <a:rPr lang="ko-KR" altLang="en-US" sz="1800" dirty="0" err="1">
                <a:latin typeface="+mn-ea"/>
              </a:rPr>
              <a:t>勞動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 err="1">
                <a:latin typeface="+mn-ea"/>
              </a:rPr>
              <a:t>로동</a:t>
            </a:r>
            <a:r>
              <a:rPr lang="en-US" altLang="ko-KR" sz="1800" dirty="0">
                <a:latin typeface="+mn-ea"/>
              </a:rPr>
              <a:t>) → [</a:t>
            </a:r>
            <a:r>
              <a:rPr lang="ko-KR" altLang="en-US" sz="1800" dirty="0">
                <a:latin typeface="+mn-ea"/>
              </a:rPr>
              <a:t>노동</a:t>
            </a:r>
            <a:r>
              <a:rPr lang="en-US" altLang="ko-KR" sz="1800" dirty="0">
                <a:latin typeface="+mn-ea"/>
              </a:rPr>
              <a:t>], </a:t>
            </a:r>
            <a:r>
              <a:rPr lang="ko-KR" altLang="en-US" sz="1800" dirty="0" err="1">
                <a:latin typeface="+mn-ea"/>
              </a:rPr>
              <a:t>理解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 err="1">
                <a:latin typeface="+mn-ea"/>
              </a:rPr>
              <a:t>리해</a:t>
            </a:r>
            <a:r>
              <a:rPr lang="en-US" altLang="ko-KR" dirty="0">
                <a:latin typeface="+mn-ea"/>
              </a:rPr>
              <a:t>) → [</a:t>
            </a:r>
            <a:r>
              <a:rPr lang="ko-KR" altLang="en-US" dirty="0">
                <a:latin typeface="+mn-ea"/>
              </a:rPr>
              <a:t>이해</a:t>
            </a:r>
            <a:r>
              <a:rPr lang="en-US" altLang="ko-KR" dirty="0">
                <a:latin typeface="+mn-ea"/>
              </a:rPr>
              <a:t>]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marL="822960" lvl="3" indent="0">
              <a:buNone/>
            </a:pPr>
            <a:endParaRPr lang="en-US" altLang="ko-KR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67068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단어에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2"/>
            <a:endParaRPr lang="en-US" altLang="ko-KR" sz="18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제약 </a:t>
            </a: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어두에서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이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나 </a:t>
            </a:r>
            <a:r>
              <a:rPr lang="en-US" altLang="ko-KR" dirty="0">
                <a:latin typeface="+mn-ea"/>
              </a:rPr>
              <a:t>‘y’ </a:t>
            </a:r>
            <a:r>
              <a:rPr lang="ko-KR" altLang="en-US" dirty="0">
                <a:latin typeface="+mn-ea"/>
              </a:rPr>
              <a:t>앞에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ㄴ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이 올 수 없음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이를 어기는 형태가 만들어지면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ㄴ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 이 탈락함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r>
              <a:rPr lang="en-US" altLang="ko-KR" sz="1800" dirty="0">
                <a:latin typeface="+mn-ea"/>
              </a:rPr>
              <a:t>   ex) </a:t>
            </a:r>
            <a:r>
              <a:rPr lang="ko-KR" altLang="en-US" dirty="0">
                <a:latin typeface="+mn-ea"/>
              </a:rPr>
              <a:t>녀자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女子</a:t>
            </a:r>
            <a:r>
              <a:rPr lang="en-US" altLang="ko-KR" sz="1800" dirty="0">
                <a:latin typeface="+mn-ea"/>
              </a:rPr>
              <a:t>) → [</a:t>
            </a:r>
            <a:r>
              <a:rPr lang="ko-KR" altLang="en-US" dirty="0">
                <a:latin typeface="+mn-ea"/>
              </a:rPr>
              <a:t>여자</a:t>
            </a:r>
            <a:r>
              <a:rPr lang="en-US" altLang="ko-KR" sz="1800" dirty="0">
                <a:latin typeface="+mn-ea"/>
              </a:rPr>
              <a:t>], </a:t>
            </a:r>
            <a:r>
              <a:rPr lang="ko-KR" altLang="en-US" dirty="0" err="1">
                <a:latin typeface="+mn-ea"/>
              </a:rPr>
              <a:t>匿名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닉명</a:t>
            </a:r>
            <a:r>
              <a:rPr lang="en-US" altLang="ko-KR" dirty="0">
                <a:latin typeface="+mn-ea"/>
              </a:rPr>
              <a:t>) → [</a:t>
            </a:r>
            <a:r>
              <a:rPr lang="ko-KR" altLang="en-US" dirty="0" err="1">
                <a:latin typeface="+mn-ea"/>
              </a:rPr>
              <a:t>잉명</a:t>
            </a:r>
            <a:r>
              <a:rPr lang="en-US" altLang="ko-KR" dirty="0">
                <a:latin typeface="+mn-ea"/>
              </a:rPr>
              <a:t>]</a:t>
            </a:r>
          </a:p>
          <a:p>
            <a:pPr marL="548640" lvl="2" indent="0">
              <a:buNone/>
            </a:pP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제약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과 제약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는 모두 고유어나 한자어에만 적용됨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고유어 중에는 단어 구조 제약을 어기는 형태가 발견되지 않으며  한자어의 경우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sz="1800" dirty="0">
                <a:latin typeface="+mn-ea"/>
              </a:rPr>
              <a:t>  </a:t>
            </a:r>
            <a:r>
              <a:rPr lang="ko-KR" altLang="en-US" sz="1800" dirty="0">
                <a:latin typeface="+mn-ea"/>
              </a:rPr>
              <a:t>두음법칙이 적용됨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en-US" altLang="ko-KR" sz="1800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녀석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등은 의존 명사로 음운론적 단어의 자격을 지니지 않아 제약의 적용을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sz="1800" dirty="0">
                <a:latin typeface="+mn-ea"/>
              </a:rPr>
              <a:t>   </a:t>
            </a:r>
            <a:r>
              <a:rPr lang="ko-KR" altLang="en-US" sz="1800" dirty="0">
                <a:latin typeface="+mn-ea"/>
              </a:rPr>
              <a:t>받지 않음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외래어는 적용 대상에서 제외됨</a:t>
            </a:r>
            <a:r>
              <a:rPr lang="en-US" altLang="ko-KR" sz="2000" dirty="0">
                <a:latin typeface="+mn-ea"/>
              </a:rPr>
              <a:t>. ex) </a:t>
            </a:r>
            <a:r>
              <a:rPr lang="ko-KR" altLang="en-US" sz="2000" dirty="0">
                <a:latin typeface="+mn-ea"/>
              </a:rPr>
              <a:t>로켓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리본 등</a:t>
            </a:r>
            <a:r>
              <a:rPr lang="en-US" altLang="ko-KR" sz="2000" dirty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marL="822960" lvl="3" indent="0">
              <a:buNone/>
            </a:pPr>
            <a:endParaRPr lang="en-US" altLang="ko-KR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8674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단어에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2"/>
            <a:endParaRPr lang="en-US" altLang="ko-KR" sz="1800" dirty="0">
              <a:latin typeface="+mn-ea"/>
            </a:endParaRPr>
          </a:p>
          <a:p>
            <a:pPr marL="274320" lvl="1" indent="0">
              <a:buNone/>
            </a:pPr>
            <a:r>
              <a:rPr lang="ko-KR" altLang="en-US" dirty="0">
                <a:latin typeface="+mn-ea"/>
              </a:rPr>
              <a:t>♣ 북한의 어문 규정과 두음 법칙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</a:t>
            </a:r>
            <a:r>
              <a:rPr lang="ko-KR" altLang="en-US" sz="2000" dirty="0">
                <a:latin typeface="+mn-ea"/>
              </a:rPr>
              <a:t>북한에서는 한자어의 두음 법칙을 인정하지 않아 표기뿐만 아니라 발음도</a:t>
            </a:r>
            <a:r>
              <a:rPr lang="en-US" altLang="ko-KR" sz="20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‘</a:t>
            </a:r>
            <a:r>
              <a:rPr lang="ko-KR" altLang="en-US" sz="2000" dirty="0">
                <a:latin typeface="+mn-ea"/>
              </a:rPr>
              <a:t>ㄹ</a:t>
            </a:r>
            <a:r>
              <a:rPr lang="en-US" altLang="ko-KR" sz="2000" dirty="0">
                <a:latin typeface="+mn-ea"/>
              </a:rPr>
              <a:t>’</a:t>
            </a:r>
            <a:r>
              <a:rPr lang="ko-KR" altLang="en-US" sz="2000" dirty="0">
                <a:latin typeface="+mn-ea"/>
              </a:rPr>
              <a:t> 또는 </a:t>
            </a:r>
            <a:r>
              <a:rPr lang="en-US" altLang="ko-KR" sz="2000" dirty="0">
                <a:latin typeface="+mn-ea"/>
              </a:rPr>
              <a:t>‘</a:t>
            </a:r>
            <a:r>
              <a:rPr lang="ko-KR" altLang="en-US" sz="2000" dirty="0">
                <a:latin typeface="+mn-ea"/>
              </a:rPr>
              <a:t>ㄴ</a:t>
            </a:r>
            <a:r>
              <a:rPr lang="en-US" altLang="ko-KR" sz="2000" dirty="0">
                <a:latin typeface="+mn-ea"/>
              </a:rPr>
              <a:t> + </a:t>
            </a:r>
            <a:r>
              <a:rPr lang="ko-KR" altLang="en-US" sz="2000" dirty="0" err="1">
                <a:latin typeface="+mn-ea"/>
              </a:rPr>
              <a:t>ㅣ</a:t>
            </a:r>
            <a:r>
              <a:rPr lang="en-US" altLang="ko-KR" sz="2000" dirty="0">
                <a:latin typeface="+mn-ea"/>
              </a:rPr>
              <a:t>,y’</a:t>
            </a:r>
            <a:r>
              <a:rPr lang="ko-KR" altLang="en-US" sz="2000" dirty="0">
                <a:latin typeface="+mn-ea"/>
              </a:rPr>
              <a:t>를 허용함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ex) </a:t>
            </a:r>
            <a:r>
              <a:rPr lang="ko-KR" altLang="en-US" sz="2000" dirty="0" err="1">
                <a:latin typeface="+mn-ea"/>
              </a:rPr>
              <a:t>로동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녀성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</a:t>
            </a:r>
            <a:r>
              <a:rPr lang="ko-KR" altLang="en-US" sz="2000" dirty="0">
                <a:latin typeface="+mn-ea"/>
              </a:rPr>
              <a:t>두음 법칙을 적용하지 않고 한자음을 일관되게 표기하면 한자어의 의미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</a:t>
            </a:r>
            <a:r>
              <a:rPr lang="ko-KR" altLang="en-US" sz="2000" dirty="0">
                <a:latin typeface="+mn-ea"/>
              </a:rPr>
              <a:t>파악에 유리하다고 함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ex) </a:t>
            </a:r>
            <a:r>
              <a:rPr lang="ko-KR" altLang="en-US" sz="2000" dirty="0" err="1">
                <a:latin typeface="+mn-ea"/>
              </a:rPr>
              <a:t>勞動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b="1" u="sng" dirty="0" err="1">
                <a:latin typeface="+mn-ea"/>
              </a:rPr>
              <a:t>로</a:t>
            </a:r>
            <a:r>
              <a:rPr lang="ko-KR" altLang="en-US" sz="2000" dirty="0" err="1">
                <a:latin typeface="+mn-ea"/>
              </a:rPr>
              <a:t>동</a:t>
            </a:r>
            <a:r>
              <a:rPr lang="en-US" altLang="ko-KR" sz="2000" dirty="0">
                <a:latin typeface="+mn-ea"/>
              </a:rPr>
              <a:t>), </a:t>
            </a:r>
            <a:r>
              <a:rPr lang="ko-KR" altLang="en-US" sz="2000" dirty="0">
                <a:latin typeface="+mn-ea"/>
              </a:rPr>
              <a:t>勤勞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근</a:t>
            </a:r>
            <a:r>
              <a:rPr lang="ko-KR" altLang="en-US" sz="2000" b="1" u="sng" dirty="0">
                <a:latin typeface="+mn-ea"/>
              </a:rPr>
              <a:t>로</a:t>
            </a:r>
            <a:r>
              <a:rPr lang="en-US" altLang="ko-KR" sz="2000" dirty="0">
                <a:latin typeface="+mn-ea"/>
              </a:rPr>
              <a:t>) 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</a:t>
            </a:r>
            <a:r>
              <a:rPr lang="ko-KR" altLang="en-US" sz="2000" dirty="0">
                <a:latin typeface="+mn-ea"/>
              </a:rPr>
              <a:t>하지만 북한에서도 단어 구조 제약을 어기는 형태가 고유어의 첫머리에 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</a:t>
            </a:r>
            <a:r>
              <a:rPr lang="ko-KR" altLang="en-US" sz="2000" dirty="0">
                <a:latin typeface="+mn-ea"/>
              </a:rPr>
              <a:t>나타나는 경우는 없음</a:t>
            </a:r>
            <a:r>
              <a:rPr lang="en-US" altLang="ko-KR" sz="2000" dirty="0">
                <a:latin typeface="+mn-ea"/>
              </a:rPr>
              <a:t>.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marL="822960" lvl="3" indent="0">
              <a:buNone/>
            </a:pPr>
            <a:endParaRPr lang="en-US" altLang="ko-KR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58563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단어에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단어 배열 제약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음운론적 단어 사이의 결합을 제한하는 제약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음운론적 단어의 앞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뒤로는 휴지가 올 수 있기 때문에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휴지에 의해 단절된 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단위들 사이에 제약이 존재하기가 쉽지 않음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단어 사이의 경계는 음소 경계 및 음절 경계와 일치하기 때문에 음소 배열 제약</a:t>
            </a:r>
            <a:r>
              <a:rPr lang="en-US" altLang="ko-KR" dirty="0">
                <a:latin typeface="+mn-ea"/>
              </a:rPr>
              <a:t>,</a:t>
            </a: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음절 배열 제약이 활발하게 작용됨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어떤 언어든지 순수한 단어 배열 제약을 그 수가 매우 적음</a:t>
            </a:r>
            <a:r>
              <a:rPr lang="en-US" altLang="ko-KR" dirty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marL="822960" lvl="3" indent="0">
              <a:buNone/>
            </a:pPr>
            <a:endParaRPr lang="en-US" altLang="ko-KR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86702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단어에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제약</a:t>
            </a: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자음으로 끝나는 단어와 </a:t>
            </a:r>
            <a:r>
              <a:rPr lang="en-US" altLang="ko-KR" dirty="0">
                <a:latin typeface="+mn-ea"/>
              </a:rPr>
              <a:t>‘l’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‘y’</a:t>
            </a:r>
            <a:r>
              <a:rPr lang="ko-KR" altLang="en-US" dirty="0">
                <a:latin typeface="+mn-ea"/>
              </a:rPr>
              <a:t>로 시작하는 단어는 결합할 수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 없음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이 제약을 어기는 형태가 만들어지면 단어 사이에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ㄴ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이 첨가됨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ex) </a:t>
            </a:r>
            <a:r>
              <a:rPr lang="ko-KR" altLang="en-US" dirty="0">
                <a:latin typeface="+mn-ea"/>
              </a:rPr>
              <a:t>가족 여행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가족녀행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가종녀행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입 열다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입녈다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임녈다</a:t>
            </a:r>
            <a:r>
              <a:rPr lang="en-US" altLang="ko-KR" dirty="0">
                <a:latin typeface="+mn-ea"/>
              </a:rPr>
              <a:t>]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맨입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맨닙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헛일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헌닐</a:t>
            </a:r>
            <a:r>
              <a:rPr lang="en-US" altLang="ko-KR" dirty="0">
                <a:latin typeface="+mn-ea"/>
              </a:rPr>
              <a:t>] / </a:t>
            </a:r>
            <a:r>
              <a:rPr lang="ko-KR" altLang="en-US" dirty="0">
                <a:latin typeface="+mn-ea"/>
              </a:rPr>
              <a:t>색연필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생년필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밭이랑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반니랑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처럼 단어와 단어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사이가 아닌 경우에도 활발하게 일어남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만약 위의 제약을 제외한다면 단어 배열 제약으로 설정할만한 특별한 제약이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관찰되지 않음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marL="822960" lvl="3" indent="0">
              <a:buNone/>
            </a:pPr>
            <a:endParaRPr lang="en-US" altLang="ko-KR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2744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단어에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Q7. </a:t>
            </a:r>
            <a:r>
              <a:rPr lang="ko-KR" altLang="en-US" dirty="0">
                <a:latin typeface="+mn-ea"/>
              </a:rPr>
              <a:t>다음 자료를 보고 물음에 답해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ko-KR" altLang="en-US" dirty="0">
                <a:latin typeface="+mn-ea"/>
              </a:rPr>
              <a:t>논이랑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노니랑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밭이랑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바치랑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빛이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비치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밝다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수박이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수바기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익었다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(1) </a:t>
            </a:r>
            <a:r>
              <a:rPr lang="ko-KR" altLang="en-US" dirty="0">
                <a:latin typeface="+mn-ea"/>
              </a:rPr>
              <a:t>단어 배열 제약의 존재는 ㄴ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첨가를 통해서 확인할 수 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위의</a:t>
            </a:r>
            <a:r>
              <a:rPr lang="en-US" altLang="ko-KR" dirty="0">
                <a:latin typeface="+mn-ea"/>
              </a:rPr>
              <a:t>  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밑줄 친 자료에서 선행하는 형태소가 자음으로 끝나고 </a:t>
            </a:r>
            <a:r>
              <a:rPr lang="ko-KR" altLang="en-US" dirty="0" err="1">
                <a:latin typeface="+mn-ea"/>
              </a:rPr>
              <a:t>후행하는</a:t>
            </a:r>
            <a:r>
              <a:rPr lang="ko-KR" altLang="en-US" dirty="0">
                <a:latin typeface="+mn-ea"/>
              </a:rPr>
              <a:t> 형태소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ㅣ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로 시작하는데도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ㄴ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첨가가 나타나지 않는 이유에 대해 생각해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(2) </a:t>
            </a:r>
            <a:r>
              <a:rPr lang="ko-KR" altLang="en-US" dirty="0">
                <a:latin typeface="+mn-ea"/>
              </a:rPr>
              <a:t>이를 통해 음운론적 단어의 개념에 대해 다시 한 번 생각해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marL="822960" lvl="3" indent="0">
              <a:buNone/>
            </a:pPr>
            <a:endParaRPr lang="en-US" altLang="ko-KR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24802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단어에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Q8. </a:t>
            </a:r>
            <a:r>
              <a:rPr lang="ko-KR" altLang="en-US" dirty="0">
                <a:latin typeface="+mn-ea"/>
              </a:rPr>
              <a:t>다음 외국어 자료를 살펴본 후 답해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(1) </a:t>
            </a:r>
            <a:r>
              <a:rPr lang="ko-KR" altLang="en-US" dirty="0">
                <a:latin typeface="+mn-ea"/>
              </a:rPr>
              <a:t>한국인들이 각 외국어 자료를 어떻게 발음하는지 생각해 보세요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(2) </a:t>
            </a:r>
            <a:r>
              <a:rPr lang="ko-KR" altLang="en-US" dirty="0">
                <a:latin typeface="+mn-ea"/>
              </a:rPr>
              <a:t>어떤 음운론적 제약과 관련이 있는지 생각해 보세요</a:t>
            </a:r>
            <a:r>
              <a:rPr lang="en-US" altLang="ko-KR" dirty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marL="822960" lvl="3" indent="0">
              <a:buNone/>
            </a:pPr>
            <a:endParaRPr lang="en-US" altLang="ko-KR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34002"/>
              </p:ext>
            </p:extLst>
          </p:nvPr>
        </p:nvGraphicFramePr>
        <p:xfrm>
          <a:off x="539552" y="2636912"/>
          <a:ext cx="64087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국어 발음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관련 제약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</a:t>
                      </a:r>
                      <a:r>
                        <a:rPr lang="en-US" altLang="ko-KR" baseline="0" dirty="0"/>
                        <a:t> night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get 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53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음운론적 제약의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/>
              <a:t>Q1. </a:t>
            </a:r>
            <a:r>
              <a:rPr lang="ko-KR" altLang="en-US" dirty="0"/>
              <a:t>다음 물음에 답해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(1) </a:t>
            </a:r>
            <a:r>
              <a:rPr lang="ko-KR" altLang="en-US" dirty="0"/>
              <a:t>국어에서 </a:t>
            </a:r>
            <a:r>
              <a:rPr lang="en-US" altLang="ko-KR" dirty="0"/>
              <a:t>‘</a:t>
            </a:r>
            <a:r>
              <a:rPr lang="ko-KR" altLang="en-US" dirty="0"/>
              <a:t>ㄹ</a:t>
            </a:r>
            <a:r>
              <a:rPr lang="en-US" altLang="ko-KR" dirty="0"/>
              <a:t>’ </a:t>
            </a:r>
            <a:r>
              <a:rPr lang="ko-KR" altLang="en-US" dirty="0"/>
              <a:t>앞에 올 수 있는 자음에는 무엇이 있는지 생각해 보세요</a:t>
            </a:r>
            <a:r>
              <a:rPr lang="en-US" altLang="ko-KR" dirty="0"/>
              <a:t>.   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(2) </a:t>
            </a:r>
            <a:r>
              <a:rPr lang="ko-KR" altLang="en-US" dirty="0"/>
              <a:t>국어의 </a:t>
            </a:r>
            <a:r>
              <a:rPr lang="en-US" altLang="ko-KR" dirty="0"/>
              <a:t>‘</a:t>
            </a:r>
            <a:r>
              <a:rPr lang="ko-KR" altLang="en-US" dirty="0" err="1"/>
              <a:t>ㅎ</a:t>
            </a:r>
            <a:r>
              <a:rPr lang="en-US" altLang="ko-KR" dirty="0"/>
              <a:t>+</a:t>
            </a:r>
            <a:r>
              <a:rPr lang="ko-KR" altLang="en-US" dirty="0" err="1"/>
              <a:t>평파열음</a:t>
            </a:r>
            <a:r>
              <a:rPr lang="en-US" altLang="ko-KR" dirty="0"/>
              <a:t>’</a:t>
            </a:r>
            <a:r>
              <a:rPr lang="ko-KR" altLang="en-US" dirty="0"/>
              <a:t>의 결합이 가능한지 생각해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3226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음운론적 제약의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음운론적 제약의 유형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제약은 음운론적 단위인 음소</a:t>
            </a:r>
            <a:r>
              <a:rPr lang="en-US" altLang="ko-KR" dirty="0"/>
              <a:t>, </a:t>
            </a:r>
            <a:r>
              <a:rPr lang="ko-KR" altLang="en-US" dirty="0"/>
              <a:t>음절</a:t>
            </a:r>
            <a:r>
              <a:rPr lang="en-US" altLang="ko-KR" dirty="0"/>
              <a:t>, </a:t>
            </a:r>
            <a:r>
              <a:rPr lang="ko-KR" altLang="en-US" dirty="0"/>
              <a:t>단어 등과 밀접하게 관련됨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음운론적 단어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반드시 자립해야 하고 그 내부에 휴지를 둘 수 없는 단위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조사나 의존명사는 </a:t>
            </a:r>
            <a:r>
              <a:rPr lang="ko-KR" altLang="en-US" sz="1800" dirty="0" err="1"/>
              <a:t>문법론에서</a:t>
            </a:r>
            <a:r>
              <a:rPr lang="ko-KR" altLang="en-US" sz="1800" dirty="0"/>
              <a:t> 단어로 규정하지만 음운론에서는 단어가 될 수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 없음</a:t>
            </a:r>
            <a:r>
              <a:rPr lang="en-US" altLang="ko-KR" sz="1800" dirty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크게 구조에 대한 제약과 배열에 대한 제약으로 나눔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8451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음운론적 제약의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r>
              <a:rPr lang="ko-KR" altLang="en-US" dirty="0"/>
              <a:t>구조에 대한 제약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각 음운론적 단위들의 내적 구성에 대한 제약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하위 단위들이 모여 상위 단위들을 이루는 방식에 대한 제약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음소 구조 제약 </a:t>
            </a:r>
            <a:r>
              <a:rPr lang="en-US" altLang="ko-KR" sz="1800" dirty="0"/>
              <a:t>– </a:t>
            </a:r>
            <a:r>
              <a:rPr lang="ko-KR" altLang="en-US" sz="1800" dirty="0"/>
              <a:t>음소를 이루는 변별자질들의 구성에 대한 제약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음절 구조 제약 </a:t>
            </a:r>
            <a:r>
              <a:rPr lang="en-US" altLang="ko-KR" sz="1800" dirty="0"/>
              <a:t>– </a:t>
            </a:r>
            <a:r>
              <a:rPr lang="ko-KR" altLang="en-US" sz="1800" dirty="0"/>
              <a:t>음절을 이루는 초성</a:t>
            </a:r>
            <a:r>
              <a:rPr lang="en-US" altLang="ko-KR" sz="1800" dirty="0"/>
              <a:t>, </a:t>
            </a:r>
            <a:r>
              <a:rPr lang="ko-KR" altLang="en-US" sz="1800" dirty="0"/>
              <a:t>중성</a:t>
            </a:r>
            <a:r>
              <a:rPr lang="en-US" altLang="ko-KR" sz="1800" dirty="0"/>
              <a:t>, </a:t>
            </a:r>
            <a:r>
              <a:rPr lang="ko-KR" altLang="en-US" sz="1800" dirty="0"/>
              <a:t>종성에 대한 제약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단어 구조 제약 </a:t>
            </a:r>
            <a:r>
              <a:rPr lang="en-US" altLang="ko-KR" sz="1800" dirty="0"/>
              <a:t>– </a:t>
            </a:r>
            <a:r>
              <a:rPr lang="ko-KR" altLang="en-US" sz="1800" dirty="0"/>
              <a:t>음운론적 단어의 구성에 대한 제약</a:t>
            </a:r>
            <a:endParaRPr lang="en-US" altLang="ko-KR" sz="1800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0284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음운론적 제약의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r>
              <a:rPr lang="ko-KR" altLang="en-US" dirty="0"/>
              <a:t>배열에 대한 제약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음운론적 단위들 사이의 결합을 제한하는 제약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주로 음운론적 단위들이 인접할 수 있는지 여부와 관련됨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음소 배열 제약 </a:t>
            </a:r>
            <a:r>
              <a:rPr lang="en-US" altLang="ko-KR" sz="1800" dirty="0"/>
              <a:t>– </a:t>
            </a:r>
            <a:r>
              <a:rPr lang="ko-KR" altLang="en-US" sz="1800" dirty="0"/>
              <a:t>음소와 음소 사이의 결합에 대한 제약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음절 배열 제약 </a:t>
            </a:r>
            <a:r>
              <a:rPr lang="en-US" altLang="ko-KR" sz="1800" dirty="0"/>
              <a:t>– </a:t>
            </a:r>
            <a:r>
              <a:rPr lang="ko-KR" altLang="en-US" sz="1800" dirty="0"/>
              <a:t>음절과 음절 사이의 결합에 대한 제약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단어 배열 제약 </a:t>
            </a:r>
            <a:r>
              <a:rPr lang="en-US" altLang="ko-KR" sz="1800" dirty="0"/>
              <a:t>– </a:t>
            </a:r>
            <a:r>
              <a:rPr lang="ko-KR" altLang="en-US" sz="1800" dirty="0"/>
              <a:t>음운론적 단어 사이의 결합에 대한 제약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3128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음운론적 제약의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/>
          </a:p>
          <a:p>
            <a:pPr marL="548640" lvl="2" indent="0">
              <a:buNone/>
            </a:pPr>
            <a:r>
              <a:rPr lang="en-US" altLang="ko-KR" sz="2000" dirty="0"/>
              <a:t>Q2. </a:t>
            </a:r>
            <a:r>
              <a:rPr lang="ko-KR" altLang="en-US" sz="2000" dirty="0"/>
              <a:t>다음 제시된 음운론적 제약은 어떤 유형에 속할 지 생각해 보세요</a:t>
            </a:r>
            <a:r>
              <a:rPr lang="en-US" altLang="ko-KR" sz="2000" dirty="0"/>
              <a:t>.</a:t>
            </a:r>
          </a:p>
          <a:p>
            <a:pPr marL="548640" lvl="2" indent="0">
              <a:buNone/>
            </a:pPr>
            <a:endParaRPr lang="en-US" altLang="ko-KR" sz="2000" dirty="0"/>
          </a:p>
          <a:p>
            <a:pPr marL="548640" lvl="2" indent="0">
              <a:buNone/>
            </a:pPr>
            <a:r>
              <a:rPr lang="en-US" altLang="ko-KR" sz="2000" dirty="0"/>
              <a:t>(1) </a:t>
            </a:r>
            <a:r>
              <a:rPr lang="ko-KR" altLang="en-US" sz="2000" dirty="0"/>
              <a:t>국어의 음운론적 단어는 </a:t>
            </a:r>
            <a:r>
              <a:rPr lang="en-US" altLang="ko-KR" sz="2000" dirty="0"/>
              <a:t>‘</a:t>
            </a:r>
            <a:r>
              <a:rPr lang="ko-KR" altLang="en-US" sz="2000" dirty="0"/>
              <a:t>ㄹ</a:t>
            </a:r>
            <a:r>
              <a:rPr lang="en-US" altLang="ko-KR" sz="2000" dirty="0"/>
              <a:t>’</a:t>
            </a:r>
            <a:r>
              <a:rPr lang="ko-KR" altLang="en-US" sz="2000" dirty="0"/>
              <a:t>로 시작하는 것이 별로 없다</a:t>
            </a:r>
            <a:r>
              <a:rPr lang="en-US" altLang="ko-KR" sz="2000" dirty="0"/>
              <a:t>.</a:t>
            </a:r>
          </a:p>
          <a:p>
            <a:pPr marL="548640" lvl="2" indent="0">
              <a:buNone/>
            </a:pPr>
            <a:endParaRPr lang="en-US" altLang="ko-KR" sz="2000" dirty="0"/>
          </a:p>
          <a:p>
            <a:pPr marL="548640" lvl="2" indent="0">
              <a:buNone/>
            </a:pPr>
            <a:r>
              <a:rPr lang="en-US" altLang="ko-KR" sz="2000" dirty="0"/>
              <a:t>(2) </a:t>
            </a:r>
            <a:r>
              <a:rPr lang="ko-KR" altLang="en-US" sz="2000" dirty="0" err="1"/>
              <a:t>평파열음</a:t>
            </a:r>
            <a:r>
              <a:rPr lang="ko-KR" altLang="en-US" sz="2000" dirty="0"/>
              <a:t> </a:t>
            </a:r>
            <a:r>
              <a:rPr lang="en-US" altLang="ko-KR" sz="2000" dirty="0"/>
              <a:t>‘</a:t>
            </a:r>
            <a:r>
              <a:rPr lang="ko-KR" altLang="en-US" sz="2000" dirty="0" err="1"/>
              <a:t>ㅂ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ㄷ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ㄱ</a:t>
            </a:r>
            <a:r>
              <a:rPr lang="en-US" altLang="ko-KR" sz="2000" dirty="0"/>
              <a:t>’ </a:t>
            </a:r>
            <a:r>
              <a:rPr lang="ko-KR" altLang="en-US" sz="2000" dirty="0"/>
              <a:t>뒤에 오는 장애음은 평음이 될 수 없다</a:t>
            </a:r>
            <a:r>
              <a:rPr lang="en-US" altLang="ko-KR" sz="2000" dirty="0"/>
              <a:t>.</a:t>
            </a:r>
          </a:p>
          <a:p>
            <a:pPr marL="548640" lvl="2" indent="0">
              <a:buNone/>
            </a:pPr>
            <a:endParaRPr lang="en-US" altLang="ko-KR" sz="2000" dirty="0"/>
          </a:p>
          <a:p>
            <a:pPr marL="548640" lvl="2" indent="0">
              <a:buNone/>
            </a:pPr>
            <a:r>
              <a:rPr lang="en-US" altLang="ko-KR" sz="2000" dirty="0"/>
              <a:t>(3) </a:t>
            </a:r>
            <a:r>
              <a:rPr lang="ko-KR" altLang="en-US" sz="2000" dirty="0"/>
              <a:t>국어에는 </a:t>
            </a:r>
            <a:r>
              <a:rPr lang="en-US" altLang="ko-KR" sz="2000" dirty="0"/>
              <a:t>[+</a:t>
            </a:r>
            <a:r>
              <a:rPr lang="ko-KR" altLang="en-US" sz="2000" dirty="0" err="1"/>
              <a:t>성절성</a:t>
            </a:r>
            <a:r>
              <a:rPr lang="en-US" altLang="ko-KR" sz="2000" dirty="0"/>
              <a:t>]</a:t>
            </a:r>
            <a:r>
              <a:rPr lang="ko-KR" altLang="en-US" sz="2000" dirty="0"/>
              <a:t>과 </a:t>
            </a:r>
            <a:r>
              <a:rPr lang="en-US" altLang="ko-KR" sz="2000" dirty="0"/>
              <a:t>[+</a:t>
            </a:r>
            <a:r>
              <a:rPr lang="ko-KR" altLang="en-US" sz="2000" dirty="0" err="1"/>
              <a:t>비음성</a:t>
            </a:r>
            <a:r>
              <a:rPr lang="en-US" altLang="ko-KR" sz="2000" dirty="0"/>
              <a:t>]</a:t>
            </a:r>
            <a:r>
              <a:rPr lang="ko-KR" altLang="en-US" sz="2000" dirty="0"/>
              <a:t>의 자질 값을 동시에 가진 음소가</a:t>
            </a:r>
            <a:r>
              <a:rPr lang="en-US" altLang="ko-KR" sz="2000" dirty="0"/>
              <a:t> </a:t>
            </a:r>
          </a:p>
          <a:p>
            <a:pPr marL="548640" lvl="2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존재하지 않는다</a:t>
            </a:r>
            <a:r>
              <a:rPr lang="en-US" altLang="ko-KR" sz="2000" dirty="0"/>
              <a:t>.</a:t>
            </a:r>
          </a:p>
          <a:p>
            <a:pPr marL="548640" lvl="2" indent="0">
              <a:buNone/>
            </a:pPr>
            <a:endParaRPr lang="en-US" altLang="ko-KR" sz="2000" dirty="0"/>
          </a:p>
          <a:p>
            <a:pPr marL="548640" lvl="2" indent="0">
              <a:buNone/>
            </a:pPr>
            <a:r>
              <a:rPr lang="en-US" altLang="ko-KR" sz="2000" dirty="0"/>
              <a:t>(4) </a:t>
            </a:r>
            <a:r>
              <a:rPr lang="ko-KR" altLang="en-US" sz="2000" dirty="0"/>
              <a:t>현대 국어의 음절 종성에 올 수 있는 자음은 </a:t>
            </a:r>
            <a:r>
              <a:rPr lang="en-US" altLang="ko-KR" sz="2000" dirty="0"/>
              <a:t>‘</a:t>
            </a:r>
            <a:r>
              <a:rPr lang="ko-KR" altLang="en-US" sz="2000" dirty="0" err="1"/>
              <a:t>ㄱ</a:t>
            </a:r>
            <a:r>
              <a:rPr lang="en-US" altLang="ko-KR" sz="2000" dirty="0"/>
              <a:t>,</a:t>
            </a:r>
            <a:r>
              <a:rPr lang="ko-KR" altLang="en-US" sz="2000" dirty="0"/>
              <a:t>ㄴ</a:t>
            </a:r>
            <a:r>
              <a:rPr lang="en-US" altLang="ko-KR" sz="2000" dirty="0"/>
              <a:t>,</a:t>
            </a:r>
            <a:r>
              <a:rPr lang="ko-KR" altLang="en-US" sz="2000" dirty="0" err="1"/>
              <a:t>ㄷ</a:t>
            </a:r>
            <a:r>
              <a:rPr lang="en-US" altLang="ko-KR" sz="2000" dirty="0"/>
              <a:t>,</a:t>
            </a:r>
            <a:r>
              <a:rPr lang="ko-KR" altLang="en-US" sz="2000" dirty="0"/>
              <a:t>ㄹ</a:t>
            </a:r>
            <a:r>
              <a:rPr lang="en-US" altLang="ko-KR" sz="2000" dirty="0"/>
              <a:t>,</a:t>
            </a:r>
            <a:r>
              <a:rPr lang="ko-KR" altLang="en-US" sz="2000" dirty="0" err="1"/>
              <a:t>ㅁ</a:t>
            </a:r>
            <a:r>
              <a:rPr lang="en-US" altLang="ko-KR" sz="2000" dirty="0"/>
              <a:t>,</a:t>
            </a:r>
            <a:r>
              <a:rPr lang="ko-KR" altLang="en-US" sz="2000" dirty="0" err="1"/>
              <a:t>ㅂ</a:t>
            </a:r>
            <a:r>
              <a:rPr lang="en-US" altLang="ko-KR" sz="2000" dirty="0"/>
              <a:t>,</a:t>
            </a:r>
            <a:r>
              <a:rPr lang="ko-KR" altLang="en-US" sz="2000" dirty="0" err="1"/>
              <a:t>ㅇ</a:t>
            </a:r>
            <a:r>
              <a:rPr lang="en-US" altLang="ko-KR" sz="2000" dirty="0"/>
              <a:t>’</a:t>
            </a:r>
            <a:r>
              <a:rPr lang="ko-KR" altLang="en-US" sz="2000" dirty="0"/>
              <a:t>의</a:t>
            </a:r>
            <a:endParaRPr lang="en-US" altLang="ko-KR" sz="2000" dirty="0"/>
          </a:p>
          <a:p>
            <a:pPr marL="548640" lvl="2" indent="0">
              <a:buNone/>
            </a:pPr>
            <a:r>
              <a:rPr lang="en-US" altLang="ko-KR" sz="2000" dirty="0"/>
              <a:t>     7</a:t>
            </a:r>
            <a:r>
              <a:rPr lang="ko-KR" altLang="en-US" sz="2000" dirty="0"/>
              <a:t>종류로 제한됨</a:t>
            </a:r>
            <a:r>
              <a:rPr lang="en-US" altLang="ko-KR" sz="2000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2280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음소에 대한 음운론적 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음소 구조 제약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변별 자질들이 모여 음소를 구성하는 방식에 대한 제약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이 제약으로 한국어에서 음소 자격을 갖지 않는 소리가 만들어지는 것을 막음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한국어에 존재하지 않는 음소가 외국어에 있을 경우 한국어에 실재하는 다른 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음소로</a:t>
            </a:r>
            <a:r>
              <a:rPr lang="en-US" altLang="ko-KR" dirty="0"/>
              <a:t> </a:t>
            </a:r>
            <a:r>
              <a:rPr lang="ko-KR" altLang="en-US" dirty="0"/>
              <a:t>바꿔 줌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언어 보편적인 제약과 언어 개별적인 제약으로 나눌 수 있음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07087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1596</TotalTime>
  <Words>3361</Words>
  <Application>Microsoft Office PowerPoint</Application>
  <PresentationFormat>화면 슬라이드 쇼(4:3)</PresentationFormat>
  <Paragraphs>635</Paragraphs>
  <Slides>36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돋움</vt:lpstr>
      <vt:lpstr>맑은 고딕</vt:lpstr>
      <vt:lpstr>Arial</vt:lpstr>
      <vt:lpstr>Calibri</vt:lpstr>
      <vt:lpstr>투명도</vt:lpstr>
      <vt:lpstr>9.음운론적 제약</vt:lpstr>
      <vt:lpstr>1. 음운론적 제약의 이해</vt:lpstr>
      <vt:lpstr>1. 음운론적 제약의 이해</vt:lpstr>
      <vt:lpstr>1. 음운론적 제약의 이해</vt:lpstr>
      <vt:lpstr>1. 음운론적 제약의 이해</vt:lpstr>
      <vt:lpstr>1. 음운론적 제약의 이해</vt:lpstr>
      <vt:lpstr>1. 음운론적 제약의 이해</vt:lpstr>
      <vt:lpstr>1. 음운론적 제약의 이해</vt:lpstr>
      <vt:lpstr>2. 음소에 대한 음운론적 제약</vt:lpstr>
      <vt:lpstr>2. 음소에 대한 음운론적 제약</vt:lpstr>
      <vt:lpstr>2. 음소에 대한 음운론적 제약</vt:lpstr>
      <vt:lpstr>2. 음소에 대한 음운론적 제약</vt:lpstr>
      <vt:lpstr>2. 음소에 대한 음운론적 제약</vt:lpstr>
      <vt:lpstr>1. 음운론적 제약의 이해</vt:lpstr>
      <vt:lpstr>2. 음소에 대한 음운론적 제약</vt:lpstr>
      <vt:lpstr>2. 음소에 대한 음운론적 제약</vt:lpstr>
      <vt:lpstr>2. 음소에 대한 음운론적 제약</vt:lpstr>
      <vt:lpstr>2. 음소에 대한 음운론적 제약</vt:lpstr>
      <vt:lpstr>3. 음절에 대한 음운론적 제약</vt:lpstr>
      <vt:lpstr>3. 음절에 대한 음운론적 제약</vt:lpstr>
      <vt:lpstr>3. 음절에 대한 음운론적 제약</vt:lpstr>
      <vt:lpstr>1. 음운론적 제약의 이해</vt:lpstr>
      <vt:lpstr>3. 음절에 대한 음운론적 제약</vt:lpstr>
      <vt:lpstr>3. 음절에 대한 음운론적 제약</vt:lpstr>
      <vt:lpstr>3. 음절에 대한 음운론적 제약</vt:lpstr>
      <vt:lpstr>3. 음절에 대한 음운론적 제약</vt:lpstr>
      <vt:lpstr>3. 음절에 대한 음운론적 제약</vt:lpstr>
      <vt:lpstr>4. 단어에 대한 음운론적 제약</vt:lpstr>
      <vt:lpstr>4. 단어에 대한 음운론적 제약</vt:lpstr>
      <vt:lpstr>4. 단어에 대한 음운론적 제약</vt:lpstr>
      <vt:lpstr>4. 단어에 대한 음운론적 제약</vt:lpstr>
      <vt:lpstr>4. 단어에 대한 음운론적 제약</vt:lpstr>
      <vt:lpstr>4. 단어에 대한 음운론적 제약</vt:lpstr>
      <vt:lpstr>4. 단어에 대한 음운론적 제약</vt:lpstr>
      <vt:lpstr>4. 단어에 대한 음운론적 제약</vt:lpstr>
      <vt:lpstr>4. 단어에 대한 음운론적 제약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음성학</dc:title>
  <dc:creator>User</dc:creator>
  <cp:lastModifiedBy>Kim Seongtae</cp:lastModifiedBy>
  <cp:revision>220</cp:revision>
  <cp:lastPrinted>2019-10-25T08:49:08Z</cp:lastPrinted>
  <dcterms:created xsi:type="dcterms:W3CDTF">2017-09-04T07:43:42Z</dcterms:created>
  <dcterms:modified xsi:type="dcterms:W3CDTF">2019-11-01T05:50:07Z</dcterms:modified>
</cp:coreProperties>
</file>