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9"/>
  </p:notesMasterIdLst>
  <p:sldIdLst>
    <p:sldId id="339" r:id="rId2"/>
    <p:sldId id="329" r:id="rId3"/>
    <p:sldId id="330" r:id="rId4"/>
    <p:sldId id="331" r:id="rId5"/>
    <p:sldId id="332" r:id="rId6"/>
    <p:sldId id="333" r:id="rId7"/>
    <p:sldId id="334" r:id="rId8"/>
    <p:sldId id="338" r:id="rId9"/>
    <p:sldId id="350" r:id="rId10"/>
    <p:sldId id="361" r:id="rId11"/>
    <p:sldId id="370" r:id="rId12"/>
    <p:sldId id="379" r:id="rId13"/>
    <p:sldId id="395" r:id="rId14"/>
    <p:sldId id="397" r:id="rId15"/>
    <p:sldId id="398" r:id="rId16"/>
    <p:sldId id="413" r:id="rId17"/>
    <p:sldId id="39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46C75-0CB8-4B44-AB19-E9044A2C1D8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C1F5E-BF7D-49A2-9193-BBD736526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2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Q7.</a:t>
            </a:r>
          </a:p>
          <a:p>
            <a:pPr marL="228600" indent="-228600">
              <a:buAutoNum type="arabicParenBoth"/>
            </a:pPr>
            <a:r>
              <a:rPr lang="ko-KR" altLang="en-US" dirty="0"/>
              <a:t>치조음</a:t>
            </a:r>
            <a:r>
              <a:rPr lang="en-US" altLang="ko-KR" dirty="0"/>
              <a:t>				</a:t>
            </a:r>
            <a:r>
              <a:rPr lang="ko-KR" altLang="en-US" dirty="0" err="1"/>
              <a:t>ㄷ</a:t>
            </a:r>
            <a:r>
              <a:rPr lang="en-US" altLang="ko-KR" dirty="0"/>
              <a:t>,</a:t>
            </a:r>
            <a:r>
              <a:rPr lang="ko-KR" altLang="en-US" dirty="0" err="1"/>
              <a:t>ㅌ</a:t>
            </a:r>
            <a:r>
              <a:rPr lang="en-US" altLang="ko-KR" dirty="0"/>
              <a:t>,</a:t>
            </a:r>
            <a:r>
              <a:rPr lang="ko-KR" altLang="en-US" dirty="0" err="1"/>
              <a:t>ㄸ</a:t>
            </a:r>
            <a:r>
              <a:rPr lang="en-US" altLang="ko-KR" dirty="0"/>
              <a:t>(</a:t>
            </a:r>
            <a:r>
              <a:rPr lang="ko-KR" altLang="en-US" dirty="0"/>
              <a:t>치조음</a:t>
            </a:r>
            <a:r>
              <a:rPr lang="en-US" altLang="ko-KR" dirty="0"/>
              <a:t>, </a:t>
            </a:r>
            <a:r>
              <a:rPr lang="ko-KR" altLang="en-US" dirty="0"/>
              <a:t>파열음</a:t>
            </a:r>
            <a:r>
              <a:rPr lang="en-US" altLang="ko-KR" dirty="0"/>
              <a:t>) </a:t>
            </a:r>
            <a:r>
              <a:rPr lang="ko-KR" altLang="en-US" dirty="0" err="1"/>
              <a:t>ㅅ</a:t>
            </a:r>
            <a:r>
              <a:rPr lang="en-US" altLang="ko-KR" dirty="0"/>
              <a:t>,</a:t>
            </a:r>
            <a:r>
              <a:rPr lang="ko-KR" altLang="en-US" dirty="0" err="1"/>
              <a:t>ㅆ</a:t>
            </a:r>
            <a:r>
              <a:rPr lang="en-US" altLang="ko-KR" dirty="0"/>
              <a:t>(</a:t>
            </a:r>
            <a:r>
              <a:rPr lang="ko-KR" altLang="en-US" dirty="0"/>
              <a:t>치조음</a:t>
            </a:r>
            <a:r>
              <a:rPr lang="en-US" altLang="ko-KR" dirty="0"/>
              <a:t>, </a:t>
            </a:r>
            <a:r>
              <a:rPr lang="ko-KR" altLang="en-US" dirty="0"/>
              <a:t>마찰음</a:t>
            </a:r>
            <a:r>
              <a:rPr lang="en-US" altLang="ko-KR" dirty="0"/>
              <a:t>) -&gt; </a:t>
            </a:r>
            <a:r>
              <a:rPr lang="ko-KR" altLang="en-US" dirty="0"/>
              <a:t>둘을 포괄하는 것은 장애음</a:t>
            </a:r>
            <a:r>
              <a:rPr lang="en-US" altLang="ko-KR" dirty="0"/>
              <a:t>(</a:t>
            </a:r>
            <a:r>
              <a:rPr lang="ko-KR" altLang="en-US" dirty="0"/>
              <a:t>파열</a:t>
            </a:r>
            <a:r>
              <a:rPr lang="en-US" altLang="ko-KR" dirty="0"/>
              <a:t>, </a:t>
            </a:r>
            <a:r>
              <a:rPr lang="ko-KR" altLang="en-US" dirty="0"/>
              <a:t>마찰</a:t>
            </a:r>
            <a:r>
              <a:rPr lang="en-US" altLang="ko-KR" dirty="0"/>
              <a:t>, </a:t>
            </a:r>
            <a:r>
              <a:rPr lang="ko-KR" altLang="en-US" dirty="0" err="1"/>
              <a:t>파찰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Both"/>
            </a:pPr>
            <a:r>
              <a:rPr lang="ko-KR" altLang="en-US" dirty="0"/>
              <a:t>파열음</a:t>
            </a:r>
            <a:r>
              <a:rPr lang="en-US" altLang="ko-KR" dirty="0"/>
              <a:t>?				</a:t>
            </a:r>
            <a:r>
              <a:rPr lang="ko-KR" altLang="en-US" dirty="0" err="1"/>
              <a:t>ㅁ</a:t>
            </a:r>
            <a:r>
              <a:rPr lang="en-US" altLang="ko-KR" dirty="0"/>
              <a:t>,</a:t>
            </a:r>
            <a:r>
              <a:rPr lang="ko-KR" altLang="en-US" dirty="0"/>
              <a:t>ㄴ</a:t>
            </a:r>
            <a:r>
              <a:rPr lang="en-US" altLang="ko-KR" dirty="0"/>
              <a:t>,</a:t>
            </a:r>
            <a:r>
              <a:rPr lang="ko-KR" altLang="en-US" dirty="0" err="1"/>
              <a:t>ㅇ</a:t>
            </a:r>
            <a:r>
              <a:rPr lang="en-US" altLang="ko-KR" dirty="0"/>
              <a:t>(</a:t>
            </a:r>
            <a:r>
              <a:rPr lang="ko-KR" altLang="en-US" dirty="0"/>
              <a:t>비음</a:t>
            </a:r>
            <a:r>
              <a:rPr lang="en-US" altLang="ko-KR" dirty="0"/>
              <a:t>) </a:t>
            </a:r>
            <a:r>
              <a:rPr lang="ko-KR" altLang="en-US" dirty="0"/>
              <a:t>ㄹ</a:t>
            </a:r>
            <a:r>
              <a:rPr lang="en-US" altLang="ko-KR" dirty="0"/>
              <a:t>(</a:t>
            </a:r>
            <a:r>
              <a:rPr lang="ko-KR" altLang="en-US" dirty="0"/>
              <a:t>유음</a:t>
            </a:r>
            <a:r>
              <a:rPr lang="en-US" altLang="ko-KR" dirty="0"/>
              <a:t>) -&gt; </a:t>
            </a:r>
            <a:r>
              <a:rPr lang="ko-KR" altLang="en-US" dirty="0"/>
              <a:t>둘을 포괄하는 것은 </a:t>
            </a:r>
            <a:r>
              <a:rPr lang="ko-KR" altLang="en-US" dirty="0" err="1"/>
              <a:t>공명음</a:t>
            </a:r>
            <a:r>
              <a:rPr lang="en-US" altLang="ko-KR" dirty="0"/>
              <a:t>(</a:t>
            </a:r>
            <a:r>
              <a:rPr lang="ko-KR" altLang="en-US" dirty="0"/>
              <a:t>비음</a:t>
            </a:r>
            <a:r>
              <a:rPr lang="en-US" altLang="ko-KR" dirty="0"/>
              <a:t>, </a:t>
            </a:r>
            <a:r>
              <a:rPr lang="ko-KR" altLang="en-US" dirty="0"/>
              <a:t>유음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Both"/>
            </a:pPr>
            <a:r>
              <a:rPr lang="ko-KR" altLang="en-US" dirty="0"/>
              <a:t>경구개음</a:t>
            </a:r>
            <a:r>
              <a:rPr lang="en-US" altLang="ko-KR" dirty="0"/>
              <a:t>, </a:t>
            </a:r>
            <a:r>
              <a:rPr lang="ko-KR" altLang="en-US" dirty="0"/>
              <a:t>마찰음</a:t>
            </a:r>
            <a:r>
              <a:rPr lang="en-US" altLang="ko-KR" dirty="0"/>
              <a:t>			</a:t>
            </a:r>
            <a:r>
              <a:rPr lang="ko-KR" altLang="en-US" dirty="0"/>
              <a:t>경구개 파찰음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ko-KR" altLang="en-US" dirty="0"/>
              <a:t>이중모음</a:t>
            </a:r>
            <a:r>
              <a:rPr lang="en-US" altLang="ko-KR" dirty="0"/>
              <a:t>, </a:t>
            </a:r>
            <a:r>
              <a:rPr lang="ko-KR" altLang="en-US" dirty="0"/>
              <a:t>고모음</a:t>
            </a:r>
            <a:r>
              <a:rPr lang="en-US" altLang="ko-KR" dirty="0"/>
              <a:t>			</a:t>
            </a:r>
            <a:r>
              <a:rPr lang="ko-KR" altLang="en-US" dirty="0"/>
              <a:t>전설 원순모음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ko-KR" altLang="en-US" dirty="0"/>
              <a:t>후설모음</a:t>
            </a:r>
            <a:r>
              <a:rPr lang="en-US" altLang="ko-KR" dirty="0"/>
              <a:t>				</a:t>
            </a:r>
            <a:r>
              <a:rPr lang="ko-KR" altLang="en-US" dirty="0"/>
              <a:t>고모음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ko-KR" altLang="en-US" dirty="0"/>
              <a:t>전설모음</a:t>
            </a:r>
            <a:r>
              <a:rPr lang="en-US" altLang="ko-KR" dirty="0"/>
              <a:t>				(y</a:t>
            </a:r>
            <a:r>
              <a:rPr lang="ko-KR" altLang="en-US" dirty="0"/>
              <a:t>계열</a:t>
            </a:r>
            <a:r>
              <a:rPr lang="en-US" altLang="ko-KR" dirty="0"/>
              <a:t>)</a:t>
            </a:r>
            <a:r>
              <a:rPr lang="ko-KR" altLang="en-US" dirty="0"/>
              <a:t> 이중모음</a:t>
            </a:r>
            <a:endParaRPr lang="en-US" altLang="ko-KR" dirty="0"/>
          </a:p>
          <a:p>
            <a:pPr marL="228600" indent="-228600">
              <a:buAutoNum type="arabicParenBoth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Q8.</a:t>
            </a:r>
          </a:p>
          <a:p>
            <a:pPr marL="0" indent="0">
              <a:buNone/>
            </a:pPr>
            <a:r>
              <a:rPr lang="en-US" altLang="ko-KR" dirty="0"/>
              <a:t>(1) ‘</a:t>
            </a:r>
            <a:r>
              <a:rPr lang="ko-KR" altLang="en-US" dirty="0" err="1"/>
              <a:t>ㅔ</a:t>
            </a:r>
            <a:r>
              <a:rPr lang="en-US" altLang="ko-KR" dirty="0"/>
              <a:t>’</a:t>
            </a:r>
            <a:r>
              <a:rPr lang="ko-KR" altLang="en-US" dirty="0"/>
              <a:t>가 </a:t>
            </a:r>
            <a:r>
              <a:rPr lang="en-US" altLang="ko-KR" dirty="0"/>
              <a:t>‘</a:t>
            </a:r>
            <a:r>
              <a:rPr lang="ko-KR" altLang="en-US" dirty="0" err="1"/>
              <a:t>ㅐ</a:t>
            </a:r>
            <a:r>
              <a:rPr lang="en-US" altLang="ko-KR" dirty="0"/>
              <a:t>’</a:t>
            </a:r>
            <a:r>
              <a:rPr lang="ko-KR" altLang="en-US" dirty="0"/>
              <a:t>보다 혀의 높이가 높다</a:t>
            </a:r>
            <a:r>
              <a:rPr lang="en-US" altLang="ko-KR" dirty="0"/>
              <a:t>. </a:t>
            </a:r>
            <a:r>
              <a:rPr lang="ko-KR" altLang="en-US" dirty="0"/>
              <a:t>즉 개구도가 작다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(2) ‘</a:t>
            </a:r>
            <a:r>
              <a:rPr lang="ko-KR" altLang="en-US" dirty="0" err="1"/>
              <a:t>ㅔ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 err="1"/>
              <a:t>ㅐ</a:t>
            </a:r>
            <a:r>
              <a:rPr lang="en-US" altLang="ko-KR" dirty="0"/>
              <a:t>’</a:t>
            </a:r>
            <a:r>
              <a:rPr lang="ko-KR" altLang="en-US" dirty="0"/>
              <a:t>가 현실적으로 발음이 비슷하며</a:t>
            </a:r>
            <a:r>
              <a:rPr lang="en-US" altLang="ko-KR" dirty="0"/>
              <a:t>, ‘</a:t>
            </a:r>
            <a:r>
              <a:rPr lang="ko-KR" altLang="en-US" dirty="0" err="1"/>
              <a:t>ㅔ’가</a:t>
            </a:r>
            <a:r>
              <a:rPr lang="ko-KR" altLang="en-US" dirty="0"/>
              <a:t> 전설 평순 고모음인 </a:t>
            </a:r>
            <a:r>
              <a:rPr lang="en-US" altLang="ko-KR" dirty="0"/>
              <a:t>‘</a:t>
            </a:r>
            <a:r>
              <a:rPr lang="ko-KR" altLang="en-US" dirty="0" err="1"/>
              <a:t>ㅣ’와</a:t>
            </a:r>
            <a:r>
              <a:rPr lang="ko-KR" altLang="en-US" dirty="0"/>
              <a:t> 가깝기 때문에 바꿔서 사용한다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Both"/>
            </a:pPr>
            <a:endParaRPr lang="en-US" altLang="ko-KR" dirty="0"/>
          </a:p>
          <a:p>
            <a:pPr marL="228600" indent="-228600">
              <a:buAutoNum type="arabicParenBoth"/>
            </a:pPr>
            <a:endParaRPr lang="en-US" dirty="0"/>
          </a:p>
          <a:p>
            <a:pPr marL="228600" indent="-228600">
              <a:buAutoNum type="arabicParenBoth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DA8B3-A620-4257-8DF9-23A41A0FF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9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책에서는 유음에 </a:t>
            </a:r>
            <a:r>
              <a:rPr lang="en-US" altLang="ko-KR" dirty="0"/>
              <a:t>+</a:t>
            </a:r>
            <a:r>
              <a:rPr lang="ko-KR" altLang="en-US" dirty="0"/>
              <a:t>값을 주고 있음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 err="1"/>
              <a:t>소음성</a:t>
            </a:r>
            <a:r>
              <a:rPr lang="ko-KR" altLang="en-US" dirty="0"/>
              <a:t> 마찰음의 경우 </a:t>
            </a:r>
            <a:r>
              <a:rPr lang="ko-KR" altLang="en-US" dirty="0" err="1"/>
              <a:t>ㅅ</a:t>
            </a:r>
            <a:r>
              <a:rPr lang="en-US" altLang="ko-KR" dirty="0"/>
              <a:t>,</a:t>
            </a:r>
            <a:r>
              <a:rPr lang="ko-KR" altLang="en-US" dirty="0" err="1"/>
              <a:t>ㅆ와</a:t>
            </a:r>
            <a:r>
              <a:rPr lang="ko-KR" altLang="en-US" dirty="0"/>
              <a:t> </a:t>
            </a:r>
            <a:r>
              <a:rPr lang="ko-KR" altLang="en-US" dirty="0" err="1"/>
              <a:t>ㅎ가</a:t>
            </a:r>
            <a:r>
              <a:rPr lang="ko-KR" altLang="en-US" dirty="0"/>
              <a:t> 구분되기 때문에 </a:t>
            </a:r>
            <a:r>
              <a:rPr lang="en-US" altLang="ko-KR" dirty="0"/>
              <a:t>+/-</a:t>
            </a:r>
            <a:r>
              <a:rPr lang="ko-KR" altLang="en-US" dirty="0"/>
              <a:t>로 서술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공명음은 </a:t>
            </a:r>
            <a:r>
              <a:rPr lang="en-US" altLang="ko-KR" dirty="0"/>
              <a:t>+ </a:t>
            </a:r>
            <a:r>
              <a:rPr lang="ko-KR" altLang="en-US" dirty="0"/>
              <a:t>장애음은 모두 </a:t>
            </a:r>
            <a:r>
              <a:rPr lang="en-US" altLang="ko-KR" dirty="0"/>
              <a:t>-</a:t>
            </a:r>
            <a:r>
              <a:rPr lang="ko-KR" altLang="en-US" dirty="0"/>
              <a:t>를 주면 됨 </a:t>
            </a:r>
            <a:r>
              <a:rPr lang="en-US" altLang="ko-KR" dirty="0"/>
              <a:t>(</a:t>
            </a:r>
            <a:r>
              <a:rPr lang="ko-KR" altLang="en-US" dirty="0" err="1"/>
              <a:t>공명음</a:t>
            </a:r>
            <a:r>
              <a:rPr lang="en-US" altLang="ko-KR" dirty="0"/>
              <a:t>: </a:t>
            </a:r>
            <a:r>
              <a:rPr lang="ko-KR" altLang="en-US" dirty="0"/>
              <a:t>비음</a:t>
            </a:r>
            <a:r>
              <a:rPr lang="en-US" altLang="ko-KR" dirty="0"/>
              <a:t>, </a:t>
            </a:r>
            <a:r>
              <a:rPr lang="ko-KR" altLang="en-US" dirty="0"/>
              <a:t>유음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3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Q3.</a:t>
            </a:r>
          </a:p>
          <a:p>
            <a:r>
              <a:rPr lang="en-US" altLang="ko-KR" dirty="0"/>
              <a:t>(1) </a:t>
            </a:r>
            <a:r>
              <a:rPr lang="ko-KR" altLang="en-US" dirty="0" err="1"/>
              <a:t>ㅌ</a:t>
            </a:r>
            <a:r>
              <a:rPr lang="en-US" altLang="ko-KR" dirty="0"/>
              <a:t>,</a:t>
            </a:r>
            <a:r>
              <a:rPr lang="ko-KR" altLang="en-US" dirty="0" err="1"/>
              <a:t>ㅊ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파열</a:t>
            </a:r>
            <a:r>
              <a:rPr lang="en-US" altLang="ko-KR" dirty="0"/>
              <a:t>, </a:t>
            </a:r>
            <a:r>
              <a:rPr lang="ko-KR" altLang="en-US" dirty="0"/>
              <a:t>치조</a:t>
            </a:r>
            <a:r>
              <a:rPr lang="en-US" altLang="ko-KR" dirty="0"/>
              <a:t>, </a:t>
            </a:r>
            <a:r>
              <a:rPr lang="ko-KR" altLang="en-US" dirty="0"/>
              <a:t>격음</a:t>
            </a:r>
            <a:r>
              <a:rPr lang="en-US" altLang="ko-KR" dirty="0"/>
              <a:t>, </a:t>
            </a:r>
            <a:r>
              <a:rPr lang="ko-KR" altLang="en-US" dirty="0"/>
              <a:t>장애음</a:t>
            </a:r>
            <a:r>
              <a:rPr lang="en-US" altLang="ko-KR" dirty="0"/>
              <a:t>, </a:t>
            </a:r>
            <a:r>
              <a:rPr lang="ko-KR" altLang="en-US" dirty="0" err="1"/>
              <a:t>설정성</a:t>
            </a:r>
            <a:r>
              <a:rPr lang="en-US" altLang="ko-KR" dirty="0"/>
              <a:t>(Coronal)</a:t>
            </a:r>
          </a:p>
          <a:p>
            <a:r>
              <a:rPr lang="ko-KR" altLang="en-US" dirty="0" err="1"/>
              <a:t>ㅊ</a:t>
            </a:r>
            <a:r>
              <a:rPr lang="en-US" altLang="ko-KR" dirty="0"/>
              <a:t>: </a:t>
            </a:r>
            <a:r>
              <a:rPr lang="ko-KR" altLang="en-US" dirty="0" err="1"/>
              <a:t>파찰</a:t>
            </a:r>
            <a:r>
              <a:rPr lang="en-US" altLang="ko-KR" dirty="0"/>
              <a:t>, </a:t>
            </a:r>
            <a:r>
              <a:rPr lang="ko-KR" altLang="en-US" dirty="0"/>
              <a:t>경구개</a:t>
            </a:r>
            <a:r>
              <a:rPr lang="en-US" altLang="ko-KR" dirty="0"/>
              <a:t>, </a:t>
            </a:r>
            <a:r>
              <a:rPr lang="ko-KR" altLang="en-US" dirty="0"/>
              <a:t>격음</a:t>
            </a:r>
            <a:r>
              <a:rPr lang="en-US" altLang="ko-KR" dirty="0"/>
              <a:t>, </a:t>
            </a:r>
            <a:r>
              <a:rPr lang="ko-KR" altLang="en-US" dirty="0"/>
              <a:t>장애음</a:t>
            </a:r>
            <a:r>
              <a:rPr lang="en-US" altLang="ko-KR" dirty="0"/>
              <a:t>, </a:t>
            </a:r>
            <a:r>
              <a:rPr lang="ko-KR" altLang="en-US" dirty="0" err="1"/>
              <a:t>설정성</a:t>
            </a:r>
            <a:endParaRPr lang="ko-KR" altLang="en-US" dirty="0"/>
          </a:p>
          <a:p>
            <a:r>
              <a:rPr lang="ko-KR" altLang="en-US" dirty="0" err="1"/>
              <a:t>ㅁ</a:t>
            </a:r>
            <a:r>
              <a:rPr lang="en-US" altLang="ko-KR" dirty="0"/>
              <a:t>: </a:t>
            </a:r>
            <a:r>
              <a:rPr lang="ko-KR" altLang="en-US" dirty="0" err="1"/>
              <a:t>공명음</a:t>
            </a:r>
            <a:r>
              <a:rPr lang="en-US" altLang="ko-KR" dirty="0"/>
              <a:t>, </a:t>
            </a:r>
            <a:r>
              <a:rPr lang="ko-KR" altLang="en-US" dirty="0"/>
              <a:t>비음</a:t>
            </a:r>
            <a:r>
              <a:rPr lang="en-US" altLang="ko-KR" dirty="0"/>
              <a:t>, </a:t>
            </a:r>
            <a:r>
              <a:rPr lang="ko-KR" altLang="en-US" dirty="0"/>
              <a:t>양순음</a:t>
            </a:r>
          </a:p>
          <a:p>
            <a:r>
              <a:rPr lang="ko-KR" altLang="en-US" dirty="0" err="1"/>
              <a:t>ㄴ</a:t>
            </a:r>
            <a:r>
              <a:rPr lang="en-US" altLang="ko-KR" dirty="0"/>
              <a:t>: </a:t>
            </a:r>
            <a:r>
              <a:rPr lang="ko-KR" altLang="en-US" dirty="0" err="1"/>
              <a:t>공명음</a:t>
            </a:r>
            <a:r>
              <a:rPr lang="en-US" altLang="ko-KR" dirty="0"/>
              <a:t>, </a:t>
            </a:r>
            <a:r>
              <a:rPr lang="ko-KR" altLang="en-US" dirty="0"/>
              <a:t>비음</a:t>
            </a:r>
            <a:r>
              <a:rPr lang="en-US" altLang="ko-KR" dirty="0"/>
              <a:t>, </a:t>
            </a:r>
            <a:r>
              <a:rPr lang="ko-KR" altLang="en-US" dirty="0"/>
              <a:t>치조</a:t>
            </a:r>
          </a:p>
          <a:p>
            <a:endParaRPr lang="ko-KR" altLang="en-US" dirty="0"/>
          </a:p>
          <a:p>
            <a:r>
              <a:rPr lang="ko-KR" altLang="en-US" dirty="0" err="1"/>
              <a:t>ㅌ</a:t>
            </a:r>
            <a:r>
              <a:rPr lang="ko-KR" altLang="en-US" dirty="0"/>
              <a:t>	</a:t>
            </a:r>
            <a:r>
              <a:rPr lang="en-US" altLang="ko-KR" dirty="0"/>
              <a:t>[+</a:t>
            </a:r>
            <a:r>
              <a:rPr lang="ko-KR" altLang="en-US" dirty="0"/>
              <a:t>유기성</a:t>
            </a:r>
            <a:r>
              <a:rPr lang="en-US" altLang="ko-KR" dirty="0"/>
              <a:t>][+</a:t>
            </a:r>
            <a:r>
              <a:rPr lang="ko-KR" altLang="en-US" dirty="0" err="1"/>
              <a:t>긴장성</a:t>
            </a:r>
            <a:r>
              <a:rPr lang="en-US" altLang="ko-KR" dirty="0"/>
              <a:t>][+</a:t>
            </a:r>
            <a:r>
              <a:rPr lang="ko-KR" altLang="en-US" dirty="0" err="1"/>
              <a:t>전방성</a:t>
            </a:r>
            <a:r>
              <a:rPr lang="en-US" altLang="ko-KR" dirty="0"/>
              <a:t>][+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ㅊ</a:t>
            </a:r>
            <a:r>
              <a:rPr lang="ko-KR" altLang="en-US" dirty="0"/>
              <a:t>	</a:t>
            </a:r>
            <a:r>
              <a:rPr lang="en-US" altLang="ko-KR" dirty="0"/>
              <a:t>[+</a:t>
            </a:r>
            <a:r>
              <a:rPr lang="ko-KR" altLang="en-US" dirty="0"/>
              <a:t>유기성</a:t>
            </a:r>
            <a:r>
              <a:rPr lang="en-US" altLang="ko-KR" dirty="0"/>
              <a:t>][+</a:t>
            </a:r>
            <a:r>
              <a:rPr lang="ko-KR" altLang="en-US" dirty="0" err="1"/>
              <a:t>긴장성</a:t>
            </a:r>
            <a:r>
              <a:rPr lang="en-US" altLang="ko-KR" dirty="0"/>
              <a:t>][+</a:t>
            </a:r>
            <a:r>
              <a:rPr lang="ko-KR" altLang="en-US" dirty="0" err="1"/>
              <a:t>소음성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ㅌ</a:t>
            </a:r>
            <a:r>
              <a:rPr lang="en-US" altLang="ko-KR" dirty="0"/>
              <a:t>, </a:t>
            </a:r>
            <a:r>
              <a:rPr lang="ko-KR" altLang="en-US" dirty="0" err="1"/>
              <a:t>ㅊ</a:t>
            </a:r>
            <a:r>
              <a:rPr lang="ko-KR" altLang="en-US" dirty="0"/>
              <a:t> </a:t>
            </a:r>
            <a:r>
              <a:rPr lang="en-US" altLang="ko-KR" dirty="0"/>
              <a:t>[-</a:t>
            </a:r>
            <a:r>
              <a:rPr lang="ko-KR" altLang="en-US" dirty="0"/>
              <a:t>공명성</a:t>
            </a:r>
            <a:r>
              <a:rPr lang="en-US" altLang="ko-KR" dirty="0"/>
              <a:t>, +</a:t>
            </a:r>
            <a:r>
              <a:rPr lang="ko-KR" altLang="en-US" dirty="0" err="1"/>
              <a:t>설정성</a:t>
            </a:r>
            <a:r>
              <a:rPr lang="en-US" altLang="ko-KR" dirty="0"/>
              <a:t>, +</a:t>
            </a:r>
            <a:r>
              <a:rPr lang="ko-KR" altLang="en-US" dirty="0"/>
              <a:t>유기성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 err="1"/>
              <a:t>ㅁ</a:t>
            </a:r>
            <a:r>
              <a:rPr lang="en-US" altLang="ko-KR" dirty="0"/>
              <a:t>,</a:t>
            </a:r>
            <a:r>
              <a:rPr lang="ko-KR" altLang="en-US" dirty="0"/>
              <a:t>ㄴ</a:t>
            </a:r>
          </a:p>
          <a:p>
            <a:endParaRPr lang="ko-KR" altLang="en-US" dirty="0"/>
          </a:p>
          <a:p>
            <a:r>
              <a:rPr lang="ko-KR" altLang="en-US" dirty="0" err="1"/>
              <a:t>ㅁ</a:t>
            </a:r>
            <a:r>
              <a:rPr lang="ko-KR" altLang="en-US" dirty="0"/>
              <a:t>	</a:t>
            </a:r>
            <a:r>
              <a:rPr lang="en-US" altLang="ko-KR" dirty="0"/>
              <a:t>[+</a:t>
            </a:r>
            <a:r>
              <a:rPr lang="ko-KR" altLang="en-US" dirty="0" err="1"/>
              <a:t>비음성</a:t>
            </a:r>
            <a:r>
              <a:rPr lang="en-US" altLang="ko-KR" dirty="0"/>
              <a:t>][+</a:t>
            </a:r>
            <a:r>
              <a:rPr lang="ko-KR" altLang="en-US" dirty="0"/>
              <a:t>공명성</a:t>
            </a:r>
            <a:r>
              <a:rPr lang="en-US" altLang="ko-KR" dirty="0"/>
              <a:t>][+</a:t>
            </a:r>
            <a:r>
              <a:rPr lang="ko-KR" altLang="en-US" dirty="0" err="1"/>
              <a:t>전방성</a:t>
            </a:r>
            <a:r>
              <a:rPr lang="en-US" altLang="ko-KR" dirty="0"/>
              <a:t>][-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ㄴ</a:t>
            </a:r>
            <a:r>
              <a:rPr lang="ko-KR" altLang="en-US" dirty="0"/>
              <a:t>	</a:t>
            </a:r>
            <a:r>
              <a:rPr lang="en-US" altLang="ko-KR" dirty="0"/>
              <a:t>[+</a:t>
            </a:r>
            <a:r>
              <a:rPr lang="ko-KR" altLang="en-US" dirty="0" err="1"/>
              <a:t>비음성</a:t>
            </a:r>
            <a:r>
              <a:rPr lang="en-US" altLang="ko-KR" dirty="0"/>
              <a:t>][+</a:t>
            </a:r>
            <a:r>
              <a:rPr lang="ko-KR" altLang="en-US" dirty="0"/>
              <a:t>공명성</a:t>
            </a:r>
            <a:r>
              <a:rPr lang="en-US" altLang="ko-KR" dirty="0"/>
              <a:t>][+</a:t>
            </a:r>
            <a:r>
              <a:rPr lang="ko-KR" altLang="en-US" dirty="0" err="1"/>
              <a:t>전방성</a:t>
            </a:r>
            <a:r>
              <a:rPr lang="en-US" altLang="ko-KR" dirty="0"/>
              <a:t>][+</a:t>
            </a:r>
            <a:r>
              <a:rPr lang="ko-KR" altLang="en-US" dirty="0" err="1"/>
              <a:t>설정성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 err="1"/>
              <a:t>ㅁ</a:t>
            </a:r>
            <a:r>
              <a:rPr lang="en-US" altLang="ko-KR" dirty="0"/>
              <a:t>,</a:t>
            </a:r>
            <a:r>
              <a:rPr lang="ko-KR" altLang="en-US" dirty="0"/>
              <a:t>ㄴ </a:t>
            </a:r>
            <a:r>
              <a:rPr lang="en-US" altLang="ko-KR" dirty="0"/>
              <a:t>[+</a:t>
            </a:r>
            <a:r>
              <a:rPr lang="ko-KR" altLang="en-US" dirty="0"/>
              <a:t>공명성</a:t>
            </a:r>
            <a:r>
              <a:rPr lang="en-US" altLang="ko-KR" dirty="0"/>
              <a:t>, +</a:t>
            </a:r>
            <a:r>
              <a:rPr lang="ko-KR" altLang="en-US" dirty="0" err="1"/>
              <a:t>비음성</a:t>
            </a:r>
            <a:r>
              <a:rPr lang="en-US" altLang="ko-KR" dirty="0"/>
              <a:t>, +</a:t>
            </a:r>
            <a:r>
              <a:rPr lang="ko-KR" altLang="en-US" dirty="0" err="1"/>
              <a:t>전방성</a:t>
            </a:r>
            <a:r>
              <a:rPr lang="en-US" altLang="ko-KR" dirty="0"/>
              <a:t>]</a:t>
            </a:r>
          </a:p>
          <a:p>
            <a:endParaRPr lang="en-US" dirty="0"/>
          </a:p>
          <a:p>
            <a:r>
              <a:rPr lang="en-US" altLang="ko-KR" dirty="0"/>
              <a:t>Q4.</a:t>
            </a:r>
          </a:p>
          <a:p>
            <a:r>
              <a:rPr lang="en-US" altLang="ko-KR" dirty="0"/>
              <a:t>(1) </a:t>
            </a:r>
            <a:r>
              <a:rPr lang="ko-KR" altLang="en-US" dirty="0"/>
              <a:t>ㄴ</a:t>
            </a:r>
            <a:r>
              <a:rPr lang="en-US" altLang="ko-KR" dirty="0"/>
              <a:t>,</a:t>
            </a:r>
            <a:r>
              <a:rPr lang="ko-KR" altLang="en-US" dirty="0"/>
              <a:t>ㄹ</a:t>
            </a:r>
          </a:p>
          <a:p>
            <a:r>
              <a:rPr lang="en-US" altLang="ko-KR" dirty="0"/>
              <a:t>(2) </a:t>
            </a:r>
            <a:r>
              <a:rPr lang="ko-KR" altLang="en-US" dirty="0" err="1"/>
              <a:t>ㅈ</a:t>
            </a:r>
            <a:r>
              <a:rPr lang="en-US" altLang="ko-KR" dirty="0"/>
              <a:t>, </a:t>
            </a:r>
            <a:r>
              <a:rPr lang="ko-KR" altLang="en-US" dirty="0" err="1"/>
              <a:t>ㅊ</a:t>
            </a:r>
            <a:r>
              <a:rPr lang="en-US" altLang="ko-KR" dirty="0"/>
              <a:t>, </a:t>
            </a:r>
            <a:r>
              <a:rPr lang="ko-KR" altLang="en-US" dirty="0" err="1"/>
              <a:t>ㅉ</a:t>
            </a:r>
            <a:endParaRPr lang="ko-KR" altLang="en-US" dirty="0"/>
          </a:p>
          <a:p>
            <a:r>
              <a:rPr lang="en-US" altLang="ko-KR" dirty="0"/>
              <a:t>(3) </a:t>
            </a:r>
            <a:r>
              <a:rPr lang="ko-KR" altLang="en-US" dirty="0" err="1"/>
              <a:t>ㅂ</a:t>
            </a:r>
            <a:r>
              <a:rPr lang="en-US" altLang="ko-KR" dirty="0"/>
              <a:t>, </a:t>
            </a:r>
            <a:r>
              <a:rPr lang="ko-KR" altLang="en-US" dirty="0" err="1"/>
              <a:t>ㅅ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AB18-8B77-4BDA-A6FE-D610239CDB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F0B-DF1A-49B2-94D8-64455BAE3EF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E9-D98C-4BD4-9CBE-3AA3ED37AE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8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F0B-DF1A-49B2-94D8-64455BAE3EF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E9-D98C-4BD4-9CBE-3AA3ED37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4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F0B-DF1A-49B2-94D8-64455BAE3EF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E9-D98C-4BD4-9CBE-3AA3ED37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F0B-DF1A-49B2-94D8-64455BAE3EF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E9-D98C-4BD4-9CBE-3AA3ED37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F0B-DF1A-49B2-94D8-64455BAE3EF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E9-D98C-4BD4-9CBE-3AA3ED37AE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4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F0B-DF1A-49B2-94D8-64455BAE3EF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E9-D98C-4BD4-9CBE-3AA3ED37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F0B-DF1A-49B2-94D8-64455BAE3EF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E9-D98C-4BD4-9CBE-3AA3ED37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F0B-DF1A-49B2-94D8-64455BAE3EF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E9-D98C-4BD4-9CBE-3AA3ED37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F0B-DF1A-49B2-94D8-64455BAE3EF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E9-D98C-4BD4-9CBE-3AA3ED37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E85F0B-DF1A-49B2-94D8-64455BAE3EF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7D0DE9-D98C-4BD4-9CBE-3AA3ED37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9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F0B-DF1A-49B2-94D8-64455BAE3EF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E9-D98C-4BD4-9CBE-3AA3ED37A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E85F0B-DF1A-49B2-94D8-64455BAE3EF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7D0DE9-D98C-4BD4-9CBE-3AA3ED37AE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9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음운의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195538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2200" dirty="0"/>
          </a:p>
          <a:p>
            <a:pPr marL="274320" lvl="1" indent="0">
              <a:buNone/>
            </a:pPr>
            <a:r>
              <a:rPr lang="en-US" altLang="ko-KR" dirty="0"/>
              <a:t>Q1. </a:t>
            </a:r>
            <a:r>
              <a:rPr lang="ko-KR" altLang="en-US" dirty="0"/>
              <a:t>다음에 묶인 단어들이 최소 </a:t>
            </a:r>
            <a:r>
              <a:rPr lang="ko-KR" altLang="en-US" dirty="0" err="1"/>
              <a:t>대립쌍이</a:t>
            </a:r>
            <a:r>
              <a:rPr lang="ko-KR" altLang="en-US" dirty="0"/>
              <a:t> 될 수 있는지 살펴보고</a:t>
            </a:r>
            <a:r>
              <a:rPr lang="en-US" altLang="ko-KR" dirty="0"/>
              <a:t>  </a:t>
            </a:r>
            <a:r>
              <a:rPr lang="ko-KR" altLang="en-US" dirty="0"/>
              <a:t>최소 </a:t>
            </a:r>
            <a:r>
              <a:rPr lang="ko-KR" altLang="en-US" dirty="0" err="1"/>
              <a:t>대립쌍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이 되지 못하는 경우 그 이유를 생각해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 </a:t>
            </a:r>
            <a:r>
              <a:rPr lang="ko-KR" altLang="en-US" dirty="0"/>
              <a:t>가루 </a:t>
            </a:r>
            <a:r>
              <a:rPr lang="en-US" altLang="ko-KR" dirty="0"/>
              <a:t>– </a:t>
            </a:r>
            <a:r>
              <a:rPr lang="ko-KR" altLang="en-US" dirty="0"/>
              <a:t>나라</a:t>
            </a:r>
            <a:r>
              <a:rPr lang="en-US" altLang="ko-KR" dirty="0"/>
              <a:t>, </a:t>
            </a:r>
            <a:r>
              <a:rPr lang="ko-KR" altLang="en-US" dirty="0"/>
              <a:t>머리 </a:t>
            </a:r>
            <a:r>
              <a:rPr lang="en-US" altLang="ko-KR" dirty="0"/>
              <a:t>– </a:t>
            </a:r>
            <a:r>
              <a:rPr lang="ko-KR" altLang="en-US" dirty="0"/>
              <a:t>마루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(2)  </a:t>
            </a:r>
            <a:r>
              <a:rPr lang="ko-KR" altLang="en-US" dirty="0"/>
              <a:t>살 </a:t>
            </a:r>
            <a:r>
              <a:rPr lang="en-US" altLang="ko-KR" dirty="0"/>
              <a:t>– </a:t>
            </a:r>
            <a:r>
              <a:rPr lang="ko-KR" altLang="en-US" dirty="0"/>
              <a:t>칼</a:t>
            </a:r>
            <a:r>
              <a:rPr lang="en-US" altLang="ko-KR" dirty="0"/>
              <a:t>, </a:t>
            </a:r>
            <a:r>
              <a:rPr lang="ko-KR" altLang="en-US" dirty="0"/>
              <a:t>머리 </a:t>
            </a:r>
            <a:r>
              <a:rPr lang="en-US" altLang="ko-KR" dirty="0"/>
              <a:t>– </a:t>
            </a:r>
            <a:r>
              <a:rPr lang="ko-KR" altLang="en-US" dirty="0"/>
              <a:t>허리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(3)  </a:t>
            </a:r>
            <a:r>
              <a:rPr lang="ko-KR" altLang="en-US" dirty="0"/>
              <a:t>소리 </a:t>
            </a:r>
            <a:r>
              <a:rPr lang="en-US" altLang="ko-KR" dirty="0"/>
              <a:t>– </a:t>
            </a:r>
            <a:r>
              <a:rPr lang="ko-KR" altLang="en-US" dirty="0"/>
              <a:t>오리</a:t>
            </a:r>
            <a:r>
              <a:rPr lang="en-US" altLang="ko-KR" dirty="0"/>
              <a:t>, </a:t>
            </a:r>
            <a:r>
              <a:rPr lang="ko-KR" altLang="en-US" dirty="0"/>
              <a:t>겨울 </a:t>
            </a:r>
            <a:r>
              <a:rPr lang="en-US" altLang="ko-KR" dirty="0"/>
              <a:t>– </a:t>
            </a:r>
            <a:r>
              <a:rPr lang="ko-KR" altLang="en-US" dirty="0"/>
              <a:t>거울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</a:t>
            </a:r>
          </a:p>
          <a:p>
            <a:pPr marL="274320" lvl="1" indent="0">
              <a:buNone/>
            </a:pPr>
            <a:r>
              <a:rPr lang="en-US" altLang="ko-KR" dirty="0"/>
              <a:t>Q2. </a:t>
            </a:r>
            <a:r>
              <a:rPr lang="ko-KR" altLang="en-US" dirty="0"/>
              <a:t>제시된 두 음운의 최소 </a:t>
            </a:r>
            <a:r>
              <a:rPr lang="ko-KR" altLang="en-US" dirty="0" err="1"/>
              <a:t>대립쌍을</a:t>
            </a:r>
            <a:r>
              <a:rPr lang="ko-KR" altLang="en-US" dirty="0"/>
              <a:t> 찾아 보세요</a:t>
            </a:r>
            <a:r>
              <a:rPr lang="en-US" altLang="ko-KR" dirty="0"/>
              <a:t>. 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96754"/>
              </p:ext>
            </p:extLst>
          </p:nvPr>
        </p:nvGraphicFramePr>
        <p:xfrm>
          <a:off x="2135561" y="5085185"/>
          <a:ext cx="7632849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어두에 오는 경우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어말에 오는 경우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ㅂ</a:t>
                      </a:r>
                      <a:r>
                        <a:rPr lang="ko-KR" altLang="en-US" sz="2000" b="1" dirty="0"/>
                        <a:t> ↔ </a:t>
                      </a:r>
                      <a:r>
                        <a:rPr lang="ko-KR" altLang="en-US" sz="2000" b="1" dirty="0" err="1"/>
                        <a:t>ㅁ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모험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어미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err="1"/>
                        <a:t>ㅇ</a:t>
                      </a:r>
                      <a:r>
                        <a:rPr lang="ko-KR" altLang="en-US" sz="2000" b="1" dirty="0"/>
                        <a:t> ↔ </a:t>
                      </a:r>
                      <a:r>
                        <a:rPr lang="ko-KR" altLang="en-US" sz="2000" b="1" dirty="0" err="1"/>
                        <a:t>ㅎ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한정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편안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편한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89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0876" y="1071317"/>
            <a:ext cx="9144000" cy="5257800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Q4. </a:t>
            </a:r>
            <a:r>
              <a:rPr lang="ko-KR" altLang="en-US" dirty="0"/>
              <a:t>다음 조건에 부합하는 모음들을 찾아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전설 평순 모음</a:t>
            </a:r>
            <a:r>
              <a:rPr lang="en-US" altLang="ko-KR" dirty="0"/>
              <a:t>		</a:t>
            </a:r>
            <a:r>
              <a:rPr lang="ko-KR" altLang="en-US" dirty="0" err="1"/>
              <a:t>ㅣㅐㅔ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원순 고모음</a:t>
            </a:r>
            <a:r>
              <a:rPr lang="en-US" altLang="ko-KR" dirty="0"/>
              <a:t>			</a:t>
            </a:r>
            <a:r>
              <a:rPr lang="ko-KR" altLang="en-US" dirty="0" err="1"/>
              <a:t>ㅟ</a:t>
            </a:r>
            <a:r>
              <a:rPr lang="ko-KR" altLang="en-US" dirty="0"/>
              <a:t> </a:t>
            </a:r>
            <a:r>
              <a:rPr lang="ko-KR" altLang="en-US" dirty="0" err="1"/>
              <a:t>ㅜ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후설 원순 모음</a:t>
            </a:r>
            <a:r>
              <a:rPr lang="en-US" altLang="ko-KR" dirty="0"/>
              <a:t>		</a:t>
            </a:r>
            <a:r>
              <a:rPr lang="ko-KR" altLang="en-US" dirty="0" err="1"/>
              <a:t>ㅜㅗ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Q5. </a:t>
            </a:r>
            <a:r>
              <a:rPr lang="ko-KR" altLang="en-US" dirty="0"/>
              <a:t>다음 설명에 부합하는 모음이 무엇인지 찾아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617220" lvl="1" indent="-342900">
              <a:buAutoNum type="arabicParenBoth"/>
            </a:pPr>
            <a:r>
              <a:rPr lang="en-US" altLang="ko-KR" dirty="0"/>
              <a:t>‘</a:t>
            </a:r>
            <a:r>
              <a:rPr lang="ko-KR" altLang="en-US" dirty="0" err="1"/>
              <a:t>ㅡ</a:t>
            </a:r>
            <a:r>
              <a:rPr lang="en-US" altLang="ko-KR" dirty="0"/>
              <a:t>’</a:t>
            </a:r>
            <a:r>
              <a:rPr lang="ko-KR" altLang="en-US" dirty="0"/>
              <a:t>를 저모음으로 바꾼 모음</a:t>
            </a:r>
            <a:r>
              <a:rPr lang="en-US" altLang="ko-KR" dirty="0"/>
              <a:t>		</a:t>
            </a:r>
          </a:p>
          <a:p>
            <a:pPr marL="274320" lvl="1" indent="0">
              <a:buNone/>
            </a:pPr>
            <a:r>
              <a:rPr lang="en-US" altLang="ko-KR" dirty="0"/>
              <a:t>	‘</a:t>
            </a:r>
            <a:r>
              <a:rPr lang="ko-KR" altLang="en-US" dirty="0" err="1"/>
              <a:t>ㅡ</a:t>
            </a:r>
            <a:r>
              <a:rPr lang="en-US" altLang="ko-KR" dirty="0"/>
              <a:t>’</a:t>
            </a:r>
            <a:r>
              <a:rPr lang="ko-KR" altLang="en-US" dirty="0"/>
              <a:t>는 후설 평순 고모음 </a:t>
            </a:r>
            <a:r>
              <a:rPr lang="en-US" altLang="ko-KR" dirty="0"/>
              <a:t>-&gt; </a:t>
            </a:r>
            <a:r>
              <a:rPr lang="ko-KR" altLang="en-US" dirty="0"/>
              <a:t>후설 평순 저모음은 </a:t>
            </a:r>
            <a:r>
              <a:rPr lang="en-US" altLang="ko-KR" dirty="0"/>
              <a:t>‘</a:t>
            </a:r>
            <a:r>
              <a:rPr lang="ko-KR" altLang="en-US" dirty="0" err="1"/>
              <a:t>ㅏ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(2) ‘</a:t>
            </a:r>
            <a:r>
              <a:rPr lang="ko-KR" altLang="en-US" dirty="0" err="1"/>
              <a:t>ㅓ</a:t>
            </a:r>
            <a:r>
              <a:rPr lang="en-US" altLang="ko-KR" dirty="0"/>
              <a:t>’</a:t>
            </a:r>
            <a:r>
              <a:rPr lang="ko-KR" altLang="en-US" dirty="0"/>
              <a:t>를 원순 모음으로 바꾼 모음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	‘</a:t>
            </a:r>
            <a:r>
              <a:rPr lang="ko-KR" altLang="en-US" dirty="0" err="1"/>
              <a:t>ㅓ</a:t>
            </a:r>
            <a:r>
              <a:rPr lang="en-US" altLang="ko-KR" dirty="0"/>
              <a:t>’</a:t>
            </a:r>
            <a:r>
              <a:rPr lang="ko-KR" altLang="en-US" dirty="0"/>
              <a:t>는 후설 평순 중모음 </a:t>
            </a:r>
            <a:r>
              <a:rPr lang="en-US" altLang="ko-KR" dirty="0"/>
              <a:t>-&gt; </a:t>
            </a:r>
            <a:r>
              <a:rPr lang="ko-KR" altLang="en-US" dirty="0"/>
              <a:t>후설 원순 중모음은 </a:t>
            </a:r>
            <a:r>
              <a:rPr lang="en-US" altLang="ko-KR" dirty="0"/>
              <a:t>‘</a:t>
            </a:r>
            <a:r>
              <a:rPr lang="ko-KR" altLang="en-US" dirty="0" err="1"/>
              <a:t>ㅗ</a:t>
            </a:r>
            <a:r>
              <a:rPr lang="en-US" altLang="ko-KR" dirty="0"/>
              <a:t>’</a:t>
            </a:r>
          </a:p>
          <a:p>
            <a:pPr marL="274320" lvl="1" indent="0">
              <a:buNone/>
            </a:pPr>
            <a:r>
              <a:rPr lang="en-US" altLang="ko-KR" dirty="0"/>
              <a:t>(3) ‘</a:t>
            </a:r>
            <a:r>
              <a:rPr lang="ko-KR" altLang="en-US" dirty="0" err="1"/>
              <a:t>ㅏ</a:t>
            </a:r>
            <a:r>
              <a:rPr lang="en-US" altLang="ko-KR" dirty="0"/>
              <a:t>’</a:t>
            </a:r>
            <a:r>
              <a:rPr lang="ko-KR" altLang="en-US" dirty="0"/>
              <a:t>를 고모음으로 바꾸고 여기에 원순성을 더한 모음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	‘</a:t>
            </a:r>
            <a:r>
              <a:rPr lang="ko-KR" altLang="en-US" dirty="0" err="1"/>
              <a:t>ㅏ</a:t>
            </a:r>
            <a:r>
              <a:rPr lang="en-US" altLang="ko-KR" dirty="0"/>
              <a:t>’</a:t>
            </a:r>
            <a:r>
              <a:rPr lang="ko-KR" altLang="en-US" dirty="0"/>
              <a:t>는 후설 평순 저모음 </a:t>
            </a:r>
            <a:r>
              <a:rPr lang="en-US" altLang="ko-KR" dirty="0"/>
              <a:t>-&gt; </a:t>
            </a:r>
            <a:r>
              <a:rPr lang="ko-KR" altLang="en-US" dirty="0"/>
              <a:t>후설 원순 고모음은 </a:t>
            </a:r>
            <a:r>
              <a:rPr lang="en-US" altLang="ko-KR" dirty="0"/>
              <a:t>‘</a:t>
            </a:r>
            <a:r>
              <a:rPr lang="ko-KR" altLang="en-US" dirty="0" err="1"/>
              <a:t>ㅜ</a:t>
            </a:r>
            <a:r>
              <a:rPr lang="en-US" altLang="ko-KR" dirty="0"/>
              <a:t>’</a:t>
            </a:r>
          </a:p>
          <a:p>
            <a:pPr marL="274320" lvl="1" indent="0">
              <a:buNone/>
            </a:pPr>
            <a:r>
              <a:rPr lang="en-US" altLang="ko-KR" dirty="0"/>
              <a:t>(4) ‘</a:t>
            </a:r>
            <a:r>
              <a:rPr lang="ko-KR" altLang="en-US" dirty="0" err="1"/>
              <a:t>ㅔ</a:t>
            </a:r>
            <a:r>
              <a:rPr lang="en-US" altLang="ko-KR" dirty="0"/>
              <a:t>’</a:t>
            </a:r>
            <a:r>
              <a:rPr lang="ko-KR" altLang="en-US" dirty="0"/>
              <a:t>에 대해 혀의 높낮이와 입술 모양을 모두 바꾼 모음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	‘</a:t>
            </a:r>
            <a:r>
              <a:rPr lang="ko-KR" altLang="en-US" dirty="0" err="1"/>
              <a:t>ㅔ</a:t>
            </a:r>
            <a:r>
              <a:rPr lang="en-US" altLang="ko-KR" dirty="0"/>
              <a:t>’</a:t>
            </a:r>
            <a:r>
              <a:rPr lang="ko-KR" altLang="en-US" dirty="0"/>
              <a:t>는 전설 평순 중모음 </a:t>
            </a:r>
            <a:r>
              <a:rPr lang="en-US" altLang="ko-KR" dirty="0"/>
              <a:t>-&gt; </a:t>
            </a:r>
            <a:r>
              <a:rPr lang="ko-KR" altLang="en-US" dirty="0"/>
              <a:t>전설 원순 고모음 </a:t>
            </a:r>
            <a:r>
              <a:rPr lang="en-US" altLang="ko-KR" dirty="0"/>
              <a:t>‘</a:t>
            </a:r>
            <a:r>
              <a:rPr lang="ko-KR" altLang="en-US" dirty="0" err="1"/>
              <a:t>ㅟ</a:t>
            </a:r>
            <a:r>
              <a:rPr lang="en-US" altLang="ko-KR" dirty="0"/>
              <a:t>’</a:t>
            </a:r>
          </a:p>
          <a:p>
            <a:pPr marL="27432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36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Q6. </a:t>
            </a:r>
            <a:r>
              <a:rPr lang="ko-KR" altLang="en-US" dirty="0"/>
              <a:t>다음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</a:t>
            </a:r>
            <a:r>
              <a:rPr lang="ko-KR" altLang="en-US" dirty="0"/>
              <a:t>의 단어를 보고 물음에 답해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 </a:t>
            </a:r>
            <a:r>
              <a:rPr lang="ko-KR" altLang="en-US" dirty="0"/>
              <a:t>민주주</a:t>
            </a:r>
            <a:r>
              <a:rPr lang="ko-KR" altLang="en-US" u="sng" dirty="0"/>
              <a:t>의의</a:t>
            </a:r>
            <a:r>
              <a:rPr lang="ko-KR" altLang="en-US" dirty="0"/>
              <a:t> </a:t>
            </a:r>
            <a:r>
              <a:rPr lang="ko-KR" altLang="en-US" u="sng" dirty="0"/>
              <a:t>의의</a:t>
            </a:r>
            <a:endParaRPr lang="en-US" altLang="ko-KR" u="sng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밑줄 침 부분의 표준 발음이 무엇인지 생각해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위 단어들의 현실 발음은 어떻게 되는지 생각해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이를 통해 이중모음 </a:t>
            </a:r>
            <a:r>
              <a:rPr lang="en-US" altLang="ko-KR" dirty="0"/>
              <a:t>‘</a:t>
            </a:r>
            <a:r>
              <a:rPr lang="ko-KR" altLang="en-US" dirty="0" err="1"/>
              <a:t>ㅢ</a:t>
            </a:r>
            <a:r>
              <a:rPr lang="en-US" altLang="ko-KR" dirty="0"/>
              <a:t>’</a:t>
            </a:r>
            <a:r>
              <a:rPr lang="ko-KR" altLang="en-US" dirty="0"/>
              <a:t>의 발음이 어떤 상태에 있는지 생각해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/>
              <a:t>민주주의에 의이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62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한국어의 운소체계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Q7. </a:t>
            </a:r>
            <a:r>
              <a:rPr lang="ko-KR" altLang="en-US" dirty="0"/>
              <a:t>다음에 묶인 음소들이 어떤 공통점을 가지는지 생각해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</a:t>
            </a:r>
            <a:r>
              <a:rPr lang="ko-KR" altLang="en-US" dirty="0" err="1"/>
              <a:t>ㄷ</a:t>
            </a:r>
            <a:r>
              <a:rPr lang="en-US" altLang="ko-KR" dirty="0"/>
              <a:t>, </a:t>
            </a:r>
            <a:r>
              <a:rPr lang="ko-KR" altLang="en-US" dirty="0" err="1"/>
              <a:t>ㅌ</a:t>
            </a:r>
            <a:r>
              <a:rPr lang="en-US" altLang="ko-KR" dirty="0"/>
              <a:t>, </a:t>
            </a:r>
            <a:r>
              <a:rPr lang="ko-KR" altLang="en-US" dirty="0" err="1"/>
              <a:t>ㄸ</a:t>
            </a:r>
            <a:r>
              <a:rPr lang="en-US" altLang="ko-KR" dirty="0"/>
              <a:t>, </a:t>
            </a:r>
            <a:r>
              <a:rPr lang="ko-KR" altLang="en-US" dirty="0" err="1"/>
              <a:t>ㅅ</a:t>
            </a:r>
            <a:r>
              <a:rPr lang="en-US" altLang="ko-KR" dirty="0"/>
              <a:t>, </a:t>
            </a:r>
            <a:r>
              <a:rPr lang="ko-KR" altLang="en-US" dirty="0" err="1"/>
              <a:t>ㅆ</a:t>
            </a:r>
            <a:r>
              <a:rPr lang="en-US" altLang="ko-KR" dirty="0"/>
              <a:t>		-&gt; </a:t>
            </a:r>
            <a:r>
              <a:rPr lang="ko-KR" altLang="en-US" dirty="0"/>
              <a:t>치조음</a:t>
            </a:r>
            <a:r>
              <a:rPr lang="en-US" altLang="ko-KR" dirty="0"/>
              <a:t>, </a:t>
            </a:r>
            <a:r>
              <a:rPr lang="ko-KR" altLang="en-US" dirty="0"/>
              <a:t>파열음</a:t>
            </a:r>
            <a:r>
              <a:rPr lang="en-US" altLang="ko-KR" dirty="0"/>
              <a:t>, </a:t>
            </a:r>
            <a:r>
              <a:rPr lang="ko-KR" altLang="en-US" dirty="0"/>
              <a:t>장애음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(2) </a:t>
            </a:r>
            <a:r>
              <a:rPr lang="ko-KR" altLang="en-US" dirty="0" err="1"/>
              <a:t>ㅁ</a:t>
            </a:r>
            <a:r>
              <a:rPr lang="en-US" altLang="ko-KR" dirty="0"/>
              <a:t>, </a:t>
            </a:r>
            <a:r>
              <a:rPr lang="ko-KR" altLang="en-US" dirty="0"/>
              <a:t>ㄴ</a:t>
            </a:r>
            <a:r>
              <a:rPr lang="en-US" altLang="ko-KR" dirty="0"/>
              <a:t>, </a:t>
            </a:r>
            <a:r>
              <a:rPr lang="ko-KR" altLang="en-US" dirty="0" err="1"/>
              <a:t>ㅇ</a:t>
            </a:r>
            <a:r>
              <a:rPr lang="en-US" altLang="ko-KR" dirty="0"/>
              <a:t>, </a:t>
            </a:r>
            <a:r>
              <a:rPr lang="ko-KR" altLang="en-US" dirty="0"/>
              <a:t>ㄹ</a:t>
            </a:r>
            <a:r>
              <a:rPr lang="en-US" altLang="ko-KR" dirty="0"/>
              <a:t> 		-&gt; </a:t>
            </a:r>
            <a:r>
              <a:rPr lang="ko-KR" altLang="en-US" dirty="0" err="1"/>
              <a:t>공명음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(3) </a:t>
            </a:r>
            <a:r>
              <a:rPr lang="ko-KR" altLang="en-US" dirty="0" err="1"/>
              <a:t>ㅈ</a:t>
            </a:r>
            <a:r>
              <a:rPr lang="en-US" altLang="ko-KR" dirty="0"/>
              <a:t>, </a:t>
            </a:r>
            <a:r>
              <a:rPr lang="ko-KR" altLang="en-US" dirty="0" err="1"/>
              <a:t>ㅊ</a:t>
            </a:r>
            <a:r>
              <a:rPr lang="en-US" altLang="ko-KR" dirty="0"/>
              <a:t>, </a:t>
            </a:r>
            <a:r>
              <a:rPr lang="ko-KR" altLang="en-US" dirty="0" err="1"/>
              <a:t>ㅉ</a:t>
            </a:r>
            <a:r>
              <a:rPr lang="en-US" altLang="ko-KR" dirty="0"/>
              <a:t>. 			-&gt; </a:t>
            </a:r>
            <a:r>
              <a:rPr lang="ko-KR" altLang="en-US" dirty="0" err="1"/>
              <a:t>치조경구개음</a:t>
            </a:r>
            <a:r>
              <a:rPr lang="en-US" altLang="ko-KR" dirty="0"/>
              <a:t>, </a:t>
            </a:r>
            <a:r>
              <a:rPr lang="ko-KR" altLang="en-US" dirty="0"/>
              <a:t>파찰음</a:t>
            </a:r>
            <a:r>
              <a:rPr lang="en-US" altLang="ko-KR" dirty="0"/>
              <a:t>, </a:t>
            </a:r>
            <a:r>
              <a:rPr lang="ko-KR" altLang="en-US" dirty="0"/>
              <a:t>장애음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(4) </a:t>
            </a:r>
            <a:r>
              <a:rPr lang="ko-KR" altLang="en-US" dirty="0" err="1"/>
              <a:t>ㅟ</a:t>
            </a:r>
            <a:r>
              <a:rPr lang="en-US" altLang="ko-KR" dirty="0"/>
              <a:t>, </a:t>
            </a:r>
            <a:r>
              <a:rPr lang="ko-KR" altLang="en-US" dirty="0" err="1"/>
              <a:t>ㅚ</a:t>
            </a:r>
            <a:r>
              <a:rPr lang="en-US" altLang="ko-KR" dirty="0"/>
              <a:t>			-&gt; </a:t>
            </a:r>
            <a:r>
              <a:rPr lang="ko-KR" altLang="en-US" dirty="0"/>
              <a:t>전설 원순 모음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(5) </a:t>
            </a:r>
            <a:r>
              <a:rPr lang="ko-KR" altLang="en-US" dirty="0" err="1"/>
              <a:t>ㅡ</a:t>
            </a:r>
            <a:r>
              <a:rPr lang="en-US" altLang="ko-KR" dirty="0"/>
              <a:t>, </a:t>
            </a:r>
            <a:r>
              <a:rPr lang="ko-KR" altLang="en-US" dirty="0" err="1"/>
              <a:t>ㅜ</a:t>
            </a:r>
            <a:r>
              <a:rPr lang="en-US" altLang="ko-KR" dirty="0"/>
              <a:t>, </a:t>
            </a:r>
            <a:r>
              <a:rPr lang="ko-KR" altLang="en-US" dirty="0" err="1"/>
              <a:t>ㅟ</a:t>
            </a:r>
            <a:r>
              <a:rPr lang="en-US" altLang="ko-KR" dirty="0"/>
              <a:t>, </a:t>
            </a:r>
            <a:r>
              <a:rPr lang="ko-KR" altLang="en-US" dirty="0" err="1"/>
              <a:t>ㅣ</a:t>
            </a:r>
            <a:r>
              <a:rPr lang="ko-KR" altLang="en-US" dirty="0"/>
              <a:t> </a:t>
            </a:r>
            <a:r>
              <a:rPr lang="en-US" altLang="ko-KR" dirty="0"/>
              <a:t>		-&gt; </a:t>
            </a:r>
            <a:r>
              <a:rPr lang="ko-KR" altLang="en-US" dirty="0"/>
              <a:t>고모음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(6) </a:t>
            </a:r>
            <a:r>
              <a:rPr lang="ko-KR" altLang="en-US" dirty="0" err="1"/>
              <a:t>ㅑ</a:t>
            </a:r>
            <a:r>
              <a:rPr lang="en-US" altLang="ko-KR" dirty="0"/>
              <a:t>, </a:t>
            </a:r>
            <a:r>
              <a:rPr lang="ko-KR" altLang="en-US" dirty="0" err="1"/>
              <a:t>ㅕ</a:t>
            </a:r>
            <a:r>
              <a:rPr lang="en-US" altLang="ko-KR" dirty="0"/>
              <a:t>, </a:t>
            </a:r>
            <a:r>
              <a:rPr lang="ko-KR" altLang="en-US" dirty="0" err="1"/>
              <a:t>ㅛ</a:t>
            </a:r>
            <a:r>
              <a:rPr lang="en-US" altLang="ko-KR" dirty="0"/>
              <a:t>, </a:t>
            </a:r>
            <a:r>
              <a:rPr lang="ko-KR" altLang="en-US" dirty="0" err="1"/>
              <a:t>ㅠ</a:t>
            </a:r>
            <a:r>
              <a:rPr lang="en-US" altLang="ko-KR" dirty="0"/>
              <a:t>, </a:t>
            </a:r>
            <a:r>
              <a:rPr lang="ko-KR" altLang="en-US" dirty="0" err="1"/>
              <a:t>ㅖ</a:t>
            </a:r>
            <a:r>
              <a:rPr lang="en-US" altLang="ko-KR" dirty="0"/>
              <a:t>, </a:t>
            </a:r>
            <a:r>
              <a:rPr lang="ko-KR" altLang="en-US" dirty="0" err="1"/>
              <a:t>ㅒ</a:t>
            </a:r>
            <a:r>
              <a:rPr lang="en-US" altLang="ko-KR" dirty="0"/>
              <a:t>		-&gt; y</a:t>
            </a:r>
            <a:r>
              <a:rPr lang="ko-KR" altLang="en-US" dirty="0"/>
              <a:t>이중모음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Q8. </a:t>
            </a:r>
            <a:r>
              <a:rPr lang="ko-KR" altLang="en-US" dirty="0"/>
              <a:t>다음 물음에 생각해 보자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‘</a:t>
            </a:r>
            <a:r>
              <a:rPr lang="ko-KR" altLang="en-US" dirty="0" err="1"/>
              <a:t>ㅔ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 err="1"/>
              <a:t>ㅐ</a:t>
            </a:r>
            <a:r>
              <a:rPr lang="en-US" altLang="ko-KR" dirty="0"/>
              <a:t>’</a:t>
            </a:r>
            <a:r>
              <a:rPr lang="ko-KR" altLang="en-US" dirty="0"/>
              <a:t>를 구별하지 못하는 사람들이 많은데 어떻게 하면 </a:t>
            </a:r>
            <a:r>
              <a:rPr lang="en-US" altLang="ko-KR" dirty="0"/>
              <a:t>‘</a:t>
            </a:r>
            <a:r>
              <a:rPr lang="ko-KR" altLang="en-US" dirty="0" err="1"/>
              <a:t>ㅔ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 err="1"/>
              <a:t>ㅐ</a:t>
            </a:r>
            <a:r>
              <a:rPr lang="en-US" altLang="ko-KR" dirty="0"/>
              <a:t>’</a:t>
            </a:r>
            <a:r>
              <a:rPr lang="ko-KR" altLang="en-US" dirty="0"/>
              <a:t>를 정확히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구분해서 발음할 수 있을지 생각해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(2) ‘</a:t>
            </a:r>
            <a:r>
              <a:rPr lang="ko-KR" altLang="en-US" dirty="0"/>
              <a:t>네가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en-US" altLang="ko-KR" dirty="0"/>
              <a:t>‘</a:t>
            </a:r>
            <a:r>
              <a:rPr lang="ko-KR" altLang="en-US" dirty="0" err="1"/>
              <a:t>니가</a:t>
            </a:r>
            <a:r>
              <a:rPr lang="en-US" altLang="ko-KR" dirty="0"/>
              <a:t>’ </a:t>
            </a:r>
            <a:r>
              <a:rPr lang="ko-KR" altLang="en-US" dirty="0"/>
              <a:t>라고 하지만 </a:t>
            </a:r>
            <a:r>
              <a:rPr lang="en-US" altLang="ko-KR" dirty="0"/>
              <a:t>‘</a:t>
            </a:r>
            <a:r>
              <a:rPr lang="ko-KR" altLang="en-US" dirty="0"/>
              <a:t>내가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en-US" altLang="ko-KR" dirty="0"/>
              <a:t>‘</a:t>
            </a:r>
            <a:r>
              <a:rPr lang="ko-KR" altLang="en-US" dirty="0" err="1"/>
              <a:t>니가</a:t>
            </a:r>
            <a:r>
              <a:rPr lang="en-US" altLang="ko-KR" dirty="0"/>
              <a:t>’</a:t>
            </a:r>
            <a:r>
              <a:rPr lang="ko-KR" altLang="en-US" dirty="0"/>
              <a:t>라고 하지 않는다</a:t>
            </a:r>
            <a:r>
              <a:rPr lang="en-US" altLang="ko-KR" dirty="0"/>
              <a:t>. </a:t>
            </a:r>
            <a:r>
              <a:rPr lang="ko-KR" altLang="en-US" dirty="0"/>
              <a:t>그 이유를 생각해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보세요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52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80877"/>
              </p:ext>
            </p:extLst>
          </p:nvPr>
        </p:nvGraphicFramePr>
        <p:xfrm>
          <a:off x="2279576" y="2132857"/>
          <a:ext cx="7704858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파열음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마찰음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파찰음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비음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지속성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지연개방성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비음성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소음성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+(</a:t>
                      </a:r>
                      <a:r>
                        <a:rPr lang="ko-KR" altLang="en-US" dirty="0" err="1"/>
                        <a:t>ㅎ제외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1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Autofit/>
          </a:bodyPr>
          <a:lstStyle/>
          <a:p>
            <a:pPr lvl="2"/>
            <a:endParaRPr lang="en-US" altLang="ko-KR" dirty="0"/>
          </a:p>
          <a:p>
            <a:pPr lvl="3"/>
            <a:r>
              <a:rPr lang="ko-KR" altLang="en-US" sz="1800" dirty="0"/>
              <a:t>성문음의 경우 연구개음과 자질이 같아서 모음에서 사용하는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저설성</a:t>
            </a:r>
            <a:r>
              <a:rPr lang="en-US" altLang="ko-KR" sz="1800" dirty="0"/>
              <a:t>] </a:t>
            </a:r>
            <a:r>
              <a:rPr lang="ko-KR" altLang="en-US" sz="1800" dirty="0"/>
              <a:t>자질을 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이용하여</a:t>
            </a:r>
            <a:r>
              <a:rPr lang="en-US" altLang="ko-KR" sz="1800" dirty="0"/>
              <a:t> </a:t>
            </a:r>
            <a:r>
              <a:rPr lang="ko-KR" altLang="en-US" sz="1800" dirty="0"/>
              <a:t>분류하기도 함</a:t>
            </a:r>
            <a:r>
              <a:rPr lang="en-US" altLang="ko-KR" sz="1800" dirty="0"/>
              <a:t>.</a:t>
            </a:r>
          </a:p>
          <a:p>
            <a:pPr lvl="4"/>
            <a:endParaRPr lang="en-US" altLang="ko-KR" sz="1800" dirty="0"/>
          </a:p>
          <a:p>
            <a:pPr lvl="4"/>
            <a:r>
              <a:rPr lang="en-US" altLang="ko-KR" sz="1800" dirty="0"/>
              <a:t> </a:t>
            </a:r>
            <a:r>
              <a:rPr lang="ko-KR" altLang="en-US" sz="1800" dirty="0"/>
              <a:t>연구개음 </a:t>
            </a:r>
            <a:r>
              <a:rPr lang="en-US" altLang="ko-KR" sz="1800" dirty="0"/>
              <a:t>[-</a:t>
            </a:r>
            <a:r>
              <a:rPr lang="ko-KR" altLang="en-US" sz="1800" dirty="0" err="1"/>
              <a:t>전방성</a:t>
            </a:r>
            <a:r>
              <a:rPr lang="en-US" altLang="ko-KR" sz="1800" dirty="0"/>
              <a:t>, -</a:t>
            </a:r>
            <a:r>
              <a:rPr lang="ko-KR" altLang="en-US" sz="1800" dirty="0" err="1"/>
              <a:t>설정성</a:t>
            </a:r>
            <a:r>
              <a:rPr lang="en-US" altLang="ko-KR" sz="1800" dirty="0"/>
              <a:t>, -</a:t>
            </a:r>
            <a:r>
              <a:rPr lang="ko-KR" altLang="en-US" sz="1800" dirty="0" err="1"/>
              <a:t>저설성</a:t>
            </a:r>
            <a:r>
              <a:rPr lang="en-US" altLang="ko-KR" sz="1800" dirty="0"/>
              <a:t>]</a:t>
            </a:r>
          </a:p>
          <a:p>
            <a:pPr marL="1051560" lvl="4" indent="0">
              <a:buNone/>
            </a:pPr>
            <a:r>
              <a:rPr lang="en-US" altLang="ko-KR" sz="1800" dirty="0"/>
              <a:t>      </a:t>
            </a:r>
            <a:r>
              <a:rPr lang="ko-KR" altLang="en-US" sz="1800" dirty="0"/>
              <a:t>성문음  </a:t>
            </a:r>
            <a:r>
              <a:rPr lang="en-US" altLang="ko-KR" sz="1800" dirty="0"/>
              <a:t>[-</a:t>
            </a:r>
            <a:r>
              <a:rPr lang="ko-KR" altLang="en-US" sz="1800" dirty="0" err="1"/>
              <a:t>전방성</a:t>
            </a:r>
            <a:r>
              <a:rPr lang="en-US" altLang="ko-KR" sz="1800" dirty="0"/>
              <a:t>, -</a:t>
            </a:r>
            <a:r>
              <a:rPr lang="ko-KR" altLang="en-US" sz="1800" dirty="0" err="1"/>
              <a:t>설정성</a:t>
            </a:r>
            <a:r>
              <a:rPr lang="en-US" altLang="ko-KR" sz="1800" dirty="0"/>
              <a:t>, +</a:t>
            </a:r>
            <a:r>
              <a:rPr lang="ko-KR" altLang="en-US" sz="1800" dirty="0" err="1"/>
              <a:t>저설성</a:t>
            </a:r>
            <a:r>
              <a:rPr lang="en-US" altLang="ko-KR" sz="1800" dirty="0"/>
              <a:t>]</a:t>
            </a:r>
          </a:p>
          <a:p>
            <a:pPr marL="1051560" lvl="4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endParaRPr lang="en-US" altLang="ko-KR" sz="2000" dirty="0"/>
          </a:p>
          <a:p>
            <a:pPr marL="1051560" lvl="4" indent="0">
              <a:buNone/>
            </a:pPr>
            <a:r>
              <a:rPr lang="ko-KR" altLang="en-US" sz="1800" dirty="0"/>
              <a:t> </a:t>
            </a:r>
            <a:r>
              <a:rPr lang="en-US" altLang="ko-KR" sz="1800" dirty="0"/>
              <a:t> </a:t>
            </a:r>
          </a:p>
          <a:p>
            <a:pPr lvl="2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65150"/>
              </p:ext>
            </p:extLst>
          </p:nvPr>
        </p:nvGraphicFramePr>
        <p:xfrm>
          <a:off x="2423593" y="4077073"/>
          <a:ext cx="7344815" cy="1440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양순음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치조음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경구개음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연구개음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전방성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설정성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06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3169" y="1103122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Q1. </a:t>
            </a:r>
            <a:r>
              <a:rPr lang="ko-KR" altLang="en-US" dirty="0"/>
              <a:t>다음 빈칸에 변별자질 값을 넣어 보세요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43472"/>
              </p:ext>
            </p:extLst>
          </p:nvPr>
        </p:nvGraphicFramePr>
        <p:xfrm>
          <a:off x="1714831" y="2093722"/>
          <a:ext cx="8714040" cy="3168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9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7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47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26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ㅂ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ㄲ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ㅅ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ㅊ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ㅁ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ㄴ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ㄷ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ㅋ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ㄹ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ㅎ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공명성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지속성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+/-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비음성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소음성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긴장성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유기성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96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Q2. </a:t>
            </a:r>
            <a:r>
              <a:rPr lang="ko-KR" altLang="en-US" dirty="0"/>
              <a:t>다음 빈칸에 변별자질 값을 넣어 보세요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86227"/>
              </p:ext>
            </p:extLst>
          </p:nvPr>
        </p:nvGraphicFramePr>
        <p:xfrm>
          <a:off x="1919531" y="2564904"/>
          <a:ext cx="8424944" cy="173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26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ㄱ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ㅆ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ㅍ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ㄴ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ㅈ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ㄹ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ㅋ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ㅇ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ㄷ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ㅂ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전방성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설정성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62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자음분류자질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Q3. </a:t>
            </a:r>
            <a:r>
              <a:rPr lang="ko-KR" altLang="en-US" dirty="0"/>
              <a:t>다음 제시된 자음들은 어떤 변별자질로 나타낼 수 있는지 써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</a:t>
            </a:r>
            <a:r>
              <a:rPr lang="ko-KR" altLang="en-US" dirty="0" err="1"/>
              <a:t>ㅌ</a:t>
            </a:r>
            <a:r>
              <a:rPr lang="en-US" altLang="ko-KR" dirty="0"/>
              <a:t>, </a:t>
            </a:r>
            <a:r>
              <a:rPr lang="ko-KR" altLang="en-US" dirty="0" err="1"/>
              <a:t>ㅊ</a:t>
            </a:r>
            <a:r>
              <a:rPr lang="ko-KR" altLang="en-US" dirty="0"/>
              <a:t> </a:t>
            </a:r>
            <a:r>
              <a:rPr lang="en-US" altLang="ko-KR" dirty="0"/>
              <a:t>		-&gt; [+</a:t>
            </a:r>
            <a:r>
              <a:rPr lang="ko-KR" altLang="en-US" dirty="0" err="1"/>
              <a:t>자음성</a:t>
            </a:r>
            <a:r>
              <a:rPr lang="en-US" altLang="ko-KR" dirty="0"/>
              <a:t>], [+</a:t>
            </a:r>
            <a:r>
              <a:rPr lang="ko-KR" altLang="en-US" dirty="0" err="1"/>
              <a:t>설정성</a:t>
            </a:r>
            <a:r>
              <a:rPr lang="en-US" altLang="ko-KR" dirty="0"/>
              <a:t>], [+</a:t>
            </a:r>
            <a:r>
              <a:rPr lang="ko-KR" altLang="en-US" dirty="0"/>
              <a:t>유기성</a:t>
            </a:r>
            <a:r>
              <a:rPr lang="en-US" altLang="ko-KR" dirty="0"/>
              <a:t>], [+</a:t>
            </a:r>
            <a:r>
              <a:rPr lang="ko-KR" altLang="en-US" dirty="0" err="1"/>
              <a:t>긴장성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r>
              <a:rPr lang="en-US" altLang="ko-KR" dirty="0"/>
              <a:t>(2) </a:t>
            </a:r>
            <a:r>
              <a:rPr lang="ko-KR" altLang="en-US" dirty="0" err="1"/>
              <a:t>ㅁ</a:t>
            </a:r>
            <a:r>
              <a:rPr lang="en-US" altLang="ko-KR" dirty="0"/>
              <a:t>, </a:t>
            </a:r>
            <a:r>
              <a:rPr lang="ko-KR" altLang="en-US" dirty="0"/>
              <a:t>ㄴ</a:t>
            </a:r>
            <a:r>
              <a:rPr lang="en-US" altLang="ko-KR" dirty="0"/>
              <a:t>		-&gt; [+</a:t>
            </a:r>
            <a:r>
              <a:rPr lang="ko-KR" altLang="en-US" dirty="0"/>
              <a:t>공명성</a:t>
            </a:r>
            <a:r>
              <a:rPr lang="en-US" altLang="ko-KR" dirty="0"/>
              <a:t>], [+</a:t>
            </a:r>
            <a:r>
              <a:rPr lang="ko-KR" altLang="en-US" dirty="0" err="1"/>
              <a:t>비음성</a:t>
            </a:r>
            <a:r>
              <a:rPr lang="en-US" altLang="ko-KR" dirty="0"/>
              <a:t>], [+</a:t>
            </a:r>
            <a:r>
              <a:rPr lang="ko-KR" altLang="en-US" dirty="0" err="1"/>
              <a:t>전방성</a:t>
            </a:r>
            <a:r>
              <a:rPr lang="en-US" altLang="ko-KR" dirty="0"/>
              <a:t>]</a:t>
            </a:r>
          </a:p>
          <a:p>
            <a:pPr marL="731520" lvl="1" indent="-457200">
              <a:buAutoNum type="arabicParenBoth"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Q4. </a:t>
            </a:r>
            <a:r>
              <a:rPr lang="ko-KR" altLang="en-US" dirty="0"/>
              <a:t>다음 변별자질들의 묶음이 나타내는 자음들을 모두 찾아보세요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617220" lvl="1" indent="-342900">
              <a:buAutoNum type="arabicParenBoth"/>
            </a:pPr>
            <a:r>
              <a:rPr lang="en-US" altLang="ko-KR" dirty="0"/>
              <a:t>[+ </a:t>
            </a:r>
            <a:r>
              <a:rPr lang="ko-KR" altLang="en-US" dirty="0" err="1"/>
              <a:t>설정성</a:t>
            </a:r>
            <a:r>
              <a:rPr lang="en-US" altLang="ko-KR" dirty="0"/>
              <a:t>, +</a:t>
            </a:r>
            <a:r>
              <a:rPr lang="ko-KR" altLang="en-US" dirty="0"/>
              <a:t>공명성</a:t>
            </a:r>
            <a:r>
              <a:rPr lang="en-US" altLang="ko-KR" dirty="0"/>
              <a:t>]		-&gt; </a:t>
            </a:r>
            <a:r>
              <a:rPr lang="ko-KR" altLang="en-US" dirty="0"/>
              <a:t>ㄴ</a:t>
            </a:r>
            <a:r>
              <a:rPr lang="en-US" altLang="ko-KR" dirty="0"/>
              <a:t>, </a:t>
            </a:r>
            <a:r>
              <a:rPr lang="ko-KR" altLang="en-US" dirty="0"/>
              <a:t>ㄹ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(2) [-</a:t>
            </a:r>
            <a:r>
              <a:rPr lang="ko-KR" altLang="en-US" dirty="0" err="1"/>
              <a:t>전방성</a:t>
            </a:r>
            <a:r>
              <a:rPr lang="en-US" altLang="ko-KR" dirty="0"/>
              <a:t>, +</a:t>
            </a:r>
            <a:r>
              <a:rPr lang="ko-KR" altLang="en-US" dirty="0" err="1"/>
              <a:t>소음성</a:t>
            </a:r>
            <a:r>
              <a:rPr lang="en-US" altLang="ko-KR" dirty="0"/>
              <a:t>]		-&gt; /</a:t>
            </a:r>
            <a:r>
              <a:rPr lang="ko-KR" altLang="en-US" dirty="0" err="1"/>
              <a:t>ㅈ</a:t>
            </a:r>
            <a:r>
              <a:rPr lang="en-US" altLang="ko-KR" dirty="0"/>
              <a:t>,</a:t>
            </a:r>
            <a:r>
              <a:rPr lang="ko-KR" altLang="en-US" dirty="0" err="1"/>
              <a:t>ㅊ</a:t>
            </a:r>
            <a:r>
              <a:rPr lang="en-US" altLang="ko-KR" dirty="0"/>
              <a:t>,</a:t>
            </a:r>
            <a:r>
              <a:rPr lang="ko-KR" altLang="en-US" dirty="0" err="1"/>
              <a:t>ㅉ</a:t>
            </a:r>
            <a:r>
              <a:rPr lang="en-US" altLang="ko-KR" dirty="0"/>
              <a:t>/</a:t>
            </a:r>
          </a:p>
          <a:p>
            <a:pPr marL="274320" lvl="1" indent="0">
              <a:buNone/>
            </a:pPr>
            <a:r>
              <a:rPr lang="en-US" altLang="ko-KR" dirty="0"/>
              <a:t>(3) [+</a:t>
            </a:r>
            <a:r>
              <a:rPr lang="ko-KR" altLang="en-US" dirty="0" err="1"/>
              <a:t>전방성</a:t>
            </a:r>
            <a:r>
              <a:rPr lang="en-US" altLang="ko-KR" dirty="0"/>
              <a:t>, -</a:t>
            </a:r>
            <a:r>
              <a:rPr lang="ko-KR" altLang="en-US" dirty="0" err="1"/>
              <a:t>긴장성</a:t>
            </a:r>
            <a:r>
              <a:rPr lang="en-US" altLang="ko-KR" dirty="0"/>
              <a:t>, -</a:t>
            </a:r>
            <a:r>
              <a:rPr lang="ko-KR" altLang="en-US" dirty="0"/>
              <a:t>공명성</a:t>
            </a:r>
            <a:r>
              <a:rPr lang="en-US" altLang="ko-KR" dirty="0"/>
              <a:t>]	-&gt; /</a:t>
            </a:r>
            <a:r>
              <a:rPr lang="ko-KR" altLang="en-US" dirty="0" err="1"/>
              <a:t>ㅂ</a:t>
            </a:r>
            <a:r>
              <a:rPr lang="en-US" altLang="ko-KR" dirty="0"/>
              <a:t>/, /</a:t>
            </a:r>
            <a:r>
              <a:rPr lang="ko-KR" altLang="en-US" dirty="0" err="1"/>
              <a:t>ㅅ</a:t>
            </a:r>
            <a:r>
              <a:rPr lang="en-US" altLang="ko-KR" dirty="0"/>
              <a:t>/, /</a:t>
            </a:r>
            <a:r>
              <a:rPr lang="ko-KR" altLang="en-US" dirty="0" err="1"/>
              <a:t>ㄷ</a:t>
            </a:r>
            <a:r>
              <a:rPr lang="en-US" altLang="ko-KR" dirty="0"/>
              <a:t>/</a:t>
            </a:r>
          </a:p>
          <a:p>
            <a:pPr marL="731520" lvl="1" indent="-457200">
              <a:buAutoNum type="arabicParenBoth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138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2200" dirty="0"/>
          </a:p>
          <a:p>
            <a:pPr marL="274320" lvl="1" indent="0">
              <a:buNone/>
            </a:pPr>
            <a:r>
              <a:rPr lang="en-US" altLang="ko-KR" dirty="0"/>
              <a:t>Q5.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물음에 대한 답을 생각해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상보적 분포를 보이는 두 소리를 이용하여 최소 </a:t>
            </a:r>
            <a:r>
              <a:rPr lang="ko-KR" altLang="en-US" dirty="0" err="1"/>
              <a:t>대립쌍을</a:t>
            </a:r>
            <a:r>
              <a:rPr lang="ko-KR" altLang="en-US" dirty="0"/>
              <a:t> 만들 수 있는가</a:t>
            </a:r>
            <a:r>
              <a:rPr lang="en-US" altLang="ko-KR" dirty="0"/>
              <a:t>?</a:t>
            </a:r>
          </a:p>
          <a:p>
            <a:pPr marL="274320" lvl="1" indent="0">
              <a:buNone/>
            </a:pPr>
            <a:r>
              <a:rPr lang="en-US" altLang="ko-KR" dirty="0"/>
              <a:t>     (   </a:t>
            </a:r>
            <a:r>
              <a:rPr lang="ko-KR" altLang="en-US" dirty="0"/>
              <a:t>없다    </a:t>
            </a:r>
            <a:r>
              <a:rPr lang="en-US" altLang="ko-KR" dirty="0"/>
              <a:t>) -&gt; </a:t>
            </a:r>
            <a:r>
              <a:rPr lang="ko-KR" altLang="en-US" dirty="0"/>
              <a:t>상보적 분포를 보이는 두 소리는 한 음소의 변이음으로 상보적 분포를 보이기에 하나의 음운 차이로 의미 차이를 만들어 내지 못한다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최소 </a:t>
            </a:r>
            <a:r>
              <a:rPr lang="ko-KR" altLang="en-US" dirty="0" err="1"/>
              <a:t>대립쌍을</a:t>
            </a:r>
            <a:r>
              <a:rPr lang="ko-KR" altLang="en-US" dirty="0"/>
              <a:t> 이루게 하는 두 소리를 상보적 분포를 이룰 수 있는가</a:t>
            </a:r>
            <a:r>
              <a:rPr lang="en-US" altLang="ko-KR" dirty="0"/>
              <a:t>? </a:t>
            </a:r>
          </a:p>
          <a:p>
            <a:pPr marL="274320" lvl="1" indent="0">
              <a:buNone/>
            </a:pPr>
            <a:r>
              <a:rPr lang="en-US" altLang="ko-KR" dirty="0"/>
              <a:t>     (   </a:t>
            </a:r>
            <a:r>
              <a:rPr lang="ko-KR" altLang="en-US" dirty="0"/>
              <a:t>있다   </a:t>
            </a:r>
            <a:r>
              <a:rPr lang="en-US" altLang="ko-KR" dirty="0"/>
              <a:t>) -&gt; ‘</a:t>
            </a:r>
            <a:r>
              <a:rPr lang="ko-KR" altLang="en-US" dirty="0" err="1"/>
              <a:t>ㅇ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을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’</a:t>
            </a:r>
            <a:r>
              <a:rPr lang="ko-KR" altLang="en-US" dirty="0"/>
              <a:t>를</a:t>
            </a:r>
            <a:r>
              <a:rPr lang="en-US" altLang="ko-KR" dirty="0"/>
              <a:t>’</a:t>
            </a:r>
            <a:r>
              <a:rPr lang="ko-KR" altLang="en-US" dirty="0"/>
              <a:t>에서 최소대립쌍을 이루며 목적격 조사로 상보적 분포를 이룬다</a:t>
            </a:r>
            <a:r>
              <a:rPr lang="en-US" altLang="ko-KR" dirty="0"/>
              <a:t>. </a:t>
            </a:r>
          </a:p>
          <a:p>
            <a:pPr marL="274320" lvl="1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이상의 사실을 볼 때 상보적 분포와 최소 </a:t>
            </a:r>
            <a:r>
              <a:rPr lang="ko-KR" altLang="en-US" dirty="0" err="1"/>
              <a:t>대립쌍은</a:t>
            </a:r>
            <a:r>
              <a:rPr lang="ko-KR" altLang="en-US" dirty="0"/>
              <a:t> 관련성이 있는가</a:t>
            </a:r>
            <a:r>
              <a:rPr lang="en-US" altLang="ko-KR" dirty="0"/>
              <a:t>?</a:t>
            </a:r>
          </a:p>
          <a:p>
            <a:pPr marL="274320" lvl="1" indent="0">
              <a:buNone/>
            </a:pPr>
            <a:r>
              <a:rPr lang="en-US" altLang="ko-KR" dirty="0"/>
              <a:t>     (   </a:t>
            </a:r>
            <a:r>
              <a:rPr lang="ko-KR" altLang="en-US" dirty="0"/>
              <a:t>있다    </a:t>
            </a:r>
            <a:r>
              <a:rPr lang="en-US" altLang="ko-KR" dirty="0"/>
              <a:t>) -&gt; </a:t>
            </a:r>
            <a:r>
              <a:rPr lang="ko-KR" altLang="en-US" dirty="0"/>
              <a:t>어떤 음운이 상보적으로 분포할 경우 최소 대립쌍을 이룰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24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자음의 변이음</a:t>
            </a: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ㅂ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ㄷ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ㄱ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변이음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207568" y="2852936"/>
          <a:ext cx="7632850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어두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종성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유성음</a:t>
                      </a:r>
                      <a:r>
                        <a:rPr lang="ko-KR" altLang="en-US" dirty="0"/>
                        <a:t> 사이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ㅂ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바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u="sng" dirty="0"/>
                        <a:t>보</a:t>
                      </a:r>
                      <a:r>
                        <a:rPr lang="ko-KR" altLang="en-US" dirty="0"/>
                        <a:t>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  <a:r>
                        <a:rPr lang="ko-KR" altLang="en-US" u="sng" dirty="0"/>
                        <a:t>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</a:t>
                      </a:r>
                      <a:r>
                        <a:rPr lang="ko-KR" altLang="en-US" u="sng" dirty="0"/>
                        <a:t>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</a:t>
                      </a:r>
                      <a:r>
                        <a:rPr lang="ko-KR" altLang="en-US" u="sng" dirty="0"/>
                        <a:t>버</a:t>
                      </a:r>
                      <a:r>
                        <a:rPr lang="ko-KR" altLang="en-US" dirty="0"/>
                        <a:t>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본</a:t>
                      </a:r>
                      <a:r>
                        <a:rPr lang="ko-KR" altLang="en-US" u="sng" dirty="0"/>
                        <a:t>보</a:t>
                      </a:r>
                      <a:r>
                        <a:rPr lang="ko-KR" altLang="en-US" dirty="0"/>
                        <a:t>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ㄷ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도</a:t>
                      </a:r>
                      <a:r>
                        <a:rPr lang="ko-KR" altLang="en-US" dirty="0"/>
                        <a:t>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u="sng" dirty="0"/>
                        <a:t>다</a:t>
                      </a:r>
                      <a:r>
                        <a:rPr lang="ko-KR" altLang="en-US" dirty="0"/>
                        <a:t>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</a:t>
                      </a:r>
                      <a:r>
                        <a:rPr lang="ko-KR" altLang="en-US" u="sng" dirty="0"/>
                        <a:t>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</a:t>
                      </a:r>
                      <a:r>
                        <a:rPr lang="ko-KR" altLang="en-US" u="sng" dirty="0"/>
                        <a:t>다</a:t>
                      </a:r>
                      <a:r>
                        <a:rPr lang="ko-KR" altLang="en-US" dirty="0"/>
                        <a:t>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ㄱ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sng" dirty="0"/>
                        <a:t>구</a:t>
                      </a:r>
                      <a:r>
                        <a:rPr lang="ko-KR" altLang="en-US" dirty="0"/>
                        <a:t>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</a:t>
                      </a:r>
                      <a:r>
                        <a:rPr lang="ko-KR" altLang="en-US" u="sng" dirty="0"/>
                        <a:t>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아</a:t>
                      </a:r>
                      <a:r>
                        <a:rPr lang="ko-KR" altLang="en-US" u="sng" dirty="0"/>
                        <a:t>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37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ㅈ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변이음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ㅈ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은 음절 종성에 오지 못함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279576" y="3212976"/>
          <a:ext cx="7632850" cy="18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어두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유성음</a:t>
                      </a:r>
                      <a:r>
                        <a:rPr lang="ko-KR" altLang="en-US" dirty="0"/>
                        <a:t> 사이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ㅈ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자</a:t>
                      </a:r>
                      <a:r>
                        <a:rPr lang="ko-KR" altLang="en-US" dirty="0"/>
                        <a:t>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u="sng" dirty="0"/>
                        <a:t>주</a:t>
                      </a:r>
                      <a:r>
                        <a:rPr lang="ko-KR" altLang="en-US" dirty="0"/>
                        <a:t>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</a:t>
                      </a:r>
                      <a:r>
                        <a:rPr lang="ko-KR" altLang="en-US" u="sng" dirty="0"/>
                        <a:t>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</a:t>
                      </a:r>
                      <a:r>
                        <a:rPr lang="ko-KR" altLang="en-US" u="sng" dirty="0"/>
                        <a:t>자</a:t>
                      </a:r>
                      <a:r>
                        <a:rPr lang="ko-KR" altLang="en-US" dirty="0"/>
                        <a:t>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39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ㅆ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변이음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ㅆ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 변이음은 </a:t>
            </a:r>
            <a:r>
              <a:rPr lang="ko-KR" altLang="en-US" dirty="0" err="1">
                <a:latin typeface="+mn-ea"/>
              </a:rPr>
              <a:t>후행하는</a:t>
            </a:r>
            <a:r>
              <a:rPr lang="ko-KR" altLang="en-US" dirty="0">
                <a:latin typeface="+mn-ea"/>
              </a:rPr>
              <a:t> 모음의 영향을 받음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279576" y="3212976"/>
          <a:ext cx="7632850" cy="18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‘l, y</a:t>
                      </a:r>
                      <a:r>
                        <a:rPr lang="en-US" altLang="ko-KR" baseline="0" dirty="0"/>
                        <a:t>’ </a:t>
                      </a:r>
                      <a:r>
                        <a:rPr lang="ko-KR" altLang="en-US" baseline="0" dirty="0"/>
                        <a:t>앞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 환경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ㅅ</a:t>
                      </a:r>
                      <a:r>
                        <a:rPr lang="en-US" altLang="ko-KR" b="1" dirty="0"/>
                        <a:t>/</a:t>
                      </a:r>
                      <a:r>
                        <a:rPr lang="ko-KR" altLang="en-US" b="1" dirty="0" err="1"/>
                        <a:t>ㅆ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ʃ / ʃ 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/ s 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신</a:t>
                      </a:r>
                      <a:r>
                        <a:rPr lang="ko-KR" altLang="en-US" dirty="0"/>
                        <a:t>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u="sng" dirty="0"/>
                        <a:t>씨</a:t>
                      </a:r>
                      <a:r>
                        <a:rPr lang="ko-KR" altLang="en-US" dirty="0"/>
                        <a:t>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사</a:t>
                      </a:r>
                      <a:r>
                        <a:rPr lang="ko-KR" altLang="en-US" dirty="0"/>
                        <a:t>람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u="sng" baseline="0" dirty="0"/>
                        <a:t>있어</a:t>
                      </a:r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4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ㅎ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변이음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구강 내 조음점이 없어 후행 모음의 영향을 많이 받음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279576" y="3212976"/>
          <a:ext cx="7632850" cy="18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6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 err="1"/>
                        <a:t>ㅟ</a:t>
                      </a:r>
                      <a:r>
                        <a:rPr lang="en-US" altLang="ko-KR" dirty="0"/>
                        <a:t>,w</a:t>
                      </a:r>
                      <a:r>
                        <a:rPr lang="en-US" altLang="ko-KR" baseline="0" dirty="0"/>
                        <a:t>’ </a:t>
                      </a:r>
                      <a:r>
                        <a:rPr lang="ko-KR" altLang="en-US" baseline="0" dirty="0"/>
                        <a:t>앞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‘l, y’ </a:t>
                      </a:r>
                      <a:r>
                        <a:rPr lang="ko-KR" altLang="en-US" dirty="0"/>
                        <a:t>앞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ㅡ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앞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ㅎ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휘</a:t>
                      </a:r>
                      <a:r>
                        <a:rPr lang="ko-KR" altLang="en-US" dirty="0"/>
                        <a:t>파람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효</a:t>
                      </a:r>
                      <a:r>
                        <a:rPr lang="ko-KR" altLang="en-US" dirty="0"/>
                        <a:t>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하</a:t>
                      </a:r>
                      <a:r>
                        <a:rPr lang="ko-KR" altLang="en-US" u="none" dirty="0"/>
                        <a:t>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01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ㄴ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변이음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279576" y="2708920"/>
          <a:ext cx="7632850" cy="18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‘l,</a:t>
                      </a:r>
                      <a:r>
                        <a:rPr lang="en-US" altLang="ko-KR" baseline="0" dirty="0"/>
                        <a:t> y, </a:t>
                      </a:r>
                      <a:r>
                        <a:rPr lang="ko-KR" altLang="en-US" baseline="0" dirty="0" err="1"/>
                        <a:t>ㅈ</a:t>
                      </a:r>
                      <a:r>
                        <a:rPr lang="en-US" altLang="ko-KR" baseline="0" dirty="0"/>
                        <a:t>/</a:t>
                      </a:r>
                      <a:r>
                        <a:rPr lang="ko-KR" altLang="en-US" baseline="0" dirty="0" err="1"/>
                        <a:t>ㅊ</a:t>
                      </a:r>
                      <a:r>
                        <a:rPr lang="en-US" altLang="ko-KR" baseline="0" dirty="0"/>
                        <a:t>/</a:t>
                      </a:r>
                      <a:r>
                        <a:rPr lang="ko-KR" altLang="en-US" baseline="0" dirty="0" err="1"/>
                        <a:t>ㅉ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ㄴ</a:t>
                      </a:r>
                      <a:r>
                        <a:rPr lang="en-US" altLang="ko-KR" baseline="0" dirty="0"/>
                        <a:t>+(l, y)’ </a:t>
                      </a:r>
                      <a:r>
                        <a:rPr lang="ko-KR" altLang="en-US" baseline="0" dirty="0"/>
                        <a:t>앞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 환경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u="sng" dirty="0"/>
                        <a:t>언</a:t>
                      </a:r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안</a:t>
                      </a:r>
                      <a:r>
                        <a:rPr lang="ko-KR" altLang="en-US" u="sng" dirty="0"/>
                        <a:t>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나</a:t>
                      </a:r>
                      <a:r>
                        <a:rPr lang="ko-KR" altLang="en-US" dirty="0"/>
                        <a:t>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u="sng" dirty="0"/>
                        <a:t>노</a:t>
                      </a:r>
                      <a:r>
                        <a:rPr lang="ko-KR" altLang="en-US" dirty="0"/>
                        <a:t>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04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음소와 변이음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2200" dirty="0"/>
          </a:p>
          <a:p>
            <a:pPr marL="274320" lvl="1" indent="0">
              <a:buNone/>
            </a:pPr>
            <a:r>
              <a:rPr lang="en-US" altLang="ko-KR" dirty="0"/>
              <a:t>Q6. ‘</a:t>
            </a:r>
            <a:r>
              <a:rPr lang="ko-KR" altLang="en-US" dirty="0"/>
              <a:t>ㄴ</a:t>
            </a:r>
            <a:r>
              <a:rPr lang="en-US" altLang="ko-KR" dirty="0"/>
              <a:t>, </a:t>
            </a:r>
            <a:r>
              <a:rPr lang="ko-KR" altLang="en-US" dirty="0" err="1"/>
              <a:t>ㅅ</a:t>
            </a:r>
            <a:r>
              <a:rPr lang="en-US" altLang="ko-KR" dirty="0"/>
              <a:t>’</a:t>
            </a:r>
            <a:r>
              <a:rPr lang="ko-KR" altLang="en-US" dirty="0"/>
              <a:t>의 변이음 중에서 무엇이 대표 변이음이 될 수 있는지 생각해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‘</a:t>
            </a:r>
            <a:r>
              <a:rPr lang="ko-KR" altLang="en-US" dirty="0"/>
              <a:t>ㄴ</a:t>
            </a:r>
            <a:r>
              <a:rPr lang="en-US" altLang="ko-KR" dirty="0"/>
              <a:t>’</a:t>
            </a:r>
            <a:r>
              <a:rPr lang="ko-KR" altLang="en-US" dirty="0"/>
              <a:t>은 치조 비음이고 </a:t>
            </a:r>
            <a:r>
              <a:rPr lang="en-US" altLang="ko-KR" dirty="0"/>
              <a:t>‘</a:t>
            </a:r>
            <a:r>
              <a:rPr lang="ko-KR" altLang="en-US" dirty="0" err="1"/>
              <a:t>ㅅ</a:t>
            </a:r>
            <a:r>
              <a:rPr lang="en-US" altLang="ko-KR" dirty="0"/>
              <a:t>’</a:t>
            </a:r>
            <a:r>
              <a:rPr lang="ko-KR" altLang="en-US" dirty="0"/>
              <a:t>은 치조 마찰음이다</a:t>
            </a:r>
            <a:r>
              <a:rPr lang="en-US" altLang="ko-KR" dirty="0"/>
              <a:t>. ‘</a:t>
            </a:r>
            <a:r>
              <a:rPr lang="ko-KR" altLang="en-US" dirty="0"/>
              <a:t>ㄴ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en-US" altLang="ko-KR" dirty="0"/>
              <a:t>I, y </a:t>
            </a:r>
            <a:r>
              <a:rPr lang="ko-KR" altLang="en-US" dirty="0"/>
              <a:t>앞에 </a:t>
            </a:r>
            <a:r>
              <a:rPr lang="ko-KR" altLang="en-US" dirty="0" err="1"/>
              <a:t>올때</a:t>
            </a:r>
            <a:r>
              <a:rPr lang="en-US" altLang="ko-KR" dirty="0"/>
              <a:t>, </a:t>
            </a:r>
            <a:r>
              <a:rPr lang="ko-KR" altLang="en-US" dirty="0" err="1"/>
              <a:t>ㅈ</a:t>
            </a:r>
            <a:r>
              <a:rPr lang="en-US" altLang="ko-KR" dirty="0"/>
              <a:t>,</a:t>
            </a:r>
            <a:r>
              <a:rPr lang="ko-KR" altLang="en-US" dirty="0" err="1"/>
              <a:t>ㅉ</a:t>
            </a:r>
            <a:r>
              <a:rPr lang="en-US" altLang="ko-KR" dirty="0"/>
              <a:t>,</a:t>
            </a:r>
            <a:r>
              <a:rPr lang="ko-KR" altLang="en-US" dirty="0" err="1"/>
              <a:t>ㅊ발음</a:t>
            </a:r>
            <a:r>
              <a:rPr lang="ko-KR" altLang="en-US" dirty="0"/>
              <a:t> 앞에 </a:t>
            </a:r>
            <a:r>
              <a:rPr lang="ko-KR" altLang="en-US" dirty="0" err="1"/>
              <a:t>올때</a:t>
            </a:r>
            <a:r>
              <a:rPr lang="en-US" altLang="ko-KR" dirty="0"/>
              <a:t>, </a:t>
            </a:r>
            <a:r>
              <a:rPr lang="ko-KR" altLang="en-US" dirty="0"/>
              <a:t>ㄴ</a:t>
            </a:r>
            <a:r>
              <a:rPr lang="en-US" altLang="ko-KR" dirty="0"/>
              <a:t>+I, y</a:t>
            </a:r>
            <a:r>
              <a:rPr lang="ko-KR" altLang="en-US" dirty="0"/>
              <a:t>발음 앞에 </a:t>
            </a:r>
            <a:r>
              <a:rPr lang="ko-KR" altLang="en-US" dirty="0" err="1"/>
              <a:t>올때와</a:t>
            </a:r>
            <a:r>
              <a:rPr lang="ko-KR" altLang="en-US" dirty="0"/>
              <a:t> 그 외의 경우로 나뉜다</a:t>
            </a:r>
            <a:r>
              <a:rPr lang="en-US" altLang="ko-KR" dirty="0"/>
              <a:t>. ‘</a:t>
            </a:r>
            <a:r>
              <a:rPr lang="ko-KR" altLang="en-US" dirty="0" err="1"/>
              <a:t>ㅅ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 err="1"/>
              <a:t>ㅣ</a:t>
            </a:r>
            <a:r>
              <a:rPr lang="en-US" altLang="ko-KR" dirty="0"/>
              <a:t>’</a:t>
            </a:r>
            <a:r>
              <a:rPr lang="ko-KR" altLang="en-US" dirty="0"/>
              <a:t>발음 앞에 </a:t>
            </a:r>
            <a:r>
              <a:rPr lang="ko-KR" altLang="en-US" dirty="0" err="1"/>
              <a:t>올때</a:t>
            </a:r>
            <a:r>
              <a:rPr lang="ko-KR" altLang="en-US" dirty="0"/>
              <a:t> </a:t>
            </a:r>
            <a:r>
              <a:rPr lang="en-US" altLang="ko-KR" dirty="0" err="1"/>
              <a:t>sh</a:t>
            </a:r>
            <a:r>
              <a:rPr lang="ko-KR" altLang="en-US" dirty="0"/>
              <a:t>발음을 내고 나머지 경우에 </a:t>
            </a:r>
            <a:r>
              <a:rPr lang="en-US" altLang="ko-KR" dirty="0"/>
              <a:t>s</a:t>
            </a:r>
            <a:r>
              <a:rPr lang="ko-KR" altLang="en-US" dirty="0"/>
              <a:t>와 </a:t>
            </a:r>
            <a:r>
              <a:rPr lang="en-US" altLang="ko-KR" dirty="0"/>
              <a:t>s’</a:t>
            </a:r>
            <a:r>
              <a:rPr lang="ko-KR" altLang="en-US" dirty="0"/>
              <a:t>발음을 낸다</a:t>
            </a:r>
            <a:r>
              <a:rPr lang="en-US" altLang="ko-KR" dirty="0"/>
              <a:t>.’</a:t>
            </a:r>
            <a:r>
              <a:rPr lang="ko-KR" altLang="en-US" dirty="0"/>
              <a:t>ㄴ</a:t>
            </a:r>
            <a:r>
              <a:rPr lang="en-US" altLang="ko-KR" dirty="0"/>
              <a:t>’</a:t>
            </a:r>
            <a:r>
              <a:rPr lang="ko-KR" altLang="en-US" dirty="0"/>
              <a:t>은 그 외의 경우 </a:t>
            </a:r>
            <a:r>
              <a:rPr lang="en-US" altLang="ko-KR" dirty="0"/>
              <a:t>n</a:t>
            </a:r>
            <a:r>
              <a:rPr lang="ko-KR" altLang="en-US" dirty="0"/>
              <a:t>발음을 대표 변이음으로 할 수 있으며 </a:t>
            </a:r>
            <a:r>
              <a:rPr lang="en-US" altLang="ko-KR" dirty="0"/>
              <a:t>‘</a:t>
            </a:r>
            <a:r>
              <a:rPr lang="ko-KR" altLang="en-US" dirty="0" err="1"/>
              <a:t>ㅅ</a:t>
            </a:r>
            <a:r>
              <a:rPr lang="en-US" altLang="ko-KR" dirty="0"/>
              <a:t>’</a:t>
            </a:r>
            <a:r>
              <a:rPr lang="ko-KR" altLang="en-US" dirty="0"/>
              <a:t>의 경우에는 </a:t>
            </a:r>
            <a:r>
              <a:rPr lang="en-US" altLang="ko-KR" dirty="0"/>
              <a:t>s‘</a:t>
            </a:r>
            <a:r>
              <a:rPr lang="ko-KR" altLang="en-US" dirty="0"/>
              <a:t>나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ko-KR" altLang="en-US" dirty="0" err="1"/>
              <a:t>발음알</a:t>
            </a:r>
            <a:r>
              <a:rPr lang="ko-KR" altLang="en-US" dirty="0"/>
              <a:t> 경우에 대표가 될 수 </a:t>
            </a:r>
            <a:r>
              <a:rPr lang="ko-KR" altLang="en-US" dirty="0" err="1"/>
              <a:t>있을것</a:t>
            </a:r>
            <a:r>
              <a:rPr lang="ko-KR" altLang="en-US" dirty="0"/>
              <a:t> 같다</a:t>
            </a:r>
            <a:r>
              <a:rPr lang="en-US" altLang="ko-KR" dirty="0"/>
              <a:t>. </a:t>
            </a:r>
            <a:r>
              <a:rPr lang="ko-KR" altLang="en-US" dirty="0"/>
              <a:t>왜냐하면 특수한 경우가 아닌 일반적인 경우에 가깝기 때문이다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Q7. </a:t>
            </a:r>
            <a:r>
              <a:rPr lang="ko-KR" altLang="en-US" dirty="0"/>
              <a:t>무성 모음과 </a:t>
            </a:r>
            <a:r>
              <a:rPr lang="ko-KR" altLang="en-US" dirty="0" err="1"/>
              <a:t>비모음이</a:t>
            </a:r>
            <a:r>
              <a:rPr lang="ko-KR" altLang="en-US" dirty="0"/>
              <a:t> 대표 변이음이 될 수 있는지 생각해 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ko-KR" altLang="en-US" dirty="0"/>
              <a:t>무성 모음은 고모음</a:t>
            </a:r>
            <a:r>
              <a:rPr lang="en-US" altLang="ko-KR" dirty="0"/>
              <a:t>(</a:t>
            </a:r>
            <a:r>
              <a:rPr lang="ko-KR" altLang="en-US" dirty="0" err="1"/>
              <a:t>ㅜ</a:t>
            </a:r>
            <a:r>
              <a:rPr lang="en-US" altLang="ko-KR" dirty="0"/>
              <a:t>,</a:t>
            </a:r>
            <a:r>
              <a:rPr lang="ko-KR" altLang="en-US" dirty="0" err="1"/>
              <a:t>ㅣ</a:t>
            </a:r>
            <a:r>
              <a:rPr lang="en-US" altLang="ko-KR" dirty="0"/>
              <a:t>,</a:t>
            </a:r>
            <a:r>
              <a:rPr lang="ko-KR" altLang="en-US" dirty="0" err="1"/>
              <a:t>ㅟ</a:t>
            </a:r>
            <a:r>
              <a:rPr lang="en-US" altLang="ko-KR" dirty="0"/>
              <a:t>,</a:t>
            </a:r>
            <a:r>
              <a:rPr lang="ko-KR" altLang="en-US" dirty="0" err="1"/>
              <a:t>ㅡ</a:t>
            </a:r>
            <a:r>
              <a:rPr lang="en-US" altLang="ko-KR" dirty="0"/>
              <a:t>)</a:t>
            </a:r>
            <a:r>
              <a:rPr lang="ko-KR" altLang="en-US" dirty="0"/>
              <a:t>이 마찰음</a:t>
            </a:r>
            <a:r>
              <a:rPr lang="en-US" altLang="ko-KR" dirty="0"/>
              <a:t>(</a:t>
            </a:r>
            <a:r>
              <a:rPr lang="ko-KR" altLang="en-US" dirty="0" err="1"/>
              <a:t>ㅅ</a:t>
            </a:r>
            <a:r>
              <a:rPr lang="en-US" altLang="ko-KR" dirty="0"/>
              <a:t>, </a:t>
            </a:r>
            <a:r>
              <a:rPr lang="ko-KR" altLang="en-US" dirty="0" err="1"/>
              <a:t>ㅆ</a:t>
            </a:r>
            <a:r>
              <a:rPr lang="en-US" altLang="ko-KR" dirty="0"/>
              <a:t>)</a:t>
            </a:r>
            <a:r>
              <a:rPr lang="ko-KR" altLang="en-US" dirty="0"/>
              <a:t>이나 유기음</a:t>
            </a:r>
            <a:r>
              <a:rPr lang="en-US" altLang="ko-KR" dirty="0"/>
              <a:t>(</a:t>
            </a:r>
            <a:r>
              <a:rPr lang="ko-KR" altLang="en-US" dirty="0" err="1"/>
              <a:t>ㅍ</a:t>
            </a:r>
            <a:r>
              <a:rPr lang="en-US" altLang="ko-KR" dirty="0"/>
              <a:t>,</a:t>
            </a:r>
            <a:r>
              <a:rPr lang="ko-KR" altLang="en-US" dirty="0" err="1"/>
              <a:t>ㅌ</a:t>
            </a:r>
            <a:r>
              <a:rPr lang="en-US" altLang="ko-KR" dirty="0"/>
              <a:t>,</a:t>
            </a:r>
            <a:r>
              <a:rPr lang="ko-KR" altLang="en-US" dirty="0" err="1"/>
              <a:t>ㅋ</a:t>
            </a:r>
            <a:r>
              <a:rPr lang="en-US" altLang="ko-KR" dirty="0"/>
              <a:t>,</a:t>
            </a:r>
            <a:r>
              <a:rPr lang="ko-KR" altLang="en-US" dirty="0" err="1"/>
              <a:t>ㅊ</a:t>
            </a:r>
            <a:r>
              <a:rPr lang="en-US" altLang="ko-KR" dirty="0"/>
              <a:t>)</a:t>
            </a:r>
            <a:r>
              <a:rPr lang="ko-KR" altLang="en-US" dirty="0"/>
              <a:t>과 함께 </a:t>
            </a:r>
            <a:r>
              <a:rPr lang="ko-KR" altLang="en-US" dirty="0" err="1"/>
              <a:t>나올때</a:t>
            </a:r>
            <a:r>
              <a:rPr lang="ko-KR" altLang="en-US" dirty="0"/>
              <a:t> 발현되며 비모음은 비음</a:t>
            </a:r>
            <a:r>
              <a:rPr lang="en-US" altLang="ko-KR" dirty="0"/>
              <a:t>(</a:t>
            </a:r>
            <a:r>
              <a:rPr lang="ko-KR" altLang="en-US" dirty="0" err="1"/>
              <a:t>ㅂ</a:t>
            </a:r>
            <a:r>
              <a:rPr lang="en-US" altLang="ko-KR" dirty="0"/>
              <a:t>,</a:t>
            </a:r>
            <a:r>
              <a:rPr lang="ko-KR" altLang="en-US" dirty="0" err="1"/>
              <a:t>ㅁ</a:t>
            </a:r>
            <a:r>
              <a:rPr lang="en-US" altLang="ko-KR" dirty="0"/>
              <a:t>,</a:t>
            </a:r>
            <a:r>
              <a:rPr lang="ko-KR" altLang="en-US" dirty="0"/>
              <a:t>ㄴ</a:t>
            </a:r>
            <a:r>
              <a:rPr lang="en-US" altLang="ko-KR" dirty="0"/>
              <a:t>)</a:t>
            </a:r>
            <a:r>
              <a:rPr lang="ko-KR" altLang="en-US" dirty="0"/>
              <a:t>과 모음이 함께 </a:t>
            </a:r>
            <a:r>
              <a:rPr lang="ko-KR" altLang="en-US" dirty="0" err="1"/>
              <a:t>나올때</a:t>
            </a:r>
            <a:r>
              <a:rPr lang="ko-KR" altLang="en-US" dirty="0"/>
              <a:t> 나타난다</a:t>
            </a:r>
            <a:r>
              <a:rPr lang="en-US" altLang="ko-KR" dirty="0"/>
              <a:t>. </a:t>
            </a:r>
            <a:r>
              <a:rPr lang="ko-KR" altLang="en-US" dirty="0"/>
              <a:t>이 경우들은 언어 전체로 보았을 때는 매우 특수한 경우로 대표 변이음이 될 수 없다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Q8. fighting</a:t>
            </a:r>
            <a:r>
              <a:rPr lang="ko-KR" altLang="en-US" dirty="0"/>
              <a:t>을 한국어로 적을 때 </a:t>
            </a:r>
            <a:r>
              <a:rPr lang="ko-KR" altLang="en-US" dirty="0" err="1"/>
              <a:t>파이팅이</a:t>
            </a:r>
            <a:r>
              <a:rPr lang="ko-KR" altLang="en-US" dirty="0"/>
              <a:t> 맞을까</a:t>
            </a:r>
            <a:r>
              <a:rPr lang="en-US" altLang="ko-KR" dirty="0"/>
              <a:t>, </a:t>
            </a:r>
            <a:r>
              <a:rPr lang="ko-KR" altLang="en-US" dirty="0" err="1"/>
              <a:t>화이팅이</a:t>
            </a:r>
            <a:r>
              <a:rPr lang="ko-KR" altLang="en-US" dirty="0"/>
              <a:t>  맞을까</a:t>
            </a:r>
            <a:r>
              <a:rPr lang="en-US" altLang="ko-KR" dirty="0"/>
              <a:t>?</a:t>
            </a:r>
          </a:p>
          <a:p>
            <a:pPr marL="274320" lvl="1" indent="0">
              <a:buNone/>
            </a:pPr>
            <a:r>
              <a:rPr lang="ko-KR" altLang="en-US" dirty="0"/>
              <a:t>외래어 표기법을 통해 </a:t>
            </a:r>
            <a:r>
              <a:rPr lang="en-US" altLang="ko-KR" dirty="0"/>
              <a:t>“</a:t>
            </a:r>
            <a:r>
              <a:rPr lang="ko-KR" altLang="en-US" dirty="0"/>
              <a:t>파이팅</a:t>
            </a:r>
            <a:r>
              <a:rPr lang="en-US" altLang="ko-KR" dirty="0"/>
              <a:t>”</a:t>
            </a:r>
            <a:r>
              <a:rPr lang="ko-KR" altLang="en-US" dirty="0"/>
              <a:t>이 올바른 표현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674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5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한국어의 자음체계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Q1. </a:t>
            </a:r>
            <a:r>
              <a:rPr lang="ko-KR" altLang="en-US" dirty="0"/>
              <a:t>보기에 제시된 자음들 중에서 아래 기준을 만족시키는 것을 찾아보세요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   </a:t>
            </a:r>
          </a:p>
          <a:p>
            <a:pPr marL="274320" lvl="1" indent="0">
              <a:buNone/>
            </a:pPr>
            <a:r>
              <a:rPr lang="en-US" altLang="ko-KR" dirty="0"/>
              <a:t>  [</a:t>
            </a:r>
            <a:r>
              <a:rPr lang="ko-KR" altLang="en-US" dirty="0"/>
              <a:t>보기</a:t>
            </a:r>
            <a:r>
              <a:rPr lang="en-US" altLang="ko-KR" dirty="0"/>
              <a:t>] </a:t>
            </a:r>
            <a:r>
              <a:rPr lang="ko-KR" altLang="en-US" dirty="0" err="1"/>
              <a:t>ㅍ</a:t>
            </a:r>
            <a:r>
              <a:rPr lang="en-US" altLang="ko-KR" dirty="0"/>
              <a:t>, </a:t>
            </a:r>
            <a:r>
              <a:rPr lang="ko-KR" altLang="en-US" dirty="0"/>
              <a:t>ㄴ</a:t>
            </a:r>
            <a:r>
              <a:rPr lang="en-US" altLang="ko-KR" dirty="0"/>
              <a:t>, </a:t>
            </a:r>
            <a:r>
              <a:rPr lang="ko-KR" altLang="en-US" dirty="0" err="1"/>
              <a:t>ㅅ</a:t>
            </a:r>
            <a:r>
              <a:rPr lang="en-US" altLang="ko-KR" dirty="0"/>
              <a:t>, </a:t>
            </a:r>
            <a:r>
              <a:rPr lang="ko-KR" altLang="en-US" dirty="0" err="1"/>
              <a:t>ㄲ</a:t>
            </a:r>
            <a:r>
              <a:rPr lang="en-US" altLang="ko-KR" dirty="0"/>
              <a:t>, </a:t>
            </a:r>
            <a:r>
              <a:rPr lang="ko-KR" altLang="en-US" dirty="0" err="1"/>
              <a:t>ㅎ</a:t>
            </a:r>
            <a:r>
              <a:rPr lang="en-US" altLang="ko-KR" dirty="0"/>
              <a:t>, </a:t>
            </a:r>
            <a:r>
              <a:rPr lang="ko-KR" altLang="en-US" dirty="0"/>
              <a:t>ㄹ</a:t>
            </a:r>
            <a:r>
              <a:rPr lang="en-US" altLang="ko-KR" dirty="0"/>
              <a:t>, </a:t>
            </a:r>
            <a:r>
              <a:rPr lang="ko-KR" altLang="en-US" dirty="0" err="1"/>
              <a:t>ㅇ</a:t>
            </a:r>
            <a:r>
              <a:rPr lang="en-US" altLang="ko-KR" dirty="0"/>
              <a:t>, </a:t>
            </a:r>
            <a:r>
              <a:rPr lang="ko-KR" altLang="en-US" dirty="0" err="1"/>
              <a:t>ㅈ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r>
              <a:rPr lang="en-US" altLang="ko-KR" dirty="0"/>
              <a:t>, </a:t>
            </a:r>
            <a:r>
              <a:rPr lang="ko-KR" altLang="en-US" dirty="0" err="1"/>
              <a:t>ㅂ</a:t>
            </a:r>
            <a:r>
              <a:rPr lang="en-US" altLang="ko-KR" dirty="0"/>
              <a:t>, </a:t>
            </a:r>
            <a:r>
              <a:rPr lang="ko-KR" altLang="en-US" dirty="0" err="1"/>
              <a:t>ㅆ</a:t>
            </a:r>
            <a:r>
              <a:rPr lang="en-US" altLang="ko-KR" dirty="0"/>
              <a:t>,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(1) </a:t>
            </a:r>
            <a:r>
              <a:rPr lang="ko-KR" altLang="en-US" dirty="0"/>
              <a:t>공기가 코 안으로 흐르는 음소</a:t>
            </a:r>
            <a:r>
              <a:rPr lang="en-US" altLang="ko-KR" dirty="0"/>
              <a:t>			</a:t>
            </a:r>
            <a:r>
              <a:rPr lang="ko-KR" altLang="en-US" dirty="0" err="1"/>
              <a:t>ㅁ</a:t>
            </a:r>
            <a:r>
              <a:rPr lang="en-US" altLang="ko-KR" dirty="0"/>
              <a:t>,</a:t>
            </a:r>
            <a:r>
              <a:rPr lang="ko-KR" altLang="en-US" dirty="0"/>
              <a:t>ㄴ</a:t>
            </a:r>
            <a:r>
              <a:rPr lang="en-US" altLang="ko-KR" dirty="0"/>
              <a:t>,</a:t>
            </a:r>
            <a:r>
              <a:rPr lang="ko-KR" altLang="en-US" dirty="0" err="1"/>
              <a:t>ㅇ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(2) </a:t>
            </a:r>
            <a:r>
              <a:rPr lang="ko-KR" altLang="en-US" dirty="0"/>
              <a:t>입 안에서 폐쇄과정을 거치지 않는 음소</a:t>
            </a:r>
            <a:r>
              <a:rPr lang="en-US" altLang="ko-KR" dirty="0"/>
              <a:t>		</a:t>
            </a:r>
            <a:r>
              <a:rPr lang="ko-KR" altLang="en-US" dirty="0" err="1"/>
              <a:t>ㅁ</a:t>
            </a:r>
            <a:r>
              <a:rPr lang="en-US" altLang="ko-KR" dirty="0"/>
              <a:t>,</a:t>
            </a:r>
            <a:r>
              <a:rPr lang="ko-KR" altLang="en-US" dirty="0"/>
              <a:t>ㄴ</a:t>
            </a:r>
            <a:r>
              <a:rPr lang="en-US" altLang="ko-KR" dirty="0"/>
              <a:t>,</a:t>
            </a:r>
            <a:r>
              <a:rPr lang="ko-KR" altLang="en-US" dirty="0" err="1"/>
              <a:t>ㅇ</a:t>
            </a:r>
            <a:r>
              <a:rPr lang="en-US" altLang="ko-KR" dirty="0"/>
              <a:t>,</a:t>
            </a:r>
            <a:r>
              <a:rPr lang="ko-KR" altLang="en-US" dirty="0"/>
              <a:t>ㄹ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(3) </a:t>
            </a:r>
            <a:r>
              <a:rPr lang="ko-KR" altLang="en-US" dirty="0"/>
              <a:t>후두 긴장이 높고 유기성이 약한 음소 </a:t>
            </a:r>
            <a:r>
              <a:rPr lang="en-US" altLang="ko-KR" dirty="0"/>
              <a:t>		</a:t>
            </a:r>
            <a:r>
              <a:rPr lang="ko-KR" altLang="en-US" dirty="0" err="1"/>
              <a:t>ㅃ</a:t>
            </a:r>
            <a:r>
              <a:rPr lang="en-US" altLang="ko-KR" dirty="0"/>
              <a:t>,</a:t>
            </a:r>
            <a:r>
              <a:rPr lang="ko-KR" altLang="en-US" dirty="0" err="1"/>
              <a:t>ㄸ</a:t>
            </a:r>
            <a:r>
              <a:rPr lang="en-US" altLang="ko-KR" dirty="0"/>
              <a:t>,</a:t>
            </a:r>
            <a:r>
              <a:rPr lang="ko-KR" altLang="en-US" dirty="0" err="1"/>
              <a:t>ㄲ</a:t>
            </a:r>
            <a:r>
              <a:rPr lang="en-US" altLang="ko-KR" dirty="0"/>
              <a:t>,</a:t>
            </a:r>
            <a:r>
              <a:rPr lang="ko-KR" altLang="en-US" dirty="0" err="1"/>
              <a:t>ㅆ</a:t>
            </a:r>
            <a:r>
              <a:rPr lang="en-US" altLang="ko-KR" dirty="0"/>
              <a:t>,</a:t>
            </a:r>
            <a:r>
              <a:rPr lang="ko-KR" altLang="en-US" dirty="0" err="1"/>
              <a:t>ㅉ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Q2. </a:t>
            </a:r>
            <a:r>
              <a:rPr lang="ko-KR" altLang="en-US" dirty="0"/>
              <a:t>다음 설명에 부합하는 자음을 찾아보세요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(1) ‘</a:t>
            </a:r>
            <a:r>
              <a:rPr lang="ko-KR" altLang="en-US" dirty="0" err="1"/>
              <a:t>ㅂ</a:t>
            </a:r>
            <a:r>
              <a:rPr lang="en-US" altLang="ko-KR" dirty="0"/>
              <a:t>’</a:t>
            </a:r>
            <a:r>
              <a:rPr lang="ko-KR" altLang="en-US" dirty="0"/>
              <a:t>과 조음위치가 같되 유기성이 더 큰 음소</a:t>
            </a:r>
            <a:r>
              <a:rPr lang="en-US" altLang="ko-KR" dirty="0"/>
              <a:t>		</a:t>
            </a:r>
            <a:r>
              <a:rPr lang="ko-KR" altLang="en-US" dirty="0" err="1"/>
              <a:t>ㅍ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(2) ‘</a:t>
            </a:r>
            <a:r>
              <a:rPr lang="ko-KR" altLang="en-US" dirty="0" err="1"/>
              <a:t>ㅅ</a:t>
            </a:r>
            <a:r>
              <a:rPr lang="en-US" altLang="ko-KR" dirty="0"/>
              <a:t>’</a:t>
            </a:r>
            <a:r>
              <a:rPr lang="ko-KR" altLang="en-US" dirty="0"/>
              <a:t>과 조음방법이 같지만 조음 위치가 다른 음소</a:t>
            </a:r>
            <a:r>
              <a:rPr lang="en-US" altLang="ko-KR" dirty="0"/>
              <a:t>		</a:t>
            </a:r>
            <a:r>
              <a:rPr lang="ko-KR" altLang="en-US" dirty="0" err="1"/>
              <a:t>ㅎ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(3) ‘</a:t>
            </a:r>
            <a:r>
              <a:rPr lang="ko-KR" altLang="en-US" dirty="0" err="1"/>
              <a:t>ㄷ</a:t>
            </a:r>
            <a:r>
              <a:rPr lang="en-US" altLang="ko-KR" dirty="0"/>
              <a:t>’</a:t>
            </a:r>
            <a:r>
              <a:rPr lang="ko-KR" altLang="en-US" dirty="0"/>
              <a:t>과 조음위치가 같으면서 코 안으로 공기가 흐르는 음소</a:t>
            </a:r>
            <a:r>
              <a:rPr lang="en-US" altLang="ko-KR" dirty="0"/>
              <a:t>		</a:t>
            </a:r>
            <a:r>
              <a:rPr lang="ko-KR" altLang="en-US" dirty="0"/>
              <a:t>ㄴ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(4) </a:t>
            </a:r>
            <a:r>
              <a:rPr lang="ko-KR" altLang="en-US" dirty="0"/>
              <a:t>파열음과 마찰음의 특징을 모두 가지면서 유기성이 매우 큰 음소</a:t>
            </a:r>
            <a:r>
              <a:rPr lang="en-US" altLang="ko-KR" dirty="0"/>
              <a:t>	</a:t>
            </a:r>
            <a:r>
              <a:rPr lang="ko-KR" altLang="en-US" dirty="0" err="1"/>
              <a:t>ㅈ</a:t>
            </a:r>
            <a:r>
              <a:rPr lang="en-US" altLang="ko-KR" dirty="0"/>
              <a:t>,</a:t>
            </a:r>
            <a:r>
              <a:rPr lang="ko-KR" altLang="en-US" dirty="0" err="1"/>
              <a:t>ㅊ</a:t>
            </a:r>
            <a:r>
              <a:rPr lang="en-US" altLang="ko-KR" dirty="0"/>
              <a:t>,</a:t>
            </a:r>
            <a:r>
              <a:rPr lang="ko-KR" altLang="en-US" dirty="0" err="1"/>
              <a:t>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896946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1215</Words>
  <Application>Microsoft Office PowerPoint</Application>
  <PresentationFormat>와이드스크린</PresentationFormat>
  <Paragraphs>433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Calibri</vt:lpstr>
      <vt:lpstr>Calibri Light</vt:lpstr>
      <vt:lpstr>추억</vt:lpstr>
      <vt:lpstr>1. 음운의 이해</vt:lpstr>
      <vt:lpstr>2. 음소와 변이음</vt:lpstr>
      <vt:lpstr>2. 음소와 변이음</vt:lpstr>
      <vt:lpstr>2. 음소와 변이음</vt:lpstr>
      <vt:lpstr>2. 음소와 변이음</vt:lpstr>
      <vt:lpstr>2. 음소와 변이음</vt:lpstr>
      <vt:lpstr>2. 음소와 변이음</vt:lpstr>
      <vt:lpstr>2. 음소와 변이음</vt:lpstr>
      <vt:lpstr>1. 한국어의 자음체계</vt:lpstr>
      <vt:lpstr>2. 한국어의 모음체계</vt:lpstr>
      <vt:lpstr>2. 한국어의 모음체계</vt:lpstr>
      <vt:lpstr>3. 한국어의 운소체계</vt:lpstr>
      <vt:lpstr>4. 자음분류자질</vt:lpstr>
      <vt:lpstr>4. 자음분류자질</vt:lpstr>
      <vt:lpstr>4. 자음분류자질</vt:lpstr>
      <vt:lpstr>4. 자음분류자질</vt:lpstr>
      <vt:lpstr>4. 자음분류자질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음운의 이해</dc:title>
  <dc:creator>Kim Seongtae</dc:creator>
  <cp:lastModifiedBy>Kim Seongtae</cp:lastModifiedBy>
  <cp:revision>46</cp:revision>
  <dcterms:created xsi:type="dcterms:W3CDTF">2019-10-23T01:02:20Z</dcterms:created>
  <dcterms:modified xsi:type="dcterms:W3CDTF">2019-10-23T04:35:02Z</dcterms:modified>
</cp:coreProperties>
</file>