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6AD"/>
    <a:srgbClr val="FF7675"/>
    <a:srgbClr val="1F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95225" autoAdjust="0"/>
  </p:normalViewPr>
  <p:slideViewPr>
    <p:cSldViewPr snapToGrid="0">
      <p:cViewPr varScale="1">
        <p:scale>
          <a:sx n="66" d="100"/>
          <a:sy n="66" d="100"/>
        </p:scale>
        <p:origin x="6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성원" userId="e4bf146c-9887-4c11-befa-36dfa76fd15c" providerId="ADAL" clId="{E1399CE7-ABCA-46AF-B9E4-42466B679BF4}"/>
    <pc:docChg chg="modSld">
      <pc:chgData name="오성원" userId="e4bf146c-9887-4c11-befa-36dfa76fd15c" providerId="ADAL" clId="{E1399CE7-ABCA-46AF-B9E4-42466B679BF4}" dt="2020-06-05T04:47:25.094" v="108" actId="1076"/>
      <pc:docMkLst>
        <pc:docMk/>
      </pc:docMkLst>
      <pc:sldChg chg="modSp mod">
        <pc:chgData name="오성원" userId="e4bf146c-9887-4c11-befa-36dfa76fd15c" providerId="ADAL" clId="{E1399CE7-ABCA-46AF-B9E4-42466B679BF4}" dt="2020-06-05T04:44:53.513" v="57" actId="20577"/>
        <pc:sldMkLst>
          <pc:docMk/>
          <pc:sldMk cId="1508554305" sldId="256"/>
        </pc:sldMkLst>
        <pc:spChg chg="mod">
          <ac:chgData name="오성원" userId="e4bf146c-9887-4c11-befa-36dfa76fd15c" providerId="ADAL" clId="{E1399CE7-ABCA-46AF-B9E4-42466B679BF4}" dt="2020-06-05T04:44:53.513" v="57" actId="20577"/>
          <ac:spMkLst>
            <pc:docMk/>
            <pc:sldMk cId="1508554305" sldId="256"/>
            <ac:spMk id="13" creationId="{2AA952C0-E7EB-41A6-85DF-8E41D3F4854C}"/>
          </ac:spMkLst>
        </pc:spChg>
      </pc:sldChg>
      <pc:sldChg chg="modSp mod">
        <pc:chgData name="오성원" userId="e4bf146c-9887-4c11-befa-36dfa76fd15c" providerId="ADAL" clId="{E1399CE7-ABCA-46AF-B9E4-42466B679BF4}" dt="2020-06-05T04:47:25.094" v="108" actId="1076"/>
        <pc:sldMkLst>
          <pc:docMk/>
          <pc:sldMk cId="4008843178" sldId="262"/>
        </pc:sldMkLst>
        <pc:spChg chg="mod">
          <ac:chgData name="오성원" userId="e4bf146c-9887-4c11-befa-36dfa76fd15c" providerId="ADAL" clId="{E1399CE7-ABCA-46AF-B9E4-42466B679BF4}" dt="2020-06-05T04:45:20.449" v="68" actId="1076"/>
          <ac:spMkLst>
            <pc:docMk/>
            <pc:sldMk cId="4008843178" sldId="262"/>
            <ac:spMk id="15" creationId="{D6DDA290-66FE-46D5-8841-D67E5C84E68B}"/>
          </ac:spMkLst>
        </pc:spChg>
        <pc:spChg chg="mod">
          <ac:chgData name="오성원" userId="e4bf146c-9887-4c11-befa-36dfa76fd15c" providerId="ADAL" clId="{E1399CE7-ABCA-46AF-B9E4-42466B679BF4}" dt="2020-06-05T04:47:25.094" v="108" actId="1076"/>
          <ac:spMkLst>
            <pc:docMk/>
            <pc:sldMk cId="4008843178" sldId="262"/>
            <ac:spMk id="16" creationId="{2AAD9DF6-417A-46BA-8DA1-D8C875BF6CB9}"/>
          </ac:spMkLst>
        </pc:spChg>
        <pc:spChg chg="mod">
          <ac:chgData name="오성원" userId="e4bf146c-9887-4c11-befa-36dfa76fd15c" providerId="ADAL" clId="{E1399CE7-ABCA-46AF-B9E4-42466B679BF4}" dt="2020-06-05T04:46:08.271" v="103" actId="1076"/>
          <ac:spMkLst>
            <pc:docMk/>
            <pc:sldMk cId="4008843178" sldId="262"/>
            <ac:spMk id="17" creationId="{001746FD-B14D-40A9-9E1D-331250B854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8BE53-07D2-4CB6-9080-CD958EBBAE58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425C3-905E-402F-8DED-3C800C904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4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71C62-F4DD-4B15-8763-09574E4F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93676D-A0A0-48D6-A1A9-426941573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D0461-A3F4-4BDC-AC92-CE9DDA30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A7DCA-3717-49BB-B77E-2289317D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4DA52-3E14-410B-A21B-24345BDF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081A8-27F8-41F9-8347-D5ACDECF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FC75C-71EF-4302-80F8-A5A78559B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6C81D-68AA-48D1-888E-02E4F808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CF7A2-6E74-4E04-8349-3FCA49E7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24F57-05A4-4DB1-9A21-91DD181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920905-CA1E-4A3D-B10F-FAC142800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FB47C-8CC2-4CE0-A4F1-D1CF528CF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1105-330E-4EA4-BFF6-64AEA695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95D89-0B12-4A75-9C84-E01BDC42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EF872-9EC6-4B1B-8228-1E429136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9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7EDB2-60D6-4E47-A426-F93C185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CD248-4C19-4D15-AE1C-096A9322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2924A-6119-463B-895C-DD64CE1E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5AA01-E189-40CA-82CF-B23CA267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38D4B-B0FA-4BD6-BDF8-32FC110B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6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1C425-EF5C-438F-AF0E-3B4AC284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DCEAB-5352-49A2-8E6B-BB9A5A35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40F8F-227C-4D44-92F5-F0E3929E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0155-C18B-4C0A-97A8-9584C17D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5CF36-645C-4E9F-A9C0-9CDF88E9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E801-33C1-4F95-BDD5-804F8A70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FF2A3-266B-409D-80D0-699EF9481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6349A-707E-4806-9C7D-9D58D78B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91663-00D5-42B2-AC01-9160D3DC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92DD4-0EC0-430E-9D9B-E24CDE99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DAAB9-46FF-4340-9731-4909E2EC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8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5015-CCC6-4F76-B0C9-A1A3EE30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CCFCC-C92B-403A-B5D9-9A8A2FA6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8AC0E-812B-4890-BA1A-D297D0959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DC06D-D515-4A20-BA86-07E2829CE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49462-C674-429C-80EC-4AD4E1A78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0771D-D442-4BA7-A70B-F64ACA85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C59950-E9A6-4476-B64C-A2551786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1A8CA-8B8C-460B-B71E-EAA6662B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1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4B1C6-A015-475A-9DC2-009DFDA1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BC0A5F-C25C-4428-9C5B-71DE0DBE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3CFD0-E1C0-475C-AAE7-4EA846B4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6675B-6F49-43FF-AAA5-3B46F5C4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2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FB9E2C-3692-4BB9-AF2A-BD893EB5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04833A-214A-4F4B-9B8C-04AC298F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40E18-CB6A-48E9-8BA2-6DC94E95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C3313-EA94-4BFE-9503-DE2BB621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44F7C-CD53-4C35-AAC4-62163849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381F3-33BD-435F-8692-D9CDFD91C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FB896-62C4-4DF2-B51D-2A1E7A5B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1458A-523F-44F8-8878-08136A3F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817286-BBD7-4C9A-855F-1FDF66CA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6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6F414-3201-4125-B912-131384A5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1F440A-1F6E-4108-9017-2EA0C1F39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4683F-B1ED-4211-8DE2-F3FFB555A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F0A8E-E9E7-46B7-B812-E9215251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8994A-5205-4B6D-8C61-E517D347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07396-C662-403C-A489-6471ADA8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15698-1121-4B8E-A68B-B510CEAA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A6423-0542-484C-A92C-ABD4FD69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13B00-4C68-4DBD-B8B5-5BC12848A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23FF7-7A9F-4FF4-97C9-580EDE8F0E5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3EC81-BBDE-45B5-989F-3DF1C91C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B7675-113A-4DEB-A786-C93AC0250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114D-4CE6-495F-8126-7B72FF2D0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2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D2AA-BF33-48B2-9164-FE796E25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B94B0-46AE-40B7-AD64-8C9AD9A39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뉴욕의 즐길거리 베스트 11 - 뉴욕에서 제일 유명한 것은 무엇일까요?">
            <a:extLst>
              <a:ext uri="{FF2B5EF4-FFF2-40B4-BE49-F238E27FC236}">
                <a16:creationId xmlns:a16="http://schemas.microsoft.com/office/drawing/2014/main" id="{E383A142-A454-4573-947B-56B869587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b="525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19F7AE-53A2-4813-8F93-638EF53F2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761F75E8-E34E-45C1-AECC-DC4779329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341" y1="44944" x2="46341" y2="44944"/>
                        <a14:foregroundMark x1="49024" y1="75000" x2="49024" y2="75000"/>
                        <a14:foregroundMark x1="41098" y1="77949" x2="41098" y2="77949"/>
                        <a14:foregroundMark x1="37317" y1="70927" x2="37317" y2="70927"/>
                        <a14:foregroundMark x1="37317" y1="79354" x2="37317" y2="79354"/>
                        <a14:foregroundMark x1="33171" y1="79213" x2="33171" y2="79213"/>
                        <a14:foregroundMark x1="60366" y1="76966" x2="60366" y2="76966"/>
                        <a14:foregroundMark x1="71220" y1="75140" x2="71220" y2="75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1887606"/>
            <a:ext cx="3663914" cy="3181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EF6197-B95A-4681-B05E-633F590DE971}"/>
              </a:ext>
            </a:extLst>
          </p:cNvPr>
          <p:cNvSpPr txBox="1"/>
          <p:nvPr/>
        </p:nvSpPr>
        <p:spPr>
          <a:xfrm>
            <a:off x="3552825" y="1600198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Founding Airbnb 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in New York</a:t>
            </a:r>
            <a:endParaRPr lang="ko-KR" altLang="en-US" sz="5400" b="1" dirty="0">
              <a:solidFill>
                <a:schemeClr val="bg1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952C0-E7EB-41A6-85DF-8E41D3F4854C}"/>
              </a:ext>
            </a:extLst>
          </p:cNvPr>
          <p:cNvSpPr txBox="1"/>
          <p:nvPr/>
        </p:nvSpPr>
        <p:spPr>
          <a:xfrm>
            <a:off x="5967412" y="4053293"/>
            <a:ext cx="40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201433706  Lee</a:t>
            </a:r>
            <a:r>
              <a:rPr lang="ko-KR" altLang="en-US" sz="20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Halim</a:t>
            </a:r>
            <a:endParaRPr lang="en-US" altLang="ko-KR" sz="2000" dirty="0">
              <a:solidFill>
                <a:schemeClr val="bg1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  <a:p>
            <a:endParaRPr lang="en-US" altLang="ko-KR" sz="600" dirty="0">
              <a:solidFill>
                <a:schemeClr val="bg1"/>
              </a:solidFill>
              <a:latin typeface="Airbnb Cereal App Extra" panose="020B0802020203020204" pitchFamily="34" charset="-18"/>
              <a:ea typeface="Airbnb Cereal App Extra" panose="020B0802020203020204" pitchFamily="34" charset="-18"/>
              <a:cs typeface="Airbnb Cereal App Extra" panose="020B0802020203020204" pitchFamily="34" charset="-18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201635825  Oh</a:t>
            </a:r>
            <a:r>
              <a:rPr lang="ko-KR" altLang="en-US" sz="20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Seongwon</a:t>
            </a:r>
            <a:endParaRPr lang="en-US" altLang="ko-KR" sz="2000" dirty="0">
              <a:solidFill>
                <a:schemeClr val="bg1"/>
              </a:solidFill>
              <a:latin typeface="Airbnb Cereal App Extra" panose="020B0802020203020204" pitchFamily="34" charset="-18"/>
              <a:ea typeface="Airbnb Cereal App Extra" panose="020B0802020203020204" pitchFamily="34" charset="-18"/>
              <a:cs typeface="Airbnb Cereal App Extra" panose="020B0802020203020204" pitchFamily="34" charset="-18"/>
            </a:endParaRPr>
          </a:p>
          <a:p>
            <a:endParaRPr lang="en-US" altLang="ko-KR" sz="600" dirty="0">
              <a:solidFill>
                <a:schemeClr val="bg1"/>
              </a:solidFill>
              <a:latin typeface="Airbnb Cereal App Extra" panose="020B0802020203020204" pitchFamily="34" charset="-18"/>
              <a:ea typeface="Airbnb Cereal App Extra" panose="020B0802020203020204" pitchFamily="34" charset="-18"/>
              <a:cs typeface="Airbnb Cereal App Extra" panose="020B0802020203020204" pitchFamily="34" charset="-18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201835524  </a:t>
            </a:r>
            <a:r>
              <a:rPr lang="en-US" altLang="ko-KR" sz="2000" dirty="0" err="1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Jeong</a:t>
            </a:r>
            <a:r>
              <a:rPr lang="ko-KR" altLang="en-US" sz="20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Yuni</a:t>
            </a:r>
            <a:endParaRPr lang="ko-KR" altLang="en-US" sz="2000" dirty="0">
              <a:solidFill>
                <a:schemeClr val="bg1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0855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D2AA-BF33-48B2-9164-FE796E25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B94B0-46AE-40B7-AD64-8C9AD9A39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뉴욕의 즐길거리 베스트 11 - 뉴욕에서 제일 유명한 것은 무엇일까요?">
            <a:extLst>
              <a:ext uri="{FF2B5EF4-FFF2-40B4-BE49-F238E27FC236}">
                <a16:creationId xmlns:a16="http://schemas.microsoft.com/office/drawing/2014/main" id="{E383A142-A454-4573-947B-56B869587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b="525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19F7AE-53A2-4813-8F93-638EF53F2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761F75E8-E34E-45C1-AECC-DC4779329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341" y1="44944" x2="46341" y2="44944"/>
                        <a14:foregroundMark x1="49024" y1="75000" x2="49024" y2="75000"/>
                        <a14:foregroundMark x1="41098" y1="77949" x2="41098" y2="77949"/>
                        <a14:foregroundMark x1="37317" y1="70927" x2="37317" y2="70927"/>
                        <a14:foregroundMark x1="37317" y1="79354" x2="37317" y2="79354"/>
                        <a14:foregroundMark x1="33171" y1="79213" x2="33171" y2="79213"/>
                        <a14:foregroundMark x1="60366" y1="76966" x2="60366" y2="76966"/>
                        <a14:foregroundMark x1="71220" y1="75140" x2="71220" y2="75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64" y="2484174"/>
            <a:ext cx="2295750" cy="1993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245A52-5692-4E57-B69A-269575F93204}"/>
              </a:ext>
            </a:extLst>
          </p:cNvPr>
          <p:cNvSpPr txBox="1"/>
          <p:nvPr/>
        </p:nvSpPr>
        <p:spPr>
          <a:xfrm>
            <a:off x="4095900" y="1054419"/>
            <a:ext cx="25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Contexts</a:t>
            </a:r>
            <a:endParaRPr lang="ko-KR" altLang="en-US" b="1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843C-C871-49F2-BC27-D0DB08E37CA9}"/>
              </a:ext>
            </a:extLst>
          </p:cNvPr>
          <p:cNvSpPr txBox="1"/>
          <p:nvPr/>
        </p:nvSpPr>
        <p:spPr>
          <a:xfrm>
            <a:off x="4477801" y="1975936"/>
            <a:ext cx="63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01 </a:t>
            </a:r>
            <a:endParaRPr lang="ko-KR" altLang="en-US" sz="2400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346A6-B539-4DF7-BADE-681CBB012270}"/>
              </a:ext>
            </a:extLst>
          </p:cNvPr>
          <p:cNvSpPr txBox="1"/>
          <p:nvPr/>
        </p:nvSpPr>
        <p:spPr>
          <a:xfrm>
            <a:off x="4473413" y="2727931"/>
            <a:ext cx="63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02 </a:t>
            </a:r>
            <a:endParaRPr lang="ko-KR" altLang="en-US" sz="2400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B0179-4D8E-4DBE-8205-C1962A566C25}"/>
              </a:ext>
            </a:extLst>
          </p:cNvPr>
          <p:cNvSpPr txBox="1"/>
          <p:nvPr/>
        </p:nvSpPr>
        <p:spPr>
          <a:xfrm>
            <a:off x="4473413" y="3434700"/>
            <a:ext cx="63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03 </a:t>
            </a:r>
            <a:endParaRPr lang="ko-KR" altLang="en-US" sz="2400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785EF-D669-4E0E-8BDD-8DD930F54652}"/>
              </a:ext>
            </a:extLst>
          </p:cNvPr>
          <p:cNvSpPr txBox="1"/>
          <p:nvPr/>
        </p:nvSpPr>
        <p:spPr>
          <a:xfrm>
            <a:off x="4473413" y="4162117"/>
            <a:ext cx="63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04 </a:t>
            </a:r>
            <a:endParaRPr lang="ko-KR" altLang="en-US" sz="2400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52DB7-C06C-40BE-9421-B97EC116D865}"/>
              </a:ext>
            </a:extLst>
          </p:cNvPr>
          <p:cNvSpPr txBox="1"/>
          <p:nvPr/>
        </p:nvSpPr>
        <p:spPr>
          <a:xfrm>
            <a:off x="4458640" y="4886320"/>
            <a:ext cx="63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05 </a:t>
            </a:r>
            <a:endParaRPr lang="ko-KR" altLang="en-US" sz="2400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11F9B-DCAC-4724-A188-A4FAA5A3127E}"/>
              </a:ext>
            </a:extLst>
          </p:cNvPr>
          <p:cNvSpPr txBox="1"/>
          <p:nvPr/>
        </p:nvSpPr>
        <p:spPr>
          <a:xfrm>
            <a:off x="5504299" y="1979510"/>
            <a:ext cx="364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Object</a:t>
            </a:r>
            <a:endParaRPr lang="ko-KR" altLang="en-US" sz="2400" dirty="0">
              <a:solidFill>
                <a:schemeClr val="bg1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081F1-8667-497B-AFCE-07A74EDE2AFE}"/>
              </a:ext>
            </a:extLst>
          </p:cNvPr>
          <p:cNvSpPr txBox="1"/>
          <p:nvPr/>
        </p:nvSpPr>
        <p:spPr>
          <a:xfrm>
            <a:off x="5504299" y="2732454"/>
            <a:ext cx="364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Data</a:t>
            </a:r>
            <a:endParaRPr lang="ko-KR" altLang="en-US" sz="2400" dirty="0">
              <a:solidFill>
                <a:schemeClr val="bg1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77E95-FF5C-4C62-B465-FAE1E662C529}"/>
              </a:ext>
            </a:extLst>
          </p:cNvPr>
          <p:cNvSpPr txBox="1"/>
          <p:nvPr/>
        </p:nvSpPr>
        <p:spPr>
          <a:xfrm>
            <a:off x="5504299" y="3439223"/>
            <a:ext cx="364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Data preprocessing</a:t>
            </a:r>
            <a:endParaRPr lang="ko-KR" altLang="en-US" sz="2400" dirty="0">
              <a:solidFill>
                <a:schemeClr val="bg1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D9DF87-1FD0-414C-B954-0A50BF6BA754}"/>
              </a:ext>
            </a:extLst>
          </p:cNvPr>
          <p:cNvSpPr txBox="1"/>
          <p:nvPr/>
        </p:nvSpPr>
        <p:spPr>
          <a:xfrm>
            <a:off x="5504299" y="4166640"/>
            <a:ext cx="364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Role</a:t>
            </a:r>
            <a:endParaRPr lang="ko-KR" altLang="en-US" sz="2400" dirty="0">
              <a:solidFill>
                <a:schemeClr val="bg1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1C04C-B280-403E-BC9D-7233B428CB8D}"/>
              </a:ext>
            </a:extLst>
          </p:cNvPr>
          <p:cNvSpPr txBox="1"/>
          <p:nvPr/>
        </p:nvSpPr>
        <p:spPr>
          <a:xfrm>
            <a:off x="5504299" y="4890843"/>
            <a:ext cx="364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Schedule</a:t>
            </a:r>
            <a:endParaRPr lang="ko-KR" altLang="en-US" sz="2400" dirty="0">
              <a:solidFill>
                <a:schemeClr val="bg1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670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D2AA-BF33-48B2-9164-FE796E25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B94B0-46AE-40B7-AD64-8C9AD9A39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뉴욕의 즐길거리 베스트 11 - 뉴욕에서 제일 유명한 것은 무엇일까요?">
            <a:extLst>
              <a:ext uri="{FF2B5EF4-FFF2-40B4-BE49-F238E27FC236}">
                <a16:creationId xmlns:a16="http://schemas.microsoft.com/office/drawing/2014/main" id="{E383A142-A454-4573-947B-56B869587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b="525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19F7AE-53A2-4813-8F93-638EF53F2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761F75E8-E34E-45C1-AECC-DC4779329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341" y1="44944" x2="46341" y2="44944"/>
                        <a14:foregroundMark x1="49024" y1="75000" x2="49024" y2="75000"/>
                        <a14:foregroundMark x1="41098" y1="77949" x2="41098" y2="77949"/>
                        <a14:foregroundMark x1="37317" y1="70927" x2="37317" y2="70927"/>
                        <a14:foregroundMark x1="37317" y1="79354" x2="37317" y2="79354"/>
                        <a14:foregroundMark x1="33171" y1="79213" x2="33171" y2="79213"/>
                        <a14:foregroundMark x1="60366" y1="76966" x2="60366" y2="76966"/>
                        <a14:foregroundMark x1="71220" y1="75140" x2="71220" y2="75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" y="100289"/>
            <a:ext cx="1610414" cy="13983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C71630-20A8-4FA8-86AD-BC7BFA3C7013}"/>
              </a:ext>
            </a:extLst>
          </p:cNvPr>
          <p:cNvSpPr txBox="1"/>
          <p:nvPr/>
        </p:nvSpPr>
        <p:spPr>
          <a:xfrm>
            <a:off x="1890620" y="4842839"/>
            <a:ext cx="8657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Estimation of room price according to various conditions when registering room with Airbnb in New York City</a:t>
            </a:r>
            <a:endParaRPr lang="ko-KR" altLang="en-US" sz="3200" dirty="0">
              <a:solidFill>
                <a:schemeClr val="bg1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7E0B0-21A3-4B1B-891C-038C83F21182}"/>
              </a:ext>
            </a:extLst>
          </p:cNvPr>
          <p:cNvSpPr txBox="1"/>
          <p:nvPr/>
        </p:nvSpPr>
        <p:spPr>
          <a:xfrm>
            <a:off x="1950604" y="445501"/>
            <a:ext cx="281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Object</a:t>
            </a:r>
            <a:endParaRPr lang="ko-KR" altLang="en-US" sz="4000" b="1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ADF6CF-4C21-43C0-B953-00098F067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20" y="1922463"/>
            <a:ext cx="2387600" cy="2387600"/>
          </a:xfrm>
          <a:prstGeom prst="rect">
            <a:avLst/>
          </a:prstGeom>
        </p:spPr>
      </p:pic>
      <p:pic>
        <p:nvPicPr>
          <p:cNvPr id="22" name="그림 21" descr="표지판, 앉아있는, 중지, 교통이(가) 표시된 사진&#10;&#10;자동 생성된 설명">
            <a:extLst>
              <a:ext uri="{FF2B5EF4-FFF2-40B4-BE49-F238E27FC236}">
                <a16:creationId xmlns:a16="http://schemas.microsoft.com/office/drawing/2014/main" id="{D8CA3501-7AB7-4E95-96C8-37604049C3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8948">
            <a:off x="3421739" y="2051424"/>
            <a:ext cx="645866" cy="6458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9D8B224-492F-4444-BF5C-87DCEF664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573" y="1609541"/>
            <a:ext cx="4421723" cy="29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D2AA-BF33-48B2-9164-FE796E25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뉴욕의 즐길거리 베스트 11 - 뉴욕에서 제일 유명한 것은 무엇일까요?">
            <a:extLst>
              <a:ext uri="{FF2B5EF4-FFF2-40B4-BE49-F238E27FC236}">
                <a16:creationId xmlns:a16="http://schemas.microsoft.com/office/drawing/2014/main" id="{E383A142-A454-4573-947B-56B869587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b="525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19F7AE-53A2-4813-8F93-638EF53F2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761F75E8-E34E-45C1-AECC-DC4779329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341" y1="44944" x2="46341" y2="44944"/>
                        <a14:foregroundMark x1="49024" y1="75000" x2="49024" y2="75000"/>
                        <a14:foregroundMark x1="41098" y1="77949" x2="41098" y2="77949"/>
                        <a14:foregroundMark x1="37317" y1="70927" x2="37317" y2="70927"/>
                        <a14:foregroundMark x1="37317" y1="79354" x2="37317" y2="79354"/>
                        <a14:foregroundMark x1="33171" y1="79213" x2="33171" y2="79213"/>
                        <a14:foregroundMark x1="60366" y1="76966" x2="60366" y2="76966"/>
                        <a14:foregroundMark x1="71220" y1="75140" x2="71220" y2="75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" y="100289"/>
            <a:ext cx="1610414" cy="1398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7E0B0-21A3-4B1B-891C-038C83F21182}"/>
              </a:ext>
            </a:extLst>
          </p:cNvPr>
          <p:cNvSpPr txBox="1"/>
          <p:nvPr/>
        </p:nvSpPr>
        <p:spPr>
          <a:xfrm>
            <a:off x="1950604" y="445501"/>
            <a:ext cx="281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Data</a:t>
            </a:r>
            <a:endParaRPr lang="ko-KR" altLang="en-US" sz="4000" b="1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D1852-B10D-3B48-B4C7-A46A1C02FA8C}"/>
              </a:ext>
            </a:extLst>
          </p:cNvPr>
          <p:cNvSpPr txBox="1"/>
          <p:nvPr/>
        </p:nvSpPr>
        <p:spPr>
          <a:xfrm>
            <a:off x="391924" y="1612718"/>
            <a:ext cx="54587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Size – </a:t>
            </a:r>
            <a:r>
              <a:rPr lang="en-US" altLang="ko-KR" sz="2800" b="1" dirty="0">
                <a:solidFill>
                  <a:srgbClr val="FF0000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48896 rows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Category – </a:t>
            </a:r>
            <a:r>
              <a:rPr lang="en-US" altLang="ko-KR" sz="2800" b="1" dirty="0">
                <a:solidFill>
                  <a:srgbClr val="FF0000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16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Target - </a:t>
            </a:r>
            <a:r>
              <a:rPr lang="en-US" altLang="ko-KR" sz="2800" b="1" dirty="0">
                <a:solidFill>
                  <a:srgbClr val="FF0000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Price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rgbClr val="FF0000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endParaRPr lang="ko-KR" altLang="en-US" sz="2800" dirty="0">
              <a:solidFill>
                <a:srgbClr val="FF0000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pic>
        <p:nvPicPr>
          <p:cNvPr id="11" name="그림 10" descr="`">
            <a:extLst>
              <a:ext uri="{FF2B5EF4-FFF2-40B4-BE49-F238E27FC236}">
                <a16:creationId xmlns:a16="http://schemas.microsoft.com/office/drawing/2014/main" id="{39B66749-8184-2647-9521-1E7DBD9CC4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0582"/>
          <a:stretch/>
        </p:blipFill>
        <p:spPr>
          <a:xfrm>
            <a:off x="1527148" y="5245079"/>
            <a:ext cx="8926286" cy="613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645896-F3C4-2942-A422-C410D66CC0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9" r="1"/>
          <a:stretch/>
        </p:blipFill>
        <p:spPr>
          <a:xfrm>
            <a:off x="5794350" y="6098024"/>
            <a:ext cx="6008914" cy="5929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44158B-5CDB-B046-ADE8-6B4C56D5FD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6" r="27210"/>
          <a:stretch/>
        </p:blipFill>
        <p:spPr>
          <a:xfrm>
            <a:off x="395034" y="4397791"/>
            <a:ext cx="7108372" cy="5751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563029-006C-9D47-9DAC-18A1C4BF75C3}"/>
              </a:ext>
            </a:extLst>
          </p:cNvPr>
          <p:cNvSpPr/>
          <p:nvPr/>
        </p:nvSpPr>
        <p:spPr>
          <a:xfrm>
            <a:off x="6649375" y="5211988"/>
            <a:ext cx="3819823" cy="7190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A6CF5-1F25-F245-84E0-59AA30F01322}"/>
              </a:ext>
            </a:extLst>
          </p:cNvPr>
          <p:cNvSpPr/>
          <p:nvPr/>
        </p:nvSpPr>
        <p:spPr>
          <a:xfrm>
            <a:off x="379271" y="4304813"/>
            <a:ext cx="5415080" cy="7499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E409980-3331-7746-B654-62DD1D194E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8" b="21353"/>
          <a:stretch/>
        </p:blipFill>
        <p:spPr>
          <a:xfrm>
            <a:off x="3949220" y="1041125"/>
            <a:ext cx="7994603" cy="299154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E73C4-8761-0E45-8D19-3BB0AAFEA730}"/>
              </a:ext>
            </a:extLst>
          </p:cNvPr>
          <p:cNvSpPr/>
          <p:nvPr/>
        </p:nvSpPr>
        <p:spPr>
          <a:xfrm>
            <a:off x="6019060" y="2264627"/>
            <a:ext cx="834502" cy="6013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BA0655-EC55-FE46-BA67-6D87BE526AA9}"/>
              </a:ext>
            </a:extLst>
          </p:cNvPr>
          <p:cNvSpPr/>
          <p:nvPr/>
        </p:nvSpPr>
        <p:spPr>
          <a:xfrm>
            <a:off x="8928297" y="2767463"/>
            <a:ext cx="350485" cy="5227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10028-6D18-3947-8006-FCA55F19FF76}"/>
              </a:ext>
            </a:extLst>
          </p:cNvPr>
          <p:cNvSpPr/>
          <p:nvPr/>
        </p:nvSpPr>
        <p:spPr>
          <a:xfrm>
            <a:off x="9302488" y="3121116"/>
            <a:ext cx="587235" cy="34094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616055-4424-9E46-B50B-670957757A73}"/>
              </a:ext>
            </a:extLst>
          </p:cNvPr>
          <p:cNvSpPr/>
          <p:nvPr/>
        </p:nvSpPr>
        <p:spPr>
          <a:xfrm>
            <a:off x="8275941" y="3591200"/>
            <a:ext cx="685799" cy="30543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ECCA9-6E57-4948-9967-D95349A62516}"/>
              </a:ext>
            </a:extLst>
          </p:cNvPr>
          <p:cNvSpPr txBox="1"/>
          <p:nvPr/>
        </p:nvSpPr>
        <p:spPr>
          <a:xfrm>
            <a:off x="4114897" y="439816"/>
            <a:ext cx="3866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Missing Data</a:t>
            </a:r>
            <a:endParaRPr lang="en-US" altLang="ko-KR" sz="2800" b="1" dirty="0">
              <a:solidFill>
                <a:srgbClr val="FF0000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rgbClr val="FF0000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endParaRPr lang="ko-KR" altLang="en-US" sz="2800" dirty="0">
              <a:solidFill>
                <a:srgbClr val="FF0000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307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D2AA-BF33-48B2-9164-FE796E25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뉴욕의 즐길거리 베스트 11 - 뉴욕에서 제일 유명한 것은 무엇일까요?">
            <a:extLst>
              <a:ext uri="{FF2B5EF4-FFF2-40B4-BE49-F238E27FC236}">
                <a16:creationId xmlns:a16="http://schemas.microsoft.com/office/drawing/2014/main" id="{E383A142-A454-4573-947B-56B869587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b="525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19F7AE-53A2-4813-8F93-638EF53F2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761F75E8-E34E-45C1-AECC-DC4779329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341" y1="44944" x2="46341" y2="44944"/>
                        <a14:foregroundMark x1="49024" y1="75000" x2="49024" y2="75000"/>
                        <a14:foregroundMark x1="41098" y1="77949" x2="41098" y2="77949"/>
                        <a14:foregroundMark x1="37317" y1="70927" x2="37317" y2="70927"/>
                        <a14:foregroundMark x1="37317" y1="79354" x2="37317" y2="79354"/>
                        <a14:foregroundMark x1="33171" y1="79213" x2="33171" y2="79213"/>
                        <a14:foregroundMark x1="60366" y1="76966" x2="60366" y2="76966"/>
                        <a14:foregroundMark x1="71220" y1="75140" x2="71220" y2="75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" y="100289"/>
            <a:ext cx="1610414" cy="1398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7E0B0-21A3-4B1B-891C-038C83F21182}"/>
              </a:ext>
            </a:extLst>
          </p:cNvPr>
          <p:cNvSpPr txBox="1"/>
          <p:nvPr/>
        </p:nvSpPr>
        <p:spPr>
          <a:xfrm>
            <a:off x="1950604" y="445501"/>
            <a:ext cx="414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Preprocessing</a:t>
            </a:r>
            <a:endParaRPr lang="ko-KR" altLang="en-US" sz="4000" b="1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67421-E059-45EE-9D4C-72A3646CE451}"/>
              </a:ext>
            </a:extLst>
          </p:cNvPr>
          <p:cNvSpPr txBox="1"/>
          <p:nvPr/>
        </p:nvSpPr>
        <p:spPr>
          <a:xfrm>
            <a:off x="621439" y="1688129"/>
            <a:ext cx="5458797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Check dataset</a:t>
            </a:r>
          </a:p>
          <a:p>
            <a:pPr marL="514350" indent="-514350">
              <a:buAutoNum type="arabicPeriod"/>
            </a:pPr>
            <a:endParaRPr lang="en-US" altLang="ko-KR" sz="3500" b="1" dirty="0">
              <a:solidFill>
                <a:schemeClr val="bg1"/>
              </a:solidFill>
              <a:latin typeface="Airbnb Cereal App" panose="020B0702020203020204" pitchFamily="34" charset="-18"/>
              <a:ea typeface="Airbnb Cereal App" panose="020B0702020203020204" pitchFamily="34" charset="-18"/>
              <a:cs typeface="Airbnb Cereal App" panose="020B0702020203020204" pitchFamily="34" charset="-18"/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Data cleaning 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Missing value treatment</a:t>
            </a:r>
          </a:p>
          <a:p>
            <a:pPr marL="457200" indent="-457200">
              <a:buFontTx/>
              <a:buChar char="-"/>
            </a:pPr>
            <a:endParaRPr lang="en-US" altLang="ko-KR" sz="3500" b="1" dirty="0">
              <a:solidFill>
                <a:schemeClr val="bg1"/>
              </a:solidFill>
              <a:latin typeface="Airbnb Cereal App" panose="020B0702020203020204" pitchFamily="34" charset="-18"/>
              <a:ea typeface="Airbnb Cereal App" panose="020B0702020203020204" pitchFamily="34" charset="-18"/>
              <a:cs typeface="Airbnb Cereal App" panose="020B0702020203020204" pitchFamily="34" charset="-18"/>
            </a:endParaRPr>
          </a:p>
          <a:p>
            <a:pPr marL="514350" indent="-514350">
              <a:buAutoNum type="arabicPeriod" startAt="3"/>
            </a:pPr>
            <a:r>
              <a:rPr lang="en-US" altLang="ko-KR" sz="2800" b="1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Data scaling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-    </a:t>
            </a:r>
            <a:r>
              <a:rPr lang="en-US" altLang="ko-KR" sz="28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Min-max scaling</a:t>
            </a:r>
          </a:p>
          <a:p>
            <a:endParaRPr lang="en-US" altLang="ko-KR" sz="3500" b="1" dirty="0">
              <a:solidFill>
                <a:schemeClr val="bg1"/>
              </a:solidFill>
              <a:latin typeface="Airbnb Cereal App" panose="020B0702020203020204" pitchFamily="34" charset="-18"/>
              <a:ea typeface="Airbnb Cereal App" panose="020B0702020203020204" pitchFamily="34" charset="-18"/>
              <a:cs typeface="Airbnb Cereal App" panose="020B0702020203020204" pitchFamily="34" charset="-18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4.   Develop prediction model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-    k</a:t>
            </a:r>
            <a:r>
              <a:rPr lang="en-US" altLang="ko-KR" sz="28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-fold Cross Validation (CV)</a:t>
            </a:r>
            <a:endParaRPr lang="ko-KR" altLang="en-US" sz="2800" dirty="0">
              <a:solidFill>
                <a:schemeClr val="bg1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pic>
        <p:nvPicPr>
          <p:cNvPr id="1030" name="Picture 6" descr="Evaluating Model Performance by Building Cross-Validation from ...">
            <a:extLst>
              <a:ext uri="{FF2B5EF4-FFF2-40B4-BE49-F238E27FC236}">
                <a16:creationId xmlns:a16="http://schemas.microsoft.com/office/drawing/2014/main" id="{9C26A666-4F27-471B-8207-80E8EC94F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36" y="2129527"/>
            <a:ext cx="5839602" cy="383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6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D2AA-BF33-48B2-9164-FE796E25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뉴욕의 즐길거리 베스트 11 - 뉴욕에서 제일 유명한 것은 무엇일까요?">
            <a:extLst>
              <a:ext uri="{FF2B5EF4-FFF2-40B4-BE49-F238E27FC236}">
                <a16:creationId xmlns:a16="http://schemas.microsoft.com/office/drawing/2014/main" id="{E383A142-A454-4573-947B-56B869587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b="525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19F7AE-53A2-4813-8F93-638EF53F2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761F75E8-E34E-45C1-AECC-DC4779329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341" y1="44944" x2="46341" y2="44944"/>
                        <a14:foregroundMark x1="49024" y1="75000" x2="49024" y2="75000"/>
                        <a14:foregroundMark x1="41098" y1="77949" x2="41098" y2="77949"/>
                        <a14:foregroundMark x1="37317" y1="70927" x2="37317" y2="70927"/>
                        <a14:foregroundMark x1="37317" y1="79354" x2="37317" y2="79354"/>
                        <a14:foregroundMark x1="33171" y1="79213" x2="33171" y2="79213"/>
                        <a14:foregroundMark x1="60366" y1="76966" x2="60366" y2="76966"/>
                        <a14:foregroundMark x1="71220" y1="75140" x2="71220" y2="75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" y="100289"/>
            <a:ext cx="1610414" cy="1398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7E0B0-21A3-4B1B-891C-038C83F21182}"/>
              </a:ext>
            </a:extLst>
          </p:cNvPr>
          <p:cNvSpPr txBox="1"/>
          <p:nvPr/>
        </p:nvSpPr>
        <p:spPr>
          <a:xfrm>
            <a:off x="1950604" y="445501"/>
            <a:ext cx="281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Role</a:t>
            </a:r>
            <a:endParaRPr lang="ko-KR" altLang="en-US" sz="4000" b="1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A49DBF-22D3-44CD-95B3-01D1C3357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73" y="4712302"/>
            <a:ext cx="1440000" cy="1440000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4FA695E2-BDE2-4440-950A-528D49270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527" y="4723304"/>
            <a:ext cx="1440000" cy="14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1E3364-B9E3-4E23-AC9F-CAB4736CC9D6}"/>
              </a:ext>
            </a:extLst>
          </p:cNvPr>
          <p:cNvSpPr txBox="1"/>
          <p:nvPr/>
        </p:nvSpPr>
        <p:spPr>
          <a:xfrm>
            <a:off x="2895146" y="3597551"/>
            <a:ext cx="6411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Data Curation / Data Inspection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Airbnb Cereal App" panose="020B0702020203020204" pitchFamily="34" charset="-18"/>
              <a:ea typeface="Airbnb Cereal App" panose="020B0702020203020204" pitchFamily="34" charset="-18"/>
              <a:cs typeface="Airbnb Cereal App" panose="020B0702020203020204" pitchFamily="34" charset="-18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Data preprocessing </a:t>
            </a:r>
            <a:r>
              <a:rPr lang="en-US" altLang="ko-KR" b="1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( cleaning / scaling)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Airbnb Cereal App" panose="020B0702020203020204" pitchFamily="34" charset="-18"/>
              <a:ea typeface="Airbnb Cereal App" panose="020B0702020203020204" pitchFamily="34" charset="-18"/>
              <a:cs typeface="Airbnb Cereal App" panose="020B0702020203020204" pitchFamily="34" charset="-18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Data analysis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Airbnb Cereal App" panose="020B0702020203020204" pitchFamily="34" charset="-18"/>
              <a:ea typeface="Airbnb Cereal App" panose="020B0702020203020204" pitchFamily="34" charset="-18"/>
              <a:cs typeface="Airbnb Cereal App" panose="020B0702020203020204" pitchFamily="34" charset="-18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Model Evaluation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F92714-E453-4571-AF05-D0661A476988}"/>
              </a:ext>
            </a:extLst>
          </p:cNvPr>
          <p:cNvCxnSpPr>
            <a:cxnSpLocks/>
          </p:cNvCxnSpPr>
          <p:nvPr/>
        </p:nvCxnSpPr>
        <p:spPr>
          <a:xfrm flipH="1">
            <a:off x="1890042" y="2218600"/>
            <a:ext cx="3316950" cy="2413374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FCDD1D-414D-47CF-A511-E2FA0020293C}"/>
              </a:ext>
            </a:extLst>
          </p:cNvPr>
          <p:cNvCxnSpPr>
            <a:cxnSpLocks/>
          </p:cNvCxnSpPr>
          <p:nvPr/>
        </p:nvCxnSpPr>
        <p:spPr>
          <a:xfrm flipH="1">
            <a:off x="2247360" y="6163304"/>
            <a:ext cx="7697280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DDA290-66FE-46D5-8841-D67E5C84E68B}"/>
              </a:ext>
            </a:extLst>
          </p:cNvPr>
          <p:cNvSpPr txBox="1"/>
          <p:nvPr/>
        </p:nvSpPr>
        <p:spPr>
          <a:xfrm>
            <a:off x="5443731" y="993421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Lee Halim</a:t>
            </a:r>
            <a:endParaRPr lang="ko-KR" altLang="en-US" sz="2000" b="1" dirty="0">
              <a:solidFill>
                <a:schemeClr val="bg1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D9DF6-417A-46BA-8DA1-D8C875BF6CB9}"/>
              </a:ext>
            </a:extLst>
          </p:cNvPr>
          <p:cNvSpPr txBox="1"/>
          <p:nvPr/>
        </p:nvSpPr>
        <p:spPr>
          <a:xfrm>
            <a:off x="687380" y="6263336"/>
            <a:ext cx="20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Oh </a:t>
            </a:r>
            <a:r>
              <a:rPr lang="en-US" altLang="ko-KR" sz="2000" b="1" dirty="0" err="1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Seongwon</a:t>
            </a:r>
            <a:endParaRPr lang="ko-KR" altLang="en-US" sz="2000" b="1" dirty="0">
              <a:solidFill>
                <a:schemeClr val="bg1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746FD-B14D-40A9-9E1D-331250B8547F}"/>
              </a:ext>
            </a:extLst>
          </p:cNvPr>
          <p:cNvSpPr txBox="1"/>
          <p:nvPr/>
        </p:nvSpPr>
        <p:spPr>
          <a:xfrm>
            <a:off x="9675537" y="6254634"/>
            <a:ext cx="155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Jeong</a:t>
            </a:r>
            <a:r>
              <a:rPr lang="en-US" altLang="ko-KR" sz="2000" b="1" dirty="0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latin typeface="Airbnb Cereal App Book" panose="020B0502020203020204" pitchFamily="34" charset="-18"/>
                <a:cs typeface="Airbnb Cereal App Book" panose="020B0502020203020204" pitchFamily="34" charset="-18"/>
              </a:rPr>
              <a:t>Yuni</a:t>
            </a:r>
            <a:endParaRPr lang="ko-KR" altLang="en-US" sz="2000" b="1" dirty="0">
              <a:solidFill>
                <a:schemeClr val="bg1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D1338-854C-496A-8998-F36D102A3AEF}"/>
              </a:ext>
            </a:extLst>
          </p:cNvPr>
          <p:cNvSpPr txBox="1"/>
          <p:nvPr/>
        </p:nvSpPr>
        <p:spPr>
          <a:xfrm>
            <a:off x="5054764" y="3130958"/>
            <a:ext cx="209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u="sng" dirty="0">
                <a:solidFill>
                  <a:schemeClr val="accent3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Work Together</a:t>
            </a:r>
            <a:endParaRPr lang="ko-KR" altLang="en-US" sz="2000" b="1" i="1" u="sng" dirty="0">
              <a:solidFill>
                <a:schemeClr val="accent3"/>
              </a:solidFill>
              <a:latin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BB522F-D11E-4377-8C44-9BA8AFFCC759}"/>
              </a:ext>
            </a:extLst>
          </p:cNvPr>
          <p:cNvCxnSpPr>
            <a:cxnSpLocks/>
          </p:cNvCxnSpPr>
          <p:nvPr/>
        </p:nvCxnSpPr>
        <p:spPr>
          <a:xfrm>
            <a:off x="6985883" y="2218600"/>
            <a:ext cx="3316950" cy="2413374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A737496F-66F4-40D2-8260-37A857218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437" y="146285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4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D2AA-BF33-48B2-9164-FE796E25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뉴욕의 즐길거리 베스트 11 - 뉴욕에서 제일 유명한 것은 무엇일까요?">
            <a:extLst>
              <a:ext uri="{FF2B5EF4-FFF2-40B4-BE49-F238E27FC236}">
                <a16:creationId xmlns:a16="http://schemas.microsoft.com/office/drawing/2014/main" id="{E383A142-A454-4573-947B-56B869587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b="525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19F7AE-53A2-4813-8F93-638EF53F2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761F75E8-E34E-45C1-AECC-DC4779329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341" y1="44944" x2="46341" y2="44944"/>
                        <a14:foregroundMark x1="49024" y1="75000" x2="49024" y2="75000"/>
                        <a14:foregroundMark x1="41098" y1="77949" x2="41098" y2="77949"/>
                        <a14:foregroundMark x1="37317" y1="70927" x2="37317" y2="70927"/>
                        <a14:foregroundMark x1="37317" y1="79354" x2="37317" y2="79354"/>
                        <a14:foregroundMark x1="33171" y1="79213" x2="33171" y2="79213"/>
                        <a14:foregroundMark x1="60366" y1="76966" x2="60366" y2="76966"/>
                        <a14:foregroundMark x1="71220" y1="75140" x2="71220" y2="75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" y="100289"/>
            <a:ext cx="1610414" cy="1398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7E0B0-21A3-4B1B-891C-038C83F21182}"/>
              </a:ext>
            </a:extLst>
          </p:cNvPr>
          <p:cNvSpPr txBox="1"/>
          <p:nvPr/>
        </p:nvSpPr>
        <p:spPr>
          <a:xfrm>
            <a:off x="1950604" y="445501"/>
            <a:ext cx="281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Schedule</a:t>
            </a:r>
            <a:endParaRPr lang="ko-KR" altLang="en-US" sz="4000" b="1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7443E8-70AD-4E21-A3BF-7D3223444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67027"/>
              </p:ext>
            </p:extLst>
          </p:nvPr>
        </p:nvGraphicFramePr>
        <p:xfrm>
          <a:off x="842901" y="1733541"/>
          <a:ext cx="10506195" cy="44240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0885">
                  <a:extLst>
                    <a:ext uri="{9D8B030D-6E8A-4147-A177-3AD203B41FA5}">
                      <a16:colId xmlns:a16="http://schemas.microsoft.com/office/drawing/2014/main" val="2884310876"/>
                    </a:ext>
                  </a:extLst>
                </a:gridCol>
                <a:gridCol w="1500885">
                  <a:extLst>
                    <a:ext uri="{9D8B030D-6E8A-4147-A177-3AD203B41FA5}">
                      <a16:colId xmlns:a16="http://schemas.microsoft.com/office/drawing/2014/main" val="454238524"/>
                    </a:ext>
                  </a:extLst>
                </a:gridCol>
                <a:gridCol w="1500885">
                  <a:extLst>
                    <a:ext uri="{9D8B030D-6E8A-4147-A177-3AD203B41FA5}">
                      <a16:colId xmlns:a16="http://schemas.microsoft.com/office/drawing/2014/main" val="3097884084"/>
                    </a:ext>
                  </a:extLst>
                </a:gridCol>
                <a:gridCol w="1500885">
                  <a:extLst>
                    <a:ext uri="{9D8B030D-6E8A-4147-A177-3AD203B41FA5}">
                      <a16:colId xmlns:a16="http://schemas.microsoft.com/office/drawing/2014/main" val="908739870"/>
                    </a:ext>
                  </a:extLst>
                </a:gridCol>
                <a:gridCol w="1500885">
                  <a:extLst>
                    <a:ext uri="{9D8B030D-6E8A-4147-A177-3AD203B41FA5}">
                      <a16:colId xmlns:a16="http://schemas.microsoft.com/office/drawing/2014/main" val="4019452391"/>
                    </a:ext>
                  </a:extLst>
                </a:gridCol>
                <a:gridCol w="1500885">
                  <a:extLst>
                    <a:ext uri="{9D8B030D-6E8A-4147-A177-3AD203B41FA5}">
                      <a16:colId xmlns:a16="http://schemas.microsoft.com/office/drawing/2014/main" val="3565441037"/>
                    </a:ext>
                  </a:extLst>
                </a:gridCol>
                <a:gridCol w="1500885">
                  <a:extLst>
                    <a:ext uri="{9D8B030D-6E8A-4147-A177-3AD203B41FA5}">
                      <a16:colId xmlns:a16="http://schemas.microsoft.com/office/drawing/2014/main" val="436861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6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6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6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6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bg1"/>
                          </a:solidFill>
                        </a:rPr>
                        <a:t>Tur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6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6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6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004902"/>
                  </a:ext>
                </a:extLst>
              </a:tr>
              <a:tr h="814284">
                <a:tc>
                  <a:txBody>
                    <a:bodyPr/>
                    <a:lstStyle/>
                    <a:p>
                      <a:pPr algn="l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>
                          <a:solidFill>
                            <a:schemeClr val="bg1"/>
                          </a:solidFill>
                        </a:rPr>
                        <a:t>6/2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326017"/>
                  </a:ext>
                </a:extLst>
              </a:tr>
              <a:tr h="814284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207382"/>
                  </a:ext>
                </a:extLst>
              </a:tr>
              <a:tr h="814284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6/19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6/20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592216"/>
                  </a:ext>
                </a:extLst>
              </a:tr>
              <a:tr h="814284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6/21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6/22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6/23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6/24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6/25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dirty="0">
                          <a:solidFill>
                            <a:schemeClr val="bg1"/>
                          </a:solidFill>
                        </a:rPr>
                        <a:t>6/26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dirty="0">
                          <a:solidFill>
                            <a:schemeClr val="bg1"/>
                          </a:solidFill>
                        </a:rPr>
                        <a:t>6/27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800265"/>
                  </a:ext>
                </a:extLst>
              </a:tr>
              <a:tr h="814284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dirty="0">
                          <a:solidFill>
                            <a:schemeClr val="bg1"/>
                          </a:solidFill>
                        </a:rPr>
                        <a:t>6/28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dirty="0">
                          <a:solidFill>
                            <a:schemeClr val="bg1"/>
                          </a:solidFill>
                        </a:rPr>
                        <a:t>6/29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dirty="0">
                          <a:solidFill>
                            <a:schemeClr val="bg1"/>
                          </a:solidFill>
                        </a:rPr>
                        <a:t>6/30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dirty="0">
                          <a:solidFill>
                            <a:schemeClr val="bg1"/>
                          </a:solidFill>
                        </a:rPr>
                        <a:t>7/1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dirty="0">
                          <a:solidFill>
                            <a:schemeClr val="bg1"/>
                          </a:solidFill>
                        </a:rPr>
                        <a:t>7/2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dirty="0">
                          <a:solidFill>
                            <a:schemeClr val="bg1"/>
                          </a:solidFill>
                        </a:rPr>
                        <a:t>7/3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dirty="0">
                          <a:solidFill>
                            <a:schemeClr val="bg1"/>
                          </a:solidFill>
                        </a:rPr>
                        <a:t>7/4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9317" marR="139317" marT="69659" marB="69659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0171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157B62E-3AD5-4E98-96AC-03575E322C96}"/>
              </a:ext>
            </a:extLst>
          </p:cNvPr>
          <p:cNvSpPr/>
          <p:nvPr/>
        </p:nvSpPr>
        <p:spPr>
          <a:xfrm>
            <a:off x="3833091" y="2467830"/>
            <a:ext cx="6012873" cy="208991"/>
          </a:xfrm>
          <a:prstGeom prst="rect">
            <a:avLst/>
          </a:prstGeom>
          <a:solidFill>
            <a:schemeClr val="accent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Select Object / Prepare Proposal Presentation</a:t>
            </a:r>
            <a:endParaRPr lang="ko-KR" altLang="en-US" sz="1400" dirty="0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36062-E27B-404E-8F88-DE526DE58051}"/>
              </a:ext>
            </a:extLst>
          </p:cNvPr>
          <p:cNvSpPr/>
          <p:nvPr/>
        </p:nvSpPr>
        <p:spPr>
          <a:xfrm>
            <a:off x="9845964" y="2467830"/>
            <a:ext cx="1503132" cy="208991"/>
          </a:xfrm>
          <a:prstGeom prst="rect">
            <a:avLst/>
          </a:prstGeom>
          <a:solidFill>
            <a:schemeClr val="accent4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A385E9-221E-4630-82BE-A038C60AF6CC}"/>
              </a:ext>
            </a:extLst>
          </p:cNvPr>
          <p:cNvSpPr/>
          <p:nvPr/>
        </p:nvSpPr>
        <p:spPr>
          <a:xfrm>
            <a:off x="842901" y="3324504"/>
            <a:ext cx="4488873" cy="208990"/>
          </a:xfrm>
          <a:prstGeom prst="rect">
            <a:avLst/>
          </a:prstGeom>
          <a:solidFill>
            <a:schemeClr val="accent4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Data Curation / Data Inspection</a:t>
            </a:r>
            <a:endParaRPr lang="ko-KR" altLang="en-US" sz="1400" dirty="0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5EC93F-4EEA-4810-80CA-5BC2B0B8DD28}"/>
              </a:ext>
            </a:extLst>
          </p:cNvPr>
          <p:cNvSpPr/>
          <p:nvPr/>
        </p:nvSpPr>
        <p:spPr>
          <a:xfrm>
            <a:off x="5331774" y="3324503"/>
            <a:ext cx="6041560" cy="208990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Data Preprocessing</a:t>
            </a:r>
            <a:endParaRPr lang="ko-KR" altLang="en-US" sz="1400" dirty="0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30DBA1-BD7A-4D95-A98F-89C359459370}"/>
              </a:ext>
            </a:extLst>
          </p:cNvPr>
          <p:cNvSpPr/>
          <p:nvPr/>
        </p:nvSpPr>
        <p:spPr>
          <a:xfrm>
            <a:off x="842902" y="4157644"/>
            <a:ext cx="2990190" cy="208800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2D7FA8-675B-4581-8EFB-D3AF434D714E}"/>
              </a:ext>
            </a:extLst>
          </p:cNvPr>
          <p:cNvSpPr/>
          <p:nvPr/>
        </p:nvSpPr>
        <p:spPr>
          <a:xfrm>
            <a:off x="3833091" y="4157644"/>
            <a:ext cx="7516005" cy="208800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Data Analysis</a:t>
            </a:r>
            <a:endParaRPr lang="ko-KR" altLang="en-US" sz="1400" dirty="0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F3355E-AABE-452D-9DE2-91F12C44779F}"/>
              </a:ext>
            </a:extLst>
          </p:cNvPr>
          <p:cNvSpPr/>
          <p:nvPr/>
        </p:nvSpPr>
        <p:spPr>
          <a:xfrm>
            <a:off x="6839527" y="4895273"/>
            <a:ext cx="4509569" cy="208800"/>
          </a:xfrm>
          <a:prstGeom prst="rect">
            <a:avLst/>
          </a:prstGeom>
          <a:solidFill>
            <a:schemeClr val="accent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Prepare Final Presentation</a:t>
            </a:r>
            <a:endParaRPr lang="ko-KR" altLang="en-US" sz="1400" dirty="0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5A05D-EA70-4784-AF4E-DEBA690286A7}"/>
              </a:ext>
            </a:extLst>
          </p:cNvPr>
          <p:cNvSpPr/>
          <p:nvPr/>
        </p:nvSpPr>
        <p:spPr>
          <a:xfrm>
            <a:off x="818663" y="4898236"/>
            <a:ext cx="6001244" cy="208800"/>
          </a:xfrm>
          <a:prstGeom prst="rect">
            <a:avLst/>
          </a:prstGeom>
          <a:solidFill>
            <a:srgbClr val="1F4D79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Evaluation / Deployment</a:t>
            </a:r>
            <a:endParaRPr lang="ko-KR" altLang="en-US" sz="1400" dirty="0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B7F6F-8913-4D22-B5FE-5D916A87380C}"/>
              </a:ext>
            </a:extLst>
          </p:cNvPr>
          <p:cNvSpPr/>
          <p:nvPr/>
        </p:nvSpPr>
        <p:spPr>
          <a:xfrm>
            <a:off x="818664" y="5841516"/>
            <a:ext cx="3014428" cy="208800"/>
          </a:xfrm>
          <a:prstGeom prst="rect">
            <a:avLst/>
          </a:prstGeom>
          <a:solidFill>
            <a:schemeClr val="accent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Prepare Final Presentation</a:t>
            </a:r>
            <a:endParaRPr lang="ko-KR" altLang="en-US" sz="1400" dirty="0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5CD6DE-EED0-4255-B92E-2B1537C1E492}"/>
              </a:ext>
            </a:extLst>
          </p:cNvPr>
          <p:cNvSpPr/>
          <p:nvPr/>
        </p:nvSpPr>
        <p:spPr>
          <a:xfrm>
            <a:off x="3833091" y="5320145"/>
            <a:ext cx="1498683" cy="8374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2C7E71-3FBF-412C-928D-300002455BB3}"/>
              </a:ext>
            </a:extLst>
          </p:cNvPr>
          <p:cNvSpPr txBox="1"/>
          <p:nvPr/>
        </p:nvSpPr>
        <p:spPr>
          <a:xfrm>
            <a:off x="3956095" y="5579906"/>
            <a:ext cx="139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irbnb Cereal App" panose="020B0702020203020204" pitchFamily="34" charset="-18"/>
                <a:ea typeface="Airbnb Cereal App" panose="020B0702020203020204" pitchFamily="34" charset="-18"/>
                <a:cs typeface="Airbnb Cereal App" panose="020B0702020203020204" pitchFamily="34" charset="-18"/>
              </a:rPr>
              <a:t>Final Presentation</a:t>
            </a:r>
            <a:endParaRPr lang="ko-KR" altLang="en-US" sz="1400" dirty="0">
              <a:solidFill>
                <a:schemeClr val="bg1"/>
              </a:solidFill>
              <a:latin typeface="Airbnb Cereal App" panose="020B0702020203020204" pitchFamily="34" charset="-18"/>
              <a:cs typeface="Airbnb Cereal App" panose="020B07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3981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D2AA-BF33-48B2-9164-FE796E25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B94B0-46AE-40B7-AD64-8C9AD9A39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뉴욕의 즐길거리 베스트 11 - 뉴욕에서 제일 유명한 것은 무엇일까요?">
            <a:extLst>
              <a:ext uri="{FF2B5EF4-FFF2-40B4-BE49-F238E27FC236}">
                <a16:creationId xmlns:a16="http://schemas.microsoft.com/office/drawing/2014/main" id="{E383A142-A454-4573-947B-56B869587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b="525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19F7AE-53A2-4813-8F93-638EF53F2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761F75E8-E34E-45C1-AECC-DC4779329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341" y1="44944" x2="46341" y2="44944"/>
                        <a14:foregroundMark x1="49024" y1="75000" x2="49024" y2="75000"/>
                        <a14:foregroundMark x1="41098" y1="77949" x2="41098" y2="77949"/>
                        <a14:foregroundMark x1="37317" y1="70927" x2="37317" y2="70927"/>
                        <a14:foregroundMark x1="37317" y1="79354" x2="37317" y2="79354"/>
                        <a14:foregroundMark x1="33171" y1="79213" x2="33171" y2="79213"/>
                        <a14:foregroundMark x1="60366" y1="76966" x2="60366" y2="76966"/>
                        <a14:foregroundMark x1="71220" y1="75140" x2="71220" y2="75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43" y="627314"/>
            <a:ext cx="3663914" cy="3181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EF6197-B95A-4681-B05E-633F590DE971}"/>
              </a:ext>
            </a:extLst>
          </p:cNvPr>
          <p:cNvSpPr txBox="1"/>
          <p:nvPr/>
        </p:nvSpPr>
        <p:spPr>
          <a:xfrm>
            <a:off x="2400300" y="3900739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7675"/>
                </a:solidFill>
                <a:latin typeface="Airbnb Cereal App Extra" panose="020B0802020203020204" pitchFamily="34" charset="-18"/>
                <a:ea typeface="Airbnb Cereal App Extra" panose="020B0802020203020204" pitchFamily="34" charset="-18"/>
                <a:cs typeface="Airbnb Cereal App Extra" panose="020B0802020203020204" pitchFamily="34" charset="-18"/>
              </a:rPr>
              <a:t>Thank You</a:t>
            </a:r>
            <a:endParaRPr lang="ko-KR" altLang="en-US" sz="7200" b="1" dirty="0">
              <a:solidFill>
                <a:srgbClr val="FF7675"/>
              </a:solidFill>
              <a:latin typeface="Airbnb Cereal App Extra" panose="020B0802020203020204" pitchFamily="34" charset="-18"/>
              <a:cs typeface="Airbnb Cereal App Extra" panose="020B08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4037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177</Words>
  <Application>Microsoft Office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Airbnb Cereal App</vt:lpstr>
      <vt:lpstr>Airbnb Cereal App Book</vt:lpstr>
      <vt:lpstr>Airbnb Cereal App Extra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오성원</dc:creator>
  <cp:lastModifiedBy>오성원</cp:lastModifiedBy>
  <cp:revision>31</cp:revision>
  <dcterms:created xsi:type="dcterms:W3CDTF">2020-06-04T05:55:38Z</dcterms:created>
  <dcterms:modified xsi:type="dcterms:W3CDTF">2020-06-05T04:47:32Z</dcterms:modified>
</cp:coreProperties>
</file>