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83" r:id="rId16"/>
    <p:sldId id="269" r:id="rId17"/>
    <p:sldId id="270" r:id="rId18"/>
    <p:sldId id="271" r:id="rId19"/>
    <p:sldId id="272" r:id="rId20"/>
    <p:sldId id="273" r:id="rId21"/>
    <p:sldId id="274" r:id="rId22"/>
    <p:sldId id="281" r:id="rId23"/>
    <p:sldId id="275" r:id="rId24"/>
    <p:sldId id="276" r:id="rId25"/>
    <p:sldId id="279" r:id="rId26"/>
    <p:sldId id="278" r:id="rId27"/>
    <p:sldId id="285" r:id="rId28"/>
    <p:sldId id="28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k Seong Won" initials="TSW" lastIdx="1" clrIdx="0">
    <p:extLst>
      <p:ext uri="{19B8F6BF-5375-455C-9EA6-DF929625EA0E}">
        <p15:presenceInfo xmlns:p15="http://schemas.microsoft.com/office/powerpoint/2012/main" userId="32676d04ff5d44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 snapToGrid="0">
      <p:cViewPr varScale="1">
        <p:scale>
          <a:sx n="59" d="100"/>
          <a:sy n="59" d="100"/>
        </p:scale>
        <p:origin x="82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5:13:39.37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0FA-E9D2-4B11-95FA-956A97C5F6DA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9CDA-BB1F-41C2-8C51-53545589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7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0FA-E9D2-4B11-95FA-956A97C5F6DA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9CDA-BB1F-41C2-8C51-53545589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6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0FA-E9D2-4B11-95FA-956A97C5F6DA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9CDA-BB1F-41C2-8C51-53545589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61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0FA-E9D2-4B11-95FA-956A97C5F6DA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9CDA-BB1F-41C2-8C51-53545589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0FA-E9D2-4B11-95FA-956A97C5F6DA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9CDA-BB1F-41C2-8C51-53545589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2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0FA-E9D2-4B11-95FA-956A97C5F6DA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9CDA-BB1F-41C2-8C51-53545589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5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0FA-E9D2-4B11-95FA-956A97C5F6DA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9CDA-BB1F-41C2-8C51-53545589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1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0FA-E9D2-4B11-95FA-956A97C5F6DA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9CDA-BB1F-41C2-8C51-53545589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6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0FA-E9D2-4B11-95FA-956A97C5F6DA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9CDA-BB1F-41C2-8C51-53545589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8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0FA-E9D2-4B11-95FA-956A97C5F6DA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9CDA-BB1F-41C2-8C51-53545589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7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0FA-E9D2-4B11-95FA-956A97C5F6DA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9CDA-BB1F-41C2-8C51-53545589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5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80FA-E9D2-4B11-95FA-956A97C5F6DA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B9CDA-BB1F-41C2-8C51-53545589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7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Recommendation Study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원서 </a:t>
            </a:r>
            <a:r>
              <a:rPr lang="en-US" altLang="ko-KR" dirty="0" smtClean="0"/>
              <a:t>Week 2</a:t>
            </a:r>
          </a:p>
          <a:p>
            <a:endParaRPr lang="en-US" altLang="ko-KR" dirty="0"/>
          </a:p>
          <a:p>
            <a:r>
              <a:rPr lang="ko-KR" altLang="en-US" dirty="0" smtClean="0"/>
              <a:t>탁성원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8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User-Based Model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풀고 싶은 문제가 무엇인가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Target user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가 주어질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user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와 유사한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들을 찾아 추천에 활용하고 싶다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어떻게 접근할 것인가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Rating Matrix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간의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나타내는 함수를 활용한다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546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User-Based Model 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09918" y="1198096"/>
                <a:ext cx="10515600" cy="4351338"/>
              </a:xfrm>
            </p:spPr>
            <p:txBody>
              <a:bodyPr/>
              <a:lstStyle/>
              <a:p>
                <a:r>
                  <a:rPr lang="ko-KR" altLang="en-US" dirty="0" smtClean="0"/>
                  <a:t>어떤 식을 활용할 것인가</a:t>
                </a:r>
                <a:r>
                  <a:rPr lang="en-US" altLang="ko-KR" dirty="0" smtClean="0"/>
                  <a:t>?</a:t>
                </a:r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ko-KR" altLang="en-US" dirty="0" smtClean="0"/>
                  <a:t>  </a:t>
                </a:r>
                <a:r>
                  <a:rPr lang="en-US" altLang="ko-KR" dirty="0" smtClean="0"/>
                  <a:t>user u</a:t>
                </a:r>
                <a:r>
                  <a:rPr lang="ko-KR" altLang="en-US" dirty="0" smtClean="0"/>
                  <a:t>가 평점을 매긴 </a:t>
                </a:r>
                <a:r>
                  <a:rPr lang="en-US" altLang="ko-KR" dirty="0" smtClean="0"/>
                  <a:t>item</a:t>
                </a:r>
                <a:r>
                  <a:rPr lang="ko-KR" altLang="en-US" dirty="0" smtClean="0"/>
                  <a:t>들의 </a:t>
                </a:r>
                <a:r>
                  <a:rPr lang="en-US" altLang="ko-KR" dirty="0" smtClean="0"/>
                  <a:t>index</a:t>
                </a:r>
                <a:r>
                  <a:rPr lang="ko-KR" altLang="en-US" dirty="0" smtClean="0"/>
                  <a:t>들을 모은 집합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 smtClean="0"/>
                  <a:t> 정의 </a:t>
                </a:r>
                <a:r>
                  <a:rPr lang="en-US" altLang="ko-KR" dirty="0" smtClean="0"/>
                  <a:t>(Pearson correlation coefficient </a:t>
                </a:r>
                <a:r>
                  <a:rPr lang="ko-KR" altLang="en-US" dirty="0" smtClean="0"/>
                  <a:t>기준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918" y="1198096"/>
                <a:ext cx="10515600" cy="4351338"/>
              </a:xfrm>
              <a:blipFill rotWithShape="0">
                <a:blip r:embed="rId2"/>
                <a:stretch>
                  <a:fillRect l="-1043" t="-25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75" y="3339423"/>
            <a:ext cx="5443846" cy="11892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319" y="4440530"/>
            <a:ext cx="10469658" cy="11970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53717" y="3527563"/>
            <a:ext cx="259976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Remark. Pearson </a:t>
            </a:r>
            <a:r>
              <a:rPr lang="en-US" altLang="ko-KR" dirty="0" err="1" smtClean="0"/>
              <a:t>Coef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Cov</a:t>
            </a:r>
            <a:r>
              <a:rPr lang="en-US" altLang="ko-KR" dirty="0" smtClean="0"/>
              <a:t>/(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10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User-Based Model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9918" y="1198096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모델의 개선사항</a:t>
            </a:r>
            <a:endParaRPr lang="en-US" altLang="ko-KR" dirty="0" smtClean="0"/>
          </a:p>
          <a:p>
            <a:r>
              <a:rPr lang="en-US" altLang="ko-KR" dirty="0" smtClean="0"/>
              <a:t>User</a:t>
            </a:r>
            <a:r>
              <a:rPr lang="ko-KR" altLang="en-US" dirty="0" smtClean="0"/>
              <a:t>별로 평점을 주는 방향성이 다를 것이다</a:t>
            </a:r>
            <a:r>
              <a:rPr lang="en-US" altLang="ko-KR" dirty="0" smtClean="0"/>
              <a:t>. (bias 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Mean-centered</a:t>
            </a:r>
            <a:r>
              <a:rPr lang="ko-KR" altLang="en-US" dirty="0" smtClean="0"/>
              <a:t>를 활용하여 평점을 조정한다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80" y="3803276"/>
            <a:ext cx="8310840" cy="101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39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User-Based Model (4)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09918" y="1198096"/>
                <a:ext cx="10515600" cy="4351338"/>
              </a:xfrm>
            </p:spPr>
            <p:txBody>
              <a:bodyPr/>
              <a:lstStyle/>
              <a:p>
                <a:r>
                  <a:rPr lang="ko-KR" altLang="en-US" dirty="0" smtClean="0"/>
                  <a:t>문제의 다른 접근 방법</a:t>
                </a:r>
                <a:endParaRPr lang="en-US" altLang="ko-KR" dirty="0"/>
              </a:p>
              <a:p>
                <a:r>
                  <a:rPr lang="en-US" altLang="ko-KR" dirty="0" smtClean="0"/>
                  <a:t>Sim</a:t>
                </a:r>
                <a:r>
                  <a:rPr lang="ko-KR" altLang="en-US" dirty="0" smtClean="0"/>
                  <a:t>만 활용한다면</a:t>
                </a:r>
                <a:r>
                  <a:rPr lang="en-US" altLang="ko-KR" dirty="0" smtClean="0"/>
                  <a:t>, top-k</a:t>
                </a:r>
                <a:r>
                  <a:rPr lang="ko-KR" altLang="en-US" dirty="0" smtClean="0"/>
                  <a:t>는 충분히 풀 것인데</a:t>
                </a:r>
                <a:r>
                  <a:rPr lang="en-US" altLang="ko-KR" dirty="0" smtClean="0"/>
                  <a:t>, rating</a:t>
                </a:r>
                <a:r>
                  <a:rPr lang="ko-KR" altLang="en-US" dirty="0" smtClean="0"/>
                  <a:t>의 예측은</a:t>
                </a:r>
                <a:r>
                  <a:rPr lang="en-US" altLang="ko-KR" dirty="0" smtClean="0"/>
                  <a:t>?</a:t>
                </a:r>
              </a:p>
              <a:p>
                <a:r>
                  <a:rPr lang="ko-KR" altLang="en-US" dirty="0" smtClean="0"/>
                  <a:t>앞에서 본 </a:t>
                </a:r>
                <a:r>
                  <a:rPr lang="en-US" altLang="ko-KR" dirty="0" smtClean="0"/>
                  <a:t>mean-centered</a:t>
                </a:r>
                <a:r>
                  <a:rPr lang="ko-KR" altLang="en-US" dirty="0" smtClean="0"/>
                  <a:t>를 활용하자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ko-KR" dirty="0" smtClean="0"/>
                  <a:t> : set of k closed user to u, who predict item j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918" y="1198096"/>
                <a:ext cx="10515600" cy="4351338"/>
              </a:xfrm>
              <a:blipFill rotWithShape="0">
                <a:blip r:embed="rId2"/>
                <a:stretch>
                  <a:fillRect l="-1043" t="-2525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05" y="3386418"/>
            <a:ext cx="7833755" cy="16069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1530" y="5160675"/>
            <a:ext cx="276114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</a:t>
            </a:r>
            <a:r>
              <a:rPr lang="ko-KR" altLang="en-US" dirty="0" smtClean="0"/>
              <a:t>이 부여되어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14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82" y="16206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잠깐</a:t>
            </a:r>
            <a:r>
              <a:rPr lang="en-US" altLang="ko-KR" dirty="0" smtClean="0"/>
              <a:t>, Example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510" y="4203619"/>
            <a:ext cx="11554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Q. 2</a:t>
            </a:r>
            <a:r>
              <a:rPr lang="ko-KR" altLang="en-US" b="1" dirty="0" smtClean="0"/>
              <a:t>번과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번 </a:t>
            </a:r>
            <a:r>
              <a:rPr lang="en-US" altLang="ko-KR" b="1" dirty="0" smtClean="0"/>
              <a:t>user</a:t>
            </a:r>
            <a:r>
              <a:rPr lang="ko-KR" altLang="en-US" b="1" dirty="0" smtClean="0"/>
              <a:t>에 대해서 </a:t>
            </a:r>
            <a:r>
              <a:rPr lang="en-US" altLang="ko-KR" b="1" dirty="0" smtClean="0"/>
              <a:t>Sim </a:t>
            </a:r>
            <a:r>
              <a:rPr lang="ko-KR" altLang="en-US" b="1" dirty="0" smtClean="0"/>
              <a:t>계산</a:t>
            </a:r>
            <a:endParaRPr lang="en-US" altLang="ko-KR" b="1" dirty="0" smtClean="0"/>
          </a:p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번 평균 </a:t>
            </a:r>
            <a:r>
              <a:rPr lang="en-US" altLang="ko-KR" b="1" dirty="0" smtClean="0"/>
              <a:t>: 4.8   3</a:t>
            </a:r>
            <a:r>
              <a:rPr lang="ko-KR" altLang="en-US" b="1" dirty="0" smtClean="0"/>
              <a:t>번 평균 </a:t>
            </a:r>
            <a:r>
              <a:rPr lang="en-US" altLang="ko-KR" b="1" dirty="0" smtClean="0"/>
              <a:t>: 2</a:t>
            </a:r>
          </a:p>
          <a:p>
            <a:r>
              <a:rPr lang="ko-KR" altLang="en-US" b="1" dirty="0" err="1" smtClean="0"/>
              <a:t>둘다</a:t>
            </a:r>
            <a:r>
              <a:rPr lang="ko-KR" altLang="en-US" b="1" dirty="0" smtClean="0"/>
              <a:t> 평점을 매긴 </a:t>
            </a:r>
            <a:r>
              <a:rPr lang="en-US" altLang="ko-KR" b="1" dirty="0" smtClean="0"/>
              <a:t>item : 2, 4, 5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{(7-4.8)(3-2) +(4-4.8)(1-2) + (3-4.8)(1-2) } / {(7-4.8)^2+(4-4.8)^2+(3-4.8)^2 }{(3-2)^2+(1-2)^2+(1-2)^2}</a:t>
            </a:r>
          </a:p>
          <a:p>
            <a:r>
              <a:rPr lang="en-US" altLang="ko-KR" b="1" dirty="0" smtClean="0"/>
              <a:t>= </a:t>
            </a:r>
            <a:r>
              <a:rPr lang="ko-KR" altLang="en-US" b="1" dirty="0" smtClean="0"/>
              <a:t>약 </a:t>
            </a:r>
            <a:r>
              <a:rPr lang="en-US" altLang="ko-KR" b="1" dirty="0" smtClean="0"/>
              <a:t>0.939</a:t>
            </a:r>
          </a:p>
          <a:p>
            <a:r>
              <a:rPr lang="en-US" altLang="ko-KR" b="1" dirty="0" smtClean="0"/>
              <a:t>(Sim </a:t>
            </a:r>
            <a:r>
              <a:rPr lang="ko-KR" altLang="en-US" b="1" dirty="0" smtClean="0"/>
              <a:t>공식에 대입</a:t>
            </a:r>
            <a:r>
              <a:rPr lang="en-US" altLang="ko-KR" b="1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1" y="1210539"/>
            <a:ext cx="9968345" cy="2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36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82" y="16206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잠깐</a:t>
            </a:r>
            <a:r>
              <a:rPr lang="en-US" altLang="ko-KR" dirty="0" smtClean="0"/>
              <a:t>, Example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510" y="4203619"/>
            <a:ext cx="11554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Q. User 3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item 1</a:t>
            </a:r>
            <a:r>
              <a:rPr lang="ko-KR" altLang="en-US" b="1" dirty="0" smtClean="0"/>
              <a:t>번</a:t>
            </a:r>
            <a:r>
              <a:rPr lang="en-US" altLang="ko-KR" b="1" dirty="0"/>
              <a:t> </a:t>
            </a:r>
            <a:r>
              <a:rPr lang="en-US" altLang="ko-KR" b="1" dirty="0" smtClean="0"/>
              <a:t>rate</a:t>
            </a:r>
            <a:r>
              <a:rPr lang="ko-KR" altLang="en-US" b="1" dirty="0" smtClean="0"/>
              <a:t> 예측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단 최상위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명만 반영한다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이 경우 </a:t>
            </a:r>
            <a:r>
              <a:rPr lang="en-US" altLang="ko-KR" b="1" dirty="0" smtClean="0"/>
              <a:t>User1, User2</a:t>
            </a:r>
            <a:r>
              <a:rPr lang="ko-KR" altLang="en-US" b="1" dirty="0" smtClean="0"/>
              <a:t>만 반영</a:t>
            </a:r>
            <a:endParaRPr lang="en-US" altLang="ko-KR" b="1" dirty="0" smtClean="0"/>
          </a:p>
          <a:p>
            <a:r>
              <a:rPr lang="en-US" altLang="ko-KR" b="1" dirty="0" smtClean="0"/>
              <a:t>3</a:t>
            </a:r>
            <a:r>
              <a:rPr lang="ko-KR" altLang="en-US" b="1" dirty="0" smtClean="0"/>
              <a:t>번 유저의 평균은 </a:t>
            </a:r>
            <a:r>
              <a:rPr lang="en-US" altLang="ko-KR" b="1" dirty="0" smtClean="0"/>
              <a:t>2</a:t>
            </a:r>
          </a:p>
          <a:p>
            <a:r>
              <a:rPr lang="en-US" altLang="ko-KR" b="1" dirty="0" smtClean="0"/>
              <a:t>Adjust</a:t>
            </a:r>
            <a:r>
              <a:rPr lang="ko-KR" altLang="en-US" b="1" dirty="0" smtClean="0"/>
              <a:t>된 </a:t>
            </a:r>
            <a:r>
              <a:rPr lang="en-US" altLang="ko-KR" b="1" dirty="0" smtClean="0"/>
              <a:t>User 1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rate = 1.5,  User2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rate = 1.2</a:t>
            </a:r>
          </a:p>
          <a:p>
            <a:r>
              <a:rPr lang="en-US" altLang="ko-KR" b="1" dirty="0" smtClean="0"/>
              <a:t>2 + ((1.5 * 0.956) + (1.2 * 0.981))/(0.956+0.981)  </a:t>
            </a:r>
            <a:r>
              <a:rPr lang="ko-KR" altLang="en-US" b="1" dirty="0" smtClean="0"/>
              <a:t>이 최종 예측이 될 것이다</a:t>
            </a:r>
            <a:r>
              <a:rPr lang="en-US" altLang="ko-KR" b="1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1" y="1210539"/>
            <a:ext cx="9968345" cy="2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User-Based Model 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9918" y="1198096"/>
            <a:ext cx="10515600" cy="1034209"/>
          </a:xfrm>
        </p:spPr>
        <p:txBody>
          <a:bodyPr/>
          <a:lstStyle/>
          <a:p>
            <a:r>
              <a:rPr lang="ko-KR" altLang="en-US" dirty="0" smtClean="0"/>
              <a:t>모델의 변형 방법</a:t>
            </a:r>
            <a:endParaRPr lang="en-US" altLang="ko-KR" dirty="0" smtClean="0"/>
          </a:p>
          <a:p>
            <a:r>
              <a:rPr lang="en-US" altLang="ko-KR" dirty="0" smtClean="0"/>
              <a:t>Sim</a:t>
            </a:r>
            <a:r>
              <a:rPr lang="ko-KR" altLang="en-US" dirty="0" smtClean="0"/>
              <a:t>을 다른 것으로 바꿀 수 있을까</a:t>
            </a:r>
            <a:r>
              <a:rPr lang="en-US" altLang="ko-KR" dirty="0" smtClean="0"/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77" y="2232305"/>
            <a:ext cx="7230759" cy="12997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1008529" y="3600636"/>
                <a:ext cx="10515600" cy="27553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 smtClean="0"/>
                  <a:t>Q.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원소의 개수가 매우 작다면</a:t>
                </a:r>
                <a:r>
                  <a:rPr lang="en-US" altLang="ko-KR" dirty="0" smtClean="0"/>
                  <a:t>?</a:t>
                </a:r>
              </a:p>
              <a:p>
                <a:r>
                  <a:rPr lang="en-US" altLang="ko-KR" dirty="0" smtClean="0"/>
                  <a:t>Q. Pearson Corr.</a:t>
                </a:r>
                <a:r>
                  <a:rPr lang="ko-KR" altLang="en-US" dirty="0" smtClean="0"/>
                  <a:t>이 위의 </a:t>
                </a:r>
                <a:r>
                  <a:rPr lang="en-US" altLang="ko-KR" dirty="0" err="1" smtClean="0"/>
                  <a:t>RawCosine</a:t>
                </a:r>
                <a:r>
                  <a:rPr lang="ko-KR" altLang="en-US" dirty="0" smtClean="0"/>
                  <a:t>보다 선호되는 이유는</a:t>
                </a:r>
                <a:r>
                  <a:rPr lang="en-US" altLang="ko-KR" dirty="0" smtClean="0"/>
                  <a:t>?</a:t>
                </a:r>
              </a:p>
              <a:p>
                <a:endParaRPr lang="en-US" altLang="ko-KR" dirty="0"/>
              </a:p>
              <a:p>
                <a:r>
                  <a:rPr lang="ko-KR" altLang="en-US" b="1" dirty="0" smtClean="0">
                    <a:solidFill>
                      <a:srgbClr val="002060"/>
                    </a:solidFill>
                  </a:rPr>
                  <a:t>공유질문</a:t>
                </a:r>
                <a:r>
                  <a:rPr lang="en-US" altLang="ko-KR" b="1" dirty="0" smtClean="0">
                    <a:solidFill>
                      <a:srgbClr val="002060"/>
                    </a:solidFill>
                  </a:rPr>
                  <a:t>&gt; </a:t>
                </a:r>
                <a:r>
                  <a:rPr lang="en-US" altLang="ko-KR" b="1" dirty="0" err="1" smtClean="0">
                    <a:solidFill>
                      <a:srgbClr val="002060"/>
                    </a:solidFill>
                  </a:rPr>
                  <a:t>RawCosine</a:t>
                </a:r>
                <a:r>
                  <a:rPr lang="ko-KR" altLang="en-US" b="1" dirty="0" smtClean="0">
                    <a:solidFill>
                      <a:srgbClr val="002060"/>
                    </a:solidFill>
                  </a:rPr>
                  <a:t>에도 </a:t>
                </a:r>
                <a:r>
                  <a:rPr lang="en-US" altLang="ko-KR" b="1" dirty="0" smtClean="0">
                    <a:solidFill>
                      <a:srgbClr val="002060"/>
                    </a:solidFill>
                  </a:rPr>
                  <a:t>mean-centered</a:t>
                </a:r>
                <a:r>
                  <a:rPr lang="ko-KR" altLang="en-US" b="1" dirty="0" smtClean="0">
                    <a:solidFill>
                      <a:srgbClr val="002060"/>
                    </a:solidFill>
                  </a:rPr>
                  <a:t>를 쓸 수 </a:t>
                </a:r>
                <a:r>
                  <a:rPr lang="ko-KR" altLang="en-US" b="1" dirty="0" err="1" smtClean="0">
                    <a:solidFill>
                      <a:srgbClr val="002060"/>
                    </a:solidFill>
                  </a:rPr>
                  <a:t>있을건데</a:t>
                </a:r>
                <a:r>
                  <a:rPr lang="ko-KR" altLang="en-US" b="1" dirty="0" smtClean="0">
                    <a:solidFill>
                      <a:srgbClr val="002060"/>
                    </a:solidFill>
                  </a:rPr>
                  <a:t> 그럼에도 불구하고 </a:t>
                </a:r>
                <a:r>
                  <a:rPr lang="en-US" altLang="ko-KR" b="1" dirty="0" smtClean="0">
                    <a:solidFill>
                      <a:srgbClr val="002060"/>
                    </a:solidFill>
                  </a:rPr>
                  <a:t>Pearson </a:t>
                </a:r>
                <a:r>
                  <a:rPr lang="en-US" altLang="ko-KR" b="1" dirty="0" err="1" smtClean="0">
                    <a:solidFill>
                      <a:srgbClr val="002060"/>
                    </a:solidFill>
                  </a:rPr>
                  <a:t>Corr</a:t>
                </a:r>
                <a:r>
                  <a:rPr lang="ko-KR" altLang="en-US" b="1" dirty="0" smtClean="0">
                    <a:solidFill>
                      <a:srgbClr val="002060"/>
                    </a:solidFill>
                  </a:rPr>
                  <a:t>이 왜 더 선호될까</a:t>
                </a:r>
                <a:r>
                  <a:rPr lang="en-US" altLang="ko-KR" b="1" dirty="0" smtClean="0">
                    <a:solidFill>
                      <a:srgbClr val="00206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29" y="3600636"/>
                <a:ext cx="10515600" cy="2755339"/>
              </a:xfrm>
              <a:prstGeom prst="rect">
                <a:avLst/>
              </a:prstGeom>
              <a:blipFill rotWithShape="0">
                <a:blip r:embed="rId3"/>
                <a:stretch>
                  <a:fillRect l="-1043" t="-37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064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User-Based Model (6)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09918" y="1198095"/>
                <a:ext cx="10515600" cy="4100045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모델의 개선 방법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원소의 개수가 매우 </a:t>
                </a:r>
                <a:r>
                  <a:rPr lang="ko-KR" altLang="en-US" dirty="0" smtClean="0"/>
                  <a:t>적을 때의 보정 방법</a:t>
                </a:r>
                <a:endParaRPr lang="en-US" altLang="ko-KR" dirty="0" smtClean="0"/>
              </a:p>
              <a:p>
                <a:r>
                  <a:rPr lang="en-US" altLang="ko-KR" b="1" dirty="0" smtClean="0">
                    <a:solidFill>
                      <a:srgbClr val="FF0000"/>
                    </a:solidFill>
                  </a:rPr>
                  <a:t>Significant weighting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앞에서 본 </a:t>
                </a:r>
                <a:r>
                  <a:rPr lang="en-US" altLang="ko-KR" dirty="0" smtClean="0"/>
                  <a:t>Sim </a:t>
                </a:r>
                <a:r>
                  <a:rPr lang="ko-KR" altLang="en-US" dirty="0" smtClean="0"/>
                  <a:t>함수를 해당 함수로 교체 가능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Q. </a:t>
                </a:r>
                <a:r>
                  <a:rPr lang="ko-KR" altLang="en-US" dirty="0" smtClean="0"/>
                  <a:t>왜 </a:t>
                </a:r>
                <a:r>
                  <a:rPr lang="en-US" altLang="ko-KR" dirty="0" smtClean="0"/>
                  <a:t>Discount</a:t>
                </a:r>
                <a:r>
                  <a:rPr lang="ko-KR" altLang="en-US" dirty="0" smtClean="0"/>
                  <a:t>라는 이름이 붙었을까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918" y="1198095"/>
                <a:ext cx="10515600" cy="4100045"/>
              </a:xfrm>
              <a:blipFill rotWithShape="0">
                <a:blip r:embed="rId2"/>
                <a:stretch>
                  <a:fillRect l="-1043" t="-2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77" y="4483283"/>
            <a:ext cx="9414935" cy="131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49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User-Based Model 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9918" y="1198096"/>
            <a:ext cx="10515600" cy="1715433"/>
          </a:xfrm>
        </p:spPr>
        <p:txBody>
          <a:bodyPr/>
          <a:lstStyle/>
          <a:p>
            <a:r>
              <a:rPr lang="ko-KR" altLang="en-US" dirty="0" smtClean="0"/>
              <a:t>모델의 변형 방법</a:t>
            </a:r>
            <a:endParaRPr lang="en-US" altLang="ko-KR" dirty="0" smtClean="0"/>
          </a:p>
          <a:p>
            <a:r>
              <a:rPr lang="en-US" altLang="ko-KR" dirty="0" smtClean="0"/>
              <a:t>Prediction Function</a:t>
            </a:r>
            <a:r>
              <a:rPr lang="ko-KR" altLang="en-US" dirty="0" smtClean="0"/>
              <a:t>을 변형할 수 있을까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b="1" dirty="0" smtClean="0">
                <a:solidFill>
                  <a:srgbClr val="FF0000"/>
                </a:solidFill>
              </a:rPr>
              <a:t>표준화</a:t>
            </a:r>
            <a:r>
              <a:rPr lang="ko-KR" altLang="en-US" dirty="0" smtClean="0"/>
              <a:t>를 사용할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792" y="2761129"/>
            <a:ext cx="6721026" cy="1198096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909918" y="4111625"/>
            <a:ext cx="10515600" cy="216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Q. </a:t>
            </a:r>
            <a:r>
              <a:rPr lang="ko-KR" altLang="en-US" dirty="0" smtClean="0"/>
              <a:t>표준편차가 곱해진 이유는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Q. </a:t>
            </a:r>
            <a:r>
              <a:rPr lang="ko-KR" altLang="en-US" dirty="0" smtClean="0"/>
              <a:t>이렇게 </a:t>
            </a:r>
            <a:r>
              <a:rPr lang="en-US" altLang="ko-KR" dirty="0" smtClean="0"/>
              <a:t>rating</a:t>
            </a:r>
            <a:r>
              <a:rPr lang="ko-KR" altLang="en-US" dirty="0" smtClean="0"/>
              <a:t>을 예측했을 때 우려되는 점은 없는가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이 이외에도 </a:t>
            </a:r>
            <a:r>
              <a:rPr lang="en-US" altLang="ko-KR" dirty="0" smtClean="0"/>
              <a:t>Sim </a:t>
            </a:r>
            <a:r>
              <a:rPr lang="ko-KR" altLang="en-US" dirty="0" smtClean="0"/>
              <a:t>함수를 </a:t>
            </a:r>
            <a:r>
              <a:rPr lang="en-US" altLang="ko-KR" dirty="0" smtClean="0"/>
              <a:t>amplify </a:t>
            </a:r>
            <a:r>
              <a:rPr lang="ko-KR" altLang="en-US" dirty="0" smtClean="0"/>
              <a:t>하기도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3085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User-Based Model 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9918" y="1198096"/>
            <a:ext cx="10515600" cy="4494492"/>
          </a:xfrm>
        </p:spPr>
        <p:txBody>
          <a:bodyPr/>
          <a:lstStyle/>
          <a:p>
            <a:r>
              <a:rPr lang="ko-KR" altLang="en-US" dirty="0" smtClean="0"/>
              <a:t>모델의 개선 방법</a:t>
            </a:r>
            <a:endParaRPr lang="en-US" altLang="ko-KR" dirty="0" smtClean="0"/>
          </a:p>
          <a:p>
            <a:r>
              <a:rPr lang="en-US" altLang="ko-KR" dirty="0" smtClean="0"/>
              <a:t>Top-k </a:t>
            </a:r>
            <a:r>
              <a:rPr lang="ko-KR" altLang="en-US" dirty="0" smtClean="0"/>
              <a:t>유저를 고를 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그저 곧이 </a:t>
            </a:r>
            <a:r>
              <a:rPr lang="ko-KR" altLang="en-US" dirty="0" err="1" smtClean="0"/>
              <a:t>곧대로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k</a:t>
            </a:r>
            <a:r>
              <a:rPr lang="ko-KR" altLang="en-US" dirty="0" smtClean="0"/>
              <a:t>명을 골랐는데 </a:t>
            </a:r>
            <a:r>
              <a:rPr lang="en-US" altLang="ko-KR" dirty="0" smtClean="0"/>
              <a:t>k</a:t>
            </a:r>
            <a:r>
              <a:rPr lang="ko-KR" altLang="en-US" dirty="0" smtClean="0"/>
              <a:t>명 내에서 </a:t>
            </a:r>
            <a:r>
              <a:rPr lang="en-US" altLang="ko-KR" dirty="0" smtClean="0"/>
              <a:t>Corr. </a:t>
            </a:r>
            <a:r>
              <a:rPr lang="ko-KR" altLang="en-US" dirty="0" smtClean="0"/>
              <a:t>값이 낮던가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아예 음수인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를 넣는다면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따라서</a:t>
            </a:r>
            <a:r>
              <a:rPr lang="en-US" altLang="ko-KR" dirty="0" smtClean="0"/>
              <a:t>, Filtering</a:t>
            </a:r>
            <a:r>
              <a:rPr lang="ko-KR" altLang="en-US" dirty="0" smtClean="0"/>
              <a:t>이 들어간다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367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/ Review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추천시스템은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 알다시피 알고 있는 </a:t>
            </a:r>
            <a:r>
              <a:rPr lang="en-US" altLang="ko-KR" dirty="0" smtClean="0"/>
              <a:t>rating</a:t>
            </a:r>
            <a:r>
              <a:rPr lang="ko-KR" altLang="en-US" dirty="0" smtClean="0"/>
              <a:t>으로 모르는 </a:t>
            </a:r>
            <a:r>
              <a:rPr lang="en-US" altLang="ko-KR" dirty="0" smtClean="0"/>
              <a:t>rating</a:t>
            </a:r>
            <a:r>
              <a:rPr lang="ko-KR" altLang="en-US" dirty="0" smtClean="0"/>
              <a:t>들을 얻어내려는 것이 근본 문제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Content-Based, Collaborative Filtering, Knowledge-based </a:t>
            </a:r>
            <a:r>
              <a:rPr lang="ko-KR" altLang="en-US" dirty="0" smtClean="0"/>
              <a:t>등의 방법이 있는데</a:t>
            </a:r>
            <a:r>
              <a:rPr lang="en-US" altLang="ko-KR" dirty="0"/>
              <a:t> </a:t>
            </a:r>
            <a:r>
              <a:rPr lang="ko-KR" altLang="en-US" dirty="0" smtClean="0"/>
              <a:t>한동안 다룰 방법론은 </a:t>
            </a:r>
            <a:r>
              <a:rPr lang="en-US" altLang="ko-KR" dirty="0" smtClean="0"/>
              <a:t>Collaborating Filtering</a:t>
            </a:r>
          </a:p>
          <a:p>
            <a:endParaRPr lang="en-US" altLang="ko-KR" dirty="0"/>
          </a:p>
          <a:p>
            <a:r>
              <a:rPr lang="en-US" altLang="ko-KR" dirty="0" smtClean="0"/>
              <a:t>Q. Collaborative Filtering</a:t>
            </a:r>
            <a:r>
              <a:rPr lang="ko-KR" altLang="en-US" dirty="0" smtClean="0"/>
              <a:t>은 크게 두 가지로 나누었죠</a:t>
            </a:r>
            <a:r>
              <a:rPr lang="en-US" altLang="ko-KR" dirty="0" smtClean="0"/>
              <a:t>.?</a:t>
            </a:r>
          </a:p>
          <a:p>
            <a:r>
              <a:rPr lang="en-US" altLang="ko-KR" dirty="0" smtClean="0"/>
              <a:t>Q. </a:t>
            </a:r>
            <a:r>
              <a:rPr lang="ko-KR" altLang="en-US" dirty="0" smtClean="0"/>
              <a:t>추천 문제를 바라보는</a:t>
            </a:r>
            <a:r>
              <a:rPr lang="en-US" altLang="ko-KR" dirty="0" smtClean="0"/>
              <a:t>( </a:t>
            </a:r>
            <a:r>
              <a:rPr lang="ko-KR" altLang="en-US" dirty="0" smtClean="0"/>
              <a:t>풀 수 있는</a:t>
            </a:r>
            <a:r>
              <a:rPr lang="en-US" altLang="ko-KR" dirty="0" smtClean="0"/>
              <a:t>) </a:t>
            </a:r>
            <a:r>
              <a:rPr lang="ko-KR" altLang="en-US" dirty="0" smtClean="0"/>
              <a:t>두 가지 관점은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4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User-Based Model (9)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09918" y="1198096"/>
                <a:ext cx="10515600" cy="5417857"/>
              </a:xfrm>
            </p:spPr>
            <p:txBody>
              <a:bodyPr/>
              <a:lstStyle/>
              <a:p>
                <a:r>
                  <a:rPr lang="ko-KR" altLang="en-US" dirty="0" smtClean="0"/>
                  <a:t>모델의 개선 방법</a:t>
                </a:r>
                <a:endParaRPr lang="en-US" altLang="ko-KR" dirty="0" smtClean="0"/>
              </a:p>
              <a:p>
                <a:r>
                  <a:rPr lang="en-US" altLang="ko-KR" dirty="0" smtClean="0"/>
                  <a:t>Rating Matrix</a:t>
                </a:r>
                <a:r>
                  <a:rPr lang="ko-KR" altLang="en-US" dirty="0" smtClean="0"/>
                  <a:t>의 성질에서 본 </a:t>
                </a:r>
                <a:r>
                  <a:rPr lang="en-US" altLang="ko-KR" dirty="0" err="1" smtClean="0"/>
                  <a:t>Longtail</a:t>
                </a:r>
                <a:r>
                  <a:rPr lang="ko-KR" altLang="en-US" dirty="0" smtClean="0"/>
                  <a:t>을 고려한다면</a:t>
                </a:r>
                <a:r>
                  <a:rPr lang="en-US" altLang="ko-KR" dirty="0" smtClean="0"/>
                  <a:t>?</a:t>
                </a:r>
              </a:p>
              <a:p>
                <a:r>
                  <a:rPr lang="ko-KR" altLang="en-US" dirty="0" smtClean="0"/>
                  <a:t>논문에서 보았던 </a:t>
                </a:r>
                <a:r>
                  <a:rPr lang="en-US" altLang="ko-KR" dirty="0" smtClean="0"/>
                  <a:t>text-based recommendation</a:t>
                </a:r>
                <a:r>
                  <a:rPr lang="ko-KR" altLang="en-US" dirty="0" smtClean="0"/>
                  <a:t>의 </a:t>
                </a:r>
                <a:r>
                  <a:rPr lang="en-US" altLang="ko-KR" dirty="0" err="1" smtClean="0"/>
                  <a:t>idf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활용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b="1" dirty="0" smtClean="0">
                    <a:solidFill>
                      <a:srgbClr val="FF0000"/>
                    </a:solidFill>
                  </a:rPr>
                  <a:t>Inverse user frequency</a:t>
                </a:r>
                <a:r>
                  <a:rPr lang="ko-KR" altLang="en-US" dirty="0" smtClean="0"/>
                  <a:t>를 정의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 smtClean="0"/>
                  <a:t> : number of users,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number of users rate j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918" y="1198096"/>
                <a:ext cx="10515600" cy="5417857"/>
              </a:xfrm>
              <a:blipFill rotWithShape="0">
                <a:blip r:embed="rId2"/>
                <a:stretch>
                  <a:fillRect l="-1043" t="-20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735" y="3924953"/>
            <a:ext cx="5241617" cy="1041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31741" y="4231341"/>
            <a:ext cx="115644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Weight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5234799"/>
            <a:ext cx="11353800" cy="111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4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Item-Based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Peer group</a:t>
                </a:r>
                <a:r>
                  <a:rPr lang="ko-KR" altLang="en-US" dirty="0" smtClean="0"/>
                  <a:t>을 </a:t>
                </a:r>
                <a:r>
                  <a:rPr lang="en-US" altLang="ko-KR" dirty="0" smtClean="0"/>
                  <a:t>item</a:t>
                </a:r>
                <a:r>
                  <a:rPr lang="ko-KR" altLang="en-US" dirty="0" err="1" smtClean="0"/>
                  <a:t>끼리로</a:t>
                </a:r>
                <a:r>
                  <a:rPr lang="ko-KR" altLang="en-US" dirty="0" smtClean="0"/>
                  <a:t> 계산하면</a:t>
                </a:r>
                <a:r>
                  <a:rPr lang="en-US" altLang="ko-KR" dirty="0" smtClean="0"/>
                  <a:t>, item-based</a:t>
                </a:r>
              </a:p>
              <a:p>
                <a:r>
                  <a:rPr lang="en-US" altLang="ko-KR" dirty="0" smtClean="0"/>
                  <a:t>User-Based</a:t>
                </a:r>
                <a:r>
                  <a:rPr lang="ko-KR" altLang="en-US" dirty="0" smtClean="0"/>
                  <a:t>와 유사한 방법대로 모델을 사용할 수 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 smtClean="0"/>
                  <a:t> item </a:t>
                </a:r>
                <a:r>
                  <a:rPr lang="en-US" altLang="ko-KR" dirty="0" err="1" smtClean="0"/>
                  <a:t>i</a:t>
                </a:r>
                <a:r>
                  <a:rPr lang="ko-KR" altLang="en-US" dirty="0" smtClean="0"/>
                  <a:t>에 </a:t>
                </a:r>
                <a:r>
                  <a:rPr lang="en-US" altLang="ko-KR" dirty="0" smtClean="0"/>
                  <a:t>rate</a:t>
                </a:r>
                <a:r>
                  <a:rPr lang="ko-KR" altLang="en-US" dirty="0" smtClean="0"/>
                  <a:t>를 부여한 </a:t>
                </a:r>
                <a:r>
                  <a:rPr lang="en-US" altLang="ko-KR" dirty="0" smtClean="0"/>
                  <a:t>user</a:t>
                </a:r>
                <a:r>
                  <a:rPr lang="ko-KR" altLang="en-US" dirty="0" smtClean="0"/>
                  <a:t>들의 집합으로 정의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01" y="3526580"/>
            <a:ext cx="10142398" cy="14436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801" y="5284489"/>
            <a:ext cx="8340425" cy="138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12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잠깐</a:t>
            </a:r>
            <a:r>
              <a:rPr lang="en-US" altLang="ko-KR" dirty="0" smtClean="0"/>
              <a:t>, Example 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29" y="2064760"/>
            <a:ext cx="6488690" cy="39619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21237" y="1889911"/>
            <a:ext cx="4946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 smtClean="0"/>
              <a:t>번과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번 </a:t>
            </a:r>
            <a:r>
              <a:rPr lang="en-US" altLang="ko-KR" b="1" dirty="0" smtClean="0"/>
              <a:t>item</a:t>
            </a:r>
            <a:r>
              <a:rPr lang="ko-KR" altLang="en-US" b="1" dirty="0" smtClean="0"/>
              <a:t>에 대해서 </a:t>
            </a:r>
            <a:r>
              <a:rPr lang="en-US" altLang="ko-KR" b="1" dirty="0" err="1" smtClean="0"/>
              <a:t>Adj.Cos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계산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둘다</a:t>
            </a:r>
            <a:r>
              <a:rPr lang="ko-KR" altLang="en-US" b="1" dirty="0" smtClean="0"/>
              <a:t> 평점을 매긴 </a:t>
            </a:r>
            <a:r>
              <a:rPr lang="en-US" altLang="ko-KR" b="1" dirty="0" smtClean="0"/>
              <a:t>User : 1, 4, </a:t>
            </a:r>
            <a:r>
              <a:rPr lang="en-US" altLang="ko-KR" b="1" dirty="0"/>
              <a:t>5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(1.5*1.5+(-1.5)*(-0.5)+(-1)*(-1))  /</a:t>
            </a:r>
          </a:p>
          <a:p>
            <a:r>
              <a:rPr lang="en-US" altLang="ko-KR" b="1" dirty="0" smtClean="0"/>
              <a:t>((1.5^2+(-1.5)^2+(-1)^2)^0.5 * (1.5^2+(-0.5)^2+(-1)^2)^0.5)</a:t>
            </a:r>
            <a:endParaRPr lang="en-US" altLang="ko-KR" b="1" dirty="0"/>
          </a:p>
          <a:p>
            <a:r>
              <a:rPr lang="en-US" altLang="ko-KR" b="1" dirty="0" smtClean="0"/>
              <a:t>= </a:t>
            </a:r>
            <a:r>
              <a:rPr lang="ko-KR" altLang="en-US" b="1" dirty="0" smtClean="0"/>
              <a:t>약 </a:t>
            </a:r>
            <a:r>
              <a:rPr lang="en-US" altLang="ko-KR" b="1" dirty="0" smtClean="0"/>
              <a:t>0.912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(Sim </a:t>
            </a:r>
            <a:r>
              <a:rPr lang="ko-KR" altLang="en-US" b="1" dirty="0" smtClean="0"/>
              <a:t>공식에 대입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08958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User-based vs Item-based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User-based</a:t>
            </a:r>
          </a:p>
          <a:p>
            <a:r>
              <a:rPr lang="en-US" altLang="ko-KR" dirty="0" smtClean="0"/>
              <a:t>User</a:t>
            </a:r>
            <a:r>
              <a:rPr lang="ko-KR" altLang="en-US" dirty="0" smtClean="0"/>
              <a:t>기반으로 추천을 하기에 추천의 </a:t>
            </a:r>
            <a:r>
              <a:rPr lang="ko-KR" altLang="en-US" dirty="0" err="1" smtClean="0"/>
              <a:t>확장성이</a:t>
            </a:r>
            <a:r>
              <a:rPr lang="ko-KR" altLang="en-US" dirty="0" smtClean="0"/>
              <a:t> 좋다</a:t>
            </a:r>
            <a:r>
              <a:rPr lang="en-US" altLang="ko-KR" dirty="0" smtClean="0"/>
              <a:t>.(Serendipity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User</a:t>
            </a:r>
            <a:r>
              <a:rPr lang="ko-KR" altLang="en-US" dirty="0" smtClean="0"/>
              <a:t>의 익명성에 의해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개인정보들이 바로 추천에 이용은 </a:t>
            </a:r>
            <a:r>
              <a:rPr lang="en-US" altLang="ko-KR" dirty="0" smtClean="0"/>
              <a:t>X</a:t>
            </a: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929136"/>
          </a:xfrm>
        </p:spPr>
        <p:txBody>
          <a:bodyPr>
            <a:normAutofit lnSpcReduction="10000"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Item-based</a:t>
            </a:r>
          </a:p>
          <a:p>
            <a:r>
              <a:rPr lang="ko-KR" altLang="en-US" dirty="0" smtClean="0"/>
              <a:t>조금 더 연관성 있는 아이템들이 추천된다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따라서 추천 목록 하나가 싫으면 </a:t>
            </a:r>
            <a:r>
              <a:rPr lang="ko-KR" altLang="en-US" dirty="0" err="1" smtClean="0"/>
              <a:t>거의다</a:t>
            </a:r>
            <a:r>
              <a:rPr lang="ko-KR" altLang="en-US" dirty="0" smtClean="0"/>
              <a:t> 싫을 것</a:t>
            </a:r>
            <a:endParaRPr lang="en-US" altLang="ko-KR" dirty="0"/>
          </a:p>
          <a:p>
            <a:r>
              <a:rPr lang="ko-KR" altLang="en-US" dirty="0" smtClean="0"/>
              <a:t>추천의 이유 부여가 더 확실</a:t>
            </a:r>
            <a:endParaRPr lang="en-US" altLang="ko-KR" dirty="0" smtClean="0"/>
          </a:p>
          <a:p>
            <a:r>
              <a:rPr lang="en-US" altLang="ko-KR" dirty="0" smtClean="0"/>
              <a:t>Rating</a:t>
            </a:r>
            <a:r>
              <a:rPr lang="ko-KR" altLang="en-US" dirty="0" smtClean="0"/>
              <a:t>의 변화에 더 안정적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- User</a:t>
            </a:r>
            <a:r>
              <a:rPr lang="ko-KR" altLang="en-US" dirty="0" smtClean="0"/>
              <a:t>수가 더 많고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일반적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- User</a:t>
            </a:r>
            <a:r>
              <a:rPr lang="ko-KR" altLang="en-US" dirty="0" smtClean="0"/>
              <a:t>간의 접점보다는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아이템에 같이 </a:t>
            </a:r>
            <a:r>
              <a:rPr lang="en-US" altLang="ko-KR" dirty="0" smtClean="0"/>
              <a:t>rate</a:t>
            </a:r>
            <a:r>
              <a:rPr lang="ko-KR" altLang="en-US" dirty="0" smtClean="0"/>
              <a:t>한 유저가 더 많음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644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적용을 위한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실제 적용은 </a:t>
            </a:r>
            <a:r>
              <a:rPr lang="en-US" altLang="ko-KR" dirty="0" smtClean="0"/>
              <a:t>Offline Phase, Online Phase</a:t>
            </a:r>
            <a:r>
              <a:rPr lang="ko-KR" altLang="en-US" dirty="0" smtClean="0"/>
              <a:t>를 나눠서 진행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89587" y="2639962"/>
            <a:ext cx="2462981" cy="81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300" dirty="0" smtClean="0"/>
              <a:t>Offline</a:t>
            </a:r>
            <a:endParaRPr lang="ko-KR" altLang="en-US" sz="3300" dirty="0"/>
          </a:p>
        </p:txBody>
      </p:sp>
      <p:sp>
        <p:nvSpPr>
          <p:cNvPr id="5" name="직사각형 4"/>
          <p:cNvSpPr/>
          <p:nvPr/>
        </p:nvSpPr>
        <p:spPr>
          <a:xfrm>
            <a:off x="6813755" y="2639962"/>
            <a:ext cx="2462981" cy="81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300" dirty="0" smtClean="0"/>
              <a:t>Online</a:t>
            </a:r>
            <a:endParaRPr lang="ko-KR" altLang="en-US" sz="3300" dirty="0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3952568" y="3045543"/>
            <a:ext cx="28611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01097" y="3893578"/>
            <a:ext cx="32298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dirty="0" smtClean="0"/>
              <a:t>Sim </a:t>
            </a:r>
            <a:r>
              <a:rPr lang="ko-KR" altLang="en-US" sz="2400" dirty="0" smtClean="0"/>
              <a:t>계산 실시</a:t>
            </a:r>
            <a:endParaRPr lang="en-US" altLang="ko-KR" sz="2400" dirty="0" smtClean="0"/>
          </a:p>
          <a:p>
            <a:pPr marL="285750" indent="-285750">
              <a:buFontTx/>
              <a:buChar char="-"/>
            </a:pPr>
            <a:r>
              <a:rPr lang="en-US" altLang="ko-KR" sz="2400" dirty="0" smtClean="0"/>
              <a:t>Peer Group </a:t>
            </a:r>
            <a:r>
              <a:rPr lang="ko-KR" altLang="en-US" sz="2400" dirty="0" smtClean="0"/>
              <a:t>추출</a:t>
            </a:r>
            <a:endParaRPr lang="en-US" altLang="ko-KR" sz="2400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13755" y="3871457"/>
            <a:ext cx="322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dirty="0" smtClean="0"/>
              <a:t>Prediction </a:t>
            </a:r>
            <a:r>
              <a:rPr lang="ko-KR" altLang="en-US" sz="2400" dirty="0" smtClean="0"/>
              <a:t>실시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142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Strengths and Weaknesses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Strengths</a:t>
            </a:r>
          </a:p>
          <a:p>
            <a:r>
              <a:rPr lang="ko-KR" altLang="en-US" dirty="0" smtClean="0"/>
              <a:t>적용 및 디버깅이 쉬운 편</a:t>
            </a:r>
            <a:endParaRPr lang="en-US" altLang="ko-KR" dirty="0" smtClean="0"/>
          </a:p>
          <a:p>
            <a:r>
              <a:rPr lang="ko-KR" altLang="en-US" dirty="0" smtClean="0"/>
              <a:t>아이템이 추천 된 이유를 정당화하기 쉽다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방법론에 비해 새로운 유저나 아이템의 추가에도 안정적이다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Weaknesses</a:t>
            </a:r>
          </a:p>
          <a:p>
            <a:r>
              <a:rPr lang="en-US" altLang="ko-KR" dirty="0" smtClean="0"/>
              <a:t>Offline </a:t>
            </a:r>
            <a:r>
              <a:rPr lang="ko-KR" altLang="en-US" dirty="0" smtClean="0"/>
              <a:t>단계에서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유저 수가 매우 많을 경우 비효율적이다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Rating Matrix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sparsity</a:t>
            </a:r>
            <a:r>
              <a:rPr lang="ko-KR" altLang="en-US" dirty="0" smtClean="0"/>
              <a:t>에 의해 발생하는 문제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Target User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Top-k User</a:t>
            </a:r>
            <a:r>
              <a:rPr lang="ko-KR" altLang="en-US" dirty="0" smtClean="0"/>
              <a:t>에서 평가되지 않은 영화는 아무리 관련이 있어도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좋은 아이템이어도 추천될 수 없다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606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Unified 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지금까지는 </a:t>
            </a:r>
            <a:r>
              <a:rPr lang="en-US" altLang="ko-KR" dirty="0" smtClean="0"/>
              <a:t>User Similarity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Item Similarity </a:t>
            </a:r>
            <a:r>
              <a:rPr lang="ko-KR" altLang="en-US" dirty="0" smtClean="0"/>
              <a:t>한 쪽만 고려하였다면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 쪽을 다 고려할 방법은 없을까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1) row / column / entry </a:t>
            </a:r>
            <a:r>
              <a:rPr lang="ko-KR" altLang="en-US" dirty="0" smtClean="0"/>
              <a:t>기준 </a:t>
            </a:r>
            <a:r>
              <a:rPr lang="en-US" altLang="ko-KR" dirty="0" smtClean="0"/>
              <a:t>most similar item/user</a:t>
            </a:r>
            <a:r>
              <a:rPr lang="ko-KR" altLang="en-US" dirty="0" smtClean="0"/>
              <a:t>을 선정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단</a:t>
            </a:r>
            <a:r>
              <a:rPr lang="en-US" altLang="ko-KR" dirty="0" smtClean="0"/>
              <a:t>, entry</a:t>
            </a:r>
            <a:r>
              <a:rPr lang="ko-KR" altLang="en-US" dirty="0" smtClean="0"/>
              <a:t>의 경우는</a:t>
            </a:r>
            <a:r>
              <a:rPr lang="en-US" altLang="ko-KR" dirty="0"/>
              <a:t>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colum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similarity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combination function</a:t>
            </a:r>
            <a:r>
              <a:rPr lang="ko-KR" altLang="en-US" dirty="0" smtClean="0"/>
              <a:t>을 활용하여 합친다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위의 </a:t>
            </a:r>
            <a:r>
              <a:rPr lang="en-US" altLang="ko-KR" dirty="0" smtClean="0"/>
              <a:t>1)</a:t>
            </a:r>
            <a:r>
              <a:rPr lang="ko-KR" altLang="en-US" dirty="0" smtClean="0"/>
              <a:t>을 바탕으로 </a:t>
            </a:r>
            <a:r>
              <a:rPr lang="en-US" altLang="ko-KR" dirty="0" smtClean="0"/>
              <a:t>weighted combination</a:t>
            </a:r>
            <a:r>
              <a:rPr lang="ko-KR" altLang="en-US" dirty="0" smtClean="0"/>
              <a:t>을 활용하여 </a:t>
            </a:r>
            <a:r>
              <a:rPr lang="en-US" altLang="ko-KR" dirty="0" smtClean="0"/>
              <a:t>rating </a:t>
            </a:r>
            <a:r>
              <a:rPr lang="ko-KR" altLang="en-US" dirty="0" smtClean="0"/>
              <a:t>예측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376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Discussion Session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smtClean="0"/>
              <a:t>질문 및 토론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48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Item weighting can also be incorporated in other collaborative filtering methods. For </a:t>
            </a:r>
            <a:r>
              <a:rPr lang="en-US" altLang="ko-KR" dirty="0" smtClean="0"/>
              <a:t>example</a:t>
            </a:r>
            <a:r>
              <a:rPr lang="en-US" altLang="ko-KR" dirty="0"/>
              <a:t>, the final prediction step of item-based collaborative filtering algorithms can be modified to use weights, even though the adjusted cosine similarity between two items remains </a:t>
            </a:r>
            <a:r>
              <a:rPr lang="en-US" altLang="ko-KR" dirty="0" smtClean="0"/>
              <a:t>unchanged </a:t>
            </a:r>
            <a:r>
              <a:rPr lang="en-US" altLang="ko-KR" dirty="0"/>
              <a:t>by the weights</a:t>
            </a:r>
            <a:r>
              <a:rPr lang="en-US" altLang="ko-KR" dirty="0" smtClean="0"/>
              <a:t>.  -&gt;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가중치들의 조정에 사용되므로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최종적인 결과가 달라진다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Item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rating </a:t>
            </a:r>
            <a:r>
              <a:rPr lang="ko-KR" altLang="en-US" dirty="0" smtClean="0"/>
              <a:t>조정이 필요 없으므로</a:t>
            </a:r>
            <a:r>
              <a:rPr lang="en-US" altLang="ko-KR" dirty="0"/>
              <a:t> </a:t>
            </a:r>
            <a:r>
              <a:rPr lang="ko-KR" altLang="en-US" dirty="0" smtClean="0"/>
              <a:t>코사인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더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46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/ Review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앞으로 최소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 동안은</a:t>
            </a:r>
            <a:r>
              <a:rPr lang="en-US" altLang="ko-KR" dirty="0" smtClean="0"/>
              <a:t>, Neighborhood-Based Collaborative Filtering (Memory-based) </a:t>
            </a:r>
            <a:r>
              <a:rPr lang="ko-KR" altLang="en-US" dirty="0" smtClean="0"/>
              <a:t>에 대해 알아보게 될 것입니다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오늘 알아볼 내용은 다음과 같습니다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1) Neighborhood-Based CF</a:t>
            </a:r>
            <a:r>
              <a:rPr lang="ko-KR" altLang="en-US" dirty="0" smtClean="0"/>
              <a:t>의 기본 분류</a:t>
            </a:r>
            <a:endParaRPr lang="en-US" altLang="ko-KR" dirty="0" smtClean="0"/>
          </a:p>
          <a:p>
            <a:r>
              <a:rPr lang="en-US" altLang="ko-KR" dirty="0" smtClean="0"/>
              <a:t>2) Rating Matrix</a:t>
            </a:r>
            <a:r>
              <a:rPr lang="ko-KR" altLang="en-US" dirty="0" smtClean="0"/>
              <a:t>의 성질</a:t>
            </a:r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기본 알고리즘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62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Neighborhood-Based CF</a:t>
            </a:r>
            <a:r>
              <a:rPr lang="ko-KR" altLang="en-US" dirty="0" smtClean="0"/>
              <a:t>의 구분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User-Based</a:t>
            </a:r>
            <a:br>
              <a:rPr lang="en-US" altLang="ko-KR" dirty="0" smtClean="0"/>
            </a:br>
            <a:r>
              <a:rPr lang="en-US" altLang="ko-KR" dirty="0" smtClean="0"/>
              <a:t>Target user A</a:t>
            </a:r>
            <a:r>
              <a:rPr lang="ko-KR" altLang="en-US" dirty="0" smtClean="0"/>
              <a:t>와 유사한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들의 </a:t>
            </a:r>
            <a:r>
              <a:rPr lang="en-US" altLang="ko-KR" dirty="0" smtClean="0"/>
              <a:t>rating</a:t>
            </a:r>
            <a:r>
              <a:rPr lang="ko-KR" altLang="en-US" dirty="0" smtClean="0"/>
              <a:t>을 활용하려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이들을 </a:t>
            </a:r>
            <a:r>
              <a:rPr lang="en-US" altLang="ko-KR" dirty="0" smtClean="0"/>
              <a:t>peer-group</a:t>
            </a:r>
            <a:r>
              <a:rPr lang="ko-KR" altLang="en-US" dirty="0" smtClean="0"/>
              <a:t>으로 묶고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유사성을 바탕으로 </a:t>
            </a:r>
            <a:r>
              <a:rPr lang="en-US" altLang="ko-KR" dirty="0" smtClean="0"/>
              <a:t>weigh</a:t>
            </a:r>
            <a:r>
              <a:rPr lang="ko-KR" altLang="en-US" dirty="0" smtClean="0"/>
              <a:t>을 부여할 것이다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Item-Based</a:t>
            </a:r>
            <a:br>
              <a:rPr lang="en-US" altLang="ko-KR" dirty="0" smtClean="0"/>
            </a:br>
            <a:r>
              <a:rPr lang="en-US" altLang="ko-KR" dirty="0" smtClean="0"/>
              <a:t>Target item B</a:t>
            </a:r>
            <a:r>
              <a:rPr lang="ko-KR" altLang="en-US" dirty="0" smtClean="0"/>
              <a:t>와 유사한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들의 모임을 고려할 것이다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원서는</a:t>
            </a:r>
            <a:r>
              <a:rPr lang="en-US" altLang="ko-KR" b="1" dirty="0" smtClean="0"/>
              <a:t>, User-Based</a:t>
            </a:r>
            <a:r>
              <a:rPr lang="ko-KR" altLang="en-US" b="1" dirty="0" smtClean="0"/>
              <a:t>에 좀 더 집중하고 있습니다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3032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Rating Matrix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 smtClean="0"/>
                  <a:t> 행렬로 주어진다</a:t>
                </a:r>
                <a:r>
                  <a:rPr lang="en-US" altLang="ko-KR" dirty="0" smtClean="0"/>
                  <a:t>. 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 smtClean="0"/>
                  <a:t> users,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items)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55" y="2610348"/>
            <a:ext cx="6429315" cy="350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0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Rating</a:t>
            </a:r>
            <a:r>
              <a:rPr lang="ko-KR" altLang="en-US" dirty="0" smtClean="0"/>
              <a:t>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Continuous : </a:t>
            </a:r>
            <a:r>
              <a:rPr lang="ko-KR" altLang="en-US" dirty="0" err="1" smtClean="0"/>
              <a:t>연속형</a:t>
            </a:r>
            <a:r>
              <a:rPr lang="ko-KR" altLang="en-US" dirty="0" smtClean="0"/>
              <a:t> 점수</a:t>
            </a:r>
            <a:endParaRPr lang="en-US" altLang="ko-KR" dirty="0" smtClean="0"/>
          </a:p>
          <a:p>
            <a:r>
              <a:rPr lang="en-US" altLang="ko-KR" dirty="0" smtClean="0"/>
              <a:t>Interval-Based : 5</a:t>
            </a:r>
            <a:r>
              <a:rPr lang="ko-KR" altLang="en-US" dirty="0" err="1" smtClean="0"/>
              <a:t>점만점</a:t>
            </a:r>
            <a:r>
              <a:rPr lang="en-US" altLang="ko-KR" dirty="0" smtClean="0"/>
              <a:t>, 7</a:t>
            </a:r>
            <a:r>
              <a:rPr lang="ko-KR" altLang="en-US" dirty="0" err="1" smtClean="0"/>
              <a:t>점만점</a:t>
            </a:r>
            <a:r>
              <a:rPr lang="ko-KR" altLang="en-US" dirty="0" smtClean="0"/>
              <a:t> 등 구간이 부여된다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Ordinal : </a:t>
            </a:r>
            <a:r>
              <a:rPr lang="ko-KR" altLang="en-US" dirty="0" smtClean="0"/>
              <a:t>매우 싫다</a:t>
            </a:r>
            <a:r>
              <a:rPr lang="en-US" altLang="ko-KR" dirty="0" smtClean="0"/>
              <a:t>~</a:t>
            </a:r>
            <a:r>
              <a:rPr lang="ko-KR" altLang="en-US" dirty="0" smtClean="0"/>
              <a:t>매우 좋다 등의 순위가 있는 평점</a:t>
            </a:r>
            <a:endParaRPr lang="en-US" altLang="ko-KR" dirty="0" smtClean="0"/>
          </a:p>
          <a:p>
            <a:r>
              <a:rPr lang="en-US" altLang="ko-KR" dirty="0" smtClean="0"/>
              <a:t>Binary :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옵션이 주어진다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Unary : </a:t>
            </a:r>
            <a:r>
              <a:rPr lang="ko-KR" altLang="en-US" dirty="0" smtClean="0"/>
              <a:t>한가지 옵션만을 담는다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Q.  Interval-Based  vs Ordinal</a:t>
            </a:r>
          </a:p>
          <a:p>
            <a:r>
              <a:rPr lang="en-US" altLang="ko-KR" dirty="0" smtClean="0"/>
              <a:t>Q. Binary vs Unary</a:t>
            </a:r>
          </a:p>
        </p:txBody>
      </p:sp>
    </p:spTree>
    <p:extLst>
      <p:ext uri="{BB962C8B-B14F-4D97-AF65-F5344CB8AC3E}">
        <p14:creationId xmlns:p14="http://schemas.microsoft.com/office/powerpoint/2010/main" val="428526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460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Rating Matrix</a:t>
            </a:r>
            <a:r>
              <a:rPr lang="ko-KR" altLang="en-US" dirty="0" smtClean="0"/>
              <a:t>에서의 </a:t>
            </a:r>
            <a:r>
              <a:rPr lang="en-US" altLang="ko-KR" dirty="0" err="1" smtClean="0"/>
              <a:t>Longtail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1063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Item</a:t>
            </a:r>
            <a:r>
              <a:rPr lang="ko-KR" altLang="en-US" dirty="0" smtClean="0"/>
              <a:t>이 수백만 개가 있다고 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많은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들이 동일한 횟수로 평가를 받았을까</a:t>
            </a:r>
            <a:r>
              <a:rPr lang="en-US" altLang="ko-KR" dirty="0" smtClean="0"/>
              <a:t>?  </a:t>
            </a:r>
            <a:r>
              <a:rPr lang="ko-KR" altLang="en-US" dirty="0" smtClean="0">
                <a:solidFill>
                  <a:srgbClr val="FF0000"/>
                </a:solidFill>
              </a:rPr>
              <a:t>그럴 리가 없다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63" y="2149509"/>
            <a:ext cx="6239177" cy="449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2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Algorithm</a:t>
            </a:r>
            <a:r>
              <a:rPr lang="ko-KR" altLang="en-US" dirty="0" smtClean="0"/>
              <a:t>의 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잊지 말아야 할 추천 문제의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방향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직접적으로 </a:t>
            </a:r>
            <a:r>
              <a:rPr lang="en-US" altLang="ko-KR" b="1" dirty="0" smtClean="0">
                <a:solidFill>
                  <a:srgbClr val="0070C0"/>
                </a:solidFill>
              </a:rPr>
              <a:t>Rating</a:t>
            </a:r>
            <a:r>
              <a:rPr lang="ko-KR" altLang="en-US" b="1" dirty="0" smtClean="0">
                <a:solidFill>
                  <a:srgbClr val="0070C0"/>
                </a:solidFill>
              </a:rPr>
              <a:t>을 예측하기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단순히 </a:t>
            </a:r>
            <a:r>
              <a:rPr lang="en-US" altLang="ko-KR" b="1" dirty="0" smtClean="0">
                <a:solidFill>
                  <a:srgbClr val="0070C0"/>
                </a:solidFill>
              </a:rPr>
              <a:t>top-k</a:t>
            </a:r>
            <a:r>
              <a:rPr lang="ko-KR" altLang="en-US" b="1" dirty="0" smtClean="0">
                <a:solidFill>
                  <a:srgbClr val="0070C0"/>
                </a:solidFill>
              </a:rPr>
              <a:t>만을 선별하기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1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 </a:t>
            </a:r>
            <a:r>
              <a:rPr lang="ko-KR" altLang="en-US" dirty="0" smtClean="0"/>
              <a:t>접근의 방향성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풀고 싶은 문제가 무엇인가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어떻게 접근할 것인가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어떤 식을 사용할 것인가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식을 변형할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모델을 개선할 다른 방향은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문제풀이의 다른 접근방법에도 사용 가능할 것인가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0848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1008</Words>
  <Application>Microsoft Office PowerPoint</Application>
  <PresentationFormat>와이드스크린</PresentationFormat>
  <Paragraphs>181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Cambria Math</vt:lpstr>
      <vt:lpstr>Office 테마</vt:lpstr>
      <vt:lpstr>Recommendation Study</vt:lpstr>
      <vt:lpstr>Introduction / Review</vt:lpstr>
      <vt:lpstr>Introduction / Review</vt:lpstr>
      <vt:lpstr>Neighborhood-Based CF의 구분</vt:lpstr>
      <vt:lpstr>Rating Matrix란?</vt:lpstr>
      <vt:lpstr>Rating의 종류</vt:lpstr>
      <vt:lpstr>Rating Matrix에서의 Longtail</vt:lpstr>
      <vt:lpstr>Basic Algorithm의 시작</vt:lpstr>
      <vt:lpstr>Algorithm 접근의 방향성.</vt:lpstr>
      <vt:lpstr>User-Based Model (1)</vt:lpstr>
      <vt:lpstr>User-Based Model (2)</vt:lpstr>
      <vt:lpstr>User-Based Model (3)</vt:lpstr>
      <vt:lpstr>User-Based Model (4)</vt:lpstr>
      <vt:lpstr>잠깐, Example</vt:lpstr>
      <vt:lpstr>잠깐, Example</vt:lpstr>
      <vt:lpstr>User-Based Model (5)</vt:lpstr>
      <vt:lpstr>User-Based Model (6)</vt:lpstr>
      <vt:lpstr>User-Based Model (7)</vt:lpstr>
      <vt:lpstr>User-Based Model (8)</vt:lpstr>
      <vt:lpstr>User-Based Model (9)</vt:lpstr>
      <vt:lpstr>Item-Based Model</vt:lpstr>
      <vt:lpstr>잠깐, Example 2</vt:lpstr>
      <vt:lpstr>User-based vs Item-based</vt:lpstr>
      <vt:lpstr>실제 적용을 위한 방법</vt:lpstr>
      <vt:lpstr>Strengths and Weaknesses</vt:lpstr>
      <vt:lpstr>Unified View</vt:lpstr>
      <vt:lpstr>Discussion Session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Study</dc:title>
  <dc:creator>Tak Seong Won</dc:creator>
  <cp:lastModifiedBy>Tak Seong Won</cp:lastModifiedBy>
  <cp:revision>38</cp:revision>
  <dcterms:created xsi:type="dcterms:W3CDTF">2021-03-31T11:55:05Z</dcterms:created>
  <dcterms:modified xsi:type="dcterms:W3CDTF">2021-04-03T05:43:35Z</dcterms:modified>
</cp:coreProperties>
</file>