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25" r:id="rId1"/>
  </p:sldMasterIdLst>
  <p:notesMasterIdLst>
    <p:notesMasterId r:id="rId47"/>
  </p:notesMasterIdLst>
  <p:handoutMasterIdLst>
    <p:handoutMasterId r:id="rId48"/>
  </p:handoutMasterIdLst>
  <p:sldIdLst>
    <p:sldId id="256" r:id="rId2"/>
    <p:sldId id="912" r:id="rId3"/>
    <p:sldId id="855" r:id="rId4"/>
    <p:sldId id="856" r:id="rId5"/>
    <p:sldId id="859" r:id="rId6"/>
    <p:sldId id="860" r:id="rId7"/>
    <p:sldId id="861" r:id="rId8"/>
    <p:sldId id="863" r:id="rId9"/>
    <p:sldId id="864" r:id="rId10"/>
    <p:sldId id="865" r:id="rId11"/>
    <p:sldId id="866" r:id="rId12"/>
    <p:sldId id="868" r:id="rId13"/>
    <p:sldId id="869" r:id="rId14"/>
    <p:sldId id="870" r:id="rId15"/>
    <p:sldId id="871" r:id="rId16"/>
    <p:sldId id="872" r:id="rId17"/>
    <p:sldId id="873" r:id="rId18"/>
    <p:sldId id="874" r:id="rId19"/>
    <p:sldId id="875" r:id="rId20"/>
    <p:sldId id="876" r:id="rId21"/>
    <p:sldId id="877" r:id="rId22"/>
    <p:sldId id="907" r:id="rId23"/>
    <p:sldId id="908" r:id="rId24"/>
    <p:sldId id="909" r:id="rId25"/>
    <p:sldId id="881" r:id="rId26"/>
    <p:sldId id="883" r:id="rId27"/>
    <p:sldId id="884" r:id="rId28"/>
    <p:sldId id="886" r:id="rId29"/>
    <p:sldId id="887" r:id="rId30"/>
    <p:sldId id="888" r:id="rId31"/>
    <p:sldId id="889" r:id="rId32"/>
    <p:sldId id="891" r:id="rId33"/>
    <p:sldId id="892" r:id="rId34"/>
    <p:sldId id="893" r:id="rId35"/>
    <p:sldId id="895" r:id="rId36"/>
    <p:sldId id="896" r:id="rId37"/>
    <p:sldId id="897" r:id="rId38"/>
    <p:sldId id="898" r:id="rId39"/>
    <p:sldId id="899" r:id="rId40"/>
    <p:sldId id="900" r:id="rId41"/>
    <p:sldId id="905" r:id="rId42"/>
    <p:sldId id="910" r:id="rId43"/>
    <p:sldId id="902" r:id="rId44"/>
    <p:sldId id="911" r:id="rId45"/>
    <p:sldId id="906" r:id="rId4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2CC"/>
    <a:srgbClr val="00939A"/>
    <a:srgbClr val="008F96"/>
    <a:srgbClr val="FAE0A0"/>
    <a:srgbClr val="00ACB5"/>
    <a:srgbClr val="00A8B0"/>
    <a:srgbClr val="00ACEA"/>
    <a:srgbClr val="00C0C0"/>
    <a:srgbClr val="0086EA"/>
    <a:srgbClr val="383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8" autoAdjust="0"/>
    <p:restoredTop sz="88546" autoAdjust="0"/>
  </p:normalViewPr>
  <p:slideViewPr>
    <p:cSldViewPr snapToGrid="0" snapToObjects="1">
      <p:cViewPr varScale="1">
        <p:scale>
          <a:sx n="76" d="100"/>
          <a:sy n="76" d="100"/>
        </p:scale>
        <p:origin x="104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2019D95-3D9B-6B4D-BC89-9DFF030770ED}" type="datetimeFigureOut">
              <a:rPr lang="en-US"/>
              <a:pPr>
                <a:defRPr/>
              </a:pPr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438DFBC-DDA0-B94A-8263-133608A49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91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B86FB6-4812-8540-A818-438F11ECCD0D}" type="datetimeFigureOut">
              <a:rPr lang="en-US"/>
              <a:pPr>
                <a:defRPr/>
              </a:pPr>
              <a:t>3/2/2017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B8E23CC-A730-F04A-BB21-6A9E12C20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6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3A46A0-8CE8-4EE5-ABF9-9B87232B4A09}" type="slidenum">
              <a:rPr lang="en-US"/>
              <a:pPr/>
              <a:t>11</a:t>
            </a:fld>
            <a:endParaRPr lang="en-US"/>
          </a:p>
        </p:txBody>
      </p:sp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A6D23616-9074-45C6-8241-30B05C6419F2}" type="slidenum">
              <a:rPr lang="en-US" sz="1200"/>
              <a:pPr algn="r">
                <a:buClrTx/>
                <a:buFontTx/>
                <a:buNone/>
              </a:pPr>
              <a:t>11</a:t>
            </a:fld>
            <a:endParaRPr lang="en-US" sz="1200"/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endParaRPr lang="en-US" sz="1200"/>
          </a:p>
        </p:txBody>
      </p:sp>
      <p:sp>
        <p:nvSpPr>
          <p:cNvPr id="70661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2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16413"/>
            <a:ext cx="5026025" cy="41798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D2F29D-39FC-4707-A854-33966B4B2C77}" type="slidenum">
              <a:rPr lang="en-US"/>
              <a:pPr/>
              <a:t>12</a:t>
            </a:fld>
            <a:endParaRPr lang="en-US"/>
          </a:p>
        </p:txBody>
      </p:sp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761027FA-4C1C-46F8-9B2C-30AC35E44061}" type="slidenum">
              <a:rPr lang="en-US" sz="1200"/>
              <a:pPr algn="r">
                <a:buClrTx/>
                <a:buFontTx/>
                <a:buNone/>
              </a:pPr>
              <a:t>12</a:t>
            </a:fld>
            <a:endParaRPr lang="en-US" sz="1200"/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endParaRPr lang="en-US" sz="1200"/>
          </a:p>
        </p:txBody>
      </p:sp>
      <p:sp>
        <p:nvSpPr>
          <p:cNvPr id="72709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10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16413"/>
            <a:ext cx="5026025" cy="41798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327270-E070-438E-8F2D-467F386322CE}" type="slidenum">
              <a:rPr lang="en-US"/>
              <a:pPr/>
              <a:t>13</a:t>
            </a:fld>
            <a:endParaRPr lang="en-US"/>
          </a:p>
        </p:txBody>
      </p:sp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18B4C77F-26C0-4886-B8CF-B5AF8607BB0B}" type="slidenum">
              <a:rPr lang="en-US" sz="1200"/>
              <a:pPr algn="r">
                <a:buClrTx/>
                <a:buFontTx/>
                <a:buNone/>
              </a:pPr>
              <a:t>13</a:t>
            </a:fld>
            <a:endParaRPr lang="en-US" sz="1200"/>
          </a:p>
        </p:txBody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endParaRPr lang="en-US" sz="1200"/>
          </a:p>
        </p:txBody>
      </p:sp>
      <p:sp>
        <p:nvSpPr>
          <p:cNvPr id="73733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4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16413"/>
            <a:ext cx="5026025" cy="41798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3C9AFCD-5375-472E-98CC-A0144CC5FEC3}" type="slidenum">
              <a:rPr lang="en-US"/>
              <a:pPr/>
              <a:t>14</a:t>
            </a:fld>
            <a:endParaRPr lang="en-US"/>
          </a:p>
        </p:txBody>
      </p:sp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4F694248-175A-4AE6-A16C-065F9EE45204}" type="slidenum">
              <a:rPr lang="en-US" sz="1200"/>
              <a:pPr algn="r">
                <a:buClrTx/>
                <a:buFontTx/>
                <a:buNone/>
              </a:pPr>
              <a:t>14</a:t>
            </a:fld>
            <a:endParaRPr lang="en-US" sz="1200"/>
          </a:p>
        </p:txBody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endParaRPr lang="en-US" sz="1200"/>
          </a:p>
        </p:txBody>
      </p:sp>
      <p:sp>
        <p:nvSpPr>
          <p:cNvPr id="74757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8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16413"/>
            <a:ext cx="5026025" cy="41798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850CCF-6885-439F-B4B9-45447E4775F2}" type="slidenum">
              <a:rPr lang="en-US"/>
              <a:pPr/>
              <a:t>15</a:t>
            </a:fld>
            <a:endParaRPr lang="en-US"/>
          </a:p>
        </p:txBody>
      </p:sp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1B7000BF-AC44-4C31-8F1E-5EC787F82788}" type="slidenum">
              <a:rPr lang="en-US" sz="1200"/>
              <a:pPr algn="r">
                <a:buClrTx/>
                <a:buFontTx/>
                <a:buNone/>
              </a:pPr>
              <a:t>15</a:t>
            </a:fld>
            <a:endParaRPr lang="en-US" sz="1200"/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endParaRPr lang="en-US" sz="1200"/>
          </a:p>
        </p:txBody>
      </p:sp>
      <p:sp>
        <p:nvSpPr>
          <p:cNvPr id="75781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2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16413"/>
            <a:ext cx="5026025" cy="41798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A79F64-DD17-410C-98A4-553E77B02488}" type="slidenum">
              <a:rPr lang="en-US"/>
              <a:pPr/>
              <a:t>16</a:t>
            </a:fld>
            <a:endParaRPr lang="en-US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64C7E2BB-384C-498E-9794-D1DFFD0D2454}" type="slidenum">
              <a:rPr lang="en-US" sz="1200"/>
              <a:pPr algn="r">
                <a:buClrTx/>
                <a:buFontTx/>
                <a:buNone/>
              </a:pPr>
              <a:t>16</a:t>
            </a:fld>
            <a:endParaRPr lang="en-US" sz="1200"/>
          </a:p>
        </p:txBody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endParaRPr lang="en-US" sz="1200"/>
          </a:p>
        </p:txBody>
      </p:sp>
      <p:sp>
        <p:nvSpPr>
          <p:cNvPr id="7680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16413"/>
            <a:ext cx="5026025" cy="41798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2E02DD-5109-44F9-AE69-AEE93F86C4AC}" type="slidenum">
              <a:rPr lang="en-US"/>
              <a:pPr/>
              <a:t>17</a:t>
            </a:fld>
            <a:endParaRPr lang="en-US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5151C52A-0833-4F66-BD59-85BACB8F7172}" type="slidenum">
              <a:rPr lang="en-US" sz="1200"/>
              <a:pPr algn="r">
                <a:buClrTx/>
                <a:buFontTx/>
                <a:buNone/>
              </a:pPr>
              <a:t>17</a:t>
            </a:fld>
            <a:endParaRPr lang="en-US" sz="1200"/>
          </a:p>
        </p:txBody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endParaRPr lang="en-US" sz="1200"/>
          </a:p>
        </p:txBody>
      </p:sp>
      <p:sp>
        <p:nvSpPr>
          <p:cNvPr id="77829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30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16413"/>
            <a:ext cx="5026025" cy="41798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2C4DF1-8C8C-46B9-8E1A-B43C5FACAC7C}" type="slidenum">
              <a:rPr lang="en-US"/>
              <a:pPr/>
              <a:t>18</a:t>
            </a:fld>
            <a:endParaRPr lang="en-US"/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DC6B6A9B-5CD3-4B83-8A29-081F3247F64B}" type="slidenum">
              <a:rPr lang="en-US" sz="1200"/>
              <a:pPr algn="r">
                <a:buClrTx/>
                <a:buFontTx/>
                <a:buNone/>
              </a:pPr>
              <a:t>18</a:t>
            </a:fld>
            <a:endParaRPr lang="en-US" sz="1200"/>
          </a:p>
        </p:txBody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endParaRPr lang="en-US" sz="1200"/>
          </a:p>
        </p:txBody>
      </p:sp>
      <p:sp>
        <p:nvSpPr>
          <p:cNvPr id="78853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4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16413"/>
            <a:ext cx="5026025" cy="41798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B9F6FA-2D8F-49A1-B6A1-A0A2EA3E0CBB}" type="slidenum">
              <a:rPr lang="en-US"/>
              <a:pPr/>
              <a:t>19</a:t>
            </a:fld>
            <a:endParaRPr lang="en-US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D5255ED2-F3A8-4063-A1C3-CAE0509BD822}" type="slidenum">
              <a:rPr lang="en-US" sz="1200"/>
              <a:pPr algn="r">
                <a:buClrTx/>
                <a:buFontTx/>
                <a:buNone/>
              </a:pPr>
              <a:t>19</a:t>
            </a:fld>
            <a:endParaRPr lang="en-US" sz="1200"/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endParaRPr lang="en-US" sz="1200"/>
          </a:p>
        </p:txBody>
      </p:sp>
      <p:sp>
        <p:nvSpPr>
          <p:cNvPr id="79877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8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16413"/>
            <a:ext cx="5026025" cy="41798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288F91-6BB4-4A2C-9BE7-BD7AA8A924AA}" type="slidenum">
              <a:rPr lang="en-US"/>
              <a:pPr/>
              <a:t>20</a:t>
            </a:fld>
            <a:endParaRPr lang="en-US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62D16286-4871-4A33-B67D-DD6793507043}" type="slidenum">
              <a:rPr lang="en-US" sz="1200"/>
              <a:pPr algn="r">
                <a:buClrTx/>
                <a:buFontTx/>
                <a:buNone/>
              </a:pPr>
              <a:t>20</a:t>
            </a:fld>
            <a:endParaRPr lang="en-US" sz="1200"/>
          </a:p>
        </p:txBody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endParaRPr lang="en-US" sz="1200"/>
          </a:p>
        </p:txBody>
      </p:sp>
      <p:sp>
        <p:nvSpPr>
          <p:cNvPr id="80901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2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16413"/>
            <a:ext cx="5026025" cy="41798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87AA1E-65B7-47CC-9AE4-CFF10CB5341D}" type="slidenum">
              <a:rPr lang="en-US"/>
              <a:pPr/>
              <a:t>3</a:t>
            </a:fld>
            <a:endParaRPr lang="en-US"/>
          </a:p>
        </p:txBody>
      </p:sp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3D76EF3C-3188-4038-95A5-F18D07D1FA90}" type="slidenum">
              <a:rPr lang="en-US" sz="1200"/>
              <a:pPr algn="r">
                <a:buClrTx/>
                <a:buFontTx/>
                <a:buNone/>
              </a:pPr>
              <a:t>3</a:t>
            </a:fld>
            <a:endParaRPr lang="en-US" sz="1200"/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endParaRPr lang="en-US" sz="1200"/>
          </a:p>
        </p:txBody>
      </p:sp>
      <p:sp>
        <p:nvSpPr>
          <p:cNvPr id="59397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8" name="Text Box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marL="171450" indent="-171450" eaLnBrk="1" hangingPunct="1">
              <a:spcBef>
                <a:spcPts val="450"/>
              </a:spcBef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Lucida Sans" pitchFamily="1" charset="0"/>
                <a:ea typeface="ＭＳ Ｐゴシック" pitchFamily="1" charset="-128"/>
              </a:rPr>
              <a:t>Also led to faster algorithms for Prim's MST algorithm and weighted bipartite matching (assignment problem)</a:t>
            </a:r>
          </a:p>
          <a:p>
            <a:pPr marL="171450" indent="-171450" eaLnBrk="1" hangingPunct="1">
              <a:spcBef>
                <a:spcPts val="450"/>
              </a:spcBef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Lucida Sans" pitchFamily="1" charset="0"/>
                <a:ea typeface="ＭＳ Ｐゴシック" pitchFamily="1" charset="-128"/>
              </a:rPr>
              <a:t>Less rigid structure to support more efficient delete-min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8395B-B3AC-4E04-8969-75061CBB37CE}" type="slidenum">
              <a:rPr lang="en-US"/>
              <a:pPr/>
              <a:t>21</a:t>
            </a:fld>
            <a:endParaRPr lang="en-US"/>
          </a:p>
        </p:txBody>
      </p:sp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9C26DA5E-7C3B-4E20-97ED-3A2C60B09AED}" type="slidenum">
              <a:rPr lang="en-US" sz="1200"/>
              <a:pPr algn="r">
                <a:buClrTx/>
                <a:buFontTx/>
                <a:buNone/>
              </a:pPr>
              <a:t>21</a:t>
            </a:fld>
            <a:endParaRPr lang="en-US" sz="1200"/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endParaRPr lang="en-US" sz="1200"/>
          </a:p>
        </p:txBody>
      </p:sp>
      <p:sp>
        <p:nvSpPr>
          <p:cNvPr id="8192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16413"/>
            <a:ext cx="5026025" cy="41798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8395B-B3AC-4E04-8969-75061CBB37CE}" type="slidenum">
              <a:rPr lang="en-US"/>
              <a:pPr/>
              <a:t>22</a:t>
            </a:fld>
            <a:endParaRPr lang="en-US"/>
          </a:p>
        </p:txBody>
      </p:sp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9C26DA5E-7C3B-4E20-97ED-3A2C60B09AED}" type="slidenum">
              <a:rPr lang="en-US" sz="1200"/>
              <a:pPr algn="r">
                <a:buClrTx/>
                <a:buFontTx/>
                <a:buNone/>
              </a:pPr>
              <a:t>22</a:t>
            </a:fld>
            <a:endParaRPr lang="en-US" sz="1200"/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endParaRPr lang="en-US" sz="1200"/>
          </a:p>
        </p:txBody>
      </p:sp>
      <p:sp>
        <p:nvSpPr>
          <p:cNvPr id="8192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16413"/>
            <a:ext cx="5026025" cy="41798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8395B-B3AC-4E04-8969-75061CBB37CE}" type="slidenum">
              <a:rPr lang="en-US"/>
              <a:pPr/>
              <a:t>23</a:t>
            </a:fld>
            <a:endParaRPr lang="en-US"/>
          </a:p>
        </p:txBody>
      </p:sp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9C26DA5E-7C3B-4E20-97ED-3A2C60B09AED}" type="slidenum">
              <a:rPr lang="en-US" sz="1200"/>
              <a:pPr algn="r">
                <a:buClrTx/>
                <a:buFontTx/>
                <a:buNone/>
              </a:pPr>
              <a:t>23</a:t>
            </a:fld>
            <a:endParaRPr lang="en-US" sz="1200"/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endParaRPr lang="en-US" sz="1200"/>
          </a:p>
        </p:txBody>
      </p:sp>
      <p:sp>
        <p:nvSpPr>
          <p:cNvPr id="8192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16413"/>
            <a:ext cx="5026025" cy="41798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8395B-B3AC-4E04-8969-75061CBB37CE}" type="slidenum">
              <a:rPr lang="en-US"/>
              <a:pPr/>
              <a:t>24</a:t>
            </a:fld>
            <a:endParaRPr lang="en-US"/>
          </a:p>
        </p:txBody>
      </p:sp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9C26DA5E-7C3B-4E20-97ED-3A2C60B09AED}" type="slidenum">
              <a:rPr lang="en-US" sz="1200"/>
              <a:pPr algn="r">
                <a:buClrTx/>
                <a:buFontTx/>
                <a:buNone/>
              </a:pPr>
              <a:t>24</a:t>
            </a:fld>
            <a:endParaRPr lang="en-US" sz="1200"/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endParaRPr lang="en-US" sz="1200"/>
          </a:p>
        </p:txBody>
      </p:sp>
      <p:sp>
        <p:nvSpPr>
          <p:cNvPr id="8192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16413"/>
            <a:ext cx="5026025" cy="41798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5D0684-0883-42FA-991C-64D48A6EDF4D}" type="slidenum">
              <a:rPr lang="en-US"/>
              <a:pPr/>
              <a:t>25</a:t>
            </a:fld>
            <a:endParaRPr lang="en-US"/>
          </a:p>
        </p:txBody>
      </p:sp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07FBA223-49D4-4EDA-9609-06D27DA3813D}" type="slidenum">
              <a:rPr lang="en-US" sz="1200"/>
              <a:pPr algn="r">
                <a:buClrTx/>
                <a:buFontTx/>
                <a:buNone/>
              </a:pPr>
              <a:t>25</a:t>
            </a:fld>
            <a:endParaRPr lang="en-US" sz="1200"/>
          </a:p>
        </p:txBody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endParaRPr lang="en-US" sz="1200"/>
          </a:p>
        </p:txBody>
      </p:sp>
      <p:sp>
        <p:nvSpPr>
          <p:cNvPr id="86021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2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16413"/>
            <a:ext cx="5026025" cy="41798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FDEEF2-3DA2-4ED6-8AF0-66FEE9B14D02}" type="slidenum">
              <a:rPr lang="en-US"/>
              <a:pPr/>
              <a:t>26</a:t>
            </a:fld>
            <a:endParaRPr lang="en-US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B774C192-70A8-47FF-B386-B7ECFA22D716}" type="slidenum">
              <a:rPr lang="en-US" sz="1200"/>
              <a:pPr algn="r">
                <a:buClrTx/>
                <a:buFontTx/>
                <a:buNone/>
              </a:pPr>
              <a:t>26</a:t>
            </a:fld>
            <a:endParaRPr lang="en-US" sz="1200"/>
          </a:p>
        </p:txBody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endParaRPr lang="en-US" sz="1200"/>
          </a:p>
        </p:txBody>
      </p:sp>
      <p:sp>
        <p:nvSpPr>
          <p:cNvPr id="88069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70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16413"/>
            <a:ext cx="5026025" cy="41798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1F47968-9450-438F-A03F-70545FF1BB70}" type="slidenum">
              <a:rPr lang="en-US"/>
              <a:pPr/>
              <a:t>27</a:t>
            </a:fld>
            <a:endParaRPr lang="en-US"/>
          </a:p>
        </p:txBody>
      </p:sp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02354D30-711B-492D-9B5D-7C698C684F02}" type="slidenum">
              <a:rPr lang="en-US" sz="1200"/>
              <a:pPr algn="r">
                <a:buClrTx/>
                <a:buFontTx/>
                <a:buNone/>
              </a:pPr>
              <a:t>27</a:t>
            </a:fld>
            <a:endParaRPr lang="en-US" sz="1200"/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endParaRPr lang="en-US" sz="1200"/>
          </a:p>
        </p:txBody>
      </p:sp>
      <p:sp>
        <p:nvSpPr>
          <p:cNvPr id="89093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4" name="Text Box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marL="171450" indent="-171450" eaLnBrk="1" hangingPunct="1">
              <a:spcBef>
                <a:spcPts val="450"/>
              </a:spcBef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Lucida Sans" pitchFamily="1" charset="0"/>
                <a:ea typeface="ＭＳ Ｐゴシック" pitchFamily="1" charset="-128"/>
              </a:rPr>
              <a:t>O(rank(H)) work adding min's children since at most rank(H) children of min</a:t>
            </a:r>
          </a:p>
          <a:p>
            <a:pPr marL="171450" indent="-171450" eaLnBrk="1" hangingPunct="1">
              <a:spcBef>
                <a:spcPts val="450"/>
              </a:spcBef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Lucida Sans" pitchFamily="1" charset="0"/>
                <a:ea typeface="ＭＳ Ｐゴシック" pitchFamily="1" charset="-128"/>
              </a:rPr>
              <a:t>O(rank(H) + trees(H)) work updating min since at most this many resulting root nodes</a:t>
            </a:r>
          </a:p>
          <a:p>
            <a:pPr marL="171450" indent="-171450" eaLnBrk="1" hangingPunct="1">
              <a:spcBef>
                <a:spcPts val="450"/>
              </a:spcBef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Lucida Sans" pitchFamily="1" charset="0"/>
                <a:ea typeface="ＭＳ Ｐゴシック" pitchFamily="1" charset="-128"/>
              </a:rPr>
              <a:t>O(rank(H) + trees(H)) to consolidate trees since number of roots decreases by 1 after each merging, and there at most rank(H) + trees(H) roots at beginning</a:t>
            </a:r>
          </a:p>
          <a:p>
            <a:pPr marL="171450" indent="-171450" eaLnBrk="1" hangingPunct="1">
              <a:spcBef>
                <a:spcPts val="450"/>
              </a:spcBef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Lucida Sans" pitchFamily="1" charset="0"/>
                <a:ea typeface="ＭＳ Ｐゴシック" pitchFamily="1" charset="-128"/>
              </a:rPr>
              <a:t>trees(H') &lt;= rank(H) + 1 since at worst the roots have degrees 0, 1, 2, …, rank(H)</a:t>
            </a:r>
          </a:p>
          <a:p>
            <a:pPr marL="171450" indent="-171450" eaLnBrk="1" hangingPunct="1">
              <a:spcBef>
                <a:spcPts val="450"/>
              </a:spcBef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Lucida Sans" pitchFamily="1" charset="0"/>
                <a:ea typeface="ＭＳ Ｐゴシック" pitchFamily="1" charset="-128"/>
              </a:rPr>
              <a:t>can scale units in potential function to dominate cost hidden in O(trees(H))</a:t>
            </a:r>
          </a:p>
          <a:p>
            <a:pPr marL="171450" indent="-171450" eaLnBrk="1" hangingPunct="1">
              <a:spcBef>
                <a:spcPts val="450"/>
              </a:spcBef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Lucida Sans" pitchFamily="1" charset="0"/>
                <a:ea typeface="ＭＳ Ｐゴシック" pitchFamily="1" charset="-128"/>
              </a:rPr>
              <a:t>number of marked nodes marked(H) does not increase  [Note: you unmark a root y when it is linked to another root, though this case does not arise in the example]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rgbClr val="000000"/>
                </a:solidFill>
                <a:latin typeface="Times New Roman" pitchFamily="16" charset="0"/>
                <a:ea typeface="ＭＳ Ｐゴシック" charset="0"/>
                <a:cs typeface="ＭＳ Ｐゴシック" charset="0"/>
              </a:rPr>
              <a:t>Intuitively, the cost of performing each link is paid for by the reduction in potential due to the link’s reducing the number of roots by one.</a:t>
            </a:r>
            <a:endParaRPr lang="en-US" dirty="0">
              <a:latin typeface="Lucida Sans" pitchFamily="1" charset="0"/>
              <a:ea typeface="ＭＳ Ｐゴシック" pitchFamily="1" charset="-128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Lucida Sans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82B8C3-BEC5-44AC-B77C-D19C57A7D5F7}" type="slidenum">
              <a:rPr lang="en-US"/>
              <a:pPr/>
              <a:t>28</a:t>
            </a:fld>
            <a:endParaRPr lang="en-US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E6A08DB0-ECD6-46F4-A244-91316775FBF9}" type="slidenum">
              <a:rPr lang="en-US" sz="1200"/>
              <a:pPr algn="r">
                <a:buClrTx/>
                <a:buFontTx/>
                <a:buNone/>
              </a:pPr>
              <a:t>28</a:t>
            </a:fld>
            <a:endParaRPr lang="en-US" sz="1200"/>
          </a:p>
        </p:txBody>
      </p:sp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endParaRPr lang="en-US" sz="1200"/>
          </a:p>
        </p:txBody>
      </p:sp>
      <p:sp>
        <p:nvSpPr>
          <p:cNvPr id="91141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2" name="Text Box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Lucida Sans" pitchFamily="1" charset="0"/>
                <a:ea typeface="ＭＳ Ｐゴシック" pitchFamily="1" charset="-128"/>
              </a:rPr>
              <a:t>If decreasing the key of node i makes it violate heap order property, we can cutout subtree rooted at i and </a:t>
            </a:r>
            <a:r>
              <a:rPr lang="en-US">
                <a:latin typeface="Lucida Sans Italic" pitchFamily="1" charset="0"/>
                <a:ea typeface="ＭＳ Ｐゴシック" pitchFamily="1" charset="-128"/>
              </a:rPr>
              <a:t>meld</a:t>
            </a:r>
            <a:r>
              <a:rPr lang="en-US">
                <a:latin typeface="Lucida Sans" pitchFamily="1" charset="0"/>
                <a:ea typeface="ＭＳ Ｐゴシック" pitchFamily="1" charset="-128"/>
              </a:rPr>
              <a:t> it into heap.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Lucida Sans" pitchFamily="1" charset="0"/>
                <a:ea typeface="ＭＳ Ｐゴシック" pitchFamily="1" charset="-128"/>
              </a:rPr>
              <a:t>To keep trees bushy, we limit the number of cuts among the children of any vertex to 2.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Lucida Sans" pitchFamily="1" charset="0"/>
              <a:ea typeface="ＭＳ Ｐゴシック" pitchFamily="1" charset="-128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Lucida Sans" pitchFamily="1" charset="0"/>
                <a:ea typeface="ＭＳ Ｐゴシック" pitchFamily="1" charset="-128"/>
              </a:rPr>
              <a:t>Use the mark of a node to designate whether or not it has had one child cut off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96C65A-BEA8-46F1-945A-B87D594EC0F5}" type="slidenum">
              <a:rPr lang="en-US"/>
              <a:pPr/>
              <a:t>29</a:t>
            </a:fld>
            <a:endParaRPr lang="en-US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A31236CD-01C7-4C62-BC1E-35EE03853B0F}" type="slidenum">
              <a:rPr lang="en-US" sz="1200"/>
              <a:pPr algn="r">
                <a:buClrTx/>
                <a:buFontTx/>
                <a:buNone/>
              </a:pPr>
              <a:t>29</a:t>
            </a:fld>
            <a:endParaRPr lang="en-US" sz="1200"/>
          </a:p>
        </p:txBody>
      </p:sp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endParaRPr lang="en-US" sz="1200"/>
          </a:p>
        </p:txBody>
      </p:sp>
      <p:sp>
        <p:nvSpPr>
          <p:cNvPr id="9216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16413"/>
            <a:ext cx="5026025" cy="41798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015FB5-ED20-43D1-9C78-8CF6036BE7E5}" type="slidenum">
              <a:rPr lang="en-US"/>
              <a:pPr/>
              <a:t>30</a:t>
            </a:fld>
            <a:endParaRPr lang="en-US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F20ECB29-3B15-46E6-A406-1BC30244409F}" type="slidenum">
              <a:rPr lang="en-US" sz="1200"/>
              <a:pPr algn="r">
                <a:buClrTx/>
                <a:buFontTx/>
                <a:buNone/>
              </a:pPr>
              <a:t>30</a:t>
            </a:fld>
            <a:endParaRPr lang="en-US" sz="1200"/>
          </a:p>
        </p:txBody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endParaRPr lang="en-US" sz="1200"/>
          </a:p>
        </p:txBody>
      </p:sp>
      <p:sp>
        <p:nvSpPr>
          <p:cNvPr id="93189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90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16413"/>
            <a:ext cx="5026025" cy="41798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dirty="0"/>
              <a:t>x</a:t>
            </a:r>
            <a:r>
              <a:rPr lang="en-US" dirty="0"/>
              <a:t> is a root and its key become the new </a:t>
            </a:r>
            <a:r>
              <a:rPr lang="en-US" i="1" dirty="0"/>
              <a:t>min</a:t>
            </a:r>
            <a:r>
              <a:rPr lang="en-US" i="0" dirty="0"/>
              <a:t>,</a:t>
            </a:r>
            <a:r>
              <a:rPr lang="en-US" i="0" baseline="0" dirty="0"/>
              <a:t> then we need to update </a:t>
            </a:r>
            <a:r>
              <a:rPr lang="en-US" i="1" baseline="0" dirty="0"/>
              <a:t>min</a:t>
            </a:r>
            <a:r>
              <a:rPr lang="en-US" i="0" baseline="0" dirty="0"/>
              <a:t> pointer.</a:t>
            </a:r>
            <a:endParaRPr lang="en-US" i="1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23E4E1-A7DD-47C1-AC2D-15D3C255DF43}" type="slidenum">
              <a:rPr lang="en-US"/>
              <a:pPr/>
              <a:t>4</a:t>
            </a:fld>
            <a:endParaRPr lang="en-US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62475" cy="34226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28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0C3B11-5A34-4656-9133-4223242E62A5}" type="slidenum">
              <a:rPr lang="en-US"/>
              <a:pPr/>
              <a:t>31</a:t>
            </a:fld>
            <a:endParaRPr 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A066D157-A761-4134-930F-96613BC6C9BE}" type="slidenum">
              <a:rPr lang="en-US" sz="1200"/>
              <a:pPr algn="r">
                <a:buClrTx/>
                <a:buFontTx/>
                <a:buNone/>
              </a:pPr>
              <a:t>31</a:t>
            </a:fld>
            <a:endParaRPr lang="en-US" sz="1200"/>
          </a:p>
        </p:txBody>
      </p:sp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endParaRPr lang="en-US" sz="1200"/>
          </a:p>
        </p:txBody>
      </p:sp>
      <p:sp>
        <p:nvSpPr>
          <p:cNvPr id="94213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4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16413"/>
            <a:ext cx="5026025" cy="41798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77817A2-C313-455D-9143-A16B4C52C4CD}" type="slidenum">
              <a:rPr lang="en-US"/>
              <a:pPr/>
              <a:t>32</a:t>
            </a:fld>
            <a:endParaRPr lang="en-US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805BB83B-E65C-45F2-B307-AFB4D74DE07F}" type="slidenum">
              <a:rPr lang="en-US" sz="1200"/>
              <a:pPr algn="r">
                <a:buClrTx/>
                <a:buFontTx/>
                <a:buNone/>
              </a:pPr>
              <a:t>32</a:t>
            </a:fld>
            <a:endParaRPr lang="en-US" sz="1200"/>
          </a:p>
        </p:txBody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endParaRPr lang="en-US" sz="1200"/>
          </a:p>
        </p:txBody>
      </p:sp>
      <p:sp>
        <p:nvSpPr>
          <p:cNvPr id="96261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2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16413"/>
            <a:ext cx="5026025" cy="41798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1A4FFA-E257-43A3-8107-7A5DCA6D3EF2}" type="slidenum">
              <a:rPr lang="en-US"/>
              <a:pPr/>
              <a:t>33</a:t>
            </a:fld>
            <a:endParaRPr lang="en-US"/>
          </a:p>
        </p:txBody>
      </p:sp>
      <p:sp>
        <p:nvSpPr>
          <p:cNvPr id="9728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7054D37C-2F35-455A-B23D-F48BF95CA7ED}" type="slidenum">
              <a:rPr lang="en-US" sz="1200"/>
              <a:pPr algn="r">
                <a:buClrTx/>
                <a:buFontTx/>
                <a:buNone/>
              </a:pPr>
              <a:t>33</a:t>
            </a:fld>
            <a:endParaRPr lang="en-US" sz="1200"/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endParaRPr lang="en-US" sz="1200"/>
          </a:p>
        </p:txBody>
      </p:sp>
      <p:sp>
        <p:nvSpPr>
          <p:cNvPr id="9728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16413"/>
            <a:ext cx="5026025" cy="41798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880128-90CF-4D10-B8AB-7F2D09F280EA}" type="slidenum">
              <a:rPr lang="en-US"/>
              <a:pPr/>
              <a:t>34</a:t>
            </a:fld>
            <a:endParaRPr lang="en-US"/>
          </a:p>
        </p:txBody>
      </p:sp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D2D2C833-B4DA-4327-A2DD-110AA002AFA4}" type="slidenum">
              <a:rPr lang="en-US" sz="1200"/>
              <a:pPr algn="r">
                <a:buClrTx/>
                <a:buFontTx/>
                <a:buNone/>
              </a:pPr>
              <a:t>34</a:t>
            </a:fld>
            <a:endParaRPr lang="en-US" sz="1200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endParaRPr lang="en-US" sz="1200"/>
          </a:p>
        </p:txBody>
      </p:sp>
      <p:sp>
        <p:nvSpPr>
          <p:cNvPr id="98309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10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16413"/>
            <a:ext cx="5026025" cy="41798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3150EC-2E35-4CF1-9436-669EC5F7D2BF}" type="slidenum">
              <a:rPr lang="en-US"/>
              <a:pPr/>
              <a:t>35</a:t>
            </a:fld>
            <a:endParaRPr lang="en-US"/>
          </a:p>
        </p:txBody>
      </p:sp>
      <p:sp>
        <p:nvSpPr>
          <p:cNvPr id="10035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0C71758A-591A-4914-A8C0-29783C65D46F}" type="slidenum">
              <a:rPr lang="en-US" sz="1200"/>
              <a:pPr algn="r">
                <a:buClrTx/>
                <a:buFontTx/>
                <a:buNone/>
              </a:pPr>
              <a:t>35</a:t>
            </a:fld>
            <a:endParaRPr lang="en-US" sz="1200"/>
          </a:p>
        </p:txBody>
      </p:sp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endParaRPr lang="en-US" sz="1200"/>
          </a:p>
        </p:txBody>
      </p:sp>
      <p:sp>
        <p:nvSpPr>
          <p:cNvPr id="100357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8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16413"/>
            <a:ext cx="5026025" cy="41798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95A774-E1B8-446D-A711-1E5095EA8265}" type="slidenum">
              <a:rPr lang="en-US"/>
              <a:pPr/>
              <a:t>36</a:t>
            </a:fld>
            <a:endParaRPr lang="en-US"/>
          </a:p>
        </p:txBody>
      </p:sp>
      <p:sp>
        <p:nvSpPr>
          <p:cNvPr id="101377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9B489315-3AE9-42F4-80DE-552F6FC196C1}" type="slidenum">
              <a:rPr lang="en-US" sz="1200"/>
              <a:pPr algn="r">
                <a:buClrTx/>
                <a:buFontTx/>
                <a:buNone/>
              </a:pPr>
              <a:t>36</a:t>
            </a:fld>
            <a:endParaRPr lang="en-US" sz="1200"/>
          </a:p>
        </p:txBody>
      </p:sp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endParaRPr lang="en-US" sz="1200"/>
          </a:p>
        </p:txBody>
      </p:sp>
      <p:sp>
        <p:nvSpPr>
          <p:cNvPr id="101381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2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16413"/>
            <a:ext cx="5026025" cy="41798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CE14BC-33F4-4EBA-974A-790349DA457F}" type="slidenum">
              <a:rPr lang="en-US"/>
              <a:pPr/>
              <a:t>37</a:t>
            </a:fld>
            <a:endParaRPr lang="en-US"/>
          </a:p>
        </p:txBody>
      </p:sp>
      <p:sp>
        <p:nvSpPr>
          <p:cNvPr id="10240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5D6E298C-F737-4402-BE51-9547C265D738}" type="slidenum">
              <a:rPr lang="en-US" sz="1200"/>
              <a:pPr algn="r">
                <a:buClrTx/>
                <a:buFontTx/>
                <a:buNone/>
              </a:pPr>
              <a:t>37</a:t>
            </a:fld>
            <a:endParaRPr lang="en-US" sz="1200"/>
          </a:p>
        </p:txBody>
      </p:sp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endParaRPr lang="en-US" sz="1200"/>
          </a:p>
        </p:txBody>
      </p:sp>
      <p:sp>
        <p:nvSpPr>
          <p:cNvPr id="10240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16413"/>
            <a:ext cx="5026025" cy="41798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E73C5F0-FA3D-4127-B7F1-8BB3A35CB47D}" type="slidenum">
              <a:rPr lang="en-US"/>
              <a:pPr/>
              <a:t>38</a:t>
            </a:fld>
            <a:endParaRPr lang="en-US"/>
          </a:p>
        </p:txBody>
      </p:sp>
      <p:sp>
        <p:nvSpPr>
          <p:cNvPr id="103425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0418A778-9FFE-4A5E-A071-036C4F2C9D11}" type="slidenum">
              <a:rPr lang="en-US" sz="1200"/>
              <a:pPr algn="r">
                <a:buClrTx/>
                <a:buFontTx/>
                <a:buNone/>
              </a:pPr>
              <a:t>38</a:t>
            </a:fld>
            <a:endParaRPr lang="en-US" sz="1200"/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endParaRPr lang="en-US" sz="1200"/>
          </a:p>
        </p:txBody>
      </p:sp>
      <p:sp>
        <p:nvSpPr>
          <p:cNvPr id="103429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30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16413"/>
            <a:ext cx="5026025" cy="41798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117BC0-540D-49C0-8550-61E408587608}" type="slidenum">
              <a:rPr lang="en-US"/>
              <a:pPr/>
              <a:t>39</a:t>
            </a:fld>
            <a:endParaRPr lang="en-US"/>
          </a:p>
        </p:txBody>
      </p:sp>
      <p:sp>
        <p:nvSpPr>
          <p:cNvPr id="10444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0F2F396C-E6F5-42E8-878A-6CFB097C2AD0}" type="slidenum">
              <a:rPr lang="en-US" sz="1200"/>
              <a:pPr algn="r">
                <a:buClrTx/>
                <a:buFontTx/>
                <a:buNone/>
              </a:pPr>
              <a:t>39</a:t>
            </a:fld>
            <a:endParaRPr lang="en-US" sz="1200"/>
          </a:p>
        </p:txBody>
      </p:sp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endParaRPr lang="en-US" sz="1200"/>
          </a:p>
        </p:txBody>
      </p:sp>
      <p:sp>
        <p:nvSpPr>
          <p:cNvPr id="104453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4" name="Text Box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Lucida Sans" pitchFamily="1" charset="0"/>
                <a:ea typeface="ＭＳ Ｐゴシック" pitchFamily="1" charset="-128"/>
              </a:rPr>
              <a:t>Note: when a root is linked into another root (in delete-min consolidation phase), we unmark it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Lucida Sans" pitchFamily="1" charset="0"/>
              <a:ea typeface="ＭＳ Ｐゴシック" pitchFamily="1" charset="-128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Lucida Sans" pitchFamily="1" charset="0"/>
                <a:ea typeface="ＭＳ Ｐゴシック" pitchFamily="1" charset="-128"/>
              </a:rPr>
              <a:t>Q. How can a root node ever be marked?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Lucida Sans" pitchFamily="1" charset="0"/>
                <a:ea typeface="ＭＳ Ｐゴシック" pitchFamily="1" charset="-128"/>
              </a:rPr>
              <a:t>A. In delete-min we delete a root node, but promote all of its (potentially) marked children to be roots.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06F54E-AA7F-4AC2-A3FF-4304023D12BD}" type="slidenum">
              <a:rPr lang="en-US"/>
              <a:pPr/>
              <a:t>40</a:t>
            </a:fld>
            <a:endParaRPr lang="en-US"/>
          </a:p>
        </p:txBody>
      </p:sp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45F2CE9A-9128-4732-8911-D7306D28A527}" type="slidenum">
              <a:rPr lang="en-US" sz="1200"/>
              <a:pPr algn="r">
                <a:buClrTx/>
                <a:buFontTx/>
                <a:buNone/>
              </a:pPr>
              <a:t>40</a:t>
            </a:fld>
            <a:endParaRPr lang="en-US" sz="1200"/>
          </a:p>
        </p:txBody>
      </p:sp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endParaRPr lang="en-US" sz="1200"/>
          </a:p>
        </p:txBody>
      </p:sp>
      <p:sp>
        <p:nvSpPr>
          <p:cNvPr id="105477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8" name="Text Box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marL="171450" indent="-171450" eaLnBrk="1" hangingPunct="1">
              <a:spcBef>
                <a:spcPts val="450"/>
              </a:spcBef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Lucida Sans" pitchFamily="1" charset="0"/>
                <a:ea typeface="ＭＳ Ｐゴシック" pitchFamily="1" charset="-128"/>
              </a:rPr>
              <a:t>When marked node </a:t>
            </a:r>
            <a:r>
              <a:rPr lang="en-US" i="1" dirty="0">
                <a:latin typeface="Lucida Sans" pitchFamily="1" charset="0"/>
                <a:ea typeface="ＭＳ Ｐゴシック" pitchFamily="1" charset="-128"/>
              </a:rPr>
              <a:t>y</a:t>
            </a:r>
            <a:r>
              <a:rPr lang="en-US" dirty="0">
                <a:latin typeface="Lucida Sans" pitchFamily="1" charset="0"/>
                <a:ea typeface="ＭＳ Ｐゴシック" pitchFamily="1" charset="-128"/>
              </a:rPr>
              <a:t> is cut by cascading cut, its mark bit is cleared (2 units of potential).</a:t>
            </a:r>
          </a:p>
          <a:p>
            <a:pPr marL="171450" indent="-171450" eaLnBrk="1" hangingPunct="1">
              <a:spcBef>
                <a:spcPts val="450"/>
              </a:spcBef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Lucida Sans" pitchFamily="1" charset="0"/>
                <a:ea typeface="ＭＳ Ｐゴシック" pitchFamily="1" charset="-128"/>
              </a:rPr>
              <a:t>One unit pays for cut, the other for unit increase in potential due to </a:t>
            </a:r>
            <a:r>
              <a:rPr lang="en-US" i="1" dirty="0">
                <a:latin typeface="Lucida Sans" pitchFamily="1" charset="0"/>
                <a:ea typeface="ＭＳ Ｐゴシック" pitchFamily="1" charset="-128"/>
              </a:rPr>
              <a:t>y</a:t>
            </a:r>
            <a:r>
              <a:rPr lang="en-US" dirty="0">
                <a:latin typeface="Lucida Sans" pitchFamily="1" charset="0"/>
                <a:ea typeface="ＭＳ Ｐゴシック" pitchFamily="1" charset="-128"/>
              </a:rPr>
              <a:t> becoming a root.</a:t>
            </a:r>
          </a:p>
          <a:p>
            <a:pPr marL="171450" indent="-171450" eaLnBrk="1" hangingPunct="1">
              <a:spcBef>
                <a:spcPts val="450"/>
              </a:spcBef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Lucida Sans" pitchFamily="1" charset="0"/>
                <a:ea typeface="ＭＳ Ｐゴシック" pitchFamily="1" charset="-128"/>
              </a:rPr>
              <a:t>marks(</a:t>
            </a:r>
            <a:r>
              <a:rPr lang="en-US" i="1" dirty="0">
                <a:latin typeface="Lucida Sans" pitchFamily="1" charset="0"/>
                <a:ea typeface="ＭＳ Ｐゴシック" pitchFamily="1" charset="-128"/>
              </a:rPr>
              <a:t>H</a:t>
            </a:r>
            <a:r>
              <a:rPr lang="en-US" dirty="0">
                <a:latin typeface="Lucida Sans" pitchFamily="1" charset="0"/>
                <a:ea typeface="ＭＳ Ｐゴシック" pitchFamily="1" charset="-128"/>
              </a:rPr>
              <a:t>') &lt;= marks(</a:t>
            </a:r>
            <a:r>
              <a:rPr lang="en-US" i="1" dirty="0">
                <a:latin typeface="Lucida Sans" pitchFamily="1" charset="0"/>
                <a:ea typeface="ＭＳ Ｐゴシック" pitchFamily="1" charset="-128"/>
              </a:rPr>
              <a:t>H</a:t>
            </a:r>
            <a:r>
              <a:rPr lang="en-US" dirty="0">
                <a:latin typeface="Lucida Sans" pitchFamily="1" charset="0"/>
                <a:ea typeface="ＭＳ Ｐゴシック" pitchFamily="1" charset="-128"/>
              </a:rPr>
              <a:t>) - c + 2:  each cut (except first) unmarks a node; last cut may or may not mark a node</a:t>
            </a:r>
          </a:p>
          <a:p>
            <a:pPr marL="171450" indent="-171450" eaLnBrk="1" hangingPunct="1">
              <a:spcBef>
                <a:spcPts val="450"/>
              </a:spcBef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Lucida Sans" pitchFamily="1" charset="0"/>
                <a:ea typeface="ＭＳ Ｐゴシック" pitchFamily="1" charset="-128"/>
              </a:rPr>
              <a:t>Can scale units of potential to dominate cost hidden in O(c) term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10C5A2-6328-4DAE-8DC8-05D7060CFC4F}" type="slidenum">
              <a:rPr lang="en-US"/>
              <a:pPr/>
              <a:t>5</a:t>
            </a:fld>
            <a:endParaRPr lang="en-US"/>
          </a:p>
        </p:txBody>
      </p:sp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193CBD9C-0E39-4B0D-8E93-5D930FC61750}" type="slidenum">
              <a:rPr lang="en-US" sz="1200"/>
              <a:pPr algn="r">
                <a:buClrTx/>
                <a:buFontTx/>
                <a:buNone/>
              </a:pPr>
              <a:t>5</a:t>
            </a:fld>
            <a:endParaRPr lang="en-US" sz="1200"/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endParaRPr lang="en-US" sz="1200"/>
          </a:p>
        </p:txBody>
      </p:sp>
      <p:sp>
        <p:nvSpPr>
          <p:cNvPr id="63493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4" name="Text Box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Lucida Sans" pitchFamily="1" charset="0"/>
                <a:ea typeface="ＭＳ Ｐゴシック" pitchFamily="1" charset="-128"/>
              </a:rPr>
              <a:t>set -&gt; unordered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787814-603C-4E38-AEB2-3F87FB73CCAC}" type="slidenum">
              <a:rPr lang="en-US"/>
              <a:pPr/>
              <a:t>41</a:t>
            </a:fld>
            <a:endParaRPr lang="en-US"/>
          </a:p>
        </p:txBody>
      </p:sp>
      <p:sp>
        <p:nvSpPr>
          <p:cNvPr id="11059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64259031-96F0-4806-9E28-B4F73C1F3540}" type="slidenum">
              <a:rPr lang="en-US" sz="1200"/>
              <a:pPr algn="r">
                <a:buClrTx/>
                <a:buFontTx/>
                <a:buNone/>
              </a:pPr>
              <a:t>41</a:t>
            </a:fld>
            <a:endParaRPr lang="en-US" sz="1200"/>
          </a:p>
        </p:txBody>
      </p:sp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endParaRPr lang="en-US" sz="1200"/>
          </a:p>
        </p:txBody>
      </p:sp>
      <p:sp>
        <p:nvSpPr>
          <p:cNvPr id="110597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8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16413"/>
            <a:ext cx="5026025" cy="41798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787814-603C-4E38-AEB2-3F87FB73CCAC}" type="slidenum">
              <a:rPr lang="en-US"/>
              <a:pPr/>
              <a:t>42</a:t>
            </a:fld>
            <a:endParaRPr lang="en-US"/>
          </a:p>
        </p:txBody>
      </p:sp>
      <p:sp>
        <p:nvSpPr>
          <p:cNvPr id="11059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64259031-96F0-4806-9E28-B4F73C1F3540}" type="slidenum">
              <a:rPr lang="en-US" sz="1200"/>
              <a:pPr algn="r">
                <a:buClrTx/>
                <a:buFontTx/>
                <a:buNone/>
              </a:pPr>
              <a:t>42</a:t>
            </a:fld>
            <a:endParaRPr lang="en-US" sz="1200"/>
          </a:p>
        </p:txBody>
      </p:sp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endParaRPr lang="en-US" sz="1200"/>
          </a:p>
        </p:txBody>
      </p:sp>
      <p:sp>
        <p:nvSpPr>
          <p:cNvPr id="110597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8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16413"/>
            <a:ext cx="5026025" cy="41798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61D5B2-0420-4D5E-A88D-CD08D91B5884}" type="slidenum">
              <a:rPr lang="en-US"/>
              <a:pPr/>
              <a:t>43</a:t>
            </a:fld>
            <a:endParaRPr lang="en-US"/>
          </a:p>
        </p:txBody>
      </p:sp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51CB047A-BF27-4A1B-8697-4A9B220DF162}" type="slidenum">
              <a:rPr lang="en-US" sz="1200"/>
              <a:pPr algn="r">
                <a:buClrTx/>
                <a:buFontTx/>
                <a:buNone/>
              </a:pPr>
              <a:t>43</a:t>
            </a:fld>
            <a:endParaRPr lang="en-US" sz="1200"/>
          </a:p>
        </p:txBody>
      </p:sp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endParaRPr lang="en-US" sz="1200"/>
          </a:p>
        </p:txBody>
      </p:sp>
      <p:sp>
        <p:nvSpPr>
          <p:cNvPr id="10752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16413"/>
            <a:ext cx="5026025" cy="41798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61D5B2-0420-4D5E-A88D-CD08D91B5884}" type="slidenum">
              <a:rPr lang="en-US"/>
              <a:pPr/>
              <a:t>44</a:t>
            </a:fld>
            <a:endParaRPr lang="en-US"/>
          </a:p>
        </p:txBody>
      </p:sp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51CB047A-BF27-4A1B-8697-4A9B220DF162}" type="slidenum">
              <a:rPr lang="en-US" sz="1200"/>
              <a:pPr algn="r">
                <a:buClrTx/>
                <a:buFontTx/>
                <a:buNone/>
              </a:pPr>
              <a:t>44</a:t>
            </a:fld>
            <a:endParaRPr lang="en-US" sz="1200"/>
          </a:p>
        </p:txBody>
      </p:sp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endParaRPr lang="en-US" sz="1200"/>
          </a:p>
        </p:txBody>
      </p:sp>
      <p:sp>
        <p:nvSpPr>
          <p:cNvPr id="10752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16413"/>
            <a:ext cx="5026025" cy="41798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5972D2E-F6F6-4FD8-911E-B437F158ED6D}" type="slidenum">
              <a:rPr lang="en-US"/>
              <a:pPr/>
              <a:t>45</a:t>
            </a:fld>
            <a:endParaRPr lang="en-US"/>
          </a:p>
        </p:txBody>
      </p:sp>
      <p:sp>
        <p:nvSpPr>
          <p:cNvPr id="111617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5D108F3A-BF6E-454A-94A2-C3D60F7949F3}" type="slidenum">
              <a:rPr lang="en-US" sz="1200"/>
              <a:pPr algn="r">
                <a:buClrTx/>
                <a:buFontTx/>
                <a:buNone/>
              </a:pPr>
              <a:t>45</a:t>
            </a:fld>
            <a:endParaRPr lang="en-US" sz="1200"/>
          </a:p>
        </p:txBody>
      </p:sp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endParaRPr lang="en-US" sz="1200"/>
          </a:p>
        </p:txBody>
      </p:sp>
      <p:sp>
        <p:nvSpPr>
          <p:cNvPr id="111621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2" name="Text Box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41813"/>
            <a:ext cx="5026025" cy="41163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sz="1200" b="0" i="0" u="none" strike="noStrike" kern="1200" baseline="0" dirty="0">
                <a:solidFill>
                  <a:srgbClr val="000000"/>
                </a:solidFill>
                <a:latin typeface="Times New Roman" pitchFamily="16" charset="0"/>
                <a:ea typeface="ＭＳ Ｐゴシック" charset="0"/>
                <a:cs typeface="ＭＳ Ｐゴシック" charset="0"/>
              </a:rPr>
              <a:t>MAKE-HEAP() creates and returns a new heap containing no elements.</a:t>
            </a:r>
            <a:endParaRPr lang="en-US" dirty="0">
              <a:latin typeface="Lucida Sans" pitchFamily="1" charset="0"/>
              <a:ea typeface="ＭＳ Ｐゴシック" pitchFamily="1" charset="-128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Lucida Sans" pitchFamily="1" charset="0"/>
                <a:ea typeface="ＭＳ Ｐゴシック" pitchFamily="1" charset="-128"/>
              </a:rPr>
              <a:t>main improvement: decrease-key is now O(1)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Lucida Sans" pitchFamily="1" charset="0"/>
                <a:ea typeface="ＭＳ Ｐゴシック" pitchFamily="1" charset="-128"/>
              </a:rPr>
              <a:t>we'll emphasize the first 5 ops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B3EFCDA-945F-4BC3-BB2E-0ADD2A68FEF7}" type="slidenum">
              <a:rPr lang="en-US"/>
              <a:pPr/>
              <a:t>6</a:t>
            </a:fld>
            <a:endParaRPr lang="en-US"/>
          </a:p>
        </p:txBody>
      </p:sp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1333B0A1-352A-45EF-9F00-18C450BE865A}" type="slidenum">
              <a:rPr lang="en-US" sz="1200"/>
              <a:pPr algn="r">
                <a:buClrTx/>
                <a:buFontTx/>
                <a:buNone/>
              </a:pPr>
              <a:t>6</a:t>
            </a:fld>
            <a:endParaRPr lang="en-US" sz="1200"/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endParaRPr lang="en-US" sz="1200"/>
          </a:p>
        </p:txBody>
      </p:sp>
      <p:sp>
        <p:nvSpPr>
          <p:cNvPr id="64517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8" name="Text Box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SzPct val="80000"/>
              <a:buFontTx/>
              <a:buNone/>
            </a:pPr>
            <a:r>
              <a:rPr lang="en-US" sz="1800">
                <a:solidFill>
                  <a:srgbClr val="004000"/>
                </a:solidFill>
                <a:latin typeface="Lucida Sans" pitchFamily="1" charset="0"/>
                <a:ea typeface="ＭＳ Ｐゴシック" pitchFamily="1" charset="-128"/>
              </a:rPr>
              <a:t>recall: with binomial heap, at most one tree of rank 0, 1, 2, 3, 4, …</a:t>
            </a:r>
          </a:p>
          <a:p>
            <a:pPr eaLnBrk="1" hangingPunct="1">
              <a:spcBef>
                <a:spcPts val="1125"/>
              </a:spcBef>
              <a:buClrTx/>
              <a:buSzPct val="80000"/>
              <a:buFontTx/>
              <a:buNone/>
            </a:pPr>
            <a:r>
              <a:rPr lang="en-US" sz="1800">
                <a:solidFill>
                  <a:srgbClr val="004000"/>
                </a:solidFill>
                <a:latin typeface="Lucida Sans" pitchFamily="1" charset="0"/>
                <a:ea typeface="ＭＳ Ｐゴシック" pitchFamily="1" charset="-128"/>
              </a:rPr>
              <a:t>nodes only change mark in Decrease-Key Can basically ignore marks until then.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>
                <a:latin typeface="Lucida Sans" pitchFamily="1" charset="0"/>
                <a:ea typeface="ＭＳ Ｐゴシック" pitchFamily="1" charset="-128"/>
              </a:rPr>
              <a:t>marks are used to ensure size of heap is exponential in rank</a:t>
            </a:r>
          </a:p>
          <a:p>
            <a:pPr eaLnBrk="1" hangingPunct="1">
              <a:spcBef>
                <a:spcPts val="1125"/>
              </a:spcBef>
              <a:buClrTx/>
              <a:buSzPct val="80000"/>
              <a:buFontTx/>
              <a:buNone/>
            </a:pPr>
            <a:endParaRPr lang="en-US" sz="1800">
              <a:latin typeface="Lucida Sans" pitchFamily="1" charset="0"/>
              <a:ea typeface="ＭＳ Ｐゴシック" pitchFamily="1" charset="-128"/>
            </a:endParaRPr>
          </a:p>
          <a:p>
            <a:pPr eaLnBrk="1" hangingPunct="1">
              <a:spcBef>
                <a:spcPts val="675"/>
              </a:spcBef>
              <a:buClrTx/>
              <a:buFontTx/>
              <a:buNone/>
            </a:pPr>
            <a:endParaRPr lang="en-US" sz="1800">
              <a:latin typeface="Lucida Sans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ADA02C-F19B-40A3-987F-4FE05E541877}" type="slidenum">
              <a:rPr lang="en-US"/>
              <a:pPr/>
              <a:t>7</a:t>
            </a:fld>
            <a:endParaRPr lang="en-US"/>
          </a:p>
        </p:txBody>
      </p:sp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F8D51D3E-503E-4BB9-B811-CD5B49341ED0}" type="slidenum">
              <a:rPr lang="en-US" sz="1200"/>
              <a:pPr algn="r">
                <a:buClrTx/>
                <a:buFontTx/>
                <a:buNone/>
              </a:pPr>
              <a:t>7</a:t>
            </a:fld>
            <a:endParaRPr lang="en-US" sz="1200"/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endParaRPr lang="en-US" sz="1200"/>
          </a:p>
        </p:txBody>
      </p:sp>
      <p:sp>
        <p:nvSpPr>
          <p:cNvPr id="65541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2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16413"/>
            <a:ext cx="5026025" cy="41798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0A0D1C-C715-46FC-9F88-63B74591BC79}" type="slidenum">
              <a:rPr lang="en-US"/>
              <a:pPr/>
              <a:t>8</a:t>
            </a:fld>
            <a:endParaRPr lang="en-US"/>
          </a:p>
        </p:txBody>
      </p:sp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8343E342-3538-4339-9A21-7338D1B28946}" type="slidenum">
              <a:rPr lang="en-US" sz="1200"/>
              <a:pPr algn="r">
                <a:buClrTx/>
                <a:buFontTx/>
                <a:buNone/>
              </a:pPr>
              <a:t>8</a:t>
            </a:fld>
            <a:endParaRPr lang="en-US" sz="1200"/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endParaRPr lang="en-US" sz="1200"/>
          </a:p>
        </p:txBody>
      </p:sp>
      <p:sp>
        <p:nvSpPr>
          <p:cNvPr id="67589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90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16413"/>
            <a:ext cx="5026025" cy="41798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C206C3-3481-442B-9D55-B1A625218184}" type="slidenum">
              <a:rPr lang="en-US"/>
              <a:pPr/>
              <a:t>9</a:t>
            </a:fld>
            <a:endParaRPr lang="en-US"/>
          </a:p>
        </p:txBody>
      </p:sp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88357530-F0EE-4F58-B9F7-86B2DDD13878}" type="slidenum">
              <a:rPr lang="en-US" sz="1200"/>
              <a:pPr algn="r">
                <a:buClrTx/>
                <a:buFontTx/>
                <a:buNone/>
              </a:pPr>
              <a:t>9</a:t>
            </a:fld>
            <a:endParaRPr lang="en-US" sz="1200"/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endParaRPr lang="en-US" sz="1200"/>
          </a:p>
        </p:txBody>
      </p:sp>
      <p:sp>
        <p:nvSpPr>
          <p:cNvPr id="68613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4" name="Text Box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Lucida Sans" pitchFamily="1" charset="0"/>
                <a:ea typeface="ＭＳ Ｐゴシック" pitchFamily="1" charset="-128"/>
              </a:rPr>
              <a:t>lazy insert - don't consolidate trees when inserting into Fibonacci heap. If k consecutive inserts, the k 1-node trees are created.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1B08F4-6D27-4582-92B8-E64854271B37}" type="slidenum">
              <a:rPr lang="en-US"/>
              <a:pPr/>
              <a:t>10</a:t>
            </a:fld>
            <a:endParaRPr lang="en-US"/>
          </a:p>
        </p:txBody>
      </p:sp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5902080F-B308-463D-A3B2-73487ADFEDE3}" type="slidenum">
              <a:rPr lang="en-US" sz="1200"/>
              <a:pPr algn="r">
                <a:buClrTx/>
                <a:buFontTx/>
                <a:buNone/>
              </a:pPr>
              <a:t>10</a:t>
            </a:fld>
            <a:endParaRPr lang="en-US" sz="1200"/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endParaRPr lang="en-US" sz="1200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endParaRPr lang="en-US" sz="1200"/>
          </a:p>
        </p:txBody>
      </p:sp>
      <p:sp>
        <p:nvSpPr>
          <p:cNvPr id="69637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8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16413"/>
            <a:ext cx="5026025" cy="41798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575" y="228600"/>
            <a:ext cx="4235450" cy="41878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624388" y="2378075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810375" y="237807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6810375" y="228600"/>
            <a:ext cx="2057400" cy="2038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624388" y="228600"/>
            <a:ext cx="2057400" cy="2038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9" name="Picture 13" descr="CREST_2013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75" y="5527739"/>
            <a:ext cx="4038600" cy="40728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282575" y="4617943"/>
            <a:ext cx="7556313" cy="6638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174321-D028-4045-B94E-17E64FEC8598}" type="datetime1">
              <a:rPr lang="en-US" smtClean="0"/>
              <a:t>3/2/2017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</a:p>
        </p:txBody>
      </p:sp>
    </p:spTree>
    <p:extLst>
      <p:ext uri="{BB962C8B-B14F-4D97-AF65-F5344CB8AC3E}">
        <p14:creationId xmlns:p14="http://schemas.microsoft.com/office/powerpoint/2010/main" val="3181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1922" y="6252457"/>
            <a:ext cx="7202078" cy="6143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148418"/>
            <a:ext cx="8727141" cy="66383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923826"/>
            <a:ext cx="8727141" cy="5202337"/>
          </a:xfrm>
          <a:noFill/>
        </p:spPr>
        <p:txBody>
          <a:bodyPr>
            <a:normAutofit/>
          </a:bodyPr>
          <a:lstStyle>
            <a:lvl1pPr marL="228600" indent="-228600">
              <a:buFont typeface="Arial"/>
              <a:buChar char="•"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-228600">
              <a:buFont typeface="Arial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685800" indent="-228600">
              <a:buFont typeface="Arial"/>
              <a:buChar char="•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14400" indent="-228600">
              <a:buFont typeface="Arial"/>
              <a:buChar char="•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143000" indent="-228600">
              <a:buFont typeface="Arial"/>
              <a:buChar char="•"/>
              <a:defRPr sz="1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0"/>
          </p:nvPr>
        </p:nvSpPr>
        <p:spPr>
          <a:xfrm>
            <a:off x="6794500" y="6371513"/>
            <a:ext cx="2133600" cy="365125"/>
          </a:xfrm>
          <a:ln>
            <a:solidFill>
              <a:schemeClr val="bg1">
                <a:lumMod val="95000"/>
              </a:schemeClr>
            </a:solidFill>
            <a:prstDash val="sysDash"/>
          </a:ln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6BA7C-7FE1-45EB-8077-B2CE8EC246A7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111604" y="6371513"/>
            <a:ext cx="4212996" cy="365125"/>
          </a:xfrm>
          <a:ln>
            <a:solidFill>
              <a:schemeClr val="bg1">
                <a:lumMod val="95000"/>
              </a:schemeClr>
            </a:solidFill>
            <a:prstDash val="sysDash"/>
          </a:ln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Based on slides by Kevin Wayne</a:t>
            </a:r>
            <a:endParaRPr lang="en-US" dirty="0"/>
          </a:p>
        </p:txBody>
      </p:sp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041719" y="0"/>
            <a:ext cx="421299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100" i="1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B050"/>
                </a:solidFill>
              </a:rPr>
              <a:t>SEN-921</a:t>
            </a:r>
            <a:r>
              <a:rPr lang="en-US" baseline="0" dirty="0">
                <a:solidFill>
                  <a:srgbClr val="00B050"/>
                </a:solidFill>
              </a:rPr>
              <a:t> Graph Algorithms and Applications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01706" y="812251"/>
            <a:ext cx="8727141" cy="111575"/>
          </a:xfrm>
          <a:prstGeom prst="rect">
            <a:avLst/>
          </a:prstGeom>
          <a:gradFill flip="none" rotWithShape="0">
            <a:gsLst>
              <a:gs pos="29000">
                <a:srgbClr val="3C895C"/>
              </a:gs>
              <a:gs pos="0">
                <a:schemeClr val="tx2">
                  <a:lumMod val="90000"/>
                  <a:lumOff val="10000"/>
                </a:schemeClr>
              </a:gs>
              <a:gs pos="100000">
                <a:schemeClr val="accent1">
                  <a:tint val="70000"/>
                  <a:shade val="100000"/>
                  <a:alpha val="100000"/>
                  <a:satMod val="200000"/>
                  <a:lumMod val="10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6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86" y="6236167"/>
            <a:ext cx="1639824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660080"/>
      </p:ext>
    </p:extLst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r>
              <a:rPr lang="en-US" spc="-10"/>
              <a:t>Based on slides by Erik Demaine and Charles Leiserson</a:t>
            </a:r>
            <a:endParaRPr lang="en-US"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fld id="{D0122B71-49D7-4C53-93F8-2C18A09C73F8}" type="datetime1">
              <a:rPr lang="en-US" spc="-10" smtClean="0"/>
              <a:t>3/2/2017</a:t>
            </a:fld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7708211" y="5993069"/>
            <a:ext cx="924588" cy="76164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47781"/>
            <a:r>
              <a:rPr lang="en-US" spc="-10"/>
              <a:t>L6.</a:t>
            </a:r>
            <a:fld id="{81D60167-4931-47E6-BA6A-407CBD079E47}" type="slidenum">
              <a:rPr lang="en-US" spc="-10" smtClean="0"/>
              <a:pPr marL="247781"/>
              <a:t>‹#›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261329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9A9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397"/>
            <a:r>
              <a:rPr lang="en-US" spc="-9"/>
              <a:t>Based on slides by Erik Demaine and Charles Leiserson</a:t>
            </a:r>
            <a:endParaRPr lang="en-US" spc="-9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397"/>
            <a:fld id="{B3E51B01-260E-4F1A-B3C3-589C20F6EB33}" type="datetime1">
              <a:rPr lang="en-US" spc="-9" smtClean="0"/>
              <a:t>3/2/2017</a:t>
            </a:fld>
            <a:endParaRPr lang="en-US" spc="-9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28545" y="6173439"/>
            <a:ext cx="416791" cy="179294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1176"/>
            <a:r>
              <a:rPr lang="en-US" spc="-13"/>
              <a:t>L7</a:t>
            </a:r>
            <a:r>
              <a:rPr lang="en-US" spc="-4"/>
              <a:t>.</a:t>
            </a:r>
            <a:fld id="{81D60167-4931-47E6-BA6A-407CBD079E47}" type="slidenum">
              <a:rPr lang="en-US" spc="-9" smtClean="0"/>
              <a:pPr marL="91176"/>
              <a:t>‹#›</a:t>
            </a:fld>
            <a:endParaRPr lang="en-US" spc="-9" dirty="0"/>
          </a:p>
        </p:txBody>
      </p:sp>
    </p:spTree>
    <p:extLst>
      <p:ext uri="{BB962C8B-B14F-4D97-AF65-F5344CB8AC3E}">
        <p14:creationId xmlns:p14="http://schemas.microsoft.com/office/powerpoint/2010/main" val="321088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64963" y="1743483"/>
            <a:ext cx="3513859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397"/>
            <a:r>
              <a:rPr lang="en-US" spc="-9"/>
              <a:t>Based on slides by Erik Demaine and Charles Leiserson</a:t>
            </a:r>
            <a:endParaRPr lang="en-US" spc="-9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397"/>
            <a:fld id="{48DC7021-EF10-4A25-B8FE-B935AA022CAE}" type="datetime1">
              <a:rPr lang="en-US" spc="-9" smtClean="0"/>
              <a:t>3/2/2017</a:t>
            </a:fld>
            <a:endParaRPr lang="en-US" spc="-9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628545" y="6173439"/>
            <a:ext cx="416791" cy="179294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1176"/>
            <a:r>
              <a:rPr lang="en-US" spc="-13"/>
              <a:t>L7</a:t>
            </a:r>
            <a:r>
              <a:rPr lang="en-US" spc="-4"/>
              <a:t>.</a:t>
            </a:r>
            <a:fld id="{81D60167-4931-47E6-BA6A-407CBD079E47}" type="slidenum">
              <a:rPr lang="en-US" spc="-9" smtClean="0"/>
              <a:pPr marL="91176"/>
              <a:t>‹#›</a:t>
            </a:fld>
            <a:endParaRPr lang="en-US" spc="-9" dirty="0"/>
          </a:p>
        </p:txBody>
      </p:sp>
    </p:spTree>
    <p:extLst>
      <p:ext uri="{BB962C8B-B14F-4D97-AF65-F5344CB8AC3E}">
        <p14:creationId xmlns:p14="http://schemas.microsoft.com/office/powerpoint/2010/main" val="168672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00882B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91521206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xfrm>
            <a:off x="6057900" y="5541169"/>
            <a:ext cx="1600201" cy="191841"/>
          </a:xfrm>
          <a:prstGeom prst="rect">
            <a:avLst/>
          </a:prstGeom>
          <a:ln w="3175">
            <a:miter lim="400000"/>
          </a:ln>
        </p:spPr>
        <p:txBody>
          <a:bodyPr lIns="34290" tIns="34290" rIns="34290" bIns="34290">
            <a:spAutoFit/>
          </a:bodyPr>
          <a:lstStyle>
            <a:lvl1pPr algn="r" defTabSz="914400"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07312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00882B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96770806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>
          <a:xfrm>
            <a:off x="7239000" y="6629400"/>
            <a:ext cx="1893888" cy="217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6B1DF6B-D3B9-427D-B9D7-083A3B36AA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2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1613" y="1317625"/>
            <a:ext cx="78533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1613" y="1981200"/>
            <a:ext cx="7853362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7"/>
          <p:cNvSpPr>
            <a:spLocks noGrp="1"/>
          </p:cNvSpPr>
          <p:nvPr>
            <p:ph type="dt" sz="half" idx="2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4F62D61-3C73-4CC4-B898-8AD942DB4C81}" type="datetime1">
              <a:rPr lang="en-US" smtClean="0"/>
              <a:t>3/2/2017</a:t>
            </a:fld>
            <a:endParaRPr lang="en-US"/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Based on slides by Erik Demaine and Charles Leiserson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41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2000" kern="1200">
          <a:solidFill>
            <a:schemeClr val="accent2"/>
          </a:solidFill>
          <a:latin typeface="Arial" charset="0"/>
          <a:ea typeface="+mn-ea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kern="1200">
          <a:solidFill>
            <a:srgbClr val="936A08"/>
          </a:solidFill>
          <a:latin typeface="Arial" charset="0"/>
          <a:ea typeface="+mn-ea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rgbClr val="6F6F6F"/>
          </a:solidFill>
          <a:latin typeface="Arial" charset="0"/>
          <a:ea typeface="+mn-ea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1600" kern="1200">
          <a:solidFill>
            <a:srgbClr val="6F6F6F"/>
          </a:solidFill>
          <a:latin typeface="Arial" charset="0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ubtitle 12"/>
          <p:cNvSpPr>
            <a:spLocks noGrp="1"/>
          </p:cNvSpPr>
          <p:nvPr>
            <p:ph type="subTitle" idx="1"/>
          </p:nvPr>
        </p:nvSpPr>
        <p:spPr>
          <a:xfrm>
            <a:off x="1522413" y="5807869"/>
            <a:ext cx="6235848" cy="56038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L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ECTURE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4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.   Fibonacci Heaps</a:t>
            </a:r>
          </a:p>
        </p:txBody>
      </p:sp>
      <p:sp>
        <p:nvSpPr>
          <p:cNvPr id="6146" name="Title 11"/>
          <p:cNvSpPr>
            <a:spLocks noGrp="1"/>
          </p:cNvSpPr>
          <p:nvPr>
            <p:ph type="title"/>
          </p:nvPr>
        </p:nvSpPr>
        <p:spPr>
          <a:xfrm>
            <a:off x="371475" y="4933950"/>
            <a:ext cx="8475663" cy="663575"/>
          </a:xfrm>
          <a:noFill/>
        </p:spPr>
        <p:txBody>
          <a:bodyPr/>
          <a:lstStyle/>
          <a:p>
            <a:pPr algn="ctr" eaLnBrk="1" hangingPunct="1"/>
            <a:r>
              <a:rPr lang="en-US" sz="2800" b="1" dirty="0">
                <a:ea typeface="ＭＳ Ｐゴシック" charset="0"/>
                <a:cs typeface="ＭＳ Ｐゴシック" charset="0"/>
              </a:rPr>
              <a:t>CSC-680 Advanced Computer 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Fibonacci Heaps:  Insert Analysis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/>
              <a:t>Actual cost:  </a:t>
            </a:r>
            <a:r>
              <a:rPr lang="en-US" i="1" dirty="0">
                <a:solidFill>
                  <a:srgbClr val="4D4D4D"/>
                </a:solidFill>
              </a:rPr>
              <a:t>O</a:t>
            </a:r>
            <a:r>
              <a:rPr lang="en-US" dirty="0">
                <a:solidFill>
                  <a:srgbClr val="4D4D4D"/>
                </a:solidFill>
              </a:rPr>
              <a:t>(1)</a:t>
            </a:r>
          </a:p>
          <a:p>
            <a:pPr marL="0" indent="0">
              <a:buClrTx/>
              <a:buSzPct val="5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/>
              <a:t>Change in potential:  </a:t>
            </a:r>
            <a:r>
              <a:rPr lang="en-US" dirty="0">
                <a:solidFill>
                  <a:srgbClr val="4D4D4D"/>
                </a:solidFill>
              </a:rPr>
              <a:t>+1</a:t>
            </a:r>
          </a:p>
          <a:p>
            <a:pPr marL="0" indent="0">
              <a:buClrTx/>
              <a:buSzPct val="5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/>
              <a:t>Amortized cost:  </a:t>
            </a:r>
            <a:r>
              <a:rPr lang="en-US" i="1" dirty="0">
                <a:solidFill>
                  <a:srgbClr val="4D4D4D"/>
                </a:solidFill>
              </a:rPr>
              <a:t>O</a:t>
            </a:r>
            <a:r>
              <a:rPr lang="en-US" dirty="0">
                <a:solidFill>
                  <a:srgbClr val="4D4D4D"/>
                </a:solidFill>
              </a:rPr>
              <a:t>(1)</a:t>
            </a:r>
          </a:p>
          <a:p>
            <a:pPr marL="344488" lvl="1" indent="-222250">
              <a:buClrTx/>
              <a:buSzPct val="35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dirty="0">
              <a:solidFill>
                <a:srgbClr val="4D4D4D"/>
              </a:solidFill>
            </a:endParaRPr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6340475" y="5392852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39</a:t>
            </a:r>
          </a:p>
        </p:txBody>
      </p:sp>
      <p:cxnSp>
        <p:nvCxnSpPr>
          <p:cNvPr id="15364" name="AutoShape 4"/>
          <p:cNvCxnSpPr>
            <a:cxnSpLocks noChangeShapeType="1"/>
            <a:stCxn id="15363" idx="0"/>
            <a:endCxn id="15370" idx="4"/>
          </p:cNvCxnSpPr>
          <p:nvPr/>
        </p:nvCxnSpPr>
        <p:spPr bwMode="auto">
          <a:xfrm flipV="1">
            <a:off x="6523038" y="5064239"/>
            <a:ext cx="1587" cy="32861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7940675" y="4694352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41</a:t>
            </a:r>
          </a:p>
        </p:txBody>
      </p:sp>
      <p:cxnSp>
        <p:nvCxnSpPr>
          <p:cNvPr id="15366" name="AutoShape 6"/>
          <p:cNvCxnSpPr>
            <a:cxnSpLocks noChangeShapeType="1"/>
            <a:stCxn id="15365" idx="0"/>
            <a:endCxn id="15372" idx="5"/>
          </p:cNvCxnSpPr>
          <p:nvPr/>
        </p:nvCxnSpPr>
        <p:spPr bwMode="auto">
          <a:xfrm flipH="1" flipV="1">
            <a:off x="7473950" y="4172064"/>
            <a:ext cx="647700" cy="5222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4908550" y="3852977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15368" name="AutoShape 8"/>
          <p:cNvCxnSpPr>
            <a:cxnSpLocks noChangeShapeType="1"/>
            <a:stCxn id="15372" idx="2"/>
            <a:endCxn id="15367" idx="6"/>
          </p:cNvCxnSpPr>
          <p:nvPr/>
        </p:nvCxnSpPr>
        <p:spPr bwMode="auto">
          <a:xfrm flipH="1">
            <a:off x="5273675" y="4040302"/>
            <a:ext cx="188912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9" name="AutoShape 9"/>
          <p:cNvCxnSpPr>
            <a:cxnSpLocks noChangeShapeType="1"/>
            <a:stCxn id="15367" idx="2"/>
            <a:endCxn id="15390" idx="6"/>
          </p:cNvCxnSpPr>
          <p:nvPr/>
        </p:nvCxnSpPr>
        <p:spPr bwMode="auto">
          <a:xfrm flipH="1">
            <a:off x="4130675" y="4040302"/>
            <a:ext cx="77787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6340475" y="4691177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7162800" y="4691177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7162800" y="3852977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5373" name="Oval 13"/>
          <p:cNvSpPr>
            <a:spLocks noChangeArrowheads="1"/>
          </p:cNvSpPr>
          <p:nvPr/>
        </p:nvSpPr>
        <p:spPr bwMode="auto">
          <a:xfrm>
            <a:off x="1379538" y="4546714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5374" name="Oval 14"/>
          <p:cNvSpPr>
            <a:spLocks noChangeArrowheads="1"/>
          </p:cNvSpPr>
          <p:nvPr/>
        </p:nvSpPr>
        <p:spPr bwMode="auto">
          <a:xfrm>
            <a:off x="1379538" y="3852977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17</a:t>
            </a:r>
          </a:p>
        </p:txBody>
      </p:sp>
      <p:cxnSp>
        <p:nvCxnSpPr>
          <p:cNvPr id="15375" name="AutoShape 15"/>
          <p:cNvCxnSpPr>
            <a:cxnSpLocks noChangeShapeType="1"/>
            <a:stCxn id="15373" idx="0"/>
            <a:endCxn id="15374" idx="4"/>
          </p:cNvCxnSpPr>
          <p:nvPr/>
        </p:nvCxnSpPr>
        <p:spPr bwMode="auto">
          <a:xfrm flipV="1">
            <a:off x="1562100" y="4226039"/>
            <a:ext cx="1588" cy="32067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76" name="AutoShape 16"/>
          <p:cNvCxnSpPr>
            <a:cxnSpLocks noChangeShapeType="1"/>
            <a:stCxn id="15383" idx="2"/>
            <a:endCxn id="15374" idx="6"/>
          </p:cNvCxnSpPr>
          <p:nvPr/>
        </p:nvCxnSpPr>
        <p:spPr bwMode="auto">
          <a:xfrm flipH="1">
            <a:off x="1744663" y="4040302"/>
            <a:ext cx="100647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77" name="Oval 17"/>
          <p:cNvSpPr>
            <a:spLocks noChangeArrowheads="1"/>
          </p:cNvSpPr>
          <p:nvPr/>
        </p:nvSpPr>
        <p:spPr bwMode="auto">
          <a:xfrm>
            <a:off x="2149475" y="5240452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15378" name="Oval 18"/>
          <p:cNvSpPr>
            <a:spLocks noChangeArrowheads="1"/>
          </p:cNvSpPr>
          <p:nvPr/>
        </p:nvSpPr>
        <p:spPr bwMode="auto">
          <a:xfrm>
            <a:off x="2149475" y="4554652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15379" name="AutoShape 19"/>
          <p:cNvCxnSpPr>
            <a:cxnSpLocks noChangeShapeType="1"/>
            <a:stCxn id="15377" idx="0"/>
            <a:endCxn id="15378" idx="4"/>
          </p:cNvCxnSpPr>
          <p:nvPr/>
        </p:nvCxnSpPr>
        <p:spPr bwMode="auto">
          <a:xfrm flipV="1">
            <a:off x="2332038" y="4927714"/>
            <a:ext cx="1587" cy="3127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80" name="Oval 20"/>
          <p:cNvSpPr>
            <a:spLocks noChangeArrowheads="1"/>
          </p:cNvSpPr>
          <p:nvPr/>
        </p:nvSpPr>
        <p:spPr bwMode="auto">
          <a:xfrm>
            <a:off x="2751138" y="4554652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15381" name="AutoShape 21"/>
          <p:cNvCxnSpPr>
            <a:cxnSpLocks noChangeShapeType="1"/>
            <a:stCxn id="15380" idx="0"/>
            <a:endCxn id="15383" idx="4"/>
          </p:cNvCxnSpPr>
          <p:nvPr/>
        </p:nvCxnSpPr>
        <p:spPr bwMode="auto">
          <a:xfrm flipV="1">
            <a:off x="2933700" y="4226039"/>
            <a:ext cx="1588" cy="32861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82" name="AutoShape 22"/>
          <p:cNvCxnSpPr>
            <a:cxnSpLocks noChangeShapeType="1"/>
            <a:stCxn id="15378" idx="7"/>
            <a:endCxn id="15383" idx="3"/>
          </p:cNvCxnSpPr>
          <p:nvPr/>
        </p:nvCxnSpPr>
        <p:spPr bwMode="auto">
          <a:xfrm flipV="1">
            <a:off x="2460625" y="4172064"/>
            <a:ext cx="342900" cy="43656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83" name="Oval 23"/>
          <p:cNvSpPr>
            <a:spLocks noChangeArrowheads="1"/>
          </p:cNvSpPr>
          <p:nvPr/>
        </p:nvSpPr>
        <p:spPr bwMode="auto">
          <a:xfrm>
            <a:off x="2751138" y="3852977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24</a:t>
            </a:r>
          </a:p>
        </p:txBody>
      </p:sp>
      <p:cxnSp>
        <p:nvCxnSpPr>
          <p:cNvPr id="15384" name="AutoShape 24"/>
          <p:cNvCxnSpPr>
            <a:cxnSpLocks noChangeShapeType="1"/>
            <a:stCxn id="15383" idx="6"/>
            <a:endCxn id="15390" idx="2"/>
          </p:cNvCxnSpPr>
          <p:nvPr/>
        </p:nvCxnSpPr>
        <p:spPr bwMode="auto">
          <a:xfrm>
            <a:off x="3116263" y="4040302"/>
            <a:ext cx="649287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85" name="AutoShape 25"/>
          <p:cNvCxnSpPr>
            <a:cxnSpLocks noChangeShapeType="1"/>
            <a:stCxn id="15371" idx="0"/>
            <a:endCxn id="15372" idx="4"/>
          </p:cNvCxnSpPr>
          <p:nvPr/>
        </p:nvCxnSpPr>
        <p:spPr bwMode="auto">
          <a:xfrm flipV="1">
            <a:off x="7345363" y="4226039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86" name="AutoShape 26"/>
          <p:cNvCxnSpPr>
            <a:cxnSpLocks noChangeShapeType="1"/>
            <a:stCxn id="15370" idx="7"/>
            <a:endCxn id="15372" idx="3"/>
          </p:cNvCxnSpPr>
          <p:nvPr/>
        </p:nvCxnSpPr>
        <p:spPr bwMode="auto">
          <a:xfrm flipV="1">
            <a:off x="6653213" y="4172064"/>
            <a:ext cx="563562" cy="5730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87" name="Oval 27"/>
          <p:cNvSpPr>
            <a:spLocks noChangeArrowheads="1"/>
          </p:cNvSpPr>
          <p:nvPr/>
        </p:nvSpPr>
        <p:spPr bwMode="auto">
          <a:xfrm>
            <a:off x="7940675" y="5376977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15388" name="AutoShape 28"/>
          <p:cNvCxnSpPr>
            <a:cxnSpLocks noChangeShapeType="1"/>
            <a:stCxn id="15387" idx="0"/>
            <a:endCxn id="15365" idx="4"/>
          </p:cNvCxnSpPr>
          <p:nvPr/>
        </p:nvCxnSpPr>
        <p:spPr bwMode="auto">
          <a:xfrm flipV="1">
            <a:off x="8123238" y="5067414"/>
            <a:ext cx="1587" cy="30956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89" name="Oval 29"/>
          <p:cNvSpPr>
            <a:spLocks noChangeArrowheads="1"/>
          </p:cNvSpPr>
          <p:nvPr/>
        </p:nvSpPr>
        <p:spPr bwMode="auto">
          <a:xfrm>
            <a:off x="6019800" y="3860914"/>
            <a:ext cx="365125" cy="373063"/>
          </a:xfrm>
          <a:prstGeom prst="ellipse">
            <a:avLst/>
          </a:prstGeom>
          <a:solidFill>
            <a:srgbClr val="CC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21</a:t>
            </a:r>
          </a:p>
        </p:txBody>
      </p:sp>
      <p:sp>
        <p:nvSpPr>
          <p:cNvPr id="15390" name="Oval 30"/>
          <p:cNvSpPr>
            <a:spLocks noChangeArrowheads="1"/>
          </p:cNvSpPr>
          <p:nvPr/>
        </p:nvSpPr>
        <p:spPr bwMode="auto">
          <a:xfrm>
            <a:off x="3765550" y="3852977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7116763" y="2948102"/>
            <a:ext cx="4286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4D4D4D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4924425" y="1009650"/>
            <a:ext cx="3924300" cy="508000"/>
          </a:xfrm>
          <a:prstGeom prst="rect">
            <a:avLst/>
          </a:prstGeom>
          <a:solidFill>
            <a:srgbClr val="003399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228600" bIns="91440">
            <a:spAutoFit/>
          </a:bodyPr>
          <a:lstStyle/>
          <a:p>
            <a:pPr>
              <a:lnSpc>
                <a:spcPts val="2563"/>
              </a:lnSpc>
              <a:buClrTx/>
              <a:buSzPct val="5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3399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pitchFamily="1" charset="2"/>
              </a:rPr>
              <a:t></a:t>
            </a:r>
            <a:r>
              <a:rPr lang="en-US" sz="1800">
                <a:solidFill>
                  <a:srgbClr val="000000"/>
                </a:solidFill>
              </a:rPr>
              <a:t>(</a:t>
            </a:r>
            <a:r>
              <a:rPr lang="en-US" sz="1800">
                <a:solidFill>
                  <a:srgbClr val="000000"/>
                </a:solidFill>
                <a:latin typeface="Lucida Sans Italic" pitchFamily="1" charset="0"/>
              </a:rPr>
              <a:t>H</a:t>
            </a:r>
            <a:r>
              <a:rPr lang="en-US" sz="1800">
                <a:solidFill>
                  <a:srgbClr val="000000"/>
                </a:solidFill>
              </a:rPr>
              <a:t>) </a:t>
            </a:r>
            <a:r>
              <a:rPr lang="en-US" sz="1800">
                <a:solidFill>
                  <a:srgbClr val="000000"/>
                </a:solidFill>
                <a:latin typeface="Lucida Grande" pitchFamily="1" charset="0"/>
              </a:rPr>
              <a:t> = </a:t>
            </a:r>
            <a:r>
              <a:rPr lang="en-US" sz="1800">
                <a:solidFill>
                  <a:srgbClr val="000000"/>
                </a:solidFill>
                <a:latin typeface="Lucida Sans Italic" pitchFamily="1" charset="0"/>
              </a:rPr>
              <a:t>trees</a:t>
            </a:r>
            <a:r>
              <a:rPr lang="en-US" sz="1800">
                <a:solidFill>
                  <a:srgbClr val="000000"/>
                </a:solidFill>
              </a:rPr>
              <a:t>(</a:t>
            </a:r>
            <a:r>
              <a:rPr lang="en-US" sz="1800">
                <a:solidFill>
                  <a:srgbClr val="000000"/>
                </a:solidFill>
                <a:latin typeface="Lucida Sans Italic" pitchFamily="1" charset="0"/>
              </a:rPr>
              <a:t>H</a:t>
            </a:r>
            <a:r>
              <a:rPr lang="en-US" sz="1800">
                <a:solidFill>
                  <a:srgbClr val="000000"/>
                </a:solidFill>
              </a:rPr>
              <a:t>) + 2</a:t>
            </a:r>
            <a:r>
              <a:rPr lang="en-US" sz="1800" baseline="300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pitchFamily="1" charset="2"/>
              </a:rPr>
              <a:t></a:t>
            </a:r>
            <a:r>
              <a:rPr lang="en-US" sz="1800" baseline="300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  <a:latin typeface="Lucida Sans Italic" pitchFamily="1" charset="0"/>
              </a:rPr>
              <a:t>marks</a:t>
            </a:r>
            <a:r>
              <a:rPr lang="en-US" sz="1800">
                <a:solidFill>
                  <a:srgbClr val="000000"/>
                </a:solidFill>
              </a:rPr>
              <a:t>(</a:t>
            </a:r>
            <a:r>
              <a:rPr lang="en-US" sz="1800">
                <a:solidFill>
                  <a:srgbClr val="000000"/>
                </a:solidFill>
                <a:latin typeface="Lucida Sans Italic" pitchFamily="1" charset="0"/>
              </a:rPr>
              <a:t>H</a:t>
            </a:r>
            <a:r>
              <a:rPr lang="en-US" sz="18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6210300" y="1589088"/>
            <a:ext cx="14716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4D4D4D"/>
                </a:solidFill>
                <a:latin typeface="Lucida Sans Italic" pitchFamily="1" charset="0"/>
              </a:rPr>
              <a:t>potential of heap H</a:t>
            </a:r>
          </a:p>
        </p:txBody>
      </p:sp>
      <p:sp>
        <p:nvSpPr>
          <p:cNvPr id="15395" name="Line 35"/>
          <p:cNvSpPr>
            <a:spLocks noChangeShapeType="1"/>
          </p:cNvSpPr>
          <p:nvPr/>
        </p:nvSpPr>
        <p:spPr bwMode="auto">
          <a:xfrm>
            <a:off x="7345363" y="3314814"/>
            <a:ext cx="1587" cy="4206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1A62B2-02E0-4730-9C0F-E36F6804328C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Kevin Wayne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5026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Linking Operation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/>
              <a:t>Linking operation.  </a:t>
            </a:r>
            <a:r>
              <a:rPr lang="en-US" dirty="0">
                <a:solidFill>
                  <a:srgbClr val="000000"/>
                </a:solidFill>
              </a:rPr>
              <a:t>Make the larger root be a child </a:t>
            </a:r>
            <a:r>
              <a:rPr lang="en-US">
                <a:solidFill>
                  <a:srgbClr val="000000"/>
                </a:solidFill>
              </a:rPr>
              <a:t>of the smaller </a:t>
            </a:r>
            <a:r>
              <a:rPr lang="en-US" dirty="0">
                <a:solidFill>
                  <a:srgbClr val="000000"/>
                </a:solidFill>
              </a:rPr>
              <a:t>root.</a:t>
            </a:r>
          </a:p>
        </p:txBody>
      </p:sp>
      <p:sp>
        <p:nvSpPr>
          <p:cNvPr id="16387" name="Oval 3"/>
          <p:cNvSpPr>
            <a:spLocks noChangeArrowheads="1"/>
          </p:cNvSpPr>
          <p:nvPr/>
        </p:nvSpPr>
        <p:spPr bwMode="auto">
          <a:xfrm>
            <a:off x="2532063" y="48053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39</a:t>
            </a:r>
          </a:p>
        </p:txBody>
      </p:sp>
      <p:cxnSp>
        <p:nvCxnSpPr>
          <p:cNvPr id="16388" name="AutoShape 4"/>
          <p:cNvCxnSpPr>
            <a:cxnSpLocks noChangeShapeType="1"/>
            <a:stCxn id="16387" idx="0"/>
            <a:endCxn id="16391" idx="4"/>
          </p:cNvCxnSpPr>
          <p:nvPr/>
        </p:nvCxnSpPr>
        <p:spPr bwMode="auto">
          <a:xfrm flipV="1">
            <a:off x="2714625" y="4500563"/>
            <a:ext cx="1588" cy="3048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3941763" y="41275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41</a:t>
            </a:r>
          </a:p>
        </p:txBody>
      </p:sp>
      <p:cxnSp>
        <p:nvCxnSpPr>
          <p:cNvPr id="16390" name="AutoShape 6"/>
          <p:cNvCxnSpPr>
            <a:cxnSpLocks noChangeShapeType="1"/>
            <a:stCxn id="16389" idx="0"/>
            <a:endCxn id="16393" idx="5"/>
          </p:cNvCxnSpPr>
          <p:nvPr/>
        </p:nvCxnSpPr>
        <p:spPr bwMode="auto">
          <a:xfrm flipH="1" flipV="1">
            <a:off x="3570288" y="3589338"/>
            <a:ext cx="554037" cy="53816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2532063" y="41275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18</a:t>
            </a:r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3259138" y="41275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3259138" y="327025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</a:t>
            </a:r>
          </a:p>
        </p:txBody>
      </p:sp>
      <p:cxnSp>
        <p:nvCxnSpPr>
          <p:cNvPr id="16394" name="AutoShape 10"/>
          <p:cNvCxnSpPr>
            <a:cxnSpLocks noChangeShapeType="1"/>
            <a:stCxn id="16392" idx="0"/>
            <a:endCxn id="16393" idx="4"/>
          </p:cNvCxnSpPr>
          <p:nvPr/>
        </p:nvCxnSpPr>
        <p:spPr bwMode="auto">
          <a:xfrm flipV="1">
            <a:off x="3441700" y="3643313"/>
            <a:ext cx="1588" cy="48418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5" name="AutoShape 11"/>
          <p:cNvCxnSpPr>
            <a:cxnSpLocks noChangeShapeType="1"/>
            <a:stCxn id="16391" idx="7"/>
            <a:endCxn id="16393" idx="3"/>
          </p:cNvCxnSpPr>
          <p:nvPr/>
        </p:nvCxnSpPr>
        <p:spPr bwMode="auto">
          <a:xfrm flipV="1">
            <a:off x="2843213" y="3589338"/>
            <a:ext cx="468312" cy="5921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3941763" y="48053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16397" name="AutoShape 13"/>
          <p:cNvCxnSpPr>
            <a:cxnSpLocks noChangeShapeType="1"/>
            <a:stCxn id="16396" idx="0"/>
            <a:endCxn id="16389" idx="4"/>
          </p:cNvCxnSpPr>
          <p:nvPr/>
        </p:nvCxnSpPr>
        <p:spPr bwMode="auto">
          <a:xfrm flipV="1">
            <a:off x="4124325" y="4500563"/>
            <a:ext cx="1588" cy="3048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630238" y="4826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77</a:t>
            </a:r>
          </a:p>
        </p:txBody>
      </p:sp>
      <p:cxnSp>
        <p:nvCxnSpPr>
          <p:cNvPr id="16399" name="AutoShape 15"/>
          <p:cNvCxnSpPr>
            <a:cxnSpLocks noChangeShapeType="1"/>
            <a:stCxn id="16398" idx="0"/>
            <a:endCxn id="16400" idx="4"/>
          </p:cNvCxnSpPr>
          <p:nvPr/>
        </p:nvCxnSpPr>
        <p:spPr bwMode="auto">
          <a:xfrm flipV="1">
            <a:off x="812800" y="4521200"/>
            <a:ext cx="1588" cy="3048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00" name="Oval 16"/>
          <p:cNvSpPr>
            <a:spLocks noChangeArrowheads="1"/>
          </p:cNvSpPr>
          <p:nvPr/>
        </p:nvSpPr>
        <p:spPr bwMode="auto">
          <a:xfrm>
            <a:off x="630238" y="41481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56</a:t>
            </a:r>
          </a:p>
        </p:txBody>
      </p:sp>
      <p:sp>
        <p:nvSpPr>
          <p:cNvPr id="16401" name="Oval 17"/>
          <p:cNvSpPr>
            <a:spLocks noChangeArrowheads="1"/>
          </p:cNvSpPr>
          <p:nvPr/>
        </p:nvSpPr>
        <p:spPr bwMode="auto">
          <a:xfrm>
            <a:off x="1357313" y="41481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16402" name="Oval 18"/>
          <p:cNvSpPr>
            <a:spLocks noChangeArrowheads="1"/>
          </p:cNvSpPr>
          <p:nvPr/>
        </p:nvSpPr>
        <p:spPr bwMode="auto">
          <a:xfrm>
            <a:off x="1357313" y="329088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15</a:t>
            </a:r>
          </a:p>
        </p:txBody>
      </p:sp>
      <p:cxnSp>
        <p:nvCxnSpPr>
          <p:cNvPr id="16403" name="AutoShape 19"/>
          <p:cNvCxnSpPr>
            <a:cxnSpLocks noChangeShapeType="1"/>
            <a:stCxn id="16401" idx="0"/>
            <a:endCxn id="16402" idx="4"/>
          </p:cNvCxnSpPr>
          <p:nvPr/>
        </p:nvCxnSpPr>
        <p:spPr bwMode="auto">
          <a:xfrm flipV="1">
            <a:off x="1539875" y="3663950"/>
            <a:ext cx="1588" cy="4841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4" name="AutoShape 20"/>
          <p:cNvCxnSpPr>
            <a:cxnSpLocks noChangeShapeType="1"/>
            <a:stCxn id="16400" idx="7"/>
            <a:endCxn id="16402" idx="3"/>
          </p:cNvCxnSpPr>
          <p:nvPr/>
        </p:nvCxnSpPr>
        <p:spPr bwMode="auto">
          <a:xfrm flipV="1">
            <a:off x="941388" y="3609975"/>
            <a:ext cx="468312" cy="592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754063" y="5395913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4D4D4D"/>
                </a:solidFill>
                <a:latin typeface="Lucida Sans Italic" pitchFamily="1" charset="0"/>
              </a:rPr>
              <a:t>tree T</a:t>
            </a:r>
            <a:r>
              <a:rPr lang="en-US" sz="1400" baseline="-25000">
                <a:solidFill>
                  <a:srgbClr val="4D4D4D"/>
                </a:solidFill>
                <a:latin typeface="Lucida Sans Italic" pitchFamily="1" charset="0"/>
              </a:rPr>
              <a:t>1</a:t>
            </a:r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3175000" y="5395913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4D4D4D"/>
                </a:solidFill>
                <a:latin typeface="Lucida Sans Italic" pitchFamily="1" charset="0"/>
              </a:rPr>
              <a:t>tree T</a:t>
            </a:r>
            <a:r>
              <a:rPr lang="en-US" sz="1400" baseline="-25000">
                <a:solidFill>
                  <a:srgbClr val="4D4D4D"/>
                </a:solidFill>
                <a:latin typeface="Lucida Sans Italic" pitchFamily="1" charset="0"/>
              </a:rPr>
              <a:t>2</a:t>
            </a:r>
          </a:p>
        </p:txBody>
      </p:sp>
      <p:sp>
        <p:nvSpPr>
          <p:cNvPr id="16407" name="Oval 23"/>
          <p:cNvSpPr>
            <a:spLocks noChangeArrowheads="1"/>
          </p:cNvSpPr>
          <p:nvPr/>
        </p:nvSpPr>
        <p:spPr bwMode="auto">
          <a:xfrm>
            <a:off x="7026275" y="4803775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39</a:t>
            </a:r>
          </a:p>
        </p:txBody>
      </p:sp>
      <p:cxnSp>
        <p:nvCxnSpPr>
          <p:cNvPr id="16408" name="AutoShape 24"/>
          <p:cNvCxnSpPr>
            <a:cxnSpLocks noChangeShapeType="1"/>
            <a:stCxn id="16407" idx="0"/>
            <a:endCxn id="16411" idx="4"/>
          </p:cNvCxnSpPr>
          <p:nvPr/>
        </p:nvCxnSpPr>
        <p:spPr bwMode="auto">
          <a:xfrm flipV="1">
            <a:off x="7208838" y="4498975"/>
            <a:ext cx="1587" cy="3048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09" name="Oval 25"/>
          <p:cNvSpPr>
            <a:spLocks noChangeArrowheads="1"/>
          </p:cNvSpPr>
          <p:nvPr/>
        </p:nvSpPr>
        <p:spPr bwMode="auto">
          <a:xfrm>
            <a:off x="8435975" y="412591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41</a:t>
            </a:r>
          </a:p>
        </p:txBody>
      </p:sp>
      <p:cxnSp>
        <p:nvCxnSpPr>
          <p:cNvPr id="16410" name="AutoShape 26"/>
          <p:cNvCxnSpPr>
            <a:cxnSpLocks noChangeShapeType="1"/>
            <a:stCxn id="16409" idx="0"/>
            <a:endCxn id="16413" idx="5"/>
          </p:cNvCxnSpPr>
          <p:nvPr/>
        </p:nvCxnSpPr>
        <p:spPr bwMode="auto">
          <a:xfrm flipH="1" flipV="1">
            <a:off x="8064500" y="3587750"/>
            <a:ext cx="554038" cy="53816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11" name="Oval 27"/>
          <p:cNvSpPr>
            <a:spLocks noChangeArrowheads="1"/>
          </p:cNvSpPr>
          <p:nvPr/>
        </p:nvSpPr>
        <p:spPr bwMode="auto">
          <a:xfrm>
            <a:off x="7026275" y="412591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18</a:t>
            </a:r>
          </a:p>
        </p:txBody>
      </p:sp>
      <p:sp>
        <p:nvSpPr>
          <p:cNvPr id="16412" name="Oval 28"/>
          <p:cNvSpPr>
            <a:spLocks noChangeArrowheads="1"/>
          </p:cNvSpPr>
          <p:nvPr/>
        </p:nvSpPr>
        <p:spPr bwMode="auto">
          <a:xfrm>
            <a:off x="7753350" y="412591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16413" name="Oval 29"/>
          <p:cNvSpPr>
            <a:spLocks noChangeArrowheads="1"/>
          </p:cNvSpPr>
          <p:nvPr/>
        </p:nvSpPr>
        <p:spPr bwMode="auto">
          <a:xfrm>
            <a:off x="7753350" y="32686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</a:t>
            </a:r>
          </a:p>
        </p:txBody>
      </p:sp>
      <p:cxnSp>
        <p:nvCxnSpPr>
          <p:cNvPr id="16414" name="AutoShape 30"/>
          <p:cNvCxnSpPr>
            <a:cxnSpLocks noChangeShapeType="1"/>
            <a:stCxn id="16412" idx="0"/>
            <a:endCxn id="16413" idx="4"/>
          </p:cNvCxnSpPr>
          <p:nvPr/>
        </p:nvCxnSpPr>
        <p:spPr bwMode="auto">
          <a:xfrm flipV="1">
            <a:off x="7935913" y="3641725"/>
            <a:ext cx="1587" cy="4841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5" name="AutoShape 31"/>
          <p:cNvCxnSpPr>
            <a:cxnSpLocks noChangeShapeType="1"/>
            <a:stCxn id="16411" idx="7"/>
            <a:endCxn id="16413" idx="3"/>
          </p:cNvCxnSpPr>
          <p:nvPr/>
        </p:nvCxnSpPr>
        <p:spPr bwMode="auto">
          <a:xfrm flipV="1">
            <a:off x="7339013" y="3587750"/>
            <a:ext cx="468312" cy="592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16" name="Oval 32"/>
          <p:cNvSpPr>
            <a:spLocks noChangeArrowheads="1"/>
          </p:cNvSpPr>
          <p:nvPr/>
        </p:nvSpPr>
        <p:spPr bwMode="auto">
          <a:xfrm>
            <a:off x="8435975" y="4803775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16417" name="AutoShape 33"/>
          <p:cNvCxnSpPr>
            <a:cxnSpLocks noChangeShapeType="1"/>
            <a:stCxn id="16416" idx="0"/>
            <a:endCxn id="16409" idx="4"/>
          </p:cNvCxnSpPr>
          <p:nvPr/>
        </p:nvCxnSpPr>
        <p:spPr bwMode="auto">
          <a:xfrm flipV="1">
            <a:off x="8618538" y="4498975"/>
            <a:ext cx="1587" cy="3048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18" name="Oval 34"/>
          <p:cNvSpPr>
            <a:spLocks noChangeArrowheads="1"/>
          </p:cNvSpPr>
          <p:nvPr/>
        </p:nvSpPr>
        <p:spPr bwMode="auto">
          <a:xfrm>
            <a:off x="5541963" y="549751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77</a:t>
            </a:r>
          </a:p>
        </p:txBody>
      </p:sp>
      <p:cxnSp>
        <p:nvCxnSpPr>
          <p:cNvPr id="16419" name="AutoShape 35"/>
          <p:cNvCxnSpPr>
            <a:cxnSpLocks noChangeShapeType="1"/>
            <a:stCxn id="16418" idx="0"/>
            <a:endCxn id="16420" idx="4"/>
          </p:cNvCxnSpPr>
          <p:nvPr/>
        </p:nvCxnSpPr>
        <p:spPr bwMode="auto">
          <a:xfrm flipV="1">
            <a:off x="5724525" y="5192713"/>
            <a:ext cx="1588" cy="3048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20" name="Oval 36"/>
          <p:cNvSpPr>
            <a:spLocks noChangeArrowheads="1"/>
          </p:cNvSpPr>
          <p:nvPr/>
        </p:nvSpPr>
        <p:spPr bwMode="auto">
          <a:xfrm>
            <a:off x="5541963" y="481965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56</a:t>
            </a:r>
          </a:p>
        </p:txBody>
      </p:sp>
      <p:sp>
        <p:nvSpPr>
          <p:cNvPr id="16421" name="Oval 37"/>
          <p:cNvSpPr>
            <a:spLocks noChangeArrowheads="1"/>
          </p:cNvSpPr>
          <p:nvPr/>
        </p:nvSpPr>
        <p:spPr bwMode="auto">
          <a:xfrm>
            <a:off x="6269038" y="481965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16422" name="Oval 38"/>
          <p:cNvSpPr>
            <a:spLocks noChangeArrowheads="1"/>
          </p:cNvSpPr>
          <p:nvPr/>
        </p:nvSpPr>
        <p:spPr bwMode="auto">
          <a:xfrm>
            <a:off x="6269038" y="4124325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15</a:t>
            </a:r>
          </a:p>
        </p:txBody>
      </p:sp>
      <p:cxnSp>
        <p:nvCxnSpPr>
          <p:cNvPr id="16423" name="AutoShape 39"/>
          <p:cNvCxnSpPr>
            <a:cxnSpLocks noChangeShapeType="1"/>
            <a:stCxn id="16421" idx="0"/>
            <a:endCxn id="16422" idx="4"/>
          </p:cNvCxnSpPr>
          <p:nvPr/>
        </p:nvCxnSpPr>
        <p:spPr bwMode="auto">
          <a:xfrm flipV="1">
            <a:off x="6451600" y="4497388"/>
            <a:ext cx="1588" cy="32226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24" name="AutoShape 40"/>
          <p:cNvCxnSpPr>
            <a:cxnSpLocks noChangeShapeType="1"/>
            <a:stCxn id="16420" idx="7"/>
            <a:endCxn id="16422" idx="3"/>
          </p:cNvCxnSpPr>
          <p:nvPr/>
        </p:nvCxnSpPr>
        <p:spPr bwMode="auto">
          <a:xfrm flipV="1">
            <a:off x="5854700" y="4443413"/>
            <a:ext cx="468313" cy="43021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25" name="AutoShape 41"/>
          <p:cNvCxnSpPr>
            <a:cxnSpLocks noChangeShapeType="1"/>
            <a:stCxn id="16422" idx="7"/>
            <a:endCxn id="16413" idx="2"/>
          </p:cNvCxnSpPr>
          <p:nvPr/>
        </p:nvCxnSpPr>
        <p:spPr bwMode="auto">
          <a:xfrm flipV="1">
            <a:off x="6580188" y="3455988"/>
            <a:ext cx="1173162" cy="722312"/>
          </a:xfrm>
          <a:prstGeom prst="straightConnector1">
            <a:avLst/>
          </a:prstGeom>
          <a:noFill/>
          <a:ln w="76320" cap="sq">
            <a:solidFill>
              <a:srgbClr val="CC0000">
                <a:alpha val="5000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26" name="Rectangle 42"/>
          <p:cNvSpPr>
            <a:spLocks noChangeArrowheads="1"/>
          </p:cNvSpPr>
          <p:nvPr/>
        </p:nvSpPr>
        <p:spPr bwMode="auto">
          <a:xfrm>
            <a:off x="7378700" y="5854700"/>
            <a:ext cx="681038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4D4D4D"/>
                </a:solidFill>
                <a:latin typeface="Lucida Sans Italic" pitchFamily="1" charset="0"/>
              </a:rPr>
              <a:t>tree T'</a:t>
            </a:r>
          </a:p>
        </p:txBody>
      </p:sp>
      <p:sp>
        <p:nvSpPr>
          <p:cNvPr id="16427" name="Rectangle 43"/>
          <p:cNvSpPr>
            <a:spLocks noChangeArrowheads="1"/>
          </p:cNvSpPr>
          <p:nvPr/>
        </p:nvSpPr>
        <p:spPr bwMode="auto">
          <a:xfrm>
            <a:off x="3432175" y="2613025"/>
            <a:ext cx="97631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CC0000"/>
                </a:solidFill>
                <a:latin typeface="Lucida Sans Italic" pitchFamily="1" charset="0"/>
              </a:rPr>
              <a:t>smaller root</a:t>
            </a:r>
          </a:p>
        </p:txBody>
      </p:sp>
      <p:sp>
        <p:nvSpPr>
          <p:cNvPr id="16428" name="Line 44"/>
          <p:cNvSpPr>
            <a:spLocks noChangeShapeType="1"/>
          </p:cNvSpPr>
          <p:nvPr/>
        </p:nvSpPr>
        <p:spPr bwMode="auto">
          <a:xfrm flipH="1">
            <a:off x="3522663" y="2909888"/>
            <a:ext cx="215900" cy="28733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9" name="Rectangle 45"/>
          <p:cNvSpPr>
            <a:spLocks noChangeArrowheads="1"/>
          </p:cNvSpPr>
          <p:nvPr/>
        </p:nvSpPr>
        <p:spPr bwMode="auto">
          <a:xfrm>
            <a:off x="1484313" y="2603500"/>
            <a:ext cx="87788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CC0000"/>
                </a:solidFill>
                <a:latin typeface="Lucida Sans Italic" pitchFamily="1" charset="0"/>
              </a:rPr>
              <a:t>larger root</a:t>
            </a:r>
          </a:p>
        </p:txBody>
      </p:sp>
      <p:sp>
        <p:nvSpPr>
          <p:cNvPr id="16430" name="Line 46"/>
          <p:cNvSpPr>
            <a:spLocks noChangeShapeType="1"/>
          </p:cNvSpPr>
          <p:nvPr/>
        </p:nvSpPr>
        <p:spPr bwMode="auto">
          <a:xfrm flipH="1">
            <a:off x="1574800" y="2900363"/>
            <a:ext cx="215900" cy="28733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1" name="Rectangle 47"/>
          <p:cNvSpPr>
            <a:spLocks noChangeArrowheads="1"/>
          </p:cNvSpPr>
          <p:nvPr/>
        </p:nvSpPr>
        <p:spPr bwMode="auto">
          <a:xfrm>
            <a:off x="7446963" y="2603500"/>
            <a:ext cx="13620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CC0000"/>
                </a:solidFill>
                <a:latin typeface="Lucida Sans Italic" pitchFamily="1" charset="0"/>
              </a:rPr>
              <a:t>still heap-ordered</a:t>
            </a:r>
          </a:p>
        </p:txBody>
      </p:sp>
      <p:sp>
        <p:nvSpPr>
          <p:cNvPr id="16432" name="Line 48"/>
          <p:cNvSpPr>
            <a:spLocks noChangeShapeType="1"/>
          </p:cNvSpPr>
          <p:nvPr/>
        </p:nvSpPr>
        <p:spPr bwMode="auto">
          <a:xfrm flipH="1">
            <a:off x="7985125" y="2900363"/>
            <a:ext cx="215900" cy="28733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711FC-FC4F-44E0-A501-733AAAF7EC39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Kevin Wayne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Fibonacci Heaps:  Delete Min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/>
              <a:t>Delete min:</a:t>
            </a:r>
          </a:p>
          <a:p>
            <a:pPr marL="334963" lvl="1" indent="-228600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/>
              <a:t>Delete min; meld its children into root list; update min.</a:t>
            </a:r>
          </a:p>
          <a:p>
            <a:pPr marL="334963" lvl="1" indent="-228600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>
                <a:solidFill>
                  <a:srgbClr val="C0C0C0"/>
                </a:solidFill>
              </a:rPr>
              <a:t>Consolidate trees so that no two roots have same rank.</a:t>
            </a: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5426075" y="5285694"/>
            <a:ext cx="365125" cy="373063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39</a:t>
            </a:r>
          </a:p>
        </p:txBody>
      </p:sp>
      <p:cxnSp>
        <p:nvCxnSpPr>
          <p:cNvPr id="18436" name="AutoShape 4"/>
          <p:cNvCxnSpPr>
            <a:cxnSpLocks noChangeShapeType="1"/>
            <a:stCxn id="18435" idx="0"/>
            <a:endCxn id="18440" idx="4"/>
          </p:cNvCxnSpPr>
          <p:nvPr/>
        </p:nvCxnSpPr>
        <p:spPr bwMode="auto">
          <a:xfrm flipV="1">
            <a:off x="5608638" y="4980894"/>
            <a:ext cx="1587" cy="3048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7026275" y="4607832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41</a:t>
            </a:r>
          </a:p>
        </p:txBody>
      </p:sp>
      <p:cxnSp>
        <p:nvCxnSpPr>
          <p:cNvPr id="18438" name="AutoShape 6"/>
          <p:cNvCxnSpPr>
            <a:cxnSpLocks noChangeShapeType="1"/>
            <a:stCxn id="18437" idx="0"/>
            <a:endCxn id="18442" idx="5"/>
          </p:cNvCxnSpPr>
          <p:nvPr/>
        </p:nvCxnSpPr>
        <p:spPr bwMode="auto">
          <a:xfrm flipH="1" flipV="1">
            <a:off x="6559550" y="3936319"/>
            <a:ext cx="647700" cy="67151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39" name="AutoShape 7"/>
          <p:cNvCxnSpPr>
            <a:cxnSpLocks noChangeShapeType="1"/>
            <a:stCxn id="18442" idx="2"/>
            <a:endCxn id="18447" idx="6"/>
          </p:cNvCxnSpPr>
          <p:nvPr/>
        </p:nvCxnSpPr>
        <p:spPr bwMode="auto">
          <a:xfrm flipH="1">
            <a:off x="5181600" y="3804557"/>
            <a:ext cx="106680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5426075" y="4607832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6248400" y="4607832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6248400" y="3617232"/>
            <a:ext cx="365125" cy="373062"/>
          </a:xfrm>
          <a:prstGeom prst="ellipse">
            <a:avLst/>
          </a:prstGeom>
          <a:solidFill>
            <a:srgbClr val="CC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3</a:t>
            </a:r>
          </a:p>
        </p:txBody>
      </p:sp>
      <p:cxnSp>
        <p:nvCxnSpPr>
          <p:cNvPr id="18443" name="AutoShape 11"/>
          <p:cNvCxnSpPr>
            <a:cxnSpLocks noChangeShapeType="1"/>
            <a:stCxn id="18441" idx="0"/>
            <a:endCxn id="18442" idx="4"/>
          </p:cNvCxnSpPr>
          <p:nvPr/>
        </p:nvCxnSpPr>
        <p:spPr bwMode="auto">
          <a:xfrm flipV="1">
            <a:off x="6430963" y="3990294"/>
            <a:ext cx="1587" cy="6175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44" name="AutoShape 12"/>
          <p:cNvCxnSpPr>
            <a:cxnSpLocks noChangeShapeType="1"/>
            <a:stCxn id="18440" idx="7"/>
            <a:endCxn id="18442" idx="3"/>
          </p:cNvCxnSpPr>
          <p:nvPr/>
        </p:nvCxnSpPr>
        <p:spPr bwMode="auto">
          <a:xfrm flipV="1">
            <a:off x="5738813" y="3936319"/>
            <a:ext cx="563562" cy="7254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45" name="Oval 13"/>
          <p:cNvSpPr>
            <a:spLocks noChangeArrowheads="1"/>
          </p:cNvSpPr>
          <p:nvPr/>
        </p:nvSpPr>
        <p:spPr bwMode="auto">
          <a:xfrm>
            <a:off x="7026275" y="5285694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18446" name="AutoShape 14"/>
          <p:cNvCxnSpPr>
            <a:cxnSpLocks noChangeShapeType="1"/>
            <a:stCxn id="18445" idx="0"/>
            <a:endCxn id="18437" idx="4"/>
          </p:cNvCxnSpPr>
          <p:nvPr/>
        </p:nvCxnSpPr>
        <p:spPr bwMode="auto">
          <a:xfrm flipV="1">
            <a:off x="7208838" y="4980894"/>
            <a:ext cx="1587" cy="3048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47" name="Oval 15"/>
          <p:cNvSpPr>
            <a:spLocks noChangeArrowheads="1"/>
          </p:cNvSpPr>
          <p:nvPr/>
        </p:nvSpPr>
        <p:spPr bwMode="auto">
          <a:xfrm>
            <a:off x="4816475" y="3617232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18448" name="Oval 16"/>
          <p:cNvSpPr>
            <a:spLocks noChangeArrowheads="1"/>
          </p:cNvSpPr>
          <p:nvPr/>
        </p:nvSpPr>
        <p:spPr bwMode="auto">
          <a:xfrm>
            <a:off x="3581400" y="3617232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23</a:t>
            </a:r>
          </a:p>
        </p:txBody>
      </p:sp>
      <p:cxnSp>
        <p:nvCxnSpPr>
          <p:cNvPr id="18449" name="AutoShape 17"/>
          <p:cNvCxnSpPr>
            <a:cxnSpLocks noChangeShapeType="1"/>
            <a:stCxn id="18447" idx="2"/>
            <a:endCxn id="18448" idx="6"/>
          </p:cNvCxnSpPr>
          <p:nvPr/>
        </p:nvCxnSpPr>
        <p:spPr bwMode="auto">
          <a:xfrm flipH="1">
            <a:off x="3946525" y="3804557"/>
            <a:ext cx="86995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50" name="Oval 18"/>
          <p:cNvSpPr>
            <a:spLocks noChangeArrowheads="1"/>
          </p:cNvSpPr>
          <p:nvPr/>
        </p:nvSpPr>
        <p:spPr bwMode="auto">
          <a:xfrm>
            <a:off x="914400" y="4523694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8451" name="Oval 19"/>
          <p:cNvSpPr>
            <a:spLocks noChangeArrowheads="1"/>
          </p:cNvSpPr>
          <p:nvPr/>
        </p:nvSpPr>
        <p:spPr bwMode="auto">
          <a:xfrm>
            <a:off x="914400" y="3617232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18452" name="AutoShape 20"/>
          <p:cNvCxnSpPr>
            <a:cxnSpLocks noChangeShapeType="1"/>
            <a:stCxn id="18450" idx="0"/>
            <a:endCxn id="18451" idx="4"/>
          </p:cNvCxnSpPr>
          <p:nvPr/>
        </p:nvCxnSpPr>
        <p:spPr bwMode="auto">
          <a:xfrm flipV="1">
            <a:off x="1096963" y="3990294"/>
            <a:ext cx="1587" cy="5334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3" name="AutoShape 21"/>
          <p:cNvCxnSpPr>
            <a:cxnSpLocks noChangeShapeType="1"/>
            <a:stCxn id="18460" idx="2"/>
            <a:endCxn id="18451" idx="6"/>
          </p:cNvCxnSpPr>
          <p:nvPr/>
        </p:nvCxnSpPr>
        <p:spPr bwMode="auto">
          <a:xfrm flipH="1">
            <a:off x="1279525" y="3804557"/>
            <a:ext cx="100647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54" name="Oval 22"/>
          <p:cNvSpPr>
            <a:spLocks noChangeArrowheads="1"/>
          </p:cNvSpPr>
          <p:nvPr/>
        </p:nvSpPr>
        <p:spPr bwMode="auto">
          <a:xfrm>
            <a:off x="1684338" y="5285694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18455" name="Oval 23"/>
          <p:cNvSpPr>
            <a:spLocks noChangeArrowheads="1"/>
          </p:cNvSpPr>
          <p:nvPr/>
        </p:nvSpPr>
        <p:spPr bwMode="auto">
          <a:xfrm>
            <a:off x="1684338" y="4523694"/>
            <a:ext cx="365125" cy="373063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18456" name="AutoShape 24"/>
          <p:cNvCxnSpPr>
            <a:cxnSpLocks noChangeShapeType="1"/>
            <a:stCxn id="18454" idx="0"/>
            <a:endCxn id="18455" idx="4"/>
          </p:cNvCxnSpPr>
          <p:nvPr/>
        </p:nvCxnSpPr>
        <p:spPr bwMode="auto">
          <a:xfrm flipV="1">
            <a:off x="1866900" y="4896757"/>
            <a:ext cx="1588" cy="3889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57" name="Oval 25"/>
          <p:cNvSpPr>
            <a:spLocks noChangeArrowheads="1"/>
          </p:cNvSpPr>
          <p:nvPr/>
        </p:nvSpPr>
        <p:spPr bwMode="auto">
          <a:xfrm>
            <a:off x="2286000" y="4523694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18458" name="AutoShape 26"/>
          <p:cNvCxnSpPr>
            <a:cxnSpLocks noChangeShapeType="1"/>
            <a:stCxn id="18457" idx="0"/>
            <a:endCxn id="18460" idx="4"/>
          </p:cNvCxnSpPr>
          <p:nvPr/>
        </p:nvCxnSpPr>
        <p:spPr bwMode="auto">
          <a:xfrm flipV="1">
            <a:off x="2468563" y="3990294"/>
            <a:ext cx="1587" cy="5334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9" name="AutoShape 27"/>
          <p:cNvCxnSpPr>
            <a:cxnSpLocks noChangeShapeType="1"/>
            <a:stCxn id="18455" idx="7"/>
            <a:endCxn id="18460" idx="3"/>
          </p:cNvCxnSpPr>
          <p:nvPr/>
        </p:nvCxnSpPr>
        <p:spPr bwMode="auto">
          <a:xfrm flipV="1">
            <a:off x="1995488" y="3936319"/>
            <a:ext cx="342900" cy="6413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60" name="Oval 28"/>
          <p:cNvSpPr>
            <a:spLocks noChangeArrowheads="1"/>
          </p:cNvSpPr>
          <p:nvPr/>
        </p:nvSpPr>
        <p:spPr bwMode="auto">
          <a:xfrm>
            <a:off x="2286000" y="3617232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24</a:t>
            </a:r>
          </a:p>
        </p:txBody>
      </p:sp>
      <p:cxnSp>
        <p:nvCxnSpPr>
          <p:cNvPr id="18461" name="AutoShape 29"/>
          <p:cNvCxnSpPr>
            <a:cxnSpLocks noChangeShapeType="1"/>
            <a:stCxn id="18460" idx="6"/>
            <a:endCxn id="18448" idx="2"/>
          </p:cNvCxnSpPr>
          <p:nvPr/>
        </p:nvCxnSpPr>
        <p:spPr bwMode="auto">
          <a:xfrm>
            <a:off x="2651125" y="3804557"/>
            <a:ext cx="93027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6196013" y="2747282"/>
            <a:ext cx="4286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4D4D4D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18463" name="Line 31"/>
          <p:cNvSpPr>
            <a:spLocks noChangeShapeType="1"/>
          </p:cNvSpPr>
          <p:nvPr/>
        </p:nvSpPr>
        <p:spPr bwMode="auto">
          <a:xfrm>
            <a:off x="6424613" y="3113994"/>
            <a:ext cx="1587" cy="4206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64" name="Group 32"/>
          <p:cNvGrpSpPr>
            <a:grpSpLocks/>
          </p:cNvGrpSpPr>
          <p:nvPr/>
        </p:nvGrpSpPr>
        <p:grpSpPr bwMode="auto">
          <a:xfrm>
            <a:off x="5232400" y="4393519"/>
            <a:ext cx="2320925" cy="1508125"/>
            <a:chOff x="3296" y="3038"/>
            <a:chExt cx="1462" cy="950"/>
          </a:xfrm>
        </p:grpSpPr>
        <p:sp>
          <p:nvSpPr>
            <p:cNvPr id="18465" name="Freeform 33"/>
            <p:cNvSpPr>
              <a:spLocks noChangeArrowheads="1"/>
            </p:cNvSpPr>
            <p:nvPr/>
          </p:nvSpPr>
          <p:spPr bwMode="auto">
            <a:xfrm>
              <a:off x="3296" y="3038"/>
              <a:ext cx="470" cy="950"/>
            </a:xfrm>
            <a:custGeom>
              <a:avLst/>
              <a:gdLst>
                <a:gd name="T0" fmla="*/ 50 w 477"/>
                <a:gd name="T1" fmla="*/ 28 h 957"/>
                <a:gd name="T2" fmla="*/ 307 w 477"/>
                <a:gd name="T3" fmla="*/ 28 h 957"/>
                <a:gd name="T4" fmla="*/ 360 w 477"/>
                <a:gd name="T5" fmla="*/ 51 h 957"/>
                <a:gd name="T6" fmla="*/ 407 w 477"/>
                <a:gd name="T7" fmla="*/ 116 h 957"/>
                <a:gd name="T8" fmla="*/ 424 w 477"/>
                <a:gd name="T9" fmla="*/ 215 h 957"/>
                <a:gd name="T10" fmla="*/ 442 w 477"/>
                <a:gd name="T11" fmla="*/ 408 h 957"/>
                <a:gd name="T12" fmla="*/ 477 w 477"/>
                <a:gd name="T13" fmla="*/ 554 h 957"/>
                <a:gd name="T14" fmla="*/ 471 w 477"/>
                <a:gd name="T15" fmla="*/ 653 h 957"/>
                <a:gd name="T16" fmla="*/ 447 w 477"/>
                <a:gd name="T17" fmla="*/ 700 h 957"/>
                <a:gd name="T18" fmla="*/ 418 w 477"/>
                <a:gd name="T19" fmla="*/ 776 h 957"/>
                <a:gd name="T20" fmla="*/ 395 w 477"/>
                <a:gd name="T21" fmla="*/ 811 h 957"/>
                <a:gd name="T22" fmla="*/ 366 w 477"/>
                <a:gd name="T23" fmla="*/ 863 h 957"/>
                <a:gd name="T24" fmla="*/ 354 w 477"/>
                <a:gd name="T25" fmla="*/ 887 h 957"/>
                <a:gd name="T26" fmla="*/ 313 w 477"/>
                <a:gd name="T27" fmla="*/ 910 h 957"/>
                <a:gd name="T28" fmla="*/ 226 w 477"/>
                <a:gd name="T29" fmla="*/ 957 h 957"/>
                <a:gd name="T30" fmla="*/ 132 w 477"/>
                <a:gd name="T31" fmla="*/ 892 h 957"/>
                <a:gd name="T32" fmla="*/ 115 w 477"/>
                <a:gd name="T33" fmla="*/ 851 h 957"/>
                <a:gd name="T34" fmla="*/ 85 w 477"/>
                <a:gd name="T35" fmla="*/ 811 h 957"/>
                <a:gd name="T36" fmla="*/ 4 w 477"/>
                <a:gd name="T37" fmla="*/ 384 h 957"/>
                <a:gd name="T38" fmla="*/ 27 w 477"/>
                <a:gd name="T39" fmla="*/ 145 h 957"/>
                <a:gd name="T40" fmla="*/ 33 w 477"/>
                <a:gd name="T41" fmla="*/ 81 h 957"/>
                <a:gd name="T42" fmla="*/ 50 w 477"/>
                <a:gd name="T43" fmla="*/ 28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7" h="957">
                  <a:moveTo>
                    <a:pt x="50" y="28"/>
                  </a:moveTo>
                  <a:cubicBezTo>
                    <a:pt x="131" y="0"/>
                    <a:pt x="228" y="23"/>
                    <a:pt x="307" y="28"/>
                  </a:cubicBezTo>
                  <a:cubicBezTo>
                    <a:pt x="326" y="34"/>
                    <a:pt x="340" y="45"/>
                    <a:pt x="360" y="51"/>
                  </a:cubicBezTo>
                  <a:cubicBezTo>
                    <a:pt x="385" y="69"/>
                    <a:pt x="390" y="91"/>
                    <a:pt x="407" y="116"/>
                  </a:cubicBezTo>
                  <a:cubicBezTo>
                    <a:pt x="416" y="148"/>
                    <a:pt x="424" y="215"/>
                    <a:pt x="424" y="215"/>
                  </a:cubicBezTo>
                  <a:cubicBezTo>
                    <a:pt x="427" y="277"/>
                    <a:pt x="426" y="345"/>
                    <a:pt x="442" y="408"/>
                  </a:cubicBezTo>
                  <a:cubicBezTo>
                    <a:pt x="453" y="456"/>
                    <a:pt x="468" y="504"/>
                    <a:pt x="477" y="554"/>
                  </a:cubicBezTo>
                  <a:cubicBezTo>
                    <a:pt x="475" y="587"/>
                    <a:pt x="477" y="620"/>
                    <a:pt x="471" y="653"/>
                  </a:cubicBezTo>
                  <a:cubicBezTo>
                    <a:pt x="467" y="670"/>
                    <a:pt x="447" y="700"/>
                    <a:pt x="447" y="700"/>
                  </a:cubicBezTo>
                  <a:cubicBezTo>
                    <a:pt x="442" y="720"/>
                    <a:pt x="429" y="759"/>
                    <a:pt x="418" y="776"/>
                  </a:cubicBezTo>
                  <a:cubicBezTo>
                    <a:pt x="410" y="787"/>
                    <a:pt x="399" y="797"/>
                    <a:pt x="395" y="811"/>
                  </a:cubicBezTo>
                  <a:cubicBezTo>
                    <a:pt x="369" y="885"/>
                    <a:pt x="398" y="816"/>
                    <a:pt x="366" y="863"/>
                  </a:cubicBezTo>
                  <a:cubicBezTo>
                    <a:pt x="360" y="870"/>
                    <a:pt x="360" y="880"/>
                    <a:pt x="354" y="887"/>
                  </a:cubicBezTo>
                  <a:cubicBezTo>
                    <a:pt x="342" y="898"/>
                    <a:pt x="324" y="899"/>
                    <a:pt x="313" y="910"/>
                  </a:cubicBezTo>
                  <a:cubicBezTo>
                    <a:pt x="284" y="933"/>
                    <a:pt x="262" y="947"/>
                    <a:pt x="226" y="957"/>
                  </a:cubicBezTo>
                  <a:cubicBezTo>
                    <a:pt x="167" y="942"/>
                    <a:pt x="189" y="906"/>
                    <a:pt x="132" y="892"/>
                  </a:cubicBezTo>
                  <a:cubicBezTo>
                    <a:pt x="127" y="879"/>
                    <a:pt x="121" y="861"/>
                    <a:pt x="115" y="851"/>
                  </a:cubicBezTo>
                  <a:cubicBezTo>
                    <a:pt x="106" y="836"/>
                    <a:pt x="85" y="811"/>
                    <a:pt x="85" y="811"/>
                  </a:cubicBezTo>
                  <a:cubicBezTo>
                    <a:pt x="64" y="667"/>
                    <a:pt x="24" y="527"/>
                    <a:pt x="4" y="384"/>
                  </a:cubicBezTo>
                  <a:cubicBezTo>
                    <a:pt x="8" y="259"/>
                    <a:pt x="0" y="235"/>
                    <a:pt x="27" y="145"/>
                  </a:cubicBezTo>
                  <a:cubicBezTo>
                    <a:pt x="29" y="123"/>
                    <a:pt x="29" y="102"/>
                    <a:pt x="33" y="81"/>
                  </a:cubicBezTo>
                  <a:cubicBezTo>
                    <a:pt x="36" y="58"/>
                    <a:pt x="50" y="51"/>
                    <a:pt x="50" y="28"/>
                  </a:cubicBezTo>
                  <a:close/>
                </a:path>
              </a:pathLst>
            </a:custGeom>
            <a:solidFill>
              <a:srgbClr val="CC0000">
                <a:alpha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Freeform 34"/>
            <p:cNvSpPr>
              <a:spLocks noChangeArrowheads="1"/>
            </p:cNvSpPr>
            <p:nvPr/>
          </p:nvSpPr>
          <p:spPr bwMode="auto">
            <a:xfrm>
              <a:off x="3865" y="3065"/>
              <a:ext cx="346" cy="484"/>
            </a:xfrm>
            <a:custGeom>
              <a:avLst/>
              <a:gdLst>
                <a:gd name="T0" fmla="*/ 12 w 353"/>
                <a:gd name="T1" fmla="*/ 53 h 491"/>
                <a:gd name="T2" fmla="*/ 158 w 353"/>
                <a:gd name="T3" fmla="*/ 18 h 491"/>
                <a:gd name="T4" fmla="*/ 316 w 353"/>
                <a:gd name="T5" fmla="*/ 53 h 491"/>
                <a:gd name="T6" fmla="*/ 345 w 353"/>
                <a:gd name="T7" fmla="*/ 152 h 491"/>
                <a:gd name="T8" fmla="*/ 351 w 353"/>
                <a:gd name="T9" fmla="*/ 217 h 491"/>
                <a:gd name="T10" fmla="*/ 345 w 353"/>
                <a:gd name="T11" fmla="*/ 409 h 491"/>
                <a:gd name="T12" fmla="*/ 205 w 353"/>
                <a:gd name="T13" fmla="*/ 491 h 491"/>
                <a:gd name="T14" fmla="*/ 106 w 353"/>
                <a:gd name="T15" fmla="*/ 474 h 491"/>
                <a:gd name="T16" fmla="*/ 59 w 353"/>
                <a:gd name="T17" fmla="*/ 439 h 491"/>
                <a:gd name="T18" fmla="*/ 30 w 353"/>
                <a:gd name="T19" fmla="*/ 368 h 491"/>
                <a:gd name="T20" fmla="*/ 12 w 353"/>
                <a:gd name="T21" fmla="*/ 316 h 491"/>
                <a:gd name="T22" fmla="*/ 12 w 353"/>
                <a:gd name="T23" fmla="*/ 53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3" h="491">
                  <a:moveTo>
                    <a:pt x="12" y="53"/>
                  </a:moveTo>
                  <a:cubicBezTo>
                    <a:pt x="40" y="12"/>
                    <a:pt x="117" y="20"/>
                    <a:pt x="158" y="18"/>
                  </a:cubicBezTo>
                  <a:cubicBezTo>
                    <a:pt x="224" y="21"/>
                    <a:pt x="278" y="0"/>
                    <a:pt x="316" y="53"/>
                  </a:cubicBezTo>
                  <a:cubicBezTo>
                    <a:pt x="326" y="85"/>
                    <a:pt x="336" y="118"/>
                    <a:pt x="345" y="152"/>
                  </a:cubicBezTo>
                  <a:cubicBezTo>
                    <a:pt x="347" y="173"/>
                    <a:pt x="351" y="195"/>
                    <a:pt x="351" y="217"/>
                  </a:cubicBezTo>
                  <a:cubicBezTo>
                    <a:pt x="351" y="281"/>
                    <a:pt x="353" y="345"/>
                    <a:pt x="345" y="409"/>
                  </a:cubicBezTo>
                  <a:cubicBezTo>
                    <a:pt x="337" y="467"/>
                    <a:pt x="247" y="485"/>
                    <a:pt x="205" y="491"/>
                  </a:cubicBezTo>
                  <a:cubicBezTo>
                    <a:pt x="161" y="486"/>
                    <a:pt x="142" y="484"/>
                    <a:pt x="106" y="474"/>
                  </a:cubicBezTo>
                  <a:cubicBezTo>
                    <a:pt x="97" y="448"/>
                    <a:pt x="83" y="445"/>
                    <a:pt x="59" y="439"/>
                  </a:cubicBezTo>
                  <a:cubicBezTo>
                    <a:pt x="49" y="415"/>
                    <a:pt x="39" y="391"/>
                    <a:pt x="30" y="368"/>
                  </a:cubicBezTo>
                  <a:cubicBezTo>
                    <a:pt x="23" y="350"/>
                    <a:pt x="12" y="316"/>
                    <a:pt x="12" y="316"/>
                  </a:cubicBezTo>
                  <a:cubicBezTo>
                    <a:pt x="0" y="227"/>
                    <a:pt x="26" y="138"/>
                    <a:pt x="12" y="53"/>
                  </a:cubicBezTo>
                  <a:close/>
                </a:path>
              </a:pathLst>
            </a:custGeom>
            <a:solidFill>
              <a:srgbClr val="CC0000">
                <a:alpha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Freeform 35"/>
            <p:cNvSpPr>
              <a:spLocks noChangeArrowheads="1"/>
            </p:cNvSpPr>
            <p:nvPr/>
          </p:nvSpPr>
          <p:spPr bwMode="auto">
            <a:xfrm>
              <a:off x="4338" y="3043"/>
              <a:ext cx="420" cy="901"/>
            </a:xfrm>
            <a:custGeom>
              <a:avLst/>
              <a:gdLst>
                <a:gd name="T0" fmla="*/ 6 w 427"/>
                <a:gd name="T1" fmla="*/ 105 h 908"/>
                <a:gd name="T2" fmla="*/ 30 w 427"/>
                <a:gd name="T3" fmla="*/ 81 h 908"/>
                <a:gd name="T4" fmla="*/ 76 w 427"/>
                <a:gd name="T5" fmla="*/ 46 h 908"/>
                <a:gd name="T6" fmla="*/ 164 w 427"/>
                <a:gd name="T7" fmla="*/ 29 h 908"/>
                <a:gd name="T8" fmla="*/ 240 w 427"/>
                <a:gd name="T9" fmla="*/ 5 h 908"/>
                <a:gd name="T10" fmla="*/ 327 w 427"/>
                <a:gd name="T11" fmla="*/ 11 h 908"/>
                <a:gd name="T12" fmla="*/ 374 w 427"/>
                <a:gd name="T13" fmla="*/ 87 h 908"/>
                <a:gd name="T14" fmla="*/ 397 w 427"/>
                <a:gd name="T15" fmla="*/ 151 h 908"/>
                <a:gd name="T16" fmla="*/ 427 w 427"/>
                <a:gd name="T17" fmla="*/ 327 h 908"/>
                <a:gd name="T18" fmla="*/ 403 w 427"/>
                <a:gd name="T19" fmla="*/ 718 h 908"/>
                <a:gd name="T20" fmla="*/ 380 w 427"/>
                <a:gd name="T21" fmla="*/ 817 h 908"/>
                <a:gd name="T22" fmla="*/ 234 w 427"/>
                <a:gd name="T23" fmla="*/ 893 h 908"/>
                <a:gd name="T24" fmla="*/ 30 w 427"/>
                <a:gd name="T25" fmla="*/ 852 h 908"/>
                <a:gd name="T26" fmla="*/ 0 w 427"/>
                <a:gd name="T27" fmla="*/ 770 h 908"/>
                <a:gd name="T28" fmla="*/ 18 w 427"/>
                <a:gd name="T29" fmla="*/ 438 h 908"/>
                <a:gd name="T30" fmla="*/ 0 w 427"/>
                <a:gd name="T31" fmla="*/ 134 h 908"/>
                <a:gd name="T32" fmla="*/ 6 w 427"/>
                <a:gd name="T33" fmla="*/ 105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7" h="908">
                  <a:moveTo>
                    <a:pt x="6" y="105"/>
                  </a:moveTo>
                  <a:cubicBezTo>
                    <a:pt x="17" y="69"/>
                    <a:pt x="2" y="100"/>
                    <a:pt x="30" y="81"/>
                  </a:cubicBezTo>
                  <a:cubicBezTo>
                    <a:pt x="67" y="54"/>
                    <a:pt x="36" y="61"/>
                    <a:pt x="76" y="46"/>
                  </a:cubicBezTo>
                  <a:cubicBezTo>
                    <a:pt x="104" y="35"/>
                    <a:pt x="135" y="38"/>
                    <a:pt x="164" y="29"/>
                  </a:cubicBezTo>
                  <a:cubicBezTo>
                    <a:pt x="191" y="19"/>
                    <a:pt x="211" y="10"/>
                    <a:pt x="240" y="5"/>
                  </a:cubicBezTo>
                  <a:cubicBezTo>
                    <a:pt x="269" y="7"/>
                    <a:pt x="299" y="0"/>
                    <a:pt x="327" y="11"/>
                  </a:cubicBezTo>
                  <a:cubicBezTo>
                    <a:pt x="342" y="16"/>
                    <a:pt x="364" y="73"/>
                    <a:pt x="374" y="87"/>
                  </a:cubicBezTo>
                  <a:cubicBezTo>
                    <a:pt x="380" y="110"/>
                    <a:pt x="386" y="129"/>
                    <a:pt x="397" y="151"/>
                  </a:cubicBezTo>
                  <a:cubicBezTo>
                    <a:pt x="407" y="210"/>
                    <a:pt x="415" y="268"/>
                    <a:pt x="427" y="327"/>
                  </a:cubicBezTo>
                  <a:cubicBezTo>
                    <a:pt x="423" y="463"/>
                    <a:pt x="422" y="586"/>
                    <a:pt x="403" y="718"/>
                  </a:cubicBezTo>
                  <a:cubicBezTo>
                    <a:pt x="399" y="741"/>
                    <a:pt x="401" y="795"/>
                    <a:pt x="380" y="817"/>
                  </a:cubicBezTo>
                  <a:cubicBezTo>
                    <a:pt x="357" y="838"/>
                    <a:pt x="264" y="882"/>
                    <a:pt x="234" y="893"/>
                  </a:cubicBezTo>
                  <a:cubicBezTo>
                    <a:pt x="79" y="886"/>
                    <a:pt x="110" y="908"/>
                    <a:pt x="30" y="852"/>
                  </a:cubicBezTo>
                  <a:cubicBezTo>
                    <a:pt x="16" y="825"/>
                    <a:pt x="9" y="798"/>
                    <a:pt x="0" y="770"/>
                  </a:cubicBezTo>
                  <a:cubicBezTo>
                    <a:pt x="3" y="634"/>
                    <a:pt x="7" y="557"/>
                    <a:pt x="18" y="438"/>
                  </a:cubicBezTo>
                  <a:cubicBezTo>
                    <a:pt x="20" y="370"/>
                    <a:pt x="51" y="206"/>
                    <a:pt x="0" y="134"/>
                  </a:cubicBezTo>
                  <a:cubicBezTo>
                    <a:pt x="6" y="97"/>
                    <a:pt x="6" y="87"/>
                    <a:pt x="6" y="105"/>
                  </a:cubicBezTo>
                  <a:close/>
                </a:path>
              </a:pathLst>
            </a:custGeom>
            <a:solidFill>
              <a:srgbClr val="CC0000">
                <a:alpha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C0F074-BA85-4640-BF2E-C298861A3F4B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Kevin Wayne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708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Fibonacci Heaps:  Delete Min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/>
              <a:t>Delete min:</a:t>
            </a:r>
          </a:p>
          <a:p>
            <a:pPr marL="334963" lvl="1" indent="-228600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/>
              <a:t>Delete min; meld its children into root list; update min.</a:t>
            </a:r>
          </a:p>
          <a:p>
            <a:pPr marL="334963" lvl="1" indent="-228600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>
                <a:solidFill>
                  <a:srgbClr val="C0C0C0"/>
                </a:solidFill>
              </a:rPr>
              <a:t>Consolidate trees so that no two roots have same rank.</a:t>
            </a:r>
          </a:p>
          <a:p>
            <a:pPr marL="344488" lvl="1" indent="-222250">
              <a:buClrTx/>
              <a:buSzPct val="35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dirty="0">
              <a:solidFill>
                <a:srgbClr val="C0C0C0"/>
              </a:solidFill>
            </a:endParaRP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6019800" y="4569044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39</a:t>
            </a:r>
          </a:p>
        </p:txBody>
      </p:sp>
      <p:cxnSp>
        <p:nvCxnSpPr>
          <p:cNvPr id="19460" name="AutoShape 4"/>
          <p:cNvCxnSpPr>
            <a:cxnSpLocks noChangeShapeType="1"/>
            <a:stCxn id="19459" idx="0"/>
            <a:endCxn id="19466" idx="4"/>
          </p:cNvCxnSpPr>
          <p:nvPr/>
        </p:nvCxnSpPr>
        <p:spPr bwMode="auto">
          <a:xfrm flipV="1">
            <a:off x="6202363" y="4103906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8093075" y="3730844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4816475" y="3730844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17</a:t>
            </a:r>
          </a:p>
        </p:txBody>
      </p:sp>
      <p:cxnSp>
        <p:nvCxnSpPr>
          <p:cNvPr id="19463" name="AutoShape 7"/>
          <p:cNvCxnSpPr>
            <a:cxnSpLocks noChangeShapeType="1"/>
            <a:stCxn id="19466" idx="2"/>
            <a:endCxn id="19462" idx="6"/>
          </p:cNvCxnSpPr>
          <p:nvPr/>
        </p:nvCxnSpPr>
        <p:spPr bwMode="auto">
          <a:xfrm flipH="1">
            <a:off x="5181600" y="3918169"/>
            <a:ext cx="83820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3581400" y="3730844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23</a:t>
            </a:r>
          </a:p>
        </p:txBody>
      </p:sp>
      <p:cxnSp>
        <p:nvCxnSpPr>
          <p:cNvPr id="19465" name="AutoShape 9"/>
          <p:cNvCxnSpPr>
            <a:cxnSpLocks noChangeShapeType="1"/>
            <a:stCxn id="19462" idx="2"/>
            <a:endCxn id="19464" idx="6"/>
          </p:cNvCxnSpPr>
          <p:nvPr/>
        </p:nvCxnSpPr>
        <p:spPr bwMode="auto">
          <a:xfrm flipH="1">
            <a:off x="3946525" y="3918169"/>
            <a:ext cx="86995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6019800" y="3730844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7086600" y="3730844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19468" name="Oval 12"/>
          <p:cNvSpPr>
            <a:spLocks noChangeArrowheads="1"/>
          </p:cNvSpPr>
          <p:nvPr/>
        </p:nvSpPr>
        <p:spPr bwMode="auto">
          <a:xfrm>
            <a:off x="914400" y="4637306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9469" name="Oval 13"/>
          <p:cNvSpPr>
            <a:spLocks noChangeArrowheads="1"/>
          </p:cNvSpPr>
          <p:nvPr/>
        </p:nvSpPr>
        <p:spPr bwMode="auto">
          <a:xfrm>
            <a:off x="914400" y="3730844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19470" name="AutoShape 14"/>
          <p:cNvCxnSpPr>
            <a:cxnSpLocks noChangeShapeType="1"/>
            <a:stCxn id="19468" idx="0"/>
            <a:endCxn id="19469" idx="4"/>
          </p:cNvCxnSpPr>
          <p:nvPr/>
        </p:nvCxnSpPr>
        <p:spPr bwMode="auto">
          <a:xfrm flipV="1">
            <a:off x="1096963" y="4103906"/>
            <a:ext cx="1587" cy="5334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71" name="AutoShape 15"/>
          <p:cNvCxnSpPr>
            <a:cxnSpLocks noChangeShapeType="1"/>
            <a:stCxn id="19478" idx="2"/>
            <a:endCxn id="19469" idx="6"/>
          </p:cNvCxnSpPr>
          <p:nvPr/>
        </p:nvCxnSpPr>
        <p:spPr bwMode="auto">
          <a:xfrm flipH="1">
            <a:off x="1279525" y="3918169"/>
            <a:ext cx="100647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1684338" y="5399306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19473" name="Oval 17"/>
          <p:cNvSpPr>
            <a:spLocks noChangeArrowheads="1"/>
          </p:cNvSpPr>
          <p:nvPr/>
        </p:nvSpPr>
        <p:spPr bwMode="auto">
          <a:xfrm>
            <a:off x="1684338" y="4637306"/>
            <a:ext cx="365125" cy="373063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19474" name="AutoShape 18"/>
          <p:cNvCxnSpPr>
            <a:cxnSpLocks noChangeShapeType="1"/>
            <a:stCxn id="19472" idx="0"/>
            <a:endCxn id="19473" idx="4"/>
          </p:cNvCxnSpPr>
          <p:nvPr/>
        </p:nvCxnSpPr>
        <p:spPr bwMode="auto">
          <a:xfrm flipV="1">
            <a:off x="1866900" y="5010369"/>
            <a:ext cx="1588" cy="3889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75" name="Oval 19"/>
          <p:cNvSpPr>
            <a:spLocks noChangeArrowheads="1"/>
          </p:cNvSpPr>
          <p:nvPr/>
        </p:nvSpPr>
        <p:spPr bwMode="auto">
          <a:xfrm>
            <a:off x="2286000" y="4637306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19476" name="AutoShape 20"/>
          <p:cNvCxnSpPr>
            <a:cxnSpLocks noChangeShapeType="1"/>
            <a:stCxn id="19475" idx="0"/>
            <a:endCxn id="19478" idx="4"/>
          </p:cNvCxnSpPr>
          <p:nvPr/>
        </p:nvCxnSpPr>
        <p:spPr bwMode="auto">
          <a:xfrm flipV="1">
            <a:off x="2468563" y="4103906"/>
            <a:ext cx="1587" cy="5334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77" name="AutoShape 21"/>
          <p:cNvCxnSpPr>
            <a:cxnSpLocks noChangeShapeType="1"/>
            <a:stCxn id="19473" idx="7"/>
            <a:endCxn id="19478" idx="3"/>
          </p:cNvCxnSpPr>
          <p:nvPr/>
        </p:nvCxnSpPr>
        <p:spPr bwMode="auto">
          <a:xfrm flipV="1">
            <a:off x="1995488" y="4049931"/>
            <a:ext cx="342900" cy="6413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78" name="Oval 22"/>
          <p:cNvSpPr>
            <a:spLocks noChangeArrowheads="1"/>
          </p:cNvSpPr>
          <p:nvPr/>
        </p:nvSpPr>
        <p:spPr bwMode="auto">
          <a:xfrm>
            <a:off x="2286000" y="3730844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24</a:t>
            </a:r>
          </a:p>
        </p:txBody>
      </p:sp>
      <p:cxnSp>
        <p:nvCxnSpPr>
          <p:cNvPr id="19479" name="AutoShape 23"/>
          <p:cNvCxnSpPr>
            <a:cxnSpLocks noChangeShapeType="1"/>
            <a:stCxn id="19478" idx="6"/>
            <a:endCxn id="19464" idx="2"/>
          </p:cNvCxnSpPr>
          <p:nvPr/>
        </p:nvCxnSpPr>
        <p:spPr bwMode="auto">
          <a:xfrm>
            <a:off x="2651125" y="3918169"/>
            <a:ext cx="93027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0" name="AutoShape 24"/>
          <p:cNvCxnSpPr>
            <a:cxnSpLocks noChangeShapeType="1"/>
            <a:stCxn id="19467" idx="6"/>
            <a:endCxn id="19461" idx="2"/>
          </p:cNvCxnSpPr>
          <p:nvPr/>
        </p:nvCxnSpPr>
        <p:spPr bwMode="auto">
          <a:xfrm>
            <a:off x="7451725" y="3918169"/>
            <a:ext cx="64135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1" name="AutoShape 25"/>
          <p:cNvCxnSpPr>
            <a:cxnSpLocks noChangeShapeType="1"/>
            <a:stCxn id="19466" idx="6"/>
            <a:endCxn id="19467" idx="2"/>
          </p:cNvCxnSpPr>
          <p:nvPr/>
        </p:nvCxnSpPr>
        <p:spPr bwMode="auto">
          <a:xfrm>
            <a:off x="6384925" y="3918169"/>
            <a:ext cx="70167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82" name="Oval 26"/>
          <p:cNvSpPr>
            <a:spLocks noChangeArrowheads="1"/>
          </p:cNvSpPr>
          <p:nvPr/>
        </p:nvSpPr>
        <p:spPr bwMode="auto">
          <a:xfrm>
            <a:off x="8093075" y="4569044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19483" name="AutoShape 27"/>
          <p:cNvCxnSpPr>
            <a:cxnSpLocks noChangeShapeType="1"/>
            <a:stCxn id="19482" idx="0"/>
            <a:endCxn id="19461" idx="4"/>
          </p:cNvCxnSpPr>
          <p:nvPr/>
        </p:nvCxnSpPr>
        <p:spPr bwMode="auto">
          <a:xfrm flipV="1">
            <a:off x="8275638" y="4103906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174625" y="3119656"/>
            <a:ext cx="428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4D4D4D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19485" name="Line 29"/>
          <p:cNvSpPr>
            <a:spLocks noChangeShapeType="1"/>
          </p:cNvSpPr>
          <p:nvPr/>
        </p:nvSpPr>
        <p:spPr bwMode="auto">
          <a:xfrm>
            <a:off x="576263" y="3402231"/>
            <a:ext cx="327025" cy="3492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6" name="Freeform 30"/>
          <p:cNvSpPr>
            <a:spLocks noChangeArrowheads="1"/>
          </p:cNvSpPr>
          <p:nvPr/>
        </p:nvSpPr>
        <p:spPr bwMode="auto">
          <a:xfrm>
            <a:off x="5848350" y="3646706"/>
            <a:ext cx="757238" cy="1519238"/>
          </a:xfrm>
          <a:custGeom>
            <a:avLst/>
            <a:gdLst>
              <a:gd name="T0" fmla="*/ 50 w 477"/>
              <a:gd name="T1" fmla="*/ 28 h 957"/>
              <a:gd name="T2" fmla="*/ 307 w 477"/>
              <a:gd name="T3" fmla="*/ 28 h 957"/>
              <a:gd name="T4" fmla="*/ 360 w 477"/>
              <a:gd name="T5" fmla="*/ 51 h 957"/>
              <a:gd name="T6" fmla="*/ 407 w 477"/>
              <a:gd name="T7" fmla="*/ 116 h 957"/>
              <a:gd name="T8" fmla="*/ 424 w 477"/>
              <a:gd name="T9" fmla="*/ 215 h 957"/>
              <a:gd name="T10" fmla="*/ 442 w 477"/>
              <a:gd name="T11" fmla="*/ 408 h 957"/>
              <a:gd name="T12" fmla="*/ 477 w 477"/>
              <a:gd name="T13" fmla="*/ 554 h 957"/>
              <a:gd name="T14" fmla="*/ 471 w 477"/>
              <a:gd name="T15" fmla="*/ 653 h 957"/>
              <a:gd name="T16" fmla="*/ 447 w 477"/>
              <a:gd name="T17" fmla="*/ 700 h 957"/>
              <a:gd name="T18" fmla="*/ 418 w 477"/>
              <a:gd name="T19" fmla="*/ 776 h 957"/>
              <a:gd name="T20" fmla="*/ 395 w 477"/>
              <a:gd name="T21" fmla="*/ 811 h 957"/>
              <a:gd name="T22" fmla="*/ 366 w 477"/>
              <a:gd name="T23" fmla="*/ 863 h 957"/>
              <a:gd name="T24" fmla="*/ 354 w 477"/>
              <a:gd name="T25" fmla="*/ 887 h 957"/>
              <a:gd name="T26" fmla="*/ 313 w 477"/>
              <a:gd name="T27" fmla="*/ 910 h 957"/>
              <a:gd name="T28" fmla="*/ 226 w 477"/>
              <a:gd name="T29" fmla="*/ 957 h 957"/>
              <a:gd name="T30" fmla="*/ 132 w 477"/>
              <a:gd name="T31" fmla="*/ 892 h 957"/>
              <a:gd name="T32" fmla="*/ 115 w 477"/>
              <a:gd name="T33" fmla="*/ 851 h 957"/>
              <a:gd name="T34" fmla="*/ 85 w 477"/>
              <a:gd name="T35" fmla="*/ 811 h 957"/>
              <a:gd name="T36" fmla="*/ 4 w 477"/>
              <a:gd name="T37" fmla="*/ 384 h 957"/>
              <a:gd name="T38" fmla="*/ 27 w 477"/>
              <a:gd name="T39" fmla="*/ 145 h 957"/>
              <a:gd name="T40" fmla="*/ 33 w 477"/>
              <a:gd name="T41" fmla="*/ 81 h 957"/>
              <a:gd name="T42" fmla="*/ 50 w 477"/>
              <a:gd name="T43" fmla="*/ 28 h 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77" h="957">
                <a:moveTo>
                  <a:pt x="50" y="28"/>
                </a:moveTo>
                <a:cubicBezTo>
                  <a:pt x="131" y="0"/>
                  <a:pt x="228" y="23"/>
                  <a:pt x="307" y="28"/>
                </a:cubicBezTo>
                <a:cubicBezTo>
                  <a:pt x="326" y="34"/>
                  <a:pt x="340" y="45"/>
                  <a:pt x="360" y="51"/>
                </a:cubicBezTo>
                <a:cubicBezTo>
                  <a:pt x="385" y="69"/>
                  <a:pt x="390" y="91"/>
                  <a:pt x="407" y="116"/>
                </a:cubicBezTo>
                <a:cubicBezTo>
                  <a:pt x="416" y="148"/>
                  <a:pt x="424" y="215"/>
                  <a:pt x="424" y="215"/>
                </a:cubicBezTo>
                <a:cubicBezTo>
                  <a:pt x="427" y="277"/>
                  <a:pt x="426" y="345"/>
                  <a:pt x="442" y="408"/>
                </a:cubicBezTo>
                <a:cubicBezTo>
                  <a:pt x="453" y="456"/>
                  <a:pt x="468" y="504"/>
                  <a:pt x="477" y="554"/>
                </a:cubicBezTo>
                <a:cubicBezTo>
                  <a:pt x="475" y="587"/>
                  <a:pt x="477" y="620"/>
                  <a:pt x="471" y="653"/>
                </a:cubicBezTo>
                <a:cubicBezTo>
                  <a:pt x="467" y="670"/>
                  <a:pt x="447" y="700"/>
                  <a:pt x="447" y="700"/>
                </a:cubicBezTo>
                <a:cubicBezTo>
                  <a:pt x="442" y="720"/>
                  <a:pt x="429" y="759"/>
                  <a:pt x="418" y="776"/>
                </a:cubicBezTo>
                <a:cubicBezTo>
                  <a:pt x="410" y="787"/>
                  <a:pt x="399" y="797"/>
                  <a:pt x="395" y="811"/>
                </a:cubicBezTo>
                <a:cubicBezTo>
                  <a:pt x="369" y="885"/>
                  <a:pt x="398" y="816"/>
                  <a:pt x="366" y="863"/>
                </a:cubicBezTo>
                <a:cubicBezTo>
                  <a:pt x="360" y="870"/>
                  <a:pt x="360" y="880"/>
                  <a:pt x="354" y="887"/>
                </a:cubicBezTo>
                <a:cubicBezTo>
                  <a:pt x="342" y="898"/>
                  <a:pt x="324" y="899"/>
                  <a:pt x="313" y="910"/>
                </a:cubicBezTo>
                <a:cubicBezTo>
                  <a:pt x="284" y="933"/>
                  <a:pt x="262" y="947"/>
                  <a:pt x="226" y="957"/>
                </a:cubicBezTo>
                <a:cubicBezTo>
                  <a:pt x="167" y="942"/>
                  <a:pt x="189" y="906"/>
                  <a:pt x="132" y="892"/>
                </a:cubicBezTo>
                <a:cubicBezTo>
                  <a:pt x="127" y="879"/>
                  <a:pt x="121" y="861"/>
                  <a:pt x="115" y="851"/>
                </a:cubicBezTo>
                <a:cubicBezTo>
                  <a:pt x="106" y="836"/>
                  <a:pt x="85" y="811"/>
                  <a:pt x="85" y="811"/>
                </a:cubicBezTo>
                <a:cubicBezTo>
                  <a:pt x="64" y="667"/>
                  <a:pt x="24" y="527"/>
                  <a:pt x="4" y="384"/>
                </a:cubicBezTo>
                <a:cubicBezTo>
                  <a:pt x="8" y="259"/>
                  <a:pt x="0" y="235"/>
                  <a:pt x="27" y="145"/>
                </a:cubicBezTo>
                <a:cubicBezTo>
                  <a:pt x="29" y="123"/>
                  <a:pt x="29" y="102"/>
                  <a:pt x="33" y="81"/>
                </a:cubicBezTo>
                <a:cubicBezTo>
                  <a:pt x="36" y="58"/>
                  <a:pt x="50" y="51"/>
                  <a:pt x="50" y="28"/>
                </a:cubicBezTo>
                <a:close/>
              </a:path>
            </a:pathLst>
          </a:custGeom>
          <a:solidFill>
            <a:srgbClr val="CC0000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Freeform 31"/>
          <p:cNvSpPr>
            <a:spLocks noChangeArrowheads="1"/>
          </p:cNvSpPr>
          <p:nvPr/>
        </p:nvSpPr>
        <p:spPr bwMode="auto">
          <a:xfrm>
            <a:off x="6972300" y="3570506"/>
            <a:ext cx="560388" cy="779463"/>
          </a:xfrm>
          <a:custGeom>
            <a:avLst/>
            <a:gdLst>
              <a:gd name="T0" fmla="*/ 12 w 353"/>
              <a:gd name="T1" fmla="*/ 53 h 491"/>
              <a:gd name="T2" fmla="*/ 158 w 353"/>
              <a:gd name="T3" fmla="*/ 18 h 491"/>
              <a:gd name="T4" fmla="*/ 316 w 353"/>
              <a:gd name="T5" fmla="*/ 53 h 491"/>
              <a:gd name="T6" fmla="*/ 345 w 353"/>
              <a:gd name="T7" fmla="*/ 152 h 491"/>
              <a:gd name="T8" fmla="*/ 351 w 353"/>
              <a:gd name="T9" fmla="*/ 217 h 491"/>
              <a:gd name="T10" fmla="*/ 345 w 353"/>
              <a:gd name="T11" fmla="*/ 409 h 491"/>
              <a:gd name="T12" fmla="*/ 205 w 353"/>
              <a:gd name="T13" fmla="*/ 491 h 491"/>
              <a:gd name="T14" fmla="*/ 106 w 353"/>
              <a:gd name="T15" fmla="*/ 474 h 491"/>
              <a:gd name="T16" fmla="*/ 59 w 353"/>
              <a:gd name="T17" fmla="*/ 439 h 491"/>
              <a:gd name="T18" fmla="*/ 30 w 353"/>
              <a:gd name="T19" fmla="*/ 368 h 491"/>
              <a:gd name="T20" fmla="*/ 12 w 353"/>
              <a:gd name="T21" fmla="*/ 316 h 491"/>
              <a:gd name="T22" fmla="*/ 12 w 353"/>
              <a:gd name="T23" fmla="*/ 53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3" h="491">
                <a:moveTo>
                  <a:pt x="12" y="53"/>
                </a:moveTo>
                <a:cubicBezTo>
                  <a:pt x="40" y="12"/>
                  <a:pt x="117" y="20"/>
                  <a:pt x="158" y="18"/>
                </a:cubicBezTo>
                <a:cubicBezTo>
                  <a:pt x="224" y="21"/>
                  <a:pt x="278" y="0"/>
                  <a:pt x="316" y="53"/>
                </a:cubicBezTo>
                <a:cubicBezTo>
                  <a:pt x="326" y="85"/>
                  <a:pt x="336" y="118"/>
                  <a:pt x="345" y="152"/>
                </a:cubicBezTo>
                <a:cubicBezTo>
                  <a:pt x="347" y="173"/>
                  <a:pt x="351" y="195"/>
                  <a:pt x="351" y="217"/>
                </a:cubicBezTo>
                <a:cubicBezTo>
                  <a:pt x="351" y="281"/>
                  <a:pt x="353" y="345"/>
                  <a:pt x="345" y="409"/>
                </a:cubicBezTo>
                <a:cubicBezTo>
                  <a:pt x="337" y="467"/>
                  <a:pt x="247" y="485"/>
                  <a:pt x="205" y="491"/>
                </a:cubicBezTo>
                <a:cubicBezTo>
                  <a:pt x="161" y="486"/>
                  <a:pt x="142" y="484"/>
                  <a:pt x="106" y="474"/>
                </a:cubicBezTo>
                <a:cubicBezTo>
                  <a:pt x="97" y="448"/>
                  <a:pt x="83" y="445"/>
                  <a:pt x="59" y="439"/>
                </a:cubicBezTo>
                <a:cubicBezTo>
                  <a:pt x="49" y="415"/>
                  <a:pt x="39" y="391"/>
                  <a:pt x="30" y="368"/>
                </a:cubicBezTo>
                <a:cubicBezTo>
                  <a:pt x="23" y="350"/>
                  <a:pt x="12" y="316"/>
                  <a:pt x="12" y="316"/>
                </a:cubicBezTo>
                <a:cubicBezTo>
                  <a:pt x="0" y="227"/>
                  <a:pt x="26" y="138"/>
                  <a:pt x="12" y="53"/>
                </a:cubicBezTo>
                <a:close/>
              </a:path>
            </a:pathLst>
          </a:custGeom>
          <a:solidFill>
            <a:srgbClr val="CC0000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Freeform 32"/>
          <p:cNvSpPr>
            <a:spLocks noChangeArrowheads="1"/>
          </p:cNvSpPr>
          <p:nvPr/>
        </p:nvSpPr>
        <p:spPr bwMode="auto">
          <a:xfrm>
            <a:off x="7924800" y="3635594"/>
            <a:ext cx="677863" cy="1441450"/>
          </a:xfrm>
          <a:custGeom>
            <a:avLst/>
            <a:gdLst>
              <a:gd name="T0" fmla="*/ 6 w 427"/>
              <a:gd name="T1" fmla="*/ 105 h 908"/>
              <a:gd name="T2" fmla="*/ 30 w 427"/>
              <a:gd name="T3" fmla="*/ 81 h 908"/>
              <a:gd name="T4" fmla="*/ 76 w 427"/>
              <a:gd name="T5" fmla="*/ 46 h 908"/>
              <a:gd name="T6" fmla="*/ 164 w 427"/>
              <a:gd name="T7" fmla="*/ 29 h 908"/>
              <a:gd name="T8" fmla="*/ 240 w 427"/>
              <a:gd name="T9" fmla="*/ 5 h 908"/>
              <a:gd name="T10" fmla="*/ 327 w 427"/>
              <a:gd name="T11" fmla="*/ 11 h 908"/>
              <a:gd name="T12" fmla="*/ 374 w 427"/>
              <a:gd name="T13" fmla="*/ 87 h 908"/>
              <a:gd name="T14" fmla="*/ 397 w 427"/>
              <a:gd name="T15" fmla="*/ 151 h 908"/>
              <a:gd name="T16" fmla="*/ 427 w 427"/>
              <a:gd name="T17" fmla="*/ 327 h 908"/>
              <a:gd name="T18" fmla="*/ 403 w 427"/>
              <a:gd name="T19" fmla="*/ 718 h 908"/>
              <a:gd name="T20" fmla="*/ 380 w 427"/>
              <a:gd name="T21" fmla="*/ 817 h 908"/>
              <a:gd name="T22" fmla="*/ 234 w 427"/>
              <a:gd name="T23" fmla="*/ 893 h 908"/>
              <a:gd name="T24" fmla="*/ 30 w 427"/>
              <a:gd name="T25" fmla="*/ 852 h 908"/>
              <a:gd name="T26" fmla="*/ 0 w 427"/>
              <a:gd name="T27" fmla="*/ 770 h 908"/>
              <a:gd name="T28" fmla="*/ 18 w 427"/>
              <a:gd name="T29" fmla="*/ 438 h 908"/>
              <a:gd name="T30" fmla="*/ 0 w 427"/>
              <a:gd name="T31" fmla="*/ 134 h 908"/>
              <a:gd name="T32" fmla="*/ 6 w 427"/>
              <a:gd name="T33" fmla="*/ 105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27" h="908">
                <a:moveTo>
                  <a:pt x="6" y="105"/>
                </a:moveTo>
                <a:cubicBezTo>
                  <a:pt x="17" y="69"/>
                  <a:pt x="2" y="100"/>
                  <a:pt x="30" y="81"/>
                </a:cubicBezTo>
                <a:cubicBezTo>
                  <a:pt x="67" y="54"/>
                  <a:pt x="36" y="61"/>
                  <a:pt x="76" y="46"/>
                </a:cubicBezTo>
                <a:cubicBezTo>
                  <a:pt x="104" y="35"/>
                  <a:pt x="135" y="38"/>
                  <a:pt x="164" y="29"/>
                </a:cubicBezTo>
                <a:cubicBezTo>
                  <a:pt x="191" y="19"/>
                  <a:pt x="211" y="10"/>
                  <a:pt x="240" y="5"/>
                </a:cubicBezTo>
                <a:cubicBezTo>
                  <a:pt x="269" y="7"/>
                  <a:pt x="299" y="0"/>
                  <a:pt x="327" y="11"/>
                </a:cubicBezTo>
                <a:cubicBezTo>
                  <a:pt x="342" y="16"/>
                  <a:pt x="364" y="73"/>
                  <a:pt x="374" y="87"/>
                </a:cubicBezTo>
                <a:cubicBezTo>
                  <a:pt x="380" y="110"/>
                  <a:pt x="386" y="129"/>
                  <a:pt x="397" y="151"/>
                </a:cubicBezTo>
                <a:cubicBezTo>
                  <a:pt x="407" y="210"/>
                  <a:pt x="415" y="268"/>
                  <a:pt x="427" y="327"/>
                </a:cubicBezTo>
                <a:cubicBezTo>
                  <a:pt x="423" y="463"/>
                  <a:pt x="422" y="586"/>
                  <a:pt x="403" y="718"/>
                </a:cubicBezTo>
                <a:cubicBezTo>
                  <a:pt x="399" y="741"/>
                  <a:pt x="401" y="795"/>
                  <a:pt x="380" y="817"/>
                </a:cubicBezTo>
                <a:cubicBezTo>
                  <a:pt x="357" y="838"/>
                  <a:pt x="264" y="882"/>
                  <a:pt x="234" y="893"/>
                </a:cubicBezTo>
                <a:cubicBezTo>
                  <a:pt x="79" y="886"/>
                  <a:pt x="110" y="908"/>
                  <a:pt x="30" y="852"/>
                </a:cubicBezTo>
                <a:cubicBezTo>
                  <a:pt x="16" y="825"/>
                  <a:pt x="9" y="798"/>
                  <a:pt x="0" y="770"/>
                </a:cubicBezTo>
                <a:cubicBezTo>
                  <a:pt x="3" y="634"/>
                  <a:pt x="7" y="557"/>
                  <a:pt x="18" y="438"/>
                </a:cubicBezTo>
                <a:cubicBezTo>
                  <a:pt x="20" y="370"/>
                  <a:pt x="51" y="206"/>
                  <a:pt x="0" y="134"/>
                </a:cubicBezTo>
                <a:cubicBezTo>
                  <a:pt x="6" y="97"/>
                  <a:pt x="6" y="87"/>
                  <a:pt x="6" y="105"/>
                </a:cubicBezTo>
                <a:close/>
              </a:path>
            </a:pathLst>
          </a:custGeom>
          <a:solidFill>
            <a:srgbClr val="CC0000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AE2F0A-D926-4B9B-84DB-28C79F9F3CE0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Kevin Wayne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8991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Fibonacci Heaps:  Delete Min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/>
              <a:t>Delete min:</a:t>
            </a:r>
          </a:p>
          <a:p>
            <a:pPr marL="334963" lvl="1" indent="-228600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>
                <a:solidFill>
                  <a:srgbClr val="C0C0C0"/>
                </a:solidFill>
              </a:rPr>
              <a:t>Delete min; meld its children into root list; update min.</a:t>
            </a:r>
          </a:p>
          <a:p>
            <a:pPr marL="334963" lvl="1" indent="-228600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/>
              <a:t>Consolidate trees so that no two roots have same rank.</a:t>
            </a:r>
          </a:p>
          <a:p>
            <a:pPr marL="344488" lvl="1" indent="-222250">
              <a:buClrTx/>
              <a:buSzPct val="35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dirty="0"/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6019800" y="461258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39</a:t>
            </a:r>
          </a:p>
        </p:txBody>
      </p:sp>
      <p:cxnSp>
        <p:nvCxnSpPr>
          <p:cNvPr id="20484" name="AutoShape 4"/>
          <p:cNvCxnSpPr>
            <a:cxnSpLocks noChangeShapeType="1"/>
            <a:stCxn id="20483" idx="0"/>
            <a:endCxn id="20490" idx="4"/>
          </p:cNvCxnSpPr>
          <p:nvPr/>
        </p:nvCxnSpPr>
        <p:spPr bwMode="auto">
          <a:xfrm flipV="1">
            <a:off x="6202363" y="414745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8093075" y="377438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4816475" y="377438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17</a:t>
            </a:r>
          </a:p>
        </p:txBody>
      </p:sp>
      <p:cxnSp>
        <p:nvCxnSpPr>
          <p:cNvPr id="20487" name="AutoShape 7"/>
          <p:cNvCxnSpPr>
            <a:cxnSpLocks noChangeShapeType="1"/>
            <a:stCxn id="20490" idx="2"/>
            <a:endCxn id="20486" idx="6"/>
          </p:cNvCxnSpPr>
          <p:nvPr/>
        </p:nvCxnSpPr>
        <p:spPr bwMode="auto">
          <a:xfrm flipH="1">
            <a:off x="5181600" y="3961713"/>
            <a:ext cx="83820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3581400" y="377438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23</a:t>
            </a:r>
          </a:p>
        </p:txBody>
      </p:sp>
      <p:cxnSp>
        <p:nvCxnSpPr>
          <p:cNvPr id="20489" name="AutoShape 9"/>
          <p:cNvCxnSpPr>
            <a:cxnSpLocks noChangeShapeType="1"/>
            <a:stCxn id="20486" idx="2"/>
            <a:endCxn id="20488" idx="6"/>
          </p:cNvCxnSpPr>
          <p:nvPr/>
        </p:nvCxnSpPr>
        <p:spPr bwMode="auto">
          <a:xfrm flipH="1">
            <a:off x="3946525" y="3961713"/>
            <a:ext cx="86995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6019800" y="377438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7086600" y="377438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914400" y="468085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>
            <a:off x="914400" y="377438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20494" name="AutoShape 14"/>
          <p:cNvCxnSpPr>
            <a:cxnSpLocks noChangeShapeType="1"/>
            <a:stCxn id="20492" idx="0"/>
            <a:endCxn id="20493" idx="4"/>
          </p:cNvCxnSpPr>
          <p:nvPr/>
        </p:nvCxnSpPr>
        <p:spPr bwMode="auto">
          <a:xfrm flipV="1">
            <a:off x="1096963" y="4147450"/>
            <a:ext cx="1587" cy="5334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95" name="AutoShape 15"/>
          <p:cNvCxnSpPr>
            <a:cxnSpLocks noChangeShapeType="1"/>
            <a:stCxn id="20502" idx="2"/>
            <a:endCxn id="20493" idx="6"/>
          </p:cNvCxnSpPr>
          <p:nvPr/>
        </p:nvCxnSpPr>
        <p:spPr bwMode="auto">
          <a:xfrm flipH="1">
            <a:off x="1279525" y="3961713"/>
            <a:ext cx="100647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496" name="Oval 16"/>
          <p:cNvSpPr>
            <a:spLocks noChangeArrowheads="1"/>
          </p:cNvSpPr>
          <p:nvPr/>
        </p:nvSpPr>
        <p:spPr bwMode="auto">
          <a:xfrm>
            <a:off x="1684338" y="544285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20497" name="Oval 17"/>
          <p:cNvSpPr>
            <a:spLocks noChangeArrowheads="1"/>
          </p:cNvSpPr>
          <p:nvPr/>
        </p:nvSpPr>
        <p:spPr bwMode="auto">
          <a:xfrm>
            <a:off x="1684338" y="4680850"/>
            <a:ext cx="365125" cy="373063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20498" name="AutoShape 18"/>
          <p:cNvCxnSpPr>
            <a:cxnSpLocks noChangeShapeType="1"/>
            <a:stCxn id="20496" idx="0"/>
            <a:endCxn id="20497" idx="4"/>
          </p:cNvCxnSpPr>
          <p:nvPr/>
        </p:nvCxnSpPr>
        <p:spPr bwMode="auto">
          <a:xfrm flipV="1">
            <a:off x="1866900" y="5053913"/>
            <a:ext cx="1588" cy="3889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499" name="Oval 19"/>
          <p:cNvSpPr>
            <a:spLocks noChangeArrowheads="1"/>
          </p:cNvSpPr>
          <p:nvPr/>
        </p:nvSpPr>
        <p:spPr bwMode="auto">
          <a:xfrm>
            <a:off x="2286000" y="468085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20500" name="AutoShape 20"/>
          <p:cNvCxnSpPr>
            <a:cxnSpLocks noChangeShapeType="1"/>
            <a:stCxn id="20499" idx="0"/>
            <a:endCxn id="20502" idx="4"/>
          </p:cNvCxnSpPr>
          <p:nvPr/>
        </p:nvCxnSpPr>
        <p:spPr bwMode="auto">
          <a:xfrm flipV="1">
            <a:off x="2468563" y="4147450"/>
            <a:ext cx="1587" cy="5334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1" name="AutoShape 21"/>
          <p:cNvCxnSpPr>
            <a:cxnSpLocks noChangeShapeType="1"/>
            <a:stCxn id="20497" idx="7"/>
            <a:endCxn id="20502" idx="3"/>
          </p:cNvCxnSpPr>
          <p:nvPr/>
        </p:nvCxnSpPr>
        <p:spPr bwMode="auto">
          <a:xfrm flipV="1">
            <a:off x="1995488" y="4093475"/>
            <a:ext cx="342900" cy="6413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02" name="Oval 22"/>
          <p:cNvSpPr>
            <a:spLocks noChangeArrowheads="1"/>
          </p:cNvSpPr>
          <p:nvPr/>
        </p:nvSpPr>
        <p:spPr bwMode="auto">
          <a:xfrm>
            <a:off x="2286000" y="377438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24</a:t>
            </a:r>
          </a:p>
        </p:txBody>
      </p:sp>
      <p:cxnSp>
        <p:nvCxnSpPr>
          <p:cNvPr id="20503" name="AutoShape 23"/>
          <p:cNvCxnSpPr>
            <a:cxnSpLocks noChangeShapeType="1"/>
            <a:stCxn id="20502" idx="6"/>
            <a:endCxn id="20488" idx="2"/>
          </p:cNvCxnSpPr>
          <p:nvPr/>
        </p:nvCxnSpPr>
        <p:spPr bwMode="auto">
          <a:xfrm>
            <a:off x="2651125" y="3961713"/>
            <a:ext cx="93027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4" name="AutoShape 24"/>
          <p:cNvCxnSpPr>
            <a:cxnSpLocks noChangeShapeType="1"/>
            <a:stCxn id="20491" idx="6"/>
            <a:endCxn id="20485" idx="2"/>
          </p:cNvCxnSpPr>
          <p:nvPr/>
        </p:nvCxnSpPr>
        <p:spPr bwMode="auto">
          <a:xfrm>
            <a:off x="7451725" y="3961713"/>
            <a:ext cx="64135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5" name="AutoShape 25"/>
          <p:cNvCxnSpPr>
            <a:cxnSpLocks noChangeShapeType="1"/>
            <a:stCxn id="20490" idx="6"/>
            <a:endCxn id="20491" idx="2"/>
          </p:cNvCxnSpPr>
          <p:nvPr/>
        </p:nvCxnSpPr>
        <p:spPr bwMode="auto">
          <a:xfrm>
            <a:off x="6384925" y="3961713"/>
            <a:ext cx="70167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06" name="Oval 26"/>
          <p:cNvSpPr>
            <a:spLocks noChangeArrowheads="1"/>
          </p:cNvSpPr>
          <p:nvPr/>
        </p:nvSpPr>
        <p:spPr bwMode="auto">
          <a:xfrm>
            <a:off x="8093075" y="461258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20507" name="AutoShape 27"/>
          <p:cNvCxnSpPr>
            <a:cxnSpLocks noChangeShapeType="1"/>
            <a:stCxn id="20506" idx="0"/>
            <a:endCxn id="20485" idx="4"/>
          </p:cNvCxnSpPr>
          <p:nvPr/>
        </p:nvCxnSpPr>
        <p:spPr bwMode="auto">
          <a:xfrm flipV="1">
            <a:off x="8275638" y="414745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174625" y="3163200"/>
            <a:ext cx="428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4D4D4D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20509" name="Line 29"/>
          <p:cNvSpPr>
            <a:spLocks noChangeShapeType="1"/>
          </p:cNvSpPr>
          <p:nvPr/>
        </p:nvSpPr>
        <p:spPr bwMode="auto">
          <a:xfrm>
            <a:off x="576263" y="3445775"/>
            <a:ext cx="327025" cy="3492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0" name="Oval 30"/>
          <p:cNvSpPr>
            <a:spLocks noChangeArrowheads="1"/>
          </p:cNvSpPr>
          <p:nvPr/>
        </p:nvSpPr>
        <p:spPr bwMode="auto">
          <a:xfrm>
            <a:off x="1662113" y="326797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CC0000"/>
                </a:solidFill>
                <a:latin typeface="Lucida Sans Italic" pitchFamily="1" charset="0"/>
              </a:rPr>
              <a:t>current</a:t>
            </a:r>
          </a:p>
        </p:txBody>
      </p:sp>
      <p:sp>
        <p:nvSpPr>
          <p:cNvPr id="20511" name="Line 31"/>
          <p:cNvSpPr>
            <a:spLocks noChangeShapeType="1"/>
          </p:cNvSpPr>
          <p:nvPr/>
        </p:nvSpPr>
        <p:spPr bwMode="auto">
          <a:xfrm flipH="1">
            <a:off x="1260475" y="3579125"/>
            <a:ext cx="412750" cy="214313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AFE585-9A0E-4621-9E08-6CC0E15EDCC3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Kevin Wayne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7067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Fibonacci Heaps:  Delete Min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/>
              <a:t>Delete min:</a:t>
            </a:r>
          </a:p>
          <a:p>
            <a:pPr marL="334963" lvl="1" indent="-228600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>
                <a:solidFill>
                  <a:srgbClr val="C0C0C0"/>
                </a:solidFill>
              </a:rPr>
              <a:t>Delete min; meld its children into root list; update min.</a:t>
            </a:r>
          </a:p>
          <a:p>
            <a:pPr marL="334963" lvl="1" indent="-228600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/>
              <a:t>Consolidate trees so that no two roots have same rank.</a:t>
            </a:r>
          </a:p>
          <a:p>
            <a:pPr marL="344488" lvl="1" indent="-222250">
              <a:buClrTx/>
              <a:buSzPct val="35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dirty="0"/>
          </a:p>
          <a:p>
            <a:pPr marL="344488" lvl="1" indent="-222250">
              <a:buClrTx/>
              <a:buSzPct val="35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dirty="0"/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39</a:t>
            </a:r>
          </a:p>
        </p:txBody>
      </p:sp>
      <p:cxnSp>
        <p:nvCxnSpPr>
          <p:cNvPr id="21508" name="AutoShape 4"/>
          <p:cNvCxnSpPr>
            <a:cxnSpLocks noChangeShapeType="1"/>
            <a:stCxn id="21507" idx="0"/>
            <a:endCxn id="21514" idx="4"/>
          </p:cNvCxnSpPr>
          <p:nvPr/>
        </p:nvCxnSpPr>
        <p:spPr bwMode="auto">
          <a:xfrm flipV="1">
            <a:off x="6202363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17</a:t>
            </a:r>
          </a:p>
        </p:txBody>
      </p:sp>
      <p:cxnSp>
        <p:nvCxnSpPr>
          <p:cNvPr id="21511" name="AutoShape 7"/>
          <p:cNvCxnSpPr>
            <a:cxnSpLocks noChangeShapeType="1"/>
            <a:stCxn id="21514" idx="2"/>
            <a:endCxn id="21510" idx="6"/>
          </p:cNvCxnSpPr>
          <p:nvPr/>
        </p:nvCxnSpPr>
        <p:spPr bwMode="auto">
          <a:xfrm flipH="1">
            <a:off x="5181600" y="4233863"/>
            <a:ext cx="83820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23</a:t>
            </a:r>
          </a:p>
        </p:txBody>
      </p:sp>
      <p:cxnSp>
        <p:nvCxnSpPr>
          <p:cNvPr id="21513" name="AutoShape 9"/>
          <p:cNvCxnSpPr>
            <a:cxnSpLocks noChangeShapeType="1"/>
            <a:stCxn id="21510" idx="2"/>
            <a:endCxn id="21512" idx="6"/>
          </p:cNvCxnSpPr>
          <p:nvPr/>
        </p:nvCxnSpPr>
        <p:spPr bwMode="auto">
          <a:xfrm flipH="1">
            <a:off x="3946525" y="4233863"/>
            <a:ext cx="86995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21518" name="AutoShape 14"/>
          <p:cNvCxnSpPr>
            <a:cxnSpLocks noChangeShapeType="1"/>
            <a:stCxn id="21516" idx="0"/>
            <a:endCxn id="21517" idx="4"/>
          </p:cNvCxnSpPr>
          <p:nvPr/>
        </p:nvCxnSpPr>
        <p:spPr bwMode="auto">
          <a:xfrm flipV="1">
            <a:off x="1096963" y="4419600"/>
            <a:ext cx="1587" cy="5334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19" name="AutoShape 15"/>
          <p:cNvCxnSpPr>
            <a:cxnSpLocks noChangeShapeType="1"/>
            <a:stCxn id="21526" idx="2"/>
            <a:endCxn id="21517" idx="6"/>
          </p:cNvCxnSpPr>
          <p:nvPr/>
        </p:nvCxnSpPr>
        <p:spPr bwMode="auto">
          <a:xfrm flipH="1">
            <a:off x="1279525" y="4233863"/>
            <a:ext cx="100647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20" name="Oval 16"/>
          <p:cNvSpPr>
            <a:spLocks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21521" name="Oval 17"/>
          <p:cNvSpPr>
            <a:spLocks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21522" name="AutoShape 18"/>
          <p:cNvCxnSpPr>
            <a:cxnSpLocks noChangeShapeType="1"/>
            <a:stCxn id="21520" idx="0"/>
            <a:endCxn id="21521" idx="4"/>
          </p:cNvCxnSpPr>
          <p:nvPr/>
        </p:nvCxnSpPr>
        <p:spPr bwMode="auto">
          <a:xfrm flipV="1">
            <a:off x="1866900" y="5326063"/>
            <a:ext cx="1588" cy="3889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23" name="Oval 19"/>
          <p:cNvSpPr>
            <a:spLocks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21524" name="AutoShape 20"/>
          <p:cNvCxnSpPr>
            <a:cxnSpLocks noChangeShapeType="1"/>
            <a:stCxn id="21523" idx="0"/>
            <a:endCxn id="21526" idx="4"/>
          </p:cNvCxnSpPr>
          <p:nvPr/>
        </p:nvCxnSpPr>
        <p:spPr bwMode="auto">
          <a:xfrm flipV="1">
            <a:off x="2468563" y="4419600"/>
            <a:ext cx="1587" cy="5334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25" name="AutoShape 21"/>
          <p:cNvCxnSpPr>
            <a:cxnSpLocks noChangeShapeType="1"/>
            <a:stCxn id="21521" idx="7"/>
            <a:endCxn id="21526" idx="3"/>
          </p:cNvCxnSpPr>
          <p:nvPr/>
        </p:nvCxnSpPr>
        <p:spPr bwMode="auto">
          <a:xfrm flipV="1">
            <a:off x="1995488" y="4365625"/>
            <a:ext cx="342900" cy="6413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26" name="Oval 22"/>
          <p:cNvSpPr>
            <a:spLocks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24</a:t>
            </a:r>
          </a:p>
        </p:txBody>
      </p:sp>
      <p:cxnSp>
        <p:nvCxnSpPr>
          <p:cNvPr id="21527" name="AutoShape 23"/>
          <p:cNvCxnSpPr>
            <a:cxnSpLocks noChangeShapeType="1"/>
            <a:stCxn id="21526" idx="6"/>
            <a:endCxn id="21512" idx="2"/>
          </p:cNvCxnSpPr>
          <p:nvPr/>
        </p:nvCxnSpPr>
        <p:spPr bwMode="auto">
          <a:xfrm>
            <a:off x="2651125" y="4233863"/>
            <a:ext cx="93027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28" name="AutoShape 24"/>
          <p:cNvCxnSpPr>
            <a:cxnSpLocks noChangeShapeType="1"/>
            <a:stCxn id="21515" idx="6"/>
            <a:endCxn id="21509" idx="2"/>
          </p:cNvCxnSpPr>
          <p:nvPr/>
        </p:nvCxnSpPr>
        <p:spPr bwMode="auto">
          <a:xfrm>
            <a:off x="7451725" y="4233863"/>
            <a:ext cx="64135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29" name="AutoShape 25"/>
          <p:cNvCxnSpPr>
            <a:cxnSpLocks noChangeShapeType="1"/>
            <a:stCxn id="21514" idx="6"/>
            <a:endCxn id="21515" idx="2"/>
          </p:cNvCxnSpPr>
          <p:nvPr/>
        </p:nvCxnSpPr>
        <p:spPr bwMode="auto">
          <a:xfrm>
            <a:off x="6384925" y="4233863"/>
            <a:ext cx="70167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30" name="Oval 26"/>
          <p:cNvSpPr>
            <a:spLocks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21531" name="AutoShape 27"/>
          <p:cNvCxnSpPr>
            <a:cxnSpLocks noChangeShapeType="1"/>
            <a:stCxn id="21530" idx="0"/>
            <a:endCxn id="21509" idx="4"/>
          </p:cNvCxnSpPr>
          <p:nvPr/>
        </p:nvCxnSpPr>
        <p:spPr bwMode="auto">
          <a:xfrm flipV="1">
            <a:off x="8275638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1532" name="Group 28"/>
          <p:cNvGrpSpPr>
            <a:grpSpLocks/>
          </p:cNvGrpSpPr>
          <p:nvPr/>
        </p:nvGrpSpPr>
        <p:grpSpPr bwMode="auto">
          <a:xfrm>
            <a:off x="3810000" y="2590800"/>
            <a:ext cx="1349375" cy="231775"/>
            <a:chOff x="2400" y="1632"/>
            <a:chExt cx="850" cy="146"/>
          </a:xfrm>
        </p:grpSpPr>
        <p:sp>
          <p:nvSpPr>
            <p:cNvPr id="21533" name="Rectangle 29"/>
            <p:cNvSpPr>
              <a:spLocks noChangeArrowheads="1"/>
            </p:cNvSpPr>
            <p:nvPr/>
          </p:nvSpPr>
          <p:spPr bwMode="auto">
            <a:xfrm>
              <a:off x="2400" y="1632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1534" name="Rectangle 30"/>
            <p:cNvSpPr>
              <a:spLocks noChangeArrowheads="1"/>
            </p:cNvSpPr>
            <p:nvPr/>
          </p:nvSpPr>
          <p:spPr bwMode="auto">
            <a:xfrm>
              <a:off x="2614" y="1632"/>
              <a:ext cx="208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1535" name="Rectangle 31"/>
            <p:cNvSpPr>
              <a:spLocks noChangeArrowheads="1"/>
            </p:cNvSpPr>
            <p:nvPr/>
          </p:nvSpPr>
          <p:spPr bwMode="auto">
            <a:xfrm>
              <a:off x="2829" y="1632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1536" name="Rectangle 32"/>
            <p:cNvSpPr>
              <a:spLocks noChangeArrowheads="1"/>
            </p:cNvSpPr>
            <p:nvPr/>
          </p:nvSpPr>
          <p:spPr bwMode="auto">
            <a:xfrm>
              <a:off x="3043" y="1632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21537" name="Group 33"/>
          <p:cNvGrpSpPr>
            <a:grpSpLocks/>
          </p:cNvGrpSpPr>
          <p:nvPr/>
        </p:nvGrpSpPr>
        <p:grpSpPr bwMode="auto">
          <a:xfrm>
            <a:off x="3810000" y="2827338"/>
            <a:ext cx="1349375" cy="231775"/>
            <a:chOff x="2400" y="1781"/>
            <a:chExt cx="850" cy="146"/>
          </a:xfrm>
        </p:grpSpPr>
        <p:sp>
          <p:nvSpPr>
            <p:cNvPr id="21538" name="Rectangle 34"/>
            <p:cNvSpPr>
              <a:spLocks noChangeArrowheads="1"/>
            </p:cNvSpPr>
            <p:nvPr/>
          </p:nvSpPr>
          <p:spPr bwMode="auto">
            <a:xfrm>
              <a:off x="2400" y="1781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9" name="Rectangle 35"/>
            <p:cNvSpPr>
              <a:spLocks noChangeArrowheads="1"/>
            </p:cNvSpPr>
            <p:nvPr/>
          </p:nvSpPr>
          <p:spPr bwMode="auto">
            <a:xfrm>
              <a:off x="2614" y="1781"/>
              <a:ext cx="208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0" name="Rectangle 36"/>
            <p:cNvSpPr>
              <a:spLocks noChangeArrowheads="1"/>
            </p:cNvSpPr>
            <p:nvPr/>
          </p:nvSpPr>
          <p:spPr bwMode="auto">
            <a:xfrm>
              <a:off x="2829" y="1781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1" name="Rectangle 37"/>
            <p:cNvSpPr>
              <a:spLocks noChangeArrowheads="1"/>
            </p:cNvSpPr>
            <p:nvPr/>
          </p:nvSpPr>
          <p:spPr bwMode="auto">
            <a:xfrm>
              <a:off x="3043" y="1781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42" name="Oval 38"/>
          <p:cNvSpPr>
            <a:spLocks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3" name="Oval 39"/>
          <p:cNvSpPr>
            <a:spLocks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4" name="Oval 40"/>
          <p:cNvSpPr>
            <a:spLocks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5" name="Oval 41"/>
          <p:cNvSpPr>
            <a:spLocks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6" name="Oval 42"/>
          <p:cNvSpPr>
            <a:spLocks noChangeArrowheads="1"/>
          </p:cNvSpPr>
          <p:nvPr/>
        </p:nvSpPr>
        <p:spPr bwMode="auto">
          <a:xfrm>
            <a:off x="1662113" y="35401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CC0000"/>
                </a:solidFill>
                <a:latin typeface="Lucida Sans Italic" pitchFamily="1" charset="0"/>
              </a:rPr>
              <a:t>current</a:t>
            </a:r>
          </a:p>
        </p:txBody>
      </p:sp>
      <p:sp>
        <p:nvSpPr>
          <p:cNvPr id="21547" name="Line 43"/>
          <p:cNvSpPr>
            <a:spLocks noChangeShapeType="1"/>
          </p:cNvSpPr>
          <p:nvPr/>
        </p:nvSpPr>
        <p:spPr bwMode="auto">
          <a:xfrm flipH="1">
            <a:off x="1260475" y="3851275"/>
            <a:ext cx="412750" cy="214313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1548" name="AutoShape 44"/>
          <p:cNvCxnSpPr>
            <a:cxnSpLocks noChangeShapeType="1"/>
          </p:cNvCxnSpPr>
          <p:nvPr/>
        </p:nvCxnSpPr>
        <p:spPr bwMode="auto">
          <a:xfrm rot="5400000">
            <a:off x="2178844" y="1897856"/>
            <a:ext cx="1055688" cy="3241675"/>
          </a:xfrm>
          <a:prstGeom prst="bentConnector3">
            <a:avLst>
              <a:gd name="adj1" fmla="val 46537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49" name="Rectangle 45"/>
          <p:cNvSpPr>
            <a:spLocks noChangeArrowheads="1"/>
          </p:cNvSpPr>
          <p:nvPr/>
        </p:nvSpPr>
        <p:spPr bwMode="auto">
          <a:xfrm>
            <a:off x="174625" y="3435350"/>
            <a:ext cx="428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4D4D4D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21550" name="Line 46"/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1" name="Rectangle 47"/>
          <p:cNvSpPr>
            <a:spLocks noChangeArrowheads="1"/>
          </p:cNvSpPr>
          <p:nvPr/>
        </p:nvSpPr>
        <p:spPr bwMode="auto">
          <a:xfrm>
            <a:off x="3281362" y="2554742"/>
            <a:ext cx="482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4D4D4D"/>
                </a:solidFill>
                <a:latin typeface="Lucida Sans Italic" pitchFamily="1" charset="0"/>
              </a:rPr>
              <a:t>rank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A3987F-BA79-4FB7-8D58-F872883E0D80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Kevin Wayne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47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Fibonacci Heaps:  Delete Min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/>
              <a:t>Delete min:</a:t>
            </a:r>
          </a:p>
          <a:p>
            <a:pPr marL="334963" lvl="1" indent="-228600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>
                <a:solidFill>
                  <a:srgbClr val="C0C0C0"/>
                </a:solidFill>
              </a:rPr>
              <a:t>Delete min; meld its children into root list; update min.</a:t>
            </a:r>
          </a:p>
          <a:p>
            <a:pPr marL="334963" lvl="1" indent="-228600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/>
              <a:t>Consolidate trees so that no two roots have same rank.</a:t>
            </a:r>
          </a:p>
          <a:p>
            <a:pPr marL="344488" lvl="1" indent="-222250">
              <a:buClrTx/>
              <a:buSzPct val="35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dirty="0"/>
          </a:p>
          <a:p>
            <a:pPr marL="344488" lvl="1" indent="-222250">
              <a:buClrTx/>
              <a:buSzPct val="35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dirty="0"/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39</a:t>
            </a:r>
          </a:p>
        </p:txBody>
      </p:sp>
      <p:cxnSp>
        <p:nvCxnSpPr>
          <p:cNvPr id="22532" name="AutoShape 4"/>
          <p:cNvCxnSpPr>
            <a:cxnSpLocks noChangeShapeType="1"/>
            <a:stCxn id="22531" idx="0"/>
            <a:endCxn id="22538" idx="4"/>
          </p:cNvCxnSpPr>
          <p:nvPr/>
        </p:nvCxnSpPr>
        <p:spPr bwMode="auto">
          <a:xfrm flipV="1">
            <a:off x="6202363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17</a:t>
            </a:r>
          </a:p>
        </p:txBody>
      </p:sp>
      <p:cxnSp>
        <p:nvCxnSpPr>
          <p:cNvPr id="22535" name="AutoShape 7"/>
          <p:cNvCxnSpPr>
            <a:cxnSpLocks noChangeShapeType="1"/>
            <a:stCxn id="22538" idx="2"/>
            <a:endCxn id="22534" idx="6"/>
          </p:cNvCxnSpPr>
          <p:nvPr/>
        </p:nvCxnSpPr>
        <p:spPr bwMode="auto">
          <a:xfrm flipH="1">
            <a:off x="5181600" y="4233863"/>
            <a:ext cx="83820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23</a:t>
            </a:r>
          </a:p>
        </p:txBody>
      </p:sp>
      <p:cxnSp>
        <p:nvCxnSpPr>
          <p:cNvPr id="22537" name="AutoShape 9"/>
          <p:cNvCxnSpPr>
            <a:cxnSpLocks noChangeShapeType="1"/>
            <a:stCxn id="22534" idx="2"/>
            <a:endCxn id="22536" idx="6"/>
          </p:cNvCxnSpPr>
          <p:nvPr/>
        </p:nvCxnSpPr>
        <p:spPr bwMode="auto">
          <a:xfrm flipH="1">
            <a:off x="3946525" y="4233863"/>
            <a:ext cx="86995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22542" name="AutoShape 14"/>
          <p:cNvCxnSpPr>
            <a:cxnSpLocks noChangeShapeType="1"/>
            <a:stCxn id="22540" idx="0"/>
            <a:endCxn id="22541" idx="4"/>
          </p:cNvCxnSpPr>
          <p:nvPr/>
        </p:nvCxnSpPr>
        <p:spPr bwMode="auto">
          <a:xfrm flipV="1">
            <a:off x="1096963" y="4419600"/>
            <a:ext cx="1587" cy="5334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43" name="AutoShape 15"/>
          <p:cNvCxnSpPr>
            <a:cxnSpLocks noChangeShapeType="1"/>
            <a:stCxn id="22550" idx="2"/>
            <a:endCxn id="22541" idx="6"/>
          </p:cNvCxnSpPr>
          <p:nvPr/>
        </p:nvCxnSpPr>
        <p:spPr bwMode="auto">
          <a:xfrm flipH="1">
            <a:off x="1279525" y="4233863"/>
            <a:ext cx="100647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22545" name="Oval 17"/>
          <p:cNvSpPr>
            <a:spLocks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22546" name="AutoShape 18"/>
          <p:cNvCxnSpPr>
            <a:cxnSpLocks noChangeShapeType="1"/>
            <a:stCxn id="22544" idx="0"/>
            <a:endCxn id="22545" idx="4"/>
          </p:cNvCxnSpPr>
          <p:nvPr/>
        </p:nvCxnSpPr>
        <p:spPr bwMode="auto">
          <a:xfrm flipV="1">
            <a:off x="1866900" y="5326063"/>
            <a:ext cx="1588" cy="3889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47" name="Oval 19"/>
          <p:cNvSpPr>
            <a:spLocks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22548" name="AutoShape 20"/>
          <p:cNvCxnSpPr>
            <a:cxnSpLocks noChangeShapeType="1"/>
            <a:stCxn id="22547" idx="0"/>
            <a:endCxn id="22550" idx="4"/>
          </p:cNvCxnSpPr>
          <p:nvPr/>
        </p:nvCxnSpPr>
        <p:spPr bwMode="auto">
          <a:xfrm flipV="1">
            <a:off x="2468563" y="4419600"/>
            <a:ext cx="1587" cy="5334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49" name="AutoShape 21"/>
          <p:cNvCxnSpPr>
            <a:cxnSpLocks noChangeShapeType="1"/>
            <a:stCxn id="22545" idx="7"/>
            <a:endCxn id="22550" idx="3"/>
          </p:cNvCxnSpPr>
          <p:nvPr/>
        </p:nvCxnSpPr>
        <p:spPr bwMode="auto">
          <a:xfrm flipV="1">
            <a:off x="1995488" y="4365625"/>
            <a:ext cx="342900" cy="6413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50" name="Oval 22"/>
          <p:cNvSpPr>
            <a:spLocks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24</a:t>
            </a:r>
          </a:p>
        </p:txBody>
      </p:sp>
      <p:cxnSp>
        <p:nvCxnSpPr>
          <p:cNvPr id="22551" name="AutoShape 23"/>
          <p:cNvCxnSpPr>
            <a:cxnSpLocks noChangeShapeType="1"/>
            <a:stCxn id="22550" idx="6"/>
            <a:endCxn id="22536" idx="2"/>
          </p:cNvCxnSpPr>
          <p:nvPr/>
        </p:nvCxnSpPr>
        <p:spPr bwMode="auto">
          <a:xfrm>
            <a:off x="2651125" y="4233863"/>
            <a:ext cx="93027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2" name="AutoShape 24"/>
          <p:cNvCxnSpPr>
            <a:cxnSpLocks noChangeShapeType="1"/>
            <a:stCxn id="22539" idx="6"/>
            <a:endCxn id="22533" idx="2"/>
          </p:cNvCxnSpPr>
          <p:nvPr/>
        </p:nvCxnSpPr>
        <p:spPr bwMode="auto">
          <a:xfrm>
            <a:off x="7451725" y="4233863"/>
            <a:ext cx="64135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3" name="AutoShape 25"/>
          <p:cNvCxnSpPr>
            <a:cxnSpLocks noChangeShapeType="1"/>
            <a:stCxn id="22538" idx="6"/>
            <a:endCxn id="22539" idx="2"/>
          </p:cNvCxnSpPr>
          <p:nvPr/>
        </p:nvCxnSpPr>
        <p:spPr bwMode="auto">
          <a:xfrm>
            <a:off x="6384925" y="4233863"/>
            <a:ext cx="70167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54" name="Oval 26"/>
          <p:cNvSpPr>
            <a:spLocks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22555" name="AutoShape 27"/>
          <p:cNvCxnSpPr>
            <a:cxnSpLocks noChangeShapeType="1"/>
            <a:stCxn id="22554" idx="0"/>
            <a:endCxn id="22533" idx="4"/>
          </p:cNvCxnSpPr>
          <p:nvPr/>
        </p:nvCxnSpPr>
        <p:spPr bwMode="auto">
          <a:xfrm flipV="1">
            <a:off x="8275638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2556" name="Group 28"/>
          <p:cNvGrpSpPr>
            <a:grpSpLocks/>
          </p:cNvGrpSpPr>
          <p:nvPr/>
        </p:nvGrpSpPr>
        <p:grpSpPr bwMode="auto">
          <a:xfrm>
            <a:off x="3810000" y="2590800"/>
            <a:ext cx="1349375" cy="231775"/>
            <a:chOff x="2400" y="1632"/>
            <a:chExt cx="850" cy="146"/>
          </a:xfrm>
        </p:grpSpPr>
        <p:sp>
          <p:nvSpPr>
            <p:cNvPr id="22557" name="Rectangle 29"/>
            <p:cNvSpPr>
              <a:spLocks noChangeArrowheads="1"/>
            </p:cNvSpPr>
            <p:nvPr/>
          </p:nvSpPr>
          <p:spPr bwMode="auto">
            <a:xfrm>
              <a:off x="2400" y="1632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2558" name="Rectangle 30"/>
            <p:cNvSpPr>
              <a:spLocks noChangeArrowheads="1"/>
            </p:cNvSpPr>
            <p:nvPr/>
          </p:nvSpPr>
          <p:spPr bwMode="auto">
            <a:xfrm>
              <a:off x="2614" y="1632"/>
              <a:ext cx="208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2559" name="Rectangle 31"/>
            <p:cNvSpPr>
              <a:spLocks noChangeArrowheads="1"/>
            </p:cNvSpPr>
            <p:nvPr/>
          </p:nvSpPr>
          <p:spPr bwMode="auto">
            <a:xfrm>
              <a:off x="2829" y="1632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2560" name="Rectangle 32"/>
            <p:cNvSpPr>
              <a:spLocks noChangeArrowheads="1"/>
            </p:cNvSpPr>
            <p:nvPr/>
          </p:nvSpPr>
          <p:spPr bwMode="auto">
            <a:xfrm>
              <a:off x="3043" y="1632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22561" name="Group 33"/>
          <p:cNvGrpSpPr>
            <a:grpSpLocks/>
          </p:cNvGrpSpPr>
          <p:nvPr/>
        </p:nvGrpSpPr>
        <p:grpSpPr bwMode="auto">
          <a:xfrm>
            <a:off x="3810000" y="2827338"/>
            <a:ext cx="1349375" cy="231775"/>
            <a:chOff x="2400" y="1781"/>
            <a:chExt cx="850" cy="146"/>
          </a:xfrm>
        </p:grpSpPr>
        <p:sp>
          <p:nvSpPr>
            <p:cNvPr id="22562" name="Rectangle 34"/>
            <p:cNvSpPr>
              <a:spLocks noChangeArrowheads="1"/>
            </p:cNvSpPr>
            <p:nvPr/>
          </p:nvSpPr>
          <p:spPr bwMode="auto">
            <a:xfrm>
              <a:off x="2400" y="1781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3" name="Rectangle 35"/>
            <p:cNvSpPr>
              <a:spLocks noChangeArrowheads="1"/>
            </p:cNvSpPr>
            <p:nvPr/>
          </p:nvSpPr>
          <p:spPr bwMode="auto">
            <a:xfrm>
              <a:off x="2614" y="1781"/>
              <a:ext cx="208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4" name="Rectangle 36"/>
            <p:cNvSpPr>
              <a:spLocks noChangeArrowheads="1"/>
            </p:cNvSpPr>
            <p:nvPr/>
          </p:nvSpPr>
          <p:spPr bwMode="auto">
            <a:xfrm>
              <a:off x="2829" y="1781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5" name="Rectangle 37"/>
            <p:cNvSpPr>
              <a:spLocks noChangeArrowheads="1"/>
            </p:cNvSpPr>
            <p:nvPr/>
          </p:nvSpPr>
          <p:spPr bwMode="auto">
            <a:xfrm>
              <a:off x="3043" y="1781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66" name="Oval 38"/>
          <p:cNvSpPr>
            <a:spLocks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7" name="Oval 39"/>
          <p:cNvSpPr>
            <a:spLocks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8" name="Oval 40"/>
          <p:cNvSpPr>
            <a:spLocks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9" name="Oval 41"/>
          <p:cNvSpPr>
            <a:spLocks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0" name="Rectangle 42"/>
          <p:cNvSpPr>
            <a:spLocks noChangeArrowheads="1"/>
          </p:cNvSpPr>
          <p:nvPr/>
        </p:nvSpPr>
        <p:spPr bwMode="auto">
          <a:xfrm>
            <a:off x="174625" y="3435350"/>
            <a:ext cx="428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4D4D4D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22571" name="Line 43"/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2572" name="AutoShape 44"/>
          <p:cNvCxnSpPr>
            <a:cxnSpLocks noChangeShapeType="1"/>
            <a:stCxn id="22566" idx="4"/>
            <a:endCxn id="22550" idx="0"/>
          </p:cNvCxnSpPr>
          <p:nvPr/>
        </p:nvCxnSpPr>
        <p:spPr bwMode="auto">
          <a:xfrm rot="5400000">
            <a:off x="3036094" y="2421731"/>
            <a:ext cx="1055688" cy="2193925"/>
          </a:xfrm>
          <a:prstGeom prst="bentConnector3">
            <a:avLst>
              <a:gd name="adj1" fmla="val 57181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73" name="AutoShape 45"/>
          <p:cNvCxnSpPr>
            <a:cxnSpLocks noChangeShapeType="1"/>
          </p:cNvCxnSpPr>
          <p:nvPr/>
        </p:nvCxnSpPr>
        <p:spPr bwMode="auto">
          <a:xfrm rot="5400000">
            <a:off x="2178844" y="1897856"/>
            <a:ext cx="1055688" cy="3241675"/>
          </a:xfrm>
          <a:prstGeom prst="bentConnector3">
            <a:avLst>
              <a:gd name="adj1" fmla="val 46537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74" name="Oval 46"/>
          <p:cNvSpPr>
            <a:spLocks noChangeArrowheads="1"/>
          </p:cNvSpPr>
          <p:nvPr/>
        </p:nvSpPr>
        <p:spPr bwMode="auto">
          <a:xfrm>
            <a:off x="1662113" y="35401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CC0000"/>
                </a:solidFill>
                <a:latin typeface="Lucida Sans Italic" pitchFamily="1" charset="0"/>
              </a:rPr>
              <a:t>current</a:t>
            </a:r>
          </a:p>
        </p:txBody>
      </p:sp>
      <p:sp>
        <p:nvSpPr>
          <p:cNvPr id="22575" name="Line 47"/>
          <p:cNvSpPr>
            <a:spLocks noChangeShapeType="1"/>
          </p:cNvSpPr>
          <p:nvPr/>
        </p:nvSpPr>
        <p:spPr bwMode="auto">
          <a:xfrm>
            <a:off x="1898650" y="3830638"/>
            <a:ext cx="295275" cy="234950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6" name="Rectangle 48"/>
          <p:cNvSpPr>
            <a:spLocks noChangeArrowheads="1"/>
          </p:cNvSpPr>
          <p:nvPr/>
        </p:nvSpPr>
        <p:spPr bwMode="auto">
          <a:xfrm>
            <a:off x="3281362" y="2582409"/>
            <a:ext cx="482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4D4D4D"/>
                </a:solidFill>
                <a:latin typeface="Lucida Sans Italic" pitchFamily="1" charset="0"/>
              </a:rPr>
              <a:t>rank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379883-F350-4EFE-B57F-5FB9C7555108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Kevin Wayne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225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Fibonacci Heaps:  Delete Min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/>
              <a:t>Delete min:</a:t>
            </a:r>
          </a:p>
          <a:p>
            <a:pPr marL="334963" lvl="1" indent="-228600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>
                <a:solidFill>
                  <a:srgbClr val="C0C0C0"/>
                </a:solidFill>
              </a:rPr>
              <a:t>Delete min; meld its children into root list; update min.</a:t>
            </a:r>
          </a:p>
          <a:p>
            <a:pPr marL="334963" lvl="1" indent="-228600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/>
              <a:t>Consolidate trees so that no two roots have same rank.</a:t>
            </a:r>
          </a:p>
          <a:p>
            <a:pPr marL="344488" lvl="1" indent="-222250">
              <a:buClrTx/>
              <a:buSzPct val="35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dirty="0"/>
          </a:p>
          <a:p>
            <a:pPr marL="344488" lvl="1" indent="-222250">
              <a:buClrTx/>
              <a:buSzPct val="35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dirty="0"/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39</a:t>
            </a:r>
          </a:p>
        </p:txBody>
      </p:sp>
      <p:cxnSp>
        <p:nvCxnSpPr>
          <p:cNvPr id="23556" name="AutoShape 4"/>
          <p:cNvCxnSpPr>
            <a:cxnSpLocks noChangeShapeType="1"/>
            <a:stCxn id="23555" idx="0"/>
            <a:endCxn id="23562" idx="4"/>
          </p:cNvCxnSpPr>
          <p:nvPr/>
        </p:nvCxnSpPr>
        <p:spPr bwMode="auto">
          <a:xfrm flipV="1">
            <a:off x="6202363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17</a:t>
            </a:r>
          </a:p>
        </p:txBody>
      </p:sp>
      <p:cxnSp>
        <p:nvCxnSpPr>
          <p:cNvPr id="23559" name="AutoShape 7"/>
          <p:cNvCxnSpPr>
            <a:cxnSpLocks noChangeShapeType="1"/>
            <a:stCxn id="23562" idx="2"/>
            <a:endCxn id="23558" idx="6"/>
          </p:cNvCxnSpPr>
          <p:nvPr/>
        </p:nvCxnSpPr>
        <p:spPr bwMode="auto">
          <a:xfrm flipH="1">
            <a:off x="5181600" y="4233863"/>
            <a:ext cx="83820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23</a:t>
            </a:r>
          </a:p>
        </p:txBody>
      </p:sp>
      <p:cxnSp>
        <p:nvCxnSpPr>
          <p:cNvPr id="23561" name="AutoShape 9"/>
          <p:cNvCxnSpPr>
            <a:cxnSpLocks noChangeShapeType="1"/>
            <a:stCxn id="23558" idx="2"/>
            <a:endCxn id="23560" idx="6"/>
          </p:cNvCxnSpPr>
          <p:nvPr/>
        </p:nvCxnSpPr>
        <p:spPr bwMode="auto">
          <a:xfrm flipH="1">
            <a:off x="3946525" y="4233863"/>
            <a:ext cx="86995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23566" name="AutoShape 14"/>
          <p:cNvCxnSpPr>
            <a:cxnSpLocks noChangeShapeType="1"/>
            <a:stCxn id="23564" idx="0"/>
            <a:endCxn id="23565" idx="4"/>
          </p:cNvCxnSpPr>
          <p:nvPr/>
        </p:nvCxnSpPr>
        <p:spPr bwMode="auto">
          <a:xfrm flipV="1">
            <a:off x="1096963" y="4419600"/>
            <a:ext cx="1587" cy="5334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67" name="AutoShape 15"/>
          <p:cNvCxnSpPr>
            <a:cxnSpLocks noChangeShapeType="1"/>
            <a:stCxn id="23574" idx="2"/>
            <a:endCxn id="23565" idx="6"/>
          </p:cNvCxnSpPr>
          <p:nvPr/>
        </p:nvCxnSpPr>
        <p:spPr bwMode="auto">
          <a:xfrm flipH="1">
            <a:off x="1279525" y="4233863"/>
            <a:ext cx="100647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568" name="Oval 16"/>
          <p:cNvSpPr>
            <a:spLocks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23569" name="Oval 17"/>
          <p:cNvSpPr>
            <a:spLocks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23570" name="AutoShape 18"/>
          <p:cNvCxnSpPr>
            <a:cxnSpLocks noChangeShapeType="1"/>
            <a:stCxn id="23568" idx="0"/>
            <a:endCxn id="23569" idx="4"/>
          </p:cNvCxnSpPr>
          <p:nvPr/>
        </p:nvCxnSpPr>
        <p:spPr bwMode="auto">
          <a:xfrm flipV="1">
            <a:off x="1866900" y="5326063"/>
            <a:ext cx="1588" cy="3889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571" name="Oval 19"/>
          <p:cNvSpPr>
            <a:spLocks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23572" name="AutoShape 20"/>
          <p:cNvCxnSpPr>
            <a:cxnSpLocks noChangeShapeType="1"/>
            <a:stCxn id="23571" idx="0"/>
            <a:endCxn id="23574" idx="4"/>
          </p:cNvCxnSpPr>
          <p:nvPr/>
        </p:nvCxnSpPr>
        <p:spPr bwMode="auto">
          <a:xfrm flipV="1">
            <a:off x="2468563" y="4419600"/>
            <a:ext cx="1587" cy="5334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73" name="AutoShape 21"/>
          <p:cNvCxnSpPr>
            <a:cxnSpLocks noChangeShapeType="1"/>
            <a:stCxn id="23569" idx="7"/>
            <a:endCxn id="23574" idx="3"/>
          </p:cNvCxnSpPr>
          <p:nvPr/>
        </p:nvCxnSpPr>
        <p:spPr bwMode="auto">
          <a:xfrm flipV="1">
            <a:off x="1995488" y="4365625"/>
            <a:ext cx="342900" cy="6413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574" name="Oval 22"/>
          <p:cNvSpPr>
            <a:spLocks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24</a:t>
            </a:r>
          </a:p>
        </p:txBody>
      </p:sp>
      <p:cxnSp>
        <p:nvCxnSpPr>
          <p:cNvPr id="23575" name="AutoShape 23"/>
          <p:cNvCxnSpPr>
            <a:cxnSpLocks noChangeShapeType="1"/>
            <a:stCxn id="23574" idx="6"/>
            <a:endCxn id="23560" idx="2"/>
          </p:cNvCxnSpPr>
          <p:nvPr/>
        </p:nvCxnSpPr>
        <p:spPr bwMode="auto">
          <a:xfrm>
            <a:off x="2651125" y="4233863"/>
            <a:ext cx="93027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76" name="AutoShape 24"/>
          <p:cNvCxnSpPr>
            <a:cxnSpLocks noChangeShapeType="1"/>
            <a:stCxn id="23563" idx="6"/>
            <a:endCxn id="23557" idx="2"/>
          </p:cNvCxnSpPr>
          <p:nvPr/>
        </p:nvCxnSpPr>
        <p:spPr bwMode="auto">
          <a:xfrm>
            <a:off x="7451725" y="4233863"/>
            <a:ext cx="64135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77" name="AutoShape 25"/>
          <p:cNvCxnSpPr>
            <a:cxnSpLocks noChangeShapeType="1"/>
            <a:stCxn id="23562" idx="6"/>
            <a:endCxn id="23563" idx="2"/>
          </p:cNvCxnSpPr>
          <p:nvPr/>
        </p:nvCxnSpPr>
        <p:spPr bwMode="auto">
          <a:xfrm>
            <a:off x="6384925" y="4233863"/>
            <a:ext cx="70167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578" name="Oval 26"/>
          <p:cNvSpPr>
            <a:spLocks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23579" name="AutoShape 27"/>
          <p:cNvCxnSpPr>
            <a:cxnSpLocks noChangeShapeType="1"/>
            <a:stCxn id="23578" idx="0"/>
            <a:endCxn id="23557" idx="4"/>
          </p:cNvCxnSpPr>
          <p:nvPr/>
        </p:nvCxnSpPr>
        <p:spPr bwMode="auto">
          <a:xfrm flipV="1">
            <a:off x="8275638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3580" name="Group 28"/>
          <p:cNvGrpSpPr>
            <a:grpSpLocks/>
          </p:cNvGrpSpPr>
          <p:nvPr/>
        </p:nvGrpSpPr>
        <p:grpSpPr bwMode="auto">
          <a:xfrm>
            <a:off x="3810000" y="2590800"/>
            <a:ext cx="1349375" cy="231775"/>
            <a:chOff x="2400" y="1632"/>
            <a:chExt cx="850" cy="146"/>
          </a:xfrm>
        </p:grpSpPr>
        <p:sp>
          <p:nvSpPr>
            <p:cNvPr id="23581" name="Rectangle 29"/>
            <p:cNvSpPr>
              <a:spLocks noChangeArrowheads="1"/>
            </p:cNvSpPr>
            <p:nvPr/>
          </p:nvSpPr>
          <p:spPr bwMode="auto">
            <a:xfrm>
              <a:off x="2400" y="1632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3582" name="Rectangle 30"/>
            <p:cNvSpPr>
              <a:spLocks noChangeArrowheads="1"/>
            </p:cNvSpPr>
            <p:nvPr/>
          </p:nvSpPr>
          <p:spPr bwMode="auto">
            <a:xfrm>
              <a:off x="2614" y="1632"/>
              <a:ext cx="208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3583" name="Rectangle 31"/>
            <p:cNvSpPr>
              <a:spLocks noChangeArrowheads="1"/>
            </p:cNvSpPr>
            <p:nvPr/>
          </p:nvSpPr>
          <p:spPr bwMode="auto">
            <a:xfrm>
              <a:off x="2829" y="1632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3584" name="Rectangle 32"/>
            <p:cNvSpPr>
              <a:spLocks noChangeArrowheads="1"/>
            </p:cNvSpPr>
            <p:nvPr/>
          </p:nvSpPr>
          <p:spPr bwMode="auto">
            <a:xfrm>
              <a:off x="3043" y="1632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23585" name="Group 33"/>
          <p:cNvGrpSpPr>
            <a:grpSpLocks/>
          </p:cNvGrpSpPr>
          <p:nvPr/>
        </p:nvGrpSpPr>
        <p:grpSpPr bwMode="auto">
          <a:xfrm>
            <a:off x="3810000" y="2827338"/>
            <a:ext cx="1349375" cy="231775"/>
            <a:chOff x="2400" y="1781"/>
            <a:chExt cx="850" cy="146"/>
          </a:xfrm>
        </p:grpSpPr>
        <p:sp>
          <p:nvSpPr>
            <p:cNvPr id="23586" name="Rectangle 34"/>
            <p:cNvSpPr>
              <a:spLocks noChangeArrowheads="1"/>
            </p:cNvSpPr>
            <p:nvPr/>
          </p:nvSpPr>
          <p:spPr bwMode="auto">
            <a:xfrm>
              <a:off x="2400" y="1781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Rectangle 35"/>
            <p:cNvSpPr>
              <a:spLocks noChangeArrowheads="1"/>
            </p:cNvSpPr>
            <p:nvPr/>
          </p:nvSpPr>
          <p:spPr bwMode="auto">
            <a:xfrm>
              <a:off x="2614" y="1781"/>
              <a:ext cx="208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Rectangle 36"/>
            <p:cNvSpPr>
              <a:spLocks noChangeArrowheads="1"/>
            </p:cNvSpPr>
            <p:nvPr/>
          </p:nvSpPr>
          <p:spPr bwMode="auto">
            <a:xfrm>
              <a:off x="2829" y="1781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Rectangle 37"/>
            <p:cNvSpPr>
              <a:spLocks noChangeArrowheads="1"/>
            </p:cNvSpPr>
            <p:nvPr/>
          </p:nvSpPr>
          <p:spPr bwMode="auto">
            <a:xfrm>
              <a:off x="3043" y="1781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90" name="Oval 38"/>
          <p:cNvSpPr>
            <a:spLocks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1" name="Oval 39"/>
          <p:cNvSpPr>
            <a:spLocks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Oval 40"/>
          <p:cNvSpPr>
            <a:spLocks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Oval 41"/>
          <p:cNvSpPr>
            <a:spLocks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594" name="AutoShape 42"/>
          <p:cNvCxnSpPr>
            <a:cxnSpLocks noChangeShapeType="1"/>
          </p:cNvCxnSpPr>
          <p:nvPr/>
        </p:nvCxnSpPr>
        <p:spPr bwMode="auto">
          <a:xfrm rot="5400000">
            <a:off x="2178844" y="1897856"/>
            <a:ext cx="1055688" cy="3241675"/>
          </a:xfrm>
          <a:prstGeom prst="bentConnector3">
            <a:avLst>
              <a:gd name="adj1" fmla="val 46537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95" name="AutoShape 43"/>
          <p:cNvCxnSpPr>
            <a:cxnSpLocks noChangeShapeType="1"/>
            <a:stCxn id="23592" idx="4"/>
            <a:endCxn id="23560" idx="0"/>
          </p:cNvCxnSpPr>
          <p:nvPr/>
        </p:nvCxnSpPr>
        <p:spPr bwMode="auto">
          <a:xfrm rot="5400000">
            <a:off x="3343275" y="3406775"/>
            <a:ext cx="1058863" cy="220663"/>
          </a:xfrm>
          <a:prstGeom prst="bentConnector3">
            <a:avLst>
              <a:gd name="adj1" fmla="val 58205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96" name="AutoShape 44"/>
          <p:cNvCxnSpPr>
            <a:cxnSpLocks noChangeShapeType="1"/>
          </p:cNvCxnSpPr>
          <p:nvPr/>
        </p:nvCxnSpPr>
        <p:spPr bwMode="auto">
          <a:xfrm rot="5400000">
            <a:off x="3036094" y="2412206"/>
            <a:ext cx="1055688" cy="2212975"/>
          </a:xfrm>
          <a:prstGeom prst="bentConnector3">
            <a:avLst>
              <a:gd name="adj1" fmla="val 6713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597" name="Rectangle 45"/>
          <p:cNvSpPr>
            <a:spLocks noChangeArrowheads="1"/>
          </p:cNvSpPr>
          <p:nvPr/>
        </p:nvSpPr>
        <p:spPr bwMode="auto">
          <a:xfrm>
            <a:off x="174625" y="3435350"/>
            <a:ext cx="428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4D4D4D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23598" name="Line 46"/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9" name="Oval 47"/>
          <p:cNvSpPr>
            <a:spLocks noChangeArrowheads="1"/>
          </p:cNvSpPr>
          <p:nvPr/>
        </p:nvSpPr>
        <p:spPr bwMode="auto">
          <a:xfrm>
            <a:off x="3278188" y="4895850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CC0000"/>
                </a:solidFill>
                <a:latin typeface="Lucida Sans Italic" pitchFamily="1" charset="0"/>
              </a:rPr>
              <a:t>current</a:t>
            </a:r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 flipV="1">
            <a:off x="3505200" y="4495800"/>
            <a:ext cx="182563" cy="379413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1" name="Rectangle 49"/>
          <p:cNvSpPr>
            <a:spLocks noChangeArrowheads="1"/>
          </p:cNvSpPr>
          <p:nvPr/>
        </p:nvSpPr>
        <p:spPr bwMode="auto">
          <a:xfrm>
            <a:off x="3255963" y="2569710"/>
            <a:ext cx="482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4D4D4D"/>
                </a:solidFill>
                <a:latin typeface="Lucida Sans Italic" pitchFamily="1" charset="0"/>
              </a:rPr>
              <a:t>rank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36FC0D-3BDF-4140-832E-CC45985597E6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Kevin Wayne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538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Fibonacci Heaps:  Delete Min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/>
              <a:t>Delete min:</a:t>
            </a:r>
          </a:p>
          <a:p>
            <a:pPr marL="334963" lvl="1" indent="-228600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>
                <a:solidFill>
                  <a:srgbClr val="C0C0C0"/>
                </a:solidFill>
              </a:rPr>
              <a:t>Delete min; meld its children into root list; update min.</a:t>
            </a:r>
          </a:p>
          <a:p>
            <a:pPr marL="334963" lvl="1" indent="-228600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/>
              <a:t>Consolidate trees so that no two roots have same rank.</a:t>
            </a:r>
          </a:p>
          <a:p>
            <a:pPr marL="344488" lvl="1" indent="-222250">
              <a:buClrTx/>
              <a:buSzPct val="35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dirty="0"/>
          </a:p>
          <a:p>
            <a:pPr marL="344488" lvl="1" indent="-222250">
              <a:buClrTx/>
              <a:buSzPct val="35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dirty="0"/>
          </a:p>
        </p:txBody>
      </p:sp>
      <p:sp>
        <p:nvSpPr>
          <p:cNvPr id="24579" name="Oval 3"/>
          <p:cNvSpPr>
            <a:spLocks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39</a:t>
            </a:r>
          </a:p>
        </p:txBody>
      </p:sp>
      <p:cxnSp>
        <p:nvCxnSpPr>
          <p:cNvPr id="24580" name="AutoShape 4"/>
          <p:cNvCxnSpPr>
            <a:cxnSpLocks noChangeShapeType="1"/>
            <a:stCxn id="24579" idx="0"/>
            <a:endCxn id="24586" idx="4"/>
          </p:cNvCxnSpPr>
          <p:nvPr/>
        </p:nvCxnSpPr>
        <p:spPr bwMode="auto">
          <a:xfrm flipV="1">
            <a:off x="6202363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81" name="Oval 5"/>
          <p:cNvSpPr>
            <a:spLocks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17</a:t>
            </a:r>
          </a:p>
        </p:txBody>
      </p:sp>
      <p:cxnSp>
        <p:nvCxnSpPr>
          <p:cNvPr id="24583" name="AutoShape 7"/>
          <p:cNvCxnSpPr>
            <a:cxnSpLocks noChangeShapeType="1"/>
            <a:stCxn id="24586" idx="2"/>
            <a:endCxn id="24582" idx="6"/>
          </p:cNvCxnSpPr>
          <p:nvPr/>
        </p:nvCxnSpPr>
        <p:spPr bwMode="auto">
          <a:xfrm flipH="1">
            <a:off x="5181600" y="4233863"/>
            <a:ext cx="83820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23</a:t>
            </a:r>
          </a:p>
        </p:txBody>
      </p:sp>
      <p:cxnSp>
        <p:nvCxnSpPr>
          <p:cNvPr id="24585" name="AutoShape 9"/>
          <p:cNvCxnSpPr>
            <a:cxnSpLocks noChangeShapeType="1"/>
            <a:stCxn id="24582" idx="2"/>
            <a:endCxn id="24584" idx="6"/>
          </p:cNvCxnSpPr>
          <p:nvPr/>
        </p:nvCxnSpPr>
        <p:spPr bwMode="auto">
          <a:xfrm flipH="1">
            <a:off x="3946525" y="4233863"/>
            <a:ext cx="86995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86" name="Oval 10"/>
          <p:cNvSpPr>
            <a:spLocks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24587" name="Oval 11"/>
          <p:cNvSpPr>
            <a:spLocks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24588" name="Oval 12"/>
          <p:cNvSpPr>
            <a:spLocks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24589" name="Oval 13"/>
          <p:cNvSpPr>
            <a:spLocks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24590" name="AutoShape 14"/>
          <p:cNvCxnSpPr>
            <a:cxnSpLocks noChangeShapeType="1"/>
            <a:stCxn id="24588" idx="0"/>
            <a:endCxn id="24589" idx="4"/>
          </p:cNvCxnSpPr>
          <p:nvPr/>
        </p:nvCxnSpPr>
        <p:spPr bwMode="auto">
          <a:xfrm flipV="1">
            <a:off x="1096963" y="4419600"/>
            <a:ext cx="1587" cy="5334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91" name="AutoShape 15"/>
          <p:cNvCxnSpPr>
            <a:cxnSpLocks noChangeShapeType="1"/>
            <a:stCxn id="24598" idx="2"/>
            <a:endCxn id="24589" idx="6"/>
          </p:cNvCxnSpPr>
          <p:nvPr/>
        </p:nvCxnSpPr>
        <p:spPr bwMode="auto">
          <a:xfrm flipH="1">
            <a:off x="1279525" y="4233863"/>
            <a:ext cx="100647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92" name="Oval 16"/>
          <p:cNvSpPr>
            <a:spLocks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24593" name="Oval 17"/>
          <p:cNvSpPr>
            <a:spLocks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24594" name="AutoShape 18"/>
          <p:cNvCxnSpPr>
            <a:cxnSpLocks noChangeShapeType="1"/>
            <a:stCxn id="24592" idx="0"/>
            <a:endCxn id="24593" idx="4"/>
          </p:cNvCxnSpPr>
          <p:nvPr/>
        </p:nvCxnSpPr>
        <p:spPr bwMode="auto">
          <a:xfrm flipV="1">
            <a:off x="1866900" y="5326063"/>
            <a:ext cx="1588" cy="3889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95" name="Oval 19"/>
          <p:cNvSpPr>
            <a:spLocks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24596" name="AutoShape 20"/>
          <p:cNvCxnSpPr>
            <a:cxnSpLocks noChangeShapeType="1"/>
            <a:stCxn id="24595" idx="0"/>
            <a:endCxn id="24598" idx="4"/>
          </p:cNvCxnSpPr>
          <p:nvPr/>
        </p:nvCxnSpPr>
        <p:spPr bwMode="auto">
          <a:xfrm flipV="1">
            <a:off x="2468563" y="4419600"/>
            <a:ext cx="1587" cy="5334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97" name="AutoShape 21"/>
          <p:cNvCxnSpPr>
            <a:cxnSpLocks noChangeShapeType="1"/>
            <a:stCxn id="24593" idx="7"/>
            <a:endCxn id="24598" idx="3"/>
          </p:cNvCxnSpPr>
          <p:nvPr/>
        </p:nvCxnSpPr>
        <p:spPr bwMode="auto">
          <a:xfrm flipV="1">
            <a:off x="1995488" y="4365625"/>
            <a:ext cx="342900" cy="6413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98" name="Oval 22"/>
          <p:cNvSpPr>
            <a:spLocks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24</a:t>
            </a:r>
          </a:p>
        </p:txBody>
      </p:sp>
      <p:cxnSp>
        <p:nvCxnSpPr>
          <p:cNvPr id="24599" name="AutoShape 23"/>
          <p:cNvCxnSpPr>
            <a:cxnSpLocks noChangeShapeType="1"/>
            <a:stCxn id="24598" idx="6"/>
            <a:endCxn id="24584" idx="2"/>
          </p:cNvCxnSpPr>
          <p:nvPr/>
        </p:nvCxnSpPr>
        <p:spPr bwMode="auto">
          <a:xfrm>
            <a:off x="2651125" y="4233863"/>
            <a:ext cx="93027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600" name="AutoShape 24"/>
          <p:cNvCxnSpPr>
            <a:cxnSpLocks noChangeShapeType="1"/>
            <a:stCxn id="24587" idx="6"/>
            <a:endCxn id="24581" idx="2"/>
          </p:cNvCxnSpPr>
          <p:nvPr/>
        </p:nvCxnSpPr>
        <p:spPr bwMode="auto">
          <a:xfrm>
            <a:off x="7451725" y="4233863"/>
            <a:ext cx="64135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601" name="AutoShape 25"/>
          <p:cNvCxnSpPr>
            <a:cxnSpLocks noChangeShapeType="1"/>
            <a:stCxn id="24586" idx="6"/>
            <a:endCxn id="24587" idx="2"/>
          </p:cNvCxnSpPr>
          <p:nvPr/>
        </p:nvCxnSpPr>
        <p:spPr bwMode="auto">
          <a:xfrm>
            <a:off x="6384925" y="4233863"/>
            <a:ext cx="70167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602" name="Oval 26"/>
          <p:cNvSpPr>
            <a:spLocks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24603" name="AutoShape 27"/>
          <p:cNvCxnSpPr>
            <a:cxnSpLocks noChangeShapeType="1"/>
            <a:stCxn id="24602" idx="0"/>
            <a:endCxn id="24581" idx="4"/>
          </p:cNvCxnSpPr>
          <p:nvPr/>
        </p:nvCxnSpPr>
        <p:spPr bwMode="auto">
          <a:xfrm flipV="1">
            <a:off x="8275638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4604" name="Group 28"/>
          <p:cNvGrpSpPr>
            <a:grpSpLocks/>
          </p:cNvGrpSpPr>
          <p:nvPr/>
        </p:nvGrpSpPr>
        <p:grpSpPr bwMode="auto">
          <a:xfrm>
            <a:off x="3810000" y="2590800"/>
            <a:ext cx="1349375" cy="231775"/>
            <a:chOff x="2400" y="1632"/>
            <a:chExt cx="850" cy="146"/>
          </a:xfrm>
        </p:grpSpPr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2400" y="1632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4606" name="Rectangle 30"/>
            <p:cNvSpPr>
              <a:spLocks noChangeArrowheads="1"/>
            </p:cNvSpPr>
            <p:nvPr/>
          </p:nvSpPr>
          <p:spPr bwMode="auto">
            <a:xfrm>
              <a:off x="2614" y="1632"/>
              <a:ext cx="208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4607" name="Rectangle 31"/>
            <p:cNvSpPr>
              <a:spLocks noChangeArrowheads="1"/>
            </p:cNvSpPr>
            <p:nvPr/>
          </p:nvSpPr>
          <p:spPr bwMode="auto">
            <a:xfrm>
              <a:off x="2829" y="1632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4608" name="Rectangle 32"/>
            <p:cNvSpPr>
              <a:spLocks noChangeArrowheads="1"/>
            </p:cNvSpPr>
            <p:nvPr/>
          </p:nvSpPr>
          <p:spPr bwMode="auto">
            <a:xfrm>
              <a:off x="3043" y="1632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24609" name="Group 33"/>
          <p:cNvGrpSpPr>
            <a:grpSpLocks/>
          </p:cNvGrpSpPr>
          <p:nvPr/>
        </p:nvGrpSpPr>
        <p:grpSpPr bwMode="auto">
          <a:xfrm>
            <a:off x="3810000" y="2827338"/>
            <a:ext cx="1349375" cy="231775"/>
            <a:chOff x="2400" y="1781"/>
            <a:chExt cx="850" cy="146"/>
          </a:xfrm>
        </p:grpSpPr>
        <p:sp>
          <p:nvSpPr>
            <p:cNvPr id="24610" name="Rectangle 34"/>
            <p:cNvSpPr>
              <a:spLocks noChangeArrowheads="1"/>
            </p:cNvSpPr>
            <p:nvPr/>
          </p:nvSpPr>
          <p:spPr bwMode="auto">
            <a:xfrm>
              <a:off x="2400" y="1781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2614" y="1781"/>
              <a:ext cx="208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2829" y="1781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3043" y="1781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14" name="Oval 38"/>
          <p:cNvSpPr>
            <a:spLocks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5" name="Oval 39"/>
          <p:cNvSpPr>
            <a:spLocks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6" name="Oval 40"/>
          <p:cNvSpPr>
            <a:spLocks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7" name="Oval 41"/>
          <p:cNvSpPr>
            <a:spLocks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618" name="AutoShape 42"/>
          <p:cNvCxnSpPr>
            <a:cxnSpLocks noChangeShapeType="1"/>
          </p:cNvCxnSpPr>
          <p:nvPr/>
        </p:nvCxnSpPr>
        <p:spPr bwMode="auto">
          <a:xfrm rot="5400000">
            <a:off x="2178844" y="1897856"/>
            <a:ext cx="1055688" cy="3241675"/>
          </a:xfrm>
          <a:prstGeom prst="bentConnector3">
            <a:avLst>
              <a:gd name="adj1" fmla="val 46537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619" name="AutoShape 43"/>
          <p:cNvCxnSpPr>
            <a:cxnSpLocks noChangeShapeType="1"/>
          </p:cNvCxnSpPr>
          <p:nvPr/>
        </p:nvCxnSpPr>
        <p:spPr bwMode="auto">
          <a:xfrm rot="5400000">
            <a:off x="3036094" y="2412206"/>
            <a:ext cx="1055688" cy="2212975"/>
          </a:xfrm>
          <a:prstGeom prst="bentConnector3">
            <a:avLst>
              <a:gd name="adj1" fmla="val 6713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620" name="AutoShape 44"/>
          <p:cNvCxnSpPr>
            <a:cxnSpLocks noChangeShapeType="1"/>
          </p:cNvCxnSpPr>
          <p:nvPr/>
        </p:nvCxnSpPr>
        <p:spPr bwMode="auto">
          <a:xfrm rot="5400000">
            <a:off x="3343275" y="3397250"/>
            <a:ext cx="1058863" cy="239713"/>
          </a:xfrm>
          <a:prstGeom prst="bentConnector3">
            <a:avLst>
              <a:gd name="adj1" fmla="val 57481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174625" y="3435350"/>
            <a:ext cx="428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4D4D4D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24622" name="Line 46"/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3" name="Oval 47"/>
          <p:cNvSpPr>
            <a:spLocks noChangeArrowheads="1"/>
          </p:cNvSpPr>
          <p:nvPr/>
        </p:nvSpPr>
        <p:spPr bwMode="auto">
          <a:xfrm>
            <a:off x="4098925" y="48863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CC0000"/>
                </a:solidFill>
                <a:latin typeface="Lucida Sans Italic" pitchFamily="1" charset="0"/>
              </a:rPr>
              <a:t>current</a:t>
            </a:r>
          </a:p>
        </p:txBody>
      </p:sp>
      <p:sp>
        <p:nvSpPr>
          <p:cNvPr id="24624" name="Line 48"/>
          <p:cNvSpPr>
            <a:spLocks noChangeShapeType="1"/>
          </p:cNvSpPr>
          <p:nvPr/>
        </p:nvSpPr>
        <p:spPr bwMode="auto">
          <a:xfrm flipV="1">
            <a:off x="4376738" y="4403725"/>
            <a:ext cx="409575" cy="493713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3270250" y="2583090"/>
            <a:ext cx="482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4D4D4D"/>
                </a:solidFill>
                <a:latin typeface="Lucida Sans Italic" pitchFamily="1" charset="0"/>
              </a:rPr>
              <a:t>rank</a:t>
            </a:r>
          </a:p>
        </p:txBody>
      </p:sp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6484938" y="5650127"/>
            <a:ext cx="1435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1" dirty="0">
                <a:solidFill>
                  <a:srgbClr val="CC0000"/>
                </a:solidFill>
              </a:rPr>
              <a:t>link 23 into 17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53072A-DD30-475D-9966-8DB48C3626EF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Kevin Wayne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8531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Fibonacci Heaps:  Delete Min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/>
              <a:t>Delete min:</a:t>
            </a:r>
          </a:p>
          <a:p>
            <a:pPr marL="334963" lvl="1" indent="-228600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>
                <a:solidFill>
                  <a:srgbClr val="C0C0C0"/>
                </a:solidFill>
              </a:rPr>
              <a:t>Delete min; meld its children into root list; update min.</a:t>
            </a:r>
          </a:p>
          <a:p>
            <a:pPr marL="334963" lvl="1" indent="-228600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/>
              <a:t>Consolidate trees so that no two roots have same rank.</a:t>
            </a:r>
          </a:p>
          <a:p>
            <a:pPr marL="344488" lvl="1" indent="-222250">
              <a:buClrTx/>
              <a:buSzPct val="35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dirty="0"/>
          </a:p>
          <a:p>
            <a:pPr marL="344488" lvl="1" indent="-222250">
              <a:buClrTx/>
              <a:buSzPct val="35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dirty="0"/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39</a:t>
            </a:r>
          </a:p>
        </p:txBody>
      </p:sp>
      <p:cxnSp>
        <p:nvCxnSpPr>
          <p:cNvPr id="25604" name="AutoShape 4"/>
          <p:cNvCxnSpPr>
            <a:cxnSpLocks noChangeShapeType="1"/>
            <a:stCxn id="25603" idx="0"/>
            <a:endCxn id="25610" idx="4"/>
          </p:cNvCxnSpPr>
          <p:nvPr/>
        </p:nvCxnSpPr>
        <p:spPr bwMode="auto">
          <a:xfrm flipV="1">
            <a:off x="6202363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17</a:t>
            </a:r>
          </a:p>
        </p:txBody>
      </p:sp>
      <p:cxnSp>
        <p:nvCxnSpPr>
          <p:cNvPr id="25607" name="AutoShape 7"/>
          <p:cNvCxnSpPr>
            <a:cxnSpLocks noChangeShapeType="1"/>
            <a:stCxn id="25610" idx="2"/>
            <a:endCxn id="25606" idx="6"/>
          </p:cNvCxnSpPr>
          <p:nvPr/>
        </p:nvCxnSpPr>
        <p:spPr bwMode="auto">
          <a:xfrm flipH="1">
            <a:off x="5181600" y="4233863"/>
            <a:ext cx="83820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23</a:t>
            </a:r>
          </a:p>
        </p:txBody>
      </p:sp>
      <p:cxnSp>
        <p:nvCxnSpPr>
          <p:cNvPr id="25609" name="AutoShape 9"/>
          <p:cNvCxnSpPr>
            <a:cxnSpLocks noChangeShapeType="1"/>
            <a:stCxn id="25606" idx="4"/>
            <a:endCxn id="25608" idx="0"/>
          </p:cNvCxnSpPr>
          <p:nvPr/>
        </p:nvCxnSpPr>
        <p:spPr bwMode="auto">
          <a:xfrm>
            <a:off x="4999038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5610" name="Oval 10"/>
          <p:cNvSpPr>
            <a:spLocks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25612" name="Oval 12"/>
          <p:cNvSpPr>
            <a:spLocks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25613" name="Oval 13"/>
          <p:cNvSpPr>
            <a:spLocks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25614" name="AutoShape 14"/>
          <p:cNvCxnSpPr>
            <a:cxnSpLocks noChangeShapeType="1"/>
            <a:stCxn id="25612" idx="0"/>
            <a:endCxn id="25613" idx="4"/>
          </p:cNvCxnSpPr>
          <p:nvPr/>
        </p:nvCxnSpPr>
        <p:spPr bwMode="auto">
          <a:xfrm flipV="1">
            <a:off x="1096963" y="4419600"/>
            <a:ext cx="1587" cy="5334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615" name="AutoShape 15"/>
          <p:cNvCxnSpPr>
            <a:cxnSpLocks noChangeShapeType="1"/>
            <a:stCxn id="25622" idx="2"/>
            <a:endCxn id="25613" idx="6"/>
          </p:cNvCxnSpPr>
          <p:nvPr/>
        </p:nvCxnSpPr>
        <p:spPr bwMode="auto">
          <a:xfrm flipH="1">
            <a:off x="1279525" y="4233863"/>
            <a:ext cx="100647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5616" name="Oval 16"/>
          <p:cNvSpPr>
            <a:spLocks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25617" name="Oval 17"/>
          <p:cNvSpPr>
            <a:spLocks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25618" name="AutoShape 18"/>
          <p:cNvCxnSpPr>
            <a:cxnSpLocks noChangeShapeType="1"/>
            <a:stCxn id="25616" idx="0"/>
            <a:endCxn id="25617" idx="4"/>
          </p:cNvCxnSpPr>
          <p:nvPr/>
        </p:nvCxnSpPr>
        <p:spPr bwMode="auto">
          <a:xfrm flipV="1">
            <a:off x="1866900" y="5326063"/>
            <a:ext cx="1588" cy="3889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5619" name="Oval 19"/>
          <p:cNvSpPr>
            <a:spLocks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25620" name="AutoShape 20"/>
          <p:cNvCxnSpPr>
            <a:cxnSpLocks noChangeShapeType="1"/>
            <a:stCxn id="25619" idx="0"/>
            <a:endCxn id="25622" idx="4"/>
          </p:cNvCxnSpPr>
          <p:nvPr/>
        </p:nvCxnSpPr>
        <p:spPr bwMode="auto">
          <a:xfrm flipV="1">
            <a:off x="2468563" y="4419600"/>
            <a:ext cx="1587" cy="5334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621" name="AutoShape 21"/>
          <p:cNvCxnSpPr>
            <a:cxnSpLocks noChangeShapeType="1"/>
            <a:stCxn id="25617" idx="7"/>
            <a:endCxn id="25622" idx="3"/>
          </p:cNvCxnSpPr>
          <p:nvPr/>
        </p:nvCxnSpPr>
        <p:spPr bwMode="auto">
          <a:xfrm flipV="1">
            <a:off x="1995488" y="4365625"/>
            <a:ext cx="342900" cy="6413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5622" name="Oval 22"/>
          <p:cNvSpPr>
            <a:spLocks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24</a:t>
            </a:r>
          </a:p>
        </p:txBody>
      </p:sp>
      <p:cxnSp>
        <p:nvCxnSpPr>
          <p:cNvPr id="25623" name="AutoShape 23"/>
          <p:cNvCxnSpPr>
            <a:cxnSpLocks noChangeShapeType="1"/>
            <a:stCxn id="25622" idx="6"/>
            <a:endCxn id="25606" idx="2"/>
          </p:cNvCxnSpPr>
          <p:nvPr/>
        </p:nvCxnSpPr>
        <p:spPr bwMode="auto">
          <a:xfrm>
            <a:off x="2651125" y="4233863"/>
            <a:ext cx="216535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624" name="AutoShape 24"/>
          <p:cNvCxnSpPr>
            <a:cxnSpLocks noChangeShapeType="1"/>
            <a:stCxn id="25611" idx="6"/>
            <a:endCxn id="25605" idx="2"/>
          </p:cNvCxnSpPr>
          <p:nvPr/>
        </p:nvCxnSpPr>
        <p:spPr bwMode="auto">
          <a:xfrm>
            <a:off x="7451725" y="4233863"/>
            <a:ext cx="64135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625" name="AutoShape 25"/>
          <p:cNvCxnSpPr>
            <a:cxnSpLocks noChangeShapeType="1"/>
            <a:stCxn id="25610" idx="6"/>
            <a:endCxn id="25611" idx="2"/>
          </p:cNvCxnSpPr>
          <p:nvPr/>
        </p:nvCxnSpPr>
        <p:spPr bwMode="auto">
          <a:xfrm>
            <a:off x="6384925" y="4233863"/>
            <a:ext cx="70167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5626" name="Oval 26"/>
          <p:cNvSpPr>
            <a:spLocks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25627" name="AutoShape 27"/>
          <p:cNvCxnSpPr>
            <a:cxnSpLocks noChangeShapeType="1"/>
            <a:stCxn id="25626" idx="0"/>
            <a:endCxn id="25605" idx="4"/>
          </p:cNvCxnSpPr>
          <p:nvPr/>
        </p:nvCxnSpPr>
        <p:spPr bwMode="auto">
          <a:xfrm flipV="1">
            <a:off x="8275638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5628" name="Group 28"/>
          <p:cNvGrpSpPr>
            <a:grpSpLocks/>
          </p:cNvGrpSpPr>
          <p:nvPr/>
        </p:nvGrpSpPr>
        <p:grpSpPr bwMode="auto">
          <a:xfrm>
            <a:off x="3810000" y="2590800"/>
            <a:ext cx="1349375" cy="231775"/>
            <a:chOff x="2400" y="1632"/>
            <a:chExt cx="850" cy="146"/>
          </a:xfrm>
        </p:grpSpPr>
        <p:sp>
          <p:nvSpPr>
            <p:cNvPr id="25629" name="Rectangle 29"/>
            <p:cNvSpPr>
              <a:spLocks noChangeArrowheads="1"/>
            </p:cNvSpPr>
            <p:nvPr/>
          </p:nvSpPr>
          <p:spPr bwMode="auto">
            <a:xfrm>
              <a:off x="2400" y="1632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5630" name="Rectangle 30"/>
            <p:cNvSpPr>
              <a:spLocks noChangeArrowheads="1"/>
            </p:cNvSpPr>
            <p:nvPr/>
          </p:nvSpPr>
          <p:spPr bwMode="auto">
            <a:xfrm>
              <a:off x="2614" y="1632"/>
              <a:ext cx="208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5631" name="Rectangle 31"/>
            <p:cNvSpPr>
              <a:spLocks noChangeArrowheads="1"/>
            </p:cNvSpPr>
            <p:nvPr/>
          </p:nvSpPr>
          <p:spPr bwMode="auto">
            <a:xfrm>
              <a:off x="2829" y="1632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632" name="Rectangle 32"/>
            <p:cNvSpPr>
              <a:spLocks noChangeArrowheads="1"/>
            </p:cNvSpPr>
            <p:nvPr/>
          </p:nvSpPr>
          <p:spPr bwMode="auto">
            <a:xfrm>
              <a:off x="3043" y="1632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25633" name="Group 33"/>
          <p:cNvGrpSpPr>
            <a:grpSpLocks/>
          </p:cNvGrpSpPr>
          <p:nvPr/>
        </p:nvGrpSpPr>
        <p:grpSpPr bwMode="auto">
          <a:xfrm>
            <a:off x="3810000" y="2827338"/>
            <a:ext cx="1349375" cy="231775"/>
            <a:chOff x="2400" y="1781"/>
            <a:chExt cx="850" cy="146"/>
          </a:xfrm>
        </p:grpSpPr>
        <p:sp>
          <p:nvSpPr>
            <p:cNvPr id="25634" name="Rectangle 34"/>
            <p:cNvSpPr>
              <a:spLocks noChangeArrowheads="1"/>
            </p:cNvSpPr>
            <p:nvPr/>
          </p:nvSpPr>
          <p:spPr bwMode="auto">
            <a:xfrm>
              <a:off x="2400" y="1781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5" name="Rectangle 35"/>
            <p:cNvSpPr>
              <a:spLocks noChangeArrowheads="1"/>
            </p:cNvSpPr>
            <p:nvPr/>
          </p:nvSpPr>
          <p:spPr bwMode="auto">
            <a:xfrm>
              <a:off x="2614" y="1781"/>
              <a:ext cx="208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6" name="Rectangle 36"/>
            <p:cNvSpPr>
              <a:spLocks noChangeArrowheads="1"/>
            </p:cNvSpPr>
            <p:nvPr/>
          </p:nvSpPr>
          <p:spPr bwMode="auto">
            <a:xfrm>
              <a:off x="2829" y="1781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7" name="Rectangle 37"/>
            <p:cNvSpPr>
              <a:spLocks noChangeArrowheads="1"/>
            </p:cNvSpPr>
            <p:nvPr/>
          </p:nvSpPr>
          <p:spPr bwMode="auto">
            <a:xfrm>
              <a:off x="3043" y="1781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38" name="Oval 38"/>
          <p:cNvSpPr>
            <a:spLocks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9" name="Oval 39"/>
          <p:cNvSpPr>
            <a:spLocks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0" name="Oval 40"/>
          <p:cNvSpPr>
            <a:spLocks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1" name="Oval 41"/>
          <p:cNvSpPr>
            <a:spLocks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642" name="AutoShape 42"/>
          <p:cNvCxnSpPr>
            <a:cxnSpLocks noChangeShapeType="1"/>
          </p:cNvCxnSpPr>
          <p:nvPr/>
        </p:nvCxnSpPr>
        <p:spPr bwMode="auto">
          <a:xfrm rot="5400000">
            <a:off x="2178844" y="1897856"/>
            <a:ext cx="1055688" cy="3241675"/>
          </a:xfrm>
          <a:prstGeom prst="bentConnector3">
            <a:avLst>
              <a:gd name="adj1" fmla="val 46537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643" name="AutoShape 43"/>
          <p:cNvCxnSpPr>
            <a:cxnSpLocks noChangeShapeType="1"/>
          </p:cNvCxnSpPr>
          <p:nvPr/>
        </p:nvCxnSpPr>
        <p:spPr bwMode="auto">
          <a:xfrm rot="5400000">
            <a:off x="3036094" y="2412206"/>
            <a:ext cx="1055688" cy="2212975"/>
          </a:xfrm>
          <a:prstGeom prst="bentConnector3">
            <a:avLst>
              <a:gd name="adj1" fmla="val 6713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5644" name="Rectangle 44"/>
          <p:cNvSpPr>
            <a:spLocks noChangeArrowheads="1"/>
          </p:cNvSpPr>
          <p:nvPr/>
        </p:nvSpPr>
        <p:spPr bwMode="auto">
          <a:xfrm>
            <a:off x="174625" y="3435350"/>
            <a:ext cx="428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4D4D4D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25645" name="Line 45"/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6" name="Oval 46"/>
          <p:cNvSpPr>
            <a:spLocks noChangeArrowheads="1"/>
          </p:cNvSpPr>
          <p:nvPr/>
        </p:nvSpPr>
        <p:spPr bwMode="auto">
          <a:xfrm>
            <a:off x="4098925" y="48863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CC0000"/>
                </a:solidFill>
                <a:latin typeface="Lucida Sans Italic" pitchFamily="1" charset="0"/>
              </a:rPr>
              <a:t>current</a:t>
            </a:r>
          </a:p>
        </p:txBody>
      </p:sp>
      <p:sp>
        <p:nvSpPr>
          <p:cNvPr id="25647" name="Line 47"/>
          <p:cNvSpPr>
            <a:spLocks noChangeShapeType="1"/>
          </p:cNvSpPr>
          <p:nvPr/>
        </p:nvSpPr>
        <p:spPr bwMode="auto">
          <a:xfrm flipV="1">
            <a:off x="4376738" y="4403725"/>
            <a:ext cx="409575" cy="493713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3260726" y="2569368"/>
            <a:ext cx="482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4D4D4D"/>
                </a:solidFill>
                <a:latin typeface="Lucida Sans Italic" pitchFamily="1" charset="0"/>
              </a:rPr>
              <a:t>rank</a:t>
            </a:r>
          </a:p>
        </p:txBody>
      </p:sp>
      <p:sp>
        <p:nvSpPr>
          <p:cNvPr id="25649" name="Rectangle 49"/>
          <p:cNvSpPr>
            <a:spLocks noChangeArrowheads="1"/>
          </p:cNvSpPr>
          <p:nvPr/>
        </p:nvSpPr>
        <p:spPr bwMode="auto">
          <a:xfrm>
            <a:off x="6484938" y="5693671"/>
            <a:ext cx="1322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1" dirty="0">
                <a:solidFill>
                  <a:srgbClr val="CC0000"/>
                </a:solidFill>
              </a:rPr>
              <a:t>link 17 into 7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4182-FA8E-41C1-9552-31ED4A190A13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Kevin Wayne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162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637" cy="114979"/>
          </a:xfrm>
          <a:prstGeom prst="rect">
            <a:avLst/>
          </a:prstGeom>
          <a:blipFill>
            <a:blip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marR="1107440" indent="0">
              <a:lnSpc>
                <a:spcPts val="3080"/>
              </a:lnSpc>
              <a:spcBef>
                <a:spcPts val="725"/>
              </a:spcBef>
              <a:buNone/>
            </a:pPr>
            <a:endParaRPr lang="en-US" sz="3600" spc="-20" dirty="0">
              <a:latin typeface="Times New Roman"/>
              <a:cs typeface="Times New Roman"/>
            </a:endParaRPr>
          </a:p>
          <a:p>
            <a:pPr lvl="0" eaLnBrk="1" fontAlgn="auto" hangingPunct="1">
              <a:lnSpc>
                <a:spcPts val="3829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b="1" spc="-20" dirty="0">
                <a:solidFill>
                  <a:prstClr val="black"/>
                </a:solidFill>
                <a:latin typeface="Times New Roman"/>
                <a:cs typeface="Times New Roman"/>
              </a:rPr>
              <a:t>Fibonacci Heaps</a:t>
            </a:r>
            <a:endParaRPr lang="en-US" spc="-2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lvl="0" eaLnBrk="1" fontAlgn="auto" hangingPunct="1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936114" algn="l"/>
              </a:tabLst>
            </a:pPr>
            <a:r>
              <a:rPr lang="en-US" spc="-20" dirty="0">
                <a:solidFill>
                  <a:prstClr val="black"/>
                </a:solidFill>
                <a:latin typeface="Times New Roman"/>
                <a:cs typeface="Times New Roman"/>
              </a:rPr>
              <a:t>    Properties of Structure</a:t>
            </a:r>
          </a:p>
          <a:p>
            <a:pPr lvl="0" eaLnBrk="1" fontAlgn="auto" hangingPunct="1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936114" algn="l"/>
              </a:tabLst>
            </a:pPr>
            <a:r>
              <a:rPr lang="en-US" spc="-20" dirty="0">
                <a:solidFill>
                  <a:prstClr val="black"/>
                </a:solidFill>
                <a:latin typeface="Times New Roman"/>
                <a:cs typeface="Times New Roman"/>
              </a:rPr>
              <a:t>    Potential Function</a:t>
            </a:r>
          </a:p>
          <a:p>
            <a:pPr lvl="0" eaLnBrk="1" fontAlgn="auto" hangingPunct="1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936114" algn="l"/>
              </a:tabLst>
            </a:pPr>
            <a:r>
              <a:rPr lang="en-US" spc="-20" dirty="0">
                <a:solidFill>
                  <a:prstClr val="black"/>
                </a:solidFill>
                <a:latin typeface="Times New Roman"/>
                <a:cs typeface="Times New Roman"/>
              </a:rPr>
              <a:t>    Insert</a:t>
            </a:r>
          </a:p>
          <a:p>
            <a:pPr lvl="0" eaLnBrk="1" fontAlgn="auto" hangingPunct="1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936114" algn="l"/>
              </a:tabLst>
            </a:pPr>
            <a:r>
              <a:rPr lang="en-US" spc="-20" dirty="0">
                <a:solidFill>
                  <a:prstClr val="black"/>
                </a:solidFill>
                <a:latin typeface="Times New Roman"/>
                <a:cs typeface="Times New Roman"/>
              </a:rPr>
              <a:t>    Delete-Min</a:t>
            </a:r>
          </a:p>
          <a:p>
            <a:pPr lvl="0" eaLnBrk="1" fontAlgn="auto" hangingPunct="1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936114" algn="l"/>
              </a:tabLst>
            </a:pPr>
            <a:r>
              <a:rPr lang="en-US" spc="-20" dirty="0">
                <a:solidFill>
                  <a:prstClr val="black"/>
                </a:solidFill>
                <a:latin typeface="Times New Roman"/>
                <a:cs typeface="Times New Roman"/>
              </a:rPr>
              <a:t>    Decrease-Key</a:t>
            </a:r>
          </a:p>
          <a:p>
            <a:pPr lvl="0" eaLnBrk="1" fontAlgn="auto" hangingPunct="1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936114" algn="l"/>
              </a:tabLst>
            </a:pPr>
            <a:r>
              <a:rPr lang="en-US" spc="-20" dirty="0">
                <a:solidFill>
                  <a:prstClr val="black"/>
                </a:solidFill>
                <a:latin typeface="Times New Roman"/>
                <a:cs typeface="Times New Roman"/>
              </a:rPr>
              <a:t>    Delete</a:t>
            </a:r>
          </a:p>
          <a:p>
            <a:pPr lvl="0" eaLnBrk="1" fontAlgn="auto" hangingPunct="1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936114" algn="l"/>
              </a:tabLst>
            </a:pPr>
            <a:r>
              <a:rPr lang="en-US" spc="-20" dirty="0">
                <a:solidFill>
                  <a:prstClr val="black"/>
                </a:solidFill>
                <a:latin typeface="Times New Roman"/>
                <a:cs typeface="Times New Roman"/>
              </a:rPr>
              <a:t>    Performance Analysis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F7F926-D7C1-43C5-A833-F72D05E9869F}" type="datetime1">
              <a:rPr lang="en-US" smtClean="0"/>
              <a:t>3/2/2017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507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Fibonacci Heaps:  Delete Min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/>
              <a:t>Delete min:</a:t>
            </a:r>
          </a:p>
          <a:p>
            <a:pPr marL="334963" lvl="1" indent="-228600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>
                <a:solidFill>
                  <a:srgbClr val="C0C0C0"/>
                </a:solidFill>
              </a:rPr>
              <a:t>Delete min; meld its children into root list; update min.</a:t>
            </a:r>
          </a:p>
          <a:p>
            <a:pPr marL="334963" lvl="1" indent="-228600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/>
              <a:t>Consolidate trees so that no two roots have same rank.</a:t>
            </a:r>
          </a:p>
          <a:p>
            <a:pPr marL="344488" lvl="1" indent="-222250">
              <a:buClrTx/>
              <a:buSzPct val="35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dirty="0"/>
          </a:p>
          <a:p>
            <a:pPr marL="344488" lvl="1" indent="-222250">
              <a:buClrTx/>
              <a:buSzPct val="35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dirty="0"/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39</a:t>
            </a:r>
          </a:p>
        </p:txBody>
      </p:sp>
      <p:cxnSp>
        <p:nvCxnSpPr>
          <p:cNvPr id="26628" name="AutoShape 4"/>
          <p:cNvCxnSpPr>
            <a:cxnSpLocks noChangeShapeType="1"/>
            <a:stCxn id="26627" idx="0"/>
            <a:endCxn id="26634" idx="4"/>
          </p:cNvCxnSpPr>
          <p:nvPr/>
        </p:nvCxnSpPr>
        <p:spPr bwMode="auto">
          <a:xfrm flipV="1">
            <a:off x="6202363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26631" name="AutoShape 7"/>
          <p:cNvCxnSpPr>
            <a:cxnSpLocks noChangeShapeType="1"/>
            <a:stCxn id="26634" idx="2"/>
            <a:endCxn id="26630" idx="6"/>
          </p:cNvCxnSpPr>
          <p:nvPr/>
        </p:nvCxnSpPr>
        <p:spPr bwMode="auto">
          <a:xfrm flipH="1">
            <a:off x="5181600" y="4233863"/>
            <a:ext cx="83820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26633" name="AutoShape 9"/>
          <p:cNvCxnSpPr>
            <a:cxnSpLocks noChangeShapeType="1"/>
            <a:stCxn id="26630" idx="4"/>
            <a:endCxn id="26632" idx="0"/>
          </p:cNvCxnSpPr>
          <p:nvPr/>
        </p:nvCxnSpPr>
        <p:spPr bwMode="auto">
          <a:xfrm>
            <a:off x="4999038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26636" name="Oval 12"/>
          <p:cNvSpPr>
            <a:spLocks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17</a:t>
            </a:r>
          </a:p>
        </p:txBody>
      </p:sp>
      <p:cxnSp>
        <p:nvCxnSpPr>
          <p:cNvPr id="26637" name="AutoShape 13"/>
          <p:cNvCxnSpPr>
            <a:cxnSpLocks noChangeShapeType="1"/>
            <a:stCxn id="26664" idx="0"/>
            <a:endCxn id="26636" idx="4"/>
          </p:cNvCxnSpPr>
          <p:nvPr/>
        </p:nvCxnSpPr>
        <p:spPr bwMode="auto">
          <a:xfrm flipV="1">
            <a:off x="4297363" y="5257800"/>
            <a:ext cx="1587" cy="4572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38" name="Oval 14"/>
          <p:cNvSpPr>
            <a:spLocks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26640" name="AutoShape 16"/>
          <p:cNvCxnSpPr>
            <a:cxnSpLocks noChangeShapeType="1"/>
            <a:stCxn id="26638" idx="0"/>
            <a:endCxn id="26639" idx="4"/>
          </p:cNvCxnSpPr>
          <p:nvPr/>
        </p:nvCxnSpPr>
        <p:spPr bwMode="auto">
          <a:xfrm flipV="1">
            <a:off x="1866900" y="5326063"/>
            <a:ext cx="1588" cy="3889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41" name="Oval 17"/>
          <p:cNvSpPr>
            <a:spLocks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26642" name="AutoShape 18"/>
          <p:cNvCxnSpPr>
            <a:cxnSpLocks noChangeShapeType="1"/>
            <a:stCxn id="26641" idx="0"/>
            <a:endCxn id="26644" idx="4"/>
          </p:cNvCxnSpPr>
          <p:nvPr/>
        </p:nvCxnSpPr>
        <p:spPr bwMode="auto">
          <a:xfrm flipV="1">
            <a:off x="2468563" y="4419600"/>
            <a:ext cx="1587" cy="5334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43" name="AutoShape 19"/>
          <p:cNvCxnSpPr>
            <a:cxnSpLocks noChangeShapeType="1"/>
            <a:stCxn id="26639" idx="7"/>
            <a:endCxn id="26644" idx="3"/>
          </p:cNvCxnSpPr>
          <p:nvPr/>
        </p:nvCxnSpPr>
        <p:spPr bwMode="auto">
          <a:xfrm flipV="1">
            <a:off x="1995488" y="4365625"/>
            <a:ext cx="342900" cy="6413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44" name="Oval 20"/>
          <p:cNvSpPr>
            <a:spLocks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24</a:t>
            </a:r>
          </a:p>
        </p:txBody>
      </p:sp>
      <p:cxnSp>
        <p:nvCxnSpPr>
          <p:cNvPr id="26645" name="AutoShape 21"/>
          <p:cNvCxnSpPr>
            <a:cxnSpLocks noChangeShapeType="1"/>
            <a:stCxn id="26644" idx="6"/>
            <a:endCxn id="26630" idx="2"/>
          </p:cNvCxnSpPr>
          <p:nvPr/>
        </p:nvCxnSpPr>
        <p:spPr bwMode="auto">
          <a:xfrm>
            <a:off x="2651125" y="4233863"/>
            <a:ext cx="216535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46" name="AutoShape 22"/>
          <p:cNvCxnSpPr>
            <a:cxnSpLocks noChangeShapeType="1"/>
            <a:stCxn id="26635" idx="6"/>
            <a:endCxn id="26629" idx="2"/>
          </p:cNvCxnSpPr>
          <p:nvPr/>
        </p:nvCxnSpPr>
        <p:spPr bwMode="auto">
          <a:xfrm>
            <a:off x="7451725" y="4233863"/>
            <a:ext cx="64135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47" name="AutoShape 23"/>
          <p:cNvCxnSpPr>
            <a:cxnSpLocks noChangeShapeType="1"/>
            <a:stCxn id="26634" idx="6"/>
            <a:endCxn id="26635" idx="2"/>
          </p:cNvCxnSpPr>
          <p:nvPr/>
        </p:nvCxnSpPr>
        <p:spPr bwMode="auto">
          <a:xfrm>
            <a:off x="6384925" y="4233863"/>
            <a:ext cx="70167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48" name="Oval 24"/>
          <p:cNvSpPr>
            <a:spLocks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26649" name="AutoShape 25"/>
          <p:cNvCxnSpPr>
            <a:cxnSpLocks noChangeShapeType="1"/>
            <a:stCxn id="26648" idx="0"/>
            <a:endCxn id="26629" idx="4"/>
          </p:cNvCxnSpPr>
          <p:nvPr/>
        </p:nvCxnSpPr>
        <p:spPr bwMode="auto">
          <a:xfrm flipV="1">
            <a:off x="8275638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6650" name="Group 26"/>
          <p:cNvGrpSpPr>
            <a:grpSpLocks/>
          </p:cNvGrpSpPr>
          <p:nvPr/>
        </p:nvGrpSpPr>
        <p:grpSpPr bwMode="auto">
          <a:xfrm>
            <a:off x="3810000" y="2590800"/>
            <a:ext cx="1349375" cy="231775"/>
            <a:chOff x="2400" y="1632"/>
            <a:chExt cx="850" cy="146"/>
          </a:xfrm>
        </p:grpSpPr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2400" y="1632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6652" name="Rectangle 28"/>
            <p:cNvSpPr>
              <a:spLocks noChangeArrowheads="1"/>
            </p:cNvSpPr>
            <p:nvPr/>
          </p:nvSpPr>
          <p:spPr bwMode="auto">
            <a:xfrm>
              <a:off x="2614" y="1632"/>
              <a:ext cx="208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6653" name="Rectangle 29"/>
            <p:cNvSpPr>
              <a:spLocks noChangeArrowheads="1"/>
            </p:cNvSpPr>
            <p:nvPr/>
          </p:nvSpPr>
          <p:spPr bwMode="auto">
            <a:xfrm>
              <a:off x="2829" y="1632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6654" name="Rectangle 30"/>
            <p:cNvSpPr>
              <a:spLocks noChangeArrowheads="1"/>
            </p:cNvSpPr>
            <p:nvPr/>
          </p:nvSpPr>
          <p:spPr bwMode="auto">
            <a:xfrm>
              <a:off x="3043" y="1632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26655" name="Group 31"/>
          <p:cNvGrpSpPr>
            <a:grpSpLocks/>
          </p:cNvGrpSpPr>
          <p:nvPr/>
        </p:nvGrpSpPr>
        <p:grpSpPr bwMode="auto">
          <a:xfrm>
            <a:off x="3810000" y="2827338"/>
            <a:ext cx="1349375" cy="231775"/>
            <a:chOff x="2400" y="1781"/>
            <a:chExt cx="850" cy="146"/>
          </a:xfrm>
        </p:grpSpPr>
        <p:sp>
          <p:nvSpPr>
            <p:cNvPr id="26656" name="Rectangle 32"/>
            <p:cNvSpPr>
              <a:spLocks noChangeArrowheads="1"/>
            </p:cNvSpPr>
            <p:nvPr/>
          </p:nvSpPr>
          <p:spPr bwMode="auto">
            <a:xfrm>
              <a:off x="2400" y="1781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Rectangle 33"/>
            <p:cNvSpPr>
              <a:spLocks noChangeArrowheads="1"/>
            </p:cNvSpPr>
            <p:nvPr/>
          </p:nvSpPr>
          <p:spPr bwMode="auto">
            <a:xfrm>
              <a:off x="2614" y="1781"/>
              <a:ext cx="208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8" name="Rectangle 34"/>
            <p:cNvSpPr>
              <a:spLocks noChangeArrowheads="1"/>
            </p:cNvSpPr>
            <p:nvPr/>
          </p:nvSpPr>
          <p:spPr bwMode="auto">
            <a:xfrm>
              <a:off x="2829" y="1781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9" name="Rectangle 35"/>
            <p:cNvSpPr>
              <a:spLocks noChangeArrowheads="1"/>
            </p:cNvSpPr>
            <p:nvPr/>
          </p:nvSpPr>
          <p:spPr bwMode="auto">
            <a:xfrm>
              <a:off x="3043" y="1781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60" name="Oval 36"/>
          <p:cNvSpPr>
            <a:spLocks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1" name="Oval 37"/>
          <p:cNvSpPr>
            <a:spLocks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2" name="Oval 38"/>
          <p:cNvSpPr>
            <a:spLocks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663" name="AutoShape 39"/>
          <p:cNvCxnSpPr>
            <a:cxnSpLocks noChangeShapeType="1"/>
            <a:stCxn id="26636" idx="7"/>
            <a:endCxn id="26630" idx="3"/>
          </p:cNvCxnSpPr>
          <p:nvPr/>
        </p:nvCxnSpPr>
        <p:spPr bwMode="auto">
          <a:xfrm flipV="1">
            <a:off x="4425950" y="4365625"/>
            <a:ext cx="442913" cy="5730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64" name="Oval 40"/>
          <p:cNvSpPr>
            <a:spLocks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26665" name="Oval 41"/>
          <p:cNvSpPr>
            <a:spLocks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6" name="Oval 42"/>
          <p:cNvSpPr>
            <a:spLocks noChangeArrowheads="1"/>
          </p:cNvSpPr>
          <p:nvPr/>
        </p:nvSpPr>
        <p:spPr bwMode="auto">
          <a:xfrm>
            <a:off x="5357813" y="34385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CC0000"/>
                </a:solidFill>
                <a:latin typeface="Lucida Sans Italic" pitchFamily="1" charset="0"/>
              </a:rPr>
              <a:t>current</a:t>
            </a:r>
          </a:p>
        </p:txBody>
      </p:sp>
      <p:sp>
        <p:nvSpPr>
          <p:cNvPr id="26667" name="Line 43"/>
          <p:cNvSpPr>
            <a:spLocks noChangeShapeType="1"/>
          </p:cNvSpPr>
          <p:nvPr/>
        </p:nvSpPr>
        <p:spPr bwMode="auto">
          <a:xfrm flipH="1">
            <a:off x="5151438" y="3740150"/>
            <a:ext cx="392112" cy="295275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6668" name="AutoShape 44"/>
          <p:cNvCxnSpPr>
            <a:cxnSpLocks noChangeShapeType="1"/>
          </p:cNvCxnSpPr>
          <p:nvPr/>
        </p:nvCxnSpPr>
        <p:spPr bwMode="auto">
          <a:xfrm rot="5400000">
            <a:off x="3036094" y="2412206"/>
            <a:ext cx="1055688" cy="2212975"/>
          </a:xfrm>
          <a:prstGeom prst="bentConnector3">
            <a:avLst>
              <a:gd name="adj1" fmla="val 6713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69" name="Rectangle 45"/>
          <p:cNvSpPr>
            <a:spLocks noChangeArrowheads="1"/>
          </p:cNvSpPr>
          <p:nvPr/>
        </p:nvSpPr>
        <p:spPr bwMode="auto">
          <a:xfrm>
            <a:off x="3937000" y="3835400"/>
            <a:ext cx="428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4D4D4D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26670" name="Line 46"/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1" name="Rectangle 47"/>
          <p:cNvSpPr>
            <a:spLocks noChangeArrowheads="1"/>
          </p:cNvSpPr>
          <p:nvPr/>
        </p:nvSpPr>
        <p:spPr bwMode="auto">
          <a:xfrm>
            <a:off x="3279208" y="2565627"/>
            <a:ext cx="482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4D4D4D"/>
                </a:solidFill>
                <a:latin typeface="Lucida Sans Italic" pitchFamily="1" charset="0"/>
              </a:rPr>
              <a:t>rank</a:t>
            </a:r>
          </a:p>
        </p:txBody>
      </p:sp>
      <p:sp>
        <p:nvSpPr>
          <p:cNvPr id="26672" name="Rectangle 48"/>
          <p:cNvSpPr>
            <a:spLocks noChangeArrowheads="1"/>
          </p:cNvSpPr>
          <p:nvPr/>
        </p:nvSpPr>
        <p:spPr bwMode="auto">
          <a:xfrm>
            <a:off x="6484938" y="5726329"/>
            <a:ext cx="1322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1" dirty="0">
                <a:solidFill>
                  <a:srgbClr val="CC0000"/>
                </a:solidFill>
              </a:rPr>
              <a:t>link 24 into 7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416DEB-2152-4A89-9534-4C2736A2E6B7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Kevin Wayne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332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Fibonacci Heaps:  Delete Min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/>
              <a:t>Delete min:</a:t>
            </a:r>
          </a:p>
          <a:p>
            <a:pPr marL="334963" lvl="1" indent="-228600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>
                <a:solidFill>
                  <a:srgbClr val="C0C0C0"/>
                </a:solidFill>
              </a:rPr>
              <a:t>Delete min; meld its children into root list; update min.</a:t>
            </a:r>
          </a:p>
          <a:p>
            <a:pPr marL="334963" lvl="1" indent="-228600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/>
              <a:t>Consolidate trees so that no two roots have same rank.</a:t>
            </a:r>
          </a:p>
          <a:p>
            <a:pPr marL="344488" lvl="1" indent="-222250">
              <a:buClrTx/>
              <a:buSzPct val="35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dirty="0"/>
          </a:p>
          <a:p>
            <a:pPr marL="344488" lvl="1" indent="-222250">
              <a:buClrTx/>
              <a:buSzPct val="35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dirty="0"/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6019800" y="455815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39</a:t>
            </a:r>
          </a:p>
        </p:txBody>
      </p:sp>
      <p:cxnSp>
        <p:nvCxnSpPr>
          <p:cNvPr id="27652" name="AutoShape 4"/>
          <p:cNvCxnSpPr>
            <a:cxnSpLocks noChangeShapeType="1"/>
            <a:stCxn id="27651" idx="0"/>
            <a:endCxn id="27658" idx="4"/>
          </p:cNvCxnSpPr>
          <p:nvPr/>
        </p:nvCxnSpPr>
        <p:spPr bwMode="auto">
          <a:xfrm flipV="1">
            <a:off x="6202363" y="4256310"/>
            <a:ext cx="0" cy="30184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8093075" y="388324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4816475" y="388324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27655" name="AutoShape 7"/>
          <p:cNvCxnSpPr>
            <a:cxnSpLocks noChangeShapeType="1"/>
            <a:stCxn id="27658" idx="2"/>
            <a:endCxn id="27654" idx="6"/>
          </p:cNvCxnSpPr>
          <p:nvPr/>
        </p:nvCxnSpPr>
        <p:spPr bwMode="auto">
          <a:xfrm flipH="1">
            <a:off x="5181600" y="4070573"/>
            <a:ext cx="83820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4816475" y="455815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27657" name="AutoShape 9"/>
          <p:cNvCxnSpPr>
            <a:cxnSpLocks noChangeShapeType="1"/>
            <a:stCxn id="27654" idx="4"/>
            <a:endCxn id="27656" idx="0"/>
          </p:cNvCxnSpPr>
          <p:nvPr/>
        </p:nvCxnSpPr>
        <p:spPr bwMode="auto">
          <a:xfrm>
            <a:off x="4999038" y="4256310"/>
            <a:ext cx="0" cy="30184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6019800" y="388324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7086600" y="388324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4114800" y="522513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4114800" y="455815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17</a:t>
            </a:r>
          </a:p>
        </p:txBody>
      </p:sp>
      <p:cxnSp>
        <p:nvCxnSpPr>
          <p:cNvPr id="27662" name="AutoShape 14"/>
          <p:cNvCxnSpPr>
            <a:cxnSpLocks noChangeShapeType="1"/>
            <a:stCxn id="27660" idx="0"/>
            <a:endCxn id="27661" idx="4"/>
          </p:cNvCxnSpPr>
          <p:nvPr/>
        </p:nvCxnSpPr>
        <p:spPr bwMode="auto">
          <a:xfrm flipV="1">
            <a:off x="4297363" y="4931220"/>
            <a:ext cx="0" cy="29391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63" name="Oval 15"/>
          <p:cNvSpPr>
            <a:spLocks noChangeArrowheads="1"/>
          </p:cNvSpPr>
          <p:nvPr/>
        </p:nvSpPr>
        <p:spPr bwMode="auto">
          <a:xfrm>
            <a:off x="2751138" y="584266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2751138" y="5225130"/>
            <a:ext cx="365125" cy="373063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27665" name="AutoShape 17"/>
          <p:cNvCxnSpPr>
            <a:cxnSpLocks noChangeShapeType="1"/>
            <a:stCxn id="27663" idx="0"/>
            <a:endCxn id="27664" idx="4"/>
          </p:cNvCxnSpPr>
          <p:nvPr/>
        </p:nvCxnSpPr>
        <p:spPr bwMode="auto">
          <a:xfrm flipV="1">
            <a:off x="2933700" y="5598193"/>
            <a:ext cx="1588" cy="24447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66" name="Oval 18"/>
          <p:cNvSpPr>
            <a:spLocks noChangeArrowheads="1"/>
          </p:cNvSpPr>
          <p:nvPr/>
        </p:nvSpPr>
        <p:spPr bwMode="auto">
          <a:xfrm>
            <a:off x="3352800" y="522513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27667" name="AutoShape 19"/>
          <p:cNvCxnSpPr>
            <a:cxnSpLocks noChangeShapeType="1"/>
            <a:stCxn id="27666" idx="0"/>
            <a:endCxn id="27669" idx="4"/>
          </p:cNvCxnSpPr>
          <p:nvPr/>
        </p:nvCxnSpPr>
        <p:spPr bwMode="auto">
          <a:xfrm flipV="1">
            <a:off x="3535363" y="4931220"/>
            <a:ext cx="0" cy="29391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668" name="AutoShape 20"/>
          <p:cNvCxnSpPr>
            <a:cxnSpLocks noChangeShapeType="1"/>
            <a:stCxn id="27664" idx="7"/>
            <a:endCxn id="27669" idx="3"/>
          </p:cNvCxnSpPr>
          <p:nvPr/>
        </p:nvCxnSpPr>
        <p:spPr bwMode="auto">
          <a:xfrm flipV="1">
            <a:off x="3062792" y="4876586"/>
            <a:ext cx="343479" cy="40317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69" name="Oval 21"/>
          <p:cNvSpPr>
            <a:spLocks noChangeArrowheads="1"/>
          </p:cNvSpPr>
          <p:nvPr/>
        </p:nvSpPr>
        <p:spPr bwMode="auto">
          <a:xfrm>
            <a:off x="3352800" y="455815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24</a:t>
            </a:r>
          </a:p>
        </p:txBody>
      </p:sp>
      <p:cxnSp>
        <p:nvCxnSpPr>
          <p:cNvPr id="27670" name="AutoShape 22"/>
          <p:cNvCxnSpPr>
            <a:cxnSpLocks noChangeShapeType="1"/>
            <a:stCxn id="27669" idx="7"/>
            <a:endCxn id="27654" idx="2"/>
          </p:cNvCxnSpPr>
          <p:nvPr/>
        </p:nvCxnSpPr>
        <p:spPr bwMode="auto">
          <a:xfrm flipV="1">
            <a:off x="3664454" y="4069779"/>
            <a:ext cx="1152021" cy="54301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671" name="AutoShape 23"/>
          <p:cNvCxnSpPr>
            <a:cxnSpLocks noChangeShapeType="1"/>
            <a:stCxn id="27659" idx="6"/>
            <a:endCxn id="27653" idx="2"/>
          </p:cNvCxnSpPr>
          <p:nvPr/>
        </p:nvCxnSpPr>
        <p:spPr bwMode="auto">
          <a:xfrm>
            <a:off x="7451725" y="4070573"/>
            <a:ext cx="64135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672" name="AutoShape 24"/>
          <p:cNvCxnSpPr>
            <a:cxnSpLocks noChangeShapeType="1"/>
            <a:stCxn id="27658" idx="6"/>
            <a:endCxn id="27659" idx="2"/>
          </p:cNvCxnSpPr>
          <p:nvPr/>
        </p:nvCxnSpPr>
        <p:spPr bwMode="auto">
          <a:xfrm>
            <a:off x="6384925" y="4070573"/>
            <a:ext cx="70167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73" name="Oval 25"/>
          <p:cNvSpPr>
            <a:spLocks noChangeArrowheads="1"/>
          </p:cNvSpPr>
          <p:nvPr/>
        </p:nvSpPr>
        <p:spPr bwMode="auto">
          <a:xfrm>
            <a:off x="8093075" y="455815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27674" name="AutoShape 26"/>
          <p:cNvCxnSpPr>
            <a:cxnSpLocks noChangeShapeType="1"/>
            <a:stCxn id="27673" idx="0"/>
            <a:endCxn id="27653" idx="4"/>
          </p:cNvCxnSpPr>
          <p:nvPr/>
        </p:nvCxnSpPr>
        <p:spPr bwMode="auto">
          <a:xfrm flipV="1">
            <a:off x="8275638" y="4256310"/>
            <a:ext cx="0" cy="30184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7675" name="Group 27"/>
          <p:cNvGrpSpPr>
            <a:grpSpLocks/>
          </p:cNvGrpSpPr>
          <p:nvPr/>
        </p:nvGrpSpPr>
        <p:grpSpPr bwMode="auto">
          <a:xfrm>
            <a:off x="3810000" y="2590800"/>
            <a:ext cx="1349375" cy="231775"/>
            <a:chOff x="2400" y="1632"/>
            <a:chExt cx="850" cy="146"/>
          </a:xfrm>
        </p:grpSpPr>
        <p:sp>
          <p:nvSpPr>
            <p:cNvPr id="27676" name="Rectangle 28"/>
            <p:cNvSpPr>
              <a:spLocks noChangeArrowheads="1"/>
            </p:cNvSpPr>
            <p:nvPr/>
          </p:nvSpPr>
          <p:spPr bwMode="auto">
            <a:xfrm>
              <a:off x="2400" y="1632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7677" name="Rectangle 29"/>
            <p:cNvSpPr>
              <a:spLocks noChangeArrowheads="1"/>
            </p:cNvSpPr>
            <p:nvPr/>
          </p:nvSpPr>
          <p:spPr bwMode="auto">
            <a:xfrm>
              <a:off x="2614" y="1632"/>
              <a:ext cx="208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7678" name="Rectangle 30"/>
            <p:cNvSpPr>
              <a:spLocks noChangeArrowheads="1"/>
            </p:cNvSpPr>
            <p:nvPr/>
          </p:nvSpPr>
          <p:spPr bwMode="auto">
            <a:xfrm>
              <a:off x="2829" y="1632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7679" name="Rectangle 31"/>
            <p:cNvSpPr>
              <a:spLocks noChangeArrowheads="1"/>
            </p:cNvSpPr>
            <p:nvPr/>
          </p:nvSpPr>
          <p:spPr bwMode="auto">
            <a:xfrm>
              <a:off x="3043" y="1632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27680" name="Group 32"/>
          <p:cNvGrpSpPr>
            <a:grpSpLocks/>
          </p:cNvGrpSpPr>
          <p:nvPr/>
        </p:nvGrpSpPr>
        <p:grpSpPr bwMode="auto">
          <a:xfrm>
            <a:off x="3810000" y="2827338"/>
            <a:ext cx="1349375" cy="231775"/>
            <a:chOff x="2400" y="1781"/>
            <a:chExt cx="850" cy="146"/>
          </a:xfrm>
        </p:grpSpPr>
        <p:sp>
          <p:nvSpPr>
            <p:cNvPr id="27681" name="Rectangle 33"/>
            <p:cNvSpPr>
              <a:spLocks noChangeArrowheads="1"/>
            </p:cNvSpPr>
            <p:nvPr/>
          </p:nvSpPr>
          <p:spPr bwMode="auto">
            <a:xfrm>
              <a:off x="2400" y="1781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2" name="Rectangle 34"/>
            <p:cNvSpPr>
              <a:spLocks noChangeArrowheads="1"/>
            </p:cNvSpPr>
            <p:nvPr/>
          </p:nvSpPr>
          <p:spPr bwMode="auto">
            <a:xfrm>
              <a:off x="2614" y="1781"/>
              <a:ext cx="208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3" name="Rectangle 35"/>
            <p:cNvSpPr>
              <a:spLocks noChangeArrowheads="1"/>
            </p:cNvSpPr>
            <p:nvPr/>
          </p:nvSpPr>
          <p:spPr bwMode="auto">
            <a:xfrm>
              <a:off x="2829" y="1781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4" name="Rectangle 36"/>
            <p:cNvSpPr>
              <a:spLocks noChangeArrowheads="1"/>
            </p:cNvSpPr>
            <p:nvPr/>
          </p:nvSpPr>
          <p:spPr bwMode="auto">
            <a:xfrm>
              <a:off x="3043" y="1781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85" name="Oval 37"/>
          <p:cNvSpPr>
            <a:spLocks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6" name="Oval 38"/>
          <p:cNvSpPr>
            <a:spLocks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7" name="Oval 39"/>
          <p:cNvSpPr>
            <a:spLocks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8" name="Oval 40"/>
          <p:cNvSpPr>
            <a:spLocks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689" name="AutoShape 41"/>
          <p:cNvCxnSpPr>
            <a:cxnSpLocks noChangeShapeType="1"/>
            <a:stCxn id="27661" idx="7"/>
            <a:endCxn id="27654" idx="3"/>
          </p:cNvCxnSpPr>
          <p:nvPr/>
        </p:nvCxnSpPr>
        <p:spPr bwMode="auto">
          <a:xfrm flipV="1">
            <a:off x="4426454" y="4201676"/>
            <a:ext cx="443492" cy="411116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690" name="AutoShape 42"/>
          <p:cNvCxnSpPr>
            <a:cxnSpLocks noChangeShapeType="1"/>
            <a:stCxn id="27686" idx="4"/>
            <a:endCxn id="27654" idx="0"/>
          </p:cNvCxnSpPr>
          <p:nvPr/>
        </p:nvCxnSpPr>
        <p:spPr bwMode="auto">
          <a:xfrm rot="16200000" flipH="1">
            <a:off x="4552045" y="3436255"/>
            <a:ext cx="892398" cy="1587"/>
          </a:xfrm>
          <a:prstGeom prst="curved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91" name="Rectangle 43"/>
          <p:cNvSpPr>
            <a:spLocks noChangeArrowheads="1"/>
          </p:cNvSpPr>
          <p:nvPr/>
        </p:nvSpPr>
        <p:spPr bwMode="auto">
          <a:xfrm>
            <a:off x="3937000" y="3672110"/>
            <a:ext cx="428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4D4D4D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27692" name="Line 44"/>
          <p:cNvSpPr>
            <a:spLocks noChangeShapeType="1"/>
          </p:cNvSpPr>
          <p:nvPr/>
        </p:nvSpPr>
        <p:spPr bwMode="auto">
          <a:xfrm>
            <a:off x="4395788" y="3840385"/>
            <a:ext cx="430212" cy="93663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3" name="Oval 45"/>
          <p:cNvSpPr>
            <a:spLocks noChangeArrowheads="1"/>
          </p:cNvSpPr>
          <p:nvPr/>
        </p:nvSpPr>
        <p:spPr bwMode="auto">
          <a:xfrm>
            <a:off x="5357813" y="327523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CC0000"/>
                </a:solidFill>
                <a:latin typeface="Lucida Sans Italic" pitchFamily="1" charset="0"/>
              </a:rPr>
              <a:t>current</a:t>
            </a:r>
          </a:p>
        </p:txBody>
      </p:sp>
      <p:sp>
        <p:nvSpPr>
          <p:cNvPr id="27694" name="Line 46"/>
          <p:cNvSpPr>
            <a:spLocks noChangeShapeType="1"/>
          </p:cNvSpPr>
          <p:nvPr/>
        </p:nvSpPr>
        <p:spPr bwMode="auto">
          <a:xfrm flipH="1">
            <a:off x="5151438" y="3576860"/>
            <a:ext cx="392112" cy="295275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5" name="Rectangle 47"/>
          <p:cNvSpPr>
            <a:spLocks noChangeArrowheads="1"/>
          </p:cNvSpPr>
          <p:nvPr/>
        </p:nvSpPr>
        <p:spPr bwMode="auto">
          <a:xfrm>
            <a:off x="3272632" y="2590800"/>
            <a:ext cx="482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4D4D4D"/>
                </a:solidFill>
                <a:latin typeface="Lucida Sans Italic" pitchFamily="1" charset="0"/>
              </a:rPr>
              <a:t>rank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03B0B2-C442-4E27-A5EA-038C7ED6C3E9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Kevin Wayne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632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Fibonacci Heaps:  Delete Min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/>
              <a:t>Delete min:</a:t>
            </a:r>
          </a:p>
          <a:p>
            <a:pPr marL="334963" lvl="1" indent="-228600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>
                <a:solidFill>
                  <a:srgbClr val="C0C0C0"/>
                </a:solidFill>
              </a:rPr>
              <a:t>Delete min; meld its children into root list; update min.</a:t>
            </a:r>
          </a:p>
          <a:p>
            <a:pPr marL="334963" lvl="1" indent="-228600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/>
              <a:t>Consolidate trees so that no two roots have same rank.</a:t>
            </a:r>
          </a:p>
          <a:p>
            <a:pPr marL="344488" lvl="1" indent="-222250">
              <a:buClrTx/>
              <a:buSzPct val="35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dirty="0"/>
          </a:p>
          <a:p>
            <a:pPr marL="344488" lvl="1" indent="-222250">
              <a:buClrTx/>
              <a:buSzPct val="35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dirty="0"/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6019800" y="455815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39</a:t>
            </a:r>
          </a:p>
        </p:txBody>
      </p:sp>
      <p:cxnSp>
        <p:nvCxnSpPr>
          <p:cNvPr id="27652" name="AutoShape 4"/>
          <p:cNvCxnSpPr>
            <a:cxnSpLocks noChangeShapeType="1"/>
            <a:stCxn id="27651" idx="0"/>
            <a:endCxn id="27658" idx="4"/>
          </p:cNvCxnSpPr>
          <p:nvPr/>
        </p:nvCxnSpPr>
        <p:spPr bwMode="auto">
          <a:xfrm flipV="1">
            <a:off x="6202363" y="4256310"/>
            <a:ext cx="0" cy="30184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8093075" y="388324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4816475" y="388324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27655" name="AutoShape 7"/>
          <p:cNvCxnSpPr>
            <a:cxnSpLocks noChangeShapeType="1"/>
            <a:stCxn id="27658" idx="2"/>
            <a:endCxn id="27654" idx="6"/>
          </p:cNvCxnSpPr>
          <p:nvPr/>
        </p:nvCxnSpPr>
        <p:spPr bwMode="auto">
          <a:xfrm flipH="1">
            <a:off x="5181600" y="4070573"/>
            <a:ext cx="83820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4816475" y="455815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27657" name="AutoShape 9"/>
          <p:cNvCxnSpPr>
            <a:cxnSpLocks noChangeShapeType="1"/>
            <a:stCxn id="27654" idx="4"/>
            <a:endCxn id="27656" idx="0"/>
          </p:cNvCxnSpPr>
          <p:nvPr/>
        </p:nvCxnSpPr>
        <p:spPr bwMode="auto">
          <a:xfrm>
            <a:off x="4999038" y="4256310"/>
            <a:ext cx="0" cy="30184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6019800" y="388324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7086600" y="388324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4114800" y="522513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4114800" y="455815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17</a:t>
            </a:r>
          </a:p>
        </p:txBody>
      </p:sp>
      <p:cxnSp>
        <p:nvCxnSpPr>
          <p:cNvPr id="27662" name="AutoShape 14"/>
          <p:cNvCxnSpPr>
            <a:cxnSpLocks noChangeShapeType="1"/>
            <a:stCxn id="27660" idx="0"/>
            <a:endCxn id="27661" idx="4"/>
          </p:cNvCxnSpPr>
          <p:nvPr/>
        </p:nvCxnSpPr>
        <p:spPr bwMode="auto">
          <a:xfrm flipV="1">
            <a:off x="4297363" y="4931220"/>
            <a:ext cx="0" cy="29391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63" name="Oval 15"/>
          <p:cNvSpPr>
            <a:spLocks noChangeArrowheads="1"/>
          </p:cNvSpPr>
          <p:nvPr/>
        </p:nvSpPr>
        <p:spPr bwMode="auto">
          <a:xfrm>
            <a:off x="2751138" y="584266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2751138" y="5225130"/>
            <a:ext cx="365125" cy="373063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27665" name="AutoShape 17"/>
          <p:cNvCxnSpPr>
            <a:cxnSpLocks noChangeShapeType="1"/>
            <a:stCxn id="27663" idx="0"/>
            <a:endCxn id="27664" idx="4"/>
          </p:cNvCxnSpPr>
          <p:nvPr/>
        </p:nvCxnSpPr>
        <p:spPr bwMode="auto">
          <a:xfrm flipV="1">
            <a:off x="2933700" y="5598193"/>
            <a:ext cx="1588" cy="24447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66" name="Oval 18"/>
          <p:cNvSpPr>
            <a:spLocks noChangeArrowheads="1"/>
          </p:cNvSpPr>
          <p:nvPr/>
        </p:nvSpPr>
        <p:spPr bwMode="auto">
          <a:xfrm>
            <a:off x="3352800" y="522513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27667" name="AutoShape 19"/>
          <p:cNvCxnSpPr>
            <a:cxnSpLocks noChangeShapeType="1"/>
            <a:stCxn id="27666" idx="0"/>
            <a:endCxn id="27669" idx="4"/>
          </p:cNvCxnSpPr>
          <p:nvPr/>
        </p:nvCxnSpPr>
        <p:spPr bwMode="auto">
          <a:xfrm flipV="1">
            <a:off x="3535363" y="4931220"/>
            <a:ext cx="0" cy="29391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668" name="AutoShape 20"/>
          <p:cNvCxnSpPr>
            <a:cxnSpLocks noChangeShapeType="1"/>
            <a:stCxn id="27664" idx="7"/>
            <a:endCxn id="27669" idx="3"/>
          </p:cNvCxnSpPr>
          <p:nvPr/>
        </p:nvCxnSpPr>
        <p:spPr bwMode="auto">
          <a:xfrm flipV="1">
            <a:off x="3062792" y="4876586"/>
            <a:ext cx="343479" cy="40317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69" name="Oval 21"/>
          <p:cNvSpPr>
            <a:spLocks noChangeArrowheads="1"/>
          </p:cNvSpPr>
          <p:nvPr/>
        </p:nvSpPr>
        <p:spPr bwMode="auto">
          <a:xfrm>
            <a:off x="3352800" y="455815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24</a:t>
            </a:r>
          </a:p>
        </p:txBody>
      </p:sp>
      <p:cxnSp>
        <p:nvCxnSpPr>
          <p:cNvPr id="27670" name="AutoShape 22"/>
          <p:cNvCxnSpPr>
            <a:cxnSpLocks noChangeShapeType="1"/>
            <a:stCxn id="27669" idx="7"/>
            <a:endCxn id="27654" idx="2"/>
          </p:cNvCxnSpPr>
          <p:nvPr/>
        </p:nvCxnSpPr>
        <p:spPr bwMode="auto">
          <a:xfrm flipV="1">
            <a:off x="3664454" y="4069779"/>
            <a:ext cx="1152021" cy="54301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671" name="AutoShape 23"/>
          <p:cNvCxnSpPr>
            <a:cxnSpLocks noChangeShapeType="1"/>
            <a:stCxn id="27659" idx="6"/>
            <a:endCxn id="27653" idx="2"/>
          </p:cNvCxnSpPr>
          <p:nvPr/>
        </p:nvCxnSpPr>
        <p:spPr bwMode="auto">
          <a:xfrm>
            <a:off x="7451725" y="4070573"/>
            <a:ext cx="64135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672" name="AutoShape 24"/>
          <p:cNvCxnSpPr>
            <a:cxnSpLocks noChangeShapeType="1"/>
            <a:stCxn id="27658" idx="6"/>
            <a:endCxn id="27659" idx="2"/>
          </p:cNvCxnSpPr>
          <p:nvPr/>
        </p:nvCxnSpPr>
        <p:spPr bwMode="auto">
          <a:xfrm>
            <a:off x="6384925" y="4070573"/>
            <a:ext cx="70167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73" name="Oval 25"/>
          <p:cNvSpPr>
            <a:spLocks noChangeArrowheads="1"/>
          </p:cNvSpPr>
          <p:nvPr/>
        </p:nvSpPr>
        <p:spPr bwMode="auto">
          <a:xfrm>
            <a:off x="8093075" y="455815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27674" name="AutoShape 26"/>
          <p:cNvCxnSpPr>
            <a:cxnSpLocks noChangeShapeType="1"/>
            <a:stCxn id="27673" idx="0"/>
            <a:endCxn id="27653" idx="4"/>
          </p:cNvCxnSpPr>
          <p:nvPr/>
        </p:nvCxnSpPr>
        <p:spPr bwMode="auto">
          <a:xfrm flipV="1">
            <a:off x="8275638" y="4256310"/>
            <a:ext cx="0" cy="30184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7675" name="Group 27"/>
          <p:cNvGrpSpPr>
            <a:grpSpLocks/>
          </p:cNvGrpSpPr>
          <p:nvPr/>
        </p:nvGrpSpPr>
        <p:grpSpPr bwMode="auto">
          <a:xfrm>
            <a:off x="3810000" y="2590800"/>
            <a:ext cx="1349375" cy="231775"/>
            <a:chOff x="2400" y="1632"/>
            <a:chExt cx="850" cy="146"/>
          </a:xfrm>
        </p:grpSpPr>
        <p:sp>
          <p:nvSpPr>
            <p:cNvPr id="27676" name="Rectangle 28"/>
            <p:cNvSpPr>
              <a:spLocks noChangeArrowheads="1"/>
            </p:cNvSpPr>
            <p:nvPr/>
          </p:nvSpPr>
          <p:spPr bwMode="auto">
            <a:xfrm>
              <a:off x="2400" y="1632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7677" name="Rectangle 29"/>
            <p:cNvSpPr>
              <a:spLocks noChangeArrowheads="1"/>
            </p:cNvSpPr>
            <p:nvPr/>
          </p:nvSpPr>
          <p:spPr bwMode="auto">
            <a:xfrm>
              <a:off x="2614" y="1632"/>
              <a:ext cx="208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7678" name="Rectangle 30"/>
            <p:cNvSpPr>
              <a:spLocks noChangeArrowheads="1"/>
            </p:cNvSpPr>
            <p:nvPr/>
          </p:nvSpPr>
          <p:spPr bwMode="auto">
            <a:xfrm>
              <a:off x="2829" y="1632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7679" name="Rectangle 31"/>
            <p:cNvSpPr>
              <a:spLocks noChangeArrowheads="1"/>
            </p:cNvSpPr>
            <p:nvPr/>
          </p:nvSpPr>
          <p:spPr bwMode="auto">
            <a:xfrm>
              <a:off x="3043" y="1632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27680" name="Group 32"/>
          <p:cNvGrpSpPr>
            <a:grpSpLocks/>
          </p:cNvGrpSpPr>
          <p:nvPr/>
        </p:nvGrpSpPr>
        <p:grpSpPr bwMode="auto">
          <a:xfrm>
            <a:off x="3810000" y="2827338"/>
            <a:ext cx="1349375" cy="231775"/>
            <a:chOff x="2400" y="1781"/>
            <a:chExt cx="850" cy="146"/>
          </a:xfrm>
        </p:grpSpPr>
        <p:sp>
          <p:nvSpPr>
            <p:cNvPr id="27681" name="Rectangle 33"/>
            <p:cNvSpPr>
              <a:spLocks noChangeArrowheads="1"/>
            </p:cNvSpPr>
            <p:nvPr/>
          </p:nvSpPr>
          <p:spPr bwMode="auto">
            <a:xfrm>
              <a:off x="2400" y="1781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2" name="Rectangle 34"/>
            <p:cNvSpPr>
              <a:spLocks noChangeArrowheads="1"/>
            </p:cNvSpPr>
            <p:nvPr/>
          </p:nvSpPr>
          <p:spPr bwMode="auto">
            <a:xfrm>
              <a:off x="2614" y="1781"/>
              <a:ext cx="208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3" name="Rectangle 35"/>
            <p:cNvSpPr>
              <a:spLocks noChangeArrowheads="1"/>
            </p:cNvSpPr>
            <p:nvPr/>
          </p:nvSpPr>
          <p:spPr bwMode="auto">
            <a:xfrm>
              <a:off x="2829" y="1781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4" name="Rectangle 36"/>
            <p:cNvSpPr>
              <a:spLocks noChangeArrowheads="1"/>
            </p:cNvSpPr>
            <p:nvPr/>
          </p:nvSpPr>
          <p:spPr bwMode="auto">
            <a:xfrm>
              <a:off x="3043" y="1781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85" name="Oval 37"/>
          <p:cNvSpPr>
            <a:spLocks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6" name="Oval 38"/>
          <p:cNvSpPr>
            <a:spLocks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7" name="Oval 39"/>
          <p:cNvSpPr>
            <a:spLocks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8" name="Oval 40"/>
          <p:cNvSpPr>
            <a:spLocks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689" name="AutoShape 41"/>
          <p:cNvCxnSpPr>
            <a:cxnSpLocks noChangeShapeType="1"/>
            <a:stCxn id="27661" idx="7"/>
            <a:endCxn id="27654" idx="3"/>
          </p:cNvCxnSpPr>
          <p:nvPr/>
        </p:nvCxnSpPr>
        <p:spPr bwMode="auto">
          <a:xfrm flipV="1">
            <a:off x="4426454" y="4201676"/>
            <a:ext cx="443492" cy="411116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690" name="AutoShape 42"/>
          <p:cNvCxnSpPr>
            <a:cxnSpLocks noChangeShapeType="1"/>
            <a:stCxn id="27686" idx="4"/>
            <a:endCxn id="27654" idx="0"/>
          </p:cNvCxnSpPr>
          <p:nvPr/>
        </p:nvCxnSpPr>
        <p:spPr bwMode="auto">
          <a:xfrm rot="16200000" flipH="1">
            <a:off x="4552045" y="3436255"/>
            <a:ext cx="892398" cy="1587"/>
          </a:xfrm>
          <a:prstGeom prst="curved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91" name="Rectangle 43"/>
          <p:cNvSpPr>
            <a:spLocks noChangeArrowheads="1"/>
          </p:cNvSpPr>
          <p:nvPr/>
        </p:nvSpPr>
        <p:spPr bwMode="auto">
          <a:xfrm>
            <a:off x="3937000" y="3672110"/>
            <a:ext cx="428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4D4D4D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27692" name="Line 44"/>
          <p:cNvSpPr>
            <a:spLocks noChangeShapeType="1"/>
          </p:cNvSpPr>
          <p:nvPr/>
        </p:nvSpPr>
        <p:spPr bwMode="auto">
          <a:xfrm>
            <a:off x="4395788" y="3840385"/>
            <a:ext cx="430212" cy="93663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3" name="Oval 45"/>
          <p:cNvSpPr>
            <a:spLocks noChangeArrowheads="1"/>
          </p:cNvSpPr>
          <p:nvPr/>
        </p:nvSpPr>
        <p:spPr bwMode="auto">
          <a:xfrm>
            <a:off x="6577045" y="327523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CC0000"/>
                </a:solidFill>
                <a:latin typeface="Lucida Sans Italic" pitchFamily="1" charset="0"/>
              </a:rPr>
              <a:t>current</a:t>
            </a:r>
          </a:p>
        </p:txBody>
      </p:sp>
      <p:sp>
        <p:nvSpPr>
          <p:cNvPr id="27694" name="Line 46"/>
          <p:cNvSpPr>
            <a:spLocks noChangeShapeType="1"/>
          </p:cNvSpPr>
          <p:nvPr/>
        </p:nvSpPr>
        <p:spPr bwMode="auto">
          <a:xfrm flipH="1">
            <a:off x="6370670" y="3576860"/>
            <a:ext cx="392112" cy="295275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5" name="Rectangle 47"/>
          <p:cNvSpPr>
            <a:spLocks noChangeArrowheads="1"/>
          </p:cNvSpPr>
          <p:nvPr/>
        </p:nvSpPr>
        <p:spPr bwMode="auto">
          <a:xfrm>
            <a:off x="3272632" y="2590800"/>
            <a:ext cx="482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4D4D4D"/>
                </a:solidFill>
                <a:latin typeface="Lucida Sans Italic" pitchFamily="1" charset="0"/>
              </a:rPr>
              <a:t>rank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6BA5D2-35CE-4AFB-A5D7-F70BCD492866}" type="datetime1">
              <a:rPr lang="en-US" smtClean="0"/>
              <a:t>3/2/2017</a:t>
            </a:fld>
            <a:endParaRPr lang="en-US" dirty="0"/>
          </a:p>
        </p:txBody>
      </p:sp>
      <p:cxnSp>
        <p:nvCxnSpPr>
          <p:cNvPr id="51" name="AutoShape 42"/>
          <p:cNvCxnSpPr>
            <a:cxnSpLocks noChangeShapeType="1"/>
          </p:cNvCxnSpPr>
          <p:nvPr/>
        </p:nvCxnSpPr>
        <p:spPr bwMode="auto">
          <a:xfrm rot="16200000" flipH="1">
            <a:off x="4845232" y="2475194"/>
            <a:ext cx="850392" cy="1901952"/>
          </a:xfrm>
          <a:prstGeom prst="bentConnector3">
            <a:avLst>
              <a:gd name="adj1" fmla="val 49963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Kevin Wayne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467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Fibonacci Heaps:  Delete Min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/>
              <a:t>Delete min:</a:t>
            </a:r>
          </a:p>
          <a:p>
            <a:pPr marL="334963" lvl="1" indent="-228600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>
                <a:solidFill>
                  <a:srgbClr val="C0C0C0"/>
                </a:solidFill>
              </a:rPr>
              <a:t>Delete min; meld its children into root list; update min.</a:t>
            </a:r>
          </a:p>
          <a:p>
            <a:pPr marL="334963" lvl="1" indent="-228600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/>
              <a:t>Consolidate trees so that no two roots have same rank.</a:t>
            </a:r>
          </a:p>
          <a:p>
            <a:pPr marL="344488" lvl="1" indent="-222250">
              <a:buClrTx/>
              <a:buSzPct val="35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dirty="0"/>
          </a:p>
          <a:p>
            <a:pPr marL="344488" lvl="1" indent="-222250">
              <a:buClrTx/>
              <a:buSzPct val="35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dirty="0"/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6019800" y="455815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39</a:t>
            </a:r>
          </a:p>
        </p:txBody>
      </p:sp>
      <p:cxnSp>
        <p:nvCxnSpPr>
          <p:cNvPr id="27652" name="AutoShape 4"/>
          <p:cNvCxnSpPr>
            <a:cxnSpLocks noChangeShapeType="1"/>
            <a:stCxn id="27651" idx="0"/>
            <a:endCxn id="27658" idx="4"/>
          </p:cNvCxnSpPr>
          <p:nvPr/>
        </p:nvCxnSpPr>
        <p:spPr bwMode="auto">
          <a:xfrm flipV="1">
            <a:off x="6202363" y="4256310"/>
            <a:ext cx="0" cy="30184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8093075" y="388324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4816475" y="388324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27655" name="AutoShape 7"/>
          <p:cNvCxnSpPr>
            <a:cxnSpLocks noChangeShapeType="1"/>
            <a:stCxn id="27658" idx="2"/>
            <a:endCxn id="27654" idx="6"/>
          </p:cNvCxnSpPr>
          <p:nvPr/>
        </p:nvCxnSpPr>
        <p:spPr bwMode="auto">
          <a:xfrm flipH="1">
            <a:off x="5181600" y="4070573"/>
            <a:ext cx="83820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4816475" y="455815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27657" name="AutoShape 9"/>
          <p:cNvCxnSpPr>
            <a:cxnSpLocks noChangeShapeType="1"/>
            <a:stCxn id="27654" idx="4"/>
            <a:endCxn id="27656" idx="0"/>
          </p:cNvCxnSpPr>
          <p:nvPr/>
        </p:nvCxnSpPr>
        <p:spPr bwMode="auto">
          <a:xfrm>
            <a:off x="4999038" y="4256310"/>
            <a:ext cx="0" cy="30184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6019800" y="388324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7086600" y="388324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4114800" y="522513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4114800" y="455815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17</a:t>
            </a:r>
          </a:p>
        </p:txBody>
      </p:sp>
      <p:cxnSp>
        <p:nvCxnSpPr>
          <p:cNvPr id="27662" name="AutoShape 14"/>
          <p:cNvCxnSpPr>
            <a:cxnSpLocks noChangeShapeType="1"/>
            <a:stCxn id="27660" idx="0"/>
            <a:endCxn id="27661" idx="4"/>
          </p:cNvCxnSpPr>
          <p:nvPr/>
        </p:nvCxnSpPr>
        <p:spPr bwMode="auto">
          <a:xfrm flipV="1">
            <a:off x="4297363" y="4931220"/>
            <a:ext cx="0" cy="29391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63" name="Oval 15"/>
          <p:cNvSpPr>
            <a:spLocks noChangeArrowheads="1"/>
          </p:cNvSpPr>
          <p:nvPr/>
        </p:nvSpPr>
        <p:spPr bwMode="auto">
          <a:xfrm>
            <a:off x="2751138" y="584266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2751138" y="5225130"/>
            <a:ext cx="365125" cy="373063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27665" name="AutoShape 17"/>
          <p:cNvCxnSpPr>
            <a:cxnSpLocks noChangeShapeType="1"/>
            <a:stCxn id="27663" idx="0"/>
            <a:endCxn id="27664" idx="4"/>
          </p:cNvCxnSpPr>
          <p:nvPr/>
        </p:nvCxnSpPr>
        <p:spPr bwMode="auto">
          <a:xfrm flipV="1">
            <a:off x="2933700" y="5598193"/>
            <a:ext cx="1588" cy="24447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66" name="Oval 18"/>
          <p:cNvSpPr>
            <a:spLocks noChangeArrowheads="1"/>
          </p:cNvSpPr>
          <p:nvPr/>
        </p:nvSpPr>
        <p:spPr bwMode="auto">
          <a:xfrm>
            <a:off x="3352800" y="522513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27667" name="AutoShape 19"/>
          <p:cNvCxnSpPr>
            <a:cxnSpLocks noChangeShapeType="1"/>
            <a:stCxn id="27666" idx="0"/>
            <a:endCxn id="27669" idx="4"/>
          </p:cNvCxnSpPr>
          <p:nvPr/>
        </p:nvCxnSpPr>
        <p:spPr bwMode="auto">
          <a:xfrm flipV="1">
            <a:off x="3535363" y="4931220"/>
            <a:ext cx="0" cy="29391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668" name="AutoShape 20"/>
          <p:cNvCxnSpPr>
            <a:cxnSpLocks noChangeShapeType="1"/>
            <a:stCxn id="27664" idx="7"/>
            <a:endCxn id="27669" idx="3"/>
          </p:cNvCxnSpPr>
          <p:nvPr/>
        </p:nvCxnSpPr>
        <p:spPr bwMode="auto">
          <a:xfrm flipV="1">
            <a:off x="3062792" y="4876586"/>
            <a:ext cx="343479" cy="40317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69" name="Oval 21"/>
          <p:cNvSpPr>
            <a:spLocks noChangeArrowheads="1"/>
          </p:cNvSpPr>
          <p:nvPr/>
        </p:nvSpPr>
        <p:spPr bwMode="auto">
          <a:xfrm>
            <a:off x="3352800" y="455815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24</a:t>
            </a:r>
          </a:p>
        </p:txBody>
      </p:sp>
      <p:cxnSp>
        <p:nvCxnSpPr>
          <p:cNvPr id="27670" name="AutoShape 22"/>
          <p:cNvCxnSpPr>
            <a:cxnSpLocks noChangeShapeType="1"/>
            <a:stCxn id="27669" idx="7"/>
            <a:endCxn id="27654" idx="2"/>
          </p:cNvCxnSpPr>
          <p:nvPr/>
        </p:nvCxnSpPr>
        <p:spPr bwMode="auto">
          <a:xfrm flipV="1">
            <a:off x="3664454" y="4069779"/>
            <a:ext cx="1152021" cy="54301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671" name="AutoShape 23"/>
          <p:cNvCxnSpPr>
            <a:cxnSpLocks noChangeShapeType="1"/>
            <a:stCxn id="27659" idx="6"/>
            <a:endCxn id="27653" idx="2"/>
          </p:cNvCxnSpPr>
          <p:nvPr/>
        </p:nvCxnSpPr>
        <p:spPr bwMode="auto">
          <a:xfrm>
            <a:off x="7451725" y="4070573"/>
            <a:ext cx="64135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672" name="AutoShape 24"/>
          <p:cNvCxnSpPr>
            <a:cxnSpLocks noChangeShapeType="1"/>
            <a:stCxn id="27658" idx="6"/>
            <a:endCxn id="27659" idx="2"/>
          </p:cNvCxnSpPr>
          <p:nvPr/>
        </p:nvCxnSpPr>
        <p:spPr bwMode="auto">
          <a:xfrm>
            <a:off x="6384925" y="4070573"/>
            <a:ext cx="70167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73" name="Oval 25"/>
          <p:cNvSpPr>
            <a:spLocks noChangeArrowheads="1"/>
          </p:cNvSpPr>
          <p:nvPr/>
        </p:nvSpPr>
        <p:spPr bwMode="auto">
          <a:xfrm>
            <a:off x="8093075" y="455815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27674" name="AutoShape 26"/>
          <p:cNvCxnSpPr>
            <a:cxnSpLocks noChangeShapeType="1"/>
            <a:stCxn id="27673" idx="0"/>
            <a:endCxn id="27653" idx="4"/>
          </p:cNvCxnSpPr>
          <p:nvPr/>
        </p:nvCxnSpPr>
        <p:spPr bwMode="auto">
          <a:xfrm flipV="1">
            <a:off x="8275638" y="4256310"/>
            <a:ext cx="0" cy="30184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7675" name="Group 27"/>
          <p:cNvGrpSpPr>
            <a:grpSpLocks/>
          </p:cNvGrpSpPr>
          <p:nvPr/>
        </p:nvGrpSpPr>
        <p:grpSpPr bwMode="auto">
          <a:xfrm>
            <a:off x="3810000" y="2590800"/>
            <a:ext cx="1349375" cy="231775"/>
            <a:chOff x="2400" y="1632"/>
            <a:chExt cx="850" cy="146"/>
          </a:xfrm>
        </p:grpSpPr>
        <p:sp>
          <p:nvSpPr>
            <p:cNvPr id="27676" name="Rectangle 28"/>
            <p:cNvSpPr>
              <a:spLocks noChangeArrowheads="1"/>
            </p:cNvSpPr>
            <p:nvPr/>
          </p:nvSpPr>
          <p:spPr bwMode="auto">
            <a:xfrm>
              <a:off x="2400" y="1632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7677" name="Rectangle 29"/>
            <p:cNvSpPr>
              <a:spLocks noChangeArrowheads="1"/>
            </p:cNvSpPr>
            <p:nvPr/>
          </p:nvSpPr>
          <p:spPr bwMode="auto">
            <a:xfrm>
              <a:off x="2614" y="1632"/>
              <a:ext cx="208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7678" name="Rectangle 30"/>
            <p:cNvSpPr>
              <a:spLocks noChangeArrowheads="1"/>
            </p:cNvSpPr>
            <p:nvPr/>
          </p:nvSpPr>
          <p:spPr bwMode="auto">
            <a:xfrm>
              <a:off x="2829" y="1632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7679" name="Rectangle 31"/>
            <p:cNvSpPr>
              <a:spLocks noChangeArrowheads="1"/>
            </p:cNvSpPr>
            <p:nvPr/>
          </p:nvSpPr>
          <p:spPr bwMode="auto">
            <a:xfrm>
              <a:off x="3043" y="1632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27680" name="Group 32"/>
          <p:cNvGrpSpPr>
            <a:grpSpLocks/>
          </p:cNvGrpSpPr>
          <p:nvPr/>
        </p:nvGrpSpPr>
        <p:grpSpPr bwMode="auto">
          <a:xfrm>
            <a:off x="3810000" y="2827338"/>
            <a:ext cx="1349375" cy="231775"/>
            <a:chOff x="2400" y="1781"/>
            <a:chExt cx="850" cy="146"/>
          </a:xfrm>
        </p:grpSpPr>
        <p:sp>
          <p:nvSpPr>
            <p:cNvPr id="27681" name="Rectangle 33"/>
            <p:cNvSpPr>
              <a:spLocks noChangeArrowheads="1"/>
            </p:cNvSpPr>
            <p:nvPr/>
          </p:nvSpPr>
          <p:spPr bwMode="auto">
            <a:xfrm>
              <a:off x="2400" y="1781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2" name="Rectangle 34"/>
            <p:cNvSpPr>
              <a:spLocks noChangeArrowheads="1"/>
            </p:cNvSpPr>
            <p:nvPr/>
          </p:nvSpPr>
          <p:spPr bwMode="auto">
            <a:xfrm>
              <a:off x="2614" y="1781"/>
              <a:ext cx="208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3" name="Rectangle 35"/>
            <p:cNvSpPr>
              <a:spLocks noChangeArrowheads="1"/>
            </p:cNvSpPr>
            <p:nvPr/>
          </p:nvSpPr>
          <p:spPr bwMode="auto">
            <a:xfrm>
              <a:off x="2829" y="1781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4" name="Rectangle 36"/>
            <p:cNvSpPr>
              <a:spLocks noChangeArrowheads="1"/>
            </p:cNvSpPr>
            <p:nvPr/>
          </p:nvSpPr>
          <p:spPr bwMode="auto">
            <a:xfrm>
              <a:off x="3043" y="1781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85" name="Oval 37"/>
          <p:cNvSpPr>
            <a:spLocks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6" name="Oval 38"/>
          <p:cNvSpPr>
            <a:spLocks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7" name="Oval 39"/>
          <p:cNvSpPr>
            <a:spLocks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8" name="Oval 40"/>
          <p:cNvSpPr>
            <a:spLocks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689" name="AutoShape 41"/>
          <p:cNvCxnSpPr>
            <a:cxnSpLocks noChangeShapeType="1"/>
            <a:stCxn id="27661" idx="7"/>
            <a:endCxn id="27654" idx="3"/>
          </p:cNvCxnSpPr>
          <p:nvPr/>
        </p:nvCxnSpPr>
        <p:spPr bwMode="auto">
          <a:xfrm flipV="1">
            <a:off x="4426454" y="4201676"/>
            <a:ext cx="443492" cy="411116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690" name="AutoShape 42"/>
          <p:cNvCxnSpPr>
            <a:cxnSpLocks noChangeShapeType="1"/>
            <a:stCxn id="27686" idx="4"/>
            <a:endCxn id="27654" idx="0"/>
          </p:cNvCxnSpPr>
          <p:nvPr/>
        </p:nvCxnSpPr>
        <p:spPr bwMode="auto">
          <a:xfrm rot="16200000" flipH="1">
            <a:off x="4552045" y="3436255"/>
            <a:ext cx="892398" cy="1587"/>
          </a:xfrm>
          <a:prstGeom prst="curved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91" name="Rectangle 43"/>
          <p:cNvSpPr>
            <a:spLocks noChangeArrowheads="1"/>
          </p:cNvSpPr>
          <p:nvPr/>
        </p:nvSpPr>
        <p:spPr bwMode="auto">
          <a:xfrm>
            <a:off x="3937000" y="3672110"/>
            <a:ext cx="428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4D4D4D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27692" name="Line 44"/>
          <p:cNvSpPr>
            <a:spLocks noChangeShapeType="1"/>
          </p:cNvSpPr>
          <p:nvPr/>
        </p:nvSpPr>
        <p:spPr bwMode="auto">
          <a:xfrm>
            <a:off x="4395788" y="3840385"/>
            <a:ext cx="430212" cy="93663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3" name="Oval 45"/>
          <p:cNvSpPr>
            <a:spLocks noChangeArrowheads="1"/>
          </p:cNvSpPr>
          <p:nvPr/>
        </p:nvSpPr>
        <p:spPr bwMode="auto">
          <a:xfrm>
            <a:off x="7632987" y="327523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CC0000"/>
                </a:solidFill>
                <a:latin typeface="Lucida Sans Italic" pitchFamily="1" charset="0"/>
              </a:rPr>
              <a:t>current</a:t>
            </a:r>
          </a:p>
        </p:txBody>
      </p:sp>
      <p:sp>
        <p:nvSpPr>
          <p:cNvPr id="27694" name="Line 46"/>
          <p:cNvSpPr>
            <a:spLocks noChangeShapeType="1"/>
          </p:cNvSpPr>
          <p:nvPr/>
        </p:nvSpPr>
        <p:spPr bwMode="auto">
          <a:xfrm flipH="1">
            <a:off x="7426612" y="3576860"/>
            <a:ext cx="392112" cy="295275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5" name="Rectangle 47"/>
          <p:cNvSpPr>
            <a:spLocks noChangeArrowheads="1"/>
          </p:cNvSpPr>
          <p:nvPr/>
        </p:nvSpPr>
        <p:spPr bwMode="auto">
          <a:xfrm>
            <a:off x="3272632" y="2590800"/>
            <a:ext cx="482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4D4D4D"/>
                </a:solidFill>
                <a:latin typeface="Lucida Sans Italic" pitchFamily="1" charset="0"/>
              </a:rPr>
              <a:t>rank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AD0330-855A-4985-A88E-5193C389BBD6}" type="datetime1">
              <a:rPr lang="en-US" smtClean="0"/>
              <a:t>3/2/2017</a:t>
            </a:fld>
            <a:endParaRPr lang="en-US" dirty="0"/>
          </a:p>
        </p:txBody>
      </p:sp>
      <p:cxnSp>
        <p:nvCxnSpPr>
          <p:cNvPr id="51" name="AutoShape 42"/>
          <p:cNvCxnSpPr>
            <a:cxnSpLocks noChangeShapeType="1"/>
          </p:cNvCxnSpPr>
          <p:nvPr/>
        </p:nvCxnSpPr>
        <p:spPr bwMode="auto">
          <a:xfrm rot="16200000" flipH="1">
            <a:off x="4845232" y="2475194"/>
            <a:ext cx="850392" cy="1901952"/>
          </a:xfrm>
          <a:prstGeom prst="bentConnector3">
            <a:avLst>
              <a:gd name="adj1" fmla="val 49963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" name="AutoShape 43"/>
          <p:cNvCxnSpPr>
            <a:cxnSpLocks noChangeShapeType="1"/>
          </p:cNvCxnSpPr>
          <p:nvPr/>
        </p:nvCxnSpPr>
        <p:spPr bwMode="auto">
          <a:xfrm rot="16200000" flipH="1">
            <a:off x="5168106" y="1783080"/>
            <a:ext cx="914400" cy="3287713"/>
          </a:xfrm>
          <a:prstGeom prst="bentConnector3">
            <a:avLst>
              <a:gd name="adj1" fmla="val 68433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Kevin Wayne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2400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Fibonacci Heaps:  Delete Min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/>
              <a:t>Delete min:</a:t>
            </a:r>
          </a:p>
          <a:p>
            <a:pPr marL="334963" lvl="1" indent="-228600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>
                <a:solidFill>
                  <a:srgbClr val="C0C0C0"/>
                </a:solidFill>
              </a:rPr>
              <a:t>Delete min; meld its children into root list; update min.</a:t>
            </a:r>
          </a:p>
          <a:p>
            <a:pPr marL="334963" lvl="1" indent="-228600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/>
              <a:t>Consolidate trees so that no two roots have same rank.</a:t>
            </a:r>
          </a:p>
          <a:p>
            <a:pPr marL="344488" lvl="1" indent="-222250">
              <a:buClrTx/>
              <a:buSzPct val="35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dirty="0"/>
          </a:p>
          <a:p>
            <a:pPr marL="344488" lvl="1" indent="-222250">
              <a:buClrTx/>
              <a:buSzPct val="35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dirty="0"/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6019800" y="455815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39</a:t>
            </a:r>
          </a:p>
        </p:txBody>
      </p:sp>
      <p:cxnSp>
        <p:nvCxnSpPr>
          <p:cNvPr id="27652" name="AutoShape 4"/>
          <p:cNvCxnSpPr>
            <a:cxnSpLocks noChangeShapeType="1"/>
            <a:stCxn id="27651" idx="0"/>
            <a:endCxn id="27658" idx="4"/>
          </p:cNvCxnSpPr>
          <p:nvPr/>
        </p:nvCxnSpPr>
        <p:spPr bwMode="auto">
          <a:xfrm flipV="1">
            <a:off x="6202363" y="4256310"/>
            <a:ext cx="0" cy="30184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8093075" y="388324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4816475" y="388324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27655" name="AutoShape 7"/>
          <p:cNvCxnSpPr>
            <a:cxnSpLocks noChangeShapeType="1"/>
            <a:stCxn id="27658" idx="2"/>
            <a:endCxn id="27654" idx="6"/>
          </p:cNvCxnSpPr>
          <p:nvPr/>
        </p:nvCxnSpPr>
        <p:spPr bwMode="auto">
          <a:xfrm flipH="1">
            <a:off x="5181600" y="4070573"/>
            <a:ext cx="83820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4816475" y="455815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27657" name="AutoShape 9"/>
          <p:cNvCxnSpPr>
            <a:cxnSpLocks noChangeShapeType="1"/>
            <a:stCxn id="27654" idx="4"/>
            <a:endCxn id="27656" idx="0"/>
          </p:cNvCxnSpPr>
          <p:nvPr/>
        </p:nvCxnSpPr>
        <p:spPr bwMode="auto">
          <a:xfrm>
            <a:off x="4999038" y="4256310"/>
            <a:ext cx="0" cy="30184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6019800" y="388324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7086600" y="388324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4114800" y="522513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4114800" y="455815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17</a:t>
            </a:r>
          </a:p>
        </p:txBody>
      </p:sp>
      <p:cxnSp>
        <p:nvCxnSpPr>
          <p:cNvPr id="27662" name="AutoShape 14"/>
          <p:cNvCxnSpPr>
            <a:cxnSpLocks noChangeShapeType="1"/>
            <a:stCxn id="27660" idx="0"/>
            <a:endCxn id="27661" idx="4"/>
          </p:cNvCxnSpPr>
          <p:nvPr/>
        </p:nvCxnSpPr>
        <p:spPr bwMode="auto">
          <a:xfrm flipV="1">
            <a:off x="4297363" y="4931220"/>
            <a:ext cx="0" cy="29391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63" name="Oval 15"/>
          <p:cNvSpPr>
            <a:spLocks noChangeArrowheads="1"/>
          </p:cNvSpPr>
          <p:nvPr/>
        </p:nvSpPr>
        <p:spPr bwMode="auto">
          <a:xfrm>
            <a:off x="2751138" y="584266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2751138" y="5225130"/>
            <a:ext cx="365125" cy="373063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27665" name="AutoShape 17"/>
          <p:cNvCxnSpPr>
            <a:cxnSpLocks noChangeShapeType="1"/>
            <a:stCxn id="27663" idx="0"/>
            <a:endCxn id="27664" idx="4"/>
          </p:cNvCxnSpPr>
          <p:nvPr/>
        </p:nvCxnSpPr>
        <p:spPr bwMode="auto">
          <a:xfrm flipV="1">
            <a:off x="2933700" y="5598193"/>
            <a:ext cx="1588" cy="24447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66" name="Oval 18"/>
          <p:cNvSpPr>
            <a:spLocks noChangeArrowheads="1"/>
          </p:cNvSpPr>
          <p:nvPr/>
        </p:nvSpPr>
        <p:spPr bwMode="auto">
          <a:xfrm>
            <a:off x="3352800" y="522513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27667" name="AutoShape 19"/>
          <p:cNvCxnSpPr>
            <a:cxnSpLocks noChangeShapeType="1"/>
            <a:stCxn id="27666" idx="0"/>
            <a:endCxn id="27669" idx="4"/>
          </p:cNvCxnSpPr>
          <p:nvPr/>
        </p:nvCxnSpPr>
        <p:spPr bwMode="auto">
          <a:xfrm flipV="1">
            <a:off x="3535363" y="4931220"/>
            <a:ext cx="0" cy="29391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668" name="AutoShape 20"/>
          <p:cNvCxnSpPr>
            <a:cxnSpLocks noChangeShapeType="1"/>
            <a:stCxn id="27664" idx="7"/>
            <a:endCxn id="27669" idx="3"/>
          </p:cNvCxnSpPr>
          <p:nvPr/>
        </p:nvCxnSpPr>
        <p:spPr bwMode="auto">
          <a:xfrm flipV="1">
            <a:off x="3062792" y="4876586"/>
            <a:ext cx="343479" cy="40317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69" name="Oval 21"/>
          <p:cNvSpPr>
            <a:spLocks noChangeArrowheads="1"/>
          </p:cNvSpPr>
          <p:nvPr/>
        </p:nvSpPr>
        <p:spPr bwMode="auto">
          <a:xfrm>
            <a:off x="3352800" y="455815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24</a:t>
            </a:r>
          </a:p>
        </p:txBody>
      </p:sp>
      <p:cxnSp>
        <p:nvCxnSpPr>
          <p:cNvPr id="27670" name="AutoShape 22"/>
          <p:cNvCxnSpPr>
            <a:cxnSpLocks noChangeShapeType="1"/>
            <a:stCxn id="27669" idx="7"/>
            <a:endCxn id="27654" idx="2"/>
          </p:cNvCxnSpPr>
          <p:nvPr/>
        </p:nvCxnSpPr>
        <p:spPr bwMode="auto">
          <a:xfrm flipV="1">
            <a:off x="3664454" y="4069779"/>
            <a:ext cx="1152021" cy="54301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671" name="AutoShape 23"/>
          <p:cNvCxnSpPr>
            <a:cxnSpLocks noChangeShapeType="1"/>
            <a:stCxn id="27659" idx="6"/>
            <a:endCxn id="27653" idx="2"/>
          </p:cNvCxnSpPr>
          <p:nvPr/>
        </p:nvCxnSpPr>
        <p:spPr bwMode="auto">
          <a:xfrm>
            <a:off x="7451725" y="4070573"/>
            <a:ext cx="64135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672" name="AutoShape 24"/>
          <p:cNvCxnSpPr>
            <a:cxnSpLocks noChangeShapeType="1"/>
            <a:stCxn id="27658" idx="6"/>
            <a:endCxn id="27659" idx="2"/>
          </p:cNvCxnSpPr>
          <p:nvPr/>
        </p:nvCxnSpPr>
        <p:spPr bwMode="auto">
          <a:xfrm>
            <a:off x="6384925" y="4070573"/>
            <a:ext cx="70167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73" name="Oval 25"/>
          <p:cNvSpPr>
            <a:spLocks noChangeArrowheads="1"/>
          </p:cNvSpPr>
          <p:nvPr/>
        </p:nvSpPr>
        <p:spPr bwMode="auto">
          <a:xfrm>
            <a:off x="8093075" y="455815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27674" name="AutoShape 26"/>
          <p:cNvCxnSpPr>
            <a:cxnSpLocks noChangeShapeType="1"/>
            <a:stCxn id="27673" idx="0"/>
            <a:endCxn id="27653" idx="4"/>
          </p:cNvCxnSpPr>
          <p:nvPr/>
        </p:nvCxnSpPr>
        <p:spPr bwMode="auto">
          <a:xfrm flipV="1">
            <a:off x="8275638" y="4256310"/>
            <a:ext cx="0" cy="30184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7675" name="Group 27"/>
          <p:cNvGrpSpPr>
            <a:grpSpLocks/>
          </p:cNvGrpSpPr>
          <p:nvPr/>
        </p:nvGrpSpPr>
        <p:grpSpPr bwMode="auto">
          <a:xfrm>
            <a:off x="3810000" y="2590800"/>
            <a:ext cx="1349375" cy="231775"/>
            <a:chOff x="2400" y="1632"/>
            <a:chExt cx="850" cy="146"/>
          </a:xfrm>
        </p:grpSpPr>
        <p:sp>
          <p:nvSpPr>
            <p:cNvPr id="27676" name="Rectangle 28"/>
            <p:cNvSpPr>
              <a:spLocks noChangeArrowheads="1"/>
            </p:cNvSpPr>
            <p:nvPr/>
          </p:nvSpPr>
          <p:spPr bwMode="auto">
            <a:xfrm>
              <a:off x="2400" y="1632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7677" name="Rectangle 29"/>
            <p:cNvSpPr>
              <a:spLocks noChangeArrowheads="1"/>
            </p:cNvSpPr>
            <p:nvPr/>
          </p:nvSpPr>
          <p:spPr bwMode="auto">
            <a:xfrm>
              <a:off x="2614" y="1632"/>
              <a:ext cx="208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7678" name="Rectangle 30"/>
            <p:cNvSpPr>
              <a:spLocks noChangeArrowheads="1"/>
            </p:cNvSpPr>
            <p:nvPr/>
          </p:nvSpPr>
          <p:spPr bwMode="auto">
            <a:xfrm>
              <a:off x="2829" y="1632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7679" name="Rectangle 31"/>
            <p:cNvSpPr>
              <a:spLocks noChangeArrowheads="1"/>
            </p:cNvSpPr>
            <p:nvPr/>
          </p:nvSpPr>
          <p:spPr bwMode="auto">
            <a:xfrm>
              <a:off x="3043" y="1632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27680" name="Group 32"/>
          <p:cNvGrpSpPr>
            <a:grpSpLocks/>
          </p:cNvGrpSpPr>
          <p:nvPr/>
        </p:nvGrpSpPr>
        <p:grpSpPr bwMode="auto">
          <a:xfrm>
            <a:off x="3810000" y="2827338"/>
            <a:ext cx="1349375" cy="231775"/>
            <a:chOff x="2400" y="1781"/>
            <a:chExt cx="850" cy="146"/>
          </a:xfrm>
        </p:grpSpPr>
        <p:sp>
          <p:nvSpPr>
            <p:cNvPr id="27681" name="Rectangle 33"/>
            <p:cNvSpPr>
              <a:spLocks noChangeArrowheads="1"/>
            </p:cNvSpPr>
            <p:nvPr/>
          </p:nvSpPr>
          <p:spPr bwMode="auto">
            <a:xfrm>
              <a:off x="2400" y="1781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2" name="Rectangle 34"/>
            <p:cNvSpPr>
              <a:spLocks noChangeArrowheads="1"/>
            </p:cNvSpPr>
            <p:nvPr/>
          </p:nvSpPr>
          <p:spPr bwMode="auto">
            <a:xfrm>
              <a:off x="2614" y="1781"/>
              <a:ext cx="208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3" name="Rectangle 35"/>
            <p:cNvSpPr>
              <a:spLocks noChangeArrowheads="1"/>
            </p:cNvSpPr>
            <p:nvPr/>
          </p:nvSpPr>
          <p:spPr bwMode="auto">
            <a:xfrm>
              <a:off x="2829" y="1781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4" name="Rectangle 36"/>
            <p:cNvSpPr>
              <a:spLocks noChangeArrowheads="1"/>
            </p:cNvSpPr>
            <p:nvPr/>
          </p:nvSpPr>
          <p:spPr bwMode="auto">
            <a:xfrm>
              <a:off x="3043" y="1781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85" name="Oval 37"/>
          <p:cNvSpPr>
            <a:spLocks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6" name="Oval 38"/>
          <p:cNvSpPr>
            <a:spLocks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7" name="Oval 39"/>
          <p:cNvSpPr>
            <a:spLocks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8" name="Oval 40"/>
          <p:cNvSpPr>
            <a:spLocks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689" name="AutoShape 41"/>
          <p:cNvCxnSpPr>
            <a:cxnSpLocks noChangeShapeType="1"/>
            <a:stCxn id="27661" idx="7"/>
            <a:endCxn id="27654" idx="3"/>
          </p:cNvCxnSpPr>
          <p:nvPr/>
        </p:nvCxnSpPr>
        <p:spPr bwMode="auto">
          <a:xfrm flipV="1">
            <a:off x="4426454" y="4201676"/>
            <a:ext cx="443492" cy="411116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690" name="AutoShape 42"/>
          <p:cNvCxnSpPr>
            <a:cxnSpLocks noChangeShapeType="1"/>
            <a:stCxn id="27686" idx="4"/>
            <a:endCxn id="27654" idx="0"/>
          </p:cNvCxnSpPr>
          <p:nvPr/>
        </p:nvCxnSpPr>
        <p:spPr bwMode="auto">
          <a:xfrm rot="16200000" flipH="1">
            <a:off x="4552045" y="3436255"/>
            <a:ext cx="892398" cy="1587"/>
          </a:xfrm>
          <a:prstGeom prst="curved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91" name="Rectangle 43"/>
          <p:cNvSpPr>
            <a:spLocks noChangeArrowheads="1"/>
          </p:cNvSpPr>
          <p:nvPr/>
        </p:nvSpPr>
        <p:spPr bwMode="auto">
          <a:xfrm>
            <a:off x="3937000" y="3672110"/>
            <a:ext cx="428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4D4D4D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27692" name="Line 44"/>
          <p:cNvSpPr>
            <a:spLocks noChangeShapeType="1"/>
          </p:cNvSpPr>
          <p:nvPr/>
        </p:nvSpPr>
        <p:spPr bwMode="auto">
          <a:xfrm>
            <a:off x="4395788" y="3840385"/>
            <a:ext cx="430212" cy="93663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3" name="Oval 45"/>
          <p:cNvSpPr>
            <a:spLocks noChangeArrowheads="1"/>
          </p:cNvSpPr>
          <p:nvPr/>
        </p:nvSpPr>
        <p:spPr bwMode="auto">
          <a:xfrm>
            <a:off x="7632987" y="327523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CC0000"/>
                </a:solidFill>
                <a:latin typeface="Lucida Sans Italic" pitchFamily="1" charset="0"/>
              </a:rPr>
              <a:t>current</a:t>
            </a:r>
          </a:p>
        </p:txBody>
      </p:sp>
      <p:sp>
        <p:nvSpPr>
          <p:cNvPr id="27694" name="Line 46"/>
          <p:cNvSpPr>
            <a:spLocks noChangeShapeType="1"/>
          </p:cNvSpPr>
          <p:nvPr/>
        </p:nvSpPr>
        <p:spPr bwMode="auto">
          <a:xfrm>
            <a:off x="7818723" y="3576860"/>
            <a:ext cx="274351" cy="295275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5" name="Rectangle 47"/>
          <p:cNvSpPr>
            <a:spLocks noChangeArrowheads="1"/>
          </p:cNvSpPr>
          <p:nvPr/>
        </p:nvSpPr>
        <p:spPr bwMode="auto">
          <a:xfrm>
            <a:off x="3272632" y="2590800"/>
            <a:ext cx="482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4D4D4D"/>
                </a:solidFill>
                <a:latin typeface="Lucida Sans Italic" pitchFamily="1" charset="0"/>
              </a:rPr>
              <a:t>rank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602FB-C73F-4D99-963D-0AEBB0C0173D}" type="datetime1">
              <a:rPr lang="en-US" smtClean="0"/>
              <a:t>3/2/2017</a:t>
            </a:fld>
            <a:endParaRPr lang="en-US" dirty="0"/>
          </a:p>
        </p:txBody>
      </p:sp>
      <p:cxnSp>
        <p:nvCxnSpPr>
          <p:cNvPr id="51" name="AutoShape 42"/>
          <p:cNvCxnSpPr>
            <a:cxnSpLocks noChangeShapeType="1"/>
          </p:cNvCxnSpPr>
          <p:nvPr/>
        </p:nvCxnSpPr>
        <p:spPr bwMode="auto">
          <a:xfrm rot="16200000" flipH="1">
            <a:off x="4845232" y="2475194"/>
            <a:ext cx="850392" cy="1901952"/>
          </a:xfrm>
          <a:prstGeom prst="bentConnector3">
            <a:avLst>
              <a:gd name="adj1" fmla="val 49963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" name="AutoShape 43"/>
          <p:cNvCxnSpPr>
            <a:cxnSpLocks noChangeShapeType="1"/>
          </p:cNvCxnSpPr>
          <p:nvPr/>
        </p:nvCxnSpPr>
        <p:spPr bwMode="auto">
          <a:xfrm rot="16200000" flipH="1">
            <a:off x="5168106" y="1783080"/>
            <a:ext cx="914400" cy="3287713"/>
          </a:xfrm>
          <a:prstGeom prst="bentConnector3">
            <a:avLst>
              <a:gd name="adj1" fmla="val 68433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" name="Rectangle 49"/>
          <p:cNvSpPr>
            <a:spLocks noChangeArrowheads="1"/>
          </p:cNvSpPr>
          <p:nvPr/>
        </p:nvSpPr>
        <p:spPr bwMode="auto">
          <a:xfrm>
            <a:off x="6484938" y="5791645"/>
            <a:ext cx="1435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1" dirty="0">
                <a:solidFill>
                  <a:srgbClr val="CC0000"/>
                </a:solidFill>
              </a:rPr>
              <a:t>link 41 into 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Kevin Wayne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707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Fibonacci Heaps:  Delete Min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/>
              <a:t>Delete min:</a:t>
            </a:r>
          </a:p>
          <a:p>
            <a:pPr marL="334963" lvl="1" indent="-228600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>
                <a:solidFill>
                  <a:srgbClr val="C0C0C0"/>
                </a:solidFill>
              </a:rPr>
              <a:t>Delete min; meld its children into root list; update min.</a:t>
            </a:r>
          </a:p>
          <a:p>
            <a:pPr marL="334963" lvl="1" indent="-228600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/>
              <a:t>Consolidate trees so that no two roots have same rank.</a:t>
            </a:r>
          </a:p>
          <a:p>
            <a:pPr marL="344488" lvl="1" indent="-222250">
              <a:buClrTx/>
              <a:buSzPct val="35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dirty="0"/>
          </a:p>
          <a:p>
            <a:pPr marL="344488" lvl="1" indent="-222250">
              <a:buClrTx/>
              <a:buSzPct val="35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dirty="0"/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8093075" y="4383982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39</a:t>
            </a:r>
          </a:p>
        </p:txBody>
      </p:sp>
      <p:cxnSp>
        <p:nvCxnSpPr>
          <p:cNvPr id="31748" name="AutoShape 4"/>
          <p:cNvCxnSpPr>
            <a:cxnSpLocks noChangeShapeType="1"/>
            <a:stCxn id="31747" idx="0"/>
            <a:endCxn id="31754" idx="4"/>
          </p:cNvCxnSpPr>
          <p:nvPr/>
        </p:nvCxnSpPr>
        <p:spPr bwMode="auto">
          <a:xfrm flipV="1">
            <a:off x="8275638" y="4082134"/>
            <a:ext cx="0" cy="30184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7472363" y="4376044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4816475" y="3709072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31751" name="AutoShape 7"/>
          <p:cNvCxnSpPr>
            <a:cxnSpLocks noChangeShapeType="1"/>
            <a:stCxn id="31754" idx="2"/>
            <a:endCxn id="31755" idx="6"/>
          </p:cNvCxnSpPr>
          <p:nvPr/>
        </p:nvCxnSpPr>
        <p:spPr bwMode="auto">
          <a:xfrm flipH="1">
            <a:off x="7451725" y="3896397"/>
            <a:ext cx="64135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4816475" y="4383982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31753" name="AutoShape 9"/>
          <p:cNvCxnSpPr>
            <a:cxnSpLocks noChangeShapeType="1"/>
            <a:stCxn id="31750" idx="4"/>
            <a:endCxn id="31752" idx="0"/>
          </p:cNvCxnSpPr>
          <p:nvPr/>
        </p:nvCxnSpPr>
        <p:spPr bwMode="auto">
          <a:xfrm>
            <a:off x="4999038" y="4082134"/>
            <a:ext cx="0" cy="30184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8093075" y="3709072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31755" name="Oval 11"/>
          <p:cNvSpPr>
            <a:spLocks noChangeArrowheads="1"/>
          </p:cNvSpPr>
          <p:nvPr/>
        </p:nvSpPr>
        <p:spPr bwMode="auto">
          <a:xfrm>
            <a:off x="7086600" y="3709072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31756" name="Oval 12"/>
          <p:cNvSpPr>
            <a:spLocks noChangeArrowheads="1"/>
          </p:cNvSpPr>
          <p:nvPr/>
        </p:nvSpPr>
        <p:spPr bwMode="auto">
          <a:xfrm>
            <a:off x="4114800" y="5214244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31757" name="Oval 13"/>
          <p:cNvSpPr>
            <a:spLocks noChangeArrowheads="1"/>
          </p:cNvSpPr>
          <p:nvPr/>
        </p:nvSpPr>
        <p:spPr bwMode="auto">
          <a:xfrm>
            <a:off x="4114800" y="4383982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17</a:t>
            </a:r>
          </a:p>
        </p:txBody>
      </p:sp>
      <p:cxnSp>
        <p:nvCxnSpPr>
          <p:cNvPr id="31758" name="AutoShape 14"/>
          <p:cNvCxnSpPr>
            <a:cxnSpLocks noChangeShapeType="1"/>
            <a:stCxn id="31756" idx="0"/>
            <a:endCxn id="31757" idx="4"/>
          </p:cNvCxnSpPr>
          <p:nvPr/>
        </p:nvCxnSpPr>
        <p:spPr bwMode="auto">
          <a:xfrm flipV="1">
            <a:off x="4297363" y="4757044"/>
            <a:ext cx="1587" cy="4572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759" name="Oval 15"/>
          <p:cNvSpPr>
            <a:spLocks noChangeArrowheads="1"/>
          </p:cNvSpPr>
          <p:nvPr/>
        </p:nvSpPr>
        <p:spPr bwMode="auto">
          <a:xfrm>
            <a:off x="2751138" y="5831782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31760" name="Oval 16"/>
          <p:cNvSpPr>
            <a:spLocks noChangeArrowheads="1"/>
          </p:cNvSpPr>
          <p:nvPr/>
        </p:nvSpPr>
        <p:spPr bwMode="auto">
          <a:xfrm>
            <a:off x="2751138" y="5214244"/>
            <a:ext cx="365125" cy="373063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31761" name="AutoShape 17"/>
          <p:cNvCxnSpPr>
            <a:cxnSpLocks noChangeShapeType="1"/>
            <a:stCxn id="31759" idx="0"/>
            <a:endCxn id="31760" idx="4"/>
          </p:cNvCxnSpPr>
          <p:nvPr/>
        </p:nvCxnSpPr>
        <p:spPr bwMode="auto">
          <a:xfrm flipV="1">
            <a:off x="2933700" y="5587307"/>
            <a:ext cx="1588" cy="24447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762" name="Oval 18"/>
          <p:cNvSpPr>
            <a:spLocks noChangeArrowheads="1"/>
          </p:cNvSpPr>
          <p:nvPr/>
        </p:nvSpPr>
        <p:spPr bwMode="auto">
          <a:xfrm>
            <a:off x="3352800" y="5214244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31763" name="AutoShape 19"/>
          <p:cNvCxnSpPr>
            <a:cxnSpLocks noChangeShapeType="1"/>
            <a:stCxn id="31762" idx="0"/>
            <a:endCxn id="31765" idx="4"/>
          </p:cNvCxnSpPr>
          <p:nvPr/>
        </p:nvCxnSpPr>
        <p:spPr bwMode="auto">
          <a:xfrm flipV="1">
            <a:off x="3535363" y="4757044"/>
            <a:ext cx="1587" cy="4572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764" name="AutoShape 20"/>
          <p:cNvCxnSpPr>
            <a:cxnSpLocks noChangeShapeType="1"/>
            <a:stCxn id="31760" idx="7"/>
            <a:endCxn id="31765" idx="3"/>
          </p:cNvCxnSpPr>
          <p:nvPr/>
        </p:nvCxnSpPr>
        <p:spPr bwMode="auto">
          <a:xfrm flipV="1">
            <a:off x="3062288" y="4703069"/>
            <a:ext cx="342900" cy="5651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3352800" y="4383982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7472363" y="5214244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31767" name="AutoShape 23"/>
          <p:cNvCxnSpPr>
            <a:cxnSpLocks noChangeShapeType="1"/>
            <a:stCxn id="31766" idx="0"/>
            <a:endCxn id="31749" idx="4"/>
          </p:cNvCxnSpPr>
          <p:nvPr/>
        </p:nvCxnSpPr>
        <p:spPr bwMode="auto">
          <a:xfrm flipV="1">
            <a:off x="7654925" y="4749107"/>
            <a:ext cx="1588" cy="4651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31768" name="Group 24"/>
          <p:cNvGrpSpPr>
            <a:grpSpLocks/>
          </p:cNvGrpSpPr>
          <p:nvPr/>
        </p:nvGrpSpPr>
        <p:grpSpPr bwMode="auto">
          <a:xfrm>
            <a:off x="3810000" y="2590800"/>
            <a:ext cx="1349375" cy="231775"/>
            <a:chOff x="2400" y="1632"/>
            <a:chExt cx="850" cy="146"/>
          </a:xfrm>
        </p:grpSpPr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>
              <a:off x="2400" y="1632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1770" name="Rectangle 26"/>
            <p:cNvSpPr>
              <a:spLocks noChangeArrowheads="1"/>
            </p:cNvSpPr>
            <p:nvPr/>
          </p:nvSpPr>
          <p:spPr bwMode="auto">
            <a:xfrm>
              <a:off x="2614" y="1632"/>
              <a:ext cx="208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1771" name="Rectangle 27"/>
            <p:cNvSpPr>
              <a:spLocks noChangeArrowheads="1"/>
            </p:cNvSpPr>
            <p:nvPr/>
          </p:nvSpPr>
          <p:spPr bwMode="auto">
            <a:xfrm>
              <a:off x="2829" y="1632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1772" name="Rectangle 28"/>
            <p:cNvSpPr>
              <a:spLocks noChangeArrowheads="1"/>
            </p:cNvSpPr>
            <p:nvPr/>
          </p:nvSpPr>
          <p:spPr bwMode="auto">
            <a:xfrm>
              <a:off x="3043" y="1632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31773" name="Group 29"/>
          <p:cNvGrpSpPr>
            <a:grpSpLocks/>
          </p:cNvGrpSpPr>
          <p:nvPr/>
        </p:nvGrpSpPr>
        <p:grpSpPr bwMode="auto">
          <a:xfrm>
            <a:off x="3810000" y="2827338"/>
            <a:ext cx="1349375" cy="231775"/>
            <a:chOff x="2400" y="1781"/>
            <a:chExt cx="850" cy="146"/>
          </a:xfrm>
        </p:grpSpPr>
        <p:sp>
          <p:nvSpPr>
            <p:cNvPr id="31774" name="Rectangle 30"/>
            <p:cNvSpPr>
              <a:spLocks noChangeArrowheads="1"/>
            </p:cNvSpPr>
            <p:nvPr/>
          </p:nvSpPr>
          <p:spPr bwMode="auto">
            <a:xfrm>
              <a:off x="2400" y="1781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5" name="Rectangle 31"/>
            <p:cNvSpPr>
              <a:spLocks noChangeArrowheads="1"/>
            </p:cNvSpPr>
            <p:nvPr/>
          </p:nvSpPr>
          <p:spPr bwMode="auto">
            <a:xfrm>
              <a:off x="2614" y="1781"/>
              <a:ext cx="208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6" name="Rectangle 32"/>
            <p:cNvSpPr>
              <a:spLocks noChangeArrowheads="1"/>
            </p:cNvSpPr>
            <p:nvPr/>
          </p:nvSpPr>
          <p:spPr bwMode="auto">
            <a:xfrm>
              <a:off x="2829" y="1781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7" name="Rectangle 33"/>
            <p:cNvSpPr>
              <a:spLocks noChangeArrowheads="1"/>
            </p:cNvSpPr>
            <p:nvPr/>
          </p:nvSpPr>
          <p:spPr bwMode="auto">
            <a:xfrm>
              <a:off x="3043" y="1781"/>
              <a:ext cx="207" cy="146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78" name="Oval 34"/>
          <p:cNvSpPr>
            <a:spLocks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9" name="Oval 35"/>
          <p:cNvSpPr>
            <a:spLocks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0" name="Oval 36"/>
          <p:cNvSpPr>
            <a:spLocks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81" name="AutoShape 37"/>
          <p:cNvCxnSpPr>
            <a:cxnSpLocks noChangeShapeType="1"/>
            <a:stCxn id="31757" idx="7"/>
            <a:endCxn id="31750" idx="3"/>
          </p:cNvCxnSpPr>
          <p:nvPr/>
        </p:nvCxnSpPr>
        <p:spPr bwMode="auto">
          <a:xfrm flipV="1">
            <a:off x="4426454" y="4027500"/>
            <a:ext cx="443492" cy="411116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782" name="AutoShape 38"/>
          <p:cNvCxnSpPr>
            <a:cxnSpLocks noChangeShapeType="1"/>
            <a:stCxn id="31785" idx="4"/>
            <a:endCxn id="31750" idx="0"/>
          </p:cNvCxnSpPr>
          <p:nvPr/>
        </p:nvCxnSpPr>
        <p:spPr bwMode="auto">
          <a:xfrm rot="16200000" flipH="1">
            <a:off x="4639133" y="3349167"/>
            <a:ext cx="718222" cy="1587"/>
          </a:xfrm>
          <a:prstGeom prst="curved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783" name="AutoShape 39"/>
          <p:cNvCxnSpPr>
            <a:cxnSpLocks noChangeShapeType="1"/>
            <a:stCxn id="31749" idx="7"/>
            <a:endCxn id="31754" idx="3"/>
          </p:cNvCxnSpPr>
          <p:nvPr/>
        </p:nvCxnSpPr>
        <p:spPr bwMode="auto">
          <a:xfrm flipV="1">
            <a:off x="7784017" y="4027500"/>
            <a:ext cx="362529" cy="40317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784" name="AutoShape 40"/>
          <p:cNvCxnSpPr>
            <a:cxnSpLocks noChangeShapeType="1"/>
            <a:stCxn id="31750" idx="6"/>
            <a:endCxn id="31755" idx="2"/>
          </p:cNvCxnSpPr>
          <p:nvPr/>
        </p:nvCxnSpPr>
        <p:spPr bwMode="auto">
          <a:xfrm>
            <a:off x="5181600" y="3896397"/>
            <a:ext cx="190500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785" name="Oval 41"/>
          <p:cNvSpPr>
            <a:spLocks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86" name="AutoShape 42"/>
          <p:cNvCxnSpPr>
            <a:cxnSpLocks noChangeShapeType="1"/>
          </p:cNvCxnSpPr>
          <p:nvPr/>
        </p:nvCxnSpPr>
        <p:spPr bwMode="auto">
          <a:xfrm rot="16200000" flipH="1">
            <a:off x="5259546" y="1673352"/>
            <a:ext cx="731520" cy="3287713"/>
          </a:xfrm>
          <a:prstGeom prst="bentConnector3">
            <a:avLst>
              <a:gd name="adj1" fmla="val 67079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787" name="Rectangle 43"/>
          <p:cNvSpPr>
            <a:spLocks noChangeArrowheads="1"/>
          </p:cNvSpPr>
          <p:nvPr/>
        </p:nvSpPr>
        <p:spPr bwMode="auto">
          <a:xfrm>
            <a:off x="3937000" y="3497934"/>
            <a:ext cx="428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4D4D4D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31788" name="Line 44"/>
          <p:cNvSpPr>
            <a:spLocks noChangeShapeType="1"/>
          </p:cNvSpPr>
          <p:nvPr/>
        </p:nvSpPr>
        <p:spPr bwMode="auto">
          <a:xfrm>
            <a:off x="4395788" y="3666209"/>
            <a:ext cx="430212" cy="93663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9" name="Oval 45"/>
          <p:cNvSpPr>
            <a:spLocks noChangeArrowheads="1"/>
          </p:cNvSpPr>
          <p:nvPr/>
        </p:nvSpPr>
        <p:spPr bwMode="auto">
          <a:xfrm>
            <a:off x="7385050" y="2767012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CC0000"/>
                </a:solidFill>
                <a:latin typeface="Lucida Sans Italic" pitchFamily="1" charset="0"/>
              </a:rPr>
              <a:t>current</a:t>
            </a:r>
          </a:p>
        </p:txBody>
      </p:sp>
      <p:sp>
        <p:nvSpPr>
          <p:cNvPr id="31790" name="Line 46"/>
          <p:cNvSpPr>
            <a:spLocks noChangeShapeType="1"/>
          </p:cNvSpPr>
          <p:nvPr/>
        </p:nvSpPr>
        <p:spPr bwMode="auto">
          <a:xfrm>
            <a:off x="7567612" y="3059112"/>
            <a:ext cx="578934" cy="649959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1" name="Rectangle 47"/>
          <p:cNvSpPr>
            <a:spLocks noChangeArrowheads="1"/>
          </p:cNvSpPr>
          <p:nvPr/>
        </p:nvSpPr>
        <p:spPr bwMode="auto">
          <a:xfrm>
            <a:off x="3294062" y="2590800"/>
            <a:ext cx="482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4D4D4D"/>
                </a:solidFill>
                <a:latin typeface="Lucida Sans Italic" pitchFamily="1" charset="0"/>
              </a:rPr>
              <a:t>rank</a:t>
            </a:r>
          </a:p>
        </p:txBody>
      </p:sp>
      <p:cxnSp>
        <p:nvCxnSpPr>
          <p:cNvPr id="31792" name="AutoShape 48"/>
          <p:cNvCxnSpPr>
            <a:cxnSpLocks noChangeShapeType="1"/>
            <a:endCxn id="31750" idx="2"/>
          </p:cNvCxnSpPr>
          <p:nvPr/>
        </p:nvCxnSpPr>
        <p:spPr bwMode="auto">
          <a:xfrm flipV="1">
            <a:off x="3663950" y="3895603"/>
            <a:ext cx="1152525" cy="542354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E5F562-297B-488B-905F-5E899FA96AAF}" type="datetime1">
              <a:rPr lang="en-US" smtClean="0"/>
              <a:t>3/2/2017</a:t>
            </a:fld>
            <a:endParaRPr lang="en-US" dirty="0"/>
          </a:p>
        </p:txBody>
      </p:sp>
      <p:cxnSp>
        <p:nvCxnSpPr>
          <p:cNvPr id="55" name="AutoShape 35"/>
          <p:cNvCxnSpPr>
            <a:cxnSpLocks noChangeShapeType="1"/>
          </p:cNvCxnSpPr>
          <p:nvPr/>
        </p:nvCxnSpPr>
        <p:spPr bwMode="auto">
          <a:xfrm rot="16200000" flipH="1">
            <a:off x="6101716" y="1508760"/>
            <a:ext cx="731520" cy="3616325"/>
          </a:xfrm>
          <a:prstGeom prst="bentConnector3">
            <a:avLst>
              <a:gd name="adj1" fmla="val 49963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Kevin Wayne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522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Fibonacci Heaps:  Delete Min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/>
              <a:t>Delete min:</a:t>
            </a:r>
          </a:p>
          <a:p>
            <a:pPr marL="334963" lvl="1" indent="-228600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>
                <a:solidFill>
                  <a:srgbClr val="C0C0C0"/>
                </a:solidFill>
              </a:rPr>
              <a:t>Delete min; meld its children into root list; update min.</a:t>
            </a:r>
          </a:p>
          <a:p>
            <a:pPr marL="334963" lvl="1" indent="-228600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/>
              <a:t>Consolidate trees so that no two roots have same rank.</a:t>
            </a:r>
          </a:p>
          <a:p>
            <a:pPr marL="344488" lvl="1" indent="-222250">
              <a:buClrTx/>
              <a:buSzPct val="35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dirty="0"/>
          </a:p>
          <a:p>
            <a:pPr marL="344488" lvl="1" indent="-222250">
              <a:buClrTx/>
              <a:buSzPct val="35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dirty="0"/>
          </a:p>
        </p:txBody>
      </p:sp>
      <p:sp>
        <p:nvSpPr>
          <p:cNvPr id="33795" name="Oval 3"/>
          <p:cNvSpPr>
            <a:spLocks noChangeArrowheads="1"/>
          </p:cNvSpPr>
          <p:nvPr/>
        </p:nvSpPr>
        <p:spPr bwMode="auto">
          <a:xfrm>
            <a:off x="4794703" y="3045026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33796" name="AutoShape 4"/>
          <p:cNvCxnSpPr>
            <a:cxnSpLocks noChangeShapeType="1"/>
            <a:endCxn id="33799" idx="6"/>
          </p:cNvCxnSpPr>
          <p:nvPr/>
        </p:nvCxnSpPr>
        <p:spPr bwMode="auto">
          <a:xfrm flipH="1" flipV="1">
            <a:off x="7429953" y="3232351"/>
            <a:ext cx="79375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4794703" y="3883226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33798" name="AutoShape 6"/>
          <p:cNvCxnSpPr>
            <a:cxnSpLocks noChangeShapeType="1"/>
            <a:stCxn id="33795" idx="4"/>
            <a:endCxn id="33797" idx="0"/>
          </p:cNvCxnSpPr>
          <p:nvPr/>
        </p:nvCxnSpPr>
        <p:spPr bwMode="auto">
          <a:xfrm>
            <a:off x="4977266" y="3418088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7064828" y="3045026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4093028" y="4713488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4093028" y="3883226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17</a:t>
            </a:r>
          </a:p>
        </p:txBody>
      </p:sp>
      <p:cxnSp>
        <p:nvCxnSpPr>
          <p:cNvPr id="33802" name="AutoShape 10"/>
          <p:cNvCxnSpPr>
            <a:cxnSpLocks noChangeShapeType="1"/>
            <a:stCxn id="33800" idx="0"/>
            <a:endCxn id="33801" idx="4"/>
          </p:cNvCxnSpPr>
          <p:nvPr/>
        </p:nvCxnSpPr>
        <p:spPr bwMode="auto">
          <a:xfrm flipV="1">
            <a:off x="4275591" y="4256288"/>
            <a:ext cx="1587" cy="4572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2729366" y="5331026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2729366" y="4713488"/>
            <a:ext cx="365125" cy="373063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33805" name="AutoShape 13"/>
          <p:cNvCxnSpPr>
            <a:cxnSpLocks noChangeShapeType="1"/>
            <a:stCxn id="33803" idx="0"/>
            <a:endCxn id="33804" idx="4"/>
          </p:cNvCxnSpPr>
          <p:nvPr/>
        </p:nvCxnSpPr>
        <p:spPr bwMode="auto">
          <a:xfrm flipV="1">
            <a:off x="2911928" y="5086551"/>
            <a:ext cx="1588" cy="24447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806" name="Oval 14"/>
          <p:cNvSpPr>
            <a:spLocks noChangeArrowheads="1"/>
          </p:cNvSpPr>
          <p:nvPr/>
        </p:nvSpPr>
        <p:spPr bwMode="auto">
          <a:xfrm>
            <a:off x="3331028" y="4713488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33807" name="AutoShape 15"/>
          <p:cNvCxnSpPr>
            <a:cxnSpLocks noChangeShapeType="1"/>
            <a:stCxn id="33806" idx="0"/>
            <a:endCxn id="33809" idx="4"/>
          </p:cNvCxnSpPr>
          <p:nvPr/>
        </p:nvCxnSpPr>
        <p:spPr bwMode="auto">
          <a:xfrm flipV="1">
            <a:off x="3513591" y="4256288"/>
            <a:ext cx="1587" cy="4572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808" name="AutoShape 16"/>
          <p:cNvCxnSpPr>
            <a:cxnSpLocks noChangeShapeType="1"/>
            <a:stCxn id="33804" idx="7"/>
            <a:endCxn id="33809" idx="3"/>
          </p:cNvCxnSpPr>
          <p:nvPr/>
        </p:nvCxnSpPr>
        <p:spPr bwMode="auto">
          <a:xfrm flipV="1">
            <a:off x="3040516" y="4202313"/>
            <a:ext cx="342900" cy="5651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809" name="Oval 17"/>
          <p:cNvSpPr>
            <a:spLocks noChangeArrowheads="1"/>
          </p:cNvSpPr>
          <p:nvPr/>
        </p:nvSpPr>
        <p:spPr bwMode="auto">
          <a:xfrm>
            <a:off x="3331028" y="3883226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24</a:t>
            </a:r>
          </a:p>
        </p:txBody>
      </p:sp>
      <p:cxnSp>
        <p:nvCxnSpPr>
          <p:cNvPr id="33810" name="AutoShape 18"/>
          <p:cNvCxnSpPr>
            <a:cxnSpLocks noChangeShapeType="1"/>
            <a:stCxn id="33801" idx="7"/>
            <a:endCxn id="33795" idx="3"/>
          </p:cNvCxnSpPr>
          <p:nvPr/>
        </p:nvCxnSpPr>
        <p:spPr bwMode="auto">
          <a:xfrm flipV="1">
            <a:off x="4404178" y="3364113"/>
            <a:ext cx="442913" cy="5730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811" name="AutoShape 19"/>
          <p:cNvCxnSpPr>
            <a:cxnSpLocks noChangeShapeType="1"/>
            <a:stCxn id="33795" idx="6"/>
            <a:endCxn id="33799" idx="2"/>
          </p:cNvCxnSpPr>
          <p:nvPr/>
        </p:nvCxnSpPr>
        <p:spPr bwMode="auto">
          <a:xfrm>
            <a:off x="5159828" y="3232351"/>
            <a:ext cx="190500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3915228" y="2833888"/>
            <a:ext cx="428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4D4D4D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4374016" y="3002163"/>
            <a:ext cx="430212" cy="93663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4" name="Oval 22"/>
          <p:cNvSpPr>
            <a:spLocks noChangeArrowheads="1"/>
          </p:cNvSpPr>
          <p:nvPr/>
        </p:nvSpPr>
        <p:spPr bwMode="auto">
          <a:xfrm>
            <a:off x="8071303" y="3883226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39</a:t>
            </a:r>
          </a:p>
        </p:txBody>
      </p:sp>
      <p:cxnSp>
        <p:nvCxnSpPr>
          <p:cNvPr id="33815" name="AutoShape 23"/>
          <p:cNvCxnSpPr>
            <a:cxnSpLocks noChangeShapeType="1"/>
            <a:stCxn id="33814" idx="0"/>
            <a:endCxn id="33818" idx="4"/>
          </p:cNvCxnSpPr>
          <p:nvPr/>
        </p:nvCxnSpPr>
        <p:spPr bwMode="auto">
          <a:xfrm flipV="1">
            <a:off x="8253866" y="3418088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816" name="Oval 24"/>
          <p:cNvSpPr>
            <a:spLocks noChangeArrowheads="1"/>
          </p:cNvSpPr>
          <p:nvPr/>
        </p:nvSpPr>
        <p:spPr bwMode="auto">
          <a:xfrm>
            <a:off x="7450591" y="3875288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41</a:t>
            </a:r>
          </a:p>
        </p:txBody>
      </p:sp>
      <p:cxnSp>
        <p:nvCxnSpPr>
          <p:cNvPr id="33817" name="AutoShape 25"/>
          <p:cNvCxnSpPr>
            <a:cxnSpLocks noChangeShapeType="1"/>
            <a:stCxn id="33818" idx="2"/>
          </p:cNvCxnSpPr>
          <p:nvPr/>
        </p:nvCxnSpPr>
        <p:spPr bwMode="auto">
          <a:xfrm flipH="1">
            <a:off x="7429953" y="3232351"/>
            <a:ext cx="641350" cy="11112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818" name="Oval 26"/>
          <p:cNvSpPr>
            <a:spLocks noChangeArrowheads="1"/>
          </p:cNvSpPr>
          <p:nvPr/>
        </p:nvSpPr>
        <p:spPr bwMode="auto">
          <a:xfrm>
            <a:off x="8071303" y="3045026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33819" name="Oval 27"/>
          <p:cNvSpPr>
            <a:spLocks noChangeArrowheads="1"/>
          </p:cNvSpPr>
          <p:nvPr/>
        </p:nvSpPr>
        <p:spPr bwMode="auto">
          <a:xfrm>
            <a:off x="7450591" y="4713488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33820" name="AutoShape 28"/>
          <p:cNvCxnSpPr>
            <a:cxnSpLocks noChangeShapeType="1"/>
            <a:stCxn id="33819" idx="0"/>
            <a:endCxn id="33816" idx="4"/>
          </p:cNvCxnSpPr>
          <p:nvPr/>
        </p:nvCxnSpPr>
        <p:spPr bwMode="auto">
          <a:xfrm flipV="1">
            <a:off x="7633153" y="4248351"/>
            <a:ext cx="1588" cy="4651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821" name="AutoShape 29"/>
          <p:cNvCxnSpPr>
            <a:cxnSpLocks noChangeShapeType="1"/>
            <a:stCxn id="33816" idx="7"/>
            <a:endCxn id="33818" idx="3"/>
          </p:cNvCxnSpPr>
          <p:nvPr/>
        </p:nvCxnSpPr>
        <p:spPr bwMode="auto">
          <a:xfrm flipV="1">
            <a:off x="7761741" y="3364113"/>
            <a:ext cx="361950" cy="5651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6053591" y="5116713"/>
            <a:ext cx="565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1">
                <a:solidFill>
                  <a:srgbClr val="CC0000"/>
                </a:solidFill>
              </a:rPr>
              <a:t>stop</a:t>
            </a:r>
          </a:p>
        </p:txBody>
      </p:sp>
      <p:cxnSp>
        <p:nvCxnSpPr>
          <p:cNvPr id="33823" name="AutoShape 31"/>
          <p:cNvCxnSpPr>
            <a:cxnSpLocks noChangeShapeType="1"/>
          </p:cNvCxnSpPr>
          <p:nvPr/>
        </p:nvCxnSpPr>
        <p:spPr bwMode="auto">
          <a:xfrm flipV="1">
            <a:off x="3642178" y="3232351"/>
            <a:ext cx="1152525" cy="7048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2F189D-35C7-4436-91D4-685B416DEB17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Kevin Wayne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4613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 Heaps:  Delete Min Analysis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Notation:</a:t>
            </a:r>
          </a:p>
          <a:p>
            <a:pPr>
              <a:spcBef>
                <a:spcPts val="0"/>
              </a:spcBef>
            </a:pP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max degree of any node in Fibonacci heap with </a:t>
            </a:r>
            <a:r>
              <a:rPr lang="en-US" i="1" dirty="0"/>
              <a:t>n</a:t>
            </a:r>
            <a:r>
              <a:rPr lang="en-US" dirty="0"/>
              <a:t> nodes</a:t>
            </a:r>
          </a:p>
          <a:p>
            <a:pPr>
              <a:spcBef>
                <a:spcPts val="0"/>
              </a:spcBef>
            </a:pP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H</a:t>
            </a:r>
            <a:r>
              <a:rPr lang="en-US" dirty="0"/>
              <a:t>) =  # trees in heap </a:t>
            </a:r>
            <a:r>
              <a:rPr lang="en-US" i="1" dirty="0"/>
              <a:t>H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Φ(</a:t>
            </a:r>
            <a:r>
              <a:rPr lang="en-US" i="1" dirty="0"/>
              <a:t>H</a:t>
            </a:r>
            <a:r>
              <a:rPr lang="en-US" dirty="0"/>
              <a:t>) = 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H</a:t>
            </a:r>
            <a:r>
              <a:rPr lang="en-US" dirty="0"/>
              <a:t>) + 2</a:t>
            </a:r>
            <a:r>
              <a:rPr lang="en-US" i="1" dirty="0"/>
              <a:t>m</a:t>
            </a:r>
            <a:r>
              <a:rPr lang="en-US" dirty="0"/>
              <a:t>(</a:t>
            </a:r>
            <a:r>
              <a:rPr lang="en-US" i="1" dirty="0"/>
              <a:t>H</a:t>
            </a:r>
            <a:r>
              <a:rPr lang="en-US" dirty="0"/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Actual cost: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+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H</a:t>
            </a:r>
            <a:r>
              <a:rPr lang="en-US" dirty="0"/>
              <a:t>))</a:t>
            </a:r>
          </a:p>
          <a:p>
            <a:pPr>
              <a:spcBef>
                <a:spcPts val="0"/>
              </a:spcBef>
            </a:pP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)) work adding </a:t>
            </a:r>
            <a:r>
              <a:rPr lang="en-US" i="1" dirty="0"/>
              <a:t>min</a:t>
            </a:r>
            <a:r>
              <a:rPr lang="en-US" dirty="0"/>
              <a:t>′s children into the root list and updating </a:t>
            </a:r>
            <a:r>
              <a:rPr lang="en-US" i="1" dirty="0"/>
              <a:t>min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At most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children of </a:t>
            </a:r>
            <a:r>
              <a:rPr lang="en-US" i="1" dirty="0"/>
              <a:t>min</a:t>
            </a:r>
            <a:r>
              <a:rPr lang="en-US" dirty="0"/>
              <a:t> node</a:t>
            </a:r>
          </a:p>
          <a:p>
            <a:pPr>
              <a:spcBef>
                <a:spcPts val="0"/>
              </a:spcBef>
            </a:pP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+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H</a:t>
            </a:r>
            <a:r>
              <a:rPr lang="en-US" dirty="0"/>
              <a:t>)) work consolidating trees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work is proportional to size of root list since number of roots decreases by one after each merging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≤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+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H</a:t>
            </a:r>
            <a:r>
              <a:rPr lang="en-US" dirty="0"/>
              <a:t>) - 1 root nodes at beginning of consolidation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Amortized cost: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))</a:t>
            </a:r>
          </a:p>
          <a:p>
            <a:pPr>
              <a:spcBef>
                <a:spcPts val="0"/>
              </a:spcBef>
            </a:pP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H</a:t>
            </a:r>
            <a:r>
              <a:rPr lang="en-US" dirty="0"/>
              <a:t>′)  ≤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+ 1 since no two trees have same degree</a:t>
            </a:r>
          </a:p>
          <a:p>
            <a:pPr>
              <a:spcBef>
                <a:spcPts val="0"/>
              </a:spcBef>
            </a:pPr>
            <a:r>
              <a:rPr lang="en-US" dirty="0"/>
              <a:t>∆</a:t>
            </a:r>
            <a:r>
              <a:rPr lang="en-US" dirty="0">
                <a:sym typeface="Symbol"/>
              </a:rPr>
              <a:t></a:t>
            </a:r>
            <a:r>
              <a:rPr lang="en-US" dirty="0"/>
              <a:t>(</a:t>
            </a:r>
            <a:r>
              <a:rPr lang="en-US" i="1" dirty="0"/>
              <a:t>H</a:t>
            </a:r>
            <a:r>
              <a:rPr lang="en-US" dirty="0"/>
              <a:t>) ≤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+ 1 -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H</a:t>
            </a:r>
            <a:r>
              <a:rPr lang="en-US" dirty="0"/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459E-09F9-4624-9C8B-B4BB527330BC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5034187" y="2042700"/>
            <a:ext cx="3924300" cy="508000"/>
          </a:xfrm>
          <a:prstGeom prst="rect">
            <a:avLst/>
          </a:prstGeom>
          <a:solidFill>
            <a:srgbClr val="003399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228600" bIns="91440">
            <a:spAutoFit/>
          </a:bodyPr>
          <a:lstStyle/>
          <a:p>
            <a:pPr>
              <a:lnSpc>
                <a:spcPts val="2563"/>
              </a:lnSpc>
              <a:buClrTx/>
              <a:buSzPct val="5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3399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pitchFamily="1" charset="2"/>
              </a:rPr>
              <a:t></a:t>
            </a:r>
            <a:r>
              <a:rPr lang="en-US" sz="1800">
                <a:solidFill>
                  <a:srgbClr val="000000"/>
                </a:solidFill>
              </a:rPr>
              <a:t>(</a:t>
            </a:r>
            <a:r>
              <a:rPr lang="en-US" sz="1800">
                <a:solidFill>
                  <a:srgbClr val="000000"/>
                </a:solidFill>
                <a:latin typeface="Lucida Sans Italic" pitchFamily="1" charset="0"/>
              </a:rPr>
              <a:t>H</a:t>
            </a:r>
            <a:r>
              <a:rPr lang="en-US" sz="1800">
                <a:solidFill>
                  <a:srgbClr val="000000"/>
                </a:solidFill>
              </a:rPr>
              <a:t>) </a:t>
            </a:r>
            <a:r>
              <a:rPr lang="en-US" sz="1800">
                <a:solidFill>
                  <a:srgbClr val="000000"/>
                </a:solidFill>
                <a:latin typeface="Lucida Grande" pitchFamily="1" charset="0"/>
              </a:rPr>
              <a:t> = </a:t>
            </a:r>
            <a:r>
              <a:rPr lang="en-US" sz="1800">
                <a:solidFill>
                  <a:srgbClr val="000000"/>
                </a:solidFill>
                <a:latin typeface="Lucida Sans Italic" pitchFamily="1" charset="0"/>
              </a:rPr>
              <a:t>trees</a:t>
            </a:r>
            <a:r>
              <a:rPr lang="en-US" sz="1800">
                <a:solidFill>
                  <a:srgbClr val="000000"/>
                </a:solidFill>
              </a:rPr>
              <a:t>(</a:t>
            </a:r>
            <a:r>
              <a:rPr lang="en-US" sz="1800">
                <a:solidFill>
                  <a:srgbClr val="000000"/>
                </a:solidFill>
                <a:latin typeface="Lucida Sans Italic" pitchFamily="1" charset="0"/>
              </a:rPr>
              <a:t>H</a:t>
            </a:r>
            <a:r>
              <a:rPr lang="en-US" sz="1800">
                <a:solidFill>
                  <a:srgbClr val="000000"/>
                </a:solidFill>
              </a:rPr>
              <a:t>) + 2</a:t>
            </a:r>
            <a:r>
              <a:rPr lang="en-US" sz="1800" baseline="300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pitchFamily="1" charset="2"/>
              </a:rPr>
              <a:t></a:t>
            </a:r>
            <a:r>
              <a:rPr lang="en-US" sz="1800" baseline="300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  <a:latin typeface="Lucida Sans Italic" pitchFamily="1" charset="0"/>
              </a:rPr>
              <a:t>marks</a:t>
            </a:r>
            <a:r>
              <a:rPr lang="en-US" sz="1800">
                <a:solidFill>
                  <a:srgbClr val="000000"/>
                </a:solidFill>
              </a:rPr>
              <a:t>(</a:t>
            </a:r>
            <a:r>
              <a:rPr lang="en-US" sz="1800">
                <a:solidFill>
                  <a:srgbClr val="000000"/>
                </a:solidFill>
                <a:latin typeface="Lucida Sans Italic" pitchFamily="1" charset="0"/>
              </a:rPr>
              <a:t>H</a:t>
            </a:r>
            <a:r>
              <a:rPr lang="en-US" sz="18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7531325" y="2552287"/>
            <a:ext cx="1343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4D4D4D"/>
                </a:solidFill>
                <a:latin typeface="Lucida Sans Italic" pitchFamily="1" charset="0"/>
              </a:rPr>
              <a:t>potential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Kevin Wayne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752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95" name="Rectangle 3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Fibonacci Heaps:  Decrease Key</a:t>
            </a:r>
          </a:p>
        </p:txBody>
      </p:sp>
      <p:sp>
        <p:nvSpPr>
          <p:cNvPr id="36865" name="Rectangle 1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anchor="t"/>
          <a:lstStyle/>
          <a:p>
            <a:pPr algn="l">
              <a:lnSpc>
                <a:spcPts val="2563"/>
              </a:lnSpc>
              <a:buClrTx/>
              <a:buSzPct val="5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800" dirty="0">
                <a:solidFill>
                  <a:srgbClr val="003399"/>
                </a:solidFill>
              </a:rPr>
              <a:t>Intuition for deceasing the key of node </a:t>
            </a:r>
            <a:r>
              <a:rPr lang="en-US" sz="1800" i="1" dirty="0">
                <a:solidFill>
                  <a:srgbClr val="003399"/>
                </a:solidFill>
                <a:latin typeface="Lucida Sans Italic" pitchFamily="1" charset="0"/>
              </a:rPr>
              <a:t>x</a:t>
            </a:r>
            <a:r>
              <a:rPr lang="en-US" sz="1800" dirty="0">
                <a:solidFill>
                  <a:srgbClr val="003399"/>
                </a:solidFill>
              </a:rPr>
              <a:t>.</a:t>
            </a:r>
          </a:p>
          <a:p>
            <a:pPr marL="334963" lvl="1" indent="-228600" algn="l">
              <a:lnSpc>
                <a:spcPts val="2563"/>
              </a:lnSpc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800" dirty="0">
                <a:solidFill>
                  <a:srgbClr val="000000"/>
                </a:solidFill>
              </a:rPr>
              <a:t>If heap-order is not violated, just decrease the key of </a:t>
            </a:r>
            <a:r>
              <a:rPr lang="en-US" sz="1800" i="1" dirty="0">
                <a:solidFill>
                  <a:srgbClr val="000000"/>
                </a:solidFill>
                <a:latin typeface="Lucida Sans Italic" pitchFamily="1" charset="0"/>
              </a:rPr>
              <a:t>x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  <a:p>
            <a:pPr marL="334963" lvl="1" indent="-228600" algn="l">
              <a:lnSpc>
                <a:spcPts val="2563"/>
              </a:lnSpc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800" dirty="0">
                <a:solidFill>
                  <a:srgbClr val="000000"/>
                </a:solidFill>
              </a:rPr>
              <a:t>Otherwise, cut tree rooted at </a:t>
            </a:r>
            <a:r>
              <a:rPr lang="en-US" sz="1800" i="1" dirty="0">
                <a:solidFill>
                  <a:srgbClr val="000000"/>
                </a:solidFill>
                <a:latin typeface="Lucida Sans Italic" pitchFamily="1" charset="0"/>
              </a:rPr>
              <a:t>x</a:t>
            </a:r>
            <a:r>
              <a:rPr lang="en-US" sz="1800" dirty="0">
                <a:solidFill>
                  <a:srgbClr val="000000"/>
                </a:solidFill>
              </a:rPr>
              <a:t> and meld into root list.</a:t>
            </a:r>
          </a:p>
          <a:p>
            <a:pPr marL="334963" lvl="1" indent="-228600" algn="l">
              <a:lnSpc>
                <a:spcPts val="2563"/>
              </a:lnSpc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800" dirty="0">
                <a:solidFill>
                  <a:srgbClr val="000000"/>
                </a:solidFill>
              </a:rPr>
              <a:t>To keep trees flat:  as soon as a node has its second child cut,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cut it off and meld into root list (and unmark it).</a:t>
            </a:r>
          </a:p>
        </p:txBody>
      </p:sp>
      <p:sp>
        <p:nvSpPr>
          <p:cNvPr id="36866" name="Oval 2"/>
          <p:cNvSpPr>
            <a:spLocks noChangeArrowheads="1"/>
          </p:cNvSpPr>
          <p:nvPr/>
        </p:nvSpPr>
        <p:spPr bwMode="auto">
          <a:xfrm>
            <a:off x="4176951" y="41039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4176951" y="49421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36868" name="AutoShape 4"/>
          <p:cNvCxnSpPr>
            <a:cxnSpLocks noChangeShapeType="1"/>
            <a:stCxn id="36866" idx="4"/>
            <a:endCxn id="36867" idx="0"/>
          </p:cNvCxnSpPr>
          <p:nvPr/>
        </p:nvCxnSpPr>
        <p:spPr bwMode="auto">
          <a:xfrm>
            <a:off x="4369039" y="4488075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4938951" y="41039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4938951" y="49421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36871" name="AutoShape 7"/>
          <p:cNvCxnSpPr>
            <a:cxnSpLocks noChangeShapeType="1"/>
            <a:stCxn id="36869" idx="4"/>
            <a:endCxn id="36870" idx="0"/>
          </p:cNvCxnSpPr>
          <p:nvPr/>
        </p:nvCxnSpPr>
        <p:spPr bwMode="auto">
          <a:xfrm>
            <a:off x="5131039" y="4488075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5700951" y="41039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4938951" y="32657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36874" name="AutoShape 10"/>
          <p:cNvCxnSpPr>
            <a:cxnSpLocks noChangeShapeType="1"/>
            <a:stCxn id="36873" idx="4"/>
            <a:endCxn id="36869" idx="0"/>
          </p:cNvCxnSpPr>
          <p:nvPr/>
        </p:nvCxnSpPr>
        <p:spPr bwMode="auto">
          <a:xfrm>
            <a:off x="5131039" y="3649875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75" name="AutoShape 11"/>
          <p:cNvCxnSpPr>
            <a:cxnSpLocks noChangeShapeType="1"/>
            <a:stCxn id="36873" idx="5"/>
            <a:endCxn id="36872" idx="1"/>
          </p:cNvCxnSpPr>
          <p:nvPr/>
        </p:nvCxnSpPr>
        <p:spPr bwMode="auto">
          <a:xfrm>
            <a:off x="5267564" y="3594313"/>
            <a:ext cx="490537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76" name="AutoShape 12"/>
          <p:cNvCxnSpPr>
            <a:cxnSpLocks noChangeShapeType="1"/>
            <a:stCxn id="36873" idx="3"/>
            <a:endCxn id="36866" idx="7"/>
          </p:cNvCxnSpPr>
          <p:nvPr/>
        </p:nvCxnSpPr>
        <p:spPr bwMode="auto">
          <a:xfrm flipH="1">
            <a:off x="4505564" y="3594313"/>
            <a:ext cx="490537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877" name="Oval 13"/>
          <p:cNvSpPr>
            <a:spLocks noChangeArrowheads="1"/>
          </p:cNvSpPr>
          <p:nvPr/>
        </p:nvSpPr>
        <p:spPr bwMode="auto">
          <a:xfrm>
            <a:off x="3410189" y="57771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88</a:t>
            </a:r>
          </a:p>
        </p:txBody>
      </p:sp>
      <p:sp>
        <p:nvSpPr>
          <p:cNvPr id="36878" name="Oval 14"/>
          <p:cNvSpPr>
            <a:spLocks noChangeArrowheads="1"/>
          </p:cNvSpPr>
          <p:nvPr/>
        </p:nvSpPr>
        <p:spPr bwMode="auto">
          <a:xfrm>
            <a:off x="3410189" y="4938925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36879" name="AutoShape 15"/>
          <p:cNvCxnSpPr>
            <a:cxnSpLocks noChangeShapeType="1"/>
            <a:stCxn id="36878" idx="4"/>
            <a:endCxn id="36877" idx="0"/>
          </p:cNvCxnSpPr>
          <p:nvPr/>
        </p:nvCxnSpPr>
        <p:spPr bwMode="auto">
          <a:xfrm>
            <a:off x="3602276" y="5323100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80" name="AutoShape 16"/>
          <p:cNvCxnSpPr>
            <a:cxnSpLocks noChangeShapeType="1"/>
            <a:stCxn id="36866" idx="3"/>
            <a:endCxn id="36878" idx="7"/>
          </p:cNvCxnSpPr>
          <p:nvPr/>
        </p:nvCxnSpPr>
        <p:spPr bwMode="auto">
          <a:xfrm flipH="1">
            <a:off x="3738801" y="4432513"/>
            <a:ext cx="495300" cy="56356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881" name="Oval 17"/>
          <p:cNvSpPr>
            <a:spLocks noChangeArrowheads="1"/>
          </p:cNvSpPr>
          <p:nvPr/>
        </p:nvSpPr>
        <p:spPr bwMode="auto">
          <a:xfrm>
            <a:off x="6486764" y="41039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21</a:t>
            </a:r>
          </a:p>
        </p:txBody>
      </p:sp>
      <p:sp>
        <p:nvSpPr>
          <p:cNvPr id="36882" name="Oval 18"/>
          <p:cNvSpPr>
            <a:spLocks noChangeArrowheads="1"/>
          </p:cNvSpPr>
          <p:nvPr/>
        </p:nvSpPr>
        <p:spPr bwMode="auto">
          <a:xfrm>
            <a:off x="6486764" y="49421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52</a:t>
            </a:r>
          </a:p>
        </p:txBody>
      </p:sp>
      <p:cxnSp>
        <p:nvCxnSpPr>
          <p:cNvPr id="36883" name="AutoShape 19"/>
          <p:cNvCxnSpPr>
            <a:cxnSpLocks noChangeShapeType="1"/>
            <a:stCxn id="36881" idx="4"/>
            <a:endCxn id="36882" idx="0"/>
          </p:cNvCxnSpPr>
          <p:nvPr/>
        </p:nvCxnSpPr>
        <p:spPr bwMode="auto">
          <a:xfrm>
            <a:off x="6678851" y="4488075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884" name="Oval 20"/>
          <p:cNvSpPr>
            <a:spLocks noChangeArrowheads="1"/>
          </p:cNvSpPr>
          <p:nvPr/>
        </p:nvSpPr>
        <p:spPr bwMode="auto">
          <a:xfrm>
            <a:off x="7248764" y="4103900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FFFFFF"/>
                </a:solidFill>
              </a:rPr>
              <a:t>39</a:t>
            </a:r>
          </a:p>
        </p:txBody>
      </p:sp>
      <p:sp>
        <p:nvSpPr>
          <p:cNvPr id="36885" name="Oval 21"/>
          <p:cNvSpPr>
            <a:spLocks noChangeArrowheads="1"/>
          </p:cNvSpPr>
          <p:nvPr/>
        </p:nvSpPr>
        <p:spPr bwMode="auto">
          <a:xfrm>
            <a:off x="7248764" y="3265700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FFFFFF"/>
                </a:solidFill>
              </a:rPr>
              <a:t>18</a:t>
            </a:r>
          </a:p>
        </p:txBody>
      </p:sp>
      <p:cxnSp>
        <p:nvCxnSpPr>
          <p:cNvPr id="36886" name="AutoShape 22"/>
          <p:cNvCxnSpPr>
            <a:cxnSpLocks noChangeShapeType="1"/>
            <a:stCxn id="36885" idx="4"/>
            <a:endCxn id="36884" idx="0"/>
          </p:cNvCxnSpPr>
          <p:nvPr/>
        </p:nvCxnSpPr>
        <p:spPr bwMode="auto">
          <a:xfrm>
            <a:off x="7440851" y="3649875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87" name="AutoShape 23"/>
          <p:cNvCxnSpPr>
            <a:cxnSpLocks noChangeShapeType="1"/>
            <a:stCxn id="36885" idx="6"/>
            <a:endCxn id="36891" idx="2"/>
          </p:cNvCxnSpPr>
          <p:nvPr/>
        </p:nvCxnSpPr>
        <p:spPr bwMode="auto">
          <a:xfrm>
            <a:off x="7632939" y="3457788"/>
            <a:ext cx="735012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88" name="AutoShape 24"/>
          <p:cNvCxnSpPr>
            <a:cxnSpLocks noChangeShapeType="1"/>
            <a:stCxn id="36885" idx="3"/>
            <a:endCxn id="36881" idx="7"/>
          </p:cNvCxnSpPr>
          <p:nvPr/>
        </p:nvCxnSpPr>
        <p:spPr bwMode="auto">
          <a:xfrm flipH="1">
            <a:off x="6815376" y="3594313"/>
            <a:ext cx="490538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89" name="AutoShape 25"/>
          <p:cNvCxnSpPr>
            <a:cxnSpLocks noChangeShapeType="1"/>
            <a:stCxn id="36885" idx="2"/>
            <a:endCxn id="36873" idx="6"/>
          </p:cNvCxnSpPr>
          <p:nvPr/>
        </p:nvCxnSpPr>
        <p:spPr bwMode="auto">
          <a:xfrm flipH="1">
            <a:off x="5323126" y="3457788"/>
            <a:ext cx="1925638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890" name="Oval 26"/>
          <p:cNvSpPr>
            <a:spLocks noChangeArrowheads="1"/>
          </p:cNvSpPr>
          <p:nvPr/>
        </p:nvSpPr>
        <p:spPr bwMode="auto">
          <a:xfrm>
            <a:off x="8367951" y="41039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36891" name="Oval 27"/>
          <p:cNvSpPr>
            <a:spLocks noChangeArrowheads="1"/>
          </p:cNvSpPr>
          <p:nvPr/>
        </p:nvSpPr>
        <p:spPr bwMode="auto">
          <a:xfrm>
            <a:off x="8367951" y="32657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38</a:t>
            </a:r>
          </a:p>
        </p:txBody>
      </p:sp>
      <p:cxnSp>
        <p:nvCxnSpPr>
          <p:cNvPr id="36892" name="AutoShape 28"/>
          <p:cNvCxnSpPr>
            <a:cxnSpLocks noChangeShapeType="1"/>
            <a:stCxn id="36891" idx="4"/>
            <a:endCxn id="36890" idx="0"/>
          </p:cNvCxnSpPr>
          <p:nvPr/>
        </p:nvCxnSpPr>
        <p:spPr bwMode="auto">
          <a:xfrm>
            <a:off x="8560039" y="3649875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893" name="Oval 29"/>
          <p:cNvSpPr>
            <a:spLocks noChangeArrowheads="1"/>
          </p:cNvSpPr>
          <p:nvPr/>
        </p:nvSpPr>
        <p:spPr bwMode="auto">
          <a:xfrm>
            <a:off x="4176951" y="57771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72</a:t>
            </a:r>
          </a:p>
        </p:txBody>
      </p:sp>
      <p:cxnSp>
        <p:nvCxnSpPr>
          <p:cNvPr id="36894" name="AutoShape 30"/>
          <p:cNvCxnSpPr>
            <a:cxnSpLocks noChangeShapeType="1"/>
            <a:stCxn id="36867" idx="4"/>
            <a:endCxn id="36893" idx="0"/>
          </p:cNvCxnSpPr>
          <p:nvPr/>
        </p:nvCxnSpPr>
        <p:spPr bwMode="auto">
          <a:xfrm>
            <a:off x="4369039" y="5326275"/>
            <a:ext cx="1587" cy="4508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96" name="AutoShape 32"/>
          <p:cNvCxnSpPr>
            <a:cxnSpLocks noChangeShapeType="1"/>
            <a:stCxn id="36878" idx="3"/>
            <a:endCxn id="36897" idx="7"/>
          </p:cNvCxnSpPr>
          <p:nvPr/>
        </p:nvCxnSpPr>
        <p:spPr bwMode="auto">
          <a:xfrm flipH="1">
            <a:off x="2984739" y="5267538"/>
            <a:ext cx="482600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897" name="Oval 33"/>
          <p:cNvSpPr>
            <a:spLocks noChangeArrowheads="1"/>
          </p:cNvSpPr>
          <p:nvPr/>
        </p:nvSpPr>
        <p:spPr bwMode="auto">
          <a:xfrm>
            <a:off x="2656126" y="57771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5586651" y="2818025"/>
            <a:ext cx="432982" cy="277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i="1" dirty="0">
                <a:solidFill>
                  <a:srgbClr val="4D4D4D"/>
                </a:solidFill>
              </a:rPr>
              <a:t>min</a:t>
            </a:r>
          </a:p>
        </p:txBody>
      </p:sp>
      <p:sp>
        <p:nvSpPr>
          <p:cNvPr id="36899" name="Line 35"/>
          <p:cNvSpPr>
            <a:spLocks noChangeShapeType="1"/>
          </p:cNvSpPr>
          <p:nvPr/>
        </p:nvSpPr>
        <p:spPr bwMode="auto">
          <a:xfrm flipH="1">
            <a:off x="5277089" y="3051388"/>
            <a:ext cx="319087" cy="2254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1622664" y="3873713"/>
            <a:ext cx="15827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CC0000"/>
                </a:solidFill>
              </a:rPr>
              <a:t>marked node:</a:t>
            </a:r>
            <a:br>
              <a:rPr lang="en-US" sz="1200">
                <a:solidFill>
                  <a:srgbClr val="CC0000"/>
                </a:solidFill>
              </a:rPr>
            </a:br>
            <a:r>
              <a:rPr lang="en-US" sz="1200">
                <a:solidFill>
                  <a:srgbClr val="CC0000"/>
                </a:solidFill>
              </a:rPr>
              <a:t>one child already cut</a:t>
            </a:r>
          </a:p>
        </p:txBody>
      </p:sp>
      <p:sp>
        <p:nvSpPr>
          <p:cNvPr id="36901" name="Line 37"/>
          <p:cNvSpPr>
            <a:spLocks noChangeShapeType="1"/>
          </p:cNvSpPr>
          <p:nvPr/>
        </p:nvSpPr>
        <p:spPr bwMode="auto">
          <a:xfrm>
            <a:off x="2733914" y="4330913"/>
            <a:ext cx="674687" cy="614362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1392D4-C304-44FB-A078-2585EB079067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Kevin Wayne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499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19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 Heaps:  Decrease Key</a:t>
            </a:r>
          </a:p>
        </p:txBody>
      </p:sp>
      <p:sp>
        <p:nvSpPr>
          <p:cNvPr id="37889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1.  [heap order is not violated]</a:t>
            </a:r>
          </a:p>
          <a:p>
            <a:pPr lvl="1"/>
            <a:r>
              <a:rPr lang="en-US" dirty="0"/>
              <a:t>Decrease the key of </a:t>
            </a:r>
            <a:r>
              <a:rPr lang="en-US" i="1" dirty="0"/>
              <a:t>x</a:t>
            </a:r>
            <a:endParaRPr lang="en-US" dirty="0"/>
          </a:p>
          <a:p>
            <a:pPr lvl="1"/>
            <a:r>
              <a:rPr 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Change heap min pointer (if necessary)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CD0F-03B0-4546-9A20-860D41DC1554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37890" name="Oval 2"/>
          <p:cNvSpPr>
            <a:spLocks noChangeArrowheads="1"/>
          </p:cNvSpPr>
          <p:nvPr/>
        </p:nvSpPr>
        <p:spPr bwMode="auto">
          <a:xfrm>
            <a:off x="3730625" y="3918838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37891" name="Oval 3"/>
          <p:cNvSpPr>
            <a:spLocks noChangeArrowheads="1"/>
          </p:cNvSpPr>
          <p:nvPr/>
        </p:nvSpPr>
        <p:spPr bwMode="auto">
          <a:xfrm>
            <a:off x="3730625" y="4757038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37892" name="AutoShape 4"/>
          <p:cNvCxnSpPr>
            <a:cxnSpLocks noChangeShapeType="1"/>
            <a:stCxn id="37890" idx="4"/>
            <a:endCxn id="37891" idx="0"/>
          </p:cNvCxnSpPr>
          <p:nvPr/>
        </p:nvCxnSpPr>
        <p:spPr bwMode="auto">
          <a:xfrm>
            <a:off x="3922713" y="4303013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3" name="Oval 5"/>
          <p:cNvSpPr>
            <a:spLocks noChangeArrowheads="1"/>
          </p:cNvSpPr>
          <p:nvPr/>
        </p:nvSpPr>
        <p:spPr bwMode="auto">
          <a:xfrm>
            <a:off x="4492625" y="3918838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4492625" y="4757038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37895" name="AutoShape 7"/>
          <p:cNvCxnSpPr>
            <a:cxnSpLocks noChangeShapeType="1"/>
            <a:stCxn id="37893" idx="4"/>
            <a:endCxn id="37894" idx="0"/>
          </p:cNvCxnSpPr>
          <p:nvPr/>
        </p:nvCxnSpPr>
        <p:spPr bwMode="auto">
          <a:xfrm>
            <a:off x="4684713" y="4303013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6" name="Oval 8"/>
          <p:cNvSpPr>
            <a:spLocks noChangeArrowheads="1"/>
          </p:cNvSpPr>
          <p:nvPr/>
        </p:nvSpPr>
        <p:spPr bwMode="auto">
          <a:xfrm>
            <a:off x="5254625" y="3918838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37897" name="Oval 9"/>
          <p:cNvSpPr>
            <a:spLocks noChangeArrowheads="1"/>
          </p:cNvSpPr>
          <p:nvPr/>
        </p:nvSpPr>
        <p:spPr bwMode="auto">
          <a:xfrm>
            <a:off x="4492625" y="3080638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37898" name="AutoShape 10"/>
          <p:cNvCxnSpPr>
            <a:cxnSpLocks noChangeShapeType="1"/>
            <a:stCxn id="37897" idx="4"/>
            <a:endCxn id="37893" idx="0"/>
          </p:cNvCxnSpPr>
          <p:nvPr/>
        </p:nvCxnSpPr>
        <p:spPr bwMode="auto">
          <a:xfrm>
            <a:off x="4684713" y="3464813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899" name="AutoShape 11"/>
          <p:cNvCxnSpPr>
            <a:cxnSpLocks noChangeShapeType="1"/>
            <a:stCxn id="37897" idx="5"/>
            <a:endCxn id="37896" idx="1"/>
          </p:cNvCxnSpPr>
          <p:nvPr/>
        </p:nvCxnSpPr>
        <p:spPr bwMode="auto">
          <a:xfrm>
            <a:off x="4821238" y="3409251"/>
            <a:ext cx="490537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00" name="AutoShape 12"/>
          <p:cNvCxnSpPr>
            <a:cxnSpLocks noChangeShapeType="1"/>
            <a:stCxn id="37897" idx="3"/>
            <a:endCxn id="37890" idx="7"/>
          </p:cNvCxnSpPr>
          <p:nvPr/>
        </p:nvCxnSpPr>
        <p:spPr bwMode="auto">
          <a:xfrm flipH="1">
            <a:off x="4059238" y="3409251"/>
            <a:ext cx="490537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3"/>
          <p:cNvSpPr>
            <a:spLocks noChangeArrowheads="1"/>
          </p:cNvSpPr>
          <p:nvPr/>
        </p:nvSpPr>
        <p:spPr bwMode="auto">
          <a:xfrm>
            <a:off x="2963863" y="5592063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88</a:t>
            </a:r>
          </a:p>
        </p:txBody>
      </p:sp>
      <p:sp>
        <p:nvSpPr>
          <p:cNvPr id="37902" name="Oval 14"/>
          <p:cNvSpPr>
            <a:spLocks noChangeArrowheads="1"/>
          </p:cNvSpPr>
          <p:nvPr/>
        </p:nvSpPr>
        <p:spPr bwMode="auto">
          <a:xfrm>
            <a:off x="2963863" y="4753863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37903" name="AutoShape 15"/>
          <p:cNvCxnSpPr>
            <a:cxnSpLocks noChangeShapeType="1"/>
            <a:stCxn id="37902" idx="4"/>
            <a:endCxn id="37901" idx="0"/>
          </p:cNvCxnSpPr>
          <p:nvPr/>
        </p:nvCxnSpPr>
        <p:spPr bwMode="auto">
          <a:xfrm>
            <a:off x="3155950" y="5138038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04" name="AutoShape 16"/>
          <p:cNvCxnSpPr>
            <a:cxnSpLocks noChangeShapeType="1"/>
            <a:stCxn id="37890" idx="3"/>
            <a:endCxn id="37902" idx="7"/>
          </p:cNvCxnSpPr>
          <p:nvPr/>
        </p:nvCxnSpPr>
        <p:spPr bwMode="auto">
          <a:xfrm flipH="1">
            <a:off x="3292475" y="4247451"/>
            <a:ext cx="495300" cy="56356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7"/>
          <p:cNvSpPr>
            <a:spLocks noChangeArrowheads="1"/>
          </p:cNvSpPr>
          <p:nvPr/>
        </p:nvSpPr>
        <p:spPr bwMode="auto">
          <a:xfrm>
            <a:off x="6040438" y="3918838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21</a:t>
            </a:r>
          </a:p>
        </p:txBody>
      </p:sp>
      <p:sp>
        <p:nvSpPr>
          <p:cNvPr id="37906" name="Oval 18"/>
          <p:cNvSpPr>
            <a:spLocks noChangeArrowheads="1"/>
          </p:cNvSpPr>
          <p:nvPr/>
        </p:nvSpPr>
        <p:spPr bwMode="auto">
          <a:xfrm>
            <a:off x="6040438" y="4757038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52</a:t>
            </a:r>
          </a:p>
        </p:txBody>
      </p:sp>
      <p:cxnSp>
        <p:nvCxnSpPr>
          <p:cNvPr id="37907" name="AutoShape 19"/>
          <p:cNvCxnSpPr>
            <a:cxnSpLocks noChangeShapeType="1"/>
            <a:stCxn id="37905" idx="4"/>
            <a:endCxn id="37906" idx="0"/>
          </p:cNvCxnSpPr>
          <p:nvPr/>
        </p:nvCxnSpPr>
        <p:spPr bwMode="auto">
          <a:xfrm>
            <a:off x="6232525" y="4303013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8" name="Oval 20"/>
          <p:cNvSpPr>
            <a:spLocks noChangeArrowheads="1"/>
          </p:cNvSpPr>
          <p:nvPr/>
        </p:nvSpPr>
        <p:spPr bwMode="auto">
          <a:xfrm>
            <a:off x="6802438" y="3918838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FFFFFF"/>
                </a:solidFill>
              </a:rPr>
              <a:t>39</a:t>
            </a:r>
          </a:p>
        </p:txBody>
      </p:sp>
      <p:sp>
        <p:nvSpPr>
          <p:cNvPr id="37909" name="Oval 21"/>
          <p:cNvSpPr>
            <a:spLocks noChangeArrowheads="1"/>
          </p:cNvSpPr>
          <p:nvPr/>
        </p:nvSpPr>
        <p:spPr bwMode="auto">
          <a:xfrm>
            <a:off x="6802438" y="3080638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FFFFFF"/>
                </a:solidFill>
              </a:rPr>
              <a:t>18</a:t>
            </a:r>
          </a:p>
        </p:txBody>
      </p:sp>
      <p:cxnSp>
        <p:nvCxnSpPr>
          <p:cNvPr id="37910" name="AutoShape 22"/>
          <p:cNvCxnSpPr>
            <a:cxnSpLocks noChangeShapeType="1"/>
            <a:stCxn id="37909" idx="4"/>
            <a:endCxn id="37908" idx="0"/>
          </p:cNvCxnSpPr>
          <p:nvPr/>
        </p:nvCxnSpPr>
        <p:spPr bwMode="auto">
          <a:xfrm>
            <a:off x="6994525" y="3464813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1" name="AutoShape 23"/>
          <p:cNvCxnSpPr>
            <a:cxnSpLocks noChangeShapeType="1"/>
            <a:stCxn id="37909" idx="6"/>
            <a:endCxn id="37915" idx="2"/>
          </p:cNvCxnSpPr>
          <p:nvPr/>
        </p:nvCxnSpPr>
        <p:spPr bwMode="auto">
          <a:xfrm>
            <a:off x="7186613" y="3272726"/>
            <a:ext cx="735012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2" name="AutoShape 24"/>
          <p:cNvCxnSpPr>
            <a:cxnSpLocks noChangeShapeType="1"/>
            <a:stCxn id="37909" idx="3"/>
            <a:endCxn id="37905" idx="7"/>
          </p:cNvCxnSpPr>
          <p:nvPr/>
        </p:nvCxnSpPr>
        <p:spPr bwMode="auto">
          <a:xfrm flipH="1">
            <a:off x="6369050" y="3409251"/>
            <a:ext cx="490538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3" name="AutoShape 25"/>
          <p:cNvCxnSpPr>
            <a:cxnSpLocks noChangeShapeType="1"/>
            <a:stCxn id="37909" idx="2"/>
            <a:endCxn id="37897" idx="6"/>
          </p:cNvCxnSpPr>
          <p:nvPr/>
        </p:nvCxnSpPr>
        <p:spPr bwMode="auto">
          <a:xfrm flipH="1">
            <a:off x="4876800" y="3272726"/>
            <a:ext cx="1925638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4" name="Oval 26"/>
          <p:cNvSpPr>
            <a:spLocks noChangeArrowheads="1"/>
          </p:cNvSpPr>
          <p:nvPr/>
        </p:nvSpPr>
        <p:spPr bwMode="auto">
          <a:xfrm>
            <a:off x="7921625" y="3918838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37915" name="Oval 27"/>
          <p:cNvSpPr>
            <a:spLocks noChangeArrowheads="1"/>
          </p:cNvSpPr>
          <p:nvPr/>
        </p:nvSpPr>
        <p:spPr bwMode="auto">
          <a:xfrm>
            <a:off x="7921625" y="3080638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38</a:t>
            </a:r>
          </a:p>
        </p:txBody>
      </p:sp>
      <p:cxnSp>
        <p:nvCxnSpPr>
          <p:cNvPr id="37916" name="AutoShape 28"/>
          <p:cNvCxnSpPr>
            <a:cxnSpLocks noChangeShapeType="1"/>
            <a:stCxn id="37915" idx="4"/>
            <a:endCxn id="37914" idx="0"/>
          </p:cNvCxnSpPr>
          <p:nvPr/>
        </p:nvCxnSpPr>
        <p:spPr bwMode="auto">
          <a:xfrm>
            <a:off x="8113713" y="3464813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7" name="Oval 29"/>
          <p:cNvSpPr>
            <a:spLocks noChangeArrowheads="1"/>
          </p:cNvSpPr>
          <p:nvPr/>
        </p:nvSpPr>
        <p:spPr bwMode="auto">
          <a:xfrm>
            <a:off x="3730625" y="5592063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72</a:t>
            </a:r>
          </a:p>
        </p:txBody>
      </p:sp>
      <p:cxnSp>
        <p:nvCxnSpPr>
          <p:cNvPr id="37918" name="AutoShape 30"/>
          <p:cNvCxnSpPr>
            <a:cxnSpLocks noChangeShapeType="1"/>
            <a:stCxn id="37891" idx="4"/>
            <a:endCxn id="37917" idx="0"/>
          </p:cNvCxnSpPr>
          <p:nvPr/>
        </p:nvCxnSpPr>
        <p:spPr bwMode="auto">
          <a:xfrm>
            <a:off x="3922713" y="5141213"/>
            <a:ext cx="1587" cy="4508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20" name="Oval 32"/>
          <p:cNvSpPr>
            <a:spLocks noChangeArrowheads="1"/>
          </p:cNvSpPr>
          <p:nvPr/>
        </p:nvSpPr>
        <p:spPr bwMode="auto">
          <a:xfrm>
            <a:off x="3730625" y="4757038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29</a:t>
            </a:r>
          </a:p>
        </p:txBody>
      </p:sp>
      <p:cxnSp>
        <p:nvCxnSpPr>
          <p:cNvPr id="37921" name="AutoShape 33"/>
          <p:cNvCxnSpPr>
            <a:cxnSpLocks noChangeShapeType="1"/>
            <a:stCxn id="37902" idx="3"/>
            <a:endCxn id="37922" idx="7"/>
          </p:cNvCxnSpPr>
          <p:nvPr/>
        </p:nvCxnSpPr>
        <p:spPr bwMode="auto">
          <a:xfrm flipH="1">
            <a:off x="2538413" y="5082476"/>
            <a:ext cx="482600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22" name="Oval 34"/>
          <p:cNvSpPr>
            <a:spLocks noChangeArrowheads="1"/>
          </p:cNvSpPr>
          <p:nvPr/>
        </p:nvSpPr>
        <p:spPr bwMode="auto">
          <a:xfrm>
            <a:off x="2209800" y="5592063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37923" name="Rectangle 35"/>
          <p:cNvSpPr>
            <a:spLocks noChangeArrowheads="1"/>
          </p:cNvSpPr>
          <p:nvPr/>
        </p:nvSpPr>
        <p:spPr bwMode="auto">
          <a:xfrm>
            <a:off x="5140325" y="2632963"/>
            <a:ext cx="432982" cy="277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i="1" dirty="0">
                <a:solidFill>
                  <a:srgbClr val="4D4D4D"/>
                </a:solidFill>
              </a:rPr>
              <a:t>min</a:t>
            </a:r>
          </a:p>
        </p:txBody>
      </p:sp>
      <p:sp>
        <p:nvSpPr>
          <p:cNvPr id="37924" name="Line 36"/>
          <p:cNvSpPr>
            <a:spLocks noChangeShapeType="1"/>
          </p:cNvSpPr>
          <p:nvPr/>
        </p:nvSpPr>
        <p:spPr bwMode="auto">
          <a:xfrm flipH="1">
            <a:off x="4830763" y="2866326"/>
            <a:ext cx="319087" cy="2254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5" name="Freeform 37"/>
          <p:cNvSpPr>
            <a:spLocks noChangeArrowheads="1"/>
          </p:cNvSpPr>
          <p:nvPr/>
        </p:nvSpPr>
        <p:spPr bwMode="auto">
          <a:xfrm>
            <a:off x="3594100" y="4606226"/>
            <a:ext cx="701675" cy="668337"/>
          </a:xfrm>
          <a:custGeom>
            <a:avLst/>
            <a:gdLst>
              <a:gd name="T0" fmla="*/ 52 w 442"/>
              <a:gd name="T1" fmla="*/ 76 h 421"/>
              <a:gd name="T2" fmla="*/ 136 w 442"/>
              <a:gd name="T3" fmla="*/ 38 h 421"/>
              <a:gd name="T4" fmla="*/ 194 w 442"/>
              <a:gd name="T5" fmla="*/ 6 h 421"/>
              <a:gd name="T6" fmla="*/ 362 w 442"/>
              <a:gd name="T7" fmla="*/ 31 h 421"/>
              <a:gd name="T8" fmla="*/ 407 w 442"/>
              <a:gd name="T9" fmla="*/ 115 h 421"/>
              <a:gd name="T10" fmla="*/ 342 w 442"/>
              <a:gd name="T11" fmla="*/ 360 h 421"/>
              <a:gd name="T12" fmla="*/ 155 w 442"/>
              <a:gd name="T13" fmla="*/ 412 h 421"/>
              <a:gd name="T14" fmla="*/ 26 w 442"/>
              <a:gd name="T15" fmla="*/ 380 h 421"/>
              <a:gd name="T16" fmla="*/ 0 w 442"/>
              <a:gd name="T17" fmla="*/ 251 h 421"/>
              <a:gd name="T18" fmla="*/ 33 w 442"/>
              <a:gd name="T19" fmla="*/ 122 h 421"/>
              <a:gd name="T20" fmla="*/ 52 w 442"/>
              <a:gd name="T21" fmla="*/ 76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rgbClr val="CC0000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6" name="Rectangle 38"/>
          <p:cNvSpPr>
            <a:spLocks noChangeArrowheads="1"/>
          </p:cNvSpPr>
          <p:nvPr/>
        </p:nvSpPr>
        <p:spPr bwMode="auto">
          <a:xfrm>
            <a:off x="4073525" y="5149151"/>
            <a:ext cx="265114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i="1" dirty="0">
                <a:solidFill>
                  <a:srgbClr val="CC0000"/>
                </a:solidFill>
                <a:latin typeface="Lucida Sans Italic" pitchFamily="1" charset="0"/>
              </a:rPr>
              <a:t>x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5648325" y="5544438"/>
            <a:ext cx="2951747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CC0000"/>
                </a:solidFill>
                <a:latin typeface="Lucida Sans Italic" pitchFamily="1" charset="0"/>
              </a:rPr>
              <a:t>decrease-key of </a:t>
            </a:r>
            <a:r>
              <a:rPr lang="en-US" sz="1400" i="1" dirty="0">
                <a:solidFill>
                  <a:srgbClr val="CC0000"/>
                </a:solidFill>
                <a:latin typeface="Lucida Sans Italic" pitchFamily="1" charset="0"/>
              </a:rPr>
              <a:t>x</a:t>
            </a:r>
            <a:r>
              <a:rPr lang="en-US" sz="1400" dirty="0">
                <a:solidFill>
                  <a:srgbClr val="CC0000"/>
                </a:solidFill>
                <a:latin typeface="Lucida Sans Italic" pitchFamily="1" charset="0"/>
              </a:rPr>
              <a:t> from 46 to 29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Kevin Wayne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605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 Heaps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History.   [</a:t>
            </a:r>
            <a:r>
              <a:rPr lang="en-US" dirty="0" err="1"/>
              <a:t>Fredman</a:t>
            </a:r>
            <a:r>
              <a:rPr lang="en-US" dirty="0"/>
              <a:t> and </a:t>
            </a:r>
            <a:r>
              <a:rPr lang="en-US" dirty="0" err="1"/>
              <a:t>Tarjan</a:t>
            </a:r>
            <a:r>
              <a:rPr lang="en-US" dirty="0"/>
              <a:t>, 1986]</a:t>
            </a:r>
          </a:p>
          <a:p>
            <a:pPr lvl="1"/>
            <a:r>
              <a:rPr lang="en-US" dirty="0"/>
              <a:t>Original motivation:  improve </a:t>
            </a:r>
            <a:r>
              <a:rPr lang="en-US" dirty="0" err="1"/>
              <a:t>Dijkstra's</a:t>
            </a:r>
            <a:r>
              <a:rPr lang="en-US" dirty="0"/>
              <a:t> shortest path algorithm from O(</a:t>
            </a:r>
            <a:r>
              <a:rPr lang="en-US" i="1" dirty="0"/>
              <a:t>E</a:t>
            </a:r>
            <a:r>
              <a:rPr lang="en-US" dirty="0">
                <a:sym typeface="Symbol"/>
              </a:rPr>
              <a:t> </a:t>
            </a:r>
            <a:r>
              <a:rPr lang="en-US" dirty="0"/>
              <a:t>log </a:t>
            </a:r>
            <a:r>
              <a:rPr lang="en-US" i="1" dirty="0"/>
              <a:t>V</a:t>
            </a:r>
            <a:r>
              <a:rPr lang="en-US" dirty="0"/>
              <a:t> ) to O(</a:t>
            </a:r>
            <a:r>
              <a:rPr lang="en-US" i="1" dirty="0"/>
              <a:t>E</a:t>
            </a:r>
            <a:r>
              <a:rPr lang="en-US" dirty="0"/>
              <a:t> + </a:t>
            </a:r>
            <a:r>
              <a:rPr lang="en-US" i="1" dirty="0"/>
              <a:t>V</a:t>
            </a:r>
            <a:r>
              <a:rPr lang="en-US" dirty="0">
                <a:sym typeface="Symbol"/>
              </a:rPr>
              <a:t> </a:t>
            </a:r>
            <a:r>
              <a:rPr lang="en-US" dirty="0"/>
              <a:t>log </a:t>
            </a:r>
            <a:r>
              <a:rPr lang="en-US" i="1" dirty="0"/>
              <a:t>V</a:t>
            </a:r>
            <a:r>
              <a:rPr lang="en-US" dirty="0"/>
              <a:t> )</a:t>
            </a:r>
          </a:p>
          <a:p>
            <a:r>
              <a:rPr lang="en-US" dirty="0"/>
              <a:t>A collection of rooted trees that are min-heap- ordered </a:t>
            </a:r>
          </a:p>
          <a:p>
            <a:pPr lvl="1"/>
            <a:r>
              <a:rPr lang="en-US" dirty="0"/>
              <a:t>Each tree obeys the </a:t>
            </a:r>
            <a:r>
              <a:rPr lang="en-US" dirty="0">
                <a:solidFill>
                  <a:srgbClr val="FF0000"/>
                </a:solidFill>
              </a:rPr>
              <a:t>min-heap</a:t>
            </a:r>
            <a:r>
              <a:rPr lang="en-US" dirty="0"/>
              <a:t> property: the key of a node is greater than or equal to the key of its parent</a:t>
            </a:r>
          </a:p>
          <a:p>
            <a:r>
              <a:rPr lang="en-US" dirty="0"/>
              <a:t>Lazily defer consolidation                                 until next delete-min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5522913" y="2477412"/>
            <a:ext cx="3193801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4D4D4D"/>
                </a:solidFill>
                <a:latin typeface="+mn-lt"/>
              </a:rPr>
              <a:t>|</a:t>
            </a:r>
            <a:r>
              <a:rPr lang="en-US" sz="1200" dirty="0">
                <a:solidFill>
                  <a:srgbClr val="4D4D4D"/>
                </a:solidFill>
                <a:latin typeface="Lucida Sans Italic" pitchFamily="1" charset="0"/>
              </a:rPr>
              <a:t>V</a:t>
            </a:r>
            <a:r>
              <a:rPr lang="en-US" sz="1200" dirty="0">
                <a:solidFill>
                  <a:srgbClr val="4D4D4D"/>
                </a:solidFill>
                <a:latin typeface="+mn-lt"/>
              </a:rPr>
              <a:t>|</a:t>
            </a:r>
            <a:r>
              <a:rPr lang="en-US" sz="1200" dirty="0">
                <a:solidFill>
                  <a:srgbClr val="4D4D4D"/>
                </a:solidFill>
                <a:latin typeface="Lucida Sans Italic" pitchFamily="1" charset="0"/>
              </a:rPr>
              <a:t> insert, </a:t>
            </a:r>
            <a:r>
              <a:rPr lang="en-US" sz="1200" dirty="0">
                <a:solidFill>
                  <a:srgbClr val="4D4D4D"/>
                </a:solidFill>
                <a:latin typeface="+mn-lt"/>
              </a:rPr>
              <a:t>|</a:t>
            </a:r>
            <a:r>
              <a:rPr lang="en-US" sz="1200" dirty="0">
                <a:solidFill>
                  <a:srgbClr val="4D4D4D"/>
                </a:solidFill>
                <a:latin typeface="Lucida Sans Italic" pitchFamily="1" charset="0"/>
              </a:rPr>
              <a:t>V</a:t>
            </a:r>
            <a:r>
              <a:rPr lang="en-US" sz="1200" dirty="0">
                <a:solidFill>
                  <a:srgbClr val="4D4D4D"/>
                </a:solidFill>
                <a:latin typeface="+mn-lt"/>
              </a:rPr>
              <a:t>|</a:t>
            </a:r>
            <a:r>
              <a:rPr lang="en-US" sz="1200" dirty="0">
                <a:solidFill>
                  <a:srgbClr val="4D4D4D"/>
                </a:solidFill>
                <a:latin typeface="Lucida Sans Italic" pitchFamily="1" charset="0"/>
              </a:rPr>
              <a:t> delete-min, </a:t>
            </a:r>
            <a:r>
              <a:rPr lang="en-US" sz="1200" dirty="0">
                <a:solidFill>
                  <a:srgbClr val="4D4D4D"/>
                </a:solidFill>
                <a:latin typeface="+mn-lt"/>
              </a:rPr>
              <a:t>|</a:t>
            </a:r>
            <a:r>
              <a:rPr lang="en-US" sz="1200" dirty="0">
                <a:solidFill>
                  <a:srgbClr val="4D4D4D"/>
                </a:solidFill>
                <a:latin typeface="Lucida Sans Italic" pitchFamily="1" charset="0"/>
              </a:rPr>
              <a:t>E</a:t>
            </a:r>
            <a:r>
              <a:rPr lang="en-US" sz="1200" dirty="0">
                <a:solidFill>
                  <a:srgbClr val="4D4D4D"/>
                </a:solidFill>
                <a:latin typeface="+mn-lt"/>
              </a:rPr>
              <a:t>|</a:t>
            </a:r>
            <a:r>
              <a:rPr lang="en-US" sz="1200" dirty="0">
                <a:solidFill>
                  <a:srgbClr val="4D4D4D"/>
                </a:solidFill>
                <a:latin typeface="Lucida Sans Italic" pitchFamily="1" charset="0"/>
              </a:rPr>
              <a:t> decrease-key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 flipV="1">
            <a:off x="5705475" y="1959429"/>
            <a:ext cx="142874" cy="517983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" name="Oval 5"/>
          <p:cNvSpPr>
            <a:spLocks noChangeArrowheads="1"/>
          </p:cNvSpPr>
          <p:nvPr/>
        </p:nvSpPr>
        <p:spPr bwMode="auto">
          <a:xfrm>
            <a:off x="5186429" y="4780432"/>
            <a:ext cx="76200" cy="76200"/>
          </a:xfrm>
          <a:prstGeom prst="ellipse">
            <a:avLst/>
          </a:prstGeom>
          <a:solidFill>
            <a:srgbClr val="7030A0"/>
          </a:solidFill>
          <a:ln w="9360" cap="sq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Oval 6"/>
          <p:cNvSpPr>
            <a:spLocks noChangeArrowheads="1"/>
          </p:cNvSpPr>
          <p:nvPr/>
        </p:nvSpPr>
        <p:spPr bwMode="auto">
          <a:xfrm>
            <a:off x="5948429" y="4780432"/>
            <a:ext cx="76200" cy="76200"/>
          </a:xfrm>
          <a:prstGeom prst="ellipse">
            <a:avLst/>
          </a:prstGeom>
          <a:solidFill>
            <a:srgbClr val="7030A0"/>
          </a:solidFill>
          <a:ln w="9360" cap="sq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Oval 7"/>
          <p:cNvSpPr>
            <a:spLocks noChangeArrowheads="1"/>
          </p:cNvSpPr>
          <p:nvPr/>
        </p:nvSpPr>
        <p:spPr bwMode="auto">
          <a:xfrm>
            <a:off x="5948429" y="5161432"/>
            <a:ext cx="76200" cy="76200"/>
          </a:xfrm>
          <a:prstGeom prst="ellipse">
            <a:avLst/>
          </a:prstGeom>
          <a:solidFill>
            <a:srgbClr val="7030A0"/>
          </a:solidFill>
          <a:ln w="9360" cap="sq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28" name="AutoShape 8"/>
          <p:cNvCxnSpPr>
            <a:cxnSpLocks noChangeShapeType="1"/>
            <a:stCxn id="5126" idx="4"/>
            <a:endCxn id="5127" idx="0"/>
          </p:cNvCxnSpPr>
          <p:nvPr/>
        </p:nvCxnSpPr>
        <p:spPr bwMode="auto">
          <a:xfrm>
            <a:off x="5986529" y="4856632"/>
            <a:ext cx="1587" cy="304800"/>
          </a:xfrm>
          <a:prstGeom prst="straightConnector1">
            <a:avLst/>
          </a:prstGeom>
          <a:noFill/>
          <a:ln w="9360" cap="sq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9" name="Oval 9"/>
          <p:cNvSpPr>
            <a:spLocks noChangeArrowheads="1"/>
          </p:cNvSpPr>
          <p:nvPr/>
        </p:nvSpPr>
        <p:spPr bwMode="auto">
          <a:xfrm>
            <a:off x="6707019" y="4780432"/>
            <a:ext cx="76200" cy="76200"/>
          </a:xfrm>
          <a:prstGeom prst="ellipse">
            <a:avLst/>
          </a:prstGeom>
          <a:solidFill>
            <a:srgbClr val="7030A0"/>
          </a:solidFill>
          <a:ln w="9360" cap="sq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Oval 10"/>
          <p:cNvSpPr>
            <a:spLocks noChangeArrowheads="1"/>
          </p:cNvSpPr>
          <p:nvPr/>
        </p:nvSpPr>
        <p:spPr bwMode="auto">
          <a:xfrm>
            <a:off x="6992769" y="5161432"/>
            <a:ext cx="76200" cy="76200"/>
          </a:xfrm>
          <a:prstGeom prst="ellipse">
            <a:avLst/>
          </a:prstGeom>
          <a:solidFill>
            <a:srgbClr val="7030A0"/>
          </a:solidFill>
          <a:ln w="9360" cap="sq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31" name="AutoShape 11"/>
          <p:cNvCxnSpPr>
            <a:cxnSpLocks noChangeShapeType="1"/>
            <a:stCxn id="5129" idx="4"/>
            <a:endCxn id="5130" idx="0"/>
          </p:cNvCxnSpPr>
          <p:nvPr/>
        </p:nvCxnSpPr>
        <p:spPr bwMode="auto">
          <a:xfrm>
            <a:off x="6745119" y="4856632"/>
            <a:ext cx="285750" cy="304800"/>
          </a:xfrm>
          <a:prstGeom prst="straightConnector1">
            <a:avLst/>
          </a:prstGeom>
          <a:noFill/>
          <a:ln w="9360" cap="sq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32" name="Oval 12"/>
          <p:cNvSpPr>
            <a:spLocks noChangeArrowheads="1"/>
          </p:cNvSpPr>
          <p:nvPr/>
        </p:nvSpPr>
        <p:spPr bwMode="auto">
          <a:xfrm>
            <a:off x="6707019" y="5161432"/>
            <a:ext cx="76200" cy="76200"/>
          </a:xfrm>
          <a:prstGeom prst="ellipse">
            <a:avLst/>
          </a:prstGeom>
          <a:solidFill>
            <a:srgbClr val="7030A0"/>
          </a:solidFill>
          <a:ln w="9360" cap="sq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33" name="AutoShape 13"/>
          <p:cNvCxnSpPr>
            <a:cxnSpLocks noChangeShapeType="1"/>
            <a:stCxn id="5129" idx="4"/>
            <a:endCxn id="5132" idx="0"/>
          </p:cNvCxnSpPr>
          <p:nvPr/>
        </p:nvCxnSpPr>
        <p:spPr bwMode="auto">
          <a:xfrm>
            <a:off x="6745119" y="4856632"/>
            <a:ext cx="1588" cy="304800"/>
          </a:xfrm>
          <a:prstGeom prst="straightConnector1">
            <a:avLst/>
          </a:prstGeom>
          <a:noFill/>
          <a:ln w="9360" cap="sq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6992769" y="5555132"/>
            <a:ext cx="76200" cy="76200"/>
          </a:xfrm>
          <a:prstGeom prst="ellipse">
            <a:avLst/>
          </a:prstGeom>
          <a:solidFill>
            <a:srgbClr val="7030A0"/>
          </a:solidFill>
          <a:ln w="9360" cap="sq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35" name="AutoShape 15"/>
          <p:cNvCxnSpPr>
            <a:cxnSpLocks noChangeShapeType="1"/>
            <a:stCxn id="5130" idx="4"/>
            <a:endCxn id="5134" idx="0"/>
          </p:cNvCxnSpPr>
          <p:nvPr/>
        </p:nvCxnSpPr>
        <p:spPr bwMode="auto">
          <a:xfrm>
            <a:off x="7030869" y="5237632"/>
            <a:ext cx="1588" cy="317500"/>
          </a:xfrm>
          <a:prstGeom prst="straightConnector1">
            <a:avLst/>
          </a:prstGeom>
          <a:noFill/>
          <a:ln w="9360" cap="sq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36" name="Oval 16"/>
          <p:cNvSpPr>
            <a:spLocks noChangeArrowheads="1"/>
          </p:cNvSpPr>
          <p:nvPr/>
        </p:nvSpPr>
        <p:spPr bwMode="auto">
          <a:xfrm>
            <a:off x="7483980" y="4780432"/>
            <a:ext cx="76200" cy="76200"/>
          </a:xfrm>
          <a:prstGeom prst="ellipse">
            <a:avLst/>
          </a:prstGeom>
          <a:solidFill>
            <a:srgbClr val="7030A0"/>
          </a:solidFill>
          <a:ln w="9360" cap="sq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Oval 17"/>
          <p:cNvSpPr>
            <a:spLocks noChangeArrowheads="1"/>
          </p:cNvSpPr>
          <p:nvPr/>
        </p:nvSpPr>
        <p:spPr bwMode="auto">
          <a:xfrm>
            <a:off x="7769730" y="5161432"/>
            <a:ext cx="76200" cy="76200"/>
          </a:xfrm>
          <a:prstGeom prst="ellipse">
            <a:avLst/>
          </a:prstGeom>
          <a:solidFill>
            <a:srgbClr val="7030A0"/>
          </a:solidFill>
          <a:ln w="9360" cap="sq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38" name="AutoShape 18"/>
          <p:cNvCxnSpPr>
            <a:cxnSpLocks noChangeShapeType="1"/>
            <a:stCxn id="5136" idx="4"/>
            <a:endCxn id="5137" idx="0"/>
          </p:cNvCxnSpPr>
          <p:nvPr/>
        </p:nvCxnSpPr>
        <p:spPr bwMode="auto">
          <a:xfrm>
            <a:off x="7522080" y="4856632"/>
            <a:ext cx="285750" cy="304800"/>
          </a:xfrm>
          <a:prstGeom prst="straightConnector1">
            <a:avLst/>
          </a:prstGeom>
          <a:noFill/>
          <a:ln w="9360" cap="sq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39" name="Oval 19"/>
          <p:cNvSpPr>
            <a:spLocks noChangeArrowheads="1"/>
          </p:cNvSpPr>
          <p:nvPr/>
        </p:nvSpPr>
        <p:spPr bwMode="auto">
          <a:xfrm>
            <a:off x="7483980" y="5161432"/>
            <a:ext cx="76200" cy="76200"/>
          </a:xfrm>
          <a:prstGeom prst="ellipse">
            <a:avLst/>
          </a:prstGeom>
          <a:solidFill>
            <a:srgbClr val="7030A0"/>
          </a:solidFill>
          <a:ln w="9360" cap="sq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40" name="AutoShape 20"/>
          <p:cNvCxnSpPr>
            <a:cxnSpLocks noChangeShapeType="1"/>
            <a:stCxn id="5136" idx="4"/>
            <a:endCxn id="5139" idx="0"/>
          </p:cNvCxnSpPr>
          <p:nvPr/>
        </p:nvCxnSpPr>
        <p:spPr bwMode="auto">
          <a:xfrm>
            <a:off x="7522080" y="4856632"/>
            <a:ext cx="1588" cy="304800"/>
          </a:xfrm>
          <a:prstGeom prst="straightConnector1">
            <a:avLst/>
          </a:prstGeom>
          <a:noFill/>
          <a:ln w="9360" cap="sq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41" name="Oval 21"/>
          <p:cNvSpPr>
            <a:spLocks noChangeArrowheads="1"/>
          </p:cNvSpPr>
          <p:nvPr/>
        </p:nvSpPr>
        <p:spPr bwMode="auto">
          <a:xfrm>
            <a:off x="7769730" y="5555132"/>
            <a:ext cx="76200" cy="76200"/>
          </a:xfrm>
          <a:prstGeom prst="ellipse">
            <a:avLst/>
          </a:prstGeom>
          <a:solidFill>
            <a:srgbClr val="7030A0"/>
          </a:solidFill>
          <a:ln w="9360" cap="sq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42" name="AutoShape 22"/>
          <p:cNvCxnSpPr>
            <a:cxnSpLocks noChangeShapeType="1"/>
            <a:stCxn id="5137" idx="4"/>
            <a:endCxn id="5141" idx="0"/>
          </p:cNvCxnSpPr>
          <p:nvPr/>
        </p:nvCxnSpPr>
        <p:spPr bwMode="auto">
          <a:xfrm>
            <a:off x="7807830" y="5237632"/>
            <a:ext cx="1588" cy="317500"/>
          </a:xfrm>
          <a:prstGeom prst="straightConnector1">
            <a:avLst/>
          </a:prstGeom>
          <a:noFill/>
          <a:ln w="9360" cap="sq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43" name="Oval 23"/>
          <p:cNvSpPr>
            <a:spLocks noChangeArrowheads="1"/>
          </p:cNvSpPr>
          <p:nvPr/>
        </p:nvSpPr>
        <p:spPr bwMode="auto">
          <a:xfrm>
            <a:off x="8176130" y="5153494"/>
            <a:ext cx="76200" cy="76200"/>
          </a:xfrm>
          <a:prstGeom prst="ellipse">
            <a:avLst/>
          </a:prstGeom>
          <a:solidFill>
            <a:srgbClr val="7030A0"/>
          </a:solidFill>
          <a:ln w="9360" cap="sq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4" name="Oval 24"/>
          <p:cNvSpPr>
            <a:spLocks noChangeArrowheads="1"/>
          </p:cNvSpPr>
          <p:nvPr/>
        </p:nvSpPr>
        <p:spPr bwMode="auto">
          <a:xfrm>
            <a:off x="8461880" y="5534494"/>
            <a:ext cx="76200" cy="76200"/>
          </a:xfrm>
          <a:prstGeom prst="ellipse">
            <a:avLst/>
          </a:prstGeom>
          <a:solidFill>
            <a:srgbClr val="7030A0"/>
          </a:solidFill>
          <a:ln w="9360" cap="sq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45" name="AutoShape 25"/>
          <p:cNvCxnSpPr>
            <a:cxnSpLocks noChangeShapeType="1"/>
            <a:stCxn id="5143" idx="4"/>
            <a:endCxn id="5144" idx="0"/>
          </p:cNvCxnSpPr>
          <p:nvPr/>
        </p:nvCxnSpPr>
        <p:spPr bwMode="auto">
          <a:xfrm>
            <a:off x="8214230" y="5229694"/>
            <a:ext cx="285750" cy="304800"/>
          </a:xfrm>
          <a:prstGeom prst="straightConnector1">
            <a:avLst/>
          </a:prstGeom>
          <a:noFill/>
          <a:ln w="9360" cap="sq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46" name="Oval 26"/>
          <p:cNvSpPr>
            <a:spLocks noChangeArrowheads="1"/>
          </p:cNvSpPr>
          <p:nvPr/>
        </p:nvSpPr>
        <p:spPr bwMode="auto">
          <a:xfrm>
            <a:off x="8176130" y="5534494"/>
            <a:ext cx="76200" cy="76200"/>
          </a:xfrm>
          <a:prstGeom prst="ellipse">
            <a:avLst/>
          </a:prstGeom>
          <a:solidFill>
            <a:srgbClr val="7030A0"/>
          </a:solidFill>
          <a:ln w="9360" cap="sq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47" name="AutoShape 27"/>
          <p:cNvCxnSpPr>
            <a:cxnSpLocks noChangeShapeType="1"/>
            <a:stCxn id="5143" idx="4"/>
            <a:endCxn id="5146" idx="0"/>
          </p:cNvCxnSpPr>
          <p:nvPr/>
        </p:nvCxnSpPr>
        <p:spPr bwMode="auto">
          <a:xfrm>
            <a:off x="8214230" y="5229694"/>
            <a:ext cx="1588" cy="304800"/>
          </a:xfrm>
          <a:prstGeom prst="straightConnector1">
            <a:avLst/>
          </a:prstGeom>
          <a:noFill/>
          <a:ln w="9360" cap="sq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48" name="Oval 28"/>
          <p:cNvSpPr>
            <a:spLocks noChangeArrowheads="1"/>
          </p:cNvSpPr>
          <p:nvPr/>
        </p:nvSpPr>
        <p:spPr bwMode="auto">
          <a:xfrm>
            <a:off x="8461880" y="5928194"/>
            <a:ext cx="76200" cy="76200"/>
          </a:xfrm>
          <a:prstGeom prst="ellipse">
            <a:avLst/>
          </a:prstGeom>
          <a:solidFill>
            <a:srgbClr val="7030A0"/>
          </a:solidFill>
          <a:ln w="9360" cap="sq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49" name="AutoShape 29"/>
          <p:cNvCxnSpPr>
            <a:cxnSpLocks noChangeShapeType="1"/>
            <a:stCxn id="5144" idx="4"/>
            <a:endCxn id="5148" idx="0"/>
          </p:cNvCxnSpPr>
          <p:nvPr/>
        </p:nvCxnSpPr>
        <p:spPr bwMode="auto">
          <a:xfrm>
            <a:off x="8499980" y="5610694"/>
            <a:ext cx="1588" cy="317500"/>
          </a:xfrm>
          <a:prstGeom prst="straightConnector1">
            <a:avLst/>
          </a:prstGeom>
          <a:noFill/>
          <a:ln w="9360" cap="sq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50" name="AutoShape 30"/>
          <p:cNvCxnSpPr>
            <a:cxnSpLocks noChangeShapeType="1"/>
            <a:stCxn id="5136" idx="4"/>
            <a:endCxn id="5143" idx="1"/>
          </p:cNvCxnSpPr>
          <p:nvPr/>
        </p:nvCxnSpPr>
        <p:spPr bwMode="auto">
          <a:xfrm>
            <a:off x="7522080" y="4856632"/>
            <a:ext cx="665163" cy="307975"/>
          </a:xfrm>
          <a:prstGeom prst="straightConnector1">
            <a:avLst/>
          </a:prstGeom>
          <a:noFill/>
          <a:ln w="9360" cap="sq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27C81C-595F-42E1-9D49-D466AD1CD559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Kevin Wayne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924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3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 Heaps:  Decrease Key</a:t>
            </a:r>
          </a:p>
        </p:txBody>
      </p:sp>
      <p:sp>
        <p:nvSpPr>
          <p:cNvPr id="38913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1.  [heap order is not violated]</a:t>
            </a:r>
          </a:p>
          <a:p>
            <a:pPr lvl="1"/>
            <a:r>
              <a:rPr 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Decrease the key of </a:t>
            </a:r>
            <a:r>
              <a:rPr lang="en-US" i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x</a:t>
            </a:r>
          </a:p>
          <a:p>
            <a:pPr lvl="1"/>
            <a:r>
              <a:rPr lang="en-US" dirty="0"/>
              <a:t>Change heap </a:t>
            </a:r>
            <a:r>
              <a:rPr lang="en-US" i="1" dirty="0"/>
              <a:t>min</a:t>
            </a:r>
            <a:r>
              <a:rPr lang="en-US" dirty="0"/>
              <a:t> pointer (if necessary)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D292-431D-4527-941A-52961C97C8C5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38914" name="Oval 2"/>
          <p:cNvSpPr>
            <a:spLocks noChangeArrowheads="1"/>
          </p:cNvSpPr>
          <p:nvPr/>
        </p:nvSpPr>
        <p:spPr bwMode="auto">
          <a:xfrm>
            <a:off x="3730625" y="3929724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38915" name="Oval 3"/>
          <p:cNvSpPr>
            <a:spLocks noChangeArrowheads="1"/>
          </p:cNvSpPr>
          <p:nvPr/>
        </p:nvSpPr>
        <p:spPr bwMode="auto">
          <a:xfrm>
            <a:off x="3730625" y="4767924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29</a:t>
            </a:r>
          </a:p>
        </p:txBody>
      </p:sp>
      <p:cxnSp>
        <p:nvCxnSpPr>
          <p:cNvPr id="38916" name="AutoShape 4"/>
          <p:cNvCxnSpPr>
            <a:cxnSpLocks noChangeShapeType="1"/>
            <a:stCxn id="38914" idx="4"/>
            <a:endCxn id="38915" idx="0"/>
          </p:cNvCxnSpPr>
          <p:nvPr/>
        </p:nvCxnSpPr>
        <p:spPr bwMode="auto">
          <a:xfrm>
            <a:off x="3922713" y="4313899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4492625" y="3929724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4492625" y="4767924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38919" name="AutoShape 7"/>
          <p:cNvCxnSpPr>
            <a:cxnSpLocks noChangeShapeType="1"/>
            <a:stCxn id="38917" idx="4"/>
            <a:endCxn id="38918" idx="0"/>
          </p:cNvCxnSpPr>
          <p:nvPr/>
        </p:nvCxnSpPr>
        <p:spPr bwMode="auto">
          <a:xfrm>
            <a:off x="4684713" y="4313899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5254625" y="3929724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38921" name="Oval 9"/>
          <p:cNvSpPr>
            <a:spLocks noChangeArrowheads="1"/>
          </p:cNvSpPr>
          <p:nvPr/>
        </p:nvSpPr>
        <p:spPr bwMode="auto">
          <a:xfrm>
            <a:off x="4492625" y="3091524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38922" name="AutoShape 10"/>
          <p:cNvCxnSpPr>
            <a:cxnSpLocks noChangeShapeType="1"/>
            <a:stCxn id="38921" idx="4"/>
            <a:endCxn id="38917" idx="0"/>
          </p:cNvCxnSpPr>
          <p:nvPr/>
        </p:nvCxnSpPr>
        <p:spPr bwMode="auto">
          <a:xfrm>
            <a:off x="4684713" y="3475699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923" name="AutoShape 11"/>
          <p:cNvCxnSpPr>
            <a:cxnSpLocks noChangeShapeType="1"/>
            <a:stCxn id="38921" idx="5"/>
            <a:endCxn id="38920" idx="1"/>
          </p:cNvCxnSpPr>
          <p:nvPr/>
        </p:nvCxnSpPr>
        <p:spPr bwMode="auto">
          <a:xfrm>
            <a:off x="4821238" y="3420137"/>
            <a:ext cx="490537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924" name="AutoShape 12"/>
          <p:cNvCxnSpPr>
            <a:cxnSpLocks noChangeShapeType="1"/>
            <a:stCxn id="38921" idx="3"/>
            <a:endCxn id="38914" idx="7"/>
          </p:cNvCxnSpPr>
          <p:nvPr/>
        </p:nvCxnSpPr>
        <p:spPr bwMode="auto">
          <a:xfrm flipH="1">
            <a:off x="4059238" y="3420137"/>
            <a:ext cx="490537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925" name="Oval 13"/>
          <p:cNvSpPr>
            <a:spLocks noChangeArrowheads="1"/>
          </p:cNvSpPr>
          <p:nvPr/>
        </p:nvSpPr>
        <p:spPr bwMode="auto">
          <a:xfrm>
            <a:off x="2963863" y="5602949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88</a:t>
            </a:r>
          </a:p>
        </p:txBody>
      </p:sp>
      <p:sp>
        <p:nvSpPr>
          <p:cNvPr id="38926" name="Oval 14"/>
          <p:cNvSpPr>
            <a:spLocks noChangeArrowheads="1"/>
          </p:cNvSpPr>
          <p:nvPr/>
        </p:nvSpPr>
        <p:spPr bwMode="auto">
          <a:xfrm>
            <a:off x="2963863" y="4764749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38927" name="AutoShape 15"/>
          <p:cNvCxnSpPr>
            <a:cxnSpLocks noChangeShapeType="1"/>
            <a:stCxn id="38926" idx="4"/>
            <a:endCxn id="38925" idx="0"/>
          </p:cNvCxnSpPr>
          <p:nvPr/>
        </p:nvCxnSpPr>
        <p:spPr bwMode="auto">
          <a:xfrm>
            <a:off x="3155950" y="5148924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928" name="AutoShape 16"/>
          <p:cNvCxnSpPr>
            <a:cxnSpLocks noChangeShapeType="1"/>
            <a:stCxn id="38914" idx="3"/>
            <a:endCxn id="38926" idx="7"/>
          </p:cNvCxnSpPr>
          <p:nvPr/>
        </p:nvCxnSpPr>
        <p:spPr bwMode="auto">
          <a:xfrm flipH="1">
            <a:off x="3292475" y="4258337"/>
            <a:ext cx="495300" cy="56356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929" name="Oval 17"/>
          <p:cNvSpPr>
            <a:spLocks noChangeArrowheads="1"/>
          </p:cNvSpPr>
          <p:nvPr/>
        </p:nvSpPr>
        <p:spPr bwMode="auto">
          <a:xfrm>
            <a:off x="6040438" y="3929724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21</a:t>
            </a:r>
          </a:p>
        </p:txBody>
      </p:sp>
      <p:sp>
        <p:nvSpPr>
          <p:cNvPr id="38930" name="Oval 18"/>
          <p:cNvSpPr>
            <a:spLocks noChangeArrowheads="1"/>
          </p:cNvSpPr>
          <p:nvPr/>
        </p:nvSpPr>
        <p:spPr bwMode="auto">
          <a:xfrm>
            <a:off x="6040438" y="4767924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52</a:t>
            </a:r>
          </a:p>
        </p:txBody>
      </p:sp>
      <p:cxnSp>
        <p:nvCxnSpPr>
          <p:cNvPr id="38931" name="AutoShape 19"/>
          <p:cNvCxnSpPr>
            <a:cxnSpLocks noChangeShapeType="1"/>
            <a:stCxn id="38929" idx="4"/>
            <a:endCxn id="38930" idx="0"/>
          </p:cNvCxnSpPr>
          <p:nvPr/>
        </p:nvCxnSpPr>
        <p:spPr bwMode="auto">
          <a:xfrm>
            <a:off x="6232525" y="4313899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932" name="Oval 20"/>
          <p:cNvSpPr>
            <a:spLocks noChangeArrowheads="1"/>
          </p:cNvSpPr>
          <p:nvPr/>
        </p:nvSpPr>
        <p:spPr bwMode="auto">
          <a:xfrm>
            <a:off x="6802438" y="3929724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FFFFFF"/>
                </a:solidFill>
              </a:rPr>
              <a:t>39</a:t>
            </a:r>
          </a:p>
        </p:txBody>
      </p:sp>
      <p:sp>
        <p:nvSpPr>
          <p:cNvPr id="38933" name="Oval 21"/>
          <p:cNvSpPr>
            <a:spLocks noChangeArrowheads="1"/>
          </p:cNvSpPr>
          <p:nvPr/>
        </p:nvSpPr>
        <p:spPr bwMode="auto">
          <a:xfrm>
            <a:off x="6802438" y="3091524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FFFFFF"/>
                </a:solidFill>
              </a:rPr>
              <a:t>18</a:t>
            </a:r>
          </a:p>
        </p:txBody>
      </p:sp>
      <p:cxnSp>
        <p:nvCxnSpPr>
          <p:cNvPr id="38934" name="AutoShape 22"/>
          <p:cNvCxnSpPr>
            <a:cxnSpLocks noChangeShapeType="1"/>
            <a:stCxn id="38933" idx="4"/>
            <a:endCxn id="38932" idx="0"/>
          </p:cNvCxnSpPr>
          <p:nvPr/>
        </p:nvCxnSpPr>
        <p:spPr bwMode="auto">
          <a:xfrm>
            <a:off x="6994525" y="3475699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935" name="AutoShape 23"/>
          <p:cNvCxnSpPr>
            <a:cxnSpLocks noChangeShapeType="1"/>
            <a:stCxn id="38933" idx="6"/>
            <a:endCxn id="38939" idx="2"/>
          </p:cNvCxnSpPr>
          <p:nvPr/>
        </p:nvCxnSpPr>
        <p:spPr bwMode="auto">
          <a:xfrm>
            <a:off x="7186613" y="3283612"/>
            <a:ext cx="735012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936" name="AutoShape 24"/>
          <p:cNvCxnSpPr>
            <a:cxnSpLocks noChangeShapeType="1"/>
            <a:stCxn id="38933" idx="3"/>
            <a:endCxn id="38929" idx="7"/>
          </p:cNvCxnSpPr>
          <p:nvPr/>
        </p:nvCxnSpPr>
        <p:spPr bwMode="auto">
          <a:xfrm flipH="1">
            <a:off x="6369050" y="3420137"/>
            <a:ext cx="490538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937" name="AutoShape 25"/>
          <p:cNvCxnSpPr>
            <a:cxnSpLocks noChangeShapeType="1"/>
            <a:stCxn id="38933" idx="2"/>
            <a:endCxn id="38921" idx="6"/>
          </p:cNvCxnSpPr>
          <p:nvPr/>
        </p:nvCxnSpPr>
        <p:spPr bwMode="auto">
          <a:xfrm flipH="1">
            <a:off x="4876800" y="3283612"/>
            <a:ext cx="1925638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938" name="Oval 26"/>
          <p:cNvSpPr>
            <a:spLocks noChangeArrowheads="1"/>
          </p:cNvSpPr>
          <p:nvPr/>
        </p:nvSpPr>
        <p:spPr bwMode="auto">
          <a:xfrm>
            <a:off x="7921625" y="3929724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38939" name="Oval 27"/>
          <p:cNvSpPr>
            <a:spLocks noChangeArrowheads="1"/>
          </p:cNvSpPr>
          <p:nvPr/>
        </p:nvSpPr>
        <p:spPr bwMode="auto">
          <a:xfrm>
            <a:off x="7921625" y="3091524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38</a:t>
            </a:r>
          </a:p>
        </p:txBody>
      </p:sp>
      <p:cxnSp>
        <p:nvCxnSpPr>
          <p:cNvPr id="38940" name="AutoShape 28"/>
          <p:cNvCxnSpPr>
            <a:cxnSpLocks noChangeShapeType="1"/>
            <a:stCxn id="38939" idx="4"/>
            <a:endCxn id="38938" idx="0"/>
          </p:cNvCxnSpPr>
          <p:nvPr/>
        </p:nvCxnSpPr>
        <p:spPr bwMode="auto">
          <a:xfrm>
            <a:off x="8113713" y="3475699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941" name="Oval 29"/>
          <p:cNvSpPr>
            <a:spLocks noChangeArrowheads="1"/>
          </p:cNvSpPr>
          <p:nvPr/>
        </p:nvSpPr>
        <p:spPr bwMode="auto">
          <a:xfrm>
            <a:off x="3730625" y="5602949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72</a:t>
            </a:r>
          </a:p>
        </p:txBody>
      </p:sp>
      <p:cxnSp>
        <p:nvCxnSpPr>
          <p:cNvPr id="38942" name="AutoShape 30"/>
          <p:cNvCxnSpPr>
            <a:cxnSpLocks noChangeShapeType="1"/>
            <a:stCxn id="38915" idx="4"/>
            <a:endCxn id="38941" idx="0"/>
          </p:cNvCxnSpPr>
          <p:nvPr/>
        </p:nvCxnSpPr>
        <p:spPr bwMode="auto">
          <a:xfrm>
            <a:off x="3922713" y="5152099"/>
            <a:ext cx="1587" cy="4508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944" name="AutoShape 32"/>
          <p:cNvCxnSpPr>
            <a:cxnSpLocks noChangeShapeType="1"/>
            <a:stCxn id="38926" idx="3"/>
            <a:endCxn id="38945" idx="7"/>
          </p:cNvCxnSpPr>
          <p:nvPr/>
        </p:nvCxnSpPr>
        <p:spPr bwMode="auto">
          <a:xfrm flipH="1">
            <a:off x="2538413" y="5093362"/>
            <a:ext cx="482600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945" name="Oval 33"/>
          <p:cNvSpPr>
            <a:spLocks noChangeArrowheads="1"/>
          </p:cNvSpPr>
          <p:nvPr/>
        </p:nvSpPr>
        <p:spPr bwMode="auto">
          <a:xfrm>
            <a:off x="2209800" y="5602949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38946" name="Rectangle 34"/>
          <p:cNvSpPr>
            <a:spLocks noChangeArrowheads="1"/>
          </p:cNvSpPr>
          <p:nvPr/>
        </p:nvSpPr>
        <p:spPr bwMode="auto">
          <a:xfrm>
            <a:off x="5140325" y="2643849"/>
            <a:ext cx="432982" cy="277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i="1" dirty="0">
                <a:solidFill>
                  <a:srgbClr val="4D4D4D"/>
                </a:solidFill>
              </a:rPr>
              <a:t>min</a:t>
            </a:r>
          </a:p>
        </p:txBody>
      </p:sp>
      <p:sp>
        <p:nvSpPr>
          <p:cNvPr id="38947" name="Line 35"/>
          <p:cNvSpPr>
            <a:spLocks noChangeShapeType="1"/>
          </p:cNvSpPr>
          <p:nvPr/>
        </p:nvSpPr>
        <p:spPr bwMode="auto">
          <a:xfrm flipH="1">
            <a:off x="4830763" y="2877212"/>
            <a:ext cx="319087" cy="2254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8" name="Rectangle 36"/>
          <p:cNvSpPr>
            <a:spLocks noChangeArrowheads="1"/>
          </p:cNvSpPr>
          <p:nvPr/>
        </p:nvSpPr>
        <p:spPr bwMode="auto">
          <a:xfrm>
            <a:off x="4073525" y="5160037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CC0000"/>
                </a:solidFill>
                <a:latin typeface="Lucida Sans Italic" pitchFamily="1" charset="0"/>
              </a:rPr>
              <a:t>x</a:t>
            </a:r>
          </a:p>
        </p:txBody>
      </p:sp>
      <p:sp>
        <p:nvSpPr>
          <p:cNvPr id="38949" name="Rectangle 37"/>
          <p:cNvSpPr>
            <a:spLocks noChangeArrowheads="1"/>
          </p:cNvSpPr>
          <p:nvPr/>
        </p:nvSpPr>
        <p:spPr bwMode="auto">
          <a:xfrm>
            <a:off x="5648325" y="5555324"/>
            <a:ext cx="2697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CC0000"/>
                </a:solidFill>
                <a:latin typeface="Lucida Sans Italic" pitchFamily="1" charset="0"/>
              </a:rPr>
              <a:t>decrease-key of x from 46 to 29</a:t>
            </a:r>
          </a:p>
        </p:txBody>
      </p:sp>
      <p:sp>
        <p:nvSpPr>
          <p:cNvPr id="38950" name="Freeform 38"/>
          <p:cNvSpPr>
            <a:spLocks noChangeArrowheads="1"/>
          </p:cNvSpPr>
          <p:nvPr/>
        </p:nvSpPr>
        <p:spPr bwMode="auto">
          <a:xfrm>
            <a:off x="3594100" y="4617112"/>
            <a:ext cx="701675" cy="668337"/>
          </a:xfrm>
          <a:custGeom>
            <a:avLst/>
            <a:gdLst>
              <a:gd name="T0" fmla="*/ 52 w 442"/>
              <a:gd name="T1" fmla="*/ 76 h 421"/>
              <a:gd name="T2" fmla="*/ 136 w 442"/>
              <a:gd name="T3" fmla="*/ 38 h 421"/>
              <a:gd name="T4" fmla="*/ 194 w 442"/>
              <a:gd name="T5" fmla="*/ 6 h 421"/>
              <a:gd name="T6" fmla="*/ 362 w 442"/>
              <a:gd name="T7" fmla="*/ 31 h 421"/>
              <a:gd name="T8" fmla="*/ 407 w 442"/>
              <a:gd name="T9" fmla="*/ 115 h 421"/>
              <a:gd name="T10" fmla="*/ 342 w 442"/>
              <a:gd name="T11" fmla="*/ 360 h 421"/>
              <a:gd name="T12" fmla="*/ 155 w 442"/>
              <a:gd name="T13" fmla="*/ 412 h 421"/>
              <a:gd name="T14" fmla="*/ 26 w 442"/>
              <a:gd name="T15" fmla="*/ 380 h 421"/>
              <a:gd name="T16" fmla="*/ 0 w 442"/>
              <a:gd name="T17" fmla="*/ 251 h 421"/>
              <a:gd name="T18" fmla="*/ 33 w 442"/>
              <a:gd name="T19" fmla="*/ 122 h 421"/>
              <a:gd name="T20" fmla="*/ 52 w 442"/>
              <a:gd name="T21" fmla="*/ 76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rgbClr val="CC0000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Kevin Wayne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191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7" name="Rectangle 3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Fibonacci Heaps:  Decrease Key</a:t>
            </a:r>
          </a:p>
        </p:txBody>
      </p:sp>
      <p:sp>
        <p:nvSpPr>
          <p:cNvPr id="39937" name="Rectangle 1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anchor="t"/>
          <a:lstStyle/>
          <a:p>
            <a:pPr algn="l">
              <a:lnSpc>
                <a:spcPts val="2563"/>
              </a:lnSpc>
              <a:buClrTx/>
              <a:buSzPct val="5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2400" dirty="0">
                <a:solidFill>
                  <a:srgbClr val="003399"/>
                </a:solidFill>
              </a:rPr>
              <a:t>Case 2a.  </a:t>
            </a:r>
            <a:r>
              <a:rPr lang="en-US" sz="2400" dirty="0"/>
              <a:t>[heap order is violated]</a:t>
            </a:r>
          </a:p>
          <a:p>
            <a:pPr marL="334963" lvl="1" indent="-228600" algn="l">
              <a:lnSpc>
                <a:spcPts val="2563"/>
              </a:lnSpc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Decrease key of </a:t>
            </a:r>
            <a:r>
              <a:rPr lang="en-US" sz="2000" i="1" dirty="0">
                <a:solidFill>
                  <a:srgbClr val="000000"/>
                </a:solidFill>
                <a:latin typeface="Lucida Sans Italic" pitchFamily="1" charset="0"/>
              </a:rPr>
              <a:t>x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pPr marL="334963" lvl="1" indent="-228600" algn="l">
              <a:lnSpc>
                <a:spcPts val="2563"/>
              </a:lnSpc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2000" dirty="0">
                <a:solidFill>
                  <a:srgbClr val="C0C0C0"/>
                </a:solidFill>
              </a:rPr>
              <a:t>Cut tree rooted at </a:t>
            </a:r>
            <a:r>
              <a:rPr lang="en-US" sz="2000" i="1" dirty="0">
                <a:solidFill>
                  <a:srgbClr val="C0C0C0"/>
                </a:solidFill>
                <a:latin typeface="Lucida Sans Italic" pitchFamily="1" charset="0"/>
              </a:rPr>
              <a:t>x</a:t>
            </a:r>
            <a:r>
              <a:rPr lang="en-US" sz="2000" dirty="0">
                <a:solidFill>
                  <a:srgbClr val="C0C0C0"/>
                </a:solidFill>
                <a:latin typeface="Lucida Sans Italic" pitchFamily="1" charset="0"/>
              </a:rPr>
              <a:t>, </a:t>
            </a:r>
            <a:r>
              <a:rPr lang="en-US" sz="2000" dirty="0">
                <a:solidFill>
                  <a:srgbClr val="C0C0C0"/>
                </a:solidFill>
              </a:rPr>
              <a:t>meld into root list, and unmark.</a:t>
            </a:r>
          </a:p>
          <a:p>
            <a:pPr marL="334963" lvl="1" indent="-228600" algn="l">
              <a:lnSpc>
                <a:spcPts val="2563"/>
              </a:lnSpc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2000" dirty="0">
                <a:solidFill>
                  <a:srgbClr val="C0C0C0"/>
                </a:solidFill>
              </a:rPr>
              <a:t>If parent </a:t>
            </a:r>
            <a:r>
              <a:rPr lang="en-US" sz="2000" i="1" dirty="0">
                <a:solidFill>
                  <a:srgbClr val="C0C0C0"/>
                </a:solidFill>
                <a:latin typeface="Lucida Sans Italic" pitchFamily="1" charset="0"/>
              </a:rPr>
              <a:t>p</a:t>
            </a:r>
            <a:r>
              <a:rPr lang="en-US" sz="2000" dirty="0">
                <a:solidFill>
                  <a:srgbClr val="C0C0C0"/>
                </a:solidFill>
              </a:rPr>
              <a:t> of </a:t>
            </a:r>
            <a:r>
              <a:rPr lang="en-US" sz="2000" i="1" dirty="0">
                <a:solidFill>
                  <a:srgbClr val="C0C0C0"/>
                </a:solidFill>
                <a:latin typeface="Lucida Sans Italic" pitchFamily="1" charset="0"/>
              </a:rPr>
              <a:t>x</a:t>
            </a:r>
            <a:r>
              <a:rPr lang="en-US" sz="2000" dirty="0">
                <a:solidFill>
                  <a:srgbClr val="C0C0C0"/>
                </a:solidFill>
              </a:rPr>
              <a:t> is unmarked (hasn't yet lost a child), mark it;</a:t>
            </a:r>
            <a:br>
              <a:rPr lang="en-US" sz="2000" dirty="0">
                <a:solidFill>
                  <a:srgbClr val="C0C0C0"/>
                </a:solidFill>
              </a:rPr>
            </a:br>
            <a:r>
              <a:rPr lang="en-US" sz="2000" dirty="0">
                <a:solidFill>
                  <a:srgbClr val="C0C0C0"/>
                </a:solidFill>
              </a:rPr>
              <a:t>Otherwise, cut </a:t>
            </a:r>
            <a:r>
              <a:rPr lang="en-US" sz="2000" dirty="0">
                <a:solidFill>
                  <a:srgbClr val="C0C0C0"/>
                </a:solidFill>
                <a:latin typeface="Lucida Sans Italic" pitchFamily="1" charset="0"/>
              </a:rPr>
              <a:t>p,</a:t>
            </a:r>
            <a:r>
              <a:rPr lang="en-US" sz="2000" dirty="0">
                <a:solidFill>
                  <a:srgbClr val="C0C0C0"/>
                </a:solidFill>
              </a:rPr>
              <a:t> meld into root list, and unmark</a:t>
            </a:r>
            <a:br>
              <a:rPr lang="en-US" sz="2000" dirty="0">
                <a:solidFill>
                  <a:srgbClr val="C0C0C0"/>
                </a:solidFill>
              </a:rPr>
            </a:br>
            <a:r>
              <a:rPr lang="en-US" sz="2000" dirty="0">
                <a:solidFill>
                  <a:srgbClr val="C0C0C0"/>
                </a:solidFill>
              </a:rPr>
              <a:t>(and do so recursively for all ancestors that lose a second child).</a:t>
            </a:r>
          </a:p>
          <a:p>
            <a:pPr marL="344488" lvl="1" indent="-222250" algn="l">
              <a:lnSpc>
                <a:spcPts val="2563"/>
              </a:lnSpc>
              <a:buClrTx/>
              <a:buSzPct val="35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sz="1800" dirty="0">
              <a:solidFill>
                <a:srgbClr val="C0C0C0"/>
              </a:solidFill>
            </a:endParaRPr>
          </a:p>
        </p:txBody>
      </p:sp>
      <p:sp>
        <p:nvSpPr>
          <p:cNvPr id="39938" name="Oval 2"/>
          <p:cNvSpPr>
            <a:spLocks noChangeArrowheads="1"/>
          </p:cNvSpPr>
          <p:nvPr/>
        </p:nvSpPr>
        <p:spPr bwMode="auto">
          <a:xfrm>
            <a:off x="3730625" y="432162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39939" name="Oval 3"/>
          <p:cNvSpPr>
            <a:spLocks noChangeArrowheads="1"/>
          </p:cNvSpPr>
          <p:nvPr/>
        </p:nvSpPr>
        <p:spPr bwMode="auto">
          <a:xfrm>
            <a:off x="3730625" y="5007416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29</a:t>
            </a:r>
          </a:p>
        </p:txBody>
      </p:sp>
      <p:cxnSp>
        <p:nvCxnSpPr>
          <p:cNvPr id="39940" name="AutoShape 4"/>
          <p:cNvCxnSpPr>
            <a:cxnSpLocks noChangeShapeType="1"/>
            <a:stCxn id="39938" idx="4"/>
            <a:endCxn id="39939" idx="0"/>
          </p:cNvCxnSpPr>
          <p:nvPr/>
        </p:nvCxnSpPr>
        <p:spPr bwMode="auto">
          <a:xfrm>
            <a:off x="3922713" y="4705795"/>
            <a:ext cx="0" cy="301621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4492625" y="432162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4492625" y="5007416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39943" name="AutoShape 7"/>
          <p:cNvCxnSpPr>
            <a:cxnSpLocks noChangeShapeType="1"/>
            <a:stCxn id="39941" idx="4"/>
            <a:endCxn id="39942" idx="0"/>
          </p:cNvCxnSpPr>
          <p:nvPr/>
        </p:nvCxnSpPr>
        <p:spPr bwMode="auto">
          <a:xfrm>
            <a:off x="4684713" y="4705795"/>
            <a:ext cx="0" cy="301621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5254625" y="432162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4492625" y="3668482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39946" name="AutoShape 10"/>
          <p:cNvCxnSpPr>
            <a:cxnSpLocks noChangeShapeType="1"/>
            <a:stCxn id="39945" idx="4"/>
            <a:endCxn id="39941" idx="0"/>
          </p:cNvCxnSpPr>
          <p:nvPr/>
        </p:nvCxnSpPr>
        <p:spPr bwMode="auto">
          <a:xfrm>
            <a:off x="4684713" y="4052657"/>
            <a:ext cx="0" cy="26896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947" name="AutoShape 11"/>
          <p:cNvCxnSpPr>
            <a:cxnSpLocks noChangeShapeType="1"/>
            <a:stCxn id="39945" idx="5"/>
            <a:endCxn id="39944" idx="1"/>
          </p:cNvCxnSpPr>
          <p:nvPr/>
        </p:nvCxnSpPr>
        <p:spPr bwMode="auto">
          <a:xfrm>
            <a:off x="4820539" y="3996396"/>
            <a:ext cx="490347" cy="38148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948" name="AutoShape 12"/>
          <p:cNvCxnSpPr>
            <a:cxnSpLocks noChangeShapeType="1"/>
            <a:stCxn id="39945" idx="3"/>
            <a:endCxn id="39938" idx="7"/>
          </p:cNvCxnSpPr>
          <p:nvPr/>
        </p:nvCxnSpPr>
        <p:spPr bwMode="auto">
          <a:xfrm flipH="1">
            <a:off x="4058539" y="3996396"/>
            <a:ext cx="490347" cy="38148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49" name="Oval 13"/>
          <p:cNvSpPr>
            <a:spLocks noChangeArrowheads="1"/>
          </p:cNvSpPr>
          <p:nvPr/>
        </p:nvSpPr>
        <p:spPr bwMode="auto">
          <a:xfrm>
            <a:off x="2963863" y="5700923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88</a:t>
            </a:r>
          </a:p>
        </p:txBody>
      </p:sp>
      <p:sp>
        <p:nvSpPr>
          <p:cNvPr id="39950" name="Oval 14"/>
          <p:cNvSpPr>
            <a:spLocks noChangeArrowheads="1"/>
          </p:cNvSpPr>
          <p:nvPr/>
        </p:nvSpPr>
        <p:spPr bwMode="auto">
          <a:xfrm>
            <a:off x="2963863" y="5004241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39951" name="AutoShape 15"/>
          <p:cNvCxnSpPr>
            <a:cxnSpLocks noChangeShapeType="1"/>
            <a:stCxn id="39950" idx="4"/>
            <a:endCxn id="39949" idx="0"/>
          </p:cNvCxnSpPr>
          <p:nvPr/>
        </p:nvCxnSpPr>
        <p:spPr bwMode="auto">
          <a:xfrm>
            <a:off x="3155951" y="5388416"/>
            <a:ext cx="0" cy="31250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952" name="AutoShape 16"/>
          <p:cNvCxnSpPr>
            <a:cxnSpLocks noChangeShapeType="1"/>
            <a:stCxn id="39938" idx="3"/>
            <a:endCxn id="39950" idx="7"/>
          </p:cNvCxnSpPr>
          <p:nvPr/>
        </p:nvCxnSpPr>
        <p:spPr bwMode="auto">
          <a:xfrm flipH="1">
            <a:off x="3291777" y="4649534"/>
            <a:ext cx="495109" cy="41096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53" name="Oval 17"/>
          <p:cNvSpPr>
            <a:spLocks noChangeArrowheads="1"/>
          </p:cNvSpPr>
          <p:nvPr/>
        </p:nvSpPr>
        <p:spPr bwMode="auto">
          <a:xfrm>
            <a:off x="6040438" y="432162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21</a:t>
            </a:r>
          </a:p>
        </p:txBody>
      </p:sp>
      <p:sp>
        <p:nvSpPr>
          <p:cNvPr id="39954" name="Oval 18"/>
          <p:cNvSpPr>
            <a:spLocks noChangeArrowheads="1"/>
          </p:cNvSpPr>
          <p:nvPr/>
        </p:nvSpPr>
        <p:spPr bwMode="auto">
          <a:xfrm>
            <a:off x="6040438" y="5007416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52</a:t>
            </a:r>
          </a:p>
        </p:txBody>
      </p:sp>
      <p:cxnSp>
        <p:nvCxnSpPr>
          <p:cNvPr id="39955" name="AutoShape 19"/>
          <p:cNvCxnSpPr>
            <a:cxnSpLocks noChangeShapeType="1"/>
            <a:stCxn id="39953" idx="4"/>
            <a:endCxn id="39954" idx="0"/>
          </p:cNvCxnSpPr>
          <p:nvPr/>
        </p:nvCxnSpPr>
        <p:spPr bwMode="auto">
          <a:xfrm>
            <a:off x="6232526" y="4705795"/>
            <a:ext cx="0" cy="301621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56" name="Oval 20"/>
          <p:cNvSpPr>
            <a:spLocks noChangeArrowheads="1"/>
          </p:cNvSpPr>
          <p:nvPr/>
        </p:nvSpPr>
        <p:spPr bwMode="auto">
          <a:xfrm>
            <a:off x="6802438" y="4321620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FFFFFF"/>
                </a:solidFill>
              </a:rPr>
              <a:t>39</a:t>
            </a:r>
          </a:p>
        </p:txBody>
      </p:sp>
      <p:sp>
        <p:nvSpPr>
          <p:cNvPr id="39957" name="Oval 21"/>
          <p:cNvSpPr>
            <a:spLocks noChangeArrowheads="1"/>
          </p:cNvSpPr>
          <p:nvPr/>
        </p:nvSpPr>
        <p:spPr bwMode="auto">
          <a:xfrm>
            <a:off x="6802438" y="3668482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FFFFFF"/>
                </a:solidFill>
              </a:rPr>
              <a:t>18</a:t>
            </a:r>
          </a:p>
        </p:txBody>
      </p:sp>
      <p:cxnSp>
        <p:nvCxnSpPr>
          <p:cNvPr id="39958" name="AutoShape 22"/>
          <p:cNvCxnSpPr>
            <a:cxnSpLocks noChangeShapeType="1"/>
            <a:stCxn id="39957" idx="4"/>
            <a:endCxn id="39956" idx="0"/>
          </p:cNvCxnSpPr>
          <p:nvPr/>
        </p:nvCxnSpPr>
        <p:spPr bwMode="auto">
          <a:xfrm>
            <a:off x="6994526" y="4052657"/>
            <a:ext cx="0" cy="26896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959" name="AutoShape 23"/>
          <p:cNvCxnSpPr>
            <a:cxnSpLocks noChangeShapeType="1"/>
            <a:stCxn id="39957" idx="6"/>
            <a:endCxn id="39963" idx="2"/>
          </p:cNvCxnSpPr>
          <p:nvPr/>
        </p:nvCxnSpPr>
        <p:spPr bwMode="auto">
          <a:xfrm>
            <a:off x="7186613" y="3860570"/>
            <a:ext cx="735012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960" name="AutoShape 24"/>
          <p:cNvCxnSpPr>
            <a:cxnSpLocks noChangeShapeType="1"/>
            <a:stCxn id="39957" idx="3"/>
            <a:endCxn id="39953" idx="7"/>
          </p:cNvCxnSpPr>
          <p:nvPr/>
        </p:nvCxnSpPr>
        <p:spPr bwMode="auto">
          <a:xfrm flipH="1">
            <a:off x="6368352" y="3996396"/>
            <a:ext cx="490347" cy="38148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961" name="AutoShape 25"/>
          <p:cNvCxnSpPr>
            <a:cxnSpLocks noChangeShapeType="1"/>
            <a:stCxn id="39957" idx="2"/>
            <a:endCxn id="39945" idx="6"/>
          </p:cNvCxnSpPr>
          <p:nvPr/>
        </p:nvCxnSpPr>
        <p:spPr bwMode="auto">
          <a:xfrm flipH="1">
            <a:off x="4876800" y="3860570"/>
            <a:ext cx="1925638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62" name="Oval 26"/>
          <p:cNvSpPr>
            <a:spLocks noChangeArrowheads="1"/>
          </p:cNvSpPr>
          <p:nvPr/>
        </p:nvSpPr>
        <p:spPr bwMode="auto">
          <a:xfrm>
            <a:off x="7921625" y="432162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39963" name="Oval 27"/>
          <p:cNvSpPr>
            <a:spLocks noChangeArrowheads="1"/>
          </p:cNvSpPr>
          <p:nvPr/>
        </p:nvSpPr>
        <p:spPr bwMode="auto">
          <a:xfrm>
            <a:off x="7921625" y="3668482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38</a:t>
            </a:r>
          </a:p>
        </p:txBody>
      </p:sp>
      <p:cxnSp>
        <p:nvCxnSpPr>
          <p:cNvPr id="39964" name="AutoShape 28"/>
          <p:cNvCxnSpPr>
            <a:cxnSpLocks noChangeShapeType="1"/>
            <a:stCxn id="39963" idx="4"/>
            <a:endCxn id="39962" idx="0"/>
          </p:cNvCxnSpPr>
          <p:nvPr/>
        </p:nvCxnSpPr>
        <p:spPr bwMode="auto">
          <a:xfrm>
            <a:off x="8113713" y="4052657"/>
            <a:ext cx="0" cy="26896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65" name="Oval 29"/>
          <p:cNvSpPr>
            <a:spLocks noChangeArrowheads="1"/>
          </p:cNvSpPr>
          <p:nvPr/>
        </p:nvSpPr>
        <p:spPr bwMode="auto">
          <a:xfrm>
            <a:off x="3730625" y="5700923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72</a:t>
            </a:r>
          </a:p>
        </p:txBody>
      </p:sp>
      <p:cxnSp>
        <p:nvCxnSpPr>
          <p:cNvPr id="39966" name="AutoShape 30"/>
          <p:cNvCxnSpPr>
            <a:cxnSpLocks noChangeShapeType="1"/>
            <a:stCxn id="39939" idx="4"/>
            <a:endCxn id="39965" idx="0"/>
          </p:cNvCxnSpPr>
          <p:nvPr/>
        </p:nvCxnSpPr>
        <p:spPr bwMode="auto">
          <a:xfrm>
            <a:off x="3922713" y="5391591"/>
            <a:ext cx="0" cy="30933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68" name="Oval 32"/>
          <p:cNvSpPr>
            <a:spLocks noChangeArrowheads="1"/>
          </p:cNvSpPr>
          <p:nvPr/>
        </p:nvSpPr>
        <p:spPr bwMode="auto">
          <a:xfrm>
            <a:off x="3733800" y="5009004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15</a:t>
            </a:r>
          </a:p>
        </p:txBody>
      </p:sp>
      <p:cxnSp>
        <p:nvCxnSpPr>
          <p:cNvPr id="39969" name="AutoShape 33"/>
          <p:cNvCxnSpPr>
            <a:cxnSpLocks noChangeShapeType="1"/>
            <a:stCxn id="39950" idx="3"/>
            <a:endCxn id="39970" idx="7"/>
          </p:cNvCxnSpPr>
          <p:nvPr/>
        </p:nvCxnSpPr>
        <p:spPr bwMode="auto">
          <a:xfrm flipH="1">
            <a:off x="2537714" y="5332155"/>
            <a:ext cx="482410" cy="425029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70" name="Oval 34"/>
          <p:cNvSpPr>
            <a:spLocks noChangeArrowheads="1"/>
          </p:cNvSpPr>
          <p:nvPr/>
        </p:nvSpPr>
        <p:spPr bwMode="auto">
          <a:xfrm>
            <a:off x="2209800" y="5700923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39971" name="Rectangle 35"/>
          <p:cNvSpPr>
            <a:spLocks noChangeArrowheads="1"/>
          </p:cNvSpPr>
          <p:nvPr/>
        </p:nvSpPr>
        <p:spPr bwMode="auto">
          <a:xfrm>
            <a:off x="5140325" y="3220807"/>
            <a:ext cx="432982" cy="277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i="1" dirty="0">
                <a:solidFill>
                  <a:srgbClr val="4D4D4D"/>
                </a:solidFill>
              </a:rPr>
              <a:t>min</a:t>
            </a:r>
          </a:p>
        </p:txBody>
      </p:sp>
      <p:sp>
        <p:nvSpPr>
          <p:cNvPr id="39972" name="Line 36"/>
          <p:cNvSpPr>
            <a:spLocks noChangeShapeType="1"/>
          </p:cNvSpPr>
          <p:nvPr/>
        </p:nvSpPr>
        <p:spPr bwMode="auto">
          <a:xfrm flipH="1">
            <a:off x="4830763" y="3454170"/>
            <a:ext cx="319087" cy="2254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3" name="Rectangle 37"/>
          <p:cNvSpPr>
            <a:spLocks noChangeArrowheads="1"/>
          </p:cNvSpPr>
          <p:nvPr/>
        </p:nvSpPr>
        <p:spPr bwMode="auto">
          <a:xfrm>
            <a:off x="5648325" y="5653298"/>
            <a:ext cx="2951747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CC0000"/>
                </a:solidFill>
                <a:latin typeface="Lucida Sans Italic" pitchFamily="1" charset="0"/>
              </a:rPr>
              <a:t>decrease-key of </a:t>
            </a:r>
            <a:r>
              <a:rPr lang="en-US" sz="1400" i="1" dirty="0">
                <a:solidFill>
                  <a:srgbClr val="CC0000"/>
                </a:solidFill>
                <a:latin typeface="Lucida Sans Italic" pitchFamily="1" charset="0"/>
              </a:rPr>
              <a:t>x</a:t>
            </a:r>
            <a:r>
              <a:rPr lang="en-US" sz="1400" dirty="0">
                <a:solidFill>
                  <a:srgbClr val="CC0000"/>
                </a:solidFill>
                <a:latin typeface="Lucida Sans Italic" pitchFamily="1" charset="0"/>
              </a:rPr>
              <a:t> from 29 to 15</a:t>
            </a:r>
          </a:p>
        </p:txBody>
      </p:sp>
      <p:sp>
        <p:nvSpPr>
          <p:cNvPr id="39974" name="Rectangle 38"/>
          <p:cNvSpPr>
            <a:spLocks noChangeArrowheads="1"/>
          </p:cNvSpPr>
          <p:nvPr/>
        </p:nvSpPr>
        <p:spPr bwMode="auto">
          <a:xfrm>
            <a:off x="4042681" y="4448843"/>
            <a:ext cx="2667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CC0000"/>
                </a:solidFill>
                <a:latin typeface="Lucida Sans Italic" pitchFamily="1" charset="0"/>
              </a:rPr>
              <a:t>p</a:t>
            </a:r>
          </a:p>
        </p:txBody>
      </p:sp>
      <p:sp>
        <p:nvSpPr>
          <p:cNvPr id="39975" name="Rectangle 39"/>
          <p:cNvSpPr>
            <a:spLocks noChangeArrowheads="1"/>
          </p:cNvSpPr>
          <p:nvPr/>
        </p:nvSpPr>
        <p:spPr bwMode="auto">
          <a:xfrm>
            <a:off x="4051753" y="5323327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CC0000"/>
                </a:solidFill>
                <a:latin typeface="Lucida Sans Italic" pitchFamily="1" charset="0"/>
              </a:rPr>
              <a:t>x</a:t>
            </a:r>
          </a:p>
        </p:txBody>
      </p:sp>
      <p:sp>
        <p:nvSpPr>
          <p:cNvPr id="39976" name="Freeform 40"/>
          <p:cNvSpPr>
            <a:spLocks noChangeArrowheads="1"/>
          </p:cNvSpPr>
          <p:nvPr/>
        </p:nvSpPr>
        <p:spPr bwMode="auto">
          <a:xfrm>
            <a:off x="3594100" y="4856604"/>
            <a:ext cx="701675" cy="668337"/>
          </a:xfrm>
          <a:custGeom>
            <a:avLst/>
            <a:gdLst>
              <a:gd name="T0" fmla="*/ 52 w 442"/>
              <a:gd name="T1" fmla="*/ 76 h 421"/>
              <a:gd name="T2" fmla="*/ 136 w 442"/>
              <a:gd name="T3" fmla="*/ 38 h 421"/>
              <a:gd name="T4" fmla="*/ 194 w 442"/>
              <a:gd name="T5" fmla="*/ 6 h 421"/>
              <a:gd name="T6" fmla="*/ 362 w 442"/>
              <a:gd name="T7" fmla="*/ 31 h 421"/>
              <a:gd name="T8" fmla="*/ 407 w 442"/>
              <a:gd name="T9" fmla="*/ 115 h 421"/>
              <a:gd name="T10" fmla="*/ 342 w 442"/>
              <a:gd name="T11" fmla="*/ 360 h 421"/>
              <a:gd name="T12" fmla="*/ 155 w 442"/>
              <a:gd name="T13" fmla="*/ 412 h 421"/>
              <a:gd name="T14" fmla="*/ 26 w 442"/>
              <a:gd name="T15" fmla="*/ 380 h 421"/>
              <a:gd name="T16" fmla="*/ 0 w 442"/>
              <a:gd name="T17" fmla="*/ 251 h 421"/>
              <a:gd name="T18" fmla="*/ 33 w 442"/>
              <a:gd name="T19" fmla="*/ 122 h 421"/>
              <a:gd name="T20" fmla="*/ 52 w 442"/>
              <a:gd name="T21" fmla="*/ 76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rgbClr val="CC0000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3CB134-1DB1-49C0-A2D0-C1CDC284F7AA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Kevin Wayne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583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Fibonacci Heaps:  Decrease Key</a:t>
            </a:r>
          </a:p>
        </p:txBody>
      </p:sp>
      <p:sp>
        <p:nvSpPr>
          <p:cNvPr id="41985" name="Rectangle 1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anchor="t"/>
          <a:lstStyle/>
          <a:p>
            <a:pPr algn="l">
              <a:lnSpc>
                <a:spcPts val="2563"/>
              </a:lnSpc>
              <a:buClrTx/>
              <a:buSzPct val="5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2400" dirty="0">
                <a:solidFill>
                  <a:srgbClr val="003399"/>
                </a:solidFill>
              </a:rPr>
              <a:t>Case 2a.  </a:t>
            </a:r>
            <a:r>
              <a:rPr lang="en-US" sz="2400" dirty="0"/>
              <a:t>[heap order is violated]</a:t>
            </a:r>
          </a:p>
          <a:p>
            <a:pPr marL="334963" lvl="1" indent="-228600" algn="l">
              <a:lnSpc>
                <a:spcPts val="2563"/>
              </a:lnSpc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2000" dirty="0">
                <a:solidFill>
                  <a:srgbClr val="C0C0C0"/>
                </a:solidFill>
              </a:rPr>
              <a:t>Decrease key of </a:t>
            </a:r>
            <a:r>
              <a:rPr lang="en-US" sz="2000" dirty="0">
                <a:solidFill>
                  <a:srgbClr val="C0C0C0"/>
                </a:solidFill>
                <a:latin typeface="Lucida Sans Italic" pitchFamily="1" charset="0"/>
              </a:rPr>
              <a:t>x</a:t>
            </a:r>
            <a:r>
              <a:rPr lang="en-US" sz="2000" dirty="0">
                <a:solidFill>
                  <a:srgbClr val="C0C0C0"/>
                </a:solidFill>
              </a:rPr>
              <a:t>.</a:t>
            </a:r>
          </a:p>
          <a:p>
            <a:pPr marL="334963" lvl="1">
              <a:lnSpc>
                <a:spcPts val="2563"/>
              </a:lnSpc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Cut the tree rooted at </a:t>
            </a:r>
            <a:r>
              <a:rPr lang="en-US" sz="2000" dirty="0">
                <a:solidFill>
                  <a:srgbClr val="000000"/>
                </a:solidFill>
                <a:latin typeface="Lucida Sans Italic" pitchFamily="1" charset="0"/>
              </a:rPr>
              <a:t>x, </a:t>
            </a:r>
            <a:r>
              <a:rPr lang="en-US" sz="2000" dirty="0">
                <a:solidFill>
                  <a:srgbClr val="000000"/>
                </a:solidFill>
              </a:rPr>
              <a:t>meld into the root list, and unmark </a:t>
            </a:r>
            <a:r>
              <a:rPr lang="en-US" sz="2000" dirty="0">
                <a:solidFill>
                  <a:srgbClr val="000000"/>
                </a:solidFill>
                <a:latin typeface="Lucida Sans Italic" pitchFamily="1" charset="0"/>
              </a:rPr>
              <a:t>x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pPr marL="334963" lvl="1" indent="-228600" algn="l">
              <a:lnSpc>
                <a:spcPts val="2563"/>
              </a:lnSpc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2000" dirty="0">
                <a:solidFill>
                  <a:srgbClr val="C0C0C0"/>
                </a:solidFill>
              </a:rPr>
              <a:t>If parent </a:t>
            </a:r>
            <a:r>
              <a:rPr lang="en-US" sz="2000" dirty="0">
                <a:solidFill>
                  <a:srgbClr val="C0C0C0"/>
                </a:solidFill>
                <a:latin typeface="Lucida Sans Italic" pitchFamily="1" charset="0"/>
              </a:rPr>
              <a:t>p</a:t>
            </a:r>
            <a:r>
              <a:rPr lang="en-US" sz="2000" dirty="0">
                <a:solidFill>
                  <a:srgbClr val="C0C0C0"/>
                </a:solidFill>
              </a:rPr>
              <a:t> of </a:t>
            </a:r>
            <a:r>
              <a:rPr lang="en-US" sz="2000" dirty="0">
                <a:solidFill>
                  <a:srgbClr val="C0C0C0"/>
                </a:solidFill>
                <a:latin typeface="Lucida Sans Italic" pitchFamily="1" charset="0"/>
              </a:rPr>
              <a:t>x</a:t>
            </a:r>
            <a:r>
              <a:rPr lang="en-US" sz="2000" dirty="0">
                <a:solidFill>
                  <a:srgbClr val="C0C0C0"/>
                </a:solidFill>
              </a:rPr>
              <a:t> is unmarked (hasn't yet lost a child), mark it;</a:t>
            </a:r>
            <a:br>
              <a:rPr lang="en-US" sz="2000" dirty="0">
                <a:solidFill>
                  <a:srgbClr val="C0C0C0"/>
                </a:solidFill>
              </a:rPr>
            </a:br>
            <a:r>
              <a:rPr lang="en-US" sz="2000" dirty="0">
                <a:solidFill>
                  <a:srgbClr val="C0C0C0"/>
                </a:solidFill>
              </a:rPr>
              <a:t>Otherwise, cut </a:t>
            </a:r>
            <a:r>
              <a:rPr lang="en-US" sz="2000" dirty="0">
                <a:solidFill>
                  <a:srgbClr val="C0C0C0"/>
                </a:solidFill>
                <a:latin typeface="Lucida Sans Italic" pitchFamily="1" charset="0"/>
              </a:rPr>
              <a:t>p,</a:t>
            </a:r>
            <a:r>
              <a:rPr lang="en-US" sz="2000" dirty="0">
                <a:solidFill>
                  <a:srgbClr val="C0C0C0"/>
                </a:solidFill>
              </a:rPr>
              <a:t> meld into root list, and unmark</a:t>
            </a:r>
            <a:br>
              <a:rPr lang="en-US" sz="2000" dirty="0">
                <a:solidFill>
                  <a:srgbClr val="C0C0C0"/>
                </a:solidFill>
              </a:rPr>
            </a:br>
            <a:r>
              <a:rPr lang="en-US" sz="2000" dirty="0">
                <a:solidFill>
                  <a:srgbClr val="C0C0C0"/>
                </a:solidFill>
              </a:rPr>
              <a:t>(and do so recursively for all ancestors that lose a second child).</a:t>
            </a:r>
          </a:p>
          <a:p>
            <a:pPr marL="344488" lvl="1" indent="-222250" algn="l">
              <a:lnSpc>
                <a:spcPts val="2563"/>
              </a:lnSpc>
              <a:buClrTx/>
              <a:buSzPct val="35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sz="1800" dirty="0">
              <a:solidFill>
                <a:srgbClr val="C0C0C0"/>
              </a:solidFill>
            </a:endParaRPr>
          </a:p>
          <a:p>
            <a:pPr marL="344488" lvl="1" indent="-222250" algn="l">
              <a:lnSpc>
                <a:spcPts val="2563"/>
              </a:lnSpc>
              <a:buClrTx/>
              <a:buSzPct val="35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sz="1800" dirty="0">
              <a:solidFill>
                <a:srgbClr val="C0C0C0"/>
              </a:solidFill>
            </a:endParaRPr>
          </a:p>
        </p:txBody>
      </p:sp>
      <p:sp>
        <p:nvSpPr>
          <p:cNvPr id="41986" name="Oval 2"/>
          <p:cNvSpPr>
            <a:spLocks noChangeArrowheads="1"/>
          </p:cNvSpPr>
          <p:nvPr/>
        </p:nvSpPr>
        <p:spPr bwMode="auto">
          <a:xfrm>
            <a:off x="3730625" y="453934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41987" name="Oval 3"/>
          <p:cNvSpPr>
            <a:spLocks noChangeArrowheads="1"/>
          </p:cNvSpPr>
          <p:nvPr/>
        </p:nvSpPr>
        <p:spPr bwMode="auto">
          <a:xfrm>
            <a:off x="4492625" y="453934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4492625" y="515982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41989" name="AutoShape 5"/>
          <p:cNvCxnSpPr>
            <a:cxnSpLocks noChangeShapeType="1"/>
            <a:stCxn id="41987" idx="4"/>
            <a:endCxn id="41988" idx="0"/>
          </p:cNvCxnSpPr>
          <p:nvPr/>
        </p:nvCxnSpPr>
        <p:spPr bwMode="auto">
          <a:xfrm>
            <a:off x="4684713" y="4923515"/>
            <a:ext cx="0" cy="23630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5254625" y="453934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4492625" y="3897088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41992" name="AutoShape 8"/>
          <p:cNvCxnSpPr>
            <a:cxnSpLocks noChangeShapeType="1"/>
            <a:stCxn id="41991" idx="4"/>
            <a:endCxn id="41987" idx="0"/>
          </p:cNvCxnSpPr>
          <p:nvPr/>
        </p:nvCxnSpPr>
        <p:spPr bwMode="auto">
          <a:xfrm>
            <a:off x="4684713" y="4281263"/>
            <a:ext cx="0" cy="25807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993" name="AutoShape 9"/>
          <p:cNvCxnSpPr>
            <a:cxnSpLocks noChangeShapeType="1"/>
            <a:stCxn id="41991" idx="5"/>
            <a:endCxn id="41990" idx="1"/>
          </p:cNvCxnSpPr>
          <p:nvPr/>
        </p:nvCxnSpPr>
        <p:spPr bwMode="auto">
          <a:xfrm>
            <a:off x="4820539" y="4225002"/>
            <a:ext cx="490347" cy="370599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994" name="AutoShape 10"/>
          <p:cNvCxnSpPr>
            <a:cxnSpLocks noChangeShapeType="1"/>
            <a:stCxn id="41991" idx="3"/>
            <a:endCxn id="41986" idx="7"/>
          </p:cNvCxnSpPr>
          <p:nvPr/>
        </p:nvCxnSpPr>
        <p:spPr bwMode="auto">
          <a:xfrm flipH="1">
            <a:off x="4058539" y="4225002"/>
            <a:ext cx="490347" cy="370599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995" name="Oval 11"/>
          <p:cNvSpPr>
            <a:spLocks noChangeArrowheads="1"/>
          </p:cNvSpPr>
          <p:nvPr/>
        </p:nvSpPr>
        <p:spPr bwMode="auto">
          <a:xfrm>
            <a:off x="2963863" y="5798897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88</a:t>
            </a:r>
          </a:p>
        </p:txBody>
      </p:sp>
      <p:sp>
        <p:nvSpPr>
          <p:cNvPr id="41996" name="Oval 12"/>
          <p:cNvSpPr>
            <a:spLocks noChangeArrowheads="1"/>
          </p:cNvSpPr>
          <p:nvPr/>
        </p:nvSpPr>
        <p:spPr bwMode="auto">
          <a:xfrm>
            <a:off x="2963863" y="5156645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41997" name="AutoShape 13"/>
          <p:cNvCxnSpPr>
            <a:cxnSpLocks noChangeShapeType="1"/>
            <a:stCxn id="41996" idx="4"/>
            <a:endCxn id="41995" idx="0"/>
          </p:cNvCxnSpPr>
          <p:nvPr/>
        </p:nvCxnSpPr>
        <p:spPr bwMode="auto">
          <a:xfrm>
            <a:off x="3155951" y="5540820"/>
            <a:ext cx="0" cy="25807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998" name="AutoShape 14"/>
          <p:cNvCxnSpPr>
            <a:cxnSpLocks noChangeShapeType="1"/>
            <a:stCxn id="41986" idx="3"/>
            <a:endCxn id="41996" idx="7"/>
          </p:cNvCxnSpPr>
          <p:nvPr/>
        </p:nvCxnSpPr>
        <p:spPr bwMode="auto">
          <a:xfrm flipH="1">
            <a:off x="3291777" y="4867254"/>
            <a:ext cx="495109" cy="34565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999" name="Oval 15"/>
          <p:cNvSpPr>
            <a:spLocks noChangeArrowheads="1"/>
          </p:cNvSpPr>
          <p:nvPr/>
        </p:nvSpPr>
        <p:spPr bwMode="auto">
          <a:xfrm>
            <a:off x="6040438" y="453934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21</a:t>
            </a:r>
          </a:p>
        </p:txBody>
      </p:sp>
      <p:sp>
        <p:nvSpPr>
          <p:cNvPr id="42000" name="Oval 16"/>
          <p:cNvSpPr>
            <a:spLocks noChangeArrowheads="1"/>
          </p:cNvSpPr>
          <p:nvPr/>
        </p:nvSpPr>
        <p:spPr bwMode="auto">
          <a:xfrm>
            <a:off x="6040438" y="515982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52</a:t>
            </a:r>
          </a:p>
        </p:txBody>
      </p:sp>
      <p:cxnSp>
        <p:nvCxnSpPr>
          <p:cNvPr id="42001" name="AutoShape 17"/>
          <p:cNvCxnSpPr>
            <a:cxnSpLocks noChangeShapeType="1"/>
            <a:stCxn id="41999" idx="4"/>
            <a:endCxn id="42000" idx="0"/>
          </p:cNvCxnSpPr>
          <p:nvPr/>
        </p:nvCxnSpPr>
        <p:spPr bwMode="auto">
          <a:xfrm>
            <a:off x="6232526" y="4923515"/>
            <a:ext cx="0" cy="23630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002" name="Oval 18"/>
          <p:cNvSpPr>
            <a:spLocks noChangeArrowheads="1"/>
          </p:cNvSpPr>
          <p:nvPr/>
        </p:nvSpPr>
        <p:spPr bwMode="auto">
          <a:xfrm>
            <a:off x="6802438" y="4539340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FFFFFF"/>
                </a:solidFill>
              </a:rPr>
              <a:t>39</a:t>
            </a:r>
          </a:p>
        </p:txBody>
      </p:sp>
      <p:sp>
        <p:nvSpPr>
          <p:cNvPr id="42003" name="Oval 19"/>
          <p:cNvSpPr>
            <a:spLocks noChangeArrowheads="1"/>
          </p:cNvSpPr>
          <p:nvPr/>
        </p:nvSpPr>
        <p:spPr bwMode="auto">
          <a:xfrm>
            <a:off x="6802438" y="3897088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FFFFFF"/>
                </a:solidFill>
              </a:rPr>
              <a:t>18</a:t>
            </a:r>
          </a:p>
        </p:txBody>
      </p:sp>
      <p:cxnSp>
        <p:nvCxnSpPr>
          <p:cNvPr id="42004" name="AutoShape 20"/>
          <p:cNvCxnSpPr>
            <a:cxnSpLocks noChangeShapeType="1"/>
            <a:stCxn id="42003" idx="4"/>
            <a:endCxn id="42002" idx="0"/>
          </p:cNvCxnSpPr>
          <p:nvPr/>
        </p:nvCxnSpPr>
        <p:spPr bwMode="auto">
          <a:xfrm>
            <a:off x="6994526" y="4281263"/>
            <a:ext cx="0" cy="25807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2005" name="AutoShape 21"/>
          <p:cNvCxnSpPr>
            <a:cxnSpLocks noChangeShapeType="1"/>
            <a:stCxn id="42003" idx="6"/>
            <a:endCxn id="42009" idx="2"/>
          </p:cNvCxnSpPr>
          <p:nvPr/>
        </p:nvCxnSpPr>
        <p:spPr bwMode="auto">
          <a:xfrm>
            <a:off x="7186613" y="4089176"/>
            <a:ext cx="735012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2006" name="AutoShape 22"/>
          <p:cNvCxnSpPr>
            <a:cxnSpLocks noChangeShapeType="1"/>
            <a:stCxn id="42003" idx="3"/>
            <a:endCxn id="41999" idx="7"/>
          </p:cNvCxnSpPr>
          <p:nvPr/>
        </p:nvCxnSpPr>
        <p:spPr bwMode="auto">
          <a:xfrm flipH="1">
            <a:off x="6368352" y="4225002"/>
            <a:ext cx="490347" cy="370599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2007" name="AutoShape 23"/>
          <p:cNvCxnSpPr>
            <a:cxnSpLocks noChangeShapeType="1"/>
            <a:stCxn id="42003" idx="2"/>
            <a:endCxn id="41991" idx="6"/>
          </p:cNvCxnSpPr>
          <p:nvPr/>
        </p:nvCxnSpPr>
        <p:spPr bwMode="auto">
          <a:xfrm flipH="1">
            <a:off x="4876800" y="4089176"/>
            <a:ext cx="1925638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008" name="Oval 24"/>
          <p:cNvSpPr>
            <a:spLocks noChangeArrowheads="1"/>
          </p:cNvSpPr>
          <p:nvPr/>
        </p:nvSpPr>
        <p:spPr bwMode="auto">
          <a:xfrm>
            <a:off x="7921625" y="453934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42009" name="Oval 25"/>
          <p:cNvSpPr>
            <a:spLocks noChangeArrowheads="1"/>
          </p:cNvSpPr>
          <p:nvPr/>
        </p:nvSpPr>
        <p:spPr bwMode="auto">
          <a:xfrm>
            <a:off x="7921625" y="3897088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38</a:t>
            </a:r>
          </a:p>
        </p:txBody>
      </p:sp>
      <p:cxnSp>
        <p:nvCxnSpPr>
          <p:cNvPr id="42010" name="AutoShape 26"/>
          <p:cNvCxnSpPr>
            <a:cxnSpLocks noChangeShapeType="1"/>
            <a:stCxn id="42009" idx="4"/>
            <a:endCxn id="42008" idx="0"/>
          </p:cNvCxnSpPr>
          <p:nvPr/>
        </p:nvCxnSpPr>
        <p:spPr bwMode="auto">
          <a:xfrm>
            <a:off x="8113713" y="4281263"/>
            <a:ext cx="0" cy="25807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2012" name="AutoShape 28"/>
          <p:cNvCxnSpPr>
            <a:cxnSpLocks noChangeShapeType="1"/>
            <a:stCxn id="41996" idx="3"/>
            <a:endCxn id="42013" idx="7"/>
          </p:cNvCxnSpPr>
          <p:nvPr/>
        </p:nvCxnSpPr>
        <p:spPr bwMode="auto">
          <a:xfrm flipH="1">
            <a:off x="2537714" y="5484559"/>
            <a:ext cx="482410" cy="370599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013" name="Oval 29"/>
          <p:cNvSpPr>
            <a:spLocks noChangeArrowheads="1"/>
          </p:cNvSpPr>
          <p:nvPr/>
        </p:nvSpPr>
        <p:spPr bwMode="auto">
          <a:xfrm>
            <a:off x="2209800" y="5798897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42014" name="Rectangle 30"/>
          <p:cNvSpPr>
            <a:spLocks noChangeArrowheads="1"/>
          </p:cNvSpPr>
          <p:nvPr/>
        </p:nvSpPr>
        <p:spPr bwMode="auto">
          <a:xfrm>
            <a:off x="5140325" y="3449413"/>
            <a:ext cx="431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4D4D4D"/>
                </a:solidFill>
              </a:rPr>
              <a:t>min</a:t>
            </a:r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H="1">
            <a:off x="4830763" y="3682776"/>
            <a:ext cx="319087" cy="2254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6" name="Rectangle 32"/>
          <p:cNvSpPr>
            <a:spLocks noChangeArrowheads="1"/>
          </p:cNvSpPr>
          <p:nvPr/>
        </p:nvSpPr>
        <p:spPr bwMode="auto">
          <a:xfrm>
            <a:off x="5648325" y="5751272"/>
            <a:ext cx="2697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CC0000"/>
                </a:solidFill>
                <a:latin typeface="Lucida Sans Italic" pitchFamily="1" charset="0"/>
              </a:rPr>
              <a:t>decrease-key of x from 29 to 15</a:t>
            </a:r>
          </a:p>
        </p:txBody>
      </p:sp>
      <p:sp>
        <p:nvSpPr>
          <p:cNvPr id="42017" name="Rectangle 33"/>
          <p:cNvSpPr>
            <a:spLocks noChangeArrowheads="1"/>
          </p:cNvSpPr>
          <p:nvPr/>
        </p:nvSpPr>
        <p:spPr bwMode="auto">
          <a:xfrm>
            <a:off x="4086225" y="4829853"/>
            <a:ext cx="2667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CC0000"/>
                </a:solidFill>
                <a:latin typeface="Lucida Sans Italic" pitchFamily="1" charset="0"/>
              </a:rPr>
              <a:t>p</a:t>
            </a:r>
          </a:p>
        </p:txBody>
      </p:sp>
      <p:sp>
        <p:nvSpPr>
          <p:cNvPr id="42018" name="Oval 34"/>
          <p:cNvSpPr>
            <a:spLocks noChangeArrowheads="1"/>
          </p:cNvSpPr>
          <p:nvPr/>
        </p:nvSpPr>
        <p:spPr bwMode="auto">
          <a:xfrm>
            <a:off x="2155406" y="3893913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42019" name="Oval 35"/>
          <p:cNvSpPr>
            <a:spLocks noChangeArrowheads="1"/>
          </p:cNvSpPr>
          <p:nvPr/>
        </p:nvSpPr>
        <p:spPr bwMode="auto">
          <a:xfrm>
            <a:off x="2155406" y="453934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72</a:t>
            </a:r>
          </a:p>
        </p:txBody>
      </p:sp>
      <p:cxnSp>
        <p:nvCxnSpPr>
          <p:cNvPr id="42020" name="AutoShape 36"/>
          <p:cNvCxnSpPr>
            <a:cxnSpLocks noChangeShapeType="1"/>
            <a:endCxn id="42019" idx="0"/>
          </p:cNvCxnSpPr>
          <p:nvPr/>
        </p:nvCxnSpPr>
        <p:spPr bwMode="auto">
          <a:xfrm flipH="1">
            <a:off x="2347494" y="4278088"/>
            <a:ext cx="0" cy="26125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2021" name="AutoShape 37"/>
          <p:cNvCxnSpPr>
            <a:cxnSpLocks noChangeShapeType="1"/>
          </p:cNvCxnSpPr>
          <p:nvPr/>
        </p:nvCxnSpPr>
        <p:spPr bwMode="auto">
          <a:xfrm flipV="1">
            <a:off x="2539581" y="4089176"/>
            <a:ext cx="1945107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022" name="Freeform 38"/>
          <p:cNvSpPr>
            <a:spLocks noChangeArrowheads="1"/>
          </p:cNvSpPr>
          <p:nvPr/>
        </p:nvSpPr>
        <p:spPr bwMode="auto">
          <a:xfrm>
            <a:off x="2015706" y="3746276"/>
            <a:ext cx="701675" cy="668337"/>
          </a:xfrm>
          <a:custGeom>
            <a:avLst/>
            <a:gdLst>
              <a:gd name="T0" fmla="*/ 52 w 442"/>
              <a:gd name="T1" fmla="*/ 76 h 421"/>
              <a:gd name="T2" fmla="*/ 136 w 442"/>
              <a:gd name="T3" fmla="*/ 38 h 421"/>
              <a:gd name="T4" fmla="*/ 194 w 442"/>
              <a:gd name="T5" fmla="*/ 6 h 421"/>
              <a:gd name="T6" fmla="*/ 362 w 442"/>
              <a:gd name="T7" fmla="*/ 31 h 421"/>
              <a:gd name="T8" fmla="*/ 407 w 442"/>
              <a:gd name="T9" fmla="*/ 115 h 421"/>
              <a:gd name="T10" fmla="*/ 342 w 442"/>
              <a:gd name="T11" fmla="*/ 360 h 421"/>
              <a:gd name="T12" fmla="*/ 155 w 442"/>
              <a:gd name="T13" fmla="*/ 412 h 421"/>
              <a:gd name="T14" fmla="*/ 26 w 442"/>
              <a:gd name="T15" fmla="*/ 380 h 421"/>
              <a:gd name="T16" fmla="*/ 0 w 442"/>
              <a:gd name="T17" fmla="*/ 251 h 421"/>
              <a:gd name="T18" fmla="*/ 33 w 442"/>
              <a:gd name="T19" fmla="*/ 122 h 421"/>
              <a:gd name="T20" fmla="*/ 52 w 442"/>
              <a:gd name="T21" fmla="*/ 76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rgbClr val="CC0000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3" name="Rectangle 39"/>
          <p:cNvSpPr>
            <a:spLocks noChangeArrowheads="1"/>
          </p:cNvSpPr>
          <p:nvPr/>
        </p:nvSpPr>
        <p:spPr bwMode="auto">
          <a:xfrm>
            <a:off x="2204619" y="3379563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CC0000"/>
                </a:solidFill>
                <a:latin typeface="Lucida Sans Italic" pitchFamily="1" charset="0"/>
              </a:rPr>
              <a:t>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297493-DC98-4BDE-AA7A-450E189794D8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Kevin Wayne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782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35" name="Rectangle 2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Fibonacci Heaps:  Decrease Key</a:t>
            </a:r>
          </a:p>
        </p:txBody>
      </p:sp>
      <p:sp>
        <p:nvSpPr>
          <p:cNvPr id="43009" name="Rectangle 1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anchor="t"/>
          <a:lstStyle/>
          <a:p>
            <a:pPr algn="l">
              <a:lnSpc>
                <a:spcPts val="2563"/>
              </a:lnSpc>
              <a:buClrTx/>
              <a:buSzPct val="5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2400" dirty="0">
                <a:solidFill>
                  <a:srgbClr val="003399"/>
                </a:solidFill>
              </a:rPr>
              <a:t>Case 2a.  </a:t>
            </a:r>
            <a:r>
              <a:rPr lang="en-US" sz="2400" dirty="0"/>
              <a:t>[heap order violated]</a:t>
            </a:r>
          </a:p>
          <a:p>
            <a:pPr marL="334963" lvl="1" indent="-228600" algn="l">
              <a:lnSpc>
                <a:spcPts val="2563"/>
              </a:lnSpc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2000" dirty="0">
                <a:solidFill>
                  <a:srgbClr val="C0C0C0"/>
                </a:solidFill>
              </a:rPr>
              <a:t>Decrease key of </a:t>
            </a:r>
            <a:r>
              <a:rPr lang="en-US" sz="2000" dirty="0">
                <a:solidFill>
                  <a:srgbClr val="C0C0C0"/>
                </a:solidFill>
                <a:latin typeface="Lucida Sans Italic" pitchFamily="1" charset="0"/>
              </a:rPr>
              <a:t>x</a:t>
            </a:r>
            <a:r>
              <a:rPr lang="en-US" sz="2000" dirty="0">
                <a:solidFill>
                  <a:srgbClr val="C0C0C0"/>
                </a:solidFill>
              </a:rPr>
              <a:t>.</a:t>
            </a:r>
          </a:p>
          <a:p>
            <a:pPr marL="334963" lvl="1" indent="-228600" algn="l">
              <a:lnSpc>
                <a:spcPts val="2563"/>
              </a:lnSpc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2000" dirty="0">
                <a:solidFill>
                  <a:srgbClr val="C0C0C0"/>
                </a:solidFill>
              </a:rPr>
              <a:t>Cut tree rooted at </a:t>
            </a:r>
            <a:r>
              <a:rPr lang="en-US" sz="2000" dirty="0">
                <a:solidFill>
                  <a:srgbClr val="C0C0C0"/>
                </a:solidFill>
                <a:latin typeface="Lucida Sans Italic" pitchFamily="1" charset="0"/>
              </a:rPr>
              <a:t>x, </a:t>
            </a:r>
            <a:r>
              <a:rPr lang="en-US" sz="2000" dirty="0">
                <a:solidFill>
                  <a:srgbClr val="C0C0C0"/>
                </a:solidFill>
              </a:rPr>
              <a:t>meld into root list, and unmark.</a:t>
            </a:r>
          </a:p>
          <a:p>
            <a:pPr marL="334963" lvl="1" indent="-228600" algn="l">
              <a:lnSpc>
                <a:spcPts val="2563"/>
              </a:lnSpc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If the parent </a:t>
            </a:r>
            <a:r>
              <a:rPr lang="en-US" sz="2000" dirty="0">
                <a:solidFill>
                  <a:srgbClr val="000000"/>
                </a:solidFill>
                <a:latin typeface="Lucida Sans Italic" pitchFamily="1" charset="0"/>
              </a:rPr>
              <a:t>p</a:t>
            </a:r>
            <a:r>
              <a:rPr lang="en-US" sz="2000" dirty="0">
                <a:solidFill>
                  <a:srgbClr val="000000"/>
                </a:solidFill>
              </a:rPr>
              <a:t> of </a:t>
            </a:r>
            <a:r>
              <a:rPr lang="en-US" sz="2000" dirty="0">
                <a:solidFill>
                  <a:srgbClr val="000000"/>
                </a:solidFill>
                <a:latin typeface="Lucida Sans Italic" pitchFamily="1" charset="0"/>
              </a:rPr>
              <a:t>x</a:t>
            </a:r>
            <a:r>
              <a:rPr lang="en-US" sz="2000" dirty="0">
                <a:solidFill>
                  <a:srgbClr val="000000"/>
                </a:solidFill>
              </a:rPr>
              <a:t> is unmarked (hasn't yet lost a child), mark it;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C0C0C0"/>
                </a:solidFill>
              </a:rPr>
              <a:t>Otherwise, cut </a:t>
            </a:r>
            <a:r>
              <a:rPr lang="en-US" sz="2000" dirty="0">
                <a:solidFill>
                  <a:srgbClr val="C0C0C0"/>
                </a:solidFill>
                <a:latin typeface="Lucida Sans Italic" pitchFamily="1" charset="0"/>
              </a:rPr>
              <a:t>p,</a:t>
            </a:r>
            <a:r>
              <a:rPr lang="en-US" sz="2000" dirty="0">
                <a:solidFill>
                  <a:srgbClr val="C0C0C0"/>
                </a:solidFill>
              </a:rPr>
              <a:t> meld into root list, and unmark</a:t>
            </a:r>
            <a:br>
              <a:rPr lang="en-US" sz="2000" dirty="0">
                <a:solidFill>
                  <a:srgbClr val="C0C0C0"/>
                </a:solidFill>
              </a:rPr>
            </a:br>
            <a:r>
              <a:rPr lang="en-US" sz="2000" dirty="0">
                <a:solidFill>
                  <a:srgbClr val="C0C0C0"/>
                </a:solidFill>
              </a:rPr>
              <a:t>(and do so recursively for all ancestors that lose a second child).</a:t>
            </a:r>
          </a:p>
          <a:p>
            <a:pPr marL="344488" lvl="1" indent="-222250" algn="l">
              <a:lnSpc>
                <a:spcPts val="2563"/>
              </a:lnSpc>
              <a:buClrTx/>
              <a:buSzPct val="35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sz="1800" dirty="0">
              <a:solidFill>
                <a:srgbClr val="C0C0C0"/>
              </a:solidFill>
            </a:endParaRPr>
          </a:p>
          <a:p>
            <a:pPr marL="344488" lvl="1" indent="-222250" algn="l">
              <a:lnSpc>
                <a:spcPts val="2563"/>
              </a:lnSpc>
              <a:buClrTx/>
              <a:buSzPct val="35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sz="1800" dirty="0">
              <a:solidFill>
                <a:srgbClr val="C0C0C0"/>
              </a:solidFill>
            </a:endParaRPr>
          </a:p>
        </p:txBody>
      </p:sp>
      <p:sp>
        <p:nvSpPr>
          <p:cNvPr id="43010" name="Oval 2"/>
          <p:cNvSpPr>
            <a:spLocks noChangeArrowheads="1"/>
          </p:cNvSpPr>
          <p:nvPr/>
        </p:nvSpPr>
        <p:spPr bwMode="auto">
          <a:xfrm>
            <a:off x="3730625" y="4354278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43011" name="Oval 3"/>
          <p:cNvSpPr>
            <a:spLocks noChangeArrowheads="1"/>
          </p:cNvSpPr>
          <p:nvPr/>
        </p:nvSpPr>
        <p:spPr bwMode="auto">
          <a:xfrm>
            <a:off x="4492625" y="4354278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4492625" y="4963872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43013" name="AutoShape 5"/>
          <p:cNvCxnSpPr>
            <a:cxnSpLocks noChangeShapeType="1"/>
            <a:stCxn id="43011" idx="4"/>
            <a:endCxn id="43012" idx="0"/>
          </p:cNvCxnSpPr>
          <p:nvPr/>
        </p:nvCxnSpPr>
        <p:spPr bwMode="auto">
          <a:xfrm>
            <a:off x="4684713" y="4738453"/>
            <a:ext cx="0" cy="225419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5254625" y="4354278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4492625" y="3788228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43016" name="AutoShape 8"/>
          <p:cNvCxnSpPr>
            <a:cxnSpLocks noChangeShapeType="1"/>
            <a:stCxn id="43015" idx="4"/>
            <a:endCxn id="43011" idx="0"/>
          </p:cNvCxnSpPr>
          <p:nvPr/>
        </p:nvCxnSpPr>
        <p:spPr bwMode="auto">
          <a:xfrm>
            <a:off x="4684713" y="4172403"/>
            <a:ext cx="0" cy="18187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17" name="AutoShape 9"/>
          <p:cNvCxnSpPr>
            <a:cxnSpLocks noChangeShapeType="1"/>
            <a:stCxn id="43015" idx="5"/>
            <a:endCxn id="43014" idx="1"/>
          </p:cNvCxnSpPr>
          <p:nvPr/>
        </p:nvCxnSpPr>
        <p:spPr bwMode="auto">
          <a:xfrm>
            <a:off x="4820539" y="4116142"/>
            <a:ext cx="490347" cy="29439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18" name="AutoShape 10"/>
          <p:cNvCxnSpPr>
            <a:cxnSpLocks noChangeShapeType="1"/>
            <a:stCxn id="43015" idx="3"/>
            <a:endCxn id="43010" idx="7"/>
          </p:cNvCxnSpPr>
          <p:nvPr/>
        </p:nvCxnSpPr>
        <p:spPr bwMode="auto">
          <a:xfrm flipH="1">
            <a:off x="4058539" y="4116142"/>
            <a:ext cx="490347" cy="29439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2963863" y="5602949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88</a:t>
            </a:r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2963863" y="4960697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43021" name="AutoShape 13"/>
          <p:cNvCxnSpPr>
            <a:cxnSpLocks noChangeShapeType="1"/>
            <a:stCxn id="43020" idx="4"/>
            <a:endCxn id="43019" idx="0"/>
          </p:cNvCxnSpPr>
          <p:nvPr/>
        </p:nvCxnSpPr>
        <p:spPr bwMode="auto">
          <a:xfrm>
            <a:off x="3155951" y="5344872"/>
            <a:ext cx="0" cy="25807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4"/>
          <p:cNvCxnSpPr>
            <a:cxnSpLocks noChangeShapeType="1"/>
            <a:stCxn id="43010" idx="3"/>
            <a:endCxn id="43020" idx="7"/>
          </p:cNvCxnSpPr>
          <p:nvPr/>
        </p:nvCxnSpPr>
        <p:spPr bwMode="auto">
          <a:xfrm flipH="1">
            <a:off x="3291777" y="4682192"/>
            <a:ext cx="495109" cy="334766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23" name="Oval 15"/>
          <p:cNvSpPr>
            <a:spLocks noChangeArrowheads="1"/>
          </p:cNvSpPr>
          <p:nvPr/>
        </p:nvSpPr>
        <p:spPr bwMode="auto">
          <a:xfrm>
            <a:off x="6040438" y="4354278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21</a:t>
            </a:r>
          </a:p>
        </p:txBody>
      </p:sp>
      <p:sp>
        <p:nvSpPr>
          <p:cNvPr id="43024" name="Oval 16"/>
          <p:cNvSpPr>
            <a:spLocks noChangeArrowheads="1"/>
          </p:cNvSpPr>
          <p:nvPr/>
        </p:nvSpPr>
        <p:spPr bwMode="auto">
          <a:xfrm>
            <a:off x="6040438" y="4963872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52</a:t>
            </a:r>
          </a:p>
        </p:txBody>
      </p:sp>
      <p:cxnSp>
        <p:nvCxnSpPr>
          <p:cNvPr id="43025" name="AutoShape 17"/>
          <p:cNvCxnSpPr>
            <a:cxnSpLocks noChangeShapeType="1"/>
            <a:stCxn id="43023" idx="4"/>
            <a:endCxn id="43024" idx="0"/>
          </p:cNvCxnSpPr>
          <p:nvPr/>
        </p:nvCxnSpPr>
        <p:spPr bwMode="auto">
          <a:xfrm>
            <a:off x="6232526" y="4738453"/>
            <a:ext cx="0" cy="225419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26" name="Oval 18"/>
          <p:cNvSpPr>
            <a:spLocks noChangeArrowheads="1"/>
          </p:cNvSpPr>
          <p:nvPr/>
        </p:nvSpPr>
        <p:spPr bwMode="auto">
          <a:xfrm>
            <a:off x="6802438" y="4354278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FFFFFF"/>
                </a:solidFill>
              </a:rPr>
              <a:t>39</a:t>
            </a:r>
          </a:p>
        </p:txBody>
      </p:sp>
      <p:sp>
        <p:nvSpPr>
          <p:cNvPr id="43027" name="Oval 19"/>
          <p:cNvSpPr>
            <a:spLocks noChangeArrowheads="1"/>
          </p:cNvSpPr>
          <p:nvPr/>
        </p:nvSpPr>
        <p:spPr bwMode="auto">
          <a:xfrm>
            <a:off x="6802438" y="3788228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FFFFFF"/>
                </a:solidFill>
              </a:rPr>
              <a:t>18</a:t>
            </a:r>
          </a:p>
        </p:txBody>
      </p:sp>
      <p:cxnSp>
        <p:nvCxnSpPr>
          <p:cNvPr id="43028" name="AutoShape 20"/>
          <p:cNvCxnSpPr>
            <a:cxnSpLocks noChangeShapeType="1"/>
            <a:stCxn id="43027" idx="4"/>
            <a:endCxn id="43026" idx="0"/>
          </p:cNvCxnSpPr>
          <p:nvPr/>
        </p:nvCxnSpPr>
        <p:spPr bwMode="auto">
          <a:xfrm>
            <a:off x="6994526" y="4172403"/>
            <a:ext cx="0" cy="18187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9" name="AutoShape 21"/>
          <p:cNvCxnSpPr>
            <a:cxnSpLocks noChangeShapeType="1"/>
            <a:stCxn id="43027" idx="6"/>
            <a:endCxn id="43033" idx="2"/>
          </p:cNvCxnSpPr>
          <p:nvPr/>
        </p:nvCxnSpPr>
        <p:spPr bwMode="auto">
          <a:xfrm>
            <a:off x="7186613" y="3980316"/>
            <a:ext cx="735012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30" name="AutoShape 22"/>
          <p:cNvCxnSpPr>
            <a:cxnSpLocks noChangeShapeType="1"/>
            <a:stCxn id="43027" idx="3"/>
            <a:endCxn id="43023" idx="7"/>
          </p:cNvCxnSpPr>
          <p:nvPr/>
        </p:nvCxnSpPr>
        <p:spPr bwMode="auto">
          <a:xfrm flipH="1">
            <a:off x="6368352" y="4116142"/>
            <a:ext cx="490347" cy="29439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31" name="AutoShape 23"/>
          <p:cNvCxnSpPr>
            <a:cxnSpLocks noChangeShapeType="1"/>
            <a:stCxn id="43027" idx="2"/>
            <a:endCxn id="43015" idx="6"/>
          </p:cNvCxnSpPr>
          <p:nvPr/>
        </p:nvCxnSpPr>
        <p:spPr bwMode="auto">
          <a:xfrm flipH="1">
            <a:off x="4876800" y="3980316"/>
            <a:ext cx="1925638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32" name="Oval 24"/>
          <p:cNvSpPr>
            <a:spLocks noChangeArrowheads="1"/>
          </p:cNvSpPr>
          <p:nvPr/>
        </p:nvSpPr>
        <p:spPr bwMode="auto">
          <a:xfrm>
            <a:off x="7921625" y="4354278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43033" name="Oval 25"/>
          <p:cNvSpPr>
            <a:spLocks noChangeArrowheads="1"/>
          </p:cNvSpPr>
          <p:nvPr/>
        </p:nvSpPr>
        <p:spPr bwMode="auto">
          <a:xfrm>
            <a:off x="7921625" y="3788228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38</a:t>
            </a:r>
          </a:p>
        </p:txBody>
      </p:sp>
      <p:cxnSp>
        <p:nvCxnSpPr>
          <p:cNvPr id="43034" name="AutoShape 26"/>
          <p:cNvCxnSpPr>
            <a:cxnSpLocks noChangeShapeType="1"/>
            <a:stCxn id="43033" idx="4"/>
            <a:endCxn id="43032" idx="0"/>
          </p:cNvCxnSpPr>
          <p:nvPr/>
        </p:nvCxnSpPr>
        <p:spPr bwMode="auto">
          <a:xfrm>
            <a:off x="8113713" y="4172403"/>
            <a:ext cx="0" cy="18187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36" name="AutoShape 28"/>
          <p:cNvCxnSpPr>
            <a:cxnSpLocks noChangeShapeType="1"/>
            <a:stCxn id="43020" idx="3"/>
            <a:endCxn id="43037" idx="7"/>
          </p:cNvCxnSpPr>
          <p:nvPr/>
        </p:nvCxnSpPr>
        <p:spPr bwMode="auto">
          <a:xfrm flipH="1">
            <a:off x="2537714" y="5288611"/>
            <a:ext cx="482410" cy="370599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37" name="Oval 29"/>
          <p:cNvSpPr>
            <a:spLocks noChangeArrowheads="1"/>
          </p:cNvSpPr>
          <p:nvPr/>
        </p:nvSpPr>
        <p:spPr bwMode="auto">
          <a:xfrm>
            <a:off x="2209800" y="5602949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43038" name="Rectangle 30"/>
          <p:cNvSpPr>
            <a:spLocks noChangeArrowheads="1"/>
          </p:cNvSpPr>
          <p:nvPr/>
        </p:nvSpPr>
        <p:spPr bwMode="auto">
          <a:xfrm>
            <a:off x="5140325" y="3340553"/>
            <a:ext cx="432982" cy="277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i="1" dirty="0">
                <a:solidFill>
                  <a:srgbClr val="4D4D4D"/>
                </a:solidFill>
              </a:rPr>
              <a:t>min</a:t>
            </a:r>
          </a:p>
        </p:txBody>
      </p:sp>
      <p:sp>
        <p:nvSpPr>
          <p:cNvPr id="43039" name="Line 31"/>
          <p:cNvSpPr>
            <a:spLocks noChangeShapeType="1"/>
          </p:cNvSpPr>
          <p:nvPr/>
        </p:nvSpPr>
        <p:spPr bwMode="auto">
          <a:xfrm flipH="1">
            <a:off x="4830763" y="3573916"/>
            <a:ext cx="319087" cy="2254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0" name="Rectangle 32"/>
          <p:cNvSpPr>
            <a:spLocks noChangeArrowheads="1"/>
          </p:cNvSpPr>
          <p:nvPr/>
        </p:nvSpPr>
        <p:spPr bwMode="auto">
          <a:xfrm>
            <a:off x="5648325" y="5555324"/>
            <a:ext cx="2697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CC0000"/>
                </a:solidFill>
                <a:latin typeface="Lucida Sans Italic" pitchFamily="1" charset="0"/>
              </a:rPr>
              <a:t>decrease-key of x from 29 to 15</a:t>
            </a:r>
          </a:p>
        </p:txBody>
      </p:sp>
      <p:sp>
        <p:nvSpPr>
          <p:cNvPr id="43041" name="Rectangle 33"/>
          <p:cNvSpPr>
            <a:spLocks noChangeArrowheads="1"/>
          </p:cNvSpPr>
          <p:nvPr/>
        </p:nvSpPr>
        <p:spPr bwMode="auto">
          <a:xfrm>
            <a:off x="3999137" y="4568589"/>
            <a:ext cx="2667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CC0000"/>
                </a:solidFill>
                <a:latin typeface="Lucida Sans Italic" pitchFamily="1" charset="0"/>
              </a:rPr>
              <a:t>p</a:t>
            </a:r>
          </a:p>
        </p:txBody>
      </p:sp>
      <p:sp>
        <p:nvSpPr>
          <p:cNvPr id="43042" name="Oval 34"/>
          <p:cNvSpPr>
            <a:spLocks noChangeArrowheads="1"/>
          </p:cNvSpPr>
          <p:nvPr/>
        </p:nvSpPr>
        <p:spPr bwMode="auto">
          <a:xfrm>
            <a:off x="1774396" y="3785053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43043" name="Oval 35"/>
          <p:cNvSpPr>
            <a:spLocks noChangeArrowheads="1"/>
          </p:cNvSpPr>
          <p:nvPr/>
        </p:nvSpPr>
        <p:spPr bwMode="auto">
          <a:xfrm>
            <a:off x="1774396" y="4354278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72</a:t>
            </a:r>
          </a:p>
        </p:txBody>
      </p:sp>
      <p:cxnSp>
        <p:nvCxnSpPr>
          <p:cNvPr id="43044" name="AutoShape 36"/>
          <p:cNvCxnSpPr>
            <a:cxnSpLocks noChangeShapeType="1"/>
            <a:endCxn id="43043" idx="0"/>
          </p:cNvCxnSpPr>
          <p:nvPr/>
        </p:nvCxnSpPr>
        <p:spPr bwMode="auto">
          <a:xfrm flipH="1">
            <a:off x="1966484" y="4169228"/>
            <a:ext cx="0" cy="1850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45" name="AutoShape 37"/>
          <p:cNvCxnSpPr>
            <a:cxnSpLocks noChangeShapeType="1"/>
          </p:cNvCxnSpPr>
          <p:nvPr/>
        </p:nvCxnSpPr>
        <p:spPr bwMode="auto">
          <a:xfrm flipV="1">
            <a:off x="2158571" y="3980316"/>
            <a:ext cx="2326117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46" name="Freeform 38"/>
          <p:cNvSpPr>
            <a:spLocks noChangeArrowheads="1"/>
          </p:cNvSpPr>
          <p:nvPr/>
        </p:nvSpPr>
        <p:spPr bwMode="auto">
          <a:xfrm>
            <a:off x="1634696" y="3637416"/>
            <a:ext cx="701675" cy="668337"/>
          </a:xfrm>
          <a:custGeom>
            <a:avLst/>
            <a:gdLst>
              <a:gd name="T0" fmla="*/ 52 w 442"/>
              <a:gd name="T1" fmla="*/ 76 h 421"/>
              <a:gd name="T2" fmla="*/ 136 w 442"/>
              <a:gd name="T3" fmla="*/ 38 h 421"/>
              <a:gd name="T4" fmla="*/ 194 w 442"/>
              <a:gd name="T5" fmla="*/ 6 h 421"/>
              <a:gd name="T6" fmla="*/ 362 w 442"/>
              <a:gd name="T7" fmla="*/ 31 h 421"/>
              <a:gd name="T8" fmla="*/ 407 w 442"/>
              <a:gd name="T9" fmla="*/ 115 h 421"/>
              <a:gd name="T10" fmla="*/ 342 w 442"/>
              <a:gd name="T11" fmla="*/ 360 h 421"/>
              <a:gd name="T12" fmla="*/ 155 w 442"/>
              <a:gd name="T13" fmla="*/ 412 h 421"/>
              <a:gd name="T14" fmla="*/ 26 w 442"/>
              <a:gd name="T15" fmla="*/ 380 h 421"/>
              <a:gd name="T16" fmla="*/ 0 w 442"/>
              <a:gd name="T17" fmla="*/ 251 h 421"/>
              <a:gd name="T18" fmla="*/ 33 w 442"/>
              <a:gd name="T19" fmla="*/ 122 h 421"/>
              <a:gd name="T20" fmla="*/ 52 w 442"/>
              <a:gd name="T21" fmla="*/ 76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rgbClr val="CC0000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7" name="Rectangle 39"/>
          <p:cNvSpPr>
            <a:spLocks noChangeArrowheads="1"/>
          </p:cNvSpPr>
          <p:nvPr/>
        </p:nvSpPr>
        <p:spPr bwMode="auto">
          <a:xfrm>
            <a:off x="1823609" y="3412221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CC0000"/>
                </a:solidFill>
                <a:latin typeface="Lucida Sans Italic" pitchFamily="1" charset="0"/>
              </a:rPr>
              <a:t>x</a:t>
            </a:r>
          </a:p>
        </p:txBody>
      </p:sp>
      <p:sp>
        <p:nvSpPr>
          <p:cNvPr id="43048" name="Rectangle 40"/>
          <p:cNvSpPr>
            <a:spLocks noChangeArrowheads="1"/>
          </p:cNvSpPr>
          <p:nvPr/>
        </p:nvSpPr>
        <p:spPr bwMode="auto">
          <a:xfrm>
            <a:off x="2290065" y="4216959"/>
            <a:ext cx="10017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CC0000"/>
                </a:solidFill>
              </a:rPr>
              <a:t>mark parent</a:t>
            </a:r>
          </a:p>
        </p:txBody>
      </p:sp>
      <p:sp>
        <p:nvSpPr>
          <p:cNvPr id="43049" name="Line 41"/>
          <p:cNvSpPr>
            <a:spLocks noChangeShapeType="1"/>
          </p:cNvSpPr>
          <p:nvPr/>
        </p:nvSpPr>
        <p:spPr bwMode="auto">
          <a:xfrm>
            <a:off x="3272630" y="4410539"/>
            <a:ext cx="456407" cy="81058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0" name="Oval 42"/>
          <p:cNvSpPr>
            <a:spLocks noChangeArrowheads="1"/>
          </p:cNvSpPr>
          <p:nvPr/>
        </p:nvSpPr>
        <p:spPr bwMode="auto">
          <a:xfrm>
            <a:off x="3729038" y="4354278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FFFFFF"/>
                </a:solidFill>
              </a:rPr>
              <a:t>24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94500" y="6371513"/>
            <a:ext cx="2133600" cy="365125"/>
          </a:xfrm>
        </p:spPr>
        <p:txBody>
          <a:bodyPr/>
          <a:lstStyle/>
          <a:p>
            <a:pPr>
              <a:defRPr/>
            </a:pPr>
            <a:fld id="{2BA66C67-C120-4A6B-ABC5-5D1EEACBBC40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Kevin Wayne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090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1000"/>
                                        <p:tgtEl>
                                          <p:spTgt spid="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5" name="Rectangle 3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Fibonacci Heaps:  Decrease Key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anchor="t"/>
          <a:lstStyle/>
          <a:p>
            <a:pPr algn="l">
              <a:lnSpc>
                <a:spcPts val="2563"/>
              </a:lnSpc>
              <a:buClrTx/>
              <a:buSzPct val="5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2400" dirty="0">
                <a:solidFill>
                  <a:srgbClr val="003399"/>
                </a:solidFill>
              </a:rPr>
              <a:t>Case 2b.  </a:t>
            </a:r>
            <a:r>
              <a:rPr lang="en-US" sz="2400" dirty="0"/>
              <a:t>[heap order is violated]</a:t>
            </a:r>
          </a:p>
          <a:p>
            <a:pPr marL="334963" lvl="1" indent="-228600" algn="l">
              <a:lnSpc>
                <a:spcPts val="2563"/>
              </a:lnSpc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Decrease the key of </a:t>
            </a:r>
            <a:r>
              <a:rPr lang="en-US" sz="2000" dirty="0">
                <a:solidFill>
                  <a:srgbClr val="000000"/>
                </a:solidFill>
                <a:latin typeface="Lucida Sans Italic" pitchFamily="1" charset="0"/>
              </a:rPr>
              <a:t>x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pPr marL="334963" lvl="1" indent="-228600" algn="l">
              <a:lnSpc>
                <a:spcPts val="2563"/>
              </a:lnSpc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2000" dirty="0">
                <a:solidFill>
                  <a:srgbClr val="C0C0C0"/>
                </a:solidFill>
              </a:rPr>
              <a:t>Cut tree rooted at </a:t>
            </a:r>
            <a:r>
              <a:rPr lang="en-US" sz="2000" dirty="0">
                <a:solidFill>
                  <a:srgbClr val="C0C0C0"/>
                </a:solidFill>
                <a:latin typeface="Lucida Sans Italic" pitchFamily="1" charset="0"/>
              </a:rPr>
              <a:t>x, </a:t>
            </a:r>
            <a:r>
              <a:rPr lang="en-US" sz="2000" dirty="0">
                <a:solidFill>
                  <a:srgbClr val="C0C0C0"/>
                </a:solidFill>
              </a:rPr>
              <a:t>meld into root list, and unmark.</a:t>
            </a:r>
          </a:p>
          <a:p>
            <a:pPr marL="334963" lvl="1" indent="-228600" algn="l">
              <a:lnSpc>
                <a:spcPts val="2563"/>
              </a:lnSpc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2000" dirty="0">
                <a:solidFill>
                  <a:srgbClr val="C0C0C0"/>
                </a:solidFill>
              </a:rPr>
              <a:t>If parent </a:t>
            </a:r>
            <a:r>
              <a:rPr lang="en-US" sz="2000" dirty="0">
                <a:solidFill>
                  <a:srgbClr val="C0C0C0"/>
                </a:solidFill>
                <a:latin typeface="Lucida Sans Italic" pitchFamily="1" charset="0"/>
              </a:rPr>
              <a:t>p</a:t>
            </a:r>
            <a:r>
              <a:rPr lang="en-US" sz="2000" dirty="0">
                <a:solidFill>
                  <a:srgbClr val="C0C0C0"/>
                </a:solidFill>
              </a:rPr>
              <a:t> of </a:t>
            </a:r>
            <a:r>
              <a:rPr lang="en-US" sz="2000" dirty="0">
                <a:solidFill>
                  <a:srgbClr val="C0C0C0"/>
                </a:solidFill>
                <a:latin typeface="Lucida Sans Italic" pitchFamily="1" charset="0"/>
              </a:rPr>
              <a:t>x</a:t>
            </a:r>
            <a:r>
              <a:rPr lang="en-US" sz="2000" dirty="0">
                <a:solidFill>
                  <a:srgbClr val="C0C0C0"/>
                </a:solidFill>
              </a:rPr>
              <a:t> is unmarked (hasn't yet lost a child), mark it;</a:t>
            </a:r>
            <a:br>
              <a:rPr lang="en-US" sz="2000" dirty="0">
                <a:solidFill>
                  <a:srgbClr val="C0C0C0"/>
                </a:solidFill>
              </a:rPr>
            </a:br>
            <a:r>
              <a:rPr lang="en-US" sz="2000" dirty="0">
                <a:solidFill>
                  <a:srgbClr val="C0C0C0"/>
                </a:solidFill>
              </a:rPr>
              <a:t>Otherwise, cut </a:t>
            </a:r>
            <a:r>
              <a:rPr lang="en-US" sz="2000" dirty="0">
                <a:solidFill>
                  <a:srgbClr val="C0C0C0"/>
                </a:solidFill>
                <a:latin typeface="Lucida Sans Italic" pitchFamily="1" charset="0"/>
              </a:rPr>
              <a:t>p,</a:t>
            </a:r>
            <a:r>
              <a:rPr lang="en-US" sz="2000" dirty="0">
                <a:solidFill>
                  <a:srgbClr val="C0C0C0"/>
                </a:solidFill>
              </a:rPr>
              <a:t> meld into root list, and unmark</a:t>
            </a:r>
            <a:br>
              <a:rPr lang="en-US" sz="2000" dirty="0">
                <a:solidFill>
                  <a:srgbClr val="C0C0C0"/>
                </a:solidFill>
              </a:rPr>
            </a:br>
            <a:r>
              <a:rPr lang="en-US" sz="2000" dirty="0">
                <a:solidFill>
                  <a:srgbClr val="C0C0C0"/>
                </a:solidFill>
              </a:rPr>
              <a:t>(and do so recursively for all ancestors that lose a second child).</a:t>
            </a:r>
          </a:p>
          <a:p>
            <a:pPr marL="344488" lvl="1" indent="-222250" algn="l">
              <a:lnSpc>
                <a:spcPts val="2563"/>
              </a:lnSpc>
              <a:buClrTx/>
              <a:buSzPct val="35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sz="1800" dirty="0">
              <a:solidFill>
                <a:srgbClr val="C0C0C0"/>
              </a:solidFill>
            </a:endParaRPr>
          </a:p>
        </p:txBody>
      </p:sp>
      <p:sp>
        <p:nvSpPr>
          <p:cNvPr id="44033" name="Oval 1"/>
          <p:cNvSpPr>
            <a:spLocks noChangeArrowheads="1"/>
          </p:cNvSpPr>
          <p:nvPr/>
        </p:nvSpPr>
        <p:spPr bwMode="auto">
          <a:xfrm>
            <a:off x="2209800" y="5654204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3730625" y="4329331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2177178" y="3676193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4492625" y="4329331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4492625" y="4971583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44039" name="AutoShape 7"/>
          <p:cNvCxnSpPr>
            <a:cxnSpLocks noChangeShapeType="1"/>
            <a:stCxn id="44037" idx="4"/>
            <a:endCxn id="44038" idx="0"/>
          </p:cNvCxnSpPr>
          <p:nvPr/>
        </p:nvCxnSpPr>
        <p:spPr bwMode="auto">
          <a:xfrm>
            <a:off x="4684713" y="4713506"/>
            <a:ext cx="0" cy="25807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5254625" y="4329331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4492625" y="3676193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44042" name="AutoShape 10"/>
          <p:cNvCxnSpPr>
            <a:cxnSpLocks noChangeShapeType="1"/>
            <a:stCxn id="44041" idx="4"/>
            <a:endCxn id="44037" idx="0"/>
          </p:cNvCxnSpPr>
          <p:nvPr/>
        </p:nvCxnSpPr>
        <p:spPr bwMode="auto">
          <a:xfrm>
            <a:off x="4684713" y="4060368"/>
            <a:ext cx="0" cy="26896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3" name="AutoShape 11"/>
          <p:cNvCxnSpPr>
            <a:cxnSpLocks noChangeShapeType="1"/>
            <a:stCxn id="44041" idx="5"/>
            <a:endCxn id="44040" idx="1"/>
          </p:cNvCxnSpPr>
          <p:nvPr/>
        </p:nvCxnSpPr>
        <p:spPr bwMode="auto">
          <a:xfrm>
            <a:off x="4820539" y="4004107"/>
            <a:ext cx="490347" cy="38148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4" name="AutoShape 12"/>
          <p:cNvCxnSpPr>
            <a:cxnSpLocks noChangeShapeType="1"/>
            <a:stCxn id="44041" idx="3"/>
            <a:endCxn id="44035" idx="7"/>
          </p:cNvCxnSpPr>
          <p:nvPr/>
        </p:nvCxnSpPr>
        <p:spPr bwMode="auto">
          <a:xfrm flipH="1">
            <a:off x="4058539" y="4004107"/>
            <a:ext cx="490347" cy="38148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045" name="Oval 13"/>
          <p:cNvSpPr>
            <a:spLocks noChangeArrowheads="1"/>
          </p:cNvSpPr>
          <p:nvPr/>
        </p:nvSpPr>
        <p:spPr bwMode="auto">
          <a:xfrm>
            <a:off x="2963863" y="5654204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88</a:t>
            </a:r>
          </a:p>
        </p:txBody>
      </p:sp>
      <p:sp>
        <p:nvSpPr>
          <p:cNvPr id="44046" name="Oval 14"/>
          <p:cNvSpPr>
            <a:spLocks noChangeArrowheads="1"/>
          </p:cNvSpPr>
          <p:nvPr/>
        </p:nvSpPr>
        <p:spPr bwMode="auto">
          <a:xfrm>
            <a:off x="2963863" y="4968408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44047" name="AutoShape 15"/>
          <p:cNvCxnSpPr>
            <a:cxnSpLocks noChangeShapeType="1"/>
            <a:stCxn id="44046" idx="4"/>
            <a:endCxn id="44045" idx="0"/>
          </p:cNvCxnSpPr>
          <p:nvPr/>
        </p:nvCxnSpPr>
        <p:spPr bwMode="auto">
          <a:xfrm>
            <a:off x="3155951" y="5352583"/>
            <a:ext cx="0" cy="301621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6"/>
          <p:cNvCxnSpPr>
            <a:cxnSpLocks noChangeShapeType="1"/>
            <a:stCxn id="44035" idx="3"/>
            <a:endCxn id="44046" idx="7"/>
          </p:cNvCxnSpPr>
          <p:nvPr/>
        </p:nvCxnSpPr>
        <p:spPr bwMode="auto">
          <a:xfrm flipH="1">
            <a:off x="3291777" y="4657245"/>
            <a:ext cx="495109" cy="367424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049" name="Oval 17"/>
          <p:cNvSpPr>
            <a:spLocks noChangeArrowheads="1"/>
          </p:cNvSpPr>
          <p:nvPr/>
        </p:nvSpPr>
        <p:spPr bwMode="auto">
          <a:xfrm>
            <a:off x="6040438" y="4329331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21</a:t>
            </a:r>
          </a:p>
        </p:txBody>
      </p:sp>
      <p:sp>
        <p:nvSpPr>
          <p:cNvPr id="44050" name="Oval 18"/>
          <p:cNvSpPr>
            <a:spLocks noChangeArrowheads="1"/>
          </p:cNvSpPr>
          <p:nvPr/>
        </p:nvSpPr>
        <p:spPr bwMode="auto">
          <a:xfrm>
            <a:off x="6040438" y="4971583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52</a:t>
            </a:r>
          </a:p>
        </p:txBody>
      </p:sp>
      <p:cxnSp>
        <p:nvCxnSpPr>
          <p:cNvPr id="44051" name="AutoShape 19"/>
          <p:cNvCxnSpPr>
            <a:cxnSpLocks noChangeShapeType="1"/>
            <a:stCxn id="44049" idx="4"/>
            <a:endCxn id="44050" idx="0"/>
          </p:cNvCxnSpPr>
          <p:nvPr/>
        </p:nvCxnSpPr>
        <p:spPr bwMode="auto">
          <a:xfrm>
            <a:off x="6232526" y="4713506"/>
            <a:ext cx="0" cy="25807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052" name="Oval 20"/>
          <p:cNvSpPr>
            <a:spLocks noChangeArrowheads="1"/>
          </p:cNvSpPr>
          <p:nvPr/>
        </p:nvSpPr>
        <p:spPr bwMode="auto">
          <a:xfrm>
            <a:off x="6802438" y="4329331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FFFFFF"/>
                </a:solidFill>
              </a:rPr>
              <a:t>39</a:t>
            </a:r>
          </a:p>
        </p:txBody>
      </p:sp>
      <p:sp>
        <p:nvSpPr>
          <p:cNvPr id="44053" name="Oval 21"/>
          <p:cNvSpPr>
            <a:spLocks noChangeArrowheads="1"/>
          </p:cNvSpPr>
          <p:nvPr/>
        </p:nvSpPr>
        <p:spPr bwMode="auto">
          <a:xfrm>
            <a:off x="6802438" y="3676193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FFFFFF"/>
                </a:solidFill>
              </a:rPr>
              <a:t>18</a:t>
            </a:r>
          </a:p>
        </p:txBody>
      </p:sp>
      <p:cxnSp>
        <p:nvCxnSpPr>
          <p:cNvPr id="44054" name="AutoShape 22"/>
          <p:cNvCxnSpPr>
            <a:cxnSpLocks noChangeShapeType="1"/>
            <a:stCxn id="44053" idx="4"/>
            <a:endCxn id="44052" idx="0"/>
          </p:cNvCxnSpPr>
          <p:nvPr/>
        </p:nvCxnSpPr>
        <p:spPr bwMode="auto">
          <a:xfrm>
            <a:off x="6994526" y="4060368"/>
            <a:ext cx="0" cy="26896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5" name="AutoShape 23"/>
          <p:cNvCxnSpPr>
            <a:cxnSpLocks noChangeShapeType="1"/>
            <a:stCxn id="44053" idx="6"/>
            <a:endCxn id="44059" idx="2"/>
          </p:cNvCxnSpPr>
          <p:nvPr/>
        </p:nvCxnSpPr>
        <p:spPr bwMode="auto">
          <a:xfrm>
            <a:off x="7186613" y="3868281"/>
            <a:ext cx="735012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6" name="AutoShape 24"/>
          <p:cNvCxnSpPr>
            <a:cxnSpLocks noChangeShapeType="1"/>
            <a:stCxn id="44053" idx="3"/>
            <a:endCxn id="44049" idx="7"/>
          </p:cNvCxnSpPr>
          <p:nvPr/>
        </p:nvCxnSpPr>
        <p:spPr bwMode="auto">
          <a:xfrm flipH="1">
            <a:off x="6368352" y="4004107"/>
            <a:ext cx="490347" cy="38148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7" name="AutoShape 25"/>
          <p:cNvCxnSpPr>
            <a:cxnSpLocks noChangeShapeType="1"/>
            <a:stCxn id="44053" idx="2"/>
            <a:endCxn id="44041" idx="6"/>
          </p:cNvCxnSpPr>
          <p:nvPr/>
        </p:nvCxnSpPr>
        <p:spPr bwMode="auto">
          <a:xfrm flipH="1">
            <a:off x="4876800" y="3868281"/>
            <a:ext cx="1925638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058" name="Oval 26"/>
          <p:cNvSpPr>
            <a:spLocks noChangeArrowheads="1"/>
          </p:cNvSpPr>
          <p:nvPr/>
        </p:nvSpPr>
        <p:spPr bwMode="auto">
          <a:xfrm>
            <a:off x="7921625" y="4329331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44059" name="Oval 27"/>
          <p:cNvSpPr>
            <a:spLocks noChangeArrowheads="1"/>
          </p:cNvSpPr>
          <p:nvPr/>
        </p:nvSpPr>
        <p:spPr bwMode="auto">
          <a:xfrm>
            <a:off x="7921625" y="3676193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38</a:t>
            </a:r>
          </a:p>
        </p:txBody>
      </p:sp>
      <p:cxnSp>
        <p:nvCxnSpPr>
          <p:cNvPr id="44060" name="AutoShape 28"/>
          <p:cNvCxnSpPr>
            <a:cxnSpLocks noChangeShapeType="1"/>
            <a:stCxn id="44059" idx="4"/>
            <a:endCxn id="44058" idx="0"/>
          </p:cNvCxnSpPr>
          <p:nvPr/>
        </p:nvCxnSpPr>
        <p:spPr bwMode="auto">
          <a:xfrm>
            <a:off x="8113713" y="4060368"/>
            <a:ext cx="0" cy="26896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061" name="Oval 29"/>
          <p:cNvSpPr>
            <a:spLocks noChangeArrowheads="1"/>
          </p:cNvSpPr>
          <p:nvPr/>
        </p:nvSpPr>
        <p:spPr bwMode="auto">
          <a:xfrm>
            <a:off x="2177178" y="4326156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72</a:t>
            </a:r>
          </a:p>
        </p:txBody>
      </p:sp>
      <p:cxnSp>
        <p:nvCxnSpPr>
          <p:cNvPr id="44062" name="AutoShape 30"/>
          <p:cNvCxnSpPr>
            <a:cxnSpLocks noChangeShapeType="1"/>
            <a:stCxn id="44036" idx="4"/>
            <a:endCxn id="44061" idx="0"/>
          </p:cNvCxnSpPr>
          <p:nvPr/>
        </p:nvCxnSpPr>
        <p:spPr bwMode="auto">
          <a:xfrm>
            <a:off x="2369266" y="4060368"/>
            <a:ext cx="0" cy="2657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063" name="Oval 31"/>
          <p:cNvSpPr>
            <a:spLocks noChangeArrowheads="1"/>
          </p:cNvSpPr>
          <p:nvPr/>
        </p:nvSpPr>
        <p:spPr bwMode="auto">
          <a:xfrm>
            <a:off x="3730625" y="4329331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FFFFFF"/>
                </a:solidFill>
              </a:rPr>
              <a:t>24</a:t>
            </a:r>
          </a:p>
        </p:txBody>
      </p:sp>
      <p:cxnSp>
        <p:nvCxnSpPr>
          <p:cNvPr id="44064" name="AutoShape 32"/>
          <p:cNvCxnSpPr>
            <a:cxnSpLocks noChangeShapeType="1"/>
            <a:stCxn id="44036" idx="6"/>
            <a:endCxn id="44041" idx="2"/>
          </p:cNvCxnSpPr>
          <p:nvPr/>
        </p:nvCxnSpPr>
        <p:spPr bwMode="auto">
          <a:xfrm>
            <a:off x="2561353" y="3868281"/>
            <a:ext cx="1931272" cy="0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066" name="Oval 34"/>
          <p:cNvSpPr>
            <a:spLocks noChangeArrowheads="1"/>
          </p:cNvSpPr>
          <p:nvPr/>
        </p:nvSpPr>
        <p:spPr bwMode="auto">
          <a:xfrm>
            <a:off x="2209800" y="5657379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44067" name="AutoShape 35"/>
          <p:cNvCxnSpPr>
            <a:cxnSpLocks noChangeShapeType="1"/>
            <a:stCxn id="44046" idx="3"/>
            <a:endCxn id="44033" idx="7"/>
          </p:cNvCxnSpPr>
          <p:nvPr/>
        </p:nvCxnSpPr>
        <p:spPr bwMode="auto">
          <a:xfrm flipH="1">
            <a:off x="2537714" y="5296322"/>
            <a:ext cx="482410" cy="41414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068" name="Rectangle 36"/>
          <p:cNvSpPr>
            <a:spLocks noChangeArrowheads="1"/>
          </p:cNvSpPr>
          <p:nvPr/>
        </p:nvSpPr>
        <p:spPr bwMode="auto">
          <a:xfrm>
            <a:off x="5140325" y="3231693"/>
            <a:ext cx="431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4D4D4D"/>
                </a:solidFill>
              </a:rPr>
              <a:t>min</a:t>
            </a:r>
          </a:p>
        </p:txBody>
      </p:sp>
      <p:sp>
        <p:nvSpPr>
          <p:cNvPr id="44069" name="Line 37"/>
          <p:cNvSpPr>
            <a:spLocks noChangeShapeType="1"/>
          </p:cNvSpPr>
          <p:nvPr/>
        </p:nvSpPr>
        <p:spPr bwMode="auto">
          <a:xfrm flipH="1">
            <a:off x="4830763" y="3465056"/>
            <a:ext cx="319087" cy="2254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0" name="Freeform 38"/>
          <p:cNvSpPr>
            <a:spLocks noChangeArrowheads="1"/>
          </p:cNvSpPr>
          <p:nvPr/>
        </p:nvSpPr>
        <p:spPr bwMode="auto">
          <a:xfrm>
            <a:off x="2070100" y="5481167"/>
            <a:ext cx="701675" cy="668337"/>
          </a:xfrm>
          <a:custGeom>
            <a:avLst/>
            <a:gdLst>
              <a:gd name="T0" fmla="*/ 52 w 442"/>
              <a:gd name="T1" fmla="*/ 76 h 421"/>
              <a:gd name="T2" fmla="*/ 136 w 442"/>
              <a:gd name="T3" fmla="*/ 38 h 421"/>
              <a:gd name="T4" fmla="*/ 194 w 442"/>
              <a:gd name="T5" fmla="*/ 6 h 421"/>
              <a:gd name="T6" fmla="*/ 362 w 442"/>
              <a:gd name="T7" fmla="*/ 31 h 421"/>
              <a:gd name="T8" fmla="*/ 407 w 442"/>
              <a:gd name="T9" fmla="*/ 115 h 421"/>
              <a:gd name="T10" fmla="*/ 342 w 442"/>
              <a:gd name="T11" fmla="*/ 360 h 421"/>
              <a:gd name="T12" fmla="*/ 155 w 442"/>
              <a:gd name="T13" fmla="*/ 412 h 421"/>
              <a:gd name="T14" fmla="*/ 26 w 442"/>
              <a:gd name="T15" fmla="*/ 380 h 421"/>
              <a:gd name="T16" fmla="*/ 0 w 442"/>
              <a:gd name="T17" fmla="*/ 251 h 421"/>
              <a:gd name="T18" fmla="*/ 33 w 442"/>
              <a:gd name="T19" fmla="*/ 122 h 421"/>
              <a:gd name="T20" fmla="*/ 52 w 442"/>
              <a:gd name="T21" fmla="*/ 76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rgbClr val="CC0000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71" name="Rectangle 39"/>
          <p:cNvSpPr>
            <a:spLocks noChangeArrowheads="1"/>
          </p:cNvSpPr>
          <p:nvPr/>
        </p:nvSpPr>
        <p:spPr bwMode="auto">
          <a:xfrm>
            <a:off x="1818598" y="5706592"/>
            <a:ext cx="2619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CC0000"/>
                </a:solidFill>
                <a:latin typeface="Lucida Sans Italic" pitchFamily="1" charset="0"/>
              </a:rPr>
              <a:t>x</a:t>
            </a:r>
          </a:p>
        </p:txBody>
      </p:sp>
      <p:sp>
        <p:nvSpPr>
          <p:cNvPr id="44072" name="Rectangle 40"/>
          <p:cNvSpPr>
            <a:spLocks noChangeArrowheads="1"/>
          </p:cNvSpPr>
          <p:nvPr/>
        </p:nvSpPr>
        <p:spPr bwMode="auto">
          <a:xfrm>
            <a:off x="2711456" y="4996983"/>
            <a:ext cx="2698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CC0000"/>
                </a:solidFill>
                <a:latin typeface="Lucida Sans Italic" pitchFamily="1" charset="0"/>
              </a:rPr>
              <a:t>p</a:t>
            </a:r>
          </a:p>
        </p:txBody>
      </p:sp>
      <p:sp>
        <p:nvSpPr>
          <p:cNvPr id="44073" name="Rectangle 41"/>
          <p:cNvSpPr>
            <a:spLocks noChangeArrowheads="1"/>
          </p:cNvSpPr>
          <p:nvPr/>
        </p:nvSpPr>
        <p:spPr bwMode="auto">
          <a:xfrm>
            <a:off x="5648325" y="5609754"/>
            <a:ext cx="25971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CC0000"/>
                </a:solidFill>
                <a:latin typeface="Lucida Sans Italic" pitchFamily="1" charset="0"/>
              </a:rPr>
              <a:t>decrease-key of x from 35 to 5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E5FE52-9257-47E9-A43F-55178E41612B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Kevin Wayne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716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Fibonacci Heaps:  Decrease Key</a:t>
            </a:r>
          </a:p>
        </p:txBody>
      </p:sp>
      <p:sp>
        <p:nvSpPr>
          <p:cNvPr id="46119" name="Rectangle 39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2400" dirty="0"/>
              <a:t>Case 2b.  </a:t>
            </a:r>
            <a:r>
              <a:rPr lang="en-US" sz="2400" dirty="0">
                <a:solidFill>
                  <a:srgbClr val="4D4D4D"/>
                </a:solidFill>
              </a:rPr>
              <a:t>[heap order is violated]</a:t>
            </a:r>
          </a:p>
          <a:p>
            <a:pPr marL="334963" lvl="1" indent="-228600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2000" dirty="0">
                <a:solidFill>
                  <a:srgbClr val="C0C0C0"/>
                </a:solidFill>
              </a:rPr>
              <a:t>Decrease key of </a:t>
            </a:r>
            <a:r>
              <a:rPr lang="en-US" sz="2000" dirty="0">
                <a:solidFill>
                  <a:srgbClr val="C0C0C0"/>
                </a:solidFill>
                <a:latin typeface="Lucida Sans Italic" pitchFamily="1" charset="0"/>
              </a:rPr>
              <a:t>x</a:t>
            </a:r>
            <a:r>
              <a:rPr lang="en-US" sz="2000" dirty="0">
                <a:solidFill>
                  <a:srgbClr val="C0C0C0"/>
                </a:solidFill>
              </a:rPr>
              <a:t>.</a:t>
            </a:r>
          </a:p>
          <a:p>
            <a:pPr marL="334963" lvl="1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2000" dirty="0"/>
              <a:t>Cut the tree rooted at </a:t>
            </a:r>
            <a:r>
              <a:rPr lang="en-US" sz="2000" dirty="0">
                <a:latin typeface="Lucida Sans Italic" pitchFamily="1" charset="0"/>
              </a:rPr>
              <a:t>x, </a:t>
            </a:r>
            <a:r>
              <a:rPr lang="en-US" sz="2000" dirty="0"/>
              <a:t>meld into the root list, and unmark </a:t>
            </a:r>
            <a:r>
              <a:rPr lang="en-US" sz="2000" dirty="0">
                <a:latin typeface="Lucida Sans Italic" pitchFamily="1" charset="0"/>
              </a:rPr>
              <a:t>x</a:t>
            </a:r>
            <a:r>
              <a:rPr lang="en-US" sz="2000" dirty="0"/>
              <a:t>.</a:t>
            </a:r>
          </a:p>
          <a:p>
            <a:pPr marL="334963" lvl="1" indent="-228600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2000" dirty="0">
                <a:solidFill>
                  <a:srgbClr val="C0C0C0"/>
                </a:solidFill>
              </a:rPr>
              <a:t>If parent </a:t>
            </a:r>
            <a:r>
              <a:rPr lang="en-US" sz="2000" dirty="0">
                <a:solidFill>
                  <a:srgbClr val="C0C0C0"/>
                </a:solidFill>
                <a:latin typeface="Lucida Sans Italic" pitchFamily="1" charset="0"/>
              </a:rPr>
              <a:t>p</a:t>
            </a:r>
            <a:r>
              <a:rPr lang="en-US" sz="2000" dirty="0">
                <a:solidFill>
                  <a:srgbClr val="C0C0C0"/>
                </a:solidFill>
              </a:rPr>
              <a:t> of </a:t>
            </a:r>
            <a:r>
              <a:rPr lang="en-US" sz="2000" dirty="0">
                <a:solidFill>
                  <a:srgbClr val="C0C0C0"/>
                </a:solidFill>
                <a:latin typeface="Lucida Sans Italic" pitchFamily="1" charset="0"/>
              </a:rPr>
              <a:t>x</a:t>
            </a:r>
            <a:r>
              <a:rPr lang="en-US" sz="2000" dirty="0">
                <a:solidFill>
                  <a:srgbClr val="C0C0C0"/>
                </a:solidFill>
              </a:rPr>
              <a:t> is unmarked (hasn't yet lost a child), mark it;</a:t>
            </a:r>
            <a:br>
              <a:rPr lang="en-US" sz="2000" dirty="0">
                <a:solidFill>
                  <a:srgbClr val="C0C0C0"/>
                </a:solidFill>
              </a:rPr>
            </a:br>
            <a:r>
              <a:rPr lang="en-US" sz="2000" dirty="0">
                <a:solidFill>
                  <a:srgbClr val="C0C0C0"/>
                </a:solidFill>
              </a:rPr>
              <a:t>Otherwise, cut </a:t>
            </a:r>
            <a:r>
              <a:rPr lang="en-US" sz="2000" dirty="0">
                <a:solidFill>
                  <a:srgbClr val="C0C0C0"/>
                </a:solidFill>
                <a:latin typeface="Lucida Sans Italic" pitchFamily="1" charset="0"/>
              </a:rPr>
              <a:t>p,</a:t>
            </a:r>
            <a:r>
              <a:rPr lang="en-US" sz="2000" dirty="0">
                <a:solidFill>
                  <a:srgbClr val="C0C0C0"/>
                </a:solidFill>
              </a:rPr>
              <a:t> meld into root list, and unmark</a:t>
            </a:r>
            <a:br>
              <a:rPr lang="en-US" sz="2000" dirty="0">
                <a:solidFill>
                  <a:srgbClr val="C0C0C0"/>
                </a:solidFill>
              </a:rPr>
            </a:br>
            <a:r>
              <a:rPr lang="en-US" sz="2000" dirty="0">
                <a:solidFill>
                  <a:srgbClr val="C0C0C0"/>
                </a:solidFill>
              </a:rPr>
              <a:t>(and do so recursively for all ancestors that lose a second child).</a:t>
            </a:r>
          </a:p>
          <a:p>
            <a:pPr marL="344488" lvl="1" indent="-222250">
              <a:buClrTx/>
              <a:buSzPct val="35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dirty="0">
              <a:solidFill>
                <a:srgbClr val="C0C0C0"/>
              </a:solidFill>
            </a:endParaRPr>
          </a:p>
          <a:p>
            <a:pPr marL="0" indent="0">
              <a:buClrTx/>
              <a:buSzPct val="5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dirty="0">
              <a:solidFill>
                <a:srgbClr val="C0C0C0"/>
              </a:solidFill>
            </a:endParaRPr>
          </a:p>
        </p:txBody>
      </p:sp>
      <p:sp>
        <p:nvSpPr>
          <p:cNvPr id="46082" name="Oval 2"/>
          <p:cNvSpPr>
            <a:spLocks noChangeArrowheads="1"/>
          </p:cNvSpPr>
          <p:nvPr/>
        </p:nvSpPr>
        <p:spPr bwMode="auto">
          <a:xfrm>
            <a:off x="3730625" y="4416419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4492625" y="4416419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46084" name="Oval 4"/>
          <p:cNvSpPr>
            <a:spLocks noChangeArrowheads="1"/>
          </p:cNvSpPr>
          <p:nvPr/>
        </p:nvSpPr>
        <p:spPr bwMode="auto">
          <a:xfrm>
            <a:off x="4492625" y="504778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46085" name="AutoShape 5"/>
          <p:cNvCxnSpPr>
            <a:cxnSpLocks noChangeShapeType="1"/>
            <a:stCxn id="46083" idx="4"/>
            <a:endCxn id="46084" idx="0"/>
          </p:cNvCxnSpPr>
          <p:nvPr/>
        </p:nvCxnSpPr>
        <p:spPr bwMode="auto">
          <a:xfrm>
            <a:off x="4684713" y="4800594"/>
            <a:ext cx="0" cy="247191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5254625" y="4416419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4492625" y="3763281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46088" name="AutoShape 8"/>
          <p:cNvCxnSpPr>
            <a:cxnSpLocks noChangeShapeType="1"/>
            <a:stCxn id="46087" idx="4"/>
            <a:endCxn id="46083" idx="0"/>
          </p:cNvCxnSpPr>
          <p:nvPr/>
        </p:nvCxnSpPr>
        <p:spPr bwMode="auto">
          <a:xfrm>
            <a:off x="4684713" y="4147456"/>
            <a:ext cx="0" cy="26896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089" name="AutoShape 9"/>
          <p:cNvCxnSpPr>
            <a:cxnSpLocks noChangeShapeType="1"/>
            <a:stCxn id="46087" idx="5"/>
            <a:endCxn id="46086" idx="1"/>
          </p:cNvCxnSpPr>
          <p:nvPr/>
        </p:nvCxnSpPr>
        <p:spPr bwMode="auto">
          <a:xfrm>
            <a:off x="4820539" y="4091195"/>
            <a:ext cx="490347" cy="38148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090" name="AutoShape 10"/>
          <p:cNvCxnSpPr>
            <a:cxnSpLocks noChangeShapeType="1"/>
            <a:stCxn id="46087" idx="3"/>
            <a:endCxn id="46082" idx="7"/>
          </p:cNvCxnSpPr>
          <p:nvPr/>
        </p:nvCxnSpPr>
        <p:spPr bwMode="auto">
          <a:xfrm flipH="1">
            <a:off x="4058539" y="4091195"/>
            <a:ext cx="490347" cy="38148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091" name="Oval 11"/>
          <p:cNvSpPr>
            <a:spLocks noChangeArrowheads="1"/>
          </p:cNvSpPr>
          <p:nvPr/>
        </p:nvSpPr>
        <p:spPr bwMode="auto">
          <a:xfrm>
            <a:off x="2963863" y="5044610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46092" name="AutoShape 12"/>
          <p:cNvCxnSpPr>
            <a:cxnSpLocks noChangeShapeType="1"/>
            <a:stCxn id="46082" idx="3"/>
            <a:endCxn id="46091" idx="7"/>
          </p:cNvCxnSpPr>
          <p:nvPr/>
        </p:nvCxnSpPr>
        <p:spPr bwMode="auto">
          <a:xfrm flipH="1">
            <a:off x="3291777" y="4744333"/>
            <a:ext cx="495109" cy="3565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093" name="Oval 13"/>
          <p:cNvSpPr>
            <a:spLocks noChangeArrowheads="1"/>
          </p:cNvSpPr>
          <p:nvPr/>
        </p:nvSpPr>
        <p:spPr bwMode="auto">
          <a:xfrm>
            <a:off x="6040438" y="4416419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21</a:t>
            </a:r>
          </a:p>
        </p:txBody>
      </p:sp>
      <p:sp>
        <p:nvSpPr>
          <p:cNvPr id="46094" name="Oval 14"/>
          <p:cNvSpPr>
            <a:spLocks noChangeArrowheads="1"/>
          </p:cNvSpPr>
          <p:nvPr/>
        </p:nvSpPr>
        <p:spPr bwMode="auto">
          <a:xfrm>
            <a:off x="6040438" y="504778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52</a:t>
            </a:r>
          </a:p>
        </p:txBody>
      </p:sp>
      <p:cxnSp>
        <p:nvCxnSpPr>
          <p:cNvPr id="46095" name="AutoShape 15"/>
          <p:cNvCxnSpPr>
            <a:cxnSpLocks noChangeShapeType="1"/>
            <a:stCxn id="46093" idx="4"/>
            <a:endCxn id="46094" idx="0"/>
          </p:cNvCxnSpPr>
          <p:nvPr/>
        </p:nvCxnSpPr>
        <p:spPr bwMode="auto">
          <a:xfrm>
            <a:off x="6232526" y="4800594"/>
            <a:ext cx="0" cy="247191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096" name="Oval 16"/>
          <p:cNvSpPr>
            <a:spLocks noChangeArrowheads="1"/>
          </p:cNvSpPr>
          <p:nvPr/>
        </p:nvSpPr>
        <p:spPr bwMode="auto">
          <a:xfrm>
            <a:off x="6802438" y="4416419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FFFFFF"/>
                </a:solidFill>
              </a:rPr>
              <a:t>39</a:t>
            </a:r>
          </a:p>
        </p:txBody>
      </p:sp>
      <p:sp>
        <p:nvSpPr>
          <p:cNvPr id="46097" name="Oval 17"/>
          <p:cNvSpPr>
            <a:spLocks noChangeArrowheads="1"/>
          </p:cNvSpPr>
          <p:nvPr/>
        </p:nvSpPr>
        <p:spPr bwMode="auto">
          <a:xfrm>
            <a:off x="6802438" y="3763281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FFFFFF"/>
                </a:solidFill>
              </a:rPr>
              <a:t>18</a:t>
            </a:r>
          </a:p>
        </p:txBody>
      </p:sp>
      <p:cxnSp>
        <p:nvCxnSpPr>
          <p:cNvPr id="46098" name="AutoShape 18"/>
          <p:cNvCxnSpPr>
            <a:cxnSpLocks noChangeShapeType="1"/>
            <a:stCxn id="46097" idx="4"/>
            <a:endCxn id="46096" idx="0"/>
          </p:cNvCxnSpPr>
          <p:nvPr/>
        </p:nvCxnSpPr>
        <p:spPr bwMode="auto">
          <a:xfrm>
            <a:off x="6994526" y="4147456"/>
            <a:ext cx="0" cy="26896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099" name="AutoShape 19"/>
          <p:cNvCxnSpPr>
            <a:cxnSpLocks noChangeShapeType="1"/>
            <a:stCxn id="46097" idx="6"/>
            <a:endCxn id="46103" idx="2"/>
          </p:cNvCxnSpPr>
          <p:nvPr/>
        </p:nvCxnSpPr>
        <p:spPr bwMode="auto">
          <a:xfrm>
            <a:off x="7186613" y="3955369"/>
            <a:ext cx="735012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100" name="AutoShape 20"/>
          <p:cNvCxnSpPr>
            <a:cxnSpLocks noChangeShapeType="1"/>
            <a:stCxn id="46097" idx="3"/>
            <a:endCxn id="46093" idx="7"/>
          </p:cNvCxnSpPr>
          <p:nvPr/>
        </p:nvCxnSpPr>
        <p:spPr bwMode="auto">
          <a:xfrm flipH="1">
            <a:off x="6368352" y="4091195"/>
            <a:ext cx="490347" cy="38148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101" name="AutoShape 21"/>
          <p:cNvCxnSpPr>
            <a:cxnSpLocks noChangeShapeType="1"/>
            <a:stCxn id="46097" idx="2"/>
            <a:endCxn id="46087" idx="6"/>
          </p:cNvCxnSpPr>
          <p:nvPr/>
        </p:nvCxnSpPr>
        <p:spPr bwMode="auto">
          <a:xfrm flipH="1">
            <a:off x="4876800" y="3955369"/>
            <a:ext cx="1925638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102" name="Oval 22"/>
          <p:cNvSpPr>
            <a:spLocks noChangeArrowheads="1"/>
          </p:cNvSpPr>
          <p:nvPr/>
        </p:nvSpPr>
        <p:spPr bwMode="auto">
          <a:xfrm>
            <a:off x="7921625" y="4416419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46103" name="Oval 23"/>
          <p:cNvSpPr>
            <a:spLocks noChangeArrowheads="1"/>
          </p:cNvSpPr>
          <p:nvPr/>
        </p:nvSpPr>
        <p:spPr bwMode="auto">
          <a:xfrm>
            <a:off x="7921625" y="3763281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38</a:t>
            </a:r>
          </a:p>
        </p:txBody>
      </p:sp>
      <p:cxnSp>
        <p:nvCxnSpPr>
          <p:cNvPr id="46104" name="AutoShape 24"/>
          <p:cNvCxnSpPr>
            <a:cxnSpLocks noChangeShapeType="1"/>
            <a:stCxn id="46103" idx="4"/>
            <a:endCxn id="46102" idx="0"/>
          </p:cNvCxnSpPr>
          <p:nvPr/>
        </p:nvCxnSpPr>
        <p:spPr bwMode="auto">
          <a:xfrm>
            <a:off x="8113713" y="4147456"/>
            <a:ext cx="0" cy="26896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105" name="Oval 25"/>
          <p:cNvSpPr>
            <a:spLocks noChangeArrowheads="1"/>
          </p:cNvSpPr>
          <p:nvPr/>
        </p:nvSpPr>
        <p:spPr bwMode="auto">
          <a:xfrm>
            <a:off x="3730625" y="4416419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FFFFFF"/>
                </a:solidFill>
              </a:rPr>
              <a:t>24</a:t>
            </a:r>
          </a:p>
        </p:txBody>
      </p:sp>
      <p:cxnSp>
        <p:nvCxnSpPr>
          <p:cNvPr id="46106" name="AutoShape 26"/>
          <p:cNvCxnSpPr>
            <a:cxnSpLocks noChangeShapeType="1"/>
            <a:stCxn id="46107" idx="6"/>
            <a:endCxn id="46087" idx="2"/>
          </p:cNvCxnSpPr>
          <p:nvPr/>
        </p:nvCxnSpPr>
        <p:spPr bwMode="auto">
          <a:xfrm>
            <a:off x="3051199" y="3955369"/>
            <a:ext cx="1441426" cy="0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107" name="Oval 27"/>
          <p:cNvSpPr>
            <a:spLocks noChangeArrowheads="1"/>
          </p:cNvSpPr>
          <p:nvPr/>
        </p:nvSpPr>
        <p:spPr bwMode="auto">
          <a:xfrm>
            <a:off x="2667024" y="3763281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6108" name="Oval 28"/>
          <p:cNvSpPr>
            <a:spLocks noChangeArrowheads="1"/>
          </p:cNvSpPr>
          <p:nvPr/>
        </p:nvSpPr>
        <p:spPr bwMode="auto">
          <a:xfrm>
            <a:off x="2963863" y="5675976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88</a:t>
            </a:r>
          </a:p>
        </p:txBody>
      </p:sp>
      <p:cxnSp>
        <p:nvCxnSpPr>
          <p:cNvPr id="46109" name="AutoShape 29"/>
          <p:cNvCxnSpPr>
            <a:cxnSpLocks noChangeShapeType="1"/>
            <a:endCxn id="46108" idx="0"/>
          </p:cNvCxnSpPr>
          <p:nvPr/>
        </p:nvCxnSpPr>
        <p:spPr bwMode="auto">
          <a:xfrm>
            <a:off x="3155950" y="5237826"/>
            <a:ext cx="1588" cy="4381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110" name="Oval 30"/>
          <p:cNvSpPr>
            <a:spLocks noChangeArrowheads="1"/>
          </p:cNvSpPr>
          <p:nvPr/>
        </p:nvSpPr>
        <p:spPr bwMode="auto">
          <a:xfrm>
            <a:off x="1752624" y="3763281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46111" name="Oval 31"/>
          <p:cNvSpPr>
            <a:spLocks noChangeArrowheads="1"/>
          </p:cNvSpPr>
          <p:nvPr/>
        </p:nvSpPr>
        <p:spPr bwMode="auto">
          <a:xfrm>
            <a:off x="1752624" y="4413244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72</a:t>
            </a:r>
          </a:p>
        </p:txBody>
      </p:sp>
      <p:cxnSp>
        <p:nvCxnSpPr>
          <p:cNvPr id="46112" name="AutoShape 32"/>
          <p:cNvCxnSpPr>
            <a:cxnSpLocks noChangeShapeType="1"/>
            <a:stCxn id="46110" idx="4"/>
            <a:endCxn id="46111" idx="0"/>
          </p:cNvCxnSpPr>
          <p:nvPr/>
        </p:nvCxnSpPr>
        <p:spPr bwMode="auto">
          <a:xfrm>
            <a:off x="1944712" y="4147456"/>
            <a:ext cx="0" cy="2657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113" name="AutoShape 33"/>
          <p:cNvCxnSpPr>
            <a:cxnSpLocks noChangeShapeType="1"/>
            <a:stCxn id="46107" idx="2"/>
            <a:endCxn id="46110" idx="6"/>
          </p:cNvCxnSpPr>
          <p:nvPr/>
        </p:nvCxnSpPr>
        <p:spPr bwMode="auto">
          <a:xfrm flipH="1">
            <a:off x="2136799" y="3955369"/>
            <a:ext cx="53022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5648325" y="5631526"/>
            <a:ext cx="25971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CC0000"/>
                </a:solidFill>
                <a:latin typeface="Lucida Sans Italic" pitchFamily="1" charset="0"/>
              </a:rPr>
              <a:t>decrease-key of x from 35 to 5</a:t>
            </a:r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2713062" y="3524026"/>
            <a:ext cx="2619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CC0000"/>
                </a:solidFill>
                <a:latin typeface="Lucida Sans Italic" pitchFamily="1" charset="0"/>
              </a:rPr>
              <a:t>x</a:t>
            </a:r>
          </a:p>
        </p:txBody>
      </p:sp>
      <p:sp>
        <p:nvSpPr>
          <p:cNvPr id="46116" name="Rectangle 36"/>
          <p:cNvSpPr>
            <a:spLocks noChangeArrowheads="1"/>
          </p:cNvSpPr>
          <p:nvPr/>
        </p:nvSpPr>
        <p:spPr bwMode="auto">
          <a:xfrm>
            <a:off x="2722342" y="5073185"/>
            <a:ext cx="2698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CC0000"/>
                </a:solidFill>
                <a:latin typeface="Lucida Sans Italic" pitchFamily="1" charset="0"/>
              </a:rPr>
              <a:t>p</a:t>
            </a:r>
          </a:p>
        </p:txBody>
      </p:sp>
      <p:sp>
        <p:nvSpPr>
          <p:cNvPr id="46117" name="Rectangle 37"/>
          <p:cNvSpPr>
            <a:spLocks noChangeArrowheads="1"/>
          </p:cNvSpPr>
          <p:nvPr/>
        </p:nvSpPr>
        <p:spPr bwMode="auto">
          <a:xfrm>
            <a:off x="2074887" y="3233056"/>
            <a:ext cx="432982" cy="277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i="1" dirty="0">
                <a:solidFill>
                  <a:srgbClr val="4D4D4D"/>
                </a:solidFill>
              </a:rPr>
              <a:t>min</a:t>
            </a:r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>
            <a:off x="2376512" y="3509281"/>
            <a:ext cx="296862" cy="2254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550EE-C168-4CC1-83FD-FC0B2D4FD538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Kevin Wayne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238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32" name="Rectangle 2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Fibonacci Heaps:  Decrease Key</a:t>
            </a:r>
          </a:p>
        </p:txBody>
      </p:sp>
      <p:sp>
        <p:nvSpPr>
          <p:cNvPr id="47105" name="Rectangle 1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anchor="t"/>
          <a:lstStyle/>
          <a:p>
            <a:pPr algn="l">
              <a:lnSpc>
                <a:spcPts val="2563"/>
              </a:lnSpc>
              <a:buClrTx/>
              <a:buSzPct val="5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800" dirty="0">
                <a:solidFill>
                  <a:srgbClr val="003399"/>
                </a:solidFill>
              </a:rPr>
              <a:t>Case 2b.  </a:t>
            </a:r>
            <a:r>
              <a:rPr lang="en-US" sz="1800" dirty="0"/>
              <a:t>[heap order is violated]</a:t>
            </a:r>
          </a:p>
          <a:p>
            <a:pPr marL="334963" lvl="1" indent="-228600" algn="l">
              <a:lnSpc>
                <a:spcPts val="2563"/>
              </a:lnSpc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800" dirty="0">
                <a:solidFill>
                  <a:srgbClr val="C0C0C0"/>
                </a:solidFill>
              </a:rPr>
              <a:t>Decrease key of </a:t>
            </a:r>
            <a:r>
              <a:rPr lang="en-US" sz="1800" dirty="0">
                <a:solidFill>
                  <a:srgbClr val="C0C0C0"/>
                </a:solidFill>
                <a:latin typeface="Lucida Sans Italic" pitchFamily="1" charset="0"/>
              </a:rPr>
              <a:t>x</a:t>
            </a:r>
            <a:r>
              <a:rPr lang="en-US" sz="1800" dirty="0">
                <a:solidFill>
                  <a:srgbClr val="C0C0C0"/>
                </a:solidFill>
              </a:rPr>
              <a:t>.</a:t>
            </a:r>
          </a:p>
          <a:p>
            <a:pPr marL="334963" lvl="1" indent="-228600" algn="l">
              <a:lnSpc>
                <a:spcPts val="2563"/>
              </a:lnSpc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800" dirty="0">
                <a:solidFill>
                  <a:srgbClr val="C0C0C0"/>
                </a:solidFill>
              </a:rPr>
              <a:t>Cut tree rooted at </a:t>
            </a:r>
            <a:r>
              <a:rPr lang="en-US" sz="1800" dirty="0">
                <a:solidFill>
                  <a:srgbClr val="C0C0C0"/>
                </a:solidFill>
                <a:latin typeface="Lucida Sans Italic" pitchFamily="1" charset="0"/>
              </a:rPr>
              <a:t>x, </a:t>
            </a:r>
            <a:r>
              <a:rPr lang="en-US" sz="1800" dirty="0">
                <a:solidFill>
                  <a:srgbClr val="C0C0C0"/>
                </a:solidFill>
              </a:rPr>
              <a:t>meld into root list, and unmark.</a:t>
            </a:r>
          </a:p>
          <a:p>
            <a:pPr marL="334963" lvl="1">
              <a:lnSpc>
                <a:spcPts val="2563"/>
              </a:lnSpc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800" dirty="0">
                <a:solidFill>
                  <a:srgbClr val="C0C0C0"/>
                </a:solidFill>
              </a:rPr>
              <a:t>If the parent </a:t>
            </a:r>
            <a:r>
              <a:rPr lang="en-US" sz="1800" dirty="0">
                <a:solidFill>
                  <a:srgbClr val="C0C0C0"/>
                </a:solidFill>
                <a:latin typeface="Lucida Sans Italic" pitchFamily="1" charset="0"/>
              </a:rPr>
              <a:t>p</a:t>
            </a:r>
            <a:r>
              <a:rPr lang="en-US" sz="1800" dirty="0">
                <a:solidFill>
                  <a:srgbClr val="C0C0C0"/>
                </a:solidFill>
              </a:rPr>
              <a:t> of </a:t>
            </a:r>
            <a:r>
              <a:rPr lang="en-US" sz="1800" dirty="0">
                <a:solidFill>
                  <a:srgbClr val="C0C0C0"/>
                </a:solidFill>
                <a:latin typeface="Lucida Sans Italic" pitchFamily="1" charset="0"/>
              </a:rPr>
              <a:t>x</a:t>
            </a:r>
            <a:r>
              <a:rPr lang="en-US" sz="1800" dirty="0">
                <a:solidFill>
                  <a:srgbClr val="C0C0C0"/>
                </a:solidFill>
              </a:rPr>
              <a:t> is unmarked (hasn't yet lost a child), mark it.</a:t>
            </a:r>
            <a:br>
              <a:rPr lang="en-US" sz="1800" dirty="0">
                <a:solidFill>
                  <a:srgbClr val="C0C0C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Otherwise, cut </a:t>
            </a:r>
            <a:r>
              <a:rPr lang="en-US" sz="1800" dirty="0">
                <a:solidFill>
                  <a:srgbClr val="000000"/>
                </a:solidFill>
                <a:latin typeface="Lucida Sans Italic" pitchFamily="1" charset="0"/>
              </a:rPr>
              <a:t>p,</a:t>
            </a:r>
            <a:r>
              <a:rPr lang="en-US" sz="1800" dirty="0">
                <a:solidFill>
                  <a:srgbClr val="000000"/>
                </a:solidFill>
              </a:rPr>
              <a:t> meld into root list, and unmark </a:t>
            </a:r>
            <a:r>
              <a:rPr lang="en-US" sz="1800" dirty="0">
                <a:solidFill>
                  <a:srgbClr val="000000"/>
                </a:solidFill>
                <a:latin typeface="Lucida Sans Italic" pitchFamily="1" charset="0"/>
              </a:rPr>
              <a:t>p.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C0C0C0"/>
                </a:solidFill>
              </a:rPr>
              <a:t>(and do so recursively for all ancestors that lose a second child).</a:t>
            </a:r>
          </a:p>
        </p:txBody>
      </p:sp>
      <p:sp>
        <p:nvSpPr>
          <p:cNvPr id="47106" name="Oval 2"/>
          <p:cNvSpPr>
            <a:spLocks noChangeArrowheads="1"/>
          </p:cNvSpPr>
          <p:nvPr/>
        </p:nvSpPr>
        <p:spPr bwMode="auto">
          <a:xfrm>
            <a:off x="3730625" y="431844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47107" name="Oval 3"/>
          <p:cNvSpPr>
            <a:spLocks noChangeArrowheads="1"/>
          </p:cNvSpPr>
          <p:nvPr/>
        </p:nvSpPr>
        <p:spPr bwMode="auto">
          <a:xfrm>
            <a:off x="4492625" y="431844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4492625" y="4949811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47109" name="AutoShape 5"/>
          <p:cNvCxnSpPr>
            <a:cxnSpLocks noChangeShapeType="1"/>
            <a:stCxn id="47107" idx="4"/>
            <a:endCxn id="47108" idx="0"/>
          </p:cNvCxnSpPr>
          <p:nvPr/>
        </p:nvCxnSpPr>
        <p:spPr bwMode="auto">
          <a:xfrm>
            <a:off x="4684713" y="4702620"/>
            <a:ext cx="0" cy="247191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5254625" y="431844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4492625" y="3687079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47112" name="AutoShape 8"/>
          <p:cNvCxnSpPr>
            <a:cxnSpLocks noChangeShapeType="1"/>
            <a:stCxn id="47111" idx="4"/>
            <a:endCxn id="47107" idx="0"/>
          </p:cNvCxnSpPr>
          <p:nvPr/>
        </p:nvCxnSpPr>
        <p:spPr bwMode="auto">
          <a:xfrm>
            <a:off x="4684713" y="4071254"/>
            <a:ext cx="0" cy="247191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13" name="AutoShape 9"/>
          <p:cNvCxnSpPr>
            <a:cxnSpLocks noChangeShapeType="1"/>
            <a:stCxn id="47111" idx="5"/>
            <a:endCxn id="47110" idx="1"/>
          </p:cNvCxnSpPr>
          <p:nvPr/>
        </p:nvCxnSpPr>
        <p:spPr bwMode="auto">
          <a:xfrm>
            <a:off x="4820539" y="4014993"/>
            <a:ext cx="490347" cy="35971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14" name="AutoShape 10"/>
          <p:cNvCxnSpPr>
            <a:cxnSpLocks noChangeShapeType="1"/>
            <a:stCxn id="47111" idx="3"/>
            <a:endCxn id="47106" idx="7"/>
          </p:cNvCxnSpPr>
          <p:nvPr/>
        </p:nvCxnSpPr>
        <p:spPr bwMode="auto">
          <a:xfrm flipH="1">
            <a:off x="4058539" y="4014993"/>
            <a:ext cx="490347" cy="35971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15" name="Oval 11"/>
          <p:cNvSpPr>
            <a:spLocks noChangeArrowheads="1"/>
          </p:cNvSpPr>
          <p:nvPr/>
        </p:nvSpPr>
        <p:spPr bwMode="auto">
          <a:xfrm>
            <a:off x="2963863" y="4946636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47116" name="AutoShape 12"/>
          <p:cNvCxnSpPr>
            <a:cxnSpLocks noChangeShapeType="1"/>
            <a:stCxn id="47106" idx="3"/>
            <a:endCxn id="47115" idx="7"/>
          </p:cNvCxnSpPr>
          <p:nvPr/>
        </p:nvCxnSpPr>
        <p:spPr bwMode="auto">
          <a:xfrm flipH="1">
            <a:off x="3291777" y="4646359"/>
            <a:ext cx="495109" cy="3565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17" name="Oval 13"/>
          <p:cNvSpPr>
            <a:spLocks noChangeArrowheads="1"/>
          </p:cNvSpPr>
          <p:nvPr/>
        </p:nvSpPr>
        <p:spPr bwMode="auto">
          <a:xfrm>
            <a:off x="6040438" y="431844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21</a:t>
            </a:r>
          </a:p>
        </p:txBody>
      </p:sp>
      <p:sp>
        <p:nvSpPr>
          <p:cNvPr id="47118" name="Oval 14"/>
          <p:cNvSpPr>
            <a:spLocks noChangeArrowheads="1"/>
          </p:cNvSpPr>
          <p:nvPr/>
        </p:nvSpPr>
        <p:spPr bwMode="auto">
          <a:xfrm>
            <a:off x="6040438" y="4949811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52</a:t>
            </a:r>
          </a:p>
        </p:txBody>
      </p:sp>
      <p:cxnSp>
        <p:nvCxnSpPr>
          <p:cNvPr id="47119" name="AutoShape 15"/>
          <p:cNvCxnSpPr>
            <a:cxnSpLocks noChangeShapeType="1"/>
            <a:stCxn id="47117" idx="4"/>
            <a:endCxn id="47118" idx="0"/>
          </p:cNvCxnSpPr>
          <p:nvPr/>
        </p:nvCxnSpPr>
        <p:spPr bwMode="auto">
          <a:xfrm>
            <a:off x="6232526" y="4702620"/>
            <a:ext cx="0" cy="247191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20" name="Oval 16"/>
          <p:cNvSpPr>
            <a:spLocks noChangeArrowheads="1"/>
          </p:cNvSpPr>
          <p:nvPr/>
        </p:nvSpPr>
        <p:spPr bwMode="auto">
          <a:xfrm>
            <a:off x="6802438" y="4318445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FFFFFF"/>
                </a:solidFill>
              </a:rPr>
              <a:t>39</a:t>
            </a:r>
          </a:p>
        </p:txBody>
      </p:sp>
      <p:sp>
        <p:nvSpPr>
          <p:cNvPr id="47121" name="Oval 17"/>
          <p:cNvSpPr>
            <a:spLocks noChangeArrowheads="1"/>
          </p:cNvSpPr>
          <p:nvPr/>
        </p:nvSpPr>
        <p:spPr bwMode="auto">
          <a:xfrm>
            <a:off x="6802438" y="3687079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FFFFFF"/>
                </a:solidFill>
              </a:rPr>
              <a:t>18</a:t>
            </a:r>
          </a:p>
        </p:txBody>
      </p:sp>
      <p:cxnSp>
        <p:nvCxnSpPr>
          <p:cNvPr id="47122" name="AutoShape 18"/>
          <p:cNvCxnSpPr>
            <a:cxnSpLocks noChangeShapeType="1"/>
            <a:stCxn id="47121" idx="4"/>
            <a:endCxn id="47120" idx="0"/>
          </p:cNvCxnSpPr>
          <p:nvPr/>
        </p:nvCxnSpPr>
        <p:spPr bwMode="auto">
          <a:xfrm>
            <a:off x="6994526" y="4071254"/>
            <a:ext cx="0" cy="247191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23" name="AutoShape 19"/>
          <p:cNvCxnSpPr>
            <a:cxnSpLocks noChangeShapeType="1"/>
            <a:stCxn id="47121" idx="6"/>
            <a:endCxn id="47127" idx="2"/>
          </p:cNvCxnSpPr>
          <p:nvPr/>
        </p:nvCxnSpPr>
        <p:spPr bwMode="auto">
          <a:xfrm>
            <a:off x="7186613" y="3879167"/>
            <a:ext cx="735012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24" name="AutoShape 20"/>
          <p:cNvCxnSpPr>
            <a:cxnSpLocks noChangeShapeType="1"/>
            <a:stCxn id="47121" idx="3"/>
            <a:endCxn id="47117" idx="7"/>
          </p:cNvCxnSpPr>
          <p:nvPr/>
        </p:nvCxnSpPr>
        <p:spPr bwMode="auto">
          <a:xfrm flipH="1">
            <a:off x="6368352" y="4014993"/>
            <a:ext cx="490347" cy="35971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25" name="AutoShape 21"/>
          <p:cNvCxnSpPr>
            <a:cxnSpLocks noChangeShapeType="1"/>
            <a:stCxn id="47121" idx="2"/>
            <a:endCxn id="47111" idx="6"/>
          </p:cNvCxnSpPr>
          <p:nvPr/>
        </p:nvCxnSpPr>
        <p:spPr bwMode="auto">
          <a:xfrm flipH="1">
            <a:off x="4876800" y="3879167"/>
            <a:ext cx="1925638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26" name="Oval 22"/>
          <p:cNvSpPr>
            <a:spLocks noChangeArrowheads="1"/>
          </p:cNvSpPr>
          <p:nvPr/>
        </p:nvSpPr>
        <p:spPr bwMode="auto">
          <a:xfrm>
            <a:off x="7921625" y="431844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47127" name="Oval 23"/>
          <p:cNvSpPr>
            <a:spLocks noChangeArrowheads="1"/>
          </p:cNvSpPr>
          <p:nvPr/>
        </p:nvSpPr>
        <p:spPr bwMode="auto">
          <a:xfrm>
            <a:off x="7921625" y="3687079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38</a:t>
            </a:r>
          </a:p>
        </p:txBody>
      </p:sp>
      <p:cxnSp>
        <p:nvCxnSpPr>
          <p:cNvPr id="47128" name="AutoShape 24"/>
          <p:cNvCxnSpPr>
            <a:cxnSpLocks noChangeShapeType="1"/>
            <a:stCxn id="47127" idx="4"/>
            <a:endCxn id="47126" idx="0"/>
          </p:cNvCxnSpPr>
          <p:nvPr/>
        </p:nvCxnSpPr>
        <p:spPr bwMode="auto">
          <a:xfrm>
            <a:off x="8113713" y="4071254"/>
            <a:ext cx="0" cy="247191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29" name="Oval 25"/>
          <p:cNvSpPr>
            <a:spLocks noChangeArrowheads="1"/>
          </p:cNvSpPr>
          <p:nvPr/>
        </p:nvSpPr>
        <p:spPr bwMode="auto">
          <a:xfrm>
            <a:off x="3730625" y="4318445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FFFFFF"/>
                </a:solidFill>
              </a:rPr>
              <a:t>24</a:t>
            </a:r>
          </a:p>
        </p:txBody>
      </p:sp>
      <p:cxnSp>
        <p:nvCxnSpPr>
          <p:cNvPr id="47130" name="AutoShape 26"/>
          <p:cNvCxnSpPr>
            <a:cxnSpLocks noChangeShapeType="1"/>
            <a:stCxn id="47131" idx="6"/>
            <a:endCxn id="47111" idx="2"/>
          </p:cNvCxnSpPr>
          <p:nvPr/>
        </p:nvCxnSpPr>
        <p:spPr bwMode="auto">
          <a:xfrm>
            <a:off x="2735505" y="3879167"/>
            <a:ext cx="1757120" cy="0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31" name="Oval 27"/>
          <p:cNvSpPr>
            <a:spLocks noChangeArrowheads="1"/>
          </p:cNvSpPr>
          <p:nvPr/>
        </p:nvSpPr>
        <p:spPr bwMode="auto">
          <a:xfrm>
            <a:off x="2351330" y="3687079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7133" name="Oval 29"/>
          <p:cNvSpPr>
            <a:spLocks noChangeArrowheads="1"/>
          </p:cNvSpPr>
          <p:nvPr/>
        </p:nvSpPr>
        <p:spPr bwMode="auto">
          <a:xfrm>
            <a:off x="2963863" y="5784836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88</a:t>
            </a:r>
          </a:p>
        </p:txBody>
      </p:sp>
      <p:cxnSp>
        <p:nvCxnSpPr>
          <p:cNvPr id="47134" name="AutoShape 30"/>
          <p:cNvCxnSpPr>
            <a:cxnSpLocks noChangeShapeType="1"/>
            <a:endCxn id="47133" idx="0"/>
          </p:cNvCxnSpPr>
          <p:nvPr/>
        </p:nvCxnSpPr>
        <p:spPr bwMode="auto">
          <a:xfrm>
            <a:off x="3155950" y="5346686"/>
            <a:ext cx="1588" cy="4381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35" name="Oval 31"/>
          <p:cNvSpPr>
            <a:spLocks noChangeArrowheads="1"/>
          </p:cNvSpPr>
          <p:nvPr/>
        </p:nvSpPr>
        <p:spPr bwMode="auto">
          <a:xfrm>
            <a:off x="1436930" y="3687079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47136" name="Oval 32"/>
          <p:cNvSpPr>
            <a:spLocks noChangeArrowheads="1"/>
          </p:cNvSpPr>
          <p:nvPr/>
        </p:nvSpPr>
        <p:spPr bwMode="auto">
          <a:xfrm>
            <a:off x="1436930" y="431527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72</a:t>
            </a:r>
          </a:p>
        </p:txBody>
      </p:sp>
      <p:cxnSp>
        <p:nvCxnSpPr>
          <p:cNvPr id="47137" name="AutoShape 33"/>
          <p:cNvCxnSpPr>
            <a:cxnSpLocks noChangeShapeType="1"/>
            <a:stCxn id="47135" idx="4"/>
            <a:endCxn id="47136" idx="0"/>
          </p:cNvCxnSpPr>
          <p:nvPr/>
        </p:nvCxnSpPr>
        <p:spPr bwMode="auto">
          <a:xfrm>
            <a:off x="1629018" y="4071254"/>
            <a:ext cx="0" cy="244016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38" name="AutoShape 34"/>
          <p:cNvCxnSpPr>
            <a:cxnSpLocks noChangeShapeType="1"/>
            <a:stCxn id="47131" idx="2"/>
            <a:endCxn id="47135" idx="6"/>
          </p:cNvCxnSpPr>
          <p:nvPr/>
        </p:nvCxnSpPr>
        <p:spPr bwMode="auto">
          <a:xfrm flipH="1">
            <a:off x="1821105" y="3879167"/>
            <a:ext cx="53022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39" name="Rectangle 35"/>
          <p:cNvSpPr>
            <a:spLocks noChangeArrowheads="1"/>
          </p:cNvSpPr>
          <p:nvPr/>
        </p:nvSpPr>
        <p:spPr bwMode="auto">
          <a:xfrm>
            <a:off x="5648325" y="5740386"/>
            <a:ext cx="25971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CC0000"/>
                </a:solidFill>
                <a:latin typeface="Lucida Sans Italic" pitchFamily="1" charset="0"/>
              </a:rPr>
              <a:t>decrease-key of x from 35 to 5</a:t>
            </a:r>
          </a:p>
        </p:txBody>
      </p:sp>
      <p:sp>
        <p:nvSpPr>
          <p:cNvPr id="47140" name="Rectangle 36"/>
          <p:cNvSpPr>
            <a:spLocks noChangeArrowheads="1"/>
          </p:cNvSpPr>
          <p:nvPr/>
        </p:nvSpPr>
        <p:spPr bwMode="auto">
          <a:xfrm>
            <a:off x="2397367" y="3454510"/>
            <a:ext cx="2619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CC0000"/>
                </a:solidFill>
                <a:latin typeface="Lucida Sans Italic" pitchFamily="1" charset="0"/>
              </a:rPr>
              <a:t>x</a:t>
            </a:r>
          </a:p>
        </p:txBody>
      </p:sp>
      <p:sp>
        <p:nvSpPr>
          <p:cNvPr id="47141" name="Rectangle 37"/>
          <p:cNvSpPr>
            <a:spLocks noChangeArrowheads="1"/>
          </p:cNvSpPr>
          <p:nvPr/>
        </p:nvSpPr>
        <p:spPr bwMode="auto">
          <a:xfrm>
            <a:off x="2703513" y="4984966"/>
            <a:ext cx="2698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CC0000"/>
                </a:solidFill>
                <a:latin typeface="Lucida Sans Italic" pitchFamily="1" charset="0"/>
              </a:rPr>
              <a:t>p</a:t>
            </a: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2236114" y="4307779"/>
            <a:ext cx="1282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CC0000"/>
                </a:solidFill>
              </a:rPr>
              <a:t>second child cut</a:t>
            </a:r>
          </a:p>
        </p:txBody>
      </p:sp>
      <p:sp>
        <p:nvSpPr>
          <p:cNvPr id="47143" name="Line 39"/>
          <p:cNvSpPr>
            <a:spLocks noChangeShapeType="1"/>
          </p:cNvSpPr>
          <p:nvPr/>
        </p:nvSpPr>
        <p:spPr bwMode="auto">
          <a:xfrm>
            <a:off x="2838449" y="4582417"/>
            <a:ext cx="231321" cy="364220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4" name="Rectangle 40"/>
          <p:cNvSpPr>
            <a:spLocks noChangeArrowheads="1"/>
          </p:cNvSpPr>
          <p:nvPr/>
        </p:nvSpPr>
        <p:spPr bwMode="auto">
          <a:xfrm>
            <a:off x="1759193" y="3156854"/>
            <a:ext cx="432982" cy="277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i="1" dirty="0">
                <a:solidFill>
                  <a:srgbClr val="4D4D4D"/>
                </a:solidFill>
              </a:rPr>
              <a:t>min</a:t>
            </a:r>
          </a:p>
        </p:txBody>
      </p:sp>
      <p:sp>
        <p:nvSpPr>
          <p:cNvPr id="47145" name="Line 41"/>
          <p:cNvSpPr>
            <a:spLocks noChangeShapeType="1"/>
          </p:cNvSpPr>
          <p:nvPr/>
        </p:nvSpPr>
        <p:spPr bwMode="auto">
          <a:xfrm>
            <a:off x="2060817" y="3433079"/>
            <a:ext cx="336549" cy="29606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688711-25C0-4CCA-B6ED-6A7449CC432D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Kevin Wayne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687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57" name="Rectangle 2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Fibonacci Heaps:  Decrease Key</a:t>
            </a:r>
          </a:p>
        </p:txBody>
      </p:sp>
      <p:sp>
        <p:nvSpPr>
          <p:cNvPr id="48129" name="Rectangle 1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anchor="t"/>
          <a:lstStyle/>
          <a:p>
            <a:pPr algn="l">
              <a:lnSpc>
                <a:spcPts val="2563"/>
              </a:lnSpc>
              <a:buClrTx/>
              <a:buSzPct val="5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800" dirty="0">
                <a:solidFill>
                  <a:srgbClr val="003399"/>
                </a:solidFill>
              </a:rPr>
              <a:t>Case 2b.  </a:t>
            </a:r>
            <a:r>
              <a:rPr lang="en-US" sz="1800" dirty="0"/>
              <a:t>[heap order is violated]</a:t>
            </a:r>
          </a:p>
          <a:p>
            <a:pPr marL="334963" lvl="1" indent="-228600" algn="l">
              <a:lnSpc>
                <a:spcPts val="2563"/>
              </a:lnSpc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800" dirty="0">
                <a:solidFill>
                  <a:srgbClr val="C0C0C0"/>
                </a:solidFill>
              </a:rPr>
              <a:t>Decrease key of </a:t>
            </a:r>
            <a:r>
              <a:rPr lang="en-US" sz="1800" dirty="0">
                <a:solidFill>
                  <a:srgbClr val="C0C0C0"/>
                </a:solidFill>
                <a:latin typeface="Lucida Sans Italic" pitchFamily="1" charset="0"/>
              </a:rPr>
              <a:t>x</a:t>
            </a:r>
            <a:r>
              <a:rPr lang="en-US" sz="1800" dirty="0">
                <a:solidFill>
                  <a:srgbClr val="C0C0C0"/>
                </a:solidFill>
              </a:rPr>
              <a:t>.</a:t>
            </a:r>
          </a:p>
          <a:p>
            <a:pPr marL="334963" lvl="1" indent="-228600" algn="l">
              <a:lnSpc>
                <a:spcPts val="2563"/>
              </a:lnSpc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800" dirty="0">
                <a:solidFill>
                  <a:srgbClr val="C0C0C0"/>
                </a:solidFill>
              </a:rPr>
              <a:t>Cut tree rooted at </a:t>
            </a:r>
            <a:r>
              <a:rPr lang="en-US" sz="1800" dirty="0">
                <a:solidFill>
                  <a:srgbClr val="C0C0C0"/>
                </a:solidFill>
                <a:latin typeface="Lucida Sans Italic" pitchFamily="1" charset="0"/>
              </a:rPr>
              <a:t>x, </a:t>
            </a:r>
            <a:r>
              <a:rPr lang="en-US" sz="1800" dirty="0">
                <a:solidFill>
                  <a:srgbClr val="C0C0C0"/>
                </a:solidFill>
              </a:rPr>
              <a:t>meld into root list, and unmark.</a:t>
            </a:r>
          </a:p>
          <a:p>
            <a:pPr marL="334963" lvl="1">
              <a:lnSpc>
                <a:spcPts val="2563"/>
              </a:lnSpc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800" dirty="0">
                <a:solidFill>
                  <a:srgbClr val="C0C0C0"/>
                </a:solidFill>
              </a:rPr>
              <a:t>If the parent </a:t>
            </a:r>
            <a:r>
              <a:rPr lang="en-US" sz="1800" dirty="0">
                <a:solidFill>
                  <a:srgbClr val="C0C0C0"/>
                </a:solidFill>
                <a:latin typeface="Lucida Sans Italic" pitchFamily="1" charset="0"/>
              </a:rPr>
              <a:t>p</a:t>
            </a:r>
            <a:r>
              <a:rPr lang="en-US" sz="1800" dirty="0">
                <a:solidFill>
                  <a:srgbClr val="C0C0C0"/>
                </a:solidFill>
              </a:rPr>
              <a:t> of </a:t>
            </a:r>
            <a:r>
              <a:rPr lang="en-US" sz="1800" dirty="0">
                <a:solidFill>
                  <a:srgbClr val="C0C0C0"/>
                </a:solidFill>
                <a:latin typeface="Lucida Sans Italic" pitchFamily="1" charset="0"/>
              </a:rPr>
              <a:t>x</a:t>
            </a:r>
            <a:r>
              <a:rPr lang="en-US" sz="1800" dirty="0">
                <a:solidFill>
                  <a:srgbClr val="C0C0C0"/>
                </a:solidFill>
              </a:rPr>
              <a:t> is unmarked (hasn't yet lost a child), mark it;</a:t>
            </a:r>
            <a:br>
              <a:rPr lang="en-US" sz="1800" dirty="0">
                <a:solidFill>
                  <a:srgbClr val="C0C0C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Otherwise, cut </a:t>
            </a:r>
            <a:r>
              <a:rPr lang="en-US" sz="1800" dirty="0">
                <a:solidFill>
                  <a:srgbClr val="000000"/>
                </a:solidFill>
                <a:latin typeface="Lucida Sans Italic" pitchFamily="1" charset="0"/>
              </a:rPr>
              <a:t>p,</a:t>
            </a:r>
            <a:r>
              <a:rPr lang="en-US" sz="1800" dirty="0">
                <a:solidFill>
                  <a:srgbClr val="000000"/>
                </a:solidFill>
              </a:rPr>
              <a:t> meld into the root list, and unmark</a:t>
            </a:r>
            <a:r>
              <a:rPr lang="en-US" sz="1800" dirty="0">
                <a:solidFill>
                  <a:srgbClr val="000000"/>
                </a:solidFill>
                <a:latin typeface="Lucida Sans Italic" pitchFamily="1" charset="0"/>
              </a:rPr>
              <a:t> p.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C0C0C0"/>
                </a:solidFill>
              </a:rPr>
              <a:t>(and do so recursively for all ancestors that lose a second child).</a:t>
            </a:r>
          </a:p>
          <a:p>
            <a:pPr marL="344488" lvl="1" indent="-222250" algn="l">
              <a:lnSpc>
                <a:spcPts val="2563"/>
              </a:lnSpc>
              <a:buClrTx/>
              <a:buSzPct val="35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sz="1800" dirty="0">
              <a:solidFill>
                <a:srgbClr val="C0C0C0"/>
              </a:solidFill>
            </a:endParaRPr>
          </a:p>
        </p:txBody>
      </p:sp>
      <p:sp>
        <p:nvSpPr>
          <p:cNvPr id="48130" name="Oval 2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48131" name="Oval 3"/>
          <p:cNvSpPr>
            <a:spLocks noChangeArrowheads="1"/>
          </p:cNvSpPr>
          <p:nvPr/>
        </p:nvSpPr>
        <p:spPr bwMode="auto">
          <a:xfrm>
            <a:off x="2859773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48134" name="AutoShape 6"/>
          <p:cNvCxnSpPr>
            <a:cxnSpLocks noChangeShapeType="1"/>
            <a:stCxn id="48132" idx="4"/>
            <a:endCxn id="48133" idx="0"/>
          </p:cNvCxnSpPr>
          <p:nvPr/>
        </p:nvCxnSpPr>
        <p:spPr bwMode="auto">
          <a:xfrm>
            <a:off x="4684713" y="5029200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48137" name="AutoShape 9"/>
          <p:cNvCxnSpPr>
            <a:cxnSpLocks noChangeShapeType="1"/>
            <a:stCxn id="48136" idx="4"/>
            <a:endCxn id="48132" idx="0"/>
          </p:cNvCxnSpPr>
          <p:nvPr/>
        </p:nvCxnSpPr>
        <p:spPr bwMode="auto">
          <a:xfrm>
            <a:off x="4684713" y="4191000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38" name="AutoShape 10"/>
          <p:cNvCxnSpPr>
            <a:cxnSpLocks noChangeShapeType="1"/>
            <a:stCxn id="48136" idx="5"/>
            <a:endCxn id="48135" idx="1"/>
          </p:cNvCxnSpPr>
          <p:nvPr/>
        </p:nvCxnSpPr>
        <p:spPr bwMode="auto">
          <a:xfrm>
            <a:off x="4821238" y="4135438"/>
            <a:ext cx="490537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39" name="AutoShape 11"/>
          <p:cNvCxnSpPr>
            <a:cxnSpLocks noChangeShapeType="1"/>
            <a:stCxn id="48136" idx="3"/>
            <a:endCxn id="48130" idx="7"/>
          </p:cNvCxnSpPr>
          <p:nvPr/>
        </p:nvCxnSpPr>
        <p:spPr bwMode="auto">
          <a:xfrm flipH="1">
            <a:off x="4059238" y="4135438"/>
            <a:ext cx="490537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21</a:t>
            </a:r>
          </a:p>
        </p:txBody>
      </p:sp>
      <p:sp>
        <p:nvSpPr>
          <p:cNvPr id="48141" name="Oval 13"/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52</a:t>
            </a:r>
          </a:p>
        </p:txBody>
      </p:sp>
      <p:cxnSp>
        <p:nvCxnSpPr>
          <p:cNvPr id="48142" name="AutoShape 14"/>
          <p:cNvCxnSpPr>
            <a:cxnSpLocks noChangeShapeType="1"/>
            <a:stCxn id="48140" idx="4"/>
            <a:endCxn id="48141" idx="0"/>
          </p:cNvCxnSpPr>
          <p:nvPr/>
        </p:nvCxnSpPr>
        <p:spPr bwMode="auto">
          <a:xfrm>
            <a:off x="6232525" y="5029200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43" name="Oval 15"/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FFFFFF"/>
                </a:solidFill>
              </a:rPr>
              <a:t>39</a:t>
            </a:r>
          </a:p>
        </p:txBody>
      </p:sp>
      <p:sp>
        <p:nvSpPr>
          <p:cNvPr id="48144" name="Oval 16"/>
          <p:cNvSpPr>
            <a:spLocks noChangeArrowheads="1"/>
          </p:cNvSpPr>
          <p:nvPr/>
        </p:nvSpPr>
        <p:spPr bwMode="auto">
          <a:xfrm>
            <a:off x="6802438" y="3806825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FFFFFF"/>
                </a:solidFill>
              </a:rPr>
              <a:t>18</a:t>
            </a:r>
          </a:p>
        </p:txBody>
      </p:sp>
      <p:cxnSp>
        <p:nvCxnSpPr>
          <p:cNvPr id="48145" name="AutoShape 17"/>
          <p:cNvCxnSpPr>
            <a:cxnSpLocks noChangeShapeType="1"/>
            <a:stCxn id="48144" idx="4"/>
            <a:endCxn id="48143" idx="0"/>
          </p:cNvCxnSpPr>
          <p:nvPr/>
        </p:nvCxnSpPr>
        <p:spPr bwMode="auto">
          <a:xfrm>
            <a:off x="6994525" y="4191000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46" name="AutoShape 18"/>
          <p:cNvCxnSpPr>
            <a:cxnSpLocks noChangeShapeType="1"/>
            <a:stCxn id="48144" idx="6"/>
            <a:endCxn id="48150" idx="2"/>
          </p:cNvCxnSpPr>
          <p:nvPr/>
        </p:nvCxnSpPr>
        <p:spPr bwMode="auto">
          <a:xfrm>
            <a:off x="7186613" y="3998913"/>
            <a:ext cx="735012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47" name="AutoShape 19"/>
          <p:cNvCxnSpPr>
            <a:cxnSpLocks noChangeShapeType="1"/>
            <a:stCxn id="48144" idx="3"/>
            <a:endCxn id="48140" idx="7"/>
          </p:cNvCxnSpPr>
          <p:nvPr/>
        </p:nvCxnSpPr>
        <p:spPr bwMode="auto">
          <a:xfrm flipH="1">
            <a:off x="6369050" y="4135438"/>
            <a:ext cx="490538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48" name="AutoShape 20"/>
          <p:cNvCxnSpPr>
            <a:cxnSpLocks noChangeShapeType="1"/>
            <a:stCxn id="48144" idx="2"/>
            <a:endCxn id="48136" idx="6"/>
          </p:cNvCxnSpPr>
          <p:nvPr/>
        </p:nvCxnSpPr>
        <p:spPr bwMode="auto">
          <a:xfrm flipH="1">
            <a:off x="4876800" y="3998913"/>
            <a:ext cx="1925638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49" name="Oval 21"/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48150" name="Oval 22"/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38</a:t>
            </a:r>
          </a:p>
        </p:txBody>
      </p:sp>
      <p:cxnSp>
        <p:nvCxnSpPr>
          <p:cNvPr id="48151" name="AutoShape 23"/>
          <p:cNvCxnSpPr>
            <a:cxnSpLocks noChangeShapeType="1"/>
            <a:stCxn id="48150" idx="4"/>
            <a:endCxn id="48149" idx="0"/>
          </p:cNvCxnSpPr>
          <p:nvPr/>
        </p:nvCxnSpPr>
        <p:spPr bwMode="auto">
          <a:xfrm>
            <a:off x="8113713" y="4191000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52" name="Oval 24"/>
          <p:cNvSpPr>
            <a:spLocks noChangeArrowheads="1"/>
          </p:cNvSpPr>
          <p:nvPr/>
        </p:nvSpPr>
        <p:spPr bwMode="auto">
          <a:xfrm>
            <a:off x="2859773" y="464185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88</a:t>
            </a:r>
          </a:p>
        </p:txBody>
      </p:sp>
      <p:cxnSp>
        <p:nvCxnSpPr>
          <p:cNvPr id="48153" name="AutoShape 25"/>
          <p:cNvCxnSpPr>
            <a:cxnSpLocks noChangeShapeType="1"/>
            <a:stCxn id="48131" idx="4"/>
            <a:endCxn id="48152" idx="0"/>
          </p:cNvCxnSpPr>
          <p:nvPr/>
        </p:nvCxnSpPr>
        <p:spPr bwMode="auto">
          <a:xfrm>
            <a:off x="3051861" y="4191000"/>
            <a:ext cx="1587" cy="4508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54" name="Oval 26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FFFFFF"/>
                </a:solidFill>
              </a:rPr>
              <a:t>24</a:t>
            </a:r>
          </a:p>
        </p:txBody>
      </p:sp>
      <p:cxnSp>
        <p:nvCxnSpPr>
          <p:cNvPr id="48155" name="AutoShape 27"/>
          <p:cNvCxnSpPr>
            <a:cxnSpLocks noChangeShapeType="1"/>
            <a:stCxn id="48131" idx="6"/>
            <a:endCxn id="48136" idx="2"/>
          </p:cNvCxnSpPr>
          <p:nvPr/>
        </p:nvCxnSpPr>
        <p:spPr bwMode="auto">
          <a:xfrm>
            <a:off x="3243948" y="3998913"/>
            <a:ext cx="1248677" cy="0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56" name="Oval 28"/>
          <p:cNvSpPr>
            <a:spLocks noChangeArrowheads="1"/>
          </p:cNvSpPr>
          <p:nvPr/>
        </p:nvSpPr>
        <p:spPr bwMode="auto">
          <a:xfrm>
            <a:off x="1945373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48158" name="AutoShape 30"/>
          <p:cNvCxnSpPr>
            <a:cxnSpLocks noChangeShapeType="1"/>
            <a:stCxn id="48156" idx="6"/>
            <a:endCxn id="48131" idx="2"/>
          </p:cNvCxnSpPr>
          <p:nvPr/>
        </p:nvCxnSpPr>
        <p:spPr bwMode="auto">
          <a:xfrm>
            <a:off x="2329548" y="3998913"/>
            <a:ext cx="53022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59" name="Oval 31"/>
          <p:cNvSpPr>
            <a:spLocks noChangeArrowheads="1"/>
          </p:cNvSpPr>
          <p:nvPr/>
        </p:nvSpPr>
        <p:spPr bwMode="auto">
          <a:xfrm>
            <a:off x="1034148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48160" name="Oval 32"/>
          <p:cNvSpPr>
            <a:spLocks noChangeArrowheads="1"/>
          </p:cNvSpPr>
          <p:nvPr/>
        </p:nvSpPr>
        <p:spPr bwMode="auto">
          <a:xfrm>
            <a:off x="1034148" y="46482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72</a:t>
            </a:r>
          </a:p>
        </p:txBody>
      </p:sp>
      <p:cxnSp>
        <p:nvCxnSpPr>
          <p:cNvPr id="48161" name="AutoShape 33"/>
          <p:cNvCxnSpPr>
            <a:cxnSpLocks noChangeShapeType="1"/>
            <a:endCxn id="48160" idx="0"/>
          </p:cNvCxnSpPr>
          <p:nvPr/>
        </p:nvCxnSpPr>
        <p:spPr bwMode="auto">
          <a:xfrm>
            <a:off x="1226236" y="4210050"/>
            <a:ext cx="1587" cy="4381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62" name="AutoShape 34"/>
          <p:cNvCxnSpPr>
            <a:cxnSpLocks noChangeShapeType="1"/>
            <a:stCxn id="48159" idx="6"/>
            <a:endCxn id="48156" idx="2"/>
          </p:cNvCxnSpPr>
          <p:nvPr/>
        </p:nvCxnSpPr>
        <p:spPr bwMode="auto">
          <a:xfrm>
            <a:off x="1418323" y="3998913"/>
            <a:ext cx="52705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63" name="Rectangle 35"/>
          <p:cNvSpPr>
            <a:spLocks noChangeArrowheads="1"/>
          </p:cNvSpPr>
          <p:nvPr/>
        </p:nvSpPr>
        <p:spPr bwMode="auto">
          <a:xfrm>
            <a:off x="5648325" y="5914562"/>
            <a:ext cx="25971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CC0000"/>
                </a:solidFill>
                <a:latin typeface="Lucida Sans Italic" pitchFamily="1" charset="0"/>
              </a:rPr>
              <a:t>decrease-key of x from 35 to 5</a:t>
            </a:r>
          </a:p>
        </p:txBody>
      </p:sp>
      <p:sp>
        <p:nvSpPr>
          <p:cNvPr id="48164" name="Rectangle 36"/>
          <p:cNvSpPr>
            <a:spLocks noChangeArrowheads="1"/>
          </p:cNvSpPr>
          <p:nvPr/>
        </p:nvSpPr>
        <p:spPr bwMode="auto">
          <a:xfrm>
            <a:off x="1994586" y="3545798"/>
            <a:ext cx="2619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CC0000"/>
                </a:solidFill>
                <a:latin typeface="Lucida Sans Italic" pitchFamily="1" charset="0"/>
              </a:rPr>
              <a:t>x</a:t>
            </a:r>
          </a:p>
        </p:txBody>
      </p:sp>
      <p:sp>
        <p:nvSpPr>
          <p:cNvPr id="48165" name="Rectangle 37"/>
          <p:cNvSpPr>
            <a:spLocks noChangeArrowheads="1"/>
          </p:cNvSpPr>
          <p:nvPr/>
        </p:nvSpPr>
        <p:spPr bwMode="auto">
          <a:xfrm>
            <a:off x="2921686" y="3545798"/>
            <a:ext cx="2698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CC0000"/>
                </a:solidFill>
                <a:latin typeface="Lucida Sans Italic" pitchFamily="1" charset="0"/>
              </a:rPr>
              <a:t>p</a:t>
            </a:r>
          </a:p>
        </p:txBody>
      </p:sp>
      <p:sp>
        <p:nvSpPr>
          <p:cNvPr id="48166" name="Rectangle 38"/>
          <p:cNvSpPr>
            <a:spLocks noChangeArrowheads="1"/>
          </p:cNvSpPr>
          <p:nvPr/>
        </p:nvSpPr>
        <p:spPr bwMode="auto">
          <a:xfrm>
            <a:off x="1356411" y="3276600"/>
            <a:ext cx="432982" cy="277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i="1" dirty="0">
                <a:solidFill>
                  <a:srgbClr val="4D4D4D"/>
                </a:solidFill>
              </a:rPr>
              <a:t>min</a:t>
            </a:r>
          </a:p>
        </p:txBody>
      </p:sp>
      <p:sp>
        <p:nvSpPr>
          <p:cNvPr id="48167" name="Line 39"/>
          <p:cNvSpPr>
            <a:spLocks noChangeShapeType="1"/>
          </p:cNvSpPr>
          <p:nvPr/>
        </p:nvSpPr>
        <p:spPr bwMode="auto">
          <a:xfrm>
            <a:off x="1658036" y="3552825"/>
            <a:ext cx="336550" cy="26761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9B21C6-BC06-4E6A-8E9F-17D7A9585783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Kevin Wayne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7073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81" name="Rectangle 2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Fibonacci Heaps:  Decrease Key</a:t>
            </a:r>
          </a:p>
        </p:txBody>
      </p:sp>
      <p:sp>
        <p:nvSpPr>
          <p:cNvPr id="49153" name="Rectangle 1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anchor="t"/>
          <a:lstStyle/>
          <a:p>
            <a:pPr algn="l">
              <a:lnSpc>
                <a:spcPts val="2563"/>
              </a:lnSpc>
              <a:buClrTx/>
              <a:buSzPct val="5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800" dirty="0">
                <a:solidFill>
                  <a:srgbClr val="003399"/>
                </a:solidFill>
              </a:rPr>
              <a:t>Case 2b.  </a:t>
            </a:r>
            <a:r>
              <a:rPr lang="en-US" sz="1800" dirty="0"/>
              <a:t>[heap order is violated]</a:t>
            </a:r>
          </a:p>
          <a:p>
            <a:pPr marL="334963" lvl="1" indent="-228600" algn="l">
              <a:lnSpc>
                <a:spcPts val="2563"/>
              </a:lnSpc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800" dirty="0">
                <a:solidFill>
                  <a:srgbClr val="C0C0C0"/>
                </a:solidFill>
              </a:rPr>
              <a:t>Decrease key of </a:t>
            </a:r>
            <a:r>
              <a:rPr lang="en-US" sz="1800" dirty="0">
                <a:solidFill>
                  <a:srgbClr val="C0C0C0"/>
                </a:solidFill>
                <a:latin typeface="Lucida Sans Italic" pitchFamily="1" charset="0"/>
              </a:rPr>
              <a:t>x</a:t>
            </a:r>
            <a:r>
              <a:rPr lang="en-US" sz="1800" dirty="0">
                <a:solidFill>
                  <a:srgbClr val="C0C0C0"/>
                </a:solidFill>
              </a:rPr>
              <a:t>.</a:t>
            </a:r>
          </a:p>
          <a:p>
            <a:pPr marL="334963" lvl="1" indent="-228600" algn="l">
              <a:lnSpc>
                <a:spcPts val="2563"/>
              </a:lnSpc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800" dirty="0">
                <a:solidFill>
                  <a:srgbClr val="C0C0C0"/>
                </a:solidFill>
              </a:rPr>
              <a:t>Cut tree rooted at </a:t>
            </a:r>
            <a:r>
              <a:rPr lang="en-US" sz="1800" dirty="0">
                <a:solidFill>
                  <a:srgbClr val="C0C0C0"/>
                </a:solidFill>
                <a:latin typeface="Lucida Sans Italic" pitchFamily="1" charset="0"/>
              </a:rPr>
              <a:t>x, </a:t>
            </a:r>
            <a:r>
              <a:rPr lang="en-US" sz="1800" dirty="0">
                <a:solidFill>
                  <a:srgbClr val="C0C0C0"/>
                </a:solidFill>
              </a:rPr>
              <a:t>meld into root list, and unmark.</a:t>
            </a:r>
          </a:p>
          <a:p>
            <a:pPr marL="334963" lvl="1" indent="-228600" algn="l">
              <a:lnSpc>
                <a:spcPts val="2563"/>
              </a:lnSpc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800" dirty="0">
                <a:solidFill>
                  <a:srgbClr val="C0C0C0"/>
                </a:solidFill>
              </a:rPr>
              <a:t>If parent </a:t>
            </a:r>
            <a:r>
              <a:rPr lang="en-US" sz="1800" dirty="0">
                <a:solidFill>
                  <a:srgbClr val="C0C0C0"/>
                </a:solidFill>
                <a:latin typeface="Lucida Sans Italic" pitchFamily="1" charset="0"/>
              </a:rPr>
              <a:t>p</a:t>
            </a:r>
            <a:r>
              <a:rPr lang="en-US" sz="1800" dirty="0">
                <a:solidFill>
                  <a:srgbClr val="C0C0C0"/>
                </a:solidFill>
              </a:rPr>
              <a:t> of </a:t>
            </a:r>
            <a:r>
              <a:rPr lang="en-US" sz="1800" dirty="0">
                <a:solidFill>
                  <a:srgbClr val="C0C0C0"/>
                </a:solidFill>
                <a:latin typeface="Lucida Sans Italic" pitchFamily="1" charset="0"/>
              </a:rPr>
              <a:t>x</a:t>
            </a:r>
            <a:r>
              <a:rPr lang="en-US" sz="1800" dirty="0">
                <a:solidFill>
                  <a:srgbClr val="C0C0C0"/>
                </a:solidFill>
              </a:rPr>
              <a:t> is unmarked (hasn't yet lost a child), mark it;</a:t>
            </a:r>
            <a:br>
              <a:rPr lang="en-US" sz="1800" dirty="0">
                <a:solidFill>
                  <a:srgbClr val="C0C0C0"/>
                </a:solidFill>
              </a:rPr>
            </a:br>
            <a:r>
              <a:rPr lang="en-US" sz="1800" dirty="0">
                <a:solidFill>
                  <a:srgbClr val="C0C0C0"/>
                </a:solidFill>
              </a:rPr>
              <a:t>Otherwise, cut </a:t>
            </a:r>
            <a:r>
              <a:rPr lang="en-US" sz="1800" dirty="0">
                <a:solidFill>
                  <a:srgbClr val="C0C0C0"/>
                </a:solidFill>
                <a:latin typeface="Lucida Sans Italic" pitchFamily="1" charset="0"/>
              </a:rPr>
              <a:t>p,</a:t>
            </a:r>
            <a:r>
              <a:rPr lang="en-US" sz="1800" dirty="0">
                <a:solidFill>
                  <a:srgbClr val="C0C0C0"/>
                </a:solidFill>
              </a:rPr>
              <a:t> meld into root list, and unmark</a:t>
            </a:r>
            <a:br>
              <a:rPr lang="en-US" sz="1800" dirty="0">
                <a:solidFill>
                  <a:srgbClr val="C0C0C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(and do so recursively for all the ancestors that lose a second child).</a:t>
            </a:r>
          </a:p>
          <a:p>
            <a:pPr marL="344488" lvl="1" indent="-222250" algn="l">
              <a:lnSpc>
                <a:spcPts val="2563"/>
              </a:lnSpc>
              <a:buClrTx/>
              <a:buSzPct val="35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9154" name="Oval 2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2663825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49158" name="AutoShape 6"/>
          <p:cNvCxnSpPr>
            <a:cxnSpLocks noChangeShapeType="1"/>
            <a:stCxn id="49156" idx="4"/>
            <a:endCxn id="49157" idx="0"/>
          </p:cNvCxnSpPr>
          <p:nvPr/>
        </p:nvCxnSpPr>
        <p:spPr bwMode="auto">
          <a:xfrm>
            <a:off x="4684713" y="5029200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49161" name="AutoShape 9"/>
          <p:cNvCxnSpPr>
            <a:cxnSpLocks noChangeShapeType="1"/>
            <a:stCxn id="49160" idx="4"/>
            <a:endCxn id="49156" idx="0"/>
          </p:cNvCxnSpPr>
          <p:nvPr/>
        </p:nvCxnSpPr>
        <p:spPr bwMode="auto">
          <a:xfrm>
            <a:off x="4684713" y="4191000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2" name="AutoShape 10"/>
          <p:cNvCxnSpPr>
            <a:cxnSpLocks noChangeShapeType="1"/>
            <a:stCxn id="49160" idx="5"/>
            <a:endCxn id="49159" idx="1"/>
          </p:cNvCxnSpPr>
          <p:nvPr/>
        </p:nvCxnSpPr>
        <p:spPr bwMode="auto">
          <a:xfrm>
            <a:off x="4821238" y="4135438"/>
            <a:ext cx="490537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3" name="AutoShape 11"/>
          <p:cNvCxnSpPr>
            <a:cxnSpLocks noChangeShapeType="1"/>
            <a:stCxn id="49160" idx="3"/>
            <a:endCxn id="49154" idx="7"/>
          </p:cNvCxnSpPr>
          <p:nvPr/>
        </p:nvCxnSpPr>
        <p:spPr bwMode="auto">
          <a:xfrm flipH="1">
            <a:off x="4059238" y="4135438"/>
            <a:ext cx="490537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64" name="Oval 12"/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21</a:t>
            </a:r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52</a:t>
            </a:r>
          </a:p>
        </p:txBody>
      </p:sp>
      <p:cxnSp>
        <p:nvCxnSpPr>
          <p:cNvPr id="49166" name="AutoShape 14"/>
          <p:cNvCxnSpPr>
            <a:cxnSpLocks noChangeShapeType="1"/>
            <a:stCxn id="49164" idx="4"/>
            <a:endCxn id="49165" idx="0"/>
          </p:cNvCxnSpPr>
          <p:nvPr/>
        </p:nvCxnSpPr>
        <p:spPr bwMode="auto">
          <a:xfrm>
            <a:off x="6232525" y="5029200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67" name="Oval 15"/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FFFFFF"/>
                </a:solidFill>
              </a:rPr>
              <a:t>39</a:t>
            </a:r>
          </a:p>
        </p:txBody>
      </p:sp>
      <p:sp>
        <p:nvSpPr>
          <p:cNvPr id="49168" name="Oval 16"/>
          <p:cNvSpPr>
            <a:spLocks noChangeArrowheads="1"/>
          </p:cNvSpPr>
          <p:nvPr/>
        </p:nvSpPr>
        <p:spPr bwMode="auto">
          <a:xfrm>
            <a:off x="6802438" y="3806825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FFFFFF"/>
                </a:solidFill>
              </a:rPr>
              <a:t>18</a:t>
            </a:r>
          </a:p>
        </p:txBody>
      </p:sp>
      <p:cxnSp>
        <p:nvCxnSpPr>
          <p:cNvPr id="49169" name="AutoShape 17"/>
          <p:cNvCxnSpPr>
            <a:cxnSpLocks noChangeShapeType="1"/>
            <a:stCxn id="49168" idx="4"/>
            <a:endCxn id="49167" idx="0"/>
          </p:cNvCxnSpPr>
          <p:nvPr/>
        </p:nvCxnSpPr>
        <p:spPr bwMode="auto">
          <a:xfrm>
            <a:off x="6994525" y="4191000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0" name="AutoShape 18"/>
          <p:cNvCxnSpPr>
            <a:cxnSpLocks noChangeShapeType="1"/>
            <a:stCxn id="49168" idx="6"/>
            <a:endCxn id="49174" idx="2"/>
          </p:cNvCxnSpPr>
          <p:nvPr/>
        </p:nvCxnSpPr>
        <p:spPr bwMode="auto">
          <a:xfrm>
            <a:off x="7186613" y="3998913"/>
            <a:ext cx="735012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1" name="AutoShape 19"/>
          <p:cNvCxnSpPr>
            <a:cxnSpLocks noChangeShapeType="1"/>
            <a:stCxn id="49168" idx="3"/>
            <a:endCxn id="49164" idx="7"/>
          </p:cNvCxnSpPr>
          <p:nvPr/>
        </p:nvCxnSpPr>
        <p:spPr bwMode="auto">
          <a:xfrm flipH="1">
            <a:off x="6369050" y="4135438"/>
            <a:ext cx="490538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2" name="AutoShape 20"/>
          <p:cNvCxnSpPr>
            <a:cxnSpLocks noChangeShapeType="1"/>
            <a:stCxn id="49168" idx="2"/>
            <a:endCxn id="49160" idx="6"/>
          </p:cNvCxnSpPr>
          <p:nvPr/>
        </p:nvCxnSpPr>
        <p:spPr bwMode="auto">
          <a:xfrm flipH="1">
            <a:off x="4876800" y="3998913"/>
            <a:ext cx="1925638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3" name="Oval 21"/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49174" name="Oval 22"/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38</a:t>
            </a:r>
          </a:p>
        </p:txBody>
      </p:sp>
      <p:cxnSp>
        <p:nvCxnSpPr>
          <p:cNvPr id="49175" name="AutoShape 23"/>
          <p:cNvCxnSpPr>
            <a:cxnSpLocks noChangeShapeType="1"/>
            <a:stCxn id="49174" idx="4"/>
            <a:endCxn id="49173" idx="0"/>
          </p:cNvCxnSpPr>
          <p:nvPr/>
        </p:nvCxnSpPr>
        <p:spPr bwMode="auto">
          <a:xfrm>
            <a:off x="8113713" y="4191000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6" name="Oval 24"/>
          <p:cNvSpPr>
            <a:spLocks noChangeArrowheads="1"/>
          </p:cNvSpPr>
          <p:nvPr/>
        </p:nvSpPr>
        <p:spPr bwMode="auto">
          <a:xfrm>
            <a:off x="2663825" y="464185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88</a:t>
            </a:r>
          </a:p>
        </p:txBody>
      </p:sp>
      <p:cxnSp>
        <p:nvCxnSpPr>
          <p:cNvPr id="49177" name="AutoShape 25"/>
          <p:cNvCxnSpPr>
            <a:cxnSpLocks noChangeShapeType="1"/>
            <a:stCxn id="49155" idx="4"/>
            <a:endCxn id="49176" idx="0"/>
          </p:cNvCxnSpPr>
          <p:nvPr/>
        </p:nvCxnSpPr>
        <p:spPr bwMode="auto">
          <a:xfrm>
            <a:off x="2855913" y="4191000"/>
            <a:ext cx="1587" cy="4508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8" name="Oval 26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FFFFFF"/>
                </a:solidFill>
              </a:rPr>
              <a:t>24</a:t>
            </a:r>
          </a:p>
        </p:txBody>
      </p:sp>
      <p:cxnSp>
        <p:nvCxnSpPr>
          <p:cNvPr id="49179" name="AutoShape 27"/>
          <p:cNvCxnSpPr>
            <a:cxnSpLocks noChangeShapeType="1"/>
            <a:stCxn id="49155" idx="6"/>
            <a:endCxn id="49160" idx="2"/>
          </p:cNvCxnSpPr>
          <p:nvPr/>
        </p:nvCxnSpPr>
        <p:spPr bwMode="auto">
          <a:xfrm>
            <a:off x="3048000" y="3998913"/>
            <a:ext cx="144462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80" name="Oval 28"/>
          <p:cNvSpPr>
            <a:spLocks noChangeArrowheads="1"/>
          </p:cNvSpPr>
          <p:nvPr/>
        </p:nvSpPr>
        <p:spPr bwMode="auto">
          <a:xfrm>
            <a:off x="1749425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49182" name="AutoShape 30"/>
          <p:cNvCxnSpPr>
            <a:cxnSpLocks noChangeShapeType="1"/>
            <a:stCxn id="49180" idx="6"/>
            <a:endCxn id="49155" idx="2"/>
          </p:cNvCxnSpPr>
          <p:nvPr/>
        </p:nvCxnSpPr>
        <p:spPr bwMode="auto">
          <a:xfrm>
            <a:off x="2133600" y="3998913"/>
            <a:ext cx="53022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83" name="Oval 31"/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49184" name="Oval 32"/>
          <p:cNvSpPr>
            <a:spLocks noChangeArrowheads="1"/>
          </p:cNvSpPr>
          <p:nvPr/>
        </p:nvSpPr>
        <p:spPr bwMode="auto">
          <a:xfrm>
            <a:off x="838200" y="46482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72</a:t>
            </a:r>
          </a:p>
        </p:txBody>
      </p:sp>
      <p:cxnSp>
        <p:nvCxnSpPr>
          <p:cNvPr id="49185" name="AutoShape 33"/>
          <p:cNvCxnSpPr>
            <a:cxnSpLocks noChangeShapeType="1"/>
            <a:endCxn id="49184" idx="0"/>
          </p:cNvCxnSpPr>
          <p:nvPr/>
        </p:nvCxnSpPr>
        <p:spPr bwMode="auto">
          <a:xfrm>
            <a:off x="1030288" y="4210050"/>
            <a:ext cx="1587" cy="4381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86" name="AutoShape 34"/>
          <p:cNvCxnSpPr>
            <a:cxnSpLocks noChangeShapeType="1"/>
            <a:stCxn id="49183" idx="6"/>
            <a:endCxn id="49180" idx="2"/>
          </p:cNvCxnSpPr>
          <p:nvPr/>
        </p:nvCxnSpPr>
        <p:spPr bwMode="auto">
          <a:xfrm>
            <a:off x="1222375" y="3998913"/>
            <a:ext cx="52705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87" name="Rectangle 35"/>
          <p:cNvSpPr>
            <a:spLocks noChangeArrowheads="1"/>
          </p:cNvSpPr>
          <p:nvPr/>
        </p:nvSpPr>
        <p:spPr bwMode="auto">
          <a:xfrm>
            <a:off x="5623719" y="5890759"/>
            <a:ext cx="25971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CC0000"/>
                </a:solidFill>
                <a:latin typeface="Lucida Sans Italic" pitchFamily="1" charset="0"/>
              </a:rPr>
              <a:t>decrease-key of x from 35 to 5</a:t>
            </a:r>
          </a:p>
        </p:txBody>
      </p:sp>
      <p:sp>
        <p:nvSpPr>
          <p:cNvPr id="49188" name="Rectangle 36"/>
          <p:cNvSpPr>
            <a:spLocks noChangeArrowheads="1"/>
          </p:cNvSpPr>
          <p:nvPr/>
        </p:nvSpPr>
        <p:spPr bwMode="auto">
          <a:xfrm>
            <a:off x="1798638" y="3524026"/>
            <a:ext cx="2619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CC0000"/>
                </a:solidFill>
                <a:latin typeface="Lucida Sans Italic" pitchFamily="1" charset="0"/>
              </a:rPr>
              <a:t>x</a:t>
            </a:r>
          </a:p>
        </p:txBody>
      </p:sp>
      <p:sp>
        <p:nvSpPr>
          <p:cNvPr id="49189" name="Rectangle 37"/>
          <p:cNvSpPr>
            <a:spLocks noChangeArrowheads="1"/>
          </p:cNvSpPr>
          <p:nvPr/>
        </p:nvSpPr>
        <p:spPr bwMode="auto">
          <a:xfrm>
            <a:off x="2725738" y="3524026"/>
            <a:ext cx="2698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CC0000"/>
                </a:solidFill>
                <a:latin typeface="Lucida Sans Italic" pitchFamily="1" charset="0"/>
              </a:rPr>
              <a:t>p</a:t>
            </a:r>
          </a:p>
        </p:txBody>
      </p:sp>
      <p:sp>
        <p:nvSpPr>
          <p:cNvPr id="49190" name="Rectangle 38"/>
          <p:cNvSpPr>
            <a:spLocks noChangeArrowheads="1"/>
          </p:cNvSpPr>
          <p:nvPr/>
        </p:nvSpPr>
        <p:spPr bwMode="auto">
          <a:xfrm>
            <a:off x="3482300" y="4679950"/>
            <a:ext cx="3000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CC0000"/>
                </a:solidFill>
                <a:latin typeface="Lucida Sans Italic" pitchFamily="1" charset="0"/>
              </a:rPr>
              <a:t>p'</a:t>
            </a:r>
          </a:p>
        </p:txBody>
      </p:sp>
      <p:sp>
        <p:nvSpPr>
          <p:cNvPr id="49191" name="Rectangle 39"/>
          <p:cNvSpPr>
            <a:spLocks noChangeArrowheads="1"/>
          </p:cNvSpPr>
          <p:nvPr/>
        </p:nvSpPr>
        <p:spPr bwMode="auto">
          <a:xfrm>
            <a:off x="2408238" y="5643563"/>
            <a:ext cx="1282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CC0000"/>
                </a:solidFill>
              </a:rPr>
              <a:t>second child cut</a:t>
            </a:r>
          </a:p>
        </p:txBody>
      </p:sp>
      <p:sp>
        <p:nvSpPr>
          <p:cNvPr id="49192" name="Line 40"/>
          <p:cNvSpPr>
            <a:spLocks noChangeShapeType="1"/>
          </p:cNvSpPr>
          <p:nvPr/>
        </p:nvSpPr>
        <p:spPr bwMode="auto">
          <a:xfrm flipV="1">
            <a:off x="3406775" y="5070475"/>
            <a:ext cx="358775" cy="533400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93" name="Rectangle 41"/>
          <p:cNvSpPr>
            <a:spLocks noChangeArrowheads="1"/>
          </p:cNvSpPr>
          <p:nvPr/>
        </p:nvSpPr>
        <p:spPr bwMode="auto">
          <a:xfrm>
            <a:off x="1160463" y="3276600"/>
            <a:ext cx="432982" cy="277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i="1" dirty="0">
                <a:solidFill>
                  <a:srgbClr val="4D4D4D"/>
                </a:solidFill>
              </a:rPr>
              <a:t>min</a:t>
            </a:r>
          </a:p>
        </p:txBody>
      </p:sp>
      <p:sp>
        <p:nvSpPr>
          <p:cNvPr id="49194" name="Line 42"/>
          <p:cNvSpPr>
            <a:spLocks noChangeShapeType="1"/>
          </p:cNvSpPr>
          <p:nvPr/>
        </p:nvSpPr>
        <p:spPr bwMode="auto">
          <a:xfrm>
            <a:off x="1462088" y="3552825"/>
            <a:ext cx="296862" cy="2254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A950EA-B5A0-4EAC-A975-DCF7B02D23F9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Kevin Wayne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857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02" name="Rectangle 2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Fibonacci Heaps:  Decrease Key</a:t>
            </a:r>
          </a:p>
        </p:txBody>
      </p:sp>
      <p:sp>
        <p:nvSpPr>
          <p:cNvPr id="50177" name="Rectangle 1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anchor="t"/>
          <a:lstStyle/>
          <a:p>
            <a:pPr algn="l">
              <a:lnSpc>
                <a:spcPts val="2563"/>
              </a:lnSpc>
              <a:buClrTx/>
              <a:buSzPct val="5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800" dirty="0">
                <a:solidFill>
                  <a:srgbClr val="003399"/>
                </a:solidFill>
              </a:rPr>
              <a:t>Case 2b.  </a:t>
            </a:r>
            <a:r>
              <a:rPr lang="en-US" sz="1800" dirty="0"/>
              <a:t>[heap order is violated]</a:t>
            </a:r>
          </a:p>
          <a:p>
            <a:pPr marL="334963" lvl="1" indent="-228600" algn="l">
              <a:lnSpc>
                <a:spcPts val="2563"/>
              </a:lnSpc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800" dirty="0">
                <a:solidFill>
                  <a:srgbClr val="C0C0C0"/>
                </a:solidFill>
              </a:rPr>
              <a:t>Decrease key of </a:t>
            </a:r>
            <a:r>
              <a:rPr lang="en-US" sz="1800" dirty="0">
                <a:solidFill>
                  <a:srgbClr val="C0C0C0"/>
                </a:solidFill>
                <a:latin typeface="Lucida Sans Italic" pitchFamily="1" charset="0"/>
              </a:rPr>
              <a:t>x</a:t>
            </a:r>
            <a:r>
              <a:rPr lang="en-US" sz="1800" dirty="0">
                <a:solidFill>
                  <a:srgbClr val="C0C0C0"/>
                </a:solidFill>
              </a:rPr>
              <a:t>.</a:t>
            </a:r>
          </a:p>
          <a:p>
            <a:pPr marL="334963" lvl="1" indent="-228600" algn="l">
              <a:lnSpc>
                <a:spcPts val="2563"/>
              </a:lnSpc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800" dirty="0">
                <a:solidFill>
                  <a:srgbClr val="C0C0C0"/>
                </a:solidFill>
              </a:rPr>
              <a:t>Cut tree rooted at </a:t>
            </a:r>
            <a:r>
              <a:rPr lang="en-US" sz="1800" dirty="0">
                <a:solidFill>
                  <a:srgbClr val="C0C0C0"/>
                </a:solidFill>
                <a:latin typeface="Lucida Sans Italic" pitchFamily="1" charset="0"/>
              </a:rPr>
              <a:t>x, </a:t>
            </a:r>
            <a:r>
              <a:rPr lang="en-US" sz="1800" dirty="0">
                <a:solidFill>
                  <a:srgbClr val="C0C0C0"/>
                </a:solidFill>
              </a:rPr>
              <a:t>meld into root list, and unmark.</a:t>
            </a:r>
          </a:p>
          <a:p>
            <a:pPr marL="334963" lvl="1" indent="-228600" algn="l">
              <a:lnSpc>
                <a:spcPts val="2563"/>
              </a:lnSpc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800" dirty="0">
                <a:solidFill>
                  <a:srgbClr val="C0C0C0"/>
                </a:solidFill>
              </a:rPr>
              <a:t>If parent </a:t>
            </a:r>
            <a:r>
              <a:rPr lang="en-US" sz="1800" dirty="0">
                <a:solidFill>
                  <a:srgbClr val="C0C0C0"/>
                </a:solidFill>
                <a:latin typeface="Lucida Sans Italic" pitchFamily="1" charset="0"/>
              </a:rPr>
              <a:t>p</a:t>
            </a:r>
            <a:r>
              <a:rPr lang="en-US" sz="1800" dirty="0">
                <a:solidFill>
                  <a:srgbClr val="C0C0C0"/>
                </a:solidFill>
              </a:rPr>
              <a:t> of </a:t>
            </a:r>
            <a:r>
              <a:rPr lang="en-US" sz="1800" dirty="0">
                <a:solidFill>
                  <a:srgbClr val="C0C0C0"/>
                </a:solidFill>
                <a:latin typeface="Lucida Sans Italic" pitchFamily="1" charset="0"/>
              </a:rPr>
              <a:t>x</a:t>
            </a:r>
            <a:r>
              <a:rPr lang="en-US" sz="1800" dirty="0">
                <a:solidFill>
                  <a:srgbClr val="C0C0C0"/>
                </a:solidFill>
              </a:rPr>
              <a:t> is unmarked (hasn't yet lost a child), mark it;</a:t>
            </a:r>
            <a:br>
              <a:rPr lang="en-US" sz="1800" dirty="0">
                <a:solidFill>
                  <a:srgbClr val="C0C0C0"/>
                </a:solidFill>
              </a:rPr>
            </a:br>
            <a:r>
              <a:rPr lang="en-US" sz="1800" dirty="0">
                <a:solidFill>
                  <a:srgbClr val="C0C0C0"/>
                </a:solidFill>
              </a:rPr>
              <a:t>Otherwise, cut </a:t>
            </a:r>
            <a:r>
              <a:rPr lang="en-US" sz="1800" dirty="0">
                <a:solidFill>
                  <a:srgbClr val="C0C0C0"/>
                </a:solidFill>
                <a:latin typeface="Lucida Sans Italic" pitchFamily="1" charset="0"/>
              </a:rPr>
              <a:t>p,</a:t>
            </a:r>
            <a:r>
              <a:rPr lang="en-US" sz="1800" dirty="0">
                <a:solidFill>
                  <a:srgbClr val="C0C0C0"/>
                </a:solidFill>
              </a:rPr>
              <a:t> meld into root list, and unmark</a:t>
            </a:r>
            <a:br>
              <a:rPr lang="en-US" sz="1800" dirty="0">
                <a:solidFill>
                  <a:srgbClr val="C0C0C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(and do so recursively for all ancestors that lose a second child).</a:t>
            </a:r>
          </a:p>
        </p:txBody>
      </p:sp>
      <p:sp>
        <p:nvSpPr>
          <p:cNvPr id="50178" name="Oval 2"/>
          <p:cNvSpPr>
            <a:spLocks noChangeArrowheads="1"/>
          </p:cNvSpPr>
          <p:nvPr/>
        </p:nvSpPr>
        <p:spPr bwMode="auto">
          <a:xfrm>
            <a:off x="2663825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50179" name="Oval 3"/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50181" name="AutoShape 5"/>
          <p:cNvCxnSpPr>
            <a:cxnSpLocks noChangeShapeType="1"/>
            <a:stCxn id="50179" idx="4"/>
            <a:endCxn id="50180" idx="0"/>
          </p:cNvCxnSpPr>
          <p:nvPr/>
        </p:nvCxnSpPr>
        <p:spPr bwMode="auto">
          <a:xfrm>
            <a:off x="4684713" y="5029200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50183" name="Oval 7"/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50184" name="AutoShape 8"/>
          <p:cNvCxnSpPr>
            <a:cxnSpLocks noChangeShapeType="1"/>
            <a:stCxn id="50183" idx="4"/>
            <a:endCxn id="50179" idx="0"/>
          </p:cNvCxnSpPr>
          <p:nvPr/>
        </p:nvCxnSpPr>
        <p:spPr bwMode="auto">
          <a:xfrm>
            <a:off x="4684713" y="4191000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5" name="AutoShape 9"/>
          <p:cNvCxnSpPr>
            <a:cxnSpLocks noChangeShapeType="1"/>
            <a:stCxn id="50183" idx="5"/>
            <a:endCxn id="50182" idx="1"/>
          </p:cNvCxnSpPr>
          <p:nvPr/>
        </p:nvCxnSpPr>
        <p:spPr bwMode="auto">
          <a:xfrm>
            <a:off x="4821238" y="4135438"/>
            <a:ext cx="490537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86" name="Oval 10"/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21</a:t>
            </a:r>
          </a:p>
        </p:txBody>
      </p:sp>
      <p:sp>
        <p:nvSpPr>
          <p:cNvPr id="50187" name="Oval 11"/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52</a:t>
            </a:r>
          </a:p>
        </p:txBody>
      </p:sp>
      <p:cxnSp>
        <p:nvCxnSpPr>
          <p:cNvPr id="50188" name="AutoShape 12"/>
          <p:cNvCxnSpPr>
            <a:cxnSpLocks noChangeShapeType="1"/>
            <a:stCxn id="50186" idx="4"/>
            <a:endCxn id="50187" idx="0"/>
          </p:cNvCxnSpPr>
          <p:nvPr/>
        </p:nvCxnSpPr>
        <p:spPr bwMode="auto">
          <a:xfrm>
            <a:off x="6232525" y="5029200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89" name="Oval 13"/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FFFFFF"/>
                </a:solidFill>
              </a:rPr>
              <a:t>39</a:t>
            </a:r>
          </a:p>
        </p:txBody>
      </p:sp>
      <p:sp>
        <p:nvSpPr>
          <p:cNvPr id="50190" name="Oval 14"/>
          <p:cNvSpPr>
            <a:spLocks noChangeArrowheads="1"/>
          </p:cNvSpPr>
          <p:nvPr/>
        </p:nvSpPr>
        <p:spPr bwMode="auto">
          <a:xfrm>
            <a:off x="6802438" y="3806825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FFFFFF"/>
                </a:solidFill>
              </a:rPr>
              <a:t>18</a:t>
            </a:r>
          </a:p>
        </p:txBody>
      </p:sp>
      <p:cxnSp>
        <p:nvCxnSpPr>
          <p:cNvPr id="50191" name="AutoShape 15"/>
          <p:cNvCxnSpPr>
            <a:cxnSpLocks noChangeShapeType="1"/>
            <a:stCxn id="50190" idx="4"/>
            <a:endCxn id="50189" idx="0"/>
          </p:cNvCxnSpPr>
          <p:nvPr/>
        </p:nvCxnSpPr>
        <p:spPr bwMode="auto">
          <a:xfrm>
            <a:off x="6994525" y="4191000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6"/>
          <p:cNvCxnSpPr>
            <a:cxnSpLocks noChangeShapeType="1"/>
            <a:stCxn id="50190" idx="6"/>
            <a:endCxn id="50196" idx="2"/>
          </p:cNvCxnSpPr>
          <p:nvPr/>
        </p:nvCxnSpPr>
        <p:spPr bwMode="auto">
          <a:xfrm>
            <a:off x="7186613" y="3998913"/>
            <a:ext cx="735012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17"/>
          <p:cNvCxnSpPr>
            <a:cxnSpLocks noChangeShapeType="1"/>
            <a:stCxn id="50190" idx="3"/>
            <a:endCxn id="50186" idx="7"/>
          </p:cNvCxnSpPr>
          <p:nvPr/>
        </p:nvCxnSpPr>
        <p:spPr bwMode="auto">
          <a:xfrm flipH="1">
            <a:off x="6369050" y="4135438"/>
            <a:ext cx="490538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18"/>
          <p:cNvCxnSpPr>
            <a:cxnSpLocks noChangeShapeType="1"/>
            <a:stCxn id="50190" idx="2"/>
            <a:endCxn id="50183" idx="6"/>
          </p:cNvCxnSpPr>
          <p:nvPr/>
        </p:nvCxnSpPr>
        <p:spPr bwMode="auto">
          <a:xfrm flipH="1">
            <a:off x="4876800" y="3998913"/>
            <a:ext cx="1925638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Oval 19"/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50196" name="Oval 20"/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38</a:t>
            </a:r>
          </a:p>
        </p:txBody>
      </p:sp>
      <p:cxnSp>
        <p:nvCxnSpPr>
          <p:cNvPr id="50197" name="AutoShape 21"/>
          <p:cNvCxnSpPr>
            <a:cxnSpLocks noChangeShapeType="1"/>
            <a:stCxn id="50196" idx="4"/>
            <a:endCxn id="50195" idx="0"/>
          </p:cNvCxnSpPr>
          <p:nvPr/>
        </p:nvCxnSpPr>
        <p:spPr bwMode="auto">
          <a:xfrm>
            <a:off x="8113713" y="4191000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Oval 22"/>
          <p:cNvSpPr>
            <a:spLocks noChangeArrowheads="1"/>
          </p:cNvSpPr>
          <p:nvPr/>
        </p:nvSpPr>
        <p:spPr bwMode="auto">
          <a:xfrm>
            <a:off x="2663825" y="464185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88</a:t>
            </a:r>
          </a:p>
        </p:txBody>
      </p:sp>
      <p:cxnSp>
        <p:nvCxnSpPr>
          <p:cNvPr id="50199" name="AutoShape 23"/>
          <p:cNvCxnSpPr>
            <a:cxnSpLocks noChangeShapeType="1"/>
            <a:stCxn id="50178" idx="4"/>
            <a:endCxn id="50198" idx="0"/>
          </p:cNvCxnSpPr>
          <p:nvPr/>
        </p:nvCxnSpPr>
        <p:spPr bwMode="auto">
          <a:xfrm>
            <a:off x="2855913" y="4191000"/>
            <a:ext cx="1587" cy="4508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0" name="AutoShape 24"/>
          <p:cNvCxnSpPr>
            <a:cxnSpLocks noChangeShapeType="1"/>
            <a:stCxn id="50178" idx="6"/>
            <a:endCxn id="50183" idx="2"/>
          </p:cNvCxnSpPr>
          <p:nvPr/>
        </p:nvCxnSpPr>
        <p:spPr bwMode="auto">
          <a:xfrm>
            <a:off x="3048000" y="3998913"/>
            <a:ext cx="144462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1" name="Oval 25"/>
          <p:cNvSpPr>
            <a:spLocks noChangeArrowheads="1"/>
          </p:cNvSpPr>
          <p:nvPr/>
        </p:nvSpPr>
        <p:spPr bwMode="auto">
          <a:xfrm>
            <a:off x="1749425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50203" name="AutoShape 27"/>
          <p:cNvCxnSpPr>
            <a:cxnSpLocks noChangeShapeType="1"/>
            <a:stCxn id="50201" idx="6"/>
            <a:endCxn id="50178" idx="2"/>
          </p:cNvCxnSpPr>
          <p:nvPr/>
        </p:nvCxnSpPr>
        <p:spPr bwMode="auto">
          <a:xfrm>
            <a:off x="2133600" y="3998913"/>
            <a:ext cx="53022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4" name="Oval 28"/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15</a:t>
            </a:r>
          </a:p>
        </p:txBody>
      </p:sp>
      <p:cxnSp>
        <p:nvCxnSpPr>
          <p:cNvPr id="50205" name="AutoShape 29"/>
          <p:cNvCxnSpPr>
            <a:cxnSpLocks noChangeShapeType="1"/>
            <a:stCxn id="50204" idx="6"/>
            <a:endCxn id="50201" idx="2"/>
          </p:cNvCxnSpPr>
          <p:nvPr/>
        </p:nvCxnSpPr>
        <p:spPr bwMode="auto">
          <a:xfrm>
            <a:off x="1222375" y="3998913"/>
            <a:ext cx="52705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6" name="Oval 30"/>
          <p:cNvSpPr>
            <a:spLocks noChangeArrowheads="1"/>
          </p:cNvSpPr>
          <p:nvPr/>
        </p:nvSpPr>
        <p:spPr bwMode="auto">
          <a:xfrm>
            <a:off x="3581400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50207" name="Oval 31"/>
          <p:cNvSpPr>
            <a:spLocks noChangeArrowheads="1"/>
          </p:cNvSpPr>
          <p:nvPr/>
        </p:nvSpPr>
        <p:spPr bwMode="auto">
          <a:xfrm>
            <a:off x="838200" y="46482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72</a:t>
            </a:r>
          </a:p>
        </p:txBody>
      </p:sp>
      <p:cxnSp>
        <p:nvCxnSpPr>
          <p:cNvPr id="50208" name="AutoShape 32"/>
          <p:cNvCxnSpPr>
            <a:cxnSpLocks noChangeShapeType="1"/>
            <a:stCxn id="50204" idx="4"/>
            <a:endCxn id="50207" idx="0"/>
          </p:cNvCxnSpPr>
          <p:nvPr/>
        </p:nvCxnSpPr>
        <p:spPr bwMode="auto">
          <a:xfrm>
            <a:off x="1030288" y="4191000"/>
            <a:ext cx="1587" cy="4572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9" name="Rectangle 33"/>
          <p:cNvSpPr>
            <a:spLocks noChangeArrowheads="1"/>
          </p:cNvSpPr>
          <p:nvPr/>
        </p:nvSpPr>
        <p:spPr bwMode="auto">
          <a:xfrm>
            <a:off x="5638800" y="5929086"/>
            <a:ext cx="25971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CC0000"/>
                </a:solidFill>
                <a:latin typeface="Lucida Sans Italic" pitchFamily="1" charset="0"/>
              </a:rPr>
              <a:t>decrease-key of x from 35 to 5</a:t>
            </a:r>
          </a:p>
        </p:txBody>
      </p:sp>
      <p:sp>
        <p:nvSpPr>
          <p:cNvPr id="50210" name="Rectangle 34"/>
          <p:cNvSpPr>
            <a:spLocks noChangeArrowheads="1"/>
          </p:cNvSpPr>
          <p:nvPr/>
        </p:nvSpPr>
        <p:spPr bwMode="auto">
          <a:xfrm>
            <a:off x="1798638" y="3502254"/>
            <a:ext cx="2619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CC0000"/>
                </a:solidFill>
                <a:latin typeface="Lucida Sans Italic" pitchFamily="1" charset="0"/>
              </a:rPr>
              <a:t>x</a:t>
            </a:r>
          </a:p>
        </p:txBody>
      </p:sp>
      <p:sp>
        <p:nvSpPr>
          <p:cNvPr id="50211" name="Rectangle 35"/>
          <p:cNvSpPr>
            <a:spLocks noChangeArrowheads="1"/>
          </p:cNvSpPr>
          <p:nvPr/>
        </p:nvSpPr>
        <p:spPr bwMode="auto">
          <a:xfrm>
            <a:off x="2725738" y="3502254"/>
            <a:ext cx="2698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CC0000"/>
                </a:solidFill>
                <a:latin typeface="Lucida Sans Italic" pitchFamily="1" charset="0"/>
              </a:rPr>
              <a:t>p</a:t>
            </a:r>
          </a:p>
        </p:txBody>
      </p:sp>
      <p:sp>
        <p:nvSpPr>
          <p:cNvPr id="50212" name="Rectangle 36"/>
          <p:cNvSpPr>
            <a:spLocks noChangeArrowheads="1"/>
          </p:cNvSpPr>
          <p:nvPr/>
        </p:nvSpPr>
        <p:spPr bwMode="auto">
          <a:xfrm>
            <a:off x="3640138" y="3502254"/>
            <a:ext cx="3000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CC0000"/>
                </a:solidFill>
                <a:latin typeface="Lucida Sans Italic" pitchFamily="1" charset="0"/>
              </a:rPr>
              <a:t>p'</a:t>
            </a:r>
          </a:p>
        </p:txBody>
      </p:sp>
      <p:sp>
        <p:nvSpPr>
          <p:cNvPr id="50213" name="Rectangle 37"/>
          <p:cNvSpPr>
            <a:spLocks noChangeArrowheads="1"/>
          </p:cNvSpPr>
          <p:nvPr/>
        </p:nvSpPr>
        <p:spPr bwMode="auto">
          <a:xfrm>
            <a:off x="1160463" y="3276600"/>
            <a:ext cx="431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4D4D4D"/>
                </a:solidFill>
              </a:rPr>
              <a:t>min</a:t>
            </a:r>
          </a:p>
        </p:txBody>
      </p:sp>
      <p:sp>
        <p:nvSpPr>
          <p:cNvPr id="50214" name="Line 38"/>
          <p:cNvSpPr>
            <a:spLocks noChangeShapeType="1"/>
          </p:cNvSpPr>
          <p:nvPr/>
        </p:nvSpPr>
        <p:spPr bwMode="auto">
          <a:xfrm>
            <a:off x="1462088" y="3552825"/>
            <a:ext cx="296862" cy="2254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5" name="Rectangle 39"/>
          <p:cNvSpPr>
            <a:spLocks noChangeArrowheads="1"/>
          </p:cNvSpPr>
          <p:nvPr/>
        </p:nvSpPr>
        <p:spPr bwMode="auto">
          <a:xfrm>
            <a:off x="3224213" y="4676775"/>
            <a:ext cx="89535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CC0000"/>
                </a:solidFill>
              </a:rPr>
              <a:t>don't mark</a:t>
            </a:r>
            <a:br>
              <a:rPr lang="en-US" sz="1200">
                <a:solidFill>
                  <a:srgbClr val="CC0000"/>
                </a:solidFill>
              </a:rPr>
            </a:br>
            <a:r>
              <a:rPr lang="en-US" sz="1200">
                <a:solidFill>
                  <a:srgbClr val="CC0000"/>
                </a:solidFill>
              </a:rPr>
              <a:t>parent if</a:t>
            </a:r>
            <a:br>
              <a:rPr lang="en-US" sz="1200">
                <a:solidFill>
                  <a:srgbClr val="CC0000"/>
                </a:solidFill>
              </a:rPr>
            </a:br>
            <a:r>
              <a:rPr lang="en-US" sz="1200">
                <a:solidFill>
                  <a:srgbClr val="CC0000"/>
                </a:solidFill>
              </a:rPr>
              <a:t>it's a root</a:t>
            </a:r>
          </a:p>
        </p:txBody>
      </p:sp>
      <p:sp>
        <p:nvSpPr>
          <p:cNvPr id="50216" name="Line 40"/>
          <p:cNvSpPr>
            <a:spLocks noChangeShapeType="1"/>
          </p:cNvSpPr>
          <p:nvPr/>
        </p:nvSpPr>
        <p:spPr bwMode="auto">
          <a:xfrm flipV="1">
            <a:off x="3959225" y="4129088"/>
            <a:ext cx="525463" cy="563562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7" name="Rectangle 41"/>
          <p:cNvSpPr>
            <a:spLocks noChangeArrowheads="1"/>
          </p:cNvSpPr>
          <p:nvPr/>
        </p:nvSpPr>
        <p:spPr bwMode="auto">
          <a:xfrm>
            <a:off x="4535488" y="3502254"/>
            <a:ext cx="3286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CC0000"/>
                </a:solidFill>
                <a:latin typeface="Lucida Sans Italic" pitchFamily="1" charset="0"/>
              </a:rPr>
              <a:t>p''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79C85F-54E3-419D-AA57-26E80A87065C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Kevin Wayne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663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Heap Properties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Fibonacci heap </a:t>
            </a:r>
            <a:r>
              <a:rPr lang="en-US" i="1" dirty="0"/>
              <a:t>H</a:t>
            </a:r>
            <a:r>
              <a:rPr lang="en-US" dirty="0"/>
              <a:t> is a collection of heap-ordered trees with the following properties:</a:t>
            </a:r>
          </a:p>
          <a:p>
            <a:pPr lvl="1"/>
            <a:r>
              <a:rPr lang="en-US" dirty="0"/>
              <a:t>The roots of these trees are kept in a circular doubly-linked list (the root list of </a:t>
            </a:r>
            <a:r>
              <a:rPr lang="en-US" i="1" dirty="0"/>
              <a:t>H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The root of each tree contains the minimum element in that tree (this follows from being a heap-ordered tree)</a:t>
            </a:r>
          </a:p>
          <a:p>
            <a:pPr lvl="1"/>
            <a:r>
              <a:rPr lang="en-US" dirty="0"/>
              <a:t>We access the heap by a pointer to the tree root with the overall minimum key</a:t>
            </a:r>
          </a:p>
          <a:p>
            <a:pPr lvl="1"/>
            <a:r>
              <a:rPr lang="en-US" dirty="0"/>
              <a:t>For each node </a:t>
            </a:r>
            <a:r>
              <a:rPr lang="en-US" i="1" dirty="0"/>
              <a:t>x</a:t>
            </a:r>
            <a:r>
              <a:rPr lang="en-US" dirty="0"/>
              <a:t>, </a:t>
            </a:r>
          </a:p>
          <a:p>
            <a:pPr lvl="2"/>
            <a:r>
              <a:rPr lang="en-US" dirty="0"/>
              <a:t>the </a:t>
            </a:r>
            <a:r>
              <a:rPr lang="en-US" i="1" dirty="0">
                <a:solidFill>
                  <a:srgbClr val="0070C0"/>
                </a:solidFill>
              </a:rPr>
              <a:t>degree</a:t>
            </a:r>
            <a:r>
              <a:rPr lang="en-US" dirty="0"/>
              <a:t> (a.k.a. the </a:t>
            </a:r>
            <a:r>
              <a:rPr lang="en-US" i="1" dirty="0">
                <a:solidFill>
                  <a:srgbClr val="0070C0"/>
                </a:solidFill>
              </a:rPr>
              <a:t>order</a:t>
            </a:r>
            <a:r>
              <a:rPr lang="en-US" dirty="0"/>
              <a:t> or </a:t>
            </a:r>
            <a:r>
              <a:rPr lang="en-US" i="1" dirty="0">
                <a:solidFill>
                  <a:srgbClr val="0070C0"/>
                </a:solidFill>
              </a:rPr>
              <a:t>rank</a:t>
            </a:r>
            <a:r>
              <a:rPr lang="en-US" dirty="0"/>
              <a:t>) of </a:t>
            </a:r>
            <a:r>
              <a:rPr lang="en-US" i="1" dirty="0"/>
              <a:t>x</a:t>
            </a:r>
            <a:r>
              <a:rPr lang="en-US" dirty="0"/>
              <a:t> is the number of children </a:t>
            </a:r>
            <a:r>
              <a:rPr lang="en-US" i="1" dirty="0"/>
              <a:t>x </a:t>
            </a:r>
            <a:r>
              <a:rPr lang="en-US" dirty="0"/>
              <a:t>has;</a:t>
            </a:r>
          </a:p>
          <a:p>
            <a:pPr lvl="2"/>
            <a:r>
              <a:rPr lang="en-US" dirty="0"/>
              <a:t>the </a:t>
            </a:r>
            <a:r>
              <a:rPr lang="en-US" i="1" dirty="0">
                <a:solidFill>
                  <a:srgbClr val="0070C0"/>
                </a:solidFill>
              </a:rPr>
              <a:t>mark</a:t>
            </a:r>
            <a:r>
              <a:rPr lang="en-US" dirty="0"/>
              <a:t> of </a:t>
            </a:r>
            <a:r>
              <a:rPr lang="en-US" i="1" dirty="0"/>
              <a:t>x</a:t>
            </a:r>
            <a:r>
              <a:rPr lang="en-US" dirty="0"/>
              <a:t> is a Boolean value indicating if node </a:t>
            </a:r>
            <a:r>
              <a:rPr lang="en-US" i="1" dirty="0"/>
              <a:t>x</a:t>
            </a:r>
            <a:r>
              <a:rPr lang="en-US" dirty="0"/>
              <a:t> has lost a child since the last time </a:t>
            </a:r>
            <a:r>
              <a:rPr lang="en-US" i="1" dirty="0"/>
              <a:t>x</a:t>
            </a:r>
            <a:r>
              <a:rPr lang="en-US" dirty="0"/>
              <a:t> was made the child of another node.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B244-4AAC-433C-8570-C8804B7A87B5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Kevin Wayne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0731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1706" y="148418"/>
            <a:ext cx="9388608" cy="663833"/>
          </a:xfrm>
        </p:spPr>
        <p:txBody>
          <a:bodyPr/>
          <a:lstStyle/>
          <a:p>
            <a:r>
              <a:rPr lang="en-US" dirty="0"/>
              <a:t>Decrease Key Analysis</a:t>
            </a:r>
          </a:p>
        </p:txBody>
      </p:sp>
      <p:sp>
        <p:nvSpPr>
          <p:cNvPr id="51201" name="Rectangle 1"/>
          <p:cNvSpPr>
            <a:spLocks noGrp="1" noChangeArrowheads="1"/>
          </p:cNvSpPr>
          <p:nvPr>
            <p:ph idx="1"/>
          </p:nvPr>
        </p:nvSpPr>
        <p:spPr>
          <a:xfrm>
            <a:off x="201706" y="923826"/>
            <a:ext cx="8727141" cy="5357231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Notation:</a:t>
            </a:r>
          </a:p>
          <a:p>
            <a:pPr>
              <a:spcBef>
                <a:spcPts val="0"/>
              </a:spcBef>
            </a:pP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H</a:t>
            </a:r>
            <a:r>
              <a:rPr lang="en-US" dirty="0"/>
              <a:t>) =  # trees in heap </a:t>
            </a:r>
            <a:r>
              <a:rPr lang="en-US" i="1" dirty="0"/>
              <a:t>H</a:t>
            </a:r>
            <a:r>
              <a:rPr lang="en-US" dirty="0"/>
              <a:t>.</a:t>
            </a:r>
          </a:p>
          <a:p>
            <a:pPr>
              <a:spcBef>
                <a:spcPts val="0"/>
              </a:spcBef>
            </a:pPr>
            <a:r>
              <a:rPr lang="en-US" i="1" dirty="0"/>
              <a:t>m</a:t>
            </a:r>
            <a:r>
              <a:rPr lang="en-US" dirty="0"/>
              <a:t>(</a:t>
            </a:r>
            <a:r>
              <a:rPr lang="en-US" i="1" dirty="0"/>
              <a:t>H</a:t>
            </a:r>
            <a:r>
              <a:rPr lang="en-US" dirty="0"/>
              <a:t>) =  # marked nodes in heap </a:t>
            </a:r>
            <a:r>
              <a:rPr lang="en-US" i="1" dirty="0"/>
              <a:t>H</a:t>
            </a:r>
            <a:r>
              <a:rPr lang="en-US" dirty="0"/>
              <a:t>.</a:t>
            </a:r>
          </a:p>
          <a:p>
            <a:pPr>
              <a:spcBef>
                <a:spcPts val="0"/>
              </a:spcBef>
            </a:pPr>
            <a:r>
              <a:rPr lang="en-US" i="1" dirty="0"/>
              <a:t>c</a:t>
            </a:r>
            <a:r>
              <a:rPr lang="en-US" dirty="0"/>
              <a:t> = # cuts </a:t>
            </a:r>
          </a:p>
          <a:p>
            <a:pPr lvl="1">
              <a:spcBef>
                <a:spcPts val="0"/>
              </a:spcBef>
            </a:pPr>
            <a:r>
              <a:rPr lang="en-US" dirty="0"/>
              <a:t>O(1) per cut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When we decrease the key &amp; violate the heap order, we move the node to the root list.</a:t>
            </a:r>
          </a:p>
          <a:p>
            <a:pPr lvl="1">
              <a:spcBef>
                <a:spcPts val="0"/>
              </a:spcBef>
            </a:pPr>
            <a:r>
              <a:rPr lang="en-US" dirty="0"/>
              <a:t>So if we have to perform </a:t>
            </a:r>
            <a:r>
              <a:rPr lang="en-US" i="1" dirty="0"/>
              <a:t>c</a:t>
            </a:r>
            <a:r>
              <a:rPr lang="en-US" dirty="0"/>
              <a:t> cuts, then we spend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 time.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Actual cost: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</a:pPr>
            <a:r>
              <a:rPr lang="en-US" i="1" dirty="0"/>
              <a:t>O</a:t>
            </a:r>
            <a:r>
              <a:rPr lang="en-US" dirty="0"/>
              <a:t>(1) time for decrease key.</a:t>
            </a:r>
          </a:p>
          <a:p>
            <a:pPr>
              <a:spcBef>
                <a:spcPts val="0"/>
              </a:spcBef>
            </a:pPr>
            <a:r>
              <a:rPr lang="en-US" i="1" dirty="0"/>
              <a:t>O</a:t>
            </a:r>
            <a:r>
              <a:rPr lang="en-US" dirty="0"/>
              <a:t>(1) time for each of </a:t>
            </a:r>
            <a:r>
              <a:rPr lang="en-US" i="1" dirty="0"/>
              <a:t>c</a:t>
            </a:r>
            <a:r>
              <a:rPr lang="en-US" dirty="0"/>
              <a:t> cascading cuts, plus reinserting in root list.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Amortized cost: </a:t>
            </a:r>
            <a:r>
              <a:rPr lang="en-US" i="1" dirty="0"/>
              <a:t>O</a:t>
            </a:r>
            <a:r>
              <a:rPr lang="en-US" dirty="0"/>
              <a:t>(1)</a:t>
            </a:r>
          </a:p>
          <a:p>
            <a:pPr>
              <a:spcBef>
                <a:spcPts val="0"/>
              </a:spcBef>
            </a:pP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H</a:t>
            </a:r>
            <a:r>
              <a:rPr lang="en-US" dirty="0"/>
              <a:t>′) = 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H</a:t>
            </a:r>
            <a:r>
              <a:rPr lang="en-US" dirty="0"/>
              <a:t>) + </a:t>
            </a:r>
            <a:r>
              <a:rPr lang="en-US" i="1" dirty="0"/>
              <a:t>c</a:t>
            </a:r>
          </a:p>
          <a:p>
            <a:pPr>
              <a:spcBef>
                <a:spcPts val="0"/>
              </a:spcBef>
            </a:pPr>
            <a:r>
              <a:rPr lang="en-US" i="1" dirty="0"/>
              <a:t>m</a:t>
            </a:r>
            <a:r>
              <a:rPr lang="en-US" dirty="0"/>
              <a:t>(</a:t>
            </a:r>
            <a:r>
              <a:rPr lang="en-US" i="1" dirty="0"/>
              <a:t>H</a:t>
            </a:r>
            <a:r>
              <a:rPr lang="en-US" dirty="0"/>
              <a:t>′) ≤ </a:t>
            </a:r>
            <a:r>
              <a:rPr lang="en-US" i="1" dirty="0"/>
              <a:t>m</a:t>
            </a:r>
            <a:r>
              <a:rPr lang="en-US" dirty="0"/>
              <a:t>(</a:t>
            </a:r>
            <a:r>
              <a:rPr lang="en-US" i="1" dirty="0"/>
              <a:t>H</a:t>
            </a:r>
            <a:r>
              <a:rPr lang="en-US" dirty="0"/>
              <a:t>) - </a:t>
            </a:r>
            <a:r>
              <a:rPr lang="en-US" i="1" dirty="0"/>
              <a:t>c</a:t>
            </a:r>
            <a:r>
              <a:rPr lang="en-US" dirty="0"/>
              <a:t> + 2</a:t>
            </a:r>
          </a:p>
          <a:p>
            <a:pPr lvl="1">
              <a:spcBef>
                <a:spcPts val="0"/>
              </a:spcBef>
            </a:pPr>
            <a:r>
              <a:rPr lang="en-US" dirty="0"/>
              <a:t>each cascading cut unmarks a node</a:t>
            </a:r>
          </a:p>
          <a:p>
            <a:pPr lvl="1">
              <a:spcBef>
                <a:spcPts val="0"/>
              </a:spcBef>
            </a:pPr>
            <a:r>
              <a:rPr lang="en-US" dirty="0"/>
              <a:t>last cascading cut could potentially mark a node</a:t>
            </a:r>
          </a:p>
          <a:p>
            <a:pPr>
              <a:spcBef>
                <a:spcPts val="0"/>
              </a:spcBef>
            </a:pPr>
            <a:r>
              <a:rPr lang="en-US" dirty="0"/>
              <a:t>∆Φ ≤ </a:t>
            </a:r>
            <a:r>
              <a:rPr lang="en-US" i="1" dirty="0"/>
              <a:t>c</a:t>
            </a:r>
            <a:r>
              <a:rPr lang="en-US" dirty="0"/>
              <a:t> + 2(-</a:t>
            </a:r>
            <a:r>
              <a:rPr lang="en-US" i="1" dirty="0"/>
              <a:t>c</a:t>
            </a:r>
            <a:r>
              <a:rPr lang="en-US" dirty="0"/>
              <a:t> + 2)  =  4 – </a:t>
            </a:r>
            <a:r>
              <a:rPr lang="en-US" i="1" dirty="0"/>
              <a:t>c</a:t>
            </a:r>
            <a:r>
              <a:rPr lang="en-US" dirty="0"/>
              <a:t>.</a:t>
            </a:r>
          </a:p>
          <a:p>
            <a:pPr>
              <a:spcBef>
                <a:spcPts val="0"/>
              </a:spcBef>
            </a:pPr>
            <a:r>
              <a:rPr lang="en-US" dirty="0"/>
              <a:t>Thus, the amortized cost  is at most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 + 4 - </a:t>
            </a:r>
            <a:r>
              <a:rPr lang="en-US" i="1" dirty="0"/>
              <a:t>c</a:t>
            </a:r>
            <a:r>
              <a:rPr lang="en-US" dirty="0"/>
              <a:t> = O(1)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D699-3678-494A-84D8-A7B6E69D77AA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5025801" y="1176352"/>
            <a:ext cx="3924300" cy="508000"/>
          </a:xfrm>
          <a:prstGeom prst="rect">
            <a:avLst/>
          </a:prstGeom>
          <a:solidFill>
            <a:srgbClr val="003399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228600" bIns="91440">
            <a:spAutoFit/>
          </a:bodyPr>
          <a:lstStyle/>
          <a:p>
            <a:pPr>
              <a:lnSpc>
                <a:spcPts val="2563"/>
              </a:lnSpc>
              <a:buClrTx/>
              <a:buSzPct val="5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3399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pitchFamily="1" charset="2"/>
              </a:rPr>
              <a:t></a:t>
            </a:r>
            <a:r>
              <a:rPr lang="en-US" sz="1800">
                <a:solidFill>
                  <a:srgbClr val="000000"/>
                </a:solidFill>
              </a:rPr>
              <a:t>(</a:t>
            </a:r>
            <a:r>
              <a:rPr lang="en-US" sz="1800">
                <a:solidFill>
                  <a:srgbClr val="000000"/>
                </a:solidFill>
                <a:latin typeface="Lucida Sans Italic" pitchFamily="1" charset="0"/>
              </a:rPr>
              <a:t>H</a:t>
            </a:r>
            <a:r>
              <a:rPr lang="en-US" sz="1800">
                <a:solidFill>
                  <a:srgbClr val="000000"/>
                </a:solidFill>
              </a:rPr>
              <a:t>) </a:t>
            </a:r>
            <a:r>
              <a:rPr lang="en-US" sz="1800">
                <a:solidFill>
                  <a:srgbClr val="000000"/>
                </a:solidFill>
                <a:latin typeface="Lucida Grande" pitchFamily="1" charset="0"/>
              </a:rPr>
              <a:t> = </a:t>
            </a:r>
            <a:r>
              <a:rPr lang="en-US" sz="1800">
                <a:solidFill>
                  <a:srgbClr val="000000"/>
                </a:solidFill>
                <a:latin typeface="Lucida Sans Italic" pitchFamily="1" charset="0"/>
              </a:rPr>
              <a:t>trees</a:t>
            </a:r>
            <a:r>
              <a:rPr lang="en-US" sz="1800">
                <a:solidFill>
                  <a:srgbClr val="000000"/>
                </a:solidFill>
              </a:rPr>
              <a:t>(</a:t>
            </a:r>
            <a:r>
              <a:rPr lang="en-US" sz="1800">
                <a:solidFill>
                  <a:srgbClr val="000000"/>
                </a:solidFill>
                <a:latin typeface="Lucida Sans Italic" pitchFamily="1" charset="0"/>
              </a:rPr>
              <a:t>H</a:t>
            </a:r>
            <a:r>
              <a:rPr lang="en-US" sz="1800">
                <a:solidFill>
                  <a:srgbClr val="000000"/>
                </a:solidFill>
              </a:rPr>
              <a:t>) + 2</a:t>
            </a:r>
            <a:r>
              <a:rPr lang="en-US" sz="1800" baseline="300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pitchFamily="1" charset="2"/>
              </a:rPr>
              <a:t></a:t>
            </a:r>
            <a:r>
              <a:rPr lang="en-US" sz="1800" baseline="300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  <a:latin typeface="Lucida Sans Italic" pitchFamily="1" charset="0"/>
              </a:rPr>
              <a:t>marks</a:t>
            </a:r>
            <a:r>
              <a:rPr lang="en-US" sz="1800">
                <a:solidFill>
                  <a:srgbClr val="000000"/>
                </a:solidFill>
              </a:rPr>
              <a:t>(</a:t>
            </a:r>
            <a:r>
              <a:rPr lang="en-US" sz="1800">
                <a:solidFill>
                  <a:srgbClr val="000000"/>
                </a:solidFill>
                <a:latin typeface="Lucida Sans Italic" pitchFamily="1" charset="0"/>
              </a:rPr>
              <a:t>H</a:t>
            </a:r>
            <a:r>
              <a:rPr lang="en-US" sz="18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6516463" y="1720864"/>
            <a:ext cx="1343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4D4D4D"/>
                </a:solidFill>
                <a:latin typeface="Lucida Sans Italic" pitchFamily="1" charset="0"/>
              </a:rPr>
              <a:t>potential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Kevin Wayne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09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 Heaps:  Delete</a:t>
            </a:r>
          </a:p>
        </p:txBody>
      </p:sp>
      <p:sp>
        <p:nvSpPr>
          <p:cNvPr id="56321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node </a:t>
            </a:r>
            <a:r>
              <a:rPr lang="en-US" i="1" dirty="0"/>
              <a:t>x</a:t>
            </a:r>
            <a:r>
              <a:rPr lang="en-US" dirty="0"/>
              <a:t>: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i="1" dirty="0"/>
              <a:t>decrease-key</a:t>
            </a:r>
            <a:r>
              <a:rPr lang="en-US" dirty="0"/>
              <a:t> of </a:t>
            </a:r>
            <a:r>
              <a:rPr lang="en-US" i="1" dirty="0"/>
              <a:t>x</a:t>
            </a:r>
            <a:r>
              <a:rPr lang="en-US" dirty="0"/>
              <a:t> to -</a:t>
            </a:r>
            <a:r>
              <a:rPr lang="en-US" dirty="0">
                <a:latin typeface="Symbol" panose="05050102010706020507" pitchFamily="18" charset="2"/>
                <a:sym typeface="Symbol"/>
              </a:rPr>
              <a:t></a:t>
            </a:r>
            <a:r>
              <a:rPr lang="en-US" dirty="0"/>
              <a:t>.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i="1" dirty="0"/>
              <a:t>delete-min</a:t>
            </a:r>
            <a:r>
              <a:rPr lang="en-US" dirty="0"/>
              <a:t> element in the heap.</a:t>
            </a:r>
          </a:p>
          <a:p>
            <a:pPr lvl="1"/>
            <a:endParaRPr lang="en-US" dirty="0"/>
          </a:p>
          <a:p>
            <a:r>
              <a:rPr lang="en-US" dirty="0"/>
              <a:t>Amortized cost: 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rank</a:t>
            </a:r>
            <a:r>
              <a:rPr lang="en-US" dirty="0"/>
              <a:t>(</a:t>
            </a:r>
            <a:r>
              <a:rPr lang="en-US" i="1" dirty="0"/>
              <a:t>H</a:t>
            </a:r>
            <a:r>
              <a:rPr lang="en-US" dirty="0"/>
              <a:t>))</a:t>
            </a:r>
          </a:p>
          <a:p>
            <a:pPr lvl="1"/>
            <a:r>
              <a:rPr lang="en-US" i="1" dirty="0"/>
              <a:t>O</a:t>
            </a:r>
            <a:r>
              <a:rPr lang="en-US" dirty="0"/>
              <a:t>(1) amortized for </a:t>
            </a:r>
            <a:r>
              <a:rPr lang="en-US" i="1" dirty="0"/>
              <a:t>decrease-key</a:t>
            </a:r>
            <a:endParaRPr lang="en-US" dirty="0"/>
          </a:p>
          <a:p>
            <a:pPr lvl="1"/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rank</a:t>
            </a:r>
            <a:r>
              <a:rPr lang="en-US" dirty="0"/>
              <a:t>(</a:t>
            </a:r>
            <a:r>
              <a:rPr lang="en-US" i="1" dirty="0"/>
              <a:t>H</a:t>
            </a:r>
            <a:r>
              <a:rPr lang="en-US" dirty="0"/>
              <a:t>)) amortized for </a:t>
            </a:r>
            <a:r>
              <a:rPr lang="en-US" i="1" dirty="0"/>
              <a:t>delete-min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BFD-6F6F-4BA7-8630-CE6A47581BBF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4924425" y="1009650"/>
            <a:ext cx="3924300" cy="508000"/>
          </a:xfrm>
          <a:prstGeom prst="rect">
            <a:avLst/>
          </a:prstGeom>
          <a:solidFill>
            <a:srgbClr val="003399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228600" bIns="91440">
            <a:spAutoFit/>
          </a:bodyPr>
          <a:lstStyle/>
          <a:p>
            <a:pPr>
              <a:lnSpc>
                <a:spcPts val="2563"/>
              </a:lnSpc>
              <a:buClrTx/>
              <a:buSzPct val="5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3399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pitchFamily="1" charset="2"/>
              </a:rPr>
              <a:t></a:t>
            </a:r>
            <a:r>
              <a:rPr lang="en-US" sz="1800">
                <a:solidFill>
                  <a:srgbClr val="000000"/>
                </a:solidFill>
              </a:rPr>
              <a:t>(</a:t>
            </a:r>
            <a:r>
              <a:rPr lang="en-US" sz="1800">
                <a:solidFill>
                  <a:srgbClr val="000000"/>
                </a:solidFill>
                <a:latin typeface="Lucida Sans Italic" pitchFamily="1" charset="0"/>
              </a:rPr>
              <a:t>H</a:t>
            </a:r>
            <a:r>
              <a:rPr lang="en-US" sz="1800">
                <a:solidFill>
                  <a:srgbClr val="000000"/>
                </a:solidFill>
              </a:rPr>
              <a:t>) </a:t>
            </a:r>
            <a:r>
              <a:rPr lang="en-US" sz="1800">
                <a:solidFill>
                  <a:srgbClr val="000000"/>
                </a:solidFill>
                <a:latin typeface="Lucida Grande" pitchFamily="1" charset="0"/>
              </a:rPr>
              <a:t> = </a:t>
            </a:r>
            <a:r>
              <a:rPr lang="en-US" sz="1800">
                <a:solidFill>
                  <a:srgbClr val="000000"/>
                </a:solidFill>
                <a:latin typeface="Lucida Sans Italic" pitchFamily="1" charset="0"/>
              </a:rPr>
              <a:t>trees</a:t>
            </a:r>
            <a:r>
              <a:rPr lang="en-US" sz="1800">
                <a:solidFill>
                  <a:srgbClr val="000000"/>
                </a:solidFill>
              </a:rPr>
              <a:t>(</a:t>
            </a:r>
            <a:r>
              <a:rPr lang="en-US" sz="1800">
                <a:solidFill>
                  <a:srgbClr val="000000"/>
                </a:solidFill>
                <a:latin typeface="Lucida Sans Italic" pitchFamily="1" charset="0"/>
              </a:rPr>
              <a:t>H</a:t>
            </a:r>
            <a:r>
              <a:rPr lang="en-US" sz="1800">
                <a:solidFill>
                  <a:srgbClr val="000000"/>
                </a:solidFill>
              </a:rPr>
              <a:t>) + 2</a:t>
            </a:r>
            <a:r>
              <a:rPr lang="en-US" sz="1800" baseline="300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pitchFamily="1" charset="2"/>
              </a:rPr>
              <a:t></a:t>
            </a:r>
            <a:r>
              <a:rPr lang="en-US" sz="1800" baseline="300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  <a:latin typeface="Lucida Sans Italic" pitchFamily="1" charset="0"/>
              </a:rPr>
              <a:t>marks</a:t>
            </a:r>
            <a:r>
              <a:rPr lang="en-US" sz="1800">
                <a:solidFill>
                  <a:srgbClr val="000000"/>
                </a:solidFill>
              </a:rPr>
              <a:t>(</a:t>
            </a:r>
            <a:r>
              <a:rPr lang="en-US" sz="1800">
                <a:solidFill>
                  <a:srgbClr val="000000"/>
                </a:solidFill>
                <a:latin typeface="Lucida Sans Italic" pitchFamily="1" charset="0"/>
              </a:rPr>
              <a:t>H</a:t>
            </a:r>
            <a:r>
              <a:rPr lang="en-US" sz="18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6210300" y="1589088"/>
            <a:ext cx="1343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4D4D4D"/>
                </a:solidFill>
                <a:latin typeface="Lucida Sans Italic" pitchFamily="1" charset="0"/>
              </a:rPr>
              <a:t>potential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Kevin Wayne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321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Heaps:  Union</a:t>
            </a:r>
          </a:p>
        </p:txBody>
      </p:sp>
      <p:sp>
        <p:nvSpPr>
          <p:cNvPr id="56321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two Fibonacci heaps.</a:t>
            </a:r>
          </a:p>
          <a:p>
            <a:pPr>
              <a:spcBef>
                <a:spcPts val="600"/>
              </a:spcBef>
            </a:pPr>
            <a:r>
              <a:rPr lang="en-US" dirty="0"/>
              <a:t>Representation: Root lists are circular, doubly linked list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BFD-6F6F-4BA7-8630-CE6A47581BBF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Kevin Wayne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09" y="2110463"/>
            <a:ext cx="567690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37" y="4204613"/>
            <a:ext cx="512445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95233" y="4311919"/>
            <a:ext cx="2997615" cy="17851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dirty="0">
                <a:sym typeface="Symbol"/>
              </a:rPr>
              <a:t></a:t>
            </a:r>
            <a:r>
              <a:rPr lang="en-US" dirty="0"/>
              <a:t>(</a:t>
            </a:r>
            <a:r>
              <a:rPr lang="en-US" i="1" dirty="0"/>
              <a:t>H</a:t>
            </a:r>
            <a:r>
              <a:rPr lang="en-US" dirty="0"/>
              <a:t>) = </a:t>
            </a:r>
            <a:r>
              <a:rPr lang="en-US" i="1" dirty="0"/>
              <a:t>trees</a:t>
            </a:r>
            <a:r>
              <a:rPr lang="en-US" dirty="0"/>
              <a:t>(</a:t>
            </a:r>
            <a:r>
              <a:rPr lang="en-US" i="1" dirty="0"/>
              <a:t>H</a:t>
            </a:r>
            <a:r>
              <a:rPr lang="en-US" dirty="0"/>
              <a:t>) + 2</a:t>
            </a:r>
            <a:r>
              <a:rPr lang="en-US" dirty="0">
                <a:sym typeface="Symbol"/>
              </a:rPr>
              <a:t></a:t>
            </a:r>
            <a:r>
              <a:rPr lang="en-US" i="1" dirty="0"/>
              <a:t>marks</a:t>
            </a:r>
            <a:r>
              <a:rPr lang="en-US" dirty="0"/>
              <a:t>(</a:t>
            </a:r>
            <a:r>
              <a:rPr lang="en-US" i="1" dirty="0"/>
              <a:t>H</a:t>
            </a:r>
            <a:r>
              <a:rPr lang="en-US" dirty="0"/>
              <a:t>)</a:t>
            </a:r>
          </a:p>
          <a:p>
            <a:pPr algn="ctr"/>
            <a:r>
              <a:rPr lang="en-US" sz="1400" i="1" dirty="0"/>
              <a:t>potential function</a:t>
            </a:r>
          </a:p>
          <a:p>
            <a:endParaRPr lang="en-US" sz="1200" dirty="0"/>
          </a:p>
          <a:p>
            <a:r>
              <a:rPr lang="en-US" sz="2400" dirty="0"/>
              <a:t>Actual cost: </a:t>
            </a:r>
            <a:r>
              <a:rPr lang="en-US" sz="2400" i="1" dirty="0"/>
              <a:t>O</a:t>
            </a:r>
            <a:r>
              <a:rPr lang="en-US" sz="2400" dirty="0"/>
              <a:t>(1)</a:t>
            </a:r>
          </a:p>
          <a:p>
            <a:r>
              <a:rPr lang="en-US" sz="2400" dirty="0"/>
              <a:t>Change in potential: 0</a:t>
            </a:r>
          </a:p>
          <a:p>
            <a:r>
              <a:rPr lang="en-US" sz="2400" dirty="0"/>
              <a:t>Amortized cost: </a:t>
            </a:r>
            <a:r>
              <a:rPr lang="en-US" sz="2400" i="1" dirty="0"/>
              <a:t>O</a:t>
            </a:r>
            <a:r>
              <a:rPr lang="en-US" sz="2400" dirty="0"/>
              <a:t>(1)</a:t>
            </a:r>
            <a:endParaRPr lang="en-US" sz="2200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45756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Summary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idx="1"/>
          </p:nvPr>
        </p:nvSpPr>
        <p:spPr>
          <a:xfrm>
            <a:off x="201706" y="978256"/>
            <a:ext cx="8727141" cy="5324574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  <a:tabLst>
                <a:tab pos="2286000" algn="l"/>
              </a:tabLst>
            </a:pPr>
            <a:r>
              <a:rPr lang="en-US" dirty="0"/>
              <a:t>Insert:	</a:t>
            </a:r>
            <a:r>
              <a:rPr lang="en-US" i="1" dirty="0"/>
              <a:t>O</a:t>
            </a:r>
            <a:r>
              <a:rPr lang="en-US" dirty="0"/>
              <a:t>(1)</a:t>
            </a:r>
          </a:p>
          <a:p>
            <a:pPr>
              <a:spcBef>
                <a:spcPts val="0"/>
              </a:spcBef>
              <a:tabLst>
                <a:tab pos="2286000" algn="l"/>
              </a:tabLst>
            </a:pPr>
            <a:r>
              <a:rPr lang="en-US" dirty="0"/>
              <a:t>Delete-min:	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rank</a:t>
            </a:r>
            <a:r>
              <a:rPr lang="en-US" dirty="0"/>
              <a:t>(</a:t>
            </a:r>
            <a:r>
              <a:rPr lang="en-US" i="1" dirty="0"/>
              <a:t>H</a:t>
            </a:r>
            <a:r>
              <a:rPr lang="en-US" dirty="0"/>
              <a:t>))</a:t>
            </a:r>
            <a:r>
              <a:rPr lang="en-US" baseline="30000" dirty="0"/>
              <a:t>†</a:t>
            </a:r>
          </a:p>
          <a:p>
            <a:pPr>
              <a:spcBef>
                <a:spcPts val="0"/>
              </a:spcBef>
              <a:tabLst>
                <a:tab pos="2286000" algn="l"/>
              </a:tabLst>
            </a:pPr>
            <a:r>
              <a:rPr lang="en-US" dirty="0"/>
              <a:t>Decrease-key:	</a:t>
            </a:r>
            <a:r>
              <a:rPr lang="en-US" i="1" dirty="0"/>
              <a:t>O</a:t>
            </a:r>
            <a:r>
              <a:rPr lang="en-US" dirty="0"/>
              <a:t>(1)</a:t>
            </a:r>
            <a:r>
              <a:rPr lang="en-US" baseline="30000" dirty="0"/>
              <a:t>†</a:t>
            </a:r>
          </a:p>
          <a:p>
            <a:pPr>
              <a:spcBef>
                <a:spcPts val="0"/>
              </a:spcBef>
              <a:tabLst>
                <a:tab pos="2286000" algn="l"/>
              </a:tabLst>
            </a:pPr>
            <a:endParaRPr lang="en-US" sz="1900" dirty="0"/>
          </a:p>
          <a:p>
            <a:pPr marL="0" indent="0">
              <a:spcBef>
                <a:spcPts val="0"/>
              </a:spcBef>
              <a:buNone/>
              <a:tabLst>
                <a:tab pos="2286000" algn="l"/>
              </a:tabLst>
            </a:pPr>
            <a:r>
              <a:rPr lang="en-US" dirty="0"/>
              <a:t>Lemma 19.1: </a:t>
            </a:r>
          </a:p>
          <a:p>
            <a:pPr marL="0" indent="0">
              <a:spcBef>
                <a:spcPts val="0"/>
              </a:spcBef>
              <a:buNone/>
              <a:tabLst>
                <a:tab pos="2286000" algn="l"/>
              </a:tabLst>
            </a:pPr>
            <a:r>
              <a:rPr lang="en-US" dirty="0"/>
              <a:t>Let </a:t>
            </a:r>
            <a:r>
              <a:rPr lang="en-US" i="1" dirty="0"/>
              <a:t>x</a:t>
            </a:r>
            <a:r>
              <a:rPr lang="en-US" dirty="0"/>
              <a:t> be any node in a Fibonacci heap and suppose that </a:t>
            </a:r>
            <a:r>
              <a:rPr lang="en-US" i="1" dirty="0" err="1"/>
              <a:t>x.degree</a:t>
            </a:r>
            <a:r>
              <a:rPr lang="en-US" dirty="0"/>
              <a:t> = </a:t>
            </a:r>
            <a:r>
              <a:rPr lang="en-US" i="1" dirty="0"/>
              <a:t>k</a:t>
            </a:r>
            <a:r>
              <a:rPr lang="en-US" dirty="0"/>
              <a:t>. Let </a:t>
            </a:r>
            <a:r>
              <a:rPr lang="en-US" i="1" dirty="0"/>
              <a:t>y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n-US" i="1" dirty="0" err="1"/>
              <a:t>y</a:t>
            </a:r>
            <a:r>
              <a:rPr lang="en-US" i="1" baseline="-25000" dirty="0" err="1"/>
              <a:t>k</a:t>
            </a:r>
            <a:r>
              <a:rPr lang="en-US" dirty="0"/>
              <a:t> denote the children of </a:t>
            </a:r>
            <a:r>
              <a:rPr lang="en-US" i="1" dirty="0"/>
              <a:t>x</a:t>
            </a:r>
            <a:r>
              <a:rPr lang="en-US" dirty="0"/>
              <a:t> in the order in which they were linked to </a:t>
            </a:r>
            <a:r>
              <a:rPr lang="en-US" i="1" dirty="0"/>
              <a:t>x</a:t>
            </a:r>
            <a:r>
              <a:rPr lang="en-US" dirty="0"/>
              <a:t>, from the earliest to the latest. Then, </a:t>
            </a:r>
            <a:r>
              <a:rPr lang="en-US" i="1" dirty="0"/>
              <a:t>y</a:t>
            </a:r>
            <a:r>
              <a:rPr lang="en-US" baseline="-25000" dirty="0"/>
              <a:t>1</a:t>
            </a:r>
            <a:r>
              <a:rPr lang="en-US" dirty="0"/>
              <a:t>.</a:t>
            </a:r>
            <a:r>
              <a:rPr lang="en-US" i="1" dirty="0"/>
              <a:t>degree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 0 and </a:t>
            </a:r>
            <a:r>
              <a:rPr lang="en-US" i="1" dirty="0" err="1">
                <a:solidFill>
                  <a:srgbClr val="7030A0"/>
                </a:solidFill>
              </a:rPr>
              <a:t>y</a:t>
            </a:r>
            <a:r>
              <a:rPr lang="en-US" i="1" baseline="-25000" dirty="0" err="1">
                <a:solidFill>
                  <a:srgbClr val="7030A0"/>
                </a:solidFill>
              </a:rPr>
              <a:t>i</a:t>
            </a:r>
            <a:r>
              <a:rPr lang="en-US" dirty="0" err="1">
                <a:solidFill>
                  <a:srgbClr val="7030A0"/>
                </a:solidFill>
              </a:rPr>
              <a:t>.</a:t>
            </a:r>
            <a:r>
              <a:rPr lang="en-US" i="1" dirty="0" err="1">
                <a:solidFill>
                  <a:srgbClr val="7030A0"/>
                </a:solidFill>
              </a:rPr>
              <a:t>degree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 </a:t>
            </a:r>
            <a:r>
              <a:rPr lang="en-US" i="1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 - 2 </a:t>
            </a:r>
            <a:r>
              <a:rPr lang="en-US" dirty="0"/>
              <a:t>for </a:t>
            </a:r>
            <a:r>
              <a:rPr lang="en-US" i="1" dirty="0" err="1"/>
              <a:t>i</a:t>
            </a:r>
            <a:r>
              <a:rPr lang="en-US" dirty="0"/>
              <a:t> = 2,3, …., 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pPr marL="0" indent="0">
              <a:spcBef>
                <a:spcPts val="0"/>
              </a:spcBef>
              <a:buNone/>
              <a:tabLst>
                <a:tab pos="2286000" algn="l"/>
              </a:tabLst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Proof:</a:t>
            </a:r>
          </a:p>
          <a:p>
            <a:pPr>
              <a:spcBef>
                <a:spcPts val="0"/>
              </a:spcBef>
            </a:pPr>
            <a:r>
              <a:rPr lang="en-US" dirty="0"/>
              <a:t>When 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/>
              <a:t> was linked into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x </a:t>
            </a:r>
            <a:r>
              <a:rPr lang="en-US" dirty="0"/>
              <a:t>had at least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-1 children </a:t>
            </a:r>
            <a:r>
              <a:rPr lang="en-US" i="1" dirty="0"/>
              <a:t>y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i="1" dirty="0"/>
              <a:t>y</a:t>
            </a:r>
            <a:r>
              <a:rPr lang="en-US" i="1" baseline="-25000" dirty="0"/>
              <a:t>i</a:t>
            </a:r>
            <a:r>
              <a:rPr lang="en-US" baseline="-25000" dirty="0"/>
              <a:t>-1</a:t>
            </a:r>
            <a:r>
              <a:rPr lang="en-US" dirty="0"/>
              <a:t>.</a:t>
            </a:r>
          </a:p>
          <a:p>
            <a:pPr>
              <a:spcBef>
                <a:spcPts val="0"/>
              </a:spcBef>
            </a:pPr>
            <a:r>
              <a:rPr lang="en-US" dirty="0"/>
              <a:t>Since only trees of equal rank are linked, at that time </a:t>
            </a:r>
            <a:r>
              <a:rPr lang="en-US" i="1" dirty="0"/>
              <a:t>rank</a:t>
            </a:r>
            <a:r>
              <a:rPr lang="en-US" dirty="0"/>
              <a:t>(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/>
              <a:t>) = </a:t>
            </a:r>
            <a:r>
              <a:rPr lang="en-US" i="1" dirty="0"/>
              <a:t>rank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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- 1.</a:t>
            </a:r>
          </a:p>
          <a:p>
            <a:pPr>
              <a:spcBef>
                <a:spcPts val="0"/>
              </a:spcBef>
            </a:pPr>
            <a:r>
              <a:rPr lang="en-US" dirty="0"/>
              <a:t>Since then, 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/>
              <a:t> has lost at most one child or 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would have been cut.</a:t>
            </a:r>
          </a:p>
          <a:p>
            <a:pPr>
              <a:spcBef>
                <a:spcPts val="0"/>
              </a:spcBef>
            </a:pPr>
            <a:r>
              <a:rPr lang="en-US" dirty="0"/>
              <a:t>Thus, </a:t>
            </a:r>
            <a:r>
              <a:rPr lang="en-US" i="1" dirty="0"/>
              <a:t>rank</a:t>
            </a:r>
            <a:r>
              <a:rPr lang="en-US" dirty="0"/>
              <a:t>(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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- 2.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CC23-1B50-42BB-928D-FEB2F218856C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5052786" y="1360942"/>
            <a:ext cx="1026541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4D4D4D"/>
                </a:solidFill>
              </a:rPr>
              <a:t>†: amortized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Kevin Wayne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362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Summary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idx="1"/>
          </p:nvPr>
        </p:nvSpPr>
        <p:spPr>
          <a:xfrm>
            <a:off x="201706" y="978256"/>
            <a:ext cx="8727141" cy="5324574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tabLst>
                <a:tab pos="2286000" algn="l"/>
              </a:tabLst>
            </a:pPr>
            <a:r>
              <a:rPr lang="en-US" dirty="0"/>
              <a:t>Insert:	</a:t>
            </a:r>
            <a:r>
              <a:rPr lang="en-US" i="1" dirty="0"/>
              <a:t>O</a:t>
            </a:r>
            <a:r>
              <a:rPr lang="en-US" dirty="0"/>
              <a:t>(1)</a:t>
            </a:r>
          </a:p>
          <a:p>
            <a:pPr>
              <a:spcBef>
                <a:spcPts val="0"/>
              </a:spcBef>
              <a:tabLst>
                <a:tab pos="2286000" algn="l"/>
              </a:tabLst>
            </a:pPr>
            <a:r>
              <a:rPr lang="en-US" dirty="0"/>
              <a:t>Delete-min:	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rank</a:t>
            </a:r>
            <a:r>
              <a:rPr lang="en-US" dirty="0"/>
              <a:t>(</a:t>
            </a:r>
            <a:r>
              <a:rPr lang="en-US" i="1" dirty="0"/>
              <a:t>H</a:t>
            </a:r>
            <a:r>
              <a:rPr lang="en-US" dirty="0"/>
              <a:t>))</a:t>
            </a:r>
            <a:r>
              <a:rPr lang="en-US" baseline="30000" dirty="0"/>
              <a:t>†</a:t>
            </a:r>
          </a:p>
          <a:p>
            <a:pPr>
              <a:spcBef>
                <a:spcPts val="0"/>
              </a:spcBef>
              <a:tabLst>
                <a:tab pos="2286000" algn="l"/>
              </a:tabLst>
            </a:pPr>
            <a:r>
              <a:rPr lang="en-US" dirty="0"/>
              <a:t>Decrease-key:	</a:t>
            </a:r>
            <a:r>
              <a:rPr lang="en-US" i="1" dirty="0"/>
              <a:t>O</a:t>
            </a:r>
            <a:r>
              <a:rPr lang="en-US" dirty="0"/>
              <a:t>(1)</a:t>
            </a:r>
            <a:r>
              <a:rPr lang="en-US" baseline="30000" dirty="0"/>
              <a:t>†</a:t>
            </a:r>
          </a:p>
          <a:p>
            <a:pPr>
              <a:spcBef>
                <a:spcPts val="0"/>
              </a:spcBef>
              <a:tabLst>
                <a:tab pos="2286000" algn="l"/>
              </a:tabLst>
            </a:pPr>
            <a:endParaRPr lang="en-US" sz="1900" dirty="0"/>
          </a:p>
          <a:p>
            <a:pPr marL="0" indent="0">
              <a:spcBef>
                <a:spcPts val="0"/>
              </a:spcBef>
              <a:buNone/>
              <a:tabLst>
                <a:tab pos="2286000" algn="l"/>
              </a:tabLst>
            </a:pPr>
            <a:r>
              <a:rPr lang="en-US" dirty="0"/>
              <a:t>Key Lemma.  </a:t>
            </a:r>
            <a:r>
              <a:rPr lang="en-US" i="1" dirty="0"/>
              <a:t>rank</a:t>
            </a:r>
            <a:r>
              <a:rPr lang="en-US" dirty="0"/>
              <a:t>(</a:t>
            </a:r>
            <a:r>
              <a:rPr lang="en-US" i="1" dirty="0"/>
              <a:t>H</a:t>
            </a:r>
            <a:r>
              <a:rPr lang="en-US" dirty="0"/>
              <a:t>) =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dirty="0" err="1"/>
              <a:t>log</a:t>
            </a:r>
            <a:r>
              <a:rPr lang="en-US" i="1" dirty="0" err="1"/>
              <a:t>n</a:t>
            </a:r>
            <a:r>
              <a:rPr lang="en-US" dirty="0"/>
              <a:t>).  </a:t>
            </a:r>
          </a:p>
          <a:p>
            <a:pPr marL="0" indent="0">
              <a:spcBef>
                <a:spcPts val="0"/>
              </a:spcBef>
              <a:buNone/>
              <a:tabLst>
                <a:tab pos="2286000" algn="l"/>
              </a:tabLst>
            </a:pPr>
            <a:r>
              <a:rPr lang="en-US" dirty="0"/>
              <a:t>Proof: </a:t>
            </a:r>
          </a:p>
          <a:p>
            <a:pPr>
              <a:spcBef>
                <a:spcPts val="0"/>
              </a:spcBef>
              <a:tabLst>
                <a:tab pos="2286000" algn="l"/>
              </a:tabLst>
            </a:pPr>
            <a:r>
              <a:rPr lang="en-US" dirty="0"/>
              <a:t>Let </a:t>
            </a:r>
            <a:r>
              <a:rPr lang="en-US" i="1" dirty="0"/>
              <a:t>x</a:t>
            </a:r>
            <a:r>
              <a:rPr lang="en-US" dirty="0"/>
              <a:t> be any node of an </a:t>
            </a:r>
            <a:r>
              <a:rPr lang="en-US" i="1" dirty="0"/>
              <a:t>n</a:t>
            </a:r>
            <a:r>
              <a:rPr lang="en-US" dirty="0"/>
              <a:t>-node Fibonacci heap and let </a:t>
            </a:r>
            <a:r>
              <a:rPr lang="en-US" i="1" dirty="0"/>
              <a:t>k</a:t>
            </a:r>
            <a:r>
              <a:rPr lang="en-US" dirty="0"/>
              <a:t> be its degree. We have </a:t>
            </a:r>
            <a:r>
              <a:rPr lang="en-US" i="1" dirty="0">
                <a:solidFill>
                  <a:srgbClr val="7030A0"/>
                </a:solidFill>
              </a:rPr>
              <a:t>n</a:t>
            </a:r>
            <a:r>
              <a:rPr lang="en-US" dirty="0">
                <a:solidFill>
                  <a:srgbClr val="7030A0"/>
                </a:solidFill>
              </a:rPr>
              <a:t> ≥ </a:t>
            </a:r>
            <a:r>
              <a:rPr lang="en-US" i="1" dirty="0">
                <a:solidFill>
                  <a:srgbClr val="7030A0"/>
                </a:solidFill>
              </a:rPr>
              <a:t>size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i="1" dirty="0">
                <a:solidFill>
                  <a:srgbClr val="7030A0"/>
                </a:solidFill>
              </a:rPr>
              <a:t>x</a:t>
            </a:r>
            <a:r>
              <a:rPr lang="en-US" dirty="0">
                <a:solidFill>
                  <a:srgbClr val="7030A0"/>
                </a:solidFill>
              </a:rPr>
              <a:t>) ≥ </a:t>
            </a:r>
            <a:r>
              <a:rPr lang="en-US" i="1" dirty="0">
                <a:solidFill>
                  <a:srgbClr val="7030A0"/>
                </a:solidFill>
                <a:sym typeface="Symbol"/>
              </a:rPr>
              <a:t></a:t>
            </a:r>
            <a:r>
              <a:rPr lang="en-US" sz="1300" i="1" dirty="0">
                <a:solidFill>
                  <a:srgbClr val="7030A0"/>
                </a:solidFill>
                <a:sym typeface="Symbol"/>
              </a:rPr>
              <a:t> </a:t>
            </a:r>
            <a:r>
              <a:rPr lang="en-US" i="1" baseline="30000" dirty="0">
                <a:solidFill>
                  <a:srgbClr val="7030A0"/>
                </a:solidFill>
              </a:rPr>
              <a:t>k</a:t>
            </a:r>
            <a:r>
              <a:rPr lang="en-US" i="1" dirty="0"/>
              <a:t>.</a:t>
            </a:r>
          </a:p>
          <a:p>
            <a:pPr lvl="1">
              <a:spcBef>
                <a:spcPts val="0"/>
              </a:spcBef>
              <a:tabLst>
                <a:tab pos="2286000" algn="l"/>
              </a:tabLst>
            </a:pPr>
            <a:endParaRPr lang="en-US" i="1" dirty="0"/>
          </a:p>
          <a:p>
            <a:pPr lvl="1">
              <a:spcBef>
                <a:spcPts val="0"/>
              </a:spcBef>
              <a:tabLst>
                <a:tab pos="2286000" algn="l"/>
              </a:tabLst>
            </a:pPr>
            <a:endParaRPr lang="en-US" i="1" dirty="0"/>
          </a:p>
          <a:p>
            <a:pPr lvl="1">
              <a:spcBef>
                <a:spcPts val="0"/>
              </a:spcBef>
              <a:tabLst>
                <a:tab pos="2286000" algn="l"/>
              </a:tabLst>
            </a:pPr>
            <a:endParaRPr lang="en-US" i="1" dirty="0"/>
          </a:p>
          <a:p>
            <a:pPr lvl="1">
              <a:spcBef>
                <a:spcPts val="0"/>
              </a:spcBef>
              <a:tabLst>
                <a:tab pos="2286000" algn="l"/>
              </a:tabLst>
            </a:pPr>
            <a:endParaRPr lang="en-US" i="1" dirty="0"/>
          </a:p>
          <a:p>
            <a:pPr>
              <a:spcBef>
                <a:spcPts val="2400"/>
              </a:spcBef>
              <a:tabLst>
                <a:tab pos="2286000" algn="l"/>
              </a:tabLst>
            </a:pPr>
            <a:r>
              <a:rPr lang="en-US" dirty="0"/>
              <a:t>Taking the base-</a:t>
            </a:r>
            <a:r>
              <a:rPr lang="en-US" i="1" dirty="0">
                <a:sym typeface="Symbol"/>
              </a:rPr>
              <a:t></a:t>
            </a:r>
            <a:r>
              <a:rPr lang="en-US" dirty="0"/>
              <a:t> logarithms yields </a:t>
            </a:r>
            <a:r>
              <a:rPr lang="en-US" i="1" dirty="0"/>
              <a:t>k</a:t>
            </a:r>
            <a:r>
              <a:rPr lang="en-US" dirty="0"/>
              <a:t> ≤ log</a:t>
            </a:r>
            <a:r>
              <a:rPr lang="en-US" i="1" baseline="-25000" dirty="0">
                <a:sym typeface="Symbol"/>
              </a:rPr>
              <a:t></a:t>
            </a:r>
            <a:r>
              <a:rPr lang="en-US" sz="1200" i="1" baseline="-25000" dirty="0">
                <a:sym typeface="Symbol"/>
              </a:rPr>
              <a:t> </a:t>
            </a:r>
            <a:r>
              <a:rPr lang="en-US" i="1" dirty="0"/>
              <a:t>n</a:t>
            </a:r>
            <a:r>
              <a:rPr lang="en-US" dirty="0"/>
              <a:t>. Therefore, the maximum degree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dirty="0" err="1"/>
              <a:t>log</a:t>
            </a:r>
            <a:r>
              <a:rPr lang="en-US" i="1" dirty="0" err="1"/>
              <a:t>n</a:t>
            </a:r>
            <a:r>
              <a:rPr lang="en-US" dirty="0"/>
              <a:t>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CC23-1B50-42BB-928D-FEB2F218856C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5052786" y="1360942"/>
            <a:ext cx="1026541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4D4D4D"/>
                </a:solidFill>
              </a:rPr>
              <a:t>†: amortized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5892633" y="2359920"/>
            <a:ext cx="2918084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4D4D4D"/>
                </a:solidFill>
              </a:rPr>
              <a:t>(number of nodes is exponential in rank)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Kevin Wayne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264" y="3805241"/>
            <a:ext cx="4654779" cy="156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714" y="3794355"/>
            <a:ext cx="2563810" cy="1587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9853" y="3784197"/>
            <a:ext cx="11440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z="2000" dirty="0">
                <a:solidFill>
                  <a:srgbClr val="C00000"/>
                </a:solidFill>
                <a:latin typeface="Times New Roman"/>
                <a:cs typeface="Times New Roman"/>
              </a:rPr>
              <a:t>Fibonacci Heap with min size (Lemma 19.1):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606149" y="2521282"/>
            <a:ext cx="2864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9069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99" name="Rectangle 5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Priority Queue Performance 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options:</a:t>
            </a:r>
          </a:p>
        </p:txBody>
      </p:sp>
      <p:sp>
        <p:nvSpPr>
          <p:cNvPr id="57345" name="Rectangle 1"/>
          <p:cNvSpPr>
            <a:spLocks noChangeArrowheads="1"/>
          </p:cNvSpPr>
          <p:nvPr/>
        </p:nvSpPr>
        <p:spPr bwMode="auto">
          <a:xfrm>
            <a:off x="1087438" y="2323878"/>
            <a:ext cx="1539875" cy="382587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Lucida Sans Italic" pitchFamily="1" charset="0"/>
              </a:rPr>
              <a:t>make-heap</a:t>
            </a: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1087438" y="1699990"/>
            <a:ext cx="1539875" cy="623888"/>
          </a:xfrm>
          <a:prstGeom prst="rect">
            <a:avLst/>
          </a:prstGeom>
          <a:solidFill>
            <a:srgbClr val="4D4D4D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Operation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1087438" y="3077940"/>
            <a:ext cx="1539875" cy="382588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Lucida Sans Italic" pitchFamily="1" charset="0"/>
              </a:rPr>
              <a:t>insert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087438" y="4986115"/>
            <a:ext cx="1539875" cy="381000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Lucida Sans Italic" pitchFamily="1" charset="0"/>
              </a:rPr>
              <a:t>find-min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087438" y="3460528"/>
            <a:ext cx="1539875" cy="382587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Lucida Sans Italic" pitchFamily="1" charset="0"/>
              </a:rPr>
              <a:t>delete-min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1087438" y="4605115"/>
            <a:ext cx="1539875" cy="381000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Lucida Sans Italic" pitchFamily="1" charset="0"/>
              </a:rPr>
              <a:t>union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1087438" y="3843115"/>
            <a:ext cx="1539875" cy="382588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Lucida Sans Italic" pitchFamily="1" charset="0"/>
              </a:rPr>
              <a:t>decrease-key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1087438" y="4225703"/>
            <a:ext cx="1539875" cy="379412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Lucida Sans Italic" pitchFamily="1" charset="0"/>
              </a:rPr>
              <a:t>delete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3600450" y="2323878"/>
            <a:ext cx="1025525" cy="382587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3600450" y="1699990"/>
            <a:ext cx="1025525" cy="623888"/>
          </a:xfrm>
          <a:prstGeom prst="rect">
            <a:avLst/>
          </a:prstGeom>
          <a:solidFill>
            <a:srgbClr val="4D4D4D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Binary</a:t>
            </a:r>
            <a:br>
              <a:rPr lang="en-US" sz="1400">
                <a:solidFill>
                  <a:srgbClr val="FFFFFF"/>
                </a:solidFill>
              </a:rPr>
            </a:br>
            <a:r>
              <a:rPr lang="en-US" sz="1400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3600450" y="3077940"/>
            <a:ext cx="1025525" cy="382588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log </a:t>
            </a:r>
            <a:r>
              <a:rPr lang="en-US" sz="1400">
                <a:solidFill>
                  <a:srgbClr val="000000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3600450" y="4986115"/>
            <a:ext cx="1025525" cy="381000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3600450" y="3460528"/>
            <a:ext cx="1025525" cy="382587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log </a:t>
            </a:r>
            <a:r>
              <a:rPr lang="en-US" sz="1400">
                <a:solidFill>
                  <a:srgbClr val="000000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3600450" y="4605115"/>
            <a:ext cx="1025525" cy="381000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3600450" y="3843115"/>
            <a:ext cx="1025525" cy="382588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log </a:t>
            </a:r>
            <a:r>
              <a:rPr lang="en-US" sz="1400">
                <a:solidFill>
                  <a:srgbClr val="000000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3600450" y="4225703"/>
            <a:ext cx="1025525" cy="379412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log </a:t>
            </a:r>
            <a:r>
              <a:rPr lang="en-US" sz="1400">
                <a:solidFill>
                  <a:srgbClr val="000000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4625975" y="2323878"/>
            <a:ext cx="1090613" cy="382587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4625975" y="1699990"/>
            <a:ext cx="1090613" cy="623888"/>
          </a:xfrm>
          <a:prstGeom prst="rect">
            <a:avLst/>
          </a:prstGeom>
          <a:solidFill>
            <a:srgbClr val="4D4D4D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Binomial</a:t>
            </a:r>
            <a:br>
              <a:rPr lang="en-US" sz="1400">
                <a:solidFill>
                  <a:srgbClr val="FFFFFF"/>
                </a:solidFill>
              </a:rPr>
            </a:br>
            <a:r>
              <a:rPr lang="en-US" sz="1400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4625975" y="3077940"/>
            <a:ext cx="1090613" cy="382588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log </a:t>
            </a:r>
            <a:r>
              <a:rPr lang="en-US" sz="1400">
                <a:solidFill>
                  <a:srgbClr val="000000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57364" name="Rectangle 20"/>
          <p:cNvSpPr>
            <a:spLocks noChangeArrowheads="1"/>
          </p:cNvSpPr>
          <p:nvPr/>
        </p:nvSpPr>
        <p:spPr bwMode="auto">
          <a:xfrm>
            <a:off x="4625975" y="4986115"/>
            <a:ext cx="1090613" cy="381000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log </a:t>
            </a:r>
            <a:r>
              <a:rPr lang="en-US" sz="1400">
                <a:solidFill>
                  <a:srgbClr val="000000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57365" name="Rectangle 21"/>
          <p:cNvSpPr>
            <a:spLocks noChangeArrowheads="1"/>
          </p:cNvSpPr>
          <p:nvPr/>
        </p:nvSpPr>
        <p:spPr bwMode="auto">
          <a:xfrm>
            <a:off x="4625975" y="3460528"/>
            <a:ext cx="1090613" cy="382587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log </a:t>
            </a:r>
            <a:r>
              <a:rPr lang="en-US" sz="1400">
                <a:solidFill>
                  <a:srgbClr val="000000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57366" name="Rectangle 22"/>
          <p:cNvSpPr>
            <a:spLocks noChangeArrowheads="1"/>
          </p:cNvSpPr>
          <p:nvPr/>
        </p:nvSpPr>
        <p:spPr bwMode="auto">
          <a:xfrm>
            <a:off x="4625975" y="4605115"/>
            <a:ext cx="1090613" cy="381000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log </a:t>
            </a:r>
            <a:r>
              <a:rPr lang="en-US" sz="1400">
                <a:solidFill>
                  <a:srgbClr val="000000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57367" name="Rectangle 23"/>
          <p:cNvSpPr>
            <a:spLocks noChangeArrowheads="1"/>
          </p:cNvSpPr>
          <p:nvPr/>
        </p:nvSpPr>
        <p:spPr bwMode="auto">
          <a:xfrm>
            <a:off x="4625975" y="3843115"/>
            <a:ext cx="1090613" cy="382588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log </a:t>
            </a:r>
            <a:r>
              <a:rPr lang="en-US" sz="1400">
                <a:solidFill>
                  <a:srgbClr val="000000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57368" name="Rectangle 24"/>
          <p:cNvSpPr>
            <a:spLocks noChangeArrowheads="1"/>
          </p:cNvSpPr>
          <p:nvPr/>
        </p:nvSpPr>
        <p:spPr bwMode="auto">
          <a:xfrm>
            <a:off x="4625975" y="4225703"/>
            <a:ext cx="1090613" cy="379412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log </a:t>
            </a:r>
            <a:r>
              <a:rPr lang="en-US" sz="1400">
                <a:solidFill>
                  <a:srgbClr val="000000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57369" name="Rectangle 25"/>
          <p:cNvSpPr>
            <a:spLocks noChangeArrowheads="1"/>
          </p:cNvSpPr>
          <p:nvPr/>
        </p:nvSpPr>
        <p:spPr bwMode="auto">
          <a:xfrm>
            <a:off x="5716588" y="2323878"/>
            <a:ext cx="1076325" cy="382587"/>
          </a:xfrm>
          <a:prstGeom prst="rect">
            <a:avLst/>
          </a:prstGeom>
          <a:solidFill>
            <a:srgbClr val="003399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7370" name="Rectangle 26"/>
          <p:cNvSpPr>
            <a:spLocks noChangeArrowheads="1"/>
          </p:cNvSpPr>
          <p:nvPr/>
        </p:nvSpPr>
        <p:spPr bwMode="auto">
          <a:xfrm>
            <a:off x="5716588" y="1699990"/>
            <a:ext cx="1076325" cy="623888"/>
          </a:xfrm>
          <a:prstGeom prst="rect">
            <a:avLst/>
          </a:prstGeom>
          <a:solidFill>
            <a:srgbClr val="4D4D4D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Fibonacci</a:t>
            </a:r>
            <a:br>
              <a:rPr lang="en-US" sz="1400">
                <a:solidFill>
                  <a:srgbClr val="FFFFFF"/>
                </a:solidFill>
              </a:rPr>
            </a:br>
            <a:r>
              <a:rPr lang="en-US" sz="1400">
                <a:solidFill>
                  <a:srgbClr val="FFFFFF"/>
                </a:solidFill>
              </a:rPr>
              <a:t>Heap </a:t>
            </a:r>
            <a:r>
              <a:rPr lang="en-US" sz="1400" baseline="30000">
                <a:solidFill>
                  <a:srgbClr val="FFFFFF"/>
                </a:solidFill>
                <a:cs typeface="Arial" charset="0"/>
              </a:rPr>
              <a:t>†</a:t>
            </a:r>
          </a:p>
        </p:txBody>
      </p:sp>
      <p:sp>
        <p:nvSpPr>
          <p:cNvPr id="57371" name="Rectangle 27"/>
          <p:cNvSpPr>
            <a:spLocks noChangeArrowheads="1"/>
          </p:cNvSpPr>
          <p:nvPr/>
        </p:nvSpPr>
        <p:spPr bwMode="auto">
          <a:xfrm>
            <a:off x="5716588" y="3077940"/>
            <a:ext cx="1076325" cy="382588"/>
          </a:xfrm>
          <a:prstGeom prst="rect">
            <a:avLst/>
          </a:prstGeom>
          <a:solidFill>
            <a:srgbClr val="003399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7372" name="Rectangle 28"/>
          <p:cNvSpPr>
            <a:spLocks noChangeArrowheads="1"/>
          </p:cNvSpPr>
          <p:nvPr/>
        </p:nvSpPr>
        <p:spPr bwMode="auto">
          <a:xfrm>
            <a:off x="5716588" y="4986115"/>
            <a:ext cx="1076325" cy="381000"/>
          </a:xfrm>
          <a:prstGeom prst="rect">
            <a:avLst/>
          </a:prstGeom>
          <a:solidFill>
            <a:srgbClr val="003399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7373" name="Rectangle 29"/>
          <p:cNvSpPr>
            <a:spLocks noChangeArrowheads="1"/>
          </p:cNvSpPr>
          <p:nvPr/>
        </p:nvSpPr>
        <p:spPr bwMode="auto">
          <a:xfrm>
            <a:off x="5716588" y="3460528"/>
            <a:ext cx="1076325" cy="382587"/>
          </a:xfrm>
          <a:prstGeom prst="rect">
            <a:avLst/>
          </a:prstGeom>
          <a:solidFill>
            <a:srgbClr val="003399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log </a:t>
            </a:r>
            <a:r>
              <a:rPr lang="en-US" sz="1400">
                <a:solidFill>
                  <a:srgbClr val="FFFFFF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57374" name="Rectangle 30"/>
          <p:cNvSpPr>
            <a:spLocks noChangeArrowheads="1"/>
          </p:cNvSpPr>
          <p:nvPr/>
        </p:nvSpPr>
        <p:spPr bwMode="auto">
          <a:xfrm>
            <a:off x="5716588" y="4605115"/>
            <a:ext cx="1076325" cy="381000"/>
          </a:xfrm>
          <a:prstGeom prst="rect">
            <a:avLst/>
          </a:prstGeom>
          <a:solidFill>
            <a:srgbClr val="003399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7375" name="Rectangle 31"/>
          <p:cNvSpPr>
            <a:spLocks noChangeArrowheads="1"/>
          </p:cNvSpPr>
          <p:nvPr/>
        </p:nvSpPr>
        <p:spPr bwMode="auto">
          <a:xfrm>
            <a:off x="5716588" y="3843115"/>
            <a:ext cx="1076325" cy="382588"/>
          </a:xfrm>
          <a:prstGeom prst="rect">
            <a:avLst/>
          </a:prstGeom>
          <a:solidFill>
            <a:srgbClr val="003399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5716588" y="4225703"/>
            <a:ext cx="1076325" cy="379412"/>
          </a:xfrm>
          <a:prstGeom prst="rect">
            <a:avLst/>
          </a:prstGeom>
          <a:solidFill>
            <a:srgbClr val="003399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log </a:t>
            </a:r>
            <a:r>
              <a:rPr lang="en-US" sz="1400">
                <a:solidFill>
                  <a:srgbClr val="FFFFFF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57377" name="Rectangle 33"/>
          <p:cNvSpPr>
            <a:spLocks noChangeArrowheads="1"/>
          </p:cNvSpPr>
          <p:nvPr/>
        </p:nvSpPr>
        <p:spPr bwMode="auto">
          <a:xfrm>
            <a:off x="6792913" y="2323878"/>
            <a:ext cx="1055687" cy="382587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7378" name="Rectangle 34"/>
          <p:cNvSpPr>
            <a:spLocks noChangeArrowheads="1"/>
          </p:cNvSpPr>
          <p:nvPr/>
        </p:nvSpPr>
        <p:spPr bwMode="auto">
          <a:xfrm>
            <a:off x="6792913" y="1699990"/>
            <a:ext cx="1055687" cy="623888"/>
          </a:xfrm>
          <a:prstGeom prst="rect">
            <a:avLst/>
          </a:prstGeom>
          <a:solidFill>
            <a:srgbClr val="4D4D4D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Relaxed</a:t>
            </a:r>
            <a:br>
              <a:rPr lang="en-US" sz="1400">
                <a:solidFill>
                  <a:srgbClr val="FFFFFF"/>
                </a:solidFill>
              </a:rPr>
            </a:br>
            <a:r>
              <a:rPr lang="en-US" sz="1400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57379" name="Rectangle 35"/>
          <p:cNvSpPr>
            <a:spLocks noChangeArrowheads="1"/>
          </p:cNvSpPr>
          <p:nvPr/>
        </p:nvSpPr>
        <p:spPr bwMode="auto">
          <a:xfrm>
            <a:off x="6792913" y="3077940"/>
            <a:ext cx="1055687" cy="382588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7380" name="Rectangle 36"/>
          <p:cNvSpPr>
            <a:spLocks noChangeArrowheads="1"/>
          </p:cNvSpPr>
          <p:nvPr/>
        </p:nvSpPr>
        <p:spPr bwMode="auto">
          <a:xfrm>
            <a:off x="6792913" y="4986115"/>
            <a:ext cx="1055687" cy="381000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7381" name="Rectangle 37"/>
          <p:cNvSpPr>
            <a:spLocks noChangeArrowheads="1"/>
          </p:cNvSpPr>
          <p:nvPr/>
        </p:nvSpPr>
        <p:spPr bwMode="auto">
          <a:xfrm>
            <a:off x="6792913" y="3460528"/>
            <a:ext cx="1055687" cy="382587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log </a:t>
            </a:r>
            <a:r>
              <a:rPr lang="en-US" sz="1400">
                <a:solidFill>
                  <a:srgbClr val="000000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57382" name="Rectangle 38"/>
          <p:cNvSpPr>
            <a:spLocks noChangeArrowheads="1"/>
          </p:cNvSpPr>
          <p:nvPr/>
        </p:nvSpPr>
        <p:spPr bwMode="auto">
          <a:xfrm>
            <a:off x="6792913" y="4605115"/>
            <a:ext cx="1055687" cy="381000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7383" name="Rectangle 39"/>
          <p:cNvSpPr>
            <a:spLocks noChangeArrowheads="1"/>
          </p:cNvSpPr>
          <p:nvPr/>
        </p:nvSpPr>
        <p:spPr bwMode="auto">
          <a:xfrm>
            <a:off x="6792913" y="3843115"/>
            <a:ext cx="1055687" cy="382588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7384" name="Rectangle 40"/>
          <p:cNvSpPr>
            <a:spLocks noChangeArrowheads="1"/>
          </p:cNvSpPr>
          <p:nvPr/>
        </p:nvSpPr>
        <p:spPr bwMode="auto">
          <a:xfrm>
            <a:off x="6792913" y="4225703"/>
            <a:ext cx="1055687" cy="379412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log </a:t>
            </a:r>
            <a:r>
              <a:rPr lang="en-US" sz="1400">
                <a:solidFill>
                  <a:srgbClr val="000000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57385" name="Rectangle 41"/>
          <p:cNvSpPr>
            <a:spLocks noChangeArrowheads="1"/>
          </p:cNvSpPr>
          <p:nvPr/>
        </p:nvSpPr>
        <p:spPr bwMode="auto">
          <a:xfrm>
            <a:off x="2627313" y="2323878"/>
            <a:ext cx="973137" cy="382587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7386" name="Rectangle 42"/>
          <p:cNvSpPr>
            <a:spLocks noChangeArrowheads="1"/>
          </p:cNvSpPr>
          <p:nvPr/>
        </p:nvSpPr>
        <p:spPr bwMode="auto">
          <a:xfrm>
            <a:off x="2627313" y="1699990"/>
            <a:ext cx="973137" cy="623888"/>
          </a:xfrm>
          <a:prstGeom prst="rect">
            <a:avLst/>
          </a:prstGeom>
          <a:solidFill>
            <a:srgbClr val="4D4D4D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Linked</a:t>
            </a:r>
            <a:br>
              <a:rPr lang="en-US" sz="1400">
                <a:solidFill>
                  <a:srgbClr val="FFFFFF"/>
                </a:solidFill>
              </a:rPr>
            </a:br>
            <a:r>
              <a:rPr lang="en-US" sz="1400">
                <a:solidFill>
                  <a:srgbClr val="FFFFFF"/>
                </a:solidFill>
              </a:rPr>
              <a:t>List</a:t>
            </a:r>
          </a:p>
        </p:txBody>
      </p:sp>
      <p:sp>
        <p:nvSpPr>
          <p:cNvPr id="57387" name="Rectangle 43"/>
          <p:cNvSpPr>
            <a:spLocks noChangeArrowheads="1"/>
          </p:cNvSpPr>
          <p:nvPr/>
        </p:nvSpPr>
        <p:spPr bwMode="auto">
          <a:xfrm>
            <a:off x="2627313" y="3077940"/>
            <a:ext cx="973137" cy="382588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7388" name="Rectangle 44"/>
          <p:cNvSpPr>
            <a:spLocks noChangeArrowheads="1"/>
          </p:cNvSpPr>
          <p:nvPr/>
        </p:nvSpPr>
        <p:spPr bwMode="auto">
          <a:xfrm>
            <a:off x="2627313" y="4986115"/>
            <a:ext cx="973137" cy="381000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57389" name="Rectangle 45"/>
          <p:cNvSpPr>
            <a:spLocks noChangeArrowheads="1"/>
          </p:cNvSpPr>
          <p:nvPr/>
        </p:nvSpPr>
        <p:spPr bwMode="auto">
          <a:xfrm>
            <a:off x="2627313" y="3460528"/>
            <a:ext cx="973137" cy="382587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57390" name="Rectangle 46"/>
          <p:cNvSpPr>
            <a:spLocks noChangeArrowheads="1"/>
          </p:cNvSpPr>
          <p:nvPr/>
        </p:nvSpPr>
        <p:spPr bwMode="auto">
          <a:xfrm>
            <a:off x="2627313" y="4605115"/>
            <a:ext cx="973137" cy="381000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7391" name="Rectangle 47"/>
          <p:cNvSpPr>
            <a:spLocks noChangeArrowheads="1"/>
          </p:cNvSpPr>
          <p:nvPr/>
        </p:nvSpPr>
        <p:spPr bwMode="auto">
          <a:xfrm>
            <a:off x="2627313" y="3843115"/>
            <a:ext cx="973137" cy="382588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57392" name="Rectangle 48"/>
          <p:cNvSpPr>
            <a:spLocks noChangeArrowheads="1"/>
          </p:cNvSpPr>
          <p:nvPr/>
        </p:nvSpPr>
        <p:spPr bwMode="auto">
          <a:xfrm>
            <a:off x="2627313" y="4225703"/>
            <a:ext cx="973137" cy="379412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57393" name="Rectangle 49"/>
          <p:cNvSpPr>
            <a:spLocks noChangeArrowheads="1"/>
          </p:cNvSpPr>
          <p:nvPr/>
        </p:nvSpPr>
        <p:spPr bwMode="auto">
          <a:xfrm>
            <a:off x="1087438" y="2695353"/>
            <a:ext cx="1539875" cy="382587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Lucida Sans Italic" pitchFamily="1" charset="0"/>
              </a:rPr>
              <a:t>is-empty</a:t>
            </a:r>
          </a:p>
        </p:txBody>
      </p:sp>
      <p:sp>
        <p:nvSpPr>
          <p:cNvPr id="57394" name="Rectangle 50"/>
          <p:cNvSpPr>
            <a:spLocks noChangeArrowheads="1"/>
          </p:cNvSpPr>
          <p:nvPr/>
        </p:nvSpPr>
        <p:spPr bwMode="auto">
          <a:xfrm>
            <a:off x="3600450" y="2695353"/>
            <a:ext cx="1025525" cy="382587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7395" name="Rectangle 51"/>
          <p:cNvSpPr>
            <a:spLocks noChangeArrowheads="1"/>
          </p:cNvSpPr>
          <p:nvPr/>
        </p:nvSpPr>
        <p:spPr bwMode="auto">
          <a:xfrm>
            <a:off x="4625975" y="2695353"/>
            <a:ext cx="1090613" cy="382587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7396" name="Rectangle 52"/>
          <p:cNvSpPr>
            <a:spLocks noChangeArrowheads="1"/>
          </p:cNvSpPr>
          <p:nvPr/>
        </p:nvSpPr>
        <p:spPr bwMode="auto">
          <a:xfrm>
            <a:off x="5716588" y="2695353"/>
            <a:ext cx="1076325" cy="382587"/>
          </a:xfrm>
          <a:prstGeom prst="rect">
            <a:avLst/>
          </a:prstGeom>
          <a:solidFill>
            <a:srgbClr val="003399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7397" name="Rectangle 53"/>
          <p:cNvSpPr>
            <a:spLocks noChangeArrowheads="1"/>
          </p:cNvSpPr>
          <p:nvPr/>
        </p:nvSpPr>
        <p:spPr bwMode="auto">
          <a:xfrm>
            <a:off x="6792913" y="2695353"/>
            <a:ext cx="1055687" cy="382587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7398" name="Rectangle 54"/>
          <p:cNvSpPr>
            <a:spLocks noChangeArrowheads="1"/>
          </p:cNvSpPr>
          <p:nvPr/>
        </p:nvSpPr>
        <p:spPr bwMode="auto">
          <a:xfrm>
            <a:off x="2627313" y="2695353"/>
            <a:ext cx="973137" cy="382587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7400" name="Text Box 56"/>
          <p:cNvSpPr txBox="1">
            <a:spLocks noChangeArrowheads="1"/>
          </p:cNvSpPr>
          <p:nvPr/>
        </p:nvSpPr>
        <p:spPr bwMode="auto">
          <a:xfrm>
            <a:off x="5675313" y="5557164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1200" dirty="0">
                <a:solidFill>
                  <a:srgbClr val="4D4D4D"/>
                </a:solidFill>
                <a:cs typeface="Arial" charset="0"/>
              </a:rPr>
              <a:t>†  </a:t>
            </a:r>
            <a:r>
              <a:rPr lang="en-US" sz="1200" dirty="0">
                <a:solidFill>
                  <a:srgbClr val="4D4D4D"/>
                </a:solidFill>
              </a:rPr>
              <a:t>amortized</a:t>
            </a:r>
          </a:p>
        </p:txBody>
      </p:sp>
      <p:sp>
        <p:nvSpPr>
          <p:cNvPr id="57401" name="Text Box 57"/>
          <p:cNvSpPr txBox="1">
            <a:spLocks noChangeArrowheads="1"/>
          </p:cNvSpPr>
          <p:nvPr/>
        </p:nvSpPr>
        <p:spPr bwMode="auto">
          <a:xfrm>
            <a:off x="1066800" y="5557164"/>
            <a:ext cx="2928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1200" dirty="0">
                <a:solidFill>
                  <a:srgbClr val="4D4D4D"/>
                </a:solidFill>
                <a:latin typeface="Lucida Sans Italic" pitchFamily="1" charset="0"/>
                <a:cs typeface="Arial" charset="0"/>
              </a:rPr>
              <a:t>n</a:t>
            </a:r>
            <a:r>
              <a:rPr lang="en-US" sz="1200" dirty="0">
                <a:solidFill>
                  <a:srgbClr val="4D4D4D"/>
                </a:solidFill>
                <a:cs typeface="Arial" charset="0"/>
              </a:rPr>
              <a:t> = number of elements in priority queue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FB9EE3-4A02-4D06-BC4E-D44B66473677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Kevin Wayne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4000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5" name="Rectangle 2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Example</a:t>
            </a:r>
          </a:p>
        </p:txBody>
      </p:sp>
      <p:sp>
        <p:nvSpPr>
          <p:cNvPr id="9246" name="Rectangle 30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/>
              <a:t>Properties of Fibonacci heap</a:t>
            </a:r>
          </a:p>
          <a:p>
            <a:pPr marL="334963" lvl="1" indent="-228600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/>
              <a:t>Set of heap-ordered trees (min-heap property)</a:t>
            </a:r>
          </a:p>
          <a:p>
            <a:pPr marL="334963" lvl="1" indent="-228600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/>
              <a:t>Maintain pointer to the minimum element</a:t>
            </a:r>
          </a:p>
          <a:p>
            <a:pPr marL="334963" lvl="1" indent="-228600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/>
              <a:t>Set of marked nodes (used to keep heaps flat)</a:t>
            </a:r>
          </a:p>
          <a:p>
            <a:pPr marL="344488" lvl="1" indent="-222250">
              <a:buClrTx/>
              <a:buSzPct val="35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668422-4052-4C8D-810A-DA7730316409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9217" name="Oval 1"/>
          <p:cNvSpPr>
            <a:spLocks noChangeArrowheads="1"/>
          </p:cNvSpPr>
          <p:nvPr/>
        </p:nvSpPr>
        <p:spPr bwMode="auto">
          <a:xfrm>
            <a:off x="4908550" y="3932671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9218" name="AutoShape 2"/>
          <p:cNvCxnSpPr>
            <a:cxnSpLocks noChangeShapeType="1"/>
            <a:stCxn id="9240" idx="2"/>
            <a:endCxn id="9217" idx="6"/>
          </p:cNvCxnSpPr>
          <p:nvPr/>
        </p:nvCxnSpPr>
        <p:spPr bwMode="auto">
          <a:xfrm flipH="1">
            <a:off x="5273675" y="4119996"/>
            <a:ext cx="188912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219" name="Oval 3"/>
          <p:cNvSpPr>
            <a:spLocks noChangeArrowheads="1"/>
          </p:cNvSpPr>
          <p:nvPr/>
        </p:nvSpPr>
        <p:spPr bwMode="auto">
          <a:xfrm>
            <a:off x="3765550" y="3932671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23</a:t>
            </a:r>
          </a:p>
        </p:txBody>
      </p:sp>
      <p:cxnSp>
        <p:nvCxnSpPr>
          <p:cNvPr id="9220" name="AutoShape 4"/>
          <p:cNvCxnSpPr>
            <a:cxnSpLocks noChangeShapeType="1"/>
            <a:stCxn id="9217" idx="2"/>
            <a:endCxn id="9219" idx="6"/>
          </p:cNvCxnSpPr>
          <p:nvPr/>
        </p:nvCxnSpPr>
        <p:spPr bwMode="auto">
          <a:xfrm flipH="1">
            <a:off x="4130675" y="4119996"/>
            <a:ext cx="77787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1379538" y="4626408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1379538" y="3932671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17</a:t>
            </a:r>
          </a:p>
        </p:txBody>
      </p:sp>
      <p:cxnSp>
        <p:nvCxnSpPr>
          <p:cNvPr id="9223" name="AutoShape 7"/>
          <p:cNvCxnSpPr>
            <a:cxnSpLocks noChangeShapeType="1"/>
            <a:stCxn id="9221" idx="0"/>
            <a:endCxn id="9222" idx="4"/>
          </p:cNvCxnSpPr>
          <p:nvPr/>
        </p:nvCxnSpPr>
        <p:spPr bwMode="auto">
          <a:xfrm flipV="1">
            <a:off x="1562100" y="4305733"/>
            <a:ext cx="1588" cy="32067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24" name="AutoShape 8"/>
          <p:cNvCxnSpPr>
            <a:cxnSpLocks noChangeShapeType="1"/>
            <a:stCxn id="9231" idx="2"/>
            <a:endCxn id="9222" idx="6"/>
          </p:cNvCxnSpPr>
          <p:nvPr/>
        </p:nvCxnSpPr>
        <p:spPr bwMode="auto">
          <a:xfrm flipH="1">
            <a:off x="1744663" y="4119996"/>
            <a:ext cx="100647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2149475" y="5320146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2149475" y="4634346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9227" name="AutoShape 11"/>
          <p:cNvCxnSpPr>
            <a:cxnSpLocks noChangeShapeType="1"/>
            <a:stCxn id="9225" idx="0"/>
            <a:endCxn id="9226" idx="4"/>
          </p:cNvCxnSpPr>
          <p:nvPr/>
        </p:nvCxnSpPr>
        <p:spPr bwMode="auto">
          <a:xfrm flipV="1">
            <a:off x="2332038" y="5007408"/>
            <a:ext cx="1587" cy="3127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2751138" y="4634346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9229" name="AutoShape 13"/>
          <p:cNvCxnSpPr>
            <a:cxnSpLocks noChangeShapeType="1"/>
            <a:stCxn id="9228" idx="0"/>
            <a:endCxn id="9231" idx="4"/>
          </p:cNvCxnSpPr>
          <p:nvPr/>
        </p:nvCxnSpPr>
        <p:spPr bwMode="auto">
          <a:xfrm flipV="1">
            <a:off x="2933700" y="4305733"/>
            <a:ext cx="1588" cy="32861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30" name="AutoShape 14"/>
          <p:cNvCxnSpPr>
            <a:cxnSpLocks noChangeShapeType="1"/>
            <a:stCxn id="9226" idx="7"/>
            <a:endCxn id="9231" idx="3"/>
          </p:cNvCxnSpPr>
          <p:nvPr/>
        </p:nvCxnSpPr>
        <p:spPr bwMode="auto">
          <a:xfrm flipV="1">
            <a:off x="2460625" y="4251758"/>
            <a:ext cx="342900" cy="43656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2751138" y="3932671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24</a:t>
            </a:r>
          </a:p>
        </p:txBody>
      </p:sp>
      <p:cxnSp>
        <p:nvCxnSpPr>
          <p:cNvPr id="9232" name="AutoShape 16"/>
          <p:cNvCxnSpPr>
            <a:cxnSpLocks noChangeShapeType="1"/>
            <a:stCxn id="9231" idx="6"/>
            <a:endCxn id="9219" idx="2"/>
          </p:cNvCxnSpPr>
          <p:nvPr/>
        </p:nvCxnSpPr>
        <p:spPr bwMode="auto">
          <a:xfrm>
            <a:off x="3116263" y="4119996"/>
            <a:ext cx="649287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234" name="Oval 18"/>
          <p:cNvSpPr>
            <a:spLocks noChangeArrowheads="1"/>
          </p:cNvSpPr>
          <p:nvPr/>
        </p:nvSpPr>
        <p:spPr bwMode="auto">
          <a:xfrm>
            <a:off x="6340475" y="5472546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39</a:t>
            </a:r>
          </a:p>
        </p:txBody>
      </p:sp>
      <p:cxnSp>
        <p:nvCxnSpPr>
          <p:cNvPr id="9235" name="AutoShape 19"/>
          <p:cNvCxnSpPr>
            <a:cxnSpLocks noChangeShapeType="1"/>
            <a:stCxn id="9234" idx="0"/>
            <a:endCxn id="9238" idx="4"/>
          </p:cNvCxnSpPr>
          <p:nvPr/>
        </p:nvCxnSpPr>
        <p:spPr bwMode="auto">
          <a:xfrm flipV="1">
            <a:off x="6523038" y="5143933"/>
            <a:ext cx="1587" cy="32861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236" name="Oval 20"/>
          <p:cNvSpPr>
            <a:spLocks noChangeArrowheads="1"/>
          </p:cNvSpPr>
          <p:nvPr/>
        </p:nvSpPr>
        <p:spPr bwMode="auto">
          <a:xfrm>
            <a:off x="7940675" y="4774046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41</a:t>
            </a:r>
          </a:p>
        </p:txBody>
      </p:sp>
      <p:cxnSp>
        <p:nvCxnSpPr>
          <p:cNvPr id="9237" name="AutoShape 21"/>
          <p:cNvCxnSpPr>
            <a:cxnSpLocks noChangeShapeType="1"/>
            <a:stCxn id="9236" idx="0"/>
            <a:endCxn id="9240" idx="5"/>
          </p:cNvCxnSpPr>
          <p:nvPr/>
        </p:nvCxnSpPr>
        <p:spPr bwMode="auto">
          <a:xfrm flipH="1" flipV="1">
            <a:off x="7473950" y="4251758"/>
            <a:ext cx="647700" cy="5222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238" name="Oval 22"/>
          <p:cNvSpPr>
            <a:spLocks noChangeArrowheads="1"/>
          </p:cNvSpPr>
          <p:nvPr/>
        </p:nvSpPr>
        <p:spPr bwMode="auto">
          <a:xfrm>
            <a:off x="6340475" y="4770871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7162800" y="4770871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9240" name="Oval 24"/>
          <p:cNvSpPr>
            <a:spLocks noChangeArrowheads="1"/>
          </p:cNvSpPr>
          <p:nvPr/>
        </p:nvSpPr>
        <p:spPr bwMode="auto">
          <a:xfrm>
            <a:off x="7162800" y="3932671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</a:t>
            </a:r>
          </a:p>
        </p:txBody>
      </p:sp>
      <p:cxnSp>
        <p:nvCxnSpPr>
          <p:cNvPr id="9241" name="AutoShape 25"/>
          <p:cNvCxnSpPr>
            <a:cxnSpLocks noChangeShapeType="1"/>
            <a:stCxn id="9239" idx="0"/>
            <a:endCxn id="9240" idx="4"/>
          </p:cNvCxnSpPr>
          <p:nvPr/>
        </p:nvCxnSpPr>
        <p:spPr bwMode="auto">
          <a:xfrm flipV="1">
            <a:off x="7345363" y="4305733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42" name="AutoShape 26"/>
          <p:cNvCxnSpPr>
            <a:cxnSpLocks noChangeShapeType="1"/>
            <a:stCxn id="9238" idx="7"/>
            <a:endCxn id="9240" idx="3"/>
          </p:cNvCxnSpPr>
          <p:nvPr/>
        </p:nvCxnSpPr>
        <p:spPr bwMode="auto">
          <a:xfrm flipV="1">
            <a:off x="6653213" y="4251758"/>
            <a:ext cx="563562" cy="5730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7940675" y="5456671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9244" name="AutoShape 28"/>
          <p:cNvCxnSpPr>
            <a:cxnSpLocks noChangeShapeType="1"/>
            <a:stCxn id="9243" idx="0"/>
            <a:endCxn id="9236" idx="4"/>
          </p:cNvCxnSpPr>
          <p:nvPr/>
        </p:nvCxnSpPr>
        <p:spPr bwMode="auto">
          <a:xfrm flipV="1">
            <a:off x="8123238" y="5147108"/>
            <a:ext cx="1587" cy="30956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7116763" y="3027796"/>
            <a:ext cx="471455" cy="277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FF0000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9248" name="Line 32"/>
          <p:cNvSpPr>
            <a:spLocks noChangeShapeType="1"/>
          </p:cNvSpPr>
          <p:nvPr/>
        </p:nvSpPr>
        <p:spPr bwMode="auto">
          <a:xfrm>
            <a:off x="7345363" y="3394508"/>
            <a:ext cx="1587" cy="420688"/>
          </a:xfrm>
          <a:prstGeom prst="line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5143500" y="5374121"/>
            <a:ext cx="692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CC0000"/>
                </a:solidFill>
                <a:latin typeface="Lucida Sans Italic" pitchFamily="1" charset="0"/>
              </a:rPr>
              <a:t>marked</a:t>
            </a:r>
          </a:p>
        </p:txBody>
      </p:sp>
      <p:sp>
        <p:nvSpPr>
          <p:cNvPr id="9252" name="Line 36"/>
          <p:cNvSpPr>
            <a:spLocks noChangeShapeType="1"/>
          </p:cNvSpPr>
          <p:nvPr/>
        </p:nvSpPr>
        <p:spPr bwMode="auto">
          <a:xfrm flipV="1">
            <a:off x="5776913" y="5040746"/>
            <a:ext cx="498475" cy="315912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35"/>
          <p:cNvSpPr>
            <a:spLocks noChangeArrowheads="1"/>
          </p:cNvSpPr>
          <p:nvPr/>
        </p:nvSpPr>
        <p:spPr bwMode="auto">
          <a:xfrm>
            <a:off x="6092258" y="3604852"/>
            <a:ext cx="2552700" cy="2452687"/>
          </a:xfrm>
          <a:custGeom>
            <a:avLst/>
            <a:gdLst>
              <a:gd name="T0" fmla="*/ 525 w 1608"/>
              <a:gd name="T1" fmla="*/ 0 h 1545"/>
              <a:gd name="T2" fmla="*/ 841 w 1608"/>
              <a:gd name="T3" fmla="*/ 38 h 1545"/>
              <a:gd name="T4" fmla="*/ 989 w 1608"/>
              <a:gd name="T5" fmla="*/ 109 h 1545"/>
              <a:gd name="T6" fmla="*/ 1125 w 1608"/>
              <a:gd name="T7" fmla="*/ 200 h 1545"/>
              <a:gd name="T8" fmla="*/ 1267 w 1608"/>
              <a:gd name="T9" fmla="*/ 361 h 1545"/>
              <a:gd name="T10" fmla="*/ 1279 w 1608"/>
              <a:gd name="T11" fmla="*/ 380 h 1545"/>
              <a:gd name="T12" fmla="*/ 1305 w 1608"/>
              <a:gd name="T13" fmla="*/ 406 h 1545"/>
              <a:gd name="T14" fmla="*/ 1325 w 1608"/>
              <a:gd name="T15" fmla="*/ 484 h 1545"/>
              <a:gd name="T16" fmla="*/ 1363 w 1608"/>
              <a:gd name="T17" fmla="*/ 638 h 1545"/>
              <a:gd name="T18" fmla="*/ 1486 w 1608"/>
              <a:gd name="T19" fmla="*/ 806 h 1545"/>
              <a:gd name="T20" fmla="*/ 1557 w 1608"/>
              <a:gd name="T21" fmla="*/ 955 h 1545"/>
              <a:gd name="T22" fmla="*/ 1596 w 1608"/>
              <a:gd name="T23" fmla="*/ 1051 h 1545"/>
              <a:gd name="T24" fmla="*/ 1608 w 1608"/>
              <a:gd name="T25" fmla="*/ 1090 h 1545"/>
              <a:gd name="T26" fmla="*/ 1589 w 1608"/>
              <a:gd name="T27" fmla="*/ 1148 h 1545"/>
              <a:gd name="T28" fmla="*/ 1570 w 1608"/>
              <a:gd name="T29" fmla="*/ 1167 h 1545"/>
              <a:gd name="T30" fmla="*/ 1550 w 1608"/>
              <a:gd name="T31" fmla="*/ 1206 h 1545"/>
              <a:gd name="T32" fmla="*/ 1531 w 1608"/>
              <a:gd name="T33" fmla="*/ 1309 h 1545"/>
              <a:gd name="T34" fmla="*/ 1512 w 1608"/>
              <a:gd name="T35" fmla="*/ 1329 h 1545"/>
              <a:gd name="T36" fmla="*/ 1499 w 1608"/>
              <a:gd name="T37" fmla="*/ 1348 h 1545"/>
              <a:gd name="T38" fmla="*/ 1434 w 1608"/>
              <a:gd name="T39" fmla="*/ 1438 h 1545"/>
              <a:gd name="T40" fmla="*/ 1350 w 1608"/>
              <a:gd name="T41" fmla="*/ 1471 h 1545"/>
              <a:gd name="T42" fmla="*/ 1208 w 1608"/>
              <a:gd name="T43" fmla="*/ 1484 h 1545"/>
              <a:gd name="T44" fmla="*/ 808 w 1608"/>
              <a:gd name="T45" fmla="*/ 1503 h 1545"/>
              <a:gd name="T46" fmla="*/ 350 w 1608"/>
              <a:gd name="T47" fmla="*/ 1509 h 1545"/>
              <a:gd name="T48" fmla="*/ 221 w 1608"/>
              <a:gd name="T49" fmla="*/ 1484 h 1545"/>
              <a:gd name="T50" fmla="*/ 202 w 1608"/>
              <a:gd name="T51" fmla="*/ 1477 h 1545"/>
              <a:gd name="T52" fmla="*/ 163 w 1608"/>
              <a:gd name="T53" fmla="*/ 1471 h 1545"/>
              <a:gd name="T54" fmla="*/ 66 w 1608"/>
              <a:gd name="T55" fmla="*/ 1413 h 1545"/>
              <a:gd name="T56" fmla="*/ 47 w 1608"/>
              <a:gd name="T57" fmla="*/ 1355 h 1545"/>
              <a:gd name="T58" fmla="*/ 28 w 1608"/>
              <a:gd name="T59" fmla="*/ 1135 h 1545"/>
              <a:gd name="T60" fmla="*/ 73 w 1608"/>
              <a:gd name="T61" fmla="*/ 567 h 1545"/>
              <a:gd name="T62" fmla="*/ 112 w 1608"/>
              <a:gd name="T63" fmla="*/ 522 h 1545"/>
              <a:gd name="T64" fmla="*/ 215 w 1608"/>
              <a:gd name="T65" fmla="*/ 406 h 1545"/>
              <a:gd name="T66" fmla="*/ 279 w 1608"/>
              <a:gd name="T67" fmla="*/ 348 h 1545"/>
              <a:gd name="T68" fmla="*/ 318 w 1608"/>
              <a:gd name="T69" fmla="*/ 322 h 1545"/>
              <a:gd name="T70" fmla="*/ 370 w 1608"/>
              <a:gd name="T71" fmla="*/ 264 h 1545"/>
              <a:gd name="T72" fmla="*/ 415 w 1608"/>
              <a:gd name="T73" fmla="*/ 206 h 1545"/>
              <a:gd name="T74" fmla="*/ 473 w 1608"/>
              <a:gd name="T75" fmla="*/ 103 h 1545"/>
              <a:gd name="T76" fmla="*/ 499 w 1608"/>
              <a:gd name="T77" fmla="*/ 71 h 1545"/>
              <a:gd name="T78" fmla="*/ 525 w 1608"/>
              <a:gd name="T79" fmla="*/ 0 h 1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08" h="1545">
                <a:moveTo>
                  <a:pt x="525" y="0"/>
                </a:moveTo>
                <a:cubicBezTo>
                  <a:pt x="629" y="16"/>
                  <a:pt x="736" y="18"/>
                  <a:pt x="841" y="38"/>
                </a:cubicBezTo>
                <a:cubicBezTo>
                  <a:pt x="887" y="56"/>
                  <a:pt x="948" y="78"/>
                  <a:pt x="989" y="109"/>
                </a:cubicBezTo>
                <a:cubicBezTo>
                  <a:pt x="1033" y="141"/>
                  <a:pt x="1070" y="185"/>
                  <a:pt x="1125" y="200"/>
                </a:cubicBezTo>
                <a:cubicBezTo>
                  <a:pt x="1154" y="247"/>
                  <a:pt x="1219" y="330"/>
                  <a:pt x="1267" y="361"/>
                </a:cubicBezTo>
                <a:cubicBezTo>
                  <a:pt x="1271" y="367"/>
                  <a:pt x="1274" y="374"/>
                  <a:pt x="1279" y="380"/>
                </a:cubicBezTo>
                <a:cubicBezTo>
                  <a:pt x="1286" y="389"/>
                  <a:pt x="1297" y="396"/>
                  <a:pt x="1305" y="406"/>
                </a:cubicBezTo>
                <a:cubicBezTo>
                  <a:pt x="1320" y="427"/>
                  <a:pt x="1318" y="457"/>
                  <a:pt x="1325" y="484"/>
                </a:cubicBezTo>
                <a:cubicBezTo>
                  <a:pt x="1337" y="533"/>
                  <a:pt x="1340" y="592"/>
                  <a:pt x="1363" y="638"/>
                </a:cubicBezTo>
                <a:cubicBezTo>
                  <a:pt x="1394" y="700"/>
                  <a:pt x="1459" y="741"/>
                  <a:pt x="1486" y="806"/>
                </a:cubicBezTo>
                <a:cubicBezTo>
                  <a:pt x="1507" y="858"/>
                  <a:pt x="1522" y="909"/>
                  <a:pt x="1557" y="955"/>
                </a:cubicBezTo>
                <a:cubicBezTo>
                  <a:pt x="1568" y="991"/>
                  <a:pt x="1584" y="1016"/>
                  <a:pt x="1596" y="1051"/>
                </a:cubicBezTo>
                <a:cubicBezTo>
                  <a:pt x="1600" y="1063"/>
                  <a:pt x="1608" y="1090"/>
                  <a:pt x="1608" y="1090"/>
                </a:cubicBezTo>
                <a:cubicBezTo>
                  <a:pt x="1602" y="1109"/>
                  <a:pt x="1600" y="1131"/>
                  <a:pt x="1589" y="1148"/>
                </a:cubicBezTo>
                <a:cubicBezTo>
                  <a:pt x="1583" y="1155"/>
                  <a:pt x="1574" y="1159"/>
                  <a:pt x="1570" y="1167"/>
                </a:cubicBezTo>
                <a:cubicBezTo>
                  <a:pt x="1561" y="1179"/>
                  <a:pt x="1556" y="1193"/>
                  <a:pt x="1550" y="1206"/>
                </a:cubicBezTo>
                <a:cubicBezTo>
                  <a:pt x="1547" y="1229"/>
                  <a:pt x="1545" y="1283"/>
                  <a:pt x="1531" y="1309"/>
                </a:cubicBezTo>
                <a:cubicBezTo>
                  <a:pt x="1526" y="1317"/>
                  <a:pt x="1517" y="1321"/>
                  <a:pt x="1512" y="1329"/>
                </a:cubicBezTo>
                <a:cubicBezTo>
                  <a:pt x="1507" y="1334"/>
                  <a:pt x="1502" y="1341"/>
                  <a:pt x="1499" y="1348"/>
                </a:cubicBezTo>
                <a:cubicBezTo>
                  <a:pt x="1481" y="1380"/>
                  <a:pt x="1465" y="1417"/>
                  <a:pt x="1434" y="1438"/>
                </a:cubicBezTo>
                <a:cubicBezTo>
                  <a:pt x="1409" y="1475"/>
                  <a:pt x="1423" y="1464"/>
                  <a:pt x="1350" y="1471"/>
                </a:cubicBezTo>
                <a:cubicBezTo>
                  <a:pt x="1302" y="1475"/>
                  <a:pt x="1208" y="1484"/>
                  <a:pt x="1208" y="1484"/>
                </a:cubicBezTo>
                <a:cubicBezTo>
                  <a:pt x="1080" y="1514"/>
                  <a:pt x="926" y="1500"/>
                  <a:pt x="808" y="1503"/>
                </a:cubicBezTo>
                <a:cubicBezTo>
                  <a:pt x="630" y="1545"/>
                  <a:pt x="798" y="1516"/>
                  <a:pt x="350" y="1509"/>
                </a:cubicBezTo>
                <a:cubicBezTo>
                  <a:pt x="306" y="1499"/>
                  <a:pt x="264" y="1491"/>
                  <a:pt x="221" y="1484"/>
                </a:cubicBezTo>
                <a:cubicBezTo>
                  <a:pt x="214" y="1481"/>
                  <a:pt x="208" y="1478"/>
                  <a:pt x="202" y="1477"/>
                </a:cubicBezTo>
                <a:cubicBezTo>
                  <a:pt x="189" y="1474"/>
                  <a:pt x="175" y="1475"/>
                  <a:pt x="163" y="1471"/>
                </a:cubicBezTo>
                <a:cubicBezTo>
                  <a:pt x="127" y="1458"/>
                  <a:pt x="93" y="1438"/>
                  <a:pt x="66" y="1413"/>
                </a:cubicBezTo>
                <a:cubicBezTo>
                  <a:pt x="52" y="1367"/>
                  <a:pt x="58" y="1386"/>
                  <a:pt x="47" y="1355"/>
                </a:cubicBezTo>
                <a:cubicBezTo>
                  <a:pt x="42" y="1276"/>
                  <a:pt x="32" y="1213"/>
                  <a:pt x="28" y="1135"/>
                </a:cubicBezTo>
                <a:cubicBezTo>
                  <a:pt x="29" y="1009"/>
                  <a:pt x="0" y="730"/>
                  <a:pt x="73" y="567"/>
                </a:cubicBezTo>
                <a:cubicBezTo>
                  <a:pt x="81" y="546"/>
                  <a:pt x="98" y="538"/>
                  <a:pt x="112" y="522"/>
                </a:cubicBezTo>
                <a:cubicBezTo>
                  <a:pt x="145" y="481"/>
                  <a:pt x="176" y="440"/>
                  <a:pt x="215" y="406"/>
                </a:cubicBezTo>
                <a:cubicBezTo>
                  <a:pt x="270" y="357"/>
                  <a:pt x="234" y="379"/>
                  <a:pt x="279" y="348"/>
                </a:cubicBezTo>
                <a:cubicBezTo>
                  <a:pt x="291" y="339"/>
                  <a:pt x="318" y="322"/>
                  <a:pt x="318" y="322"/>
                </a:cubicBezTo>
                <a:cubicBezTo>
                  <a:pt x="332" y="300"/>
                  <a:pt x="358" y="287"/>
                  <a:pt x="370" y="264"/>
                </a:cubicBezTo>
                <a:cubicBezTo>
                  <a:pt x="383" y="236"/>
                  <a:pt x="389" y="222"/>
                  <a:pt x="415" y="206"/>
                </a:cubicBezTo>
                <a:cubicBezTo>
                  <a:pt x="426" y="171"/>
                  <a:pt x="442" y="123"/>
                  <a:pt x="473" y="103"/>
                </a:cubicBezTo>
                <a:cubicBezTo>
                  <a:pt x="488" y="54"/>
                  <a:pt x="465" y="114"/>
                  <a:pt x="499" y="71"/>
                </a:cubicBezTo>
                <a:cubicBezTo>
                  <a:pt x="509" y="57"/>
                  <a:pt x="521" y="15"/>
                  <a:pt x="525" y="0"/>
                </a:cubicBezTo>
                <a:close/>
              </a:path>
            </a:pathLst>
          </a:custGeom>
          <a:solidFill>
            <a:srgbClr val="003399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7518400" y="3394508"/>
            <a:ext cx="1409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CC0000"/>
                </a:solidFill>
                <a:latin typeface="Lucida Sans Italic" pitchFamily="1" charset="0"/>
              </a:rPr>
              <a:t>heap-ordered tree</a:t>
            </a:r>
          </a:p>
        </p:txBody>
      </p:sp>
      <p:sp>
        <p:nvSpPr>
          <p:cNvPr id="43" name="Rectangle 31"/>
          <p:cNvSpPr>
            <a:spLocks noChangeArrowheads="1"/>
          </p:cNvSpPr>
          <p:nvPr/>
        </p:nvSpPr>
        <p:spPr bwMode="auto">
          <a:xfrm>
            <a:off x="3116263" y="3027796"/>
            <a:ext cx="5254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CC0000"/>
                </a:solidFill>
                <a:latin typeface="Lucida Sans Italic" pitchFamily="1" charset="0"/>
              </a:rPr>
              <a:t>roots</a:t>
            </a:r>
          </a:p>
        </p:txBody>
      </p:sp>
      <p:sp>
        <p:nvSpPr>
          <p:cNvPr id="44" name="Line 32"/>
          <p:cNvSpPr>
            <a:spLocks noChangeShapeType="1"/>
          </p:cNvSpPr>
          <p:nvPr/>
        </p:nvSpPr>
        <p:spPr bwMode="auto">
          <a:xfrm>
            <a:off x="3363913" y="3377046"/>
            <a:ext cx="506412" cy="482600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33"/>
          <p:cNvSpPr>
            <a:spLocks noChangeShapeType="1"/>
          </p:cNvSpPr>
          <p:nvPr/>
        </p:nvSpPr>
        <p:spPr bwMode="auto">
          <a:xfrm flipH="1">
            <a:off x="2943225" y="3378633"/>
            <a:ext cx="441325" cy="503238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34"/>
          <p:cNvSpPr>
            <a:spLocks noChangeShapeType="1"/>
          </p:cNvSpPr>
          <p:nvPr/>
        </p:nvSpPr>
        <p:spPr bwMode="auto">
          <a:xfrm flipH="1">
            <a:off x="1611313" y="3378633"/>
            <a:ext cx="1752600" cy="531813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37"/>
          <p:cNvSpPr>
            <a:spLocks noChangeShapeType="1"/>
          </p:cNvSpPr>
          <p:nvPr/>
        </p:nvSpPr>
        <p:spPr bwMode="auto">
          <a:xfrm>
            <a:off x="3384550" y="3378633"/>
            <a:ext cx="1600200" cy="533400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38"/>
          <p:cNvSpPr>
            <a:spLocks noChangeShapeType="1"/>
          </p:cNvSpPr>
          <p:nvPr/>
        </p:nvSpPr>
        <p:spPr bwMode="auto">
          <a:xfrm>
            <a:off x="3373438" y="3377046"/>
            <a:ext cx="3749675" cy="595312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36"/>
          <p:cNvSpPr>
            <a:spLocks noChangeShapeType="1"/>
          </p:cNvSpPr>
          <p:nvPr/>
        </p:nvSpPr>
        <p:spPr bwMode="auto">
          <a:xfrm>
            <a:off x="5929313" y="5509057"/>
            <a:ext cx="395287" cy="150019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36"/>
          <p:cNvSpPr>
            <a:spLocks noChangeShapeType="1"/>
          </p:cNvSpPr>
          <p:nvPr/>
        </p:nvSpPr>
        <p:spPr bwMode="auto">
          <a:xfrm flipH="1" flipV="1">
            <a:off x="2514601" y="4999471"/>
            <a:ext cx="2576512" cy="480218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Kevin Wayne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23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7" grpId="0"/>
      <p:bldP spid="9248" grpId="0" animBg="1"/>
      <p:bldP spid="9251" grpId="0"/>
      <p:bldP spid="9252" grpId="0" animBg="1"/>
      <p:bldP spid="41" grpId="0" animBg="1"/>
      <p:bldP spid="42" grpId="0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51" grpId="0" animBg="1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34963" lvl="1" indent="-228600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774825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i="1" dirty="0"/>
              <a:t>n</a:t>
            </a:r>
            <a:r>
              <a:rPr lang="en-US" dirty="0">
                <a:latin typeface="Lucida Sans Italic" pitchFamily="1" charset="0"/>
              </a:rPr>
              <a:t>           	</a:t>
            </a:r>
            <a:r>
              <a:rPr lang="en-US" dirty="0"/>
              <a:t>= number of nodes in heap</a:t>
            </a:r>
          </a:p>
          <a:p>
            <a:pPr marL="334963" lvl="1" indent="-228600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774825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i="1" dirty="0"/>
              <a:t>rank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   	= number of children of node </a:t>
            </a:r>
            <a:r>
              <a:rPr lang="en-US" i="1" dirty="0"/>
              <a:t>x</a:t>
            </a:r>
            <a:endParaRPr lang="en-US" dirty="0"/>
          </a:p>
          <a:p>
            <a:pPr marL="334963" lvl="1" indent="-228600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774825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i="1" dirty="0"/>
              <a:t>rank</a:t>
            </a:r>
            <a:r>
              <a:rPr lang="en-US" dirty="0"/>
              <a:t>(</a:t>
            </a:r>
            <a:r>
              <a:rPr lang="en-US" i="1" dirty="0"/>
              <a:t>H</a:t>
            </a:r>
            <a:r>
              <a:rPr lang="en-US" dirty="0"/>
              <a:t>)   = max rank of any node in heap </a:t>
            </a:r>
            <a:r>
              <a:rPr lang="en-US" i="1" dirty="0"/>
              <a:t>H</a:t>
            </a:r>
            <a:endParaRPr lang="en-US" dirty="0"/>
          </a:p>
          <a:p>
            <a:pPr marL="334963" lvl="1" indent="-228600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774825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i="1" dirty="0"/>
              <a:t>trees</a:t>
            </a:r>
            <a:r>
              <a:rPr lang="en-US" dirty="0"/>
              <a:t>(</a:t>
            </a:r>
            <a:r>
              <a:rPr lang="en-US" i="1" dirty="0"/>
              <a:t>H</a:t>
            </a:r>
            <a:r>
              <a:rPr lang="en-US" dirty="0"/>
              <a:t>) 	= number of trees in heap </a:t>
            </a:r>
            <a:r>
              <a:rPr lang="en-US" i="1" dirty="0"/>
              <a:t>H</a:t>
            </a:r>
            <a:endParaRPr lang="en-US" dirty="0"/>
          </a:p>
          <a:p>
            <a:pPr marL="334963" lvl="1" indent="-228600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i="1" dirty="0"/>
              <a:t>marks</a:t>
            </a:r>
            <a:r>
              <a:rPr lang="en-US" dirty="0"/>
              <a:t>(</a:t>
            </a:r>
            <a:r>
              <a:rPr lang="en-US" i="1" dirty="0"/>
              <a:t>H</a:t>
            </a:r>
            <a:r>
              <a:rPr lang="en-US" dirty="0"/>
              <a:t>) = number of marked nodes in heap </a:t>
            </a:r>
            <a:r>
              <a:rPr lang="en-US" i="1" dirty="0"/>
              <a:t>H</a:t>
            </a:r>
            <a:endParaRPr lang="en-US" dirty="0"/>
          </a:p>
          <a:p>
            <a:pPr marL="344488" lvl="1" indent="-222250">
              <a:buClrTx/>
              <a:buSzPct val="35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dirty="0"/>
          </a:p>
          <a:p>
            <a:pPr marL="344488" lvl="1" indent="-222250">
              <a:buClrTx/>
              <a:buSzPct val="35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dirty="0"/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Notation</a:t>
            </a:r>
          </a:p>
        </p:txBody>
      </p:sp>
      <p:sp>
        <p:nvSpPr>
          <p:cNvPr id="10243" name="Oval 3"/>
          <p:cNvSpPr>
            <a:spLocks noChangeArrowheads="1"/>
          </p:cNvSpPr>
          <p:nvPr/>
        </p:nvSpPr>
        <p:spPr bwMode="auto">
          <a:xfrm>
            <a:off x="4908550" y="4302795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10244" name="AutoShape 4"/>
          <p:cNvCxnSpPr>
            <a:cxnSpLocks noChangeShapeType="1"/>
            <a:stCxn id="10265" idx="2"/>
            <a:endCxn id="10243" idx="6"/>
          </p:cNvCxnSpPr>
          <p:nvPr/>
        </p:nvCxnSpPr>
        <p:spPr bwMode="auto">
          <a:xfrm flipH="1">
            <a:off x="5273675" y="4490120"/>
            <a:ext cx="188912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3765550" y="4302795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23</a:t>
            </a:r>
          </a:p>
        </p:txBody>
      </p:sp>
      <p:cxnSp>
        <p:nvCxnSpPr>
          <p:cNvPr id="10246" name="AutoShape 6"/>
          <p:cNvCxnSpPr>
            <a:cxnSpLocks noChangeShapeType="1"/>
            <a:stCxn id="10243" idx="2"/>
            <a:endCxn id="10245" idx="6"/>
          </p:cNvCxnSpPr>
          <p:nvPr/>
        </p:nvCxnSpPr>
        <p:spPr bwMode="auto">
          <a:xfrm flipH="1">
            <a:off x="4130675" y="4490120"/>
            <a:ext cx="77787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1379538" y="4996532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1379538" y="4302795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17</a:t>
            </a:r>
          </a:p>
        </p:txBody>
      </p:sp>
      <p:cxnSp>
        <p:nvCxnSpPr>
          <p:cNvPr id="10249" name="AutoShape 9"/>
          <p:cNvCxnSpPr>
            <a:cxnSpLocks noChangeShapeType="1"/>
            <a:stCxn id="10247" idx="0"/>
            <a:endCxn id="10248" idx="4"/>
          </p:cNvCxnSpPr>
          <p:nvPr/>
        </p:nvCxnSpPr>
        <p:spPr bwMode="auto">
          <a:xfrm flipV="1">
            <a:off x="1562100" y="4675857"/>
            <a:ext cx="1588" cy="32067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50" name="AutoShape 10"/>
          <p:cNvCxnSpPr>
            <a:cxnSpLocks noChangeShapeType="1"/>
            <a:stCxn id="10257" idx="2"/>
            <a:endCxn id="10248" idx="6"/>
          </p:cNvCxnSpPr>
          <p:nvPr/>
        </p:nvCxnSpPr>
        <p:spPr bwMode="auto">
          <a:xfrm flipH="1">
            <a:off x="1744663" y="4490120"/>
            <a:ext cx="100647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2149475" y="5690270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10252" name="Oval 12"/>
          <p:cNvSpPr>
            <a:spLocks noChangeArrowheads="1"/>
          </p:cNvSpPr>
          <p:nvPr/>
        </p:nvSpPr>
        <p:spPr bwMode="auto">
          <a:xfrm>
            <a:off x="2149475" y="5004470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10253" name="AutoShape 13"/>
          <p:cNvCxnSpPr>
            <a:cxnSpLocks noChangeShapeType="1"/>
            <a:stCxn id="10251" idx="0"/>
            <a:endCxn id="10252" idx="4"/>
          </p:cNvCxnSpPr>
          <p:nvPr/>
        </p:nvCxnSpPr>
        <p:spPr bwMode="auto">
          <a:xfrm flipV="1">
            <a:off x="2332038" y="5377532"/>
            <a:ext cx="1587" cy="3127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54" name="Oval 14"/>
          <p:cNvSpPr>
            <a:spLocks noChangeArrowheads="1"/>
          </p:cNvSpPr>
          <p:nvPr/>
        </p:nvSpPr>
        <p:spPr bwMode="auto">
          <a:xfrm>
            <a:off x="2751138" y="5004470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10255" name="AutoShape 15"/>
          <p:cNvCxnSpPr>
            <a:cxnSpLocks noChangeShapeType="1"/>
            <a:stCxn id="10254" idx="0"/>
            <a:endCxn id="10257" idx="4"/>
          </p:cNvCxnSpPr>
          <p:nvPr/>
        </p:nvCxnSpPr>
        <p:spPr bwMode="auto">
          <a:xfrm flipV="1">
            <a:off x="2933700" y="4675857"/>
            <a:ext cx="1588" cy="32861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56" name="AutoShape 16"/>
          <p:cNvCxnSpPr>
            <a:cxnSpLocks noChangeShapeType="1"/>
            <a:stCxn id="10252" idx="7"/>
            <a:endCxn id="10257" idx="3"/>
          </p:cNvCxnSpPr>
          <p:nvPr/>
        </p:nvCxnSpPr>
        <p:spPr bwMode="auto">
          <a:xfrm flipV="1">
            <a:off x="2460625" y="4621882"/>
            <a:ext cx="342900" cy="43656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57" name="Oval 17"/>
          <p:cNvSpPr>
            <a:spLocks noChangeArrowheads="1"/>
          </p:cNvSpPr>
          <p:nvPr/>
        </p:nvSpPr>
        <p:spPr bwMode="auto">
          <a:xfrm>
            <a:off x="2751138" y="4302795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24</a:t>
            </a:r>
          </a:p>
        </p:txBody>
      </p:sp>
      <p:cxnSp>
        <p:nvCxnSpPr>
          <p:cNvPr id="10258" name="AutoShape 18"/>
          <p:cNvCxnSpPr>
            <a:cxnSpLocks noChangeShapeType="1"/>
            <a:stCxn id="10257" idx="6"/>
            <a:endCxn id="10245" idx="2"/>
          </p:cNvCxnSpPr>
          <p:nvPr/>
        </p:nvCxnSpPr>
        <p:spPr bwMode="auto">
          <a:xfrm>
            <a:off x="3116263" y="4490120"/>
            <a:ext cx="649287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59" name="Oval 19"/>
          <p:cNvSpPr>
            <a:spLocks noChangeArrowheads="1"/>
          </p:cNvSpPr>
          <p:nvPr/>
        </p:nvSpPr>
        <p:spPr bwMode="auto">
          <a:xfrm>
            <a:off x="6340475" y="5842670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39</a:t>
            </a:r>
          </a:p>
        </p:txBody>
      </p:sp>
      <p:cxnSp>
        <p:nvCxnSpPr>
          <p:cNvPr id="10260" name="AutoShape 20"/>
          <p:cNvCxnSpPr>
            <a:cxnSpLocks noChangeShapeType="1"/>
            <a:stCxn id="10259" idx="0"/>
            <a:endCxn id="10263" idx="4"/>
          </p:cNvCxnSpPr>
          <p:nvPr/>
        </p:nvCxnSpPr>
        <p:spPr bwMode="auto">
          <a:xfrm flipV="1">
            <a:off x="6523038" y="5514057"/>
            <a:ext cx="1587" cy="32861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61" name="Oval 21"/>
          <p:cNvSpPr>
            <a:spLocks noChangeArrowheads="1"/>
          </p:cNvSpPr>
          <p:nvPr/>
        </p:nvSpPr>
        <p:spPr bwMode="auto">
          <a:xfrm>
            <a:off x="7940675" y="5144170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41</a:t>
            </a:r>
          </a:p>
        </p:txBody>
      </p:sp>
      <p:cxnSp>
        <p:nvCxnSpPr>
          <p:cNvPr id="10262" name="AutoShape 22"/>
          <p:cNvCxnSpPr>
            <a:cxnSpLocks noChangeShapeType="1"/>
            <a:stCxn id="10261" idx="0"/>
            <a:endCxn id="10265" idx="5"/>
          </p:cNvCxnSpPr>
          <p:nvPr/>
        </p:nvCxnSpPr>
        <p:spPr bwMode="auto">
          <a:xfrm flipH="1" flipV="1">
            <a:off x="7473950" y="4621882"/>
            <a:ext cx="647700" cy="5222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63" name="Oval 23"/>
          <p:cNvSpPr>
            <a:spLocks noChangeArrowheads="1"/>
          </p:cNvSpPr>
          <p:nvPr/>
        </p:nvSpPr>
        <p:spPr bwMode="auto">
          <a:xfrm>
            <a:off x="6340475" y="5140995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10264" name="Oval 24"/>
          <p:cNvSpPr>
            <a:spLocks noChangeArrowheads="1"/>
          </p:cNvSpPr>
          <p:nvPr/>
        </p:nvSpPr>
        <p:spPr bwMode="auto">
          <a:xfrm>
            <a:off x="7162800" y="5140995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10265" name="Oval 25"/>
          <p:cNvSpPr>
            <a:spLocks noChangeArrowheads="1"/>
          </p:cNvSpPr>
          <p:nvPr/>
        </p:nvSpPr>
        <p:spPr bwMode="auto">
          <a:xfrm>
            <a:off x="7162800" y="4302795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</a:t>
            </a:r>
          </a:p>
        </p:txBody>
      </p:sp>
      <p:cxnSp>
        <p:nvCxnSpPr>
          <p:cNvPr id="10266" name="AutoShape 26"/>
          <p:cNvCxnSpPr>
            <a:cxnSpLocks noChangeShapeType="1"/>
            <a:stCxn id="10264" idx="0"/>
            <a:endCxn id="10265" idx="4"/>
          </p:cNvCxnSpPr>
          <p:nvPr/>
        </p:nvCxnSpPr>
        <p:spPr bwMode="auto">
          <a:xfrm flipV="1">
            <a:off x="7345363" y="4675857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67" name="AutoShape 27"/>
          <p:cNvCxnSpPr>
            <a:cxnSpLocks noChangeShapeType="1"/>
            <a:stCxn id="10263" idx="7"/>
            <a:endCxn id="10265" idx="3"/>
          </p:cNvCxnSpPr>
          <p:nvPr/>
        </p:nvCxnSpPr>
        <p:spPr bwMode="auto">
          <a:xfrm flipV="1">
            <a:off x="6653213" y="4621882"/>
            <a:ext cx="563562" cy="5730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68" name="Oval 28"/>
          <p:cNvSpPr>
            <a:spLocks noChangeArrowheads="1"/>
          </p:cNvSpPr>
          <p:nvPr/>
        </p:nvSpPr>
        <p:spPr bwMode="auto">
          <a:xfrm>
            <a:off x="7940675" y="5826795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10269" name="AutoShape 29"/>
          <p:cNvCxnSpPr>
            <a:cxnSpLocks noChangeShapeType="1"/>
            <a:stCxn id="10268" idx="0"/>
            <a:endCxn id="10261" idx="4"/>
          </p:cNvCxnSpPr>
          <p:nvPr/>
        </p:nvCxnSpPr>
        <p:spPr bwMode="auto">
          <a:xfrm flipV="1">
            <a:off x="8123238" y="5517232"/>
            <a:ext cx="1587" cy="30956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70" name="Oval 30"/>
          <p:cNvSpPr>
            <a:spLocks noChangeArrowheads="1"/>
          </p:cNvSpPr>
          <p:nvPr/>
        </p:nvSpPr>
        <p:spPr bwMode="auto">
          <a:xfrm>
            <a:off x="5876925" y="3385220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CC0000"/>
                </a:solidFill>
                <a:latin typeface="Lucida Sans Italic" pitchFamily="1" charset="0"/>
              </a:rPr>
              <a:t>rank = 3    </a:t>
            </a:r>
          </a:p>
        </p:txBody>
      </p:sp>
      <p:sp>
        <p:nvSpPr>
          <p:cNvPr id="10271" name="Rectangle 31"/>
          <p:cNvSpPr>
            <a:spLocks noChangeArrowheads="1"/>
          </p:cNvSpPr>
          <p:nvPr/>
        </p:nvSpPr>
        <p:spPr bwMode="auto">
          <a:xfrm>
            <a:off x="7116763" y="3397920"/>
            <a:ext cx="4286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4D4D4D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10273" name="Line 33"/>
          <p:cNvSpPr>
            <a:spLocks noChangeShapeType="1"/>
          </p:cNvSpPr>
          <p:nvPr/>
        </p:nvSpPr>
        <p:spPr bwMode="auto">
          <a:xfrm>
            <a:off x="6176963" y="3755107"/>
            <a:ext cx="890587" cy="542925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4" name="Line 34"/>
          <p:cNvSpPr>
            <a:spLocks noChangeShapeType="1"/>
          </p:cNvSpPr>
          <p:nvPr/>
        </p:nvSpPr>
        <p:spPr bwMode="auto">
          <a:xfrm>
            <a:off x="7345363" y="3764632"/>
            <a:ext cx="1587" cy="4206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5" name="Oval 35"/>
          <p:cNvSpPr>
            <a:spLocks noChangeArrowheads="1"/>
          </p:cNvSpPr>
          <p:nvPr/>
        </p:nvSpPr>
        <p:spPr bwMode="auto">
          <a:xfrm>
            <a:off x="1611313" y="3385220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CC0000"/>
                </a:solidFill>
                <a:latin typeface="Lucida Sans Italic" pitchFamily="1" charset="0"/>
              </a:rPr>
              <a:t>trees</a:t>
            </a:r>
            <a:r>
              <a:rPr lang="en-US" sz="1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CC0000"/>
                </a:solidFill>
                <a:latin typeface="Lucida Sans Italic" pitchFamily="1" charset="0"/>
              </a:rPr>
              <a:t> = 5</a:t>
            </a:r>
          </a:p>
        </p:txBody>
      </p:sp>
      <p:sp>
        <p:nvSpPr>
          <p:cNvPr id="10276" name="Oval 36"/>
          <p:cNvSpPr>
            <a:spLocks noChangeArrowheads="1"/>
          </p:cNvSpPr>
          <p:nvPr/>
        </p:nvSpPr>
        <p:spPr bwMode="auto">
          <a:xfrm>
            <a:off x="3073400" y="3375695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CC0000"/>
                </a:solidFill>
                <a:latin typeface="Lucida Sans Italic" pitchFamily="1" charset="0"/>
              </a:rPr>
              <a:t>marks</a:t>
            </a:r>
            <a:r>
              <a:rPr lang="en-US" sz="1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CC0000"/>
                </a:solidFill>
                <a:latin typeface="Lucida Sans Italic" pitchFamily="1" charset="0"/>
              </a:rPr>
              <a:t> = 3</a:t>
            </a:r>
          </a:p>
        </p:txBody>
      </p:sp>
      <p:sp>
        <p:nvSpPr>
          <p:cNvPr id="10277" name="Rectangle 37"/>
          <p:cNvSpPr>
            <a:spLocks noChangeArrowheads="1"/>
          </p:cNvSpPr>
          <p:nvPr/>
        </p:nvSpPr>
        <p:spPr bwMode="auto">
          <a:xfrm>
            <a:off x="5143500" y="5744245"/>
            <a:ext cx="692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Lucida Sans Italic" pitchFamily="1" charset="0"/>
              </a:rPr>
              <a:t>marked</a:t>
            </a:r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 flipV="1">
            <a:off x="5776913" y="5410870"/>
            <a:ext cx="498475" cy="315912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9" name="Oval 39"/>
          <p:cNvSpPr>
            <a:spLocks noChangeArrowheads="1"/>
          </p:cNvSpPr>
          <p:nvPr/>
        </p:nvSpPr>
        <p:spPr bwMode="auto">
          <a:xfrm>
            <a:off x="4519613" y="3375695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CC0000"/>
                </a:solidFill>
                <a:latin typeface="Lucida Sans Italic" pitchFamily="1" charset="0"/>
              </a:rPr>
              <a:t>n = 14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8F43F0-FEE0-4970-B805-7077C46D9852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Kevin Wayne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838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Potential Function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266" name="Oval 2"/>
          <p:cNvSpPr>
            <a:spLocks noChangeArrowheads="1"/>
          </p:cNvSpPr>
          <p:nvPr/>
        </p:nvSpPr>
        <p:spPr bwMode="auto">
          <a:xfrm>
            <a:off x="4908550" y="3626647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11267" name="AutoShape 3"/>
          <p:cNvCxnSpPr>
            <a:cxnSpLocks noChangeShapeType="1"/>
            <a:stCxn id="11289" idx="2"/>
            <a:endCxn id="11266" idx="6"/>
          </p:cNvCxnSpPr>
          <p:nvPr/>
        </p:nvCxnSpPr>
        <p:spPr bwMode="auto">
          <a:xfrm flipH="1">
            <a:off x="5273675" y="3813972"/>
            <a:ext cx="188912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3765550" y="3626647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23</a:t>
            </a:r>
          </a:p>
        </p:txBody>
      </p:sp>
      <p:cxnSp>
        <p:nvCxnSpPr>
          <p:cNvPr id="11269" name="AutoShape 5"/>
          <p:cNvCxnSpPr>
            <a:cxnSpLocks noChangeShapeType="1"/>
            <a:stCxn id="11266" idx="2"/>
            <a:endCxn id="11268" idx="6"/>
          </p:cNvCxnSpPr>
          <p:nvPr/>
        </p:nvCxnSpPr>
        <p:spPr bwMode="auto">
          <a:xfrm flipH="1">
            <a:off x="4130675" y="3813972"/>
            <a:ext cx="77787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1379538" y="4320384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1379538" y="3626647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17</a:t>
            </a:r>
          </a:p>
        </p:txBody>
      </p:sp>
      <p:cxnSp>
        <p:nvCxnSpPr>
          <p:cNvPr id="11272" name="AutoShape 8"/>
          <p:cNvCxnSpPr>
            <a:cxnSpLocks noChangeShapeType="1"/>
            <a:stCxn id="11270" idx="0"/>
            <a:endCxn id="11271" idx="4"/>
          </p:cNvCxnSpPr>
          <p:nvPr/>
        </p:nvCxnSpPr>
        <p:spPr bwMode="auto">
          <a:xfrm flipV="1">
            <a:off x="1562100" y="3999709"/>
            <a:ext cx="1588" cy="32067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273" name="AutoShape 9"/>
          <p:cNvCxnSpPr>
            <a:cxnSpLocks noChangeShapeType="1"/>
            <a:stCxn id="11280" idx="2"/>
            <a:endCxn id="11271" idx="6"/>
          </p:cNvCxnSpPr>
          <p:nvPr/>
        </p:nvCxnSpPr>
        <p:spPr bwMode="auto">
          <a:xfrm flipH="1">
            <a:off x="1744663" y="3813972"/>
            <a:ext cx="100647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2149475" y="5014122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11275" name="Oval 11"/>
          <p:cNvSpPr>
            <a:spLocks noChangeArrowheads="1"/>
          </p:cNvSpPr>
          <p:nvPr/>
        </p:nvSpPr>
        <p:spPr bwMode="auto">
          <a:xfrm>
            <a:off x="2149475" y="4328322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11276" name="AutoShape 12"/>
          <p:cNvCxnSpPr>
            <a:cxnSpLocks noChangeShapeType="1"/>
            <a:stCxn id="11274" idx="0"/>
            <a:endCxn id="11275" idx="4"/>
          </p:cNvCxnSpPr>
          <p:nvPr/>
        </p:nvCxnSpPr>
        <p:spPr bwMode="auto">
          <a:xfrm flipV="1">
            <a:off x="2332038" y="4701384"/>
            <a:ext cx="1587" cy="3127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277" name="Oval 13"/>
          <p:cNvSpPr>
            <a:spLocks noChangeArrowheads="1"/>
          </p:cNvSpPr>
          <p:nvPr/>
        </p:nvSpPr>
        <p:spPr bwMode="auto">
          <a:xfrm>
            <a:off x="2751138" y="4328322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11278" name="AutoShape 14"/>
          <p:cNvCxnSpPr>
            <a:cxnSpLocks noChangeShapeType="1"/>
            <a:stCxn id="11277" idx="0"/>
            <a:endCxn id="11280" idx="4"/>
          </p:cNvCxnSpPr>
          <p:nvPr/>
        </p:nvCxnSpPr>
        <p:spPr bwMode="auto">
          <a:xfrm flipV="1">
            <a:off x="2933700" y="3999709"/>
            <a:ext cx="1588" cy="32861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279" name="AutoShape 15"/>
          <p:cNvCxnSpPr>
            <a:cxnSpLocks noChangeShapeType="1"/>
            <a:stCxn id="11275" idx="7"/>
            <a:endCxn id="11280" idx="3"/>
          </p:cNvCxnSpPr>
          <p:nvPr/>
        </p:nvCxnSpPr>
        <p:spPr bwMode="auto">
          <a:xfrm flipV="1">
            <a:off x="2460625" y="3945734"/>
            <a:ext cx="342900" cy="43656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280" name="Oval 16"/>
          <p:cNvSpPr>
            <a:spLocks noChangeArrowheads="1"/>
          </p:cNvSpPr>
          <p:nvPr/>
        </p:nvSpPr>
        <p:spPr bwMode="auto">
          <a:xfrm>
            <a:off x="2751138" y="3626647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24</a:t>
            </a:r>
          </a:p>
        </p:txBody>
      </p:sp>
      <p:cxnSp>
        <p:nvCxnSpPr>
          <p:cNvPr id="11281" name="AutoShape 17"/>
          <p:cNvCxnSpPr>
            <a:cxnSpLocks noChangeShapeType="1"/>
            <a:stCxn id="11280" idx="6"/>
            <a:endCxn id="11268" idx="2"/>
          </p:cNvCxnSpPr>
          <p:nvPr/>
        </p:nvCxnSpPr>
        <p:spPr bwMode="auto">
          <a:xfrm>
            <a:off x="3116263" y="3813972"/>
            <a:ext cx="649287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4554538" y="2880527"/>
            <a:ext cx="1675054" cy="308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CC0000"/>
                </a:solidFill>
                <a:latin typeface="Symbol" pitchFamily="1" charset="2"/>
              </a:rPr>
              <a:t></a:t>
            </a:r>
            <a:r>
              <a:rPr lang="en-US" sz="1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CC0000"/>
                </a:solidFill>
                <a:latin typeface="Lucida Sans Italic" pitchFamily="1" charset="0"/>
              </a:rPr>
              <a:t>H</a:t>
            </a:r>
            <a:r>
              <a:rPr lang="en-US" sz="1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CC0000"/>
                </a:solidFill>
              </a:rPr>
              <a:t> </a:t>
            </a:r>
            <a:r>
              <a:rPr lang="en-US" sz="1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5 + 2</a:t>
            </a:r>
            <a:r>
              <a:rPr lang="en-US" sz="12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</a:t>
            </a:r>
            <a:r>
              <a:rPr lang="en-US" sz="1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= 11</a:t>
            </a:r>
          </a:p>
        </p:txBody>
      </p:sp>
      <p:sp>
        <p:nvSpPr>
          <p:cNvPr id="11283" name="Oval 19"/>
          <p:cNvSpPr>
            <a:spLocks noChangeArrowheads="1"/>
          </p:cNvSpPr>
          <p:nvPr/>
        </p:nvSpPr>
        <p:spPr bwMode="auto">
          <a:xfrm>
            <a:off x="6340475" y="5166522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39</a:t>
            </a:r>
          </a:p>
        </p:txBody>
      </p:sp>
      <p:cxnSp>
        <p:nvCxnSpPr>
          <p:cNvPr id="11284" name="AutoShape 20"/>
          <p:cNvCxnSpPr>
            <a:cxnSpLocks noChangeShapeType="1"/>
            <a:stCxn id="11283" idx="0"/>
            <a:endCxn id="11287" idx="4"/>
          </p:cNvCxnSpPr>
          <p:nvPr/>
        </p:nvCxnSpPr>
        <p:spPr bwMode="auto">
          <a:xfrm flipV="1">
            <a:off x="6523038" y="4837909"/>
            <a:ext cx="1587" cy="32861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285" name="Oval 21"/>
          <p:cNvSpPr>
            <a:spLocks noChangeArrowheads="1"/>
          </p:cNvSpPr>
          <p:nvPr/>
        </p:nvSpPr>
        <p:spPr bwMode="auto">
          <a:xfrm>
            <a:off x="7940675" y="4468022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41</a:t>
            </a:r>
          </a:p>
        </p:txBody>
      </p:sp>
      <p:cxnSp>
        <p:nvCxnSpPr>
          <p:cNvPr id="11286" name="AutoShape 22"/>
          <p:cNvCxnSpPr>
            <a:cxnSpLocks noChangeShapeType="1"/>
            <a:stCxn id="11285" idx="0"/>
            <a:endCxn id="11289" idx="5"/>
          </p:cNvCxnSpPr>
          <p:nvPr/>
        </p:nvCxnSpPr>
        <p:spPr bwMode="auto">
          <a:xfrm flipH="1" flipV="1">
            <a:off x="7473950" y="3945734"/>
            <a:ext cx="647700" cy="5222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287" name="Oval 23"/>
          <p:cNvSpPr>
            <a:spLocks noChangeArrowheads="1"/>
          </p:cNvSpPr>
          <p:nvPr/>
        </p:nvSpPr>
        <p:spPr bwMode="auto">
          <a:xfrm>
            <a:off x="6340475" y="4464847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11288" name="Oval 24"/>
          <p:cNvSpPr>
            <a:spLocks noChangeArrowheads="1"/>
          </p:cNvSpPr>
          <p:nvPr/>
        </p:nvSpPr>
        <p:spPr bwMode="auto">
          <a:xfrm>
            <a:off x="7162800" y="4464847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11289" name="Oval 25"/>
          <p:cNvSpPr>
            <a:spLocks noChangeArrowheads="1"/>
          </p:cNvSpPr>
          <p:nvPr/>
        </p:nvSpPr>
        <p:spPr bwMode="auto">
          <a:xfrm>
            <a:off x="7162800" y="3626647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</a:t>
            </a:r>
          </a:p>
        </p:txBody>
      </p:sp>
      <p:cxnSp>
        <p:nvCxnSpPr>
          <p:cNvPr id="11290" name="AutoShape 26"/>
          <p:cNvCxnSpPr>
            <a:cxnSpLocks noChangeShapeType="1"/>
            <a:stCxn id="11288" idx="0"/>
            <a:endCxn id="11289" idx="4"/>
          </p:cNvCxnSpPr>
          <p:nvPr/>
        </p:nvCxnSpPr>
        <p:spPr bwMode="auto">
          <a:xfrm flipV="1">
            <a:off x="7345363" y="3999709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291" name="AutoShape 27"/>
          <p:cNvCxnSpPr>
            <a:cxnSpLocks noChangeShapeType="1"/>
            <a:stCxn id="11287" idx="7"/>
            <a:endCxn id="11289" idx="3"/>
          </p:cNvCxnSpPr>
          <p:nvPr/>
        </p:nvCxnSpPr>
        <p:spPr bwMode="auto">
          <a:xfrm flipV="1">
            <a:off x="6653213" y="3945734"/>
            <a:ext cx="563562" cy="5730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292" name="Oval 28"/>
          <p:cNvSpPr>
            <a:spLocks noChangeArrowheads="1"/>
          </p:cNvSpPr>
          <p:nvPr/>
        </p:nvSpPr>
        <p:spPr bwMode="auto">
          <a:xfrm>
            <a:off x="7940675" y="5150647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11293" name="AutoShape 29"/>
          <p:cNvCxnSpPr>
            <a:cxnSpLocks noChangeShapeType="1"/>
            <a:stCxn id="11292" idx="0"/>
            <a:endCxn id="11285" idx="4"/>
          </p:cNvCxnSpPr>
          <p:nvPr/>
        </p:nvCxnSpPr>
        <p:spPr bwMode="auto">
          <a:xfrm flipV="1">
            <a:off x="8123238" y="4841084"/>
            <a:ext cx="1587" cy="30956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7116763" y="2848777"/>
            <a:ext cx="4286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4D4D4D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7345363" y="3147753"/>
            <a:ext cx="1587" cy="4206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7" name="Rectangle 33"/>
          <p:cNvSpPr>
            <a:spLocks noChangeArrowheads="1"/>
          </p:cNvSpPr>
          <p:nvPr/>
        </p:nvSpPr>
        <p:spPr bwMode="auto">
          <a:xfrm>
            <a:off x="2341563" y="1597032"/>
            <a:ext cx="3924300" cy="508000"/>
          </a:xfrm>
          <a:prstGeom prst="rect">
            <a:avLst/>
          </a:prstGeom>
          <a:solidFill>
            <a:srgbClr val="003399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228600" bIns="91440">
            <a:spAutoFit/>
          </a:bodyPr>
          <a:lstStyle/>
          <a:p>
            <a:pPr>
              <a:lnSpc>
                <a:spcPts val="2563"/>
              </a:lnSpc>
              <a:buClrTx/>
              <a:buSzPct val="5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3399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pitchFamily="1" charset="2"/>
              </a:rPr>
              <a:t></a:t>
            </a:r>
            <a:r>
              <a:rPr lang="en-US" sz="1800">
                <a:solidFill>
                  <a:srgbClr val="000000"/>
                </a:solidFill>
              </a:rPr>
              <a:t>(</a:t>
            </a:r>
            <a:r>
              <a:rPr lang="en-US" sz="1800">
                <a:solidFill>
                  <a:srgbClr val="000000"/>
                </a:solidFill>
                <a:latin typeface="Lucida Sans Italic" pitchFamily="1" charset="0"/>
              </a:rPr>
              <a:t>H</a:t>
            </a:r>
            <a:r>
              <a:rPr lang="en-US" sz="1800">
                <a:solidFill>
                  <a:srgbClr val="000000"/>
                </a:solidFill>
              </a:rPr>
              <a:t>) </a:t>
            </a:r>
            <a:r>
              <a:rPr lang="en-US" sz="1800">
                <a:solidFill>
                  <a:srgbClr val="000000"/>
                </a:solidFill>
                <a:latin typeface="Lucida Grande" pitchFamily="1" charset="0"/>
              </a:rPr>
              <a:t> = </a:t>
            </a:r>
            <a:r>
              <a:rPr lang="en-US" sz="1800">
                <a:solidFill>
                  <a:srgbClr val="000000"/>
                </a:solidFill>
                <a:latin typeface="Lucida Sans Italic" pitchFamily="1" charset="0"/>
              </a:rPr>
              <a:t>trees</a:t>
            </a:r>
            <a:r>
              <a:rPr lang="en-US" sz="1800">
                <a:solidFill>
                  <a:srgbClr val="000000"/>
                </a:solidFill>
              </a:rPr>
              <a:t>(</a:t>
            </a:r>
            <a:r>
              <a:rPr lang="en-US" sz="1800">
                <a:solidFill>
                  <a:srgbClr val="000000"/>
                </a:solidFill>
                <a:latin typeface="Lucida Sans Italic" pitchFamily="1" charset="0"/>
              </a:rPr>
              <a:t>H</a:t>
            </a:r>
            <a:r>
              <a:rPr lang="en-US" sz="1800">
                <a:solidFill>
                  <a:srgbClr val="000000"/>
                </a:solidFill>
              </a:rPr>
              <a:t>) + 2</a:t>
            </a:r>
            <a:r>
              <a:rPr lang="en-US" sz="1800" baseline="300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pitchFamily="1" charset="2"/>
              </a:rPr>
              <a:t></a:t>
            </a:r>
            <a:r>
              <a:rPr lang="en-US" sz="1800" baseline="300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  <a:latin typeface="Lucida Sans Italic" pitchFamily="1" charset="0"/>
              </a:rPr>
              <a:t>marks</a:t>
            </a:r>
            <a:r>
              <a:rPr lang="en-US" sz="1800">
                <a:solidFill>
                  <a:srgbClr val="000000"/>
                </a:solidFill>
              </a:rPr>
              <a:t>(</a:t>
            </a:r>
            <a:r>
              <a:rPr lang="en-US" sz="1800">
                <a:solidFill>
                  <a:srgbClr val="000000"/>
                </a:solidFill>
                <a:latin typeface="Lucida Sans Italic" pitchFamily="1" charset="0"/>
              </a:rPr>
              <a:t>H</a:t>
            </a:r>
            <a:r>
              <a:rPr lang="en-US" sz="18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3722688" y="2176470"/>
            <a:ext cx="14716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4D4D4D"/>
                </a:solidFill>
                <a:latin typeface="Lucida Sans Italic" pitchFamily="1" charset="0"/>
              </a:rPr>
              <a:t>potential of heap H</a:t>
            </a:r>
          </a:p>
        </p:txBody>
      </p:sp>
      <p:sp>
        <p:nvSpPr>
          <p:cNvPr id="11299" name="Oval 35"/>
          <p:cNvSpPr>
            <a:spLocks noChangeArrowheads="1"/>
          </p:cNvSpPr>
          <p:nvPr/>
        </p:nvSpPr>
        <p:spPr bwMode="auto">
          <a:xfrm>
            <a:off x="1611313" y="2836077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CC0000"/>
                </a:solidFill>
                <a:latin typeface="Lucida Sans Italic" pitchFamily="1" charset="0"/>
              </a:rPr>
              <a:t>trees</a:t>
            </a:r>
            <a:r>
              <a:rPr lang="en-US" sz="1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CC0000"/>
                </a:solidFill>
                <a:latin typeface="Lucida Sans Italic" pitchFamily="1" charset="0"/>
              </a:rPr>
              <a:t>H</a:t>
            </a:r>
            <a:r>
              <a:rPr lang="en-US" sz="1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CC0000"/>
                </a:solidFill>
                <a:latin typeface="Lucida Sans Italic" pitchFamily="1" charset="0"/>
              </a:rPr>
              <a:t> </a:t>
            </a:r>
            <a:r>
              <a:rPr lang="en-US" sz="1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CC0000"/>
                </a:solidFill>
                <a:latin typeface="Lucida Sans Italic" pitchFamily="1" charset="0"/>
              </a:rPr>
              <a:t> </a:t>
            </a:r>
            <a:r>
              <a:rPr lang="en-US" sz="1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1300" name="Oval 36"/>
          <p:cNvSpPr>
            <a:spLocks noChangeArrowheads="1"/>
          </p:cNvSpPr>
          <p:nvPr/>
        </p:nvSpPr>
        <p:spPr bwMode="auto">
          <a:xfrm>
            <a:off x="3073400" y="2826552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CC0000"/>
                </a:solidFill>
                <a:latin typeface="Lucida Sans Italic" pitchFamily="1" charset="0"/>
              </a:rPr>
              <a:t>marks</a:t>
            </a:r>
            <a:r>
              <a:rPr lang="en-US" sz="1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CC0000"/>
                </a:solidFill>
                <a:latin typeface="Lucida Sans Italic" pitchFamily="1" charset="0"/>
              </a:rPr>
              <a:t>H</a:t>
            </a:r>
            <a:r>
              <a:rPr lang="en-US" sz="1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CC0000"/>
                </a:solidFill>
                <a:latin typeface="Lucida Sans Italic" pitchFamily="1" charset="0"/>
              </a:rPr>
              <a:t> </a:t>
            </a:r>
            <a:r>
              <a:rPr lang="en-US" sz="1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3</a:t>
            </a: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5143500" y="5068097"/>
            <a:ext cx="692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Lucida Sans Italic" pitchFamily="1" charset="0"/>
              </a:rPr>
              <a:t>marked</a:t>
            </a: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 flipV="1">
            <a:off x="5776913" y="4734722"/>
            <a:ext cx="498475" cy="315912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5C2B1F-78D4-4284-AAA6-34CDC5ABCCAE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Kevin Wayne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710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Fibonacci Heaps:  Insert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/>
              <a:t>Insert.</a:t>
            </a:r>
          </a:p>
          <a:p>
            <a:pPr marL="334963" lvl="1" indent="-228600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/>
              <a:t>Create a new singleton tree.</a:t>
            </a:r>
          </a:p>
          <a:p>
            <a:pPr marL="334963" lvl="1" indent="-228600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>
                <a:solidFill>
                  <a:srgbClr val="C0C0C0"/>
                </a:solidFill>
              </a:rPr>
              <a:t>Add to root list; update min pointer (if necessary).</a:t>
            </a: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4957763" y="4187486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13316" name="AutoShape 4"/>
          <p:cNvCxnSpPr>
            <a:cxnSpLocks noChangeShapeType="1"/>
            <a:stCxn id="13337" idx="2"/>
            <a:endCxn id="13315" idx="6"/>
          </p:cNvCxnSpPr>
          <p:nvPr/>
        </p:nvCxnSpPr>
        <p:spPr bwMode="auto">
          <a:xfrm flipH="1">
            <a:off x="5322888" y="4374811"/>
            <a:ext cx="188912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3814763" y="4187486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23</a:t>
            </a:r>
          </a:p>
        </p:txBody>
      </p:sp>
      <p:cxnSp>
        <p:nvCxnSpPr>
          <p:cNvPr id="13318" name="AutoShape 6"/>
          <p:cNvCxnSpPr>
            <a:cxnSpLocks noChangeShapeType="1"/>
            <a:stCxn id="13315" idx="2"/>
            <a:endCxn id="13317" idx="6"/>
          </p:cNvCxnSpPr>
          <p:nvPr/>
        </p:nvCxnSpPr>
        <p:spPr bwMode="auto">
          <a:xfrm flipH="1">
            <a:off x="4179888" y="4374811"/>
            <a:ext cx="77787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1428751" y="4881223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1428751" y="4187486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17</a:t>
            </a:r>
          </a:p>
        </p:txBody>
      </p:sp>
      <p:cxnSp>
        <p:nvCxnSpPr>
          <p:cNvPr id="13321" name="AutoShape 9"/>
          <p:cNvCxnSpPr>
            <a:cxnSpLocks noChangeShapeType="1"/>
            <a:stCxn id="13319" idx="0"/>
            <a:endCxn id="13320" idx="4"/>
          </p:cNvCxnSpPr>
          <p:nvPr/>
        </p:nvCxnSpPr>
        <p:spPr bwMode="auto">
          <a:xfrm flipV="1">
            <a:off x="1611313" y="4560548"/>
            <a:ext cx="1588" cy="32067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22" name="AutoShape 10"/>
          <p:cNvCxnSpPr>
            <a:cxnSpLocks noChangeShapeType="1"/>
            <a:stCxn id="13329" idx="2"/>
            <a:endCxn id="13320" idx="6"/>
          </p:cNvCxnSpPr>
          <p:nvPr/>
        </p:nvCxnSpPr>
        <p:spPr bwMode="auto">
          <a:xfrm flipH="1">
            <a:off x="1793876" y="4374811"/>
            <a:ext cx="100647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2198688" y="5574961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2198688" y="4889161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13325" name="AutoShape 13"/>
          <p:cNvCxnSpPr>
            <a:cxnSpLocks noChangeShapeType="1"/>
            <a:stCxn id="13323" idx="0"/>
            <a:endCxn id="13324" idx="4"/>
          </p:cNvCxnSpPr>
          <p:nvPr/>
        </p:nvCxnSpPr>
        <p:spPr bwMode="auto">
          <a:xfrm flipV="1">
            <a:off x="2381251" y="5262223"/>
            <a:ext cx="1587" cy="3127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2800351" y="4889161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13327" name="AutoShape 15"/>
          <p:cNvCxnSpPr>
            <a:cxnSpLocks noChangeShapeType="1"/>
            <a:stCxn id="13326" idx="0"/>
            <a:endCxn id="13329" idx="4"/>
          </p:cNvCxnSpPr>
          <p:nvPr/>
        </p:nvCxnSpPr>
        <p:spPr bwMode="auto">
          <a:xfrm flipV="1">
            <a:off x="2982913" y="4560548"/>
            <a:ext cx="1588" cy="32861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28" name="AutoShape 16"/>
          <p:cNvCxnSpPr>
            <a:cxnSpLocks noChangeShapeType="1"/>
            <a:stCxn id="13324" idx="7"/>
            <a:endCxn id="13329" idx="3"/>
          </p:cNvCxnSpPr>
          <p:nvPr/>
        </p:nvCxnSpPr>
        <p:spPr bwMode="auto">
          <a:xfrm flipV="1">
            <a:off x="2509838" y="4506573"/>
            <a:ext cx="342900" cy="43656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29" name="Oval 17"/>
          <p:cNvSpPr>
            <a:spLocks noChangeArrowheads="1"/>
          </p:cNvSpPr>
          <p:nvPr/>
        </p:nvSpPr>
        <p:spPr bwMode="auto">
          <a:xfrm>
            <a:off x="2800351" y="4187486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24</a:t>
            </a:r>
          </a:p>
        </p:txBody>
      </p:sp>
      <p:cxnSp>
        <p:nvCxnSpPr>
          <p:cNvPr id="13330" name="AutoShape 18"/>
          <p:cNvCxnSpPr>
            <a:cxnSpLocks noChangeShapeType="1"/>
            <a:stCxn id="13329" idx="6"/>
            <a:endCxn id="13317" idx="2"/>
          </p:cNvCxnSpPr>
          <p:nvPr/>
        </p:nvCxnSpPr>
        <p:spPr bwMode="auto">
          <a:xfrm>
            <a:off x="3165476" y="4374811"/>
            <a:ext cx="649287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31" name="Oval 19"/>
          <p:cNvSpPr>
            <a:spLocks noChangeArrowheads="1"/>
          </p:cNvSpPr>
          <p:nvPr/>
        </p:nvSpPr>
        <p:spPr bwMode="auto">
          <a:xfrm>
            <a:off x="6389688" y="5727361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39</a:t>
            </a:r>
          </a:p>
        </p:txBody>
      </p:sp>
      <p:cxnSp>
        <p:nvCxnSpPr>
          <p:cNvPr id="13332" name="AutoShape 20"/>
          <p:cNvCxnSpPr>
            <a:cxnSpLocks noChangeShapeType="1"/>
            <a:stCxn id="13331" idx="0"/>
            <a:endCxn id="13335" idx="4"/>
          </p:cNvCxnSpPr>
          <p:nvPr/>
        </p:nvCxnSpPr>
        <p:spPr bwMode="auto">
          <a:xfrm flipV="1">
            <a:off x="6572251" y="5398748"/>
            <a:ext cx="1587" cy="32861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33" name="Oval 21"/>
          <p:cNvSpPr>
            <a:spLocks noChangeArrowheads="1"/>
          </p:cNvSpPr>
          <p:nvPr/>
        </p:nvSpPr>
        <p:spPr bwMode="auto">
          <a:xfrm>
            <a:off x="7989888" y="5028861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41</a:t>
            </a:r>
          </a:p>
        </p:txBody>
      </p:sp>
      <p:cxnSp>
        <p:nvCxnSpPr>
          <p:cNvPr id="13334" name="AutoShape 22"/>
          <p:cNvCxnSpPr>
            <a:cxnSpLocks noChangeShapeType="1"/>
            <a:stCxn id="13333" idx="0"/>
            <a:endCxn id="13337" idx="5"/>
          </p:cNvCxnSpPr>
          <p:nvPr/>
        </p:nvCxnSpPr>
        <p:spPr bwMode="auto">
          <a:xfrm flipH="1" flipV="1">
            <a:off x="7523163" y="4506573"/>
            <a:ext cx="647700" cy="5222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35" name="Oval 23"/>
          <p:cNvSpPr>
            <a:spLocks noChangeArrowheads="1"/>
          </p:cNvSpPr>
          <p:nvPr/>
        </p:nvSpPr>
        <p:spPr bwMode="auto">
          <a:xfrm>
            <a:off x="6389688" y="5025686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13336" name="Oval 24"/>
          <p:cNvSpPr>
            <a:spLocks noChangeArrowheads="1"/>
          </p:cNvSpPr>
          <p:nvPr/>
        </p:nvSpPr>
        <p:spPr bwMode="auto">
          <a:xfrm>
            <a:off x="7212013" y="5025686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13337" name="Oval 25"/>
          <p:cNvSpPr>
            <a:spLocks noChangeArrowheads="1"/>
          </p:cNvSpPr>
          <p:nvPr/>
        </p:nvSpPr>
        <p:spPr bwMode="auto">
          <a:xfrm>
            <a:off x="7212013" y="4187486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</a:t>
            </a:r>
          </a:p>
        </p:txBody>
      </p:sp>
      <p:cxnSp>
        <p:nvCxnSpPr>
          <p:cNvPr id="13338" name="AutoShape 26"/>
          <p:cNvCxnSpPr>
            <a:cxnSpLocks noChangeShapeType="1"/>
            <a:stCxn id="13336" idx="0"/>
            <a:endCxn id="13337" idx="4"/>
          </p:cNvCxnSpPr>
          <p:nvPr/>
        </p:nvCxnSpPr>
        <p:spPr bwMode="auto">
          <a:xfrm flipV="1">
            <a:off x="7394576" y="4560548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39" name="AutoShape 27"/>
          <p:cNvCxnSpPr>
            <a:cxnSpLocks noChangeShapeType="1"/>
            <a:stCxn id="13335" idx="7"/>
            <a:endCxn id="13337" idx="3"/>
          </p:cNvCxnSpPr>
          <p:nvPr/>
        </p:nvCxnSpPr>
        <p:spPr bwMode="auto">
          <a:xfrm flipV="1">
            <a:off x="6702426" y="4506573"/>
            <a:ext cx="563562" cy="5730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40" name="Oval 28"/>
          <p:cNvSpPr>
            <a:spLocks noChangeArrowheads="1"/>
          </p:cNvSpPr>
          <p:nvPr/>
        </p:nvSpPr>
        <p:spPr bwMode="auto">
          <a:xfrm>
            <a:off x="7989888" y="5711486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13341" name="AutoShape 29"/>
          <p:cNvCxnSpPr>
            <a:cxnSpLocks noChangeShapeType="1"/>
            <a:stCxn id="13340" idx="0"/>
            <a:endCxn id="13333" idx="4"/>
          </p:cNvCxnSpPr>
          <p:nvPr/>
        </p:nvCxnSpPr>
        <p:spPr bwMode="auto">
          <a:xfrm flipV="1">
            <a:off x="8172451" y="5401923"/>
            <a:ext cx="1587" cy="30956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42" name="Oval 30"/>
          <p:cNvSpPr>
            <a:spLocks noChangeArrowheads="1"/>
          </p:cNvSpPr>
          <p:nvPr/>
        </p:nvSpPr>
        <p:spPr bwMode="auto">
          <a:xfrm>
            <a:off x="3811588" y="3128623"/>
            <a:ext cx="365125" cy="373063"/>
          </a:xfrm>
          <a:prstGeom prst="ellipse">
            <a:avLst/>
          </a:prstGeom>
          <a:solidFill>
            <a:srgbClr val="CC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21</a:t>
            </a:r>
          </a:p>
        </p:txBody>
      </p:sp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3116263" y="2555536"/>
            <a:ext cx="1752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sz="1800">
                <a:solidFill>
                  <a:srgbClr val="CC0000"/>
                </a:solidFill>
                <a:latin typeface="Lucida Sans Italic" pitchFamily="1" charset="0"/>
              </a:rPr>
              <a:t>insert 21</a:t>
            </a:r>
          </a:p>
        </p:txBody>
      </p:sp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7165976" y="3282611"/>
            <a:ext cx="4286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4D4D4D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13346" name="Line 34"/>
          <p:cNvSpPr>
            <a:spLocks noChangeShapeType="1"/>
          </p:cNvSpPr>
          <p:nvPr/>
        </p:nvSpPr>
        <p:spPr bwMode="auto">
          <a:xfrm>
            <a:off x="7394576" y="3649323"/>
            <a:ext cx="1587" cy="4206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0E3D9F-566F-4177-BD2F-783EC6DF2C0B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Kevin Wayne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598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Fibonacci Heaps:  Insert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/>
              <a:t>Insert.</a:t>
            </a:r>
          </a:p>
          <a:p>
            <a:pPr marL="334963" lvl="1" indent="-228600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>
                <a:solidFill>
                  <a:srgbClr val="C0C0C0"/>
                </a:solidFill>
              </a:rPr>
              <a:t>Create a new singleton tree.</a:t>
            </a:r>
          </a:p>
          <a:p>
            <a:pPr marL="334963" lvl="1" indent="-228600">
              <a:buSzPct val="35000"/>
              <a:buFont typeface="Monotype Sorts" pitchFamily="1" charset="2"/>
              <a:buChar char="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/>
              <a:t>Add to root list; update min pointer (if necessary).</a:t>
            </a:r>
          </a:p>
        </p:txBody>
      </p:sp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6340475" y="5472227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39</a:t>
            </a:r>
          </a:p>
        </p:txBody>
      </p:sp>
      <p:cxnSp>
        <p:nvCxnSpPr>
          <p:cNvPr id="14340" name="AutoShape 4"/>
          <p:cNvCxnSpPr>
            <a:cxnSpLocks noChangeShapeType="1"/>
            <a:stCxn id="14339" idx="0"/>
            <a:endCxn id="14347" idx="4"/>
          </p:cNvCxnSpPr>
          <p:nvPr/>
        </p:nvCxnSpPr>
        <p:spPr bwMode="auto">
          <a:xfrm flipV="1">
            <a:off x="6523038" y="5143614"/>
            <a:ext cx="1587" cy="32861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7940675" y="4773727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41</a:t>
            </a:r>
          </a:p>
        </p:txBody>
      </p:sp>
      <p:cxnSp>
        <p:nvCxnSpPr>
          <p:cNvPr id="14342" name="AutoShape 6"/>
          <p:cNvCxnSpPr>
            <a:cxnSpLocks noChangeShapeType="1"/>
            <a:stCxn id="14341" idx="0"/>
            <a:endCxn id="14349" idx="5"/>
          </p:cNvCxnSpPr>
          <p:nvPr/>
        </p:nvCxnSpPr>
        <p:spPr bwMode="auto">
          <a:xfrm flipH="1" flipV="1">
            <a:off x="7473950" y="4251439"/>
            <a:ext cx="647700" cy="5222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4908550" y="3932352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14344" name="AutoShape 8"/>
          <p:cNvCxnSpPr>
            <a:cxnSpLocks noChangeShapeType="1"/>
            <a:stCxn id="14349" idx="2"/>
            <a:endCxn id="14343" idx="6"/>
          </p:cNvCxnSpPr>
          <p:nvPr/>
        </p:nvCxnSpPr>
        <p:spPr bwMode="auto">
          <a:xfrm flipH="1">
            <a:off x="5273675" y="4119677"/>
            <a:ext cx="188912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3765550" y="3932352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23</a:t>
            </a:r>
          </a:p>
        </p:txBody>
      </p:sp>
      <p:cxnSp>
        <p:nvCxnSpPr>
          <p:cNvPr id="14346" name="AutoShape 10"/>
          <p:cNvCxnSpPr>
            <a:cxnSpLocks noChangeShapeType="1"/>
            <a:stCxn id="14343" idx="2"/>
            <a:endCxn id="14345" idx="6"/>
          </p:cNvCxnSpPr>
          <p:nvPr/>
        </p:nvCxnSpPr>
        <p:spPr bwMode="auto">
          <a:xfrm flipH="1">
            <a:off x="4130675" y="4119677"/>
            <a:ext cx="77787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6340475" y="4770552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14348" name="Oval 12"/>
          <p:cNvSpPr>
            <a:spLocks noChangeArrowheads="1"/>
          </p:cNvSpPr>
          <p:nvPr/>
        </p:nvSpPr>
        <p:spPr bwMode="auto">
          <a:xfrm>
            <a:off x="7162800" y="4770552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14349" name="Oval 13"/>
          <p:cNvSpPr>
            <a:spLocks noChangeArrowheads="1"/>
          </p:cNvSpPr>
          <p:nvPr/>
        </p:nvSpPr>
        <p:spPr bwMode="auto">
          <a:xfrm>
            <a:off x="7162800" y="3932352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4350" name="Oval 14"/>
          <p:cNvSpPr>
            <a:spLocks noChangeArrowheads="1"/>
          </p:cNvSpPr>
          <p:nvPr/>
        </p:nvSpPr>
        <p:spPr bwMode="auto">
          <a:xfrm>
            <a:off x="1379538" y="4626089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4351" name="Oval 15"/>
          <p:cNvSpPr>
            <a:spLocks noChangeArrowheads="1"/>
          </p:cNvSpPr>
          <p:nvPr/>
        </p:nvSpPr>
        <p:spPr bwMode="auto">
          <a:xfrm>
            <a:off x="1379538" y="3932352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17</a:t>
            </a:r>
          </a:p>
        </p:txBody>
      </p:sp>
      <p:cxnSp>
        <p:nvCxnSpPr>
          <p:cNvPr id="14352" name="AutoShape 16"/>
          <p:cNvCxnSpPr>
            <a:cxnSpLocks noChangeShapeType="1"/>
            <a:stCxn id="14350" idx="0"/>
            <a:endCxn id="14351" idx="4"/>
          </p:cNvCxnSpPr>
          <p:nvPr/>
        </p:nvCxnSpPr>
        <p:spPr bwMode="auto">
          <a:xfrm flipV="1">
            <a:off x="1562100" y="4305414"/>
            <a:ext cx="1588" cy="32067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53" name="AutoShape 17"/>
          <p:cNvCxnSpPr>
            <a:cxnSpLocks noChangeShapeType="1"/>
            <a:stCxn id="14360" idx="2"/>
            <a:endCxn id="14351" idx="6"/>
          </p:cNvCxnSpPr>
          <p:nvPr/>
        </p:nvCxnSpPr>
        <p:spPr bwMode="auto">
          <a:xfrm flipH="1">
            <a:off x="1744663" y="4119677"/>
            <a:ext cx="100647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54" name="Oval 18"/>
          <p:cNvSpPr>
            <a:spLocks noChangeArrowheads="1"/>
          </p:cNvSpPr>
          <p:nvPr/>
        </p:nvSpPr>
        <p:spPr bwMode="auto">
          <a:xfrm>
            <a:off x="2149475" y="5319827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14355" name="Oval 19"/>
          <p:cNvSpPr>
            <a:spLocks noChangeArrowheads="1"/>
          </p:cNvSpPr>
          <p:nvPr/>
        </p:nvSpPr>
        <p:spPr bwMode="auto">
          <a:xfrm>
            <a:off x="2149475" y="4634027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14356" name="AutoShape 20"/>
          <p:cNvCxnSpPr>
            <a:cxnSpLocks noChangeShapeType="1"/>
            <a:stCxn id="14354" idx="0"/>
            <a:endCxn id="14355" idx="4"/>
          </p:cNvCxnSpPr>
          <p:nvPr/>
        </p:nvCxnSpPr>
        <p:spPr bwMode="auto">
          <a:xfrm flipV="1">
            <a:off x="2332038" y="5007089"/>
            <a:ext cx="1587" cy="3127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57" name="Oval 21"/>
          <p:cNvSpPr>
            <a:spLocks noChangeArrowheads="1"/>
          </p:cNvSpPr>
          <p:nvPr/>
        </p:nvSpPr>
        <p:spPr bwMode="auto">
          <a:xfrm>
            <a:off x="2751138" y="4634027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14358" name="AutoShape 22"/>
          <p:cNvCxnSpPr>
            <a:cxnSpLocks noChangeShapeType="1"/>
            <a:stCxn id="14357" idx="0"/>
            <a:endCxn id="14360" idx="4"/>
          </p:cNvCxnSpPr>
          <p:nvPr/>
        </p:nvCxnSpPr>
        <p:spPr bwMode="auto">
          <a:xfrm flipV="1">
            <a:off x="2933700" y="4305414"/>
            <a:ext cx="1588" cy="32861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59" name="AutoShape 23"/>
          <p:cNvCxnSpPr>
            <a:cxnSpLocks noChangeShapeType="1"/>
            <a:stCxn id="14355" idx="7"/>
            <a:endCxn id="14360" idx="3"/>
          </p:cNvCxnSpPr>
          <p:nvPr/>
        </p:nvCxnSpPr>
        <p:spPr bwMode="auto">
          <a:xfrm flipV="1">
            <a:off x="2460625" y="4251439"/>
            <a:ext cx="342900" cy="43656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60" name="Oval 24"/>
          <p:cNvSpPr>
            <a:spLocks noChangeArrowheads="1"/>
          </p:cNvSpPr>
          <p:nvPr/>
        </p:nvSpPr>
        <p:spPr bwMode="auto">
          <a:xfrm>
            <a:off x="2751138" y="3932352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24</a:t>
            </a:r>
          </a:p>
        </p:txBody>
      </p:sp>
      <p:cxnSp>
        <p:nvCxnSpPr>
          <p:cNvPr id="14361" name="AutoShape 25"/>
          <p:cNvCxnSpPr>
            <a:cxnSpLocks noChangeShapeType="1"/>
            <a:stCxn id="14360" idx="6"/>
            <a:endCxn id="14345" idx="2"/>
          </p:cNvCxnSpPr>
          <p:nvPr/>
        </p:nvCxnSpPr>
        <p:spPr bwMode="auto">
          <a:xfrm>
            <a:off x="3116263" y="4119677"/>
            <a:ext cx="649287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2" name="AutoShape 26"/>
          <p:cNvCxnSpPr>
            <a:cxnSpLocks noChangeShapeType="1"/>
            <a:stCxn id="14348" idx="0"/>
            <a:endCxn id="14349" idx="4"/>
          </p:cNvCxnSpPr>
          <p:nvPr/>
        </p:nvCxnSpPr>
        <p:spPr bwMode="auto">
          <a:xfrm flipV="1">
            <a:off x="7345363" y="4305414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3" name="AutoShape 27"/>
          <p:cNvCxnSpPr>
            <a:cxnSpLocks noChangeShapeType="1"/>
            <a:stCxn id="14347" idx="7"/>
            <a:endCxn id="14349" idx="3"/>
          </p:cNvCxnSpPr>
          <p:nvPr/>
        </p:nvCxnSpPr>
        <p:spPr bwMode="auto">
          <a:xfrm flipV="1">
            <a:off x="6653213" y="4251439"/>
            <a:ext cx="563562" cy="5730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64" name="Oval 28"/>
          <p:cNvSpPr>
            <a:spLocks noChangeArrowheads="1"/>
          </p:cNvSpPr>
          <p:nvPr/>
        </p:nvSpPr>
        <p:spPr bwMode="auto">
          <a:xfrm>
            <a:off x="7940675" y="5456352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14365" name="AutoShape 29"/>
          <p:cNvCxnSpPr>
            <a:cxnSpLocks noChangeShapeType="1"/>
            <a:stCxn id="14364" idx="0"/>
            <a:endCxn id="14341" idx="4"/>
          </p:cNvCxnSpPr>
          <p:nvPr/>
        </p:nvCxnSpPr>
        <p:spPr bwMode="auto">
          <a:xfrm flipV="1">
            <a:off x="8123238" y="5146789"/>
            <a:ext cx="1587" cy="30956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66" name="Oval 30"/>
          <p:cNvSpPr>
            <a:spLocks noChangeArrowheads="1"/>
          </p:cNvSpPr>
          <p:nvPr/>
        </p:nvSpPr>
        <p:spPr bwMode="auto">
          <a:xfrm>
            <a:off x="6019800" y="3940289"/>
            <a:ext cx="365125" cy="373063"/>
          </a:xfrm>
          <a:prstGeom prst="ellipse">
            <a:avLst/>
          </a:prstGeom>
          <a:solidFill>
            <a:srgbClr val="CC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FFFF"/>
                </a:solidFill>
              </a:rPr>
              <a:t>21</a:t>
            </a:r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7116763" y="3027477"/>
            <a:ext cx="4286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4D4D4D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14369" name="Line 33"/>
          <p:cNvSpPr>
            <a:spLocks noChangeShapeType="1"/>
          </p:cNvSpPr>
          <p:nvPr/>
        </p:nvSpPr>
        <p:spPr bwMode="auto">
          <a:xfrm>
            <a:off x="7345363" y="3394189"/>
            <a:ext cx="1587" cy="4206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3067050" y="2604408"/>
            <a:ext cx="1752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sz="1800">
                <a:solidFill>
                  <a:srgbClr val="CC0000"/>
                </a:solidFill>
                <a:latin typeface="Lucida Sans Italic" pitchFamily="1" charset="0"/>
              </a:rPr>
              <a:t>insert 21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E54415-5EF4-4876-929D-DB6DD6CA53AF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Kevin Wayne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2507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3_itu_presentation_template">
  <a:themeElements>
    <a:clrScheme name="ITU Presentation">
      <a:dk1>
        <a:srgbClr val="212121"/>
      </a:dk1>
      <a:lt1>
        <a:sysClr val="window" lastClr="FFFFFF"/>
      </a:lt1>
      <a:dk2>
        <a:srgbClr val="00481E"/>
      </a:dk2>
      <a:lt2>
        <a:srgbClr val="E4EFDB"/>
      </a:lt2>
      <a:accent1>
        <a:srgbClr val="808080"/>
      </a:accent1>
      <a:accent2>
        <a:srgbClr val="5B9266"/>
      </a:accent2>
      <a:accent3>
        <a:srgbClr val="59A131"/>
      </a:accent3>
      <a:accent4>
        <a:srgbClr val="A5D028"/>
      </a:accent4>
      <a:accent5>
        <a:srgbClr val="F5C040"/>
      </a:accent5>
      <a:accent6>
        <a:srgbClr val="808080"/>
      </a:accent6>
      <a:hlink>
        <a:srgbClr val="FF7819"/>
      </a:hlink>
      <a:folHlink>
        <a:srgbClr val="DD4216"/>
      </a:folHlink>
    </a:clrScheme>
    <a:fontScheme name="3_itu_presentation_templat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/>
          </a:stretch>
        </a:blipFill>
      </a:spPr>
      <a:bodyPr wrap="square" lIns="0" tIns="0" rIns="0" bIns="0" rtlCol="0"/>
      <a:lstStyle>
        <a:defPPr>
          <a:defRPr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11397">
          <a:defRPr sz="2200" dirty="0" smtClean="0">
            <a:solidFill>
              <a:srgbClr val="CCCCFF"/>
            </a:solidFill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itu_presentation_template.potx</Template>
  <TotalTime>39226</TotalTime>
  <Words>3650</Words>
  <Application>Microsoft Office PowerPoint</Application>
  <PresentationFormat>On-screen Show (4:3)</PresentationFormat>
  <Paragraphs>1192</Paragraphs>
  <Slides>45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Lucida Grande</vt:lpstr>
      <vt:lpstr>Monotype Sorts</vt:lpstr>
      <vt:lpstr>ＭＳ Ｐゴシック</vt:lpstr>
      <vt:lpstr>Arial</vt:lpstr>
      <vt:lpstr>Calibri</vt:lpstr>
      <vt:lpstr>Lucida Sans</vt:lpstr>
      <vt:lpstr>Lucida Sans Italic</vt:lpstr>
      <vt:lpstr>Symbol</vt:lpstr>
      <vt:lpstr>Times New Roman</vt:lpstr>
      <vt:lpstr>Wingdings</vt:lpstr>
      <vt:lpstr>3_itu_presentation_template</vt:lpstr>
      <vt:lpstr>CSC-680 Advanced Computer Algorithms</vt:lpstr>
      <vt:lpstr>Agenda</vt:lpstr>
      <vt:lpstr>Fibonacci Heaps</vt:lpstr>
      <vt:lpstr>Fibonacci Heap Properties</vt:lpstr>
      <vt:lpstr>Example</vt:lpstr>
      <vt:lpstr>Notation</vt:lpstr>
      <vt:lpstr>Potential Function</vt:lpstr>
      <vt:lpstr>Fibonacci Heaps:  Insert</vt:lpstr>
      <vt:lpstr>Fibonacci Heaps:  Insert</vt:lpstr>
      <vt:lpstr>Fibonacci Heaps:  Insert Analysis</vt:lpstr>
      <vt:lpstr>Linking Operation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 Analysis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Decrease Key Analysis</vt:lpstr>
      <vt:lpstr>Fibonacci Heaps:  Delete</vt:lpstr>
      <vt:lpstr>Fibonacci Heaps:  Union</vt:lpstr>
      <vt:lpstr>Analysis Summary</vt:lpstr>
      <vt:lpstr>Analysis Summary</vt:lpstr>
      <vt:lpstr>Priority Queue Performance Summary</vt:lpstr>
    </vt:vector>
  </TitlesOfParts>
  <Company>International Technological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Orientation Presentation</dc:title>
  <dc:creator>Barbara Hecker</dc:creator>
  <cp:lastModifiedBy>Richard Sun</cp:lastModifiedBy>
  <cp:revision>1148</cp:revision>
  <dcterms:created xsi:type="dcterms:W3CDTF">2013-05-07T23:48:43Z</dcterms:created>
  <dcterms:modified xsi:type="dcterms:W3CDTF">2017-03-03T01:54:07Z</dcterms:modified>
</cp:coreProperties>
</file>