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99"/>
  </p:notesMasterIdLst>
  <p:handoutMasterIdLst>
    <p:handoutMasterId r:id="rId100"/>
  </p:handoutMasterIdLst>
  <p:sldIdLst>
    <p:sldId id="256" r:id="rId2"/>
    <p:sldId id="966" r:id="rId3"/>
    <p:sldId id="1018" r:id="rId4"/>
    <p:sldId id="968" r:id="rId5"/>
    <p:sldId id="969" r:id="rId6"/>
    <p:sldId id="970" r:id="rId7"/>
    <p:sldId id="971" r:id="rId8"/>
    <p:sldId id="975" r:id="rId9"/>
    <p:sldId id="972" r:id="rId10"/>
    <p:sldId id="973" r:id="rId11"/>
    <p:sldId id="974" r:id="rId12"/>
    <p:sldId id="976" r:id="rId13"/>
    <p:sldId id="977" r:id="rId14"/>
    <p:sldId id="978" r:id="rId15"/>
    <p:sldId id="979" r:id="rId16"/>
    <p:sldId id="980" r:id="rId17"/>
    <p:sldId id="1013" r:id="rId18"/>
    <p:sldId id="1015" r:id="rId19"/>
    <p:sldId id="1002" r:id="rId20"/>
    <p:sldId id="1006" r:id="rId21"/>
    <p:sldId id="1007" r:id="rId22"/>
    <p:sldId id="1008" r:id="rId23"/>
    <p:sldId id="1041" r:id="rId24"/>
    <p:sldId id="1042" r:id="rId25"/>
    <p:sldId id="1043" r:id="rId26"/>
    <p:sldId id="1105" r:id="rId27"/>
    <p:sldId id="1106" r:id="rId28"/>
    <p:sldId id="1107" r:id="rId29"/>
    <p:sldId id="1108" r:id="rId30"/>
    <p:sldId id="1109" r:id="rId31"/>
    <p:sldId id="1110" r:id="rId32"/>
    <p:sldId id="1111" r:id="rId33"/>
    <p:sldId id="1112" r:id="rId34"/>
    <p:sldId id="1113" r:id="rId35"/>
    <p:sldId id="1114" r:id="rId36"/>
    <p:sldId id="1104" r:id="rId37"/>
    <p:sldId id="1056" r:id="rId38"/>
    <p:sldId id="1057" r:id="rId39"/>
    <p:sldId id="1115" r:id="rId40"/>
    <p:sldId id="1058" r:id="rId41"/>
    <p:sldId id="1059" r:id="rId42"/>
    <p:sldId id="1060" r:id="rId43"/>
    <p:sldId id="1061" r:id="rId44"/>
    <p:sldId id="1062" r:id="rId45"/>
    <p:sldId id="1063" r:id="rId46"/>
    <p:sldId id="1064" r:id="rId47"/>
    <p:sldId id="1065" r:id="rId48"/>
    <p:sldId id="1066" r:id="rId49"/>
    <p:sldId id="1067" r:id="rId50"/>
    <p:sldId id="1068" r:id="rId51"/>
    <p:sldId id="1069" r:id="rId52"/>
    <p:sldId id="1070" r:id="rId53"/>
    <p:sldId id="1071" r:id="rId54"/>
    <p:sldId id="1072" r:id="rId55"/>
    <p:sldId id="1073" r:id="rId56"/>
    <p:sldId id="1074" r:id="rId57"/>
    <p:sldId id="1075" r:id="rId58"/>
    <p:sldId id="1076" r:id="rId59"/>
    <p:sldId id="1077" r:id="rId60"/>
    <p:sldId id="1078" r:id="rId61"/>
    <p:sldId id="1079" r:id="rId62"/>
    <p:sldId id="1080" r:id="rId63"/>
    <p:sldId id="1081" r:id="rId64"/>
    <p:sldId id="1082" r:id="rId65"/>
    <p:sldId id="1083" r:id="rId66"/>
    <p:sldId id="1084" r:id="rId67"/>
    <p:sldId id="1085" r:id="rId68"/>
    <p:sldId id="1086" r:id="rId69"/>
    <p:sldId id="1087" r:id="rId70"/>
    <p:sldId id="1088" r:id="rId71"/>
    <p:sldId id="1089" r:id="rId72"/>
    <p:sldId id="1090" r:id="rId73"/>
    <p:sldId id="1091" r:id="rId74"/>
    <p:sldId id="1092" r:id="rId75"/>
    <p:sldId id="1093" r:id="rId76"/>
    <p:sldId id="1040" r:id="rId77"/>
    <p:sldId id="1019" r:id="rId78"/>
    <p:sldId id="1020" r:id="rId79"/>
    <p:sldId id="1021" r:id="rId80"/>
    <p:sldId id="1022" r:id="rId81"/>
    <p:sldId id="1023" r:id="rId82"/>
    <p:sldId id="1024" r:id="rId83"/>
    <p:sldId id="1025" r:id="rId84"/>
    <p:sldId id="1026" r:id="rId85"/>
    <p:sldId id="1027" r:id="rId86"/>
    <p:sldId id="1028" r:id="rId87"/>
    <p:sldId id="1029" r:id="rId88"/>
    <p:sldId id="1030" r:id="rId89"/>
    <p:sldId id="1031" r:id="rId90"/>
    <p:sldId id="1032" r:id="rId91"/>
    <p:sldId id="1033" r:id="rId92"/>
    <p:sldId id="1034" r:id="rId93"/>
    <p:sldId id="1035" r:id="rId94"/>
    <p:sldId id="1036" r:id="rId95"/>
    <p:sldId id="1037" r:id="rId96"/>
    <p:sldId id="1038" r:id="rId97"/>
    <p:sldId id="1039" r:id="rId9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96"/>
    <a:srgbClr val="00C2CC"/>
    <a:srgbClr val="00939A"/>
    <a:srgbClr val="FAE0A0"/>
    <a:srgbClr val="00ACB5"/>
    <a:srgbClr val="00A8B0"/>
    <a:srgbClr val="00ACEA"/>
    <a:srgbClr val="00C0C0"/>
    <a:srgbClr val="0086EA"/>
    <a:srgbClr val="383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8" autoAdjust="0"/>
    <p:restoredTop sz="94545" autoAdjust="0"/>
  </p:normalViewPr>
  <p:slideViewPr>
    <p:cSldViewPr snapToGrid="0" snapToObjects="1">
      <p:cViewPr>
        <p:scale>
          <a:sx n="90" d="100"/>
          <a:sy n="90" d="100"/>
        </p:scale>
        <p:origin x="-19" y="-13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Q</a:t>
            </a:r>
            <a:r>
              <a:rPr lang="en-US" dirty="0"/>
              <a:t>: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8E23CC-A730-F04A-BB21-6A9E12C205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10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each timestamp,</a:t>
            </a:r>
            <a:r>
              <a:rPr lang="en-US" baseline="0" dirty="0"/>
              <a:t> we either enter a node or we leave a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8E23CC-A730-F04A-BB21-6A9E12C205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E3E491-D22A-462D-AB89-934F665C04E6}" type="datetime1">
              <a:rPr lang="en-US" smtClean="0"/>
              <a:t>2/10/2018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916A3-F59A-4DAC-9224-BB75BC81EBA9}" type="datetime1">
              <a:rPr lang="en-US" altLang="en-US" smtClean="0"/>
              <a:t>2/10/2018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Based on CLRS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AADDED-43C7-4228-A33B-042D3FA4EA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16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BC97B-0E0F-47A7-9FDF-EFE070CADC09}" type="datetime1">
              <a:rPr lang="en-US" altLang="en-US" smtClean="0"/>
              <a:t>2/10/2018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Based on CLRS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436D8C0-1F1E-40B8-A089-7B98EE5A7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81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93DF1A-DD05-4ED5-8B91-9AA74AF32639}" type="datetime1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Based on CLRS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7E8204C-B2FB-4699-9D05-C0EA64BA16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5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7" y="148418"/>
            <a:ext cx="8726394" cy="663833"/>
          </a:xfrm>
        </p:spPr>
        <p:txBody>
          <a:bodyPr wrap="none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89142"/>
            <a:ext cx="8727141" cy="5202337"/>
          </a:xfrm>
          <a:noFill/>
        </p:spPr>
        <p:txBody>
          <a:bodyPr>
            <a:normAutofit/>
          </a:bodyPr>
          <a:lstStyle>
            <a:lvl1pPr marL="228600" indent="-228600">
              <a:buFont typeface="Arial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-228600">
              <a:buFont typeface="Arial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5800" indent="-228600">
              <a:buFont typeface="Arial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14400" indent="-228600">
              <a:buFont typeface="Arial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143000" indent="-228600">
              <a:buFont typeface="Arial"/>
              <a:buChar char="•"/>
              <a:defRPr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371513"/>
            <a:ext cx="2133600" cy="365125"/>
          </a:xfr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3F5A2-EFF8-4136-B3F0-E330B54A9652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371513"/>
            <a:ext cx="4212996" cy="365125"/>
          </a:xfr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041719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SEN-921</a:t>
            </a:r>
            <a:r>
              <a:rPr lang="en-US" baseline="0" dirty="0">
                <a:solidFill>
                  <a:srgbClr val="00B050"/>
                </a:solidFill>
              </a:rPr>
              <a:t> Graph Algorithms and Applications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CLRS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2303FCA6-2D9E-4F2D-8645-6E55F1C01408}" type="datetime1">
              <a:rPr lang="en-US" spc="-10" smtClean="0"/>
              <a:t>2/10/2018</a:t>
            </a:fld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708211" y="5993069"/>
            <a:ext cx="924588" cy="76164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47781"/>
            <a:r>
              <a:rPr lang="en-US" spc="-10"/>
              <a:t>L6.</a:t>
            </a:r>
            <a:fld id="{81D60167-4931-47E6-BA6A-407CBD079E47}" type="slidenum">
              <a:rPr lang="en-US" spc="-10" smtClean="0"/>
              <a:pPr marL="247781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61329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963" y="1743483"/>
            <a:ext cx="3513859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r>
              <a:rPr lang="en-US" spc="-9"/>
              <a:t>Based on CLRS</a:t>
            </a:r>
            <a:endParaRPr lang="en-US" spc="-9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fld id="{2D3D59DD-0759-4BE2-9BAB-9B46680691AC}" type="datetime1">
              <a:rPr lang="en-US" spc="-9" smtClean="0"/>
              <a:t>2/10/2018</a:t>
            </a:fld>
            <a:endParaRPr lang="en-US" spc="-9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628545" y="6173439"/>
            <a:ext cx="416791" cy="179294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1176"/>
            <a:r>
              <a:rPr lang="en-US" spc="-13"/>
              <a:t>L7</a:t>
            </a:r>
            <a:r>
              <a:rPr lang="en-US" spc="-4"/>
              <a:t>.</a:t>
            </a:r>
            <a:fld id="{81D60167-4931-47E6-BA6A-407CBD079E47}" type="slidenum">
              <a:rPr lang="en-US" spc="-9" smtClean="0"/>
              <a:pPr marL="91176"/>
              <a:t>‹#›</a:t>
            </a:fld>
            <a:endParaRPr lang="en-US" spc="-9" dirty="0"/>
          </a:p>
        </p:txBody>
      </p:sp>
    </p:spTree>
    <p:extLst>
      <p:ext uri="{BB962C8B-B14F-4D97-AF65-F5344CB8AC3E}">
        <p14:creationId xmlns:p14="http://schemas.microsoft.com/office/powerpoint/2010/main" val="168672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00882B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91521206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6057900" y="5541169"/>
            <a:ext cx="1600201" cy="191841"/>
          </a:xfrm>
          <a:prstGeom prst="rect">
            <a:avLst/>
          </a:prstGeom>
          <a:ln w="3175">
            <a:miter lim="400000"/>
          </a:ln>
        </p:spPr>
        <p:txBody>
          <a:bodyPr lIns="34290" tIns="34290" rIns="34290" bIns="34290">
            <a:spAutoFit/>
          </a:bodyPr>
          <a:lstStyle>
            <a:lvl1pPr algn="r" defTabSz="914400"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07312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00882B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96770806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7239000" y="6629400"/>
            <a:ext cx="1893888" cy="217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B1DF6B-D3B9-427D-B9D7-083A3B36AA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75737-ED43-46E3-96EB-BD91F893361A}" type="datetime1">
              <a:rPr lang="en-US" altLang="en-US" smtClean="0"/>
              <a:t>2/10/2018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Based on CLRS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E024F07-5C07-4A12-9E5A-E42A20DC57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37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C7BE446-9B43-427A-81A8-DEBAC0EBCF94}" type="datetime1">
              <a:rPr lang="en-US" smtClean="0"/>
              <a:t>2/10/2018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Based on CLRS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  <p:sldLayoutId id="2147484043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807869"/>
            <a:ext cx="6235848" cy="5603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6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.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Graph Algorithms</a:t>
            </a:r>
            <a:endParaRPr lang="en-US" sz="2000" dirty="0">
              <a:solidFill>
                <a:schemeClr val="accent6">
                  <a:lumMod val="75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sz="2800" b="1" dirty="0">
                <a:ea typeface="ＭＳ Ｐゴシック" charset="0"/>
                <a:cs typeface="ＭＳ Ｐゴシック" charset="0"/>
              </a:rPr>
              <a:t>CSC 680 Advanced Computer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Isomorphism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Two graphs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 </a:t>
            </a:r>
            <a:r>
              <a:rPr lang="en-AU" dirty="0">
                <a:sym typeface="Symbol" pitchFamily="18" charset="2"/>
              </a:rPr>
              <a:t> 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E</a:t>
            </a:r>
            <a:r>
              <a:rPr lang="en-AU" dirty="0">
                <a:sym typeface="Wingdings" pitchFamily="2" charset="2"/>
              </a:rPr>
              <a:t>) and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 </a:t>
            </a:r>
            <a:r>
              <a:rPr lang="en-AU" dirty="0">
                <a:sym typeface="Symbol" pitchFamily="18" charset="2"/>
              </a:rPr>
              <a:t> 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E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Wingdings" pitchFamily="2" charset="2"/>
              </a:rPr>
              <a:t>) are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isomorphic               </a:t>
            </a:r>
            <a:r>
              <a:rPr lang="en-AU" dirty="0">
                <a:sym typeface="Wingdings" pitchFamily="2" charset="2"/>
              </a:rPr>
              <a:t>   if there exists a </a:t>
            </a:r>
            <a:r>
              <a:rPr lang="en-AU" dirty="0" err="1">
                <a:sym typeface="Wingdings" pitchFamily="2" charset="2"/>
              </a:rPr>
              <a:t>bijection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f </a:t>
            </a:r>
            <a:r>
              <a:rPr lang="en-AU" dirty="0">
                <a:sym typeface="Wingdings" pitchFamily="2" charset="2"/>
              </a:rPr>
              <a:t>: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 </a:t>
            </a:r>
            <a:r>
              <a:rPr lang="en-AU" dirty="0">
                <a:sym typeface="Symbol" pitchFamily="18" charset="2"/>
              </a:rPr>
              <a:t>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>
                <a:sym typeface="Symbol" pitchFamily="18" charset="2"/>
              </a:rPr>
              <a:t> such that                             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) 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E</a:t>
            </a:r>
            <a:r>
              <a:rPr lang="en-AU" dirty="0">
                <a:sym typeface="Symbol" pitchFamily="18" charset="2"/>
              </a:rPr>
              <a:t> </a:t>
            </a:r>
            <a:r>
              <a:rPr lang="en-AU" dirty="0" err="1">
                <a:solidFill>
                  <a:srgbClr val="FF0000"/>
                </a:solidFill>
                <a:sym typeface="Symbol" pitchFamily="18" charset="2"/>
              </a:rPr>
              <a:t>iff</a:t>
            </a:r>
            <a:r>
              <a:rPr lang="en-AU" dirty="0">
                <a:sym typeface="Symbol" pitchFamily="18" charset="2"/>
              </a:rPr>
              <a:t> 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f </a:t>
            </a:r>
            <a:r>
              <a:rPr lang="en-AU" dirty="0">
                <a:sym typeface="Symbol" pitchFamily="18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),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f </a:t>
            </a:r>
            <a:r>
              <a:rPr lang="en-AU" dirty="0">
                <a:sym typeface="Symbol" pitchFamily="18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)) 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E</a:t>
            </a:r>
            <a:r>
              <a:rPr lang="en-AU" dirty="0">
                <a:sym typeface="Symbol" pitchFamily="18" charset="2"/>
              </a:rPr>
              <a:t>.</a:t>
            </a:r>
          </a:p>
          <a:p>
            <a:pPr marL="571500" lvl="1" indent="-342900">
              <a:lnSpc>
                <a:spcPct val="9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Namely, we can relabel the vertices of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G</a:t>
            </a:r>
            <a:r>
              <a:rPr lang="en-AU" dirty="0">
                <a:sym typeface="Symbol" pitchFamily="18" charset="2"/>
              </a:rPr>
              <a:t> to be vertices of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G</a:t>
            </a:r>
            <a:r>
              <a:rPr lang="en-AU" dirty="0">
                <a:sym typeface="Symbol" pitchFamily="18" charset="2"/>
              </a:rPr>
              <a:t> maintaining the corresponding edges in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G</a:t>
            </a:r>
            <a:r>
              <a:rPr lang="en-AU" dirty="0">
                <a:sym typeface="Symbol" pitchFamily="18" charset="2"/>
              </a:rPr>
              <a:t> and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G</a:t>
            </a:r>
            <a:r>
              <a:rPr lang="en-AU" dirty="0">
                <a:sym typeface="Symbol" pitchFamily="18" charset="2"/>
              </a:rPr>
              <a:t>.</a:t>
            </a:r>
          </a:p>
          <a:p>
            <a:pPr marL="571500" lvl="1" indent="-342900">
              <a:lnSpc>
                <a:spcPct val="9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pPr marL="228600" lvl="1" indent="0">
              <a:lnSpc>
                <a:spcPct val="90000"/>
              </a:lnSpc>
              <a:spcBef>
                <a:spcPct val="20000"/>
              </a:spcBef>
              <a:buNone/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pPr marL="228600" lvl="1" indent="0">
              <a:lnSpc>
                <a:spcPct val="60000"/>
              </a:lnSpc>
              <a:spcBef>
                <a:spcPct val="20000"/>
              </a:spcBef>
              <a:buNone/>
              <a:tabLst>
                <a:tab pos="1905000" algn="l"/>
              </a:tabLst>
            </a:pP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              G</a:t>
            </a:r>
            <a:r>
              <a:rPr lang="en-AU" dirty="0">
                <a:sym typeface="Symbol" pitchFamily="18" charset="2"/>
              </a:rPr>
              <a:t>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E</a:t>
            </a:r>
            <a:r>
              <a:rPr lang="en-AU" dirty="0">
                <a:sym typeface="Wingdings" pitchFamily="2" charset="2"/>
              </a:rPr>
              <a:t>)                                    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Symbol" pitchFamily="18" charset="2"/>
              </a:rPr>
              <a:t>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E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Wingdings" pitchFamily="2" charset="2"/>
              </a:rPr>
              <a:t>) </a:t>
            </a:r>
          </a:p>
          <a:p>
            <a:pPr marL="228600" lvl="1" indent="0">
              <a:lnSpc>
                <a:spcPct val="80000"/>
              </a:lnSpc>
              <a:spcBef>
                <a:spcPct val="20000"/>
              </a:spcBef>
              <a:buNone/>
              <a:tabLst>
                <a:tab pos="1905000" algn="l"/>
              </a:tabLst>
            </a:pP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          V</a:t>
            </a:r>
            <a:r>
              <a:rPr lang="en-AU" dirty="0">
                <a:sym typeface="Symbol" pitchFamily="18" charset="2"/>
              </a:rPr>
              <a:t>{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1</a:t>
            </a:r>
            <a:r>
              <a:rPr lang="en-AU" dirty="0">
                <a:sym typeface="Symbol" pitchFamily="18" charset="2"/>
              </a:rPr>
              <a:t>,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AU" dirty="0">
                <a:sym typeface="Symbol" pitchFamily="18" charset="2"/>
              </a:rPr>
              <a:t>,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3</a:t>
            </a:r>
            <a:r>
              <a:rPr lang="en-AU" dirty="0">
                <a:sym typeface="Symbol" pitchFamily="18" charset="2"/>
              </a:rPr>
              <a:t>,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4</a:t>
            </a:r>
            <a:r>
              <a:rPr lang="en-AU" dirty="0">
                <a:sym typeface="Symbol" pitchFamily="18" charset="2"/>
              </a:rPr>
              <a:t>,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AU" dirty="0">
                <a:sym typeface="Symbol" pitchFamily="18" charset="2"/>
              </a:rPr>
              <a:t>,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6</a:t>
            </a:r>
            <a:r>
              <a:rPr lang="en-AU" dirty="0">
                <a:sym typeface="Symbol" pitchFamily="18" charset="2"/>
              </a:rPr>
              <a:t>}                         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Symbol" pitchFamily="18" charset="2"/>
              </a:rPr>
              <a:t>{</a:t>
            </a:r>
            <a:r>
              <a:rPr lang="en-AU" i="1" dirty="0" err="1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 err="1">
                <a:sym typeface="Symbol" pitchFamily="18" charset="2"/>
              </a:rPr>
              <a:t>,</a:t>
            </a:r>
            <a:r>
              <a:rPr lang="en-AU" i="1" dirty="0" err="1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 err="1">
                <a:sym typeface="Symbol" pitchFamily="18" charset="2"/>
              </a:rPr>
              <a:t>,</a:t>
            </a:r>
            <a:r>
              <a:rPr lang="en-AU" i="1" dirty="0" err="1">
                <a:solidFill>
                  <a:srgbClr val="006600"/>
                </a:solidFill>
                <a:sym typeface="Symbol" pitchFamily="18" charset="2"/>
              </a:rPr>
              <a:t>w</a:t>
            </a:r>
            <a:r>
              <a:rPr lang="en-AU" dirty="0" err="1">
                <a:sym typeface="Symbol" pitchFamily="18" charset="2"/>
              </a:rPr>
              <a:t>,</a:t>
            </a:r>
            <a:r>
              <a:rPr lang="en-AU" i="1" dirty="0" err="1">
                <a:solidFill>
                  <a:srgbClr val="006600"/>
                </a:solidFill>
                <a:sym typeface="Symbol" pitchFamily="18" charset="2"/>
              </a:rPr>
              <a:t>x</a:t>
            </a:r>
            <a:r>
              <a:rPr lang="en-AU" dirty="0" err="1">
                <a:sym typeface="Symbol" pitchFamily="18" charset="2"/>
              </a:rPr>
              <a:t>,</a:t>
            </a:r>
            <a:r>
              <a:rPr lang="en-AU" i="1" dirty="0" err="1">
                <a:solidFill>
                  <a:srgbClr val="006600"/>
                </a:solidFill>
                <a:sym typeface="Symbol" pitchFamily="18" charset="2"/>
              </a:rPr>
              <a:t>y</a:t>
            </a:r>
            <a:r>
              <a:rPr lang="en-AU" dirty="0" err="1">
                <a:sym typeface="Symbol" pitchFamily="18" charset="2"/>
              </a:rPr>
              <a:t>,</a:t>
            </a:r>
            <a:r>
              <a:rPr lang="en-AU" i="1" dirty="0" err="1">
                <a:solidFill>
                  <a:srgbClr val="006600"/>
                </a:solidFill>
                <a:sym typeface="Symbol" pitchFamily="18" charset="2"/>
              </a:rPr>
              <a:t>z</a:t>
            </a:r>
            <a:r>
              <a:rPr lang="en-AU" dirty="0">
                <a:sym typeface="Symbol" pitchFamily="18" charset="2"/>
              </a:rPr>
              <a:t>}</a:t>
            </a:r>
          </a:p>
          <a:p>
            <a:pPr marL="228600" lvl="1" indent="0">
              <a:lnSpc>
                <a:spcPct val="120000"/>
              </a:lnSpc>
              <a:spcBef>
                <a:spcPct val="20000"/>
              </a:spcBef>
              <a:buNone/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Map from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Symbol" pitchFamily="18" charset="2"/>
              </a:rPr>
              <a:t>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Symbol" pitchFamily="18" charset="2"/>
              </a:rPr>
              <a:t>: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f </a:t>
            </a:r>
            <a:r>
              <a:rPr lang="en-AU" dirty="0">
                <a:sym typeface="Symbol" pitchFamily="18" charset="2"/>
              </a:rPr>
              <a:t>(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1</a:t>
            </a:r>
            <a:r>
              <a:rPr lang="en-AU" dirty="0">
                <a:sym typeface="Symbol" pitchFamily="18" charset="2"/>
              </a:rPr>
              <a:t>)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i="1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f </a:t>
            </a:r>
            <a:r>
              <a:rPr lang="en-AU" dirty="0">
                <a:sym typeface="Symbol" pitchFamily="18" charset="2"/>
              </a:rPr>
              <a:t>(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AU" dirty="0">
                <a:sym typeface="Symbol" pitchFamily="18" charset="2"/>
              </a:rPr>
              <a:t>)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i="1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f </a:t>
            </a:r>
            <a:r>
              <a:rPr lang="en-AU" dirty="0">
                <a:sym typeface="Symbol" pitchFamily="18" charset="2"/>
              </a:rPr>
              <a:t>(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3</a:t>
            </a:r>
            <a:r>
              <a:rPr lang="en-AU" dirty="0">
                <a:sym typeface="Symbol" pitchFamily="18" charset="2"/>
              </a:rPr>
              <a:t>)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w</a:t>
            </a:r>
            <a:r>
              <a:rPr lang="en-AU" i="1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f </a:t>
            </a:r>
            <a:r>
              <a:rPr lang="en-AU" dirty="0">
                <a:sym typeface="Symbol" pitchFamily="18" charset="2"/>
              </a:rPr>
              <a:t>(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4</a:t>
            </a:r>
            <a:r>
              <a:rPr lang="en-AU" dirty="0">
                <a:sym typeface="Symbol" pitchFamily="18" charset="2"/>
              </a:rPr>
              <a:t>)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x</a:t>
            </a:r>
            <a:r>
              <a:rPr lang="en-AU" i="1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f </a:t>
            </a:r>
            <a:r>
              <a:rPr lang="en-AU" dirty="0">
                <a:sym typeface="Symbol" pitchFamily="18" charset="2"/>
              </a:rPr>
              <a:t>(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AU" dirty="0">
                <a:sym typeface="Symbol" pitchFamily="18" charset="2"/>
              </a:rPr>
              <a:t>)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y</a:t>
            </a:r>
            <a:r>
              <a:rPr lang="en-AU" i="1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f </a:t>
            </a:r>
            <a:r>
              <a:rPr lang="en-AU" dirty="0">
                <a:sym typeface="Symbol" pitchFamily="18" charset="2"/>
              </a:rPr>
              <a:t>(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6</a:t>
            </a:r>
            <a:r>
              <a:rPr lang="en-AU" dirty="0">
                <a:sym typeface="Symbol" pitchFamily="18" charset="2"/>
              </a:rPr>
              <a:t>)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z</a:t>
            </a:r>
            <a:endParaRPr lang="en-AU" i="1" dirty="0"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457200" y="381000"/>
            <a:ext cx="8305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tabLst>
                <a:tab pos="1905000" algn="l"/>
              </a:tabLst>
            </a:pPr>
            <a:endParaRPr lang="en-AU" sz="3200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 eaLnBrk="0" hangingPunct="0">
              <a:lnSpc>
                <a:spcPct val="2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Wingdings" pitchFamily="2" charset="2"/>
            </a:endParaRP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304800" y="2590800"/>
          <a:ext cx="37338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0" name="Picture" r:id="rId3" imgW="2743200" imgH="1828800" progId="Word.Picture.8">
                  <p:embed/>
                </p:oleObj>
              </mc:Choice>
              <mc:Fallback>
                <p:oleObj name="Picture" r:id="rId3" imgW="2743200" imgH="1828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3733800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3962400" y="2590800"/>
          <a:ext cx="466725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1" name="Picture" r:id="rId5" imgW="3429000" imgH="1828800" progId="Word.Picture.8">
                  <p:embed/>
                </p:oleObj>
              </mc:Choice>
              <mc:Fallback>
                <p:oleObj name="Picture" r:id="rId5" imgW="3429000" imgH="1828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590800"/>
                        <a:ext cx="4667250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34F6E1-4A19-47AC-A605-09C38408C41B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6858000" y="3555917"/>
            <a:ext cx="1253067" cy="152483"/>
          </a:xfrm>
          <a:custGeom>
            <a:avLst/>
            <a:gdLst>
              <a:gd name="connsiteX0" fmla="*/ 1253067 w 1253067"/>
              <a:gd name="connsiteY0" fmla="*/ 135550 h 152483"/>
              <a:gd name="connsiteX1" fmla="*/ 321733 w 1253067"/>
              <a:gd name="connsiteY1" fmla="*/ 83 h 152483"/>
              <a:gd name="connsiteX2" fmla="*/ 0 w 1253067"/>
              <a:gd name="connsiteY2" fmla="*/ 152483 h 15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3067" h="152483">
                <a:moveTo>
                  <a:pt x="1253067" y="135550"/>
                </a:moveTo>
                <a:cubicBezTo>
                  <a:pt x="891822" y="66405"/>
                  <a:pt x="530577" y="-2739"/>
                  <a:pt x="321733" y="83"/>
                </a:cubicBezTo>
                <a:cubicBezTo>
                  <a:pt x="112889" y="2905"/>
                  <a:pt x="56444" y="77694"/>
                  <a:pt x="0" y="152483"/>
                </a:cubicBezTo>
              </a:path>
            </a:pathLst>
          </a:custGeom>
          <a:noFill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697133" y="3522063"/>
            <a:ext cx="1460750" cy="191040"/>
          </a:xfrm>
          <a:custGeom>
            <a:avLst/>
            <a:gdLst>
              <a:gd name="connsiteX0" fmla="*/ 0 w 1460750"/>
              <a:gd name="connsiteY0" fmla="*/ 160937 h 191040"/>
              <a:gd name="connsiteX1" fmla="*/ 745067 w 1460750"/>
              <a:gd name="connsiteY1" fmla="*/ 70 h 191040"/>
              <a:gd name="connsiteX2" fmla="*/ 1413934 w 1460750"/>
              <a:gd name="connsiteY2" fmla="*/ 177870 h 191040"/>
              <a:gd name="connsiteX3" fmla="*/ 1405467 w 1460750"/>
              <a:gd name="connsiteY3" fmla="*/ 177870 h 191040"/>
              <a:gd name="connsiteX4" fmla="*/ 1405467 w 1460750"/>
              <a:gd name="connsiteY4" fmla="*/ 177870 h 19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750" h="191040">
                <a:moveTo>
                  <a:pt x="0" y="160937"/>
                </a:moveTo>
                <a:cubicBezTo>
                  <a:pt x="254705" y="79092"/>
                  <a:pt x="509411" y="-2752"/>
                  <a:pt x="745067" y="70"/>
                </a:cubicBezTo>
                <a:cubicBezTo>
                  <a:pt x="980723" y="2892"/>
                  <a:pt x="1303867" y="148237"/>
                  <a:pt x="1413934" y="177870"/>
                </a:cubicBezTo>
                <a:cubicBezTo>
                  <a:pt x="1524001" y="207503"/>
                  <a:pt x="1405467" y="177870"/>
                  <a:pt x="1405467" y="177870"/>
                </a:cubicBezTo>
                <a:lnTo>
                  <a:pt x="1405467" y="17787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1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A graph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Symbol" pitchFamily="18" charset="2"/>
              </a:rPr>
              <a:t>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E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Wingdings" pitchFamily="2" charset="2"/>
              </a:rPr>
              <a:t>) is a </a:t>
            </a:r>
            <a:r>
              <a:rPr lang="en-AU" dirty="0" err="1">
                <a:solidFill>
                  <a:srgbClr val="FF0000"/>
                </a:solidFill>
                <a:sym typeface="Wingdings" pitchFamily="2" charset="2"/>
              </a:rPr>
              <a:t>subgraph</a:t>
            </a:r>
            <a:r>
              <a:rPr lang="en-AU" dirty="0">
                <a:sym typeface="Wingdings" pitchFamily="2" charset="2"/>
              </a:rPr>
              <a:t> of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</a:t>
            </a:r>
            <a:r>
              <a:rPr lang="en-AU" dirty="0">
                <a:sym typeface="Symbol" pitchFamily="18" charset="2"/>
              </a:rPr>
              <a:t>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E</a:t>
            </a:r>
            <a:r>
              <a:rPr lang="en-AU" dirty="0">
                <a:sym typeface="Wingdings" pitchFamily="2" charset="2"/>
              </a:rPr>
              <a:t>) if                         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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 and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E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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E</a:t>
            </a:r>
            <a:endParaRPr lang="en-AU" dirty="0">
              <a:sym typeface="Wingdings" pitchFamily="2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Given a set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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, the </a:t>
            </a:r>
            <a:r>
              <a:rPr lang="en-AU" dirty="0" err="1">
                <a:sym typeface="Wingdings" pitchFamily="2" charset="2"/>
              </a:rPr>
              <a:t>subgraph</a:t>
            </a:r>
            <a:r>
              <a:rPr lang="en-AU" dirty="0">
                <a:sym typeface="Wingdings" pitchFamily="2" charset="2"/>
              </a:rPr>
              <a:t> of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induced</a:t>
            </a:r>
            <a:r>
              <a:rPr lang="en-AU" dirty="0">
                <a:sym typeface="Symbol" pitchFamily="18" charset="2"/>
              </a:rPr>
              <a:t> by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Symbol" pitchFamily="18" charset="2"/>
              </a:rPr>
              <a:t> is the graph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Symbol" pitchFamily="18" charset="2"/>
              </a:rPr>
              <a:t>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E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Wingdings" pitchFamily="2" charset="2"/>
              </a:rPr>
              <a:t>) where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E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Symbol" pitchFamily="18" charset="2"/>
              </a:rPr>
              <a:t>{(</a:t>
            </a:r>
            <a:r>
              <a:rPr lang="en-AU" i="1" dirty="0" err="1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 err="1">
                <a:sym typeface="Symbol" pitchFamily="18" charset="2"/>
              </a:rPr>
              <a:t>,</a:t>
            </a:r>
            <a:r>
              <a:rPr lang="en-AU" i="1" dirty="0" err="1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)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E</a:t>
            </a:r>
            <a:r>
              <a:rPr lang="en-AU" dirty="0">
                <a:sym typeface="Wingdings" pitchFamily="2" charset="2"/>
              </a:rPr>
              <a:t>: </a:t>
            </a:r>
            <a:r>
              <a:rPr lang="en-AU" i="1" dirty="0" err="1">
                <a:solidFill>
                  <a:srgbClr val="006600"/>
                </a:solidFill>
                <a:sym typeface="Wingdings" pitchFamily="2" charset="2"/>
              </a:rPr>
              <a:t>u</a:t>
            </a:r>
            <a:r>
              <a:rPr lang="en-AU" dirty="0" err="1">
                <a:sym typeface="Wingdings" pitchFamily="2" charset="2"/>
              </a:rPr>
              <a:t>,</a:t>
            </a:r>
            <a:r>
              <a:rPr lang="en-AU" i="1" dirty="0" err="1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>
                <a:sym typeface="Symbol" pitchFamily="18" charset="2"/>
              </a:rPr>
              <a:t>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>
                <a:sym typeface="Symbol" pitchFamily="18" charset="2"/>
              </a:rPr>
              <a:t>}</a:t>
            </a:r>
            <a:endParaRPr lang="en-AU" i="1" dirty="0">
              <a:sym typeface="Wingdings" pitchFamily="2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pPr marL="0" indent="0">
              <a:lnSpc>
                <a:spcPct val="60000"/>
              </a:lnSpc>
              <a:spcBef>
                <a:spcPct val="20000"/>
              </a:spcBef>
              <a:buNone/>
              <a:tabLst>
                <a:tab pos="1905000" algn="l"/>
              </a:tabLst>
            </a:pP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               G</a:t>
            </a:r>
            <a:r>
              <a:rPr lang="en-AU" dirty="0">
                <a:sym typeface="Symbol" pitchFamily="18" charset="2"/>
              </a:rPr>
              <a:t>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E</a:t>
            </a:r>
            <a:r>
              <a:rPr lang="en-AU" dirty="0">
                <a:sym typeface="Wingdings" pitchFamily="2" charset="2"/>
              </a:rPr>
              <a:t>)                       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Symbol" pitchFamily="18" charset="2"/>
              </a:rPr>
              <a:t>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E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Wingdings" pitchFamily="2" charset="2"/>
              </a:rPr>
              <a:t>), the </a:t>
            </a:r>
            <a:r>
              <a:rPr lang="en-AU" dirty="0" err="1">
                <a:sym typeface="Wingdings" pitchFamily="2" charset="2"/>
              </a:rPr>
              <a:t>subgraph</a:t>
            </a:r>
            <a:r>
              <a:rPr lang="en-AU" dirty="0">
                <a:sym typeface="Wingdings" pitchFamily="2" charset="2"/>
              </a:rPr>
              <a:t> of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                                                           induced by the vertex set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                                                                    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Symbol" pitchFamily="18" charset="2"/>
              </a:rPr>
              <a:t>{1,2,3,6}       </a:t>
            </a:r>
            <a:endParaRPr lang="en-AU" dirty="0">
              <a:sym typeface="Wingdings" pitchFamily="2" charset="2"/>
            </a:endParaRPr>
          </a:p>
          <a:p>
            <a:endParaRPr lang="en-US" dirty="0"/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325524"/>
              </p:ext>
            </p:extLst>
          </p:nvPr>
        </p:nvGraphicFramePr>
        <p:xfrm>
          <a:off x="381000" y="2623452"/>
          <a:ext cx="37338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4" name="Picture" r:id="rId3" imgW="2743200" imgH="1828800" progId="Word.Picture.8">
                  <p:embed/>
                </p:oleObj>
              </mc:Choice>
              <mc:Fallback>
                <p:oleObj name="Picture" r:id="rId3" imgW="2743200" imgH="1828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623452"/>
                        <a:ext cx="3733800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425917"/>
              </p:ext>
            </p:extLst>
          </p:nvPr>
        </p:nvGraphicFramePr>
        <p:xfrm>
          <a:off x="4876800" y="2699652"/>
          <a:ext cx="37338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5" name="Picture" r:id="rId5" imgW="2743200" imgH="1828800" progId="Word.Picture.8">
                  <p:embed/>
                </p:oleObj>
              </mc:Choice>
              <mc:Fallback>
                <p:oleObj name="Picture" r:id="rId5" imgW="2743200" imgH="1828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699652"/>
                        <a:ext cx="3733800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78ED7C-C53F-484C-B7DB-59BBAC9EF6A3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Neighbor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Note: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i="1" dirty="0">
              <a:solidFill>
                <a:srgbClr val="006600"/>
              </a:solidFill>
              <a:sym typeface="Wingdings" pitchFamily="2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i="1" dirty="0">
              <a:solidFill>
                <a:srgbClr val="006600"/>
              </a:solidFill>
              <a:sym typeface="Wingdings" pitchFamily="2" charset="2"/>
            </a:endParaRPr>
          </a:p>
          <a:p>
            <a:pPr marL="0" indent="0">
              <a:lnSpc>
                <a:spcPct val="110000"/>
              </a:lnSpc>
              <a:spcBef>
                <a:spcPct val="20000"/>
              </a:spcBef>
              <a:buNone/>
              <a:tabLst>
                <a:tab pos="1905000" algn="l"/>
              </a:tabLst>
            </a:pP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                                 G                            </a:t>
            </a:r>
            <a:r>
              <a:rPr lang="en-AU" dirty="0">
                <a:sym typeface="Symbol" pitchFamily="18" charset="2"/>
              </a:rPr>
              <a:t> </a:t>
            </a:r>
            <a:r>
              <a:rPr lang="en-AU" i="1" dirty="0" err="1">
                <a:solidFill>
                  <a:srgbClr val="006600"/>
                </a:solidFill>
                <a:sym typeface="Wingdings" pitchFamily="2" charset="2"/>
              </a:rPr>
              <a:t>G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endParaRPr lang="en-AU" dirty="0">
              <a:sym typeface="Symbol" pitchFamily="18" charset="2"/>
            </a:endParaRPr>
          </a:p>
          <a:p>
            <a:pPr marL="0" indent="0">
              <a:spcBef>
                <a:spcPct val="20000"/>
              </a:spcBef>
              <a:buNone/>
              <a:tabLst>
                <a:tab pos="1905000" algn="l"/>
              </a:tabLst>
            </a:pPr>
            <a:r>
              <a:rPr lang="en-AU" i="1" dirty="0">
                <a:sym typeface="Symbol" pitchFamily="18" charset="2"/>
              </a:rPr>
              <a:t>     i.e</a:t>
            </a:r>
            <a:r>
              <a:rPr lang="en-AU" dirty="0">
                <a:sym typeface="Symbol" pitchFamily="18" charset="2"/>
              </a:rPr>
              <a:t>., 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) and 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) in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</a:t>
            </a:r>
            <a:r>
              <a:rPr lang="en-AU" dirty="0">
                <a:sym typeface="Symbol" pitchFamily="18" charset="2"/>
              </a:rPr>
              <a:t> are replaced in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 </a:t>
            </a:r>
            <a:r>
              <a:rPr lang="en-AU" dirty="0">
                <a:sym typeface="Symbol" pitchFamily="18" charset="2"/>
              </a:rPr>
              <a:t>by the same edge 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).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In a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directed graph</a:t>
            </a:r>
            <a:r>
              <a:rPr lang="en-AU" dirty="0">
                <a:sym typeface="Symbol" pitchFamily="18" charset="2"/>
              </a:rPr>
              <a:t>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</a:t>
            </a:r>
            <a:r>
              <a:rPr lang="en-AU" dirty="0">
                <a:sym typeface="Symbol" pitchFamily="18" charset="2"/>
              </a:rPr>
              <a:t>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E</a:t>
            </a:r>
            <a:r>
              <a:rPr lang="en-AU" dirty="0">
                <a:sym typeface="Wingdings" pitchFamily="2" charset="2"/>
              </a:rPr>
              <a:t>), a </a:t>
            </a:r>
            <a:r>
              <a:rPr lang="en-AU" dirty="0" err="1">
                <a:solidFill>
                  <a:srgbClr val="FF0000"/>
                </a:solidFill>
                <a:sym typeface="Wingdings" pitchFamily="2" charset="2"/>
              </a:rPr>
              <a:t>neighbor</a:t>
            </a:r>
            <a:r>
              <a:rPr lang="en-AU" dirty="0">
                <a:sym typeface="Wingdings" pitchFamily="2" charset="2"/>
              </a:rPr>
              <a:t> of a vertex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 is any vertex that is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adjacent</a:t>
            </a:r>
            <a:r>
              <a:rPr lang="en-AU" dirty="0">
                <a:sym typeface="Symbol" pitchFamily="18" charset="2"/>
              </a:rPr>
              <a:t> to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 in the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undirected version</a:t>
            </a:r>
            <a:r>
              <a:rPr lang="en-AU" dirty="0">
                <a:sym typeface="Symbol" pitchFamily="18" charset="2"/>
              </a:rPr>
              <a:t> of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G.</a:t>
            </a:r>
          </a:p>
          <a:p>
            <a:pPr marL="571500" lvl="1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Namely,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 is a </a:t>
            </a:r>
            <a:r>
              <a:rPr lang="en-AU" dirty="0" err="1">
                <a:sym typeface="Symbol" pitchFamily="18" charset="2"/>
              </a:rPr>
              <a:t>neighbor</a:t>
            </a:r>
            <a:r>
              <a:rPr lang="en-AU" dirty="0">
                <a:sym typeface="Symbol" pitchFamily="18" charset="2"/>
              </a:rPr>
              <a:t> of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 </a:t>
            </a:r>
            <a:r>
              <a:rPr lang="en-AU" dirty="0" err="1">
                <a:solidFill>
                  <a:srgbClr val="FF0000"/>
                </a:solidFill>
                <a:sym typeface="Symbol" pitchFamily="18" charset="2"/>
              </a:rPr>
              <a:t>iff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AU" dirty="0">
                <a:sym typeface="Symbol" pitchFamily="18" charset="2"/>
              </a:rPr>
              <a:t>either 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) 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E</a:t>
            </a:r>
            <a:r>
              <a:rPr lang="en-AU" dirty="0">
                <a:sym typeface="Symbol" pitchFamily="18" charset="2"/>
              </a:rPr>
              <a:t> or 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) 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E</a:t>
            </a:r>
            <a:r>
              <a:rPr lang="en-AU" dirty="0">
                <a:sym typeface="Symbol" pitchFamily="18" charset="2"/>
              </a:rPr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pPr marL="0" indent="0">
              <a:lnSpc>
                <a:spcPct val="130000"/>
              </a:lnSpc>
              <a:spcBef>
                <a:spcPct val="20000"/>
              </a:spcBef>
              <a:buNone/>
              <a:tabLst>
                <a:tab pos="1905000" algn="l"/>
              </a:tabLst>
            </a:pP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             v</a:t>
            </a:r>
            <a:r>
              <a:rPr lang="en-AU" dirty="0">
                <a:sym typeface="Symbol" pitchFamily="18" charset="2"/>
              </a:rPr>
              <a:t> is a </a:t>
            </a:r>
            <a:r>
              <a:rPr lang="en-AU" dirty="0" err="1">
                <a:sym typeface="Symbol" pitchFamily="18" charset="2"/>
              </a:rPr>
              <a:t>neighbor</a:t>
            </a:r>
            <a:r>
              <a:rPr lang="en-AU" dirty="0">
                <a:sym typeface="Symbol" pitchFamily="18" charset="2"/>
              </a:rPr>
              <a:t> of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 in both cases.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In an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undirected graph</a:t>
            </a:r>
            <a:r>
              <a:rPr lang="en-AU" dirty="0">
                <a:sym typeface="Wingdings" pitchFamily="2" charset="2"/>
              </a:rPr>
              <a:t>,</a:t>
            </a:r>
            <a:r>
              <a:rPr lang="en-AU" dirty="0">
                <a:sym typeface="Symbol" pitchFamily="18" charset="2"/>
              </a:rPr>
              <a:t>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 and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 are </a:t>
            </a:r>
            <a:r>
              <a:rPr lang="en-AU" dirty="0" err="1">
                <a:solidFill>
                  <a:srgbClr val="FF0000"/>
                </a:solidFill>
                <a:sym typeface="Symbol" pitchFamily="18" charset="2"/>
              </a:rPr>
              <a:t>neighbors</a:t>
            </a:r>
            <a:r>
              <a:rPr lang="en-AU" dirty="0">
                <a:sym typeface="Symbol" pitchFamily="18" charset="2"/>
              </a:rPr>
              <a:t> if they are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adjacent</a:t>
            </a:r>
            <a:r>
              <a:rPr lang="en-AU" dirty="0">
                <a:sym typeface="Symbol" pitchFamily="18" charset="2"/>
              </a:rPr>
              <a:t>.</a:t>
            </a: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57200" y="381000"/>
            <a:ext cx="8305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tabLst>
                <a:tab pos="1905000" algn="l"/>
              </a:tabLst>
            </a:pPr>
            <a:endParaRPr lang="en-AU" sz="3200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 eaLnBrk="0" hangingPunct="0">
              <a:lnSpc>
                <a:spcPct val="2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Wingdings" pitchFamily="2" charset="2"/>
            </a:endParaRPr>
          </a:p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Wingdings" pitchFamily="2" charset="2"/>
            </a:endParaRP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752600" y="685800"/>
          <a:ext cx="37338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8" name="Picture" r:id="rId3" imgW="2743200" imgH="1828800" progId="Word.Picture.8">
                  <p:embed/>
                </p:oleObj>
              </mc:Choice>
              <mc:Fallback>
                <p:oleObj name="Picture" r:id="rId3" imgW="2743200" imgH="1828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85800"/>
                        <a:ext cx="3733800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978498"/>
              </p:ext>
            </p:extLst>
          </p:nvPr>
        </p:nvGraphicFramePr>
        <p:xfrm>
          <a:off x="914400" y="3113304"/>
          <a:ext cx="37338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9" name="Picture" r:id="rId5" imgW="2743200" imgH="1828800" progId="Word.Picture.8">
                  <p:embed/>
                </p:oleObj>
              </mc:Choice>
              <mc:Fallback>
                <p:oleObj name="Picture" r:id="rId5" imgW="2743200" imgH="1828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13304"/>
                        <a:ext cx="3733800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D172FB-4648-4C3B-BB9F-DA0ADD74F4A4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8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Several kinds of graphs are given special names</a:t>
            </a:r>
          </a:p>
          <a:p>
            <a:pPr marL="342900" indent="-342900"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Complete graph: undirected graph in which every pair of vertices is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adjacent</a:t>
            </a:r>
          </a:p>
          <a:p>
            <a:pPr marL="342900" indent="-342900"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Bipartite graph: undirected graph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</a:t>
            </a:r>
            <a:r>
              <a:rPr lang="en-AU" dirty="0">
                <a:sym typeface="Symbol" pitchFamily="18" charset="2"/>
              </a:rPr>
              <a:t>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E</a:t>
            </a:r>
            <a:r>
              <a:rPr lang="en-AU" dirty="0">
                <a:sym typeface="Wingdings" pitchFamily="2" charset="2"/>
              </a:rPr>
              <a:t>) in which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Symbol" pitchFamily="18" charset="2"/>
              </a:rPr>
              <a:t> can be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partitioned</a:t>
            </a:r>
            <a:r>
              <a:rPr lang="en-AU" dirty="0">
                <a:sym typeface="Symbol" pitchFamily="18" charset="2"/>
              </a:rPr>
              <a:t> into two disjoint sets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1</a:t>
            </a:r>
            <a:r>
              <a:rPr lang="en-AU" dirty="0">
                <a:sym typeface="Symbol" pitchFamily="18" charset="2"/>
              </a:rPr>
              <a:t> and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2</a:t>
            </a:r>
            <a:r>
              <a:rPr lang="en-AU" dirty="0">
                <a:sym typeface="Wingdings" pitchFamily="2" charset="2"/>
              </a:rPr>
              <a:t> such that 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)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E</a:t>
            </a:r>
            <a:r>
              <a:rPr lang="en-AU" dirty="0">
                <a:sym typeface="Symbol" pitchFamily="18" charset="2"/>
              </a:rPr>
              <a:t>  implies either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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1</a:t>
            </a:r>
            <a:r>
              <a:rPr lang="en-AU" dirty="0">
                <a:sym typeface="Symbol" pitchFamily="18" charset="2"/>
              </a:rPr>
              <a:t> and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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2 </a:t>
            </a:r>
            <a:r>
              <a:rPr lang="en-AU" dirty="0">
                <a:sym typeface="Symbol" pitchFamily="18" charset="2"/>
              </a:rPr>
              <a:t>or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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2 </a:t>
            </a:r>
            <a:r>
              <a:rPr lang="en-AU" dirty="0">
                <a:sym typeface="Symbol" pitchFamily="18" charset="2"/>
              </a:rPr>
              <a:t>and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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1</a:t>
            </a:r>
            <a:endParaRPr lang="en-AU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533400" y="990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448733"/>
              </p:ext>
            </p:extLst>
          </p:nvPr>
        </p:nvGraphicFramePr>
        <p:xfrm>
          <a:off x="5629698" y="4166806"/>
          <a:ext cx="2959100" cy="1972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6" name="Picture" r:id="rId3" imgW="2743200" imgH="1828800" progId="Word.Picture.8">
                  <p:embed/>
                </p:oleObj>
              </mc:Choice>
              <mc:Fallback>
                <p:oleObj name="Picture" r:id="rId3" imgW="2743200" imgH="1828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698" y="4166806"/>
                        <a:ext cx="2959100" cy="1972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C6EA99-5E3C-4A0A-840A-D05ED1FEF773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1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Graphs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Forest: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acyclic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undirected graph</a:t>
            </a:r>
          </a:p>
          <a:p>
            <a:pPr marL="342900" indent="-342900"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Tree: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connected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acyclic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undirected graph</a:t>
            </a:r>
          </a:p>
          <a:p>
            <a:pPr marL="342900" indent="-342900"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Dag: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directed acyclic graph</a:t>
            </a:r>
          </a:p>
          <a:p>
            <a:pPr marL="342900" indent="-342900">
              <a:spcBef>
                <a:spcPct val="20000"/>
              </a:spcBef>
              <a:tabLst>
                <a:tab pos="1905000" algn="l"/>
              </a:tabLst>
            </a:pPr>
            <a:r>
              <a:rPr lang="en-AU" dirty="0" err="1">
                <a:sym typeface="Symbol" pitchFamily="18" charset="2"/>
              </a:rPr>
              <a:t>Multigraph</a:t>
            </a:r>
            <a:r>
              <a:rPr lang="en-AU" dirty="0">
                <a:sym typeface="Symbol" pitchFamily="18" charset="2"/>
              </a:rPr>
              <a:t>: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undirected graph</a:t>
            </a:r>
            <a:r>
              <a:rPr lang="en-AU" dirty="0">
                <a:sym typeface="Symbol" pitchFamily="18" charset="2"/>
              </a:rPr>
              <a:t> with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multiple edges between vertices</a:t>
            </a:r>
            <a:r>
              <a:rPr lang="en-AU" dirty="0">
                <a:sym typeface="Symbol" pitchFamily="18" charset="2"/>
              </a:rPr>
              <a:t> and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self-loops</a:t>
            </a:r>
          </a:p>
          <a:p>
            <a:pPr marL="342900" indent="-342900">
              <a:spcBef>
                <a:spcPct val="20000"/>
              </a:spcBef>
              <a:tabLst>
                <a:tab pos="1905000" algn="l"/>
              </a:tabLst>
            </a:pPr>
            <a:r>
              <a:rPr lang="en-AU" dirty="0" err="1">
                <a:sym typeface="Symbol" pitchFamily="18" charset="2"/>
              </a:rPr>
              <a:t>Hypergraph</a:t>
            </a:r>
            <a:r>
              <a:rPr lang="en-AU" dirty="0">
                <a:sym typeface="Symbol" pitchFamily="18" charset="2"/>
              </a:rPr>
              <a:t>: like an undirected graph, but each </a:t>
            </a:r>
            <a:r>
              <a:rPr lang="en-AU" dirty="0" err="1">
                <a:solidFill>
                  <a:srgbClr val="FF0000"/>
                </a:solidFill>
                <a:sym typeface="Symbol" pitchFamily="18" charset="2"/>
              </a:rPr>
              <a:t>hyperedge</a:t>
            </a:r>
            <a:r>
              <a:rPr lang="en-AU" dirty="0">
                <a:sym typeface="Symbol" pitchFamily="18" charset="2"/>
              </a:rPr>
              <a:t>, rather than connecting two vertices,                                     connects an arbitrary subset of vertices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 </a:t>
            </a:r>
            <a:endParaRPr lang="en-US" dirty="0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57200" y="381000"/>
            <a:ext cx="8305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2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Wingdings" pitchFamily="2" charset="2"/>
            </a:endParaRPr>
          </a:p>
          <a:p>
            <a:pPr marL="342900" indent="-342900" eaLnBrk="0" hangingPunct="0">
              <a:lnSpc>
                <a:spcPct val="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Wingdings" pitchFamily="2" charset="2"/>
            </a:endParaRP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204973"/>
              </p:ext>
            </p:extLst>
          </p:nvPr>
        </p:nvGraphicFramePr>
        <p:xfrm>
          <a:off x="990600" y="3937000"/>
          <a:ext cx="3429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0" name="Picture" r:id="rId3" imgW="2743200" imgH="1828800" progId="Word.Picture.8">
                  <p:embed/>
                </p:oleObj>
              </mc:Choice>
              <mc:Fallback>
                <p:oleObj name="Picture" r:id="rId3" imgW="2743200" imgH="1828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37000"/>
                        <a:ext cx="34290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105400" y="4191000"/>
            <a:ext cx="2971800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i="1" dirty="0">
                <a:solidFill>
                  <a:srgbClr val="006600"/>
                </a:solidFill>
              </a:rPr>
              <a:t>h</a:t>
            </a:r>
            <a:r>
              <a:rPr lang="en-US" baseline="-25000" dirty="0">
                <a:solidFill>
                  <a:srgbClr val="006600"/>
                </a:solidFill>
              </a:rPr>
              <a:t>1</a:t>
            </a:r>
            <a:r>
              <a:rPr lang="en-US" dirty="0"/>
              <a:t> </a:t>
            </a:r>
            <a:r>
              <a:rPr lang="en-AU" dirty="0">
                <a:sym typeface="Symbol" pitchFamily="18" charset="2"/>
              </a:rPr>
              <a:t></a:t>
            </a:r>
            <a:r>
              <a:rPr lang="en-US" dirty="0"/>
              <a:t>  (</a:t>
            </a:r>
            <a:r>
              <a:rPr lang="en-US" i="1" dirty="0">
                <a:solidFill>
                  <a:srgbClr val="006600"/>
                </a:solidFill>
              </a:rPr>
              <a:t>v</a:t>
            </a:r>
            <a:r>
              <a:rPr lang="en-US" baseline="-25000" dirty="0">
                <a:solidFill>
                  <a:srgbClr val="006600"/>
                </a:solidFill>
              </a:rPr>
              <a:t>1</a:t>
            </a:r>
            <a:r>
              <a:rPr lang="en-US" dirty="0"/>
              <a:t>, </a:t>
            </a:r>
            <a:r>
              <a:rPr lang="en-US" i="1" dirty="0">
                <a:solidFill>
                  <a:srgbClr val="006600"/>
                </a:solidFill>
              </a:rPr>
              <a:t>v</a:t>
            </a:r>
            <a:r>
              <a:rPr lang="en-US" baseline="-25000" dirty="0">
                <a:solidFill>
                  <a:srgbClr val="006600"/>
                </a:solidFill>
              </a:rPr>
              <a:t>2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i="1" dirty="0">
                <a:solidFill>
                  <a:srgbClr val="006600"/>
                </a:solidFill>
              </a:rPr>
              <a:t>h</a:t>
            </a:r>
            <a:r>
              <a:rPr lang="en-US" baseline="-25000" dirty="0">
                <a:solidFill>
                  <a:srgbClr val="006600"/>
                </a:solidFill>
              </a:rPr>
              <a:t>2</a:t>
            </a:r>
            <a:r>
              <a:rPr lang="en-US" dirty="0"/>
              <a:t> </a:t>
            </a:r>
            <a:r>
              <a:rPr lang="en-AU" dirty="0">
                <a:sym typeface="Symbol" pitchFamily="18" charset="2"/>
              </a:rPr>
              <a:t></a:t>
            </a:r>
            <a:r>
              <a:rPr lang="en-US" dirty="0"/>
              <a:t>  (</a:t>
            </a:r>
            <a:r>
              <a:rPr lang="en-US" i="1" dirty="0">
                <a:solidFill>
                  <a:srgbClr val="006600"/>
                </a:solidFill>
              </a:rPr>
              <a:t>v</a:t>
            </a:r>
            <a:r>
              <a:rPr lang="en-US" baseline="-25000" dirty="0">
                <a:solidFill>
                  <a:srgbClr val="006600"/>
                </a:solidFill>
              </a:rPr>
              <a:t>2</a:t>
            </a:r>
            <a:r>
              <a:rPr lang="en-US" dirty="0"/>
              <a:t>, </a:t>
            </a:r>
            <a:r>
              <a:rPr lang="en-US" i="1" dirty="0">
                <a:solidFill>
                  <a:srgbClr val="006600"/>
                </a:solidFill>
              </a:rPr>
              <a:t>v</a:t>
            </a:r>
            <a:r>
              <a:rPr lang="en-US" baseline="-25000" dirty="0">
                <a:solidFill>
                  <a:srgbClr val="006600"/>
                </a:solidFill>
              </a:rPr>
              <a:t>5</a:t>
            </a:r>
            <a:r>
              <a:rPr lang="en-US" dirty="0"/>
              <a:t>, </a:t>
            </a:r>
            <a:r>
              <a:rPr lang="en-US" i="1" dirty="0">
                <a:solidFill>
                  <a:srgbClr val="006600"/>
                </a:solidFill>
              </a:rPr>
              <a:t>v</a:t>
            </a:r>
            <a:r>
              <a:rPr lang="en-US" baseline="-25000" dirty="0">
                <a:solidFill>
                  <a:srgbClr val="006600"/>
                </a:solidFill>
              </a:rPr>
              <a:t>6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i="1" dirty="0">
                <a:solidFill>
                  <a:srgbClr val="006600"/>
                </a:solidFill>
              </a:rPr>
              <a:t>h</a:t>
            </a:r>
            <a:r>
              <a:rPr lang="en-US" baseline="-25000" dirty="0">
                <a:solidFill>
                  <a:srgbClr val="006600"/>
                </a:solidFill>
              </a:rPr>
              <a:t>3</a:t>
            </a:r>
            <a:r>
              <a:rPr lang="en-US" dirty="0"/>
              <a:t> </a:t>
            </a:r>
            <a:r>
              <a:rPr lang="en-AU" dirty="0">
                <a:sym typeface="Symbol" pitchFamily="18" charset="2"/>
              </a:rPr>
              <a:t></a:t>
            </a:r>
            <a:r>
              <a:rPr lang="en-US" dirty="0"/>
              <a:t>  (</a:t>
            </a:r>
            <a:r>
              <a:rPr lang="en-US" i="1" dirty="0">
                <a:solidFill>
                  <a:srgbClr val="006600"/>
                </a:solidFill>
              </a:rPr>
              <a:t>v</a:t>
            </a:r>
            <a:r>
              <a:rPr lang="en-US" baseline="-25000" dirty="0">
                <a:solidFill>
                  <a:srgbClr val="006600"/>
                </a:solidFill>
              </a:rPr>
              <a:t>2</a:t>
            </a:r>
            <a:r>
              <a:rPr lang="en-US" dirty="0"/>
              <a:t>, </a:t>
            </a:r>
            <a:r>
              <a:rPr lang="en-US" i="1" dirty="0">
                <a:solidFill>
                  <a:srgbClr val="006600"/>
                </a:solidFill>
              </a:rPr>
              <a:t>v</a:t>
            </a:r>
            <a:r>
              <a:rPr lang="en-US" baseline="-25000" dirty="0">
                <a:solidFill>
                  <a:srgbClr val="006600"/>
                </a:solidFill>
              </a:rPr>
              <a:t>3</a:t>
            </a:r>
            <a:r>
              <a:rPr lang="en-US" dirty="0"/>
              <a:t>, </a:t>
            </a:r>
            <a:r>
              <a:rPr lang="en-US" i="1" dirty="0">
                <a:solidFill>
                  <a:srgbClr val="006600"/>
                </a:solidFill>
              </a:rPr>
              <a:t>v</a:t>
            </a:r>
            <a:r>
              <a:rPr lang="en-US" baseline="-25000" dirty="0">
                <a:solidFill>
                  <a:srgbClr val="006600"/>
                </a:solidFill>
              </a:rPr>
              <a:t>4</a:t>
            </a:r>
            <a:r>
              <a:rPr lang="en-US" dirty="0"/>
              <a:t>, </a:t>
            </a:r>
            <a:r>
              <a:rPr lang="en-US" i="1" dirty="0">
                <a:solidFill>
                  <a:srgbClr val="006600"/>
                </a:solidFill>
              </a:rPr>
              <a:t>v</a:t>
            </a:r>
            <a:r>
              <a:rPr lang="en-US" baseline="-25000" dirty="0">
                <a:solidFill>
                  <a:srgbClr val="006600"/>
                </a:solidFill>
              </a:rPr>
              <a:t>5</a:t>
            </a:r>
            <a:r>
              <a:rPr lang="en-US" dirty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4C3977-3817-441F-89AC-8BFB60F7DC8E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Free Trees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>
                <a:sym typeface="Symbol" pitchFamily="18" charset="2"/>
              </a:rPr>
              <a:t>A 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free tree</a:t>
            </a:r>
            <a:r>
              <a:rPr lang="en-US">
                <a:sym typeface="Symbol" pitchFamily="18" charset="2"/>
              </a:rPr>
              <a:t> is a 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connected</a:t>
            </a:r>
            <a:r>
              <a:rPr lang="en-US">
                <a:sym typeface="Symbol" pitchFamily="18" charset="2"/>
              </a:rPr>
              <a:t>, 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acyclic</a:t>
            </a:r>
            <a:r>
              <a:rPr lang="en-US">
                <a:sym typeface="Symbol" pitchFamily="18" charset="2"/>
              </a:rPr>
              <a:t>, 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undirected</a:t>
            </a:r>
            <a:r>
              <a:rPr lang="en-US">
                <a:sym typeface="Symbol" pitchFamily="18" charset="2"/>
              </a:rPr>
              <a:t> graph</a:t>
            </a:r>
          </a:p>
          <a:p>
            <a:pPr>
              <a:buClr>
                <a:schemeClr val="tx1"/>
              </a:buClr>
            </a:pPr>
            <a:r>
              <a:rPr lang="en-US">
                <a:sym typeface="Symbol" pitchFamily="18" charset="2"/>
              </a:rPr>
              <a:t>We often omit the adjective “free” when we say that a graph is a tree</a:t>
            </a:r>
          </a:p>
          <a:p>
            <a:pPr>
              <a:buClr>
                <a:schemeClr val="tx1"/>
              </a:buClr>
            </a:pPr>
            <a:r>
              <a:rPr lang="en-US">
                <a:sym typeface="Symbol" pitchFamily="18" charset="2"/>
              </a:rPr>
              <a:t>If an undirected graph is acyclic but possibly disconnected it is a</a:t>
            </a:r>
            <a:r>
              <a:rPr lang="en-US">
                <a:solidFill>
                  <a:srgbClr val="0000CC"/>
                </a:solidFill>
                <a:sym typeface="Symbol" pitchFamily="18" charset="2"/>
              </a:rPr>
              <a:t> forest</a:t>
            </a:r>
            <a:endParaRPr lang="en-US">
              <a:sym typeface="Symbol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E8A0CF-E217-4263-B742-30B10C6E7FC5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9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accent2"/>
                </a:solidFill>
              </a:rPr>
              <a:t>T</a:t>
            </a:r>
            <a:r>
              <a:rPr lang="en-US" sz="4000">
                <a:solidFill>
                  <a:schemeClr val="accent2"/>
                </a:solidFill>
              </a:rPr>
              <a:t>heorem</a:t>
            </a:r>
            <a:r>
              <a:rPr lang="en-US">
                <a:solidFill>
                  <a:schemeClr val="accent2"/>
                </a:solidFill>
              </a:rPr>
              <a:t> (Properties of Free Trees)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533400" indent="-533400">
              <a:buClr>
                <a:schemeClr val="tx1"/>
              </a:buClr>
              <a:buFontTx/>
              <a:buNone/>
            </a:pP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The following are equivalent for an undirected graph         </a:t>
            </a:r>
            <a:r>
              <a:rPr lang="en-US" sz="2400" i="1" dirty="0">
                <a:solidFill>
                  <a:srgbClr val="008000"/>
                </a:solidFill>
                <a:sym typeface="Symbol" pitchFamily="18" charset="2"/>
              </a:rPr>
              <a:t>G </a:t>
            </a: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 (</a:t>
            </a:r>
            <a:r>
              <a:rPr lang="en-US" sz="2400" i="1" dirty="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, </a:t>
            </a:r>
            <a:r>
              <a:rPr lang="en-US" sz="2400" i="1" dirty="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)</a:t>
            </a:r>
          </a:p>
          <a:p>
            <a:pPr marL="914400" lvl="1" indent="-457200">
              <a:buClr>
                <a:schemeClr val="tx1"/>
              </a:buClr>
              <a:buFontTx/>
              <a:buAutoNum type="arabicPeriod"/>
            </a:pPr>
            <a:r>
              <a:rPr lang="en-US" sz="2400" i="1" dirty="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 is a free tree</a:t>
            </a:r>
          </a:p>
          <a:p>
            <a:pPr marL="914400" lvl="1" indent="-457200">
              <a:buClr>
                <a:schemeClr val="tx1"/>
              </a:buClr>
              <a:buFontTx/>
              <a:buAutoNum type="arabicPeriod"/>
            </a:pP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Any two vertices in </a:t>
            </a:r>
            <a:r>
              <a:rPr lang="en-US" sz="2400" i="1" dirty="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 are connected by a unique simple-path</a:t>
            </a:r>
          </a:p>
          <a:p>
            <a:pPr marL="914400" lvl="1" indent="-457200">
              <a:buClr>
                <a:schemeClr val="tx1"/>
              </a:buClr>
              <a:buFontTx/>
              <a:buAutoNum type="arabicPeriod"/>
            </a:pPr>
            <a:r>
              <a:rPr lang="en-US" sz="2400" i="1" dirty="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 is connected, but if any edge is removed from </a:t>
            </a:r>
            <a:r>
              <a:rPr lang="en-US" sz="2400" i="1" dirty="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 the resulting graph is disconnected</a:t>
            </a:r>
          </a:p>
          <a:p>
            <a:pPr marL="914400" lvl="1" indent="-457200">
              <a:buClr>
                <a:schemeClr val="tx1"/>
              </a:buClr>
              <a:buFontTx/>
              <a:buAutoNum type="arabicPeriod"/>
            </a:pPr>
            <a:r>
              <a:rPr lang="en-US" sz="2400" i="1" dirty="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 is connected, and |</a:t>
            </a:r>
            <a:r>
              <a:rPr lang="en-US" sz="2400" i="1" dirty="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|  |</a:t>
            </a:r>
            <a:r>
              <a:rPr lang="en-US" sz="2400" i="1" dirty="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|1</a:t>
            </a:r>
          </a:p>
          <a:p>
            <a:pPr marL="914400" lvl="1" indent="-457200">
              <a:buClr>
                <a:schemeClr val="tx1"/>
              </a:buClr>
              <a:buFontTx/>
              <a:buAutoNum type="arabicPeriod"/>
            </a:pPr>
            <a:r>
              <a:rPr lang="en-US" sz="2400" i="1" dirty="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 is acyclic, and |</a:t>
            </a:r>
            <a:r>
              <a:rPr lang="en-US" sz="2400" i="1" dirty="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|  |</a:t>
            </a:r>
            <a:r>
              <a:rPr lang="en-US" sz="2400" i="1" dirty="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|  1</a:t>
            </a:r>
          </a:p>
          <a:p>
            <a:pPr marL="914400" lvl="1" indent="-457200">
              <a:buClr>
                <a:schemeClr val="tx1"/>
              </a:buClr>
              <a:buFontTx/>
              <a:buAutoNum type="arabicPeriod"/>
            </a:pPr>
            <a:r>
              <a:rPr lang="en-US" sz="2400" i="1" dirty="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 is acyclic, but if any edge is added to </a:t>
            </a:r>
            <a:r>
              <a:rPr lang="en-US" sz="2400" i="1" dirty="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, the resulting graph contains a cycle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DAC526-13CA-4271-9FFB-7942B09BF1D6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30" dirty="0">
                <a:latin typeface="Times New Roman"/>
                <a:cs typeface="Times New Roman"/>
              </a:rPr>
              <a:t>Adjacency-Matrix </a:t>
            </a:r>
            <a:r>
              <a:rPr lang="en-US" spc="-20" dirty="0">
                <a:latin typeface="Times New Roman"/>
                <a:cs typeface="Times New Roman"/>
              </a:rPr>
              <a:t>Representation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049824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1434" y="1129413"/>
            <a:ext cx="8403438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adjacency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matrix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graph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where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{1,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2,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matrix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. 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15" dirty="0">
                <a:latin typeface="Times New Roman"/>
                <a:cs typeface="Times New Roman"/>
              </a:rPr>
              <a:t>given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by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2430" y="2624132"/>
            <a:ext cx="130601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3307" y="2382039"/>
            <a:ext cx="2380879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47"/>
              </a:lnSpc>
              <a:tabLst>
                <a:tab pos="470720" algn="l"/>
              </a:tabLst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847"/>
              </a:lnSpc>
              <a:tabLst>
                <a:tab pos="470720" algn="l"/>
              </a:tabLst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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47949" y="2357651"/>
            <a:ext cx="215865" cy="917799"/>
          </a:xfrm>
          <a:custGeom>
            <a:avLst/>
            <a:gdLst/>
            <a:ahLst/>
            <a:cxnLst/>
            <a:rect l="l" t="t" r="r" b="b"/>
            <a:pathLst>
              <a:path w="215264" h="914400">
                <a:moveTo>
                  <a:pt x="214647" y="0"/>
                </a:moveTo>
                <a:lnTo>
                  <a:pt x="165666" y="7344"/>
                </a:lnTo>
                <a:lnTo>
                  <a:pt x="127286" y="27100"/>
                </a:lnTo>
                <a:lnTo>
                  <a:pt x="101203" y="66849"/>
                </a:lnTo>
                <a:lnTo>
                  <a:pt x="100347" y="381000"/>
                </a:lnTo>
                <a:lnTo>
                  <a:pt x="99051" y="392581"/>
                </a:lnTo>
                <a:lnTo>
                  <a:pt x="71196" y="431905"/>
                </a:lnTo>
                <a:lnTo>
                  <a:pt x="31963" y="450810"/>
                </a:lnTo>
                <a:lnTo>
                  <a:pt x="0" y="456637"/>
                </a:lnTo>
                <a:lnTo>
                  <a:pt x="14679" y="457802"/>
                </a:lnTo>
                <a:lnTo>
                  <a:pt x="56552" y="471977"/>
                </a:lnTo>
                <a:lnTo>
                  <a:pt x="88129" y="498826"/>
                </a:lnTo>
                <a:lnTo>
                  <a:pt x="100347" y="838200"/>
                </a:lnTo>
                <a:lnTo>
                  <a:pt x="101625" y="849781"/>
                </a:lnTo>
                <a:lnTo>
                  <a:pt x="129235" y="889105"/>
                </a:lnTo>
                <a:lnTo>
                  <a:pt x="168406" y="908010"/>
                </a:lnTo>
                <a:lnTo>
                  <a:pt x="183996" y="911678"/>
                </a:lnTo>
                <a:lnTo>
                  <a:pt x="200547" y="91383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517374" y="4010263"/>
            <a:ext cx="1762257" cy="1687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 txBox="1"/>
          <p:nvPr/>
        </p:nvSpPr>
        <p:spPr>
          <a:xfrm>
            <a:off x="675994" y="4075803"/>
            <a:ext cx="1451833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158646" algn="l"/>
              </a:tabLst>
            </a:pPr>
            <a:r>
              <a:rPr sz="3200" spc="-102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200" spc="-1022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675994" y="5146568"/>
            <a:ext cx="1451833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158646" algn="l"/>
              </a:tabLst>
            </a:pPr>
            <a:r>
              <a:rPr sz="3200" spc="-1022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4800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200" spc="-1022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6179969" y="4164720"/>
            <a:ext cx="2438188" cy="1372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28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storage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426"/>
              </a:lnSpc>
            </a:pP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dense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621"/>
              </a:lnSpc>
            </a:pPr>
            <a:r>
              <a:rPr sz="3200" spc="-15" dirty="0">
                <a:latin typeface="Times New Roman"/>
                <a:cs typeface="Times New Roman"/>
              </a:rPr>
              <a:t>representation.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11947"/>
              </p:ext>
            </p:extLst>
          </p:nvPr>
        </p:nvGraphicFramePr>
        <p:xfrm>
          <a:off x="2890931" y="3548323"/>
          <a:ext cx="2674428" cy="2548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4293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895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493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493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493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415413-1783-44AC-91E5-D7A450DBC602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2897420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/>
              <a:t>Adjacency-Lis</a:t>
            </a:r>
            <a:r>
              <a:rPr lang="en-US" spc="-15" dirty="0"/>
              <a:t>t</a:t>
            </a:r>
            <a:r>
              <a:rPr lang="en-US" spc="15" dirty="0"/>
              <a:t> </a:t>
            </a:r>
            <a:r>
              <a:rPr lang="en-US" spc="-20" dirty="0"/>
              <a:t>Representation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72637" y="986864"/>
            <a:ext cx="8467752" cy="1333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indent="-637">
              <a:lnSpc>
                <a:spcPts val="3389"/>
              </a:lnSpc>
            </a:pPr>
            <a:r>
              <a:rPr sz="3200" spc="-20" dirty="0">
                <a:latin typeface="Times New Roman"/>
                <a:cs typeface="Times New Roman"/>
              </a:rPr>
              <a:t>An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adjacency 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list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vertex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list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vertices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adjacent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lang="en-US"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(in arbitrary order)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4291257">
              <a:lnSpc>
                <a:spcPts val="3355"/>
              </a:lnSpc>
              <a:spcBef>
                <a:spcPts val="211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{2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3}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0195" y="2275857"/>
            <a:ext cx="183707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[2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{3}</a:t>
            </a:r>
            <a:endParaRPr sz="2400" dirty="0">
              <a:latin typeface="Times New Roman"/>
              <a:cs typeface="Times New Roman"/>
            </a:endParaRPr>
          </a:p>
          <a:p>
            <a:pPr marL="12739"/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[3]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{}</a:t>
            </a:r>
            <a:endParaRPr sz="2400" dirty="0">
              <a:latin typeface="Times New Roman"/>
              <a:cs typeface="Times New Roman"/>
            </a:endParaRPr>
          </a:p>
          <a:p>
            <a:pPr marL="12739">
              <a:spcBef>
                <a:spcPts val="5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[4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{3}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69207" y="1863175"/>
            <a:ext cx="1762257" cy="1687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27827" y="1927951"/>
            <a:ext cx="1451833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158646" algn="l"/>
              </a:tabLst>
            </a:pPr>
            <a:r>
              <a:rPr sz="3200" spc="-102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200" spc="-1022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7827" y="2998717"/>
            <a:ext cx="1451833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158646" algn="l"/>
              </a:tabLst>
            </a:pPr>
            <a:r>
              <a:rPr sz="3200" spc="-1022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4800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200" spc="-1022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7" name="object 9"/>
          <p:cNvSpPr txBox="1"/>
          <p:nvPr/>
        </p:nvSpPr>
        <p:spPr>
          <a:xfrm>
            <a:off x="372637" y="3523265"/>
            <a:ext cx="7189120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indent="-637">
              <a:lnSpc>
                <a:spcPts val="3461"/>
              </a:lnSpc>
            </a:pPr>
            <a:r>
              <a:rPr sz="3200" spc="-15" dirty="0">
                <a:latin typeface="Times New Roman"/>
                <a:cs typeface="Times New Roman"/>
              </a:rPr>
              <a:t>For undirected graphs, </a:t>
            </a:r>
            <a:r>
              <a:rPr sz="3200" b="1" spc="-1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Ad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4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degre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 </a:t>
            </a:r>
            <a:r>
              <a:rPr sz="3200" spc="-25" dirty="0">
                <a:latin typeface="Times New Roman"/>
                <a:cs typeface="Times New Roman"/>
              </a:rPr>
              <a:t>Fo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digraphs,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Ad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4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out-degre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8" name="object 9"/>
          <p:cNvSpPr txBox="1"/>
          <p:nvPr/>
        </p:nvSpPr>
        <p:spPr>
          <a:xfrm>
            <a:off x="372609" y="4470347"/>
            <a:ext cx="9478961" cy="1795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1183487" indent="-637">
              <a:lnSpc>
                <a:spcPts val="3461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Handshaking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Lemma: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3200" i="1" spc="-22" baseline="-21164" dirty="0" err="1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7" baseline="-21164" dirty="0" err="1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i="1" spc="-22" baseline="-21164" dirty="0" err="1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lang="en-US" sz="3200" i="1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3200" i="1" spc="-22" dirty="0">
                <a:solidFill>
                  <a:srgbClr val="008A87"/>
                </a:solidFill>
                <a:latin typeface="Times New Roman"/>
                <a:cs typeface="Times New Roman"/>
              </a:rPr>
              <a:t>degree</a:t>
            </a:r>
            <a:r>
              <a:rPr lang="en-US" sz="3200" spc="-22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en-US" sz="3200" i="1" spc="-22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lang="en-US" sz="3200" spc="-22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45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24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i="1" spc="226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undirected graphs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adjacency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lists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storage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—</a:t>
            </a:r>
            <a:r>
              <a:rPr sz="3200" spc="-15" dirty="0">
                <a:latin typeface="Times New Roman"/>
                <a:cs typeface="Times New Roman"/>
              </a:rPr>
              <a:t>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sparse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representation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either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type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graph)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41678E-D7D4-4194-B010-3AFF113E4D1C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3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Comparison of Representations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Adjacency-list</a:t>
            </a:r>
            <a:r>
              <a:rPr lang="en-US" dirty="0">
                <a:sym typeface="Symbol" pitchFamily="18" charset="2"/>
              </a:rPr>
              <a:t> representation is usually preferred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For sparse graphs where | </a:t>
            </a:r>
            <a:r>
              <a:rPr lang="en-US" dirty="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dirty="0">
                <a:sym typeface="Symbol" pitchFamily="18" charset="2"/>
              </a:rPr>
              <a:t> |  | 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 |</a:t>
            </a:r>
            <a:r>
              <a:rPr lang="en-US" baseline="30000" dirty="0">
                <a:sym typeface="Symbol" pitchFamily="18" charset="2"/>
              </a:rPr>
              <a:t>2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Provides a compact representation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A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potential disadvantage: </a:t>
            </a:r>
            <a:r>
              <a:rPr lang="en-AU" dirty="0">
                <a:sym typeface="Symbol" pitchFamily="18" charset="2"/>
              </a:rPr>
              <a:t>there is no quicker way to determine if a given edge 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u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) is present in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</a:t>
            </a:r>
            <a:r>
              <a:rPr lang="en-AU" dirty="0">
                <a:sym typeface="Wingdings" pitchFamily="2" charset="2"/>
              </a:rPr>
              <a:t> than to search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 in </a:t>
            </a:r>
            <a:r>
              <a:rPr lang="en-AU" dirty="0" err="1">
                <a:solidFill>
                  <a:srgbClr val="FF0000"/>
                </a:solidFill>
                <a:sym typeface="Wingdings" pitchFamily="2" charset="2"/>
              </a:rPr>
              <a:t>Adj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[</a:t>
            </a:r>
            <a:r>
              <a:rPr lang="en-AU" i="1" dirty="0">
                <a:solidFill>
                  <a:srgbClr val="FF0000"/>
                </a:solidFill>
                <a:sym typeface="Wingdings" pitchFamily="2" charset="2"/>
              </a:rPr>
              <a:t>u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]</a:t>
            </a:r>
            <a:r>
              <a:rPr lang="en-AU" dirty="0">
                <a:sym typeface="Wingdings" pitchFamily="2" charset="2"/>
              </a:rPr>
              <a:t> or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u</a:t>
            </a:r>
            <a:r>
              <a:rPr lang="en-AU" dirty="0">
                <a:sym typeface="Wingdings" pitchFamily="2" charset="2"/>
              </a:rPr>
              <a:t> in </a:t>
            </a:r>
            <a:r>
              <a:rPr lang="en-AU" dirty="0" err="1">
                <a:solidFill>
                  <a:srgbClr val="FF0000"/>
                </a:solidFill>
                <a:sym typeface="Wingdings" pitchFamily="2" charset="2"/>
              </a:rPr>
              <a:t>Adj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[</a:t>
            </a:r>
            <a:r>
              <a:rPr lang="en-AU" i="1" dirty="0">
                <a:solidFill>
                  <a:srgbClr val="FF0000"/>
                </a:solidFill>
                <a:sym typeface="Wingdings" pitchFamily="2" charset="2"/>
              </a:rPr>
              <a:t>v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].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This disadvantage can be remedied by an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adjacency matrix</a:t>
            </a:r>
            <a:r>
              <a:rPr lang="en-AU" dirty="0">
                <a:sym typeface="Wingdings" pitchFamily="2" charset="2"/>
              </a:rPr>
              <a:t> representation at the cost of using asymptotically more memory.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Adjacency-matrix</a:t>
            </a:r>
            <a:r>
              <a:rPr lang="en-US" dirty="0">
                <a:sym typeface="Symbol" pitchFamily="18" charset="2"/>
              </a:rPr>
              <a:t> representation may be preferred 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For dense graphs where | </a:t>
            </a:r>
            <a:r>
              <a:rPr lang="en-US" dirty="0">
                <a:solidFill>
                  <a:srgbClr val="CC0066"/>
                </a:solidFill>
                <a:sym typeface="Symbol" pitchFamily="18" charset="2"/>
              </a:rPr>
              <a:t>E </a:t>
            </a:r>
            <a:r>
              <a:rPr lang="en-US" dirty="0">
                <a:sym typeface="Symbol" pitchFamily="18" charset="2"/>
              </a:rPr>
              <a:t>| is close to | 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V </a:t>
            </a:r>
            <a:r>
              <a:rPr lang="en-US" dirty="0">
                <a:sym typeface="Symbol" pitchFamily="18" charset="2"/>
              </a:rPr>
              <a:t>|</a:t>
            </a:r>
            <a:r>
              <a:rPr lang="en-US" baseline="30000" dirty="0">
                <a:sym typeface="Symbol" pitchFamily="18" charset="2"/>
              </a:rPr>
              <a:t>2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When we need to be able to tell quickly if there is an edge connecting two given vertices</a:t>
            </a:r>
          </a:p>
          <a:p>
            <a:pPr lvl="1">
              <a:buClr>
                <a:schemeClr val="tx1"/>
              </a:buClr>
            </a:pP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A </a:t>
            </a:r>
            <a:r>
              <a:rPr lang="en-AU" dirty="0">
                <a:sym typeface="Symbol" pitchFamily="18" charset="2"/>
              </a:rPr>
              <a:t>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A</a:t>
            </a:r>
            <a:r>
              <a:rPr lang="en-AU" baseline="30000" dirty="0">
                <a:solidFill>
                  <a:srgbClr val="006600"/>
                </a:solidFill>
                <a:sym typeface="Symbol" pitchFamily="18" charset="2"/>
              </a:rPr>
              <a:t>T</a:t>
            </a:r>
            <a:r>
              <a:rPr lang="en-AU" dirty="0">
                <a:sym typeface="Symbol" pitchFamily="18" charset="2"/>
              </a:rPr>
              <a:t> for an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undirected</a:t>
            </a:r>
            <a:r>
              <a:rPr lang="en-AU" dirty="0">
                <a:sym typeface="Symbol" pitchFamily="18" charset="2"/>
              </a:rPr>
              <a:t> graph: In some applications, only upper triangular part is stored.</a:t>
            </a:r>
          </a:p>
          <a:p>
            <a:pPr lvl="1">
              <a:buClr>
                <a:schemeClr val="tx1"/>
              </a:buClr>
            </a:pPr>
            <a:endParaRPr lang="en-AU" dirty="0">
              <a:sym typeface="Symbol" pitchFamily="18" charset="2"/>
            </a:endParaRPr>
          </a:p>
          <a:p>
            <a:pPr lvl="1">
              <a:buClr>
                <a:schemeClr val="tx1"/>
              </a:buClr>
            </a:pPr>
            <a:endParaRPr lang="en-US" baseline="30000" dirty="0">
              <a:sym typeface="Symbol" pitchFamily="18" charset="2"/>
            </a:endParaRPr>
          </a:p>
          <a:p>
            <a:pPr lvl="1">
              <a:buClr>
                <a:schemeClr val="tx1"/>
              </a:buClr>
            </a:pPr>
            <a:endParaRPr lang="en-US" dirty="0">
              <a:sym typeface="Symbol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A96C76-0D0D-4A47-AB36-EE14CFBD0208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3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marR="1107440" indent="0">
              <a:lnSpc>
                <a:spcPts val="3080"/>
              </a:lnSpc>
              <a:spcBef>
                <a:spcPts val="725"/>
              </a:spcBef>
              <a:buNone/>
            </a:pPr>
            <a:endParaRPr lang="en-US" sz="3600" spc="-20" dirty="0"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29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spc="-20" dirty="0">
                <a:solidFill>
                  <a:prstClr val="black"/>
                </a:solidFill>
                <a:latin typeface="Times New Roman"/>
                <a:cs typeface="Times New Roman"/>
              </a:rPr>
              <a:t>Elementary Graph Algorithms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Terminologies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Representations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Breadth-first search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Depth-first search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Topological sort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Strongly connected component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DBC3D6-B450-42E4-B020-E02BD4287D7F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83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Example of Graph Representations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Undirected Graphs</a:t>
            </a:r>
          </a:p>
          <a:p>
            <a:endParaRPr lang="en-US" dirty="0"/>
          </a:p>
        </p:txBody>
      </p:sp>
      <p:sp>
        <p:nvSpPr>
          <p:cNvPr id="94211" name="Line 3"/>
          <p:cNvSpPr>
            <a:spLocks noChangeShapeType="1"/>
          </p:cNvSpPr>
          <p:nvPr/>
        </p:nvSpPr>
        <p:spPr bwMode="auto">
          <a:xfrm>
            <a:off x="457200" y="9144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762000" y="1538288"/>
          <a:ext cx="7391400" cy="493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0" name="VISIO" r:id="rId3" imgW="6124320" imgH="4092480" progId="Visio.Drawing.6">
                  <p:embed/>
                </p:oleObj>
              </mc:Choice>
              <mc:Fallback>
                <p:oleObj name="VISIO" r:id="rId3" imgW="6124320" imgH="409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38288"/>
                        <a:ext cx="7391400" cy="493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66D71A-7AD5-4E56-A5BD-D82C01F84D28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0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Example of Graph Representations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Directed Graphs</a:t>
            </a:r>
          </a:p>
          <a:p>
            <a:endParaRPr lang="en-US" dirty="0"/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>
            <a:off x="457200" y="9144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762000" y="1538288"/>
          <a:ext cx="7391400" cy="493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4" name="VISIO" r:id="rId3" imgW="6124320" imgH="4092480" progId="Visio.Drawing.6">
                  <p:embed/>
                </p:oleObj>
              </mc:Choice>
              <mc:Fallback>
                <p:oleObj name="VISIO" r:id="rId3" imgW="6124320" imgH="409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38288"/>
                        <a:ext cx="7391400" cy="493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873BD-ABEE-43F2-ABC2-EEFB239BBC99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63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for Weighted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Adjacency lists can be adopted to represent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weighted graphs</a:t>
            </a:r>
            <a:r>
              <a:rPr lang="en-AU" dirty="0">
                <a:sym typeface="Symbol" pitchFamily="18" charset="2"/>
              </a:rPr>
              <a:t> each edge has an associated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weight </a:t>
            </a:r>
            <a:r>
              <a:rPr lang="en-AU" dirty="0">
                <a:sym typeface="Symbol" pitchFamily="18" charset="2"/>
              </a:rPr>
              <a:t>typically given by a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weight function       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w</a:t>
            </a:r>
            <a:r>
              <a:rPr lang="en-AU" dirty="0">
                <a:sym typeface="Symbol" pitchFamily="18" charset="2"/>
              </a:rPr>
              <a:t>: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E</a:t>
            </a:r>
            <a:r>
              <a:rPr lang="en-AU" dirty="0">
                <a:sym typeface="Symbol" pitchFamily="18" charset="2"/>
              </a:rPr>
              <a:t>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R.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The weight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w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u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) of an edge (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u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) </a:t>
            </a:r>
            <a:r>
              <a:rPr lang="en-AU" dirty="0">
                <a:sym typeface="Symbol" pitchFamily="18" charset="2"/>
              </a:rPr>
              <a:t>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E</a:t>
            </a:r>
            <a:r>
              <a:rPr lang="en-AU" dirty="0">
                <a:sym typeface="Wingdings" pitchFamily="2" charset="2"/>
              </a:rPr>
              <a:t> is simply stored with vertex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 in </a:t>
            </a:r>
            <a:r>
              <a:rPr lang="en-AU" i="1" dirty="0" err="1">
                <a:sym typeface="Wingdings" pitchFamily="2" charset="2"/>
              </a:rPr>
              <a:t>Adj</a:t>
            </a:r>
            <a:r>
              <a:rPr lang="en-AU" dirty="0">
                <a:sym typeface="Wingdings" pitchFamily="2" charset="2"/>
              </a:rPr>
              <a:t>[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u</a:t>
            </a:r>
            <a:r>
              <a:rPr lang="en-AU" dirty="0">
                <a:sym typeface="Wingdings" pitchFamily="2" charset="2"/>
              </a:rPr>
              <a:t>] or with                                                  vertex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u</a:t>
            </a:r>
            <a:r>
              <a:rPr lang="en-AU" dirty="0">
                <a:sym typeface="Wingdings" pitchFamily="2" charset="2"/>
              </a:rPr>
              <a:t> in </a:t>
            </a:r>
            <a:r>
              <a:rPr lang="en-AU" i="1" dirty="0" err="1">
                <a:sym typeface="Wingdings" pitchFamily="2" charset="2"/>
              </a:rPr>
              <a:t>Adj</a:t>
            </a:r>
            <a:r>
              <a:rPr lang="en-AU" dirty="0">
                <a:sym typeface="Wingdings" pitchFamily="2" charset="2"/>
              </a:rPr>
              <a:t>[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] or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both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For adjacency matrix, the weight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w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u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) of an edge (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u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) </a:t>
            </a:r>
            <a:r>
              <a:rPr lang="en-AU" dirty="0">
                <a:sym typeface="Symbol" pitchFamily="18" charset="2"/>
              </a:rPr>
              <a:t>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E</a:t>
            </a:r>
            <a:r>
              <a:rPr lang="en-AU" dirty="0">
                <a:sym typeface="Wingdings" pitchFamily="2" charset="2"/>
              </a:rPr>
              <a:t> is simply stored in </a:t>
            </a:r>
            <a:r>
              <a:rPr lang="en-AU" i="1" dirty="0">
                <a:sym typeface="Wingdings" pitchFamily="2" charset="2"/>
              </a:rPr>
              <a:t>A</a:t>
            </a:r>
            <a:r>
              <a:rPr lang="en-AU" dirty="0">
                <a:sym typeface="Wingdings" pitchFamily="2" charset="2"/>
              </a:rPr>
              <a:t>[</a:t>
            </a:r>
            <a:r>
              <a:rPr lang="en-AU" i="1" dirty="0">
                <a:sym typeface="Wingdings" pitchFamily="2" charset="2"/>
              </a:rPr>
              <a:t>u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]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533400" y="381000"/>
            <a:ext cx="8153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  <a:p>
            <a:pPr marL="342900" indent="-342900" eaLnBrk="0" hangingPunct="0">
              <a:lnSpc>
                <a:spcPct val="3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69C48C-9BA9-4EB0-9CC1-ABBACF449C76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94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Graph-searching Algorithms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rgbClr val="CC3300"/>
                </a:solidFill>
              </a:rPr>
              <a:t>Searching a graph</a:t>
            </a:r>
            <a:r>
              <a:rPr lang="en-US" sz="2800"/>
              <a:t>:</a:t>
            </a:r>
          </a:p>
          <a:p>
            <a:pPr lvl="1"/>
            <a:r>
              <a:rPr lang="en-US" sz="2400"/>
              <a:t>Systematically follow the edges of a graph </a:t>
            </a:r>
            <a:br>
              <a:rPr lang="en-US" sz="2400"/>
            </a:br>
            <a:r>
              <a:rPr lang="en-US" sz="2400"/>
              <a:t>to visit the vertices of the graph.</a:t>
            </a:r>
          </a:p>
          <a:p>
            <a:r>
              <a:rPr lang="en-US" sz="2800"/>
              <a:t>Used to </a:t>
            </a:r>
            <a:r>
              <a:rPr lang="en-US" sz="2800">
                <a:solidFill>
                  <a:srgbClr val="CC3300"/>
                </a:solidFill>
              </a:rPr>
              <a:t>discover the structure of a graph</a:t>
            </a:r>
            <a:r>
              <a:rPr lang="en-US" sz="2800"/>
              <a:t>.</a:t>
            </a:r>
          </a:p>
          <a:p>
            <a:r>
              <a:rPr lang="en-US" sz="2800"/>
              <a:t>Standard graph-searching algorithms.</a:t>
            </a:r>
          </a:p>
          <a:p>
            <a:pPr lvl="1"/>
            <a:r>
              <a:rPr lang="en-US" sz="2400"/>
              <a:t>Breadth-first Search </a:t>
            </a:r>
            <a:r>
              <a:rPr lang="en-US" sz="2400">
                <a:solidFill>
                  <a:schemeClr val="hlink"/>
                </a:solidFill>
              </a:rPr>
              <a:t>(BFS)</a:t>
            </a:r>
            <a:r>
              <a:rPr lang="en-US" sz="2400"/>
              <a:t>.</a:t>
            </a:r>
          </a:p>
          <a:p>
            <a:pPr lvl="1"/>
            <a:r>
              <a:rPr lang="en-US" sz="2400"/>
              <a:t>Depth-first Search </a:t>
            </a:r>
            <a:r>
              <a:rPr lang="en-US" sz="2400">
                <a:solidFill>
                  <a:schemeClr val="hlink"/>
                </a:solidFill>
              </a:rPr>
              <a:t>(DFS)</a:t>
            </a:r>
            <a:r>
              <a:rPr lang="en-US" sz="240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1F85F-C0F5-4974-9014-6754FB5A9D54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84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CC3300"/>
                </a:solidFill>
              </a:rPr>
              <a:t>Input:</a:t>
            </a:r>
            <a:r>
              <a:rPr lang="en-US" sz="2800" b="1" dirty="0"/>
              <a:t> </a:t>
            </a:r>
            <a:r>
              <a:rPr lang="en-US" sz="2800" dirty="0"/>
              <a:t>Graph </a:t>
            </a:r>
            <a:r>
              <a:rPr lang="en-US" sz="2800" i="1" dirty="0">
                <a:solidFill>
                  <a:schemeClr val="hlink"/>
                </a:solidFill>
              </a:rPr>
              <a:t>G </a:t>
            </a:r>
            <a:r>
              <a:rPr lang="en-US" sz="2800" dirty="0">
                <a:solidFill>
                  <a:schemeClr val="hlink"/>
                </a:solidFill>
                <a:latin typeface="MTSYN" charset="-127"/>
              </a:rPr>
              <a:t>= </a:t>
            </a:r>
            <a:r>
              <a:rPr lang="en-US" sz="2800" dirty="0">
                <a:solidFill>
                  <a:schemeClr val="hlink"/>
                </a:solidFill>
                <a:latin typeface="RMTMI" charset="-95"/>
              </a:rPr>
              <a:t>(</a:t>
            </a:r>
            <a:r>
              <a:rPr lang="en-US" sz="2800" i="1" dirty="0">
                <a:solidFill>
                  <a:schemeClr val="hlink"/>
                </a:solidFill>
              </a:rPr>
              <a:t>V</a:t>
            </a:r>
            <a:r>
              <a:rPr lang="en-US" sz="2800" i="1" dirty="0">
                <a:solidFill>
                  <a:schemeClr val="hlink"/>
                </a:solidFill>
                <a:latin typeface="RMTMI" charset="-95"/>
              </a:rPr>
              <a:t>, </a:t>
            </a:r>
            <a:r>
              <a:rPr lang="en-US" sz="2800" i="1" dirty="0">
                <a:solidFill>
                  <a:schemeClr val="hlink"/>
                </a:solidFill>
              </a:rPr>
              <a:t>E</a:t>
            </a:r>
            <a:r>
              <a:rPr lang="en-US" sz="2800" dirty="0">
                <a:solidFill>
                  <a:schemeClr val="hlink"/>
                </a:solidFill>
                <a:latin typeface="RMTMI" charset="-95"/>
              </a:rPr>
              <a:t>)</a:t>
            </a:r>
            <a:r>
              <a:rPr lang="en-US" sz="2800" dirty="0"/>
              <a:t>, either directed or undirected, </a:t>
            </a:r>
            <a:br>
              <a:rPr lang="en-US" sz="2800" dirty="0"/>
            </a:br>
            <a:r>
              <a:rPr lang="en-US" sz="2800" dirty="0"/>
              <a:t>and </a:t>
            </a:r>
            <a:r>
              <a:rPr lang="en-US" sz="2800" b="1" i="1" dirty="0">
                <a:solidFill>
                  <a:schemeClr val="hlink"/>
                </a:solidFill>
              </a:rPr>
              <a:t>source vertex </a:t>
            </a:r>
            <a:r>
              <a:rPr lang="en-US" sz="2800" i="1" dirty="0">
                <a:solidFill>
                  <a:schemeClr val="hlink"/>
                </a:solidFill>
              </a:rPr>
              <a:t>s </a:t>
            </a:r>
            <a:r>
              <a:rPr lang="en-US" sz="2800" dirty="0">
                <a:solidFill>
                  <a:schemeClr val="hlink"/>
                </a:solidFill>
                <a:sym typeface="Symbol" pitchFamily="18" charset="2"/>
              </a:rPr>
              <a:t></a:t>
            </a:r>
            <a:r>
              <a:rPr lang="en-US" sz="2800" dirty="0">
                <a:solidFill>
                  <a:schemeClr val="hlink"/>
                </a:solidFill>
                <a:latin typeface="MTSYN" charset="-127"/>
              </a:rPr>
              <a:t> </a:t>
            </a:r>
            <a:r>
              <a:rPr lang="en-US" sz="2800" i="1" dirty="0">
                <a:solidFill>
                  <a:schemeClr val="hlink"/>
                </a:solidFill>
              </a:rPr>
              <a:t>V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 b="1" dirty="0">
                <a:solidFill>
                  <a:srgbClr val="CC3300"/>
                </a:solidFill>
              </a:rPr>
              <a:t>Output:</a:t>
            </a:r>
            <a:r>
              <a:rPr lang="en-US" sz="2800" b="1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d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dirty="0"/>
              <a:t>] </a:t>
            </a:r>
            <a:r>
              <a:rPr lang="en-US" sz="2400" dirty="0">
                <a:latin typeface="MTSYN" charset="-127"/>
              </a:rPr>
              <a:t>= </a:t>
            </a:r>
            <a:r>
              <a:rPr lang="en-US" sz="2400" dirty="0"/>
              <a:t>distance (smallest # of edges, or shortest path) from </a:t>
            </a:r>
            <a:r>
              <a:rPr lang="en-US" sz="2400" i="1" dirty="0"/>
              <a:t>s </a:t>
            </a:r>
            <a:r>
              <a:rPr lang="en-US" sz="2400" dirty="0"/>
              <a:t>to </a:t>
            </a:r>
            <a:r>
              <a:rPr lang="en-US" sz="2400" i="1" dirty="0"/>
              <a:t>v</a:t>
            </a:r>
            <a:r>
              <a:rPr lang="en-US" sz="2400" dirty="0"/>
              <a:t>, for all </a:t>
            </a:r>
            <a:r>
              <a:rPr lang="en-US" sz="2400" i="1" dirty="0"/>
              <a:t>v</a:t>
            </a:r>
            <a:r>
              <a:rPr lang="en-US" sz="2400" i="1" dirty="0">
                <a:latin typeface="RMTMI" charset="-95"/>
              </a:rPr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>
                <a:latin typeface="MTSYN" charset="-127"/>
              </a:rPr>
              <a:t> </a:t>
            </a:r>
            <a:r>
              <a:rPr lang="en-US" sz="2400" i="1" dirty="0"/>
              <a:t>V</a:t>
            </a:r>
            <a:r>
              <a:rPr lang="en-US" sz="2400" dirty="0"/>
              <a:t>. </a:t>
            </a:r>
            <a:r>
              <a:rPr lang="en-US" sz="2400" i="1" dirty="0"/>
              <a:t>d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dirty="0"/>
              <a:t>] </a:t>
            </a:r>
            <a:r>
              <a:rPr lang="en-US" sz="2400" dirty="0">
                <a:latin typeface="MTSYN" charset="-127"/>
              </a:rPr>
              <a:t>= </a:t>
            </a:r>
            <a:r>
              <a:rPr lang="en-US" sz="2400" dirty="0">
                <a:latin typeface="MTSYN" charset="-127"/>
                <a:sym typeface="Symbol" pitchFamily="18" charset="2"/>
              </a:rPr>
              <a:t> </a:t>
            </a:r>
            <a:r>
              <a:rPr lang="en-US" sz="2400" dirty="0">
                <a:sym typeface="Symbol" pitchFamily="18" charset="2"/>
              </a:rPr>
              <a:t>if </a:t>
            </a:r>
            <a:r>
              <a:rPr lang="en-US" sz="2400" i="1" dirty="0">
                <a:sym typeface="Symbol" pitchFamily="18" charset="2"/>
              </a:rPr>
              <a:t>v</a:t>
            </a:r>
            <a:r>
              <a:rPr lang="en-US" sz="2400" dirty="0">
                <a:sym typeface="Symbol" pitchFamily="18" charset="2"/>
              </a:rPr>
              <a:t> is not reachable from </a:t>
            </a:r>
            <a:r>
              <a:rPr lang="en-US" sz="2400" i="1" dirty="0">
                <a:sym typeface="Symbol" pitchFamily="18" charset="2"/>
              </a:rPr>
              <a:t>s.</a:t>
            </a:r>
            <a:endParaRPr lang="en-US" sz="24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400" i="1" dirty="0">
                <a:sym typeface="Symbol" pitchFamily="18" charset="2"/>
              </a:rPr>
              <a:t>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dirty="0"/>
              <a:t>] </a:t>
            </a:r>
            <a:r>
              <a:rPr lang="en-US" sz="2400" dirty="0">
                <a:latin typeface="MTSYN" charset="-127"/>
              </a:rPr>
              <a:t>= </a:t>
            </a:r>
            <a:r>
              <a:rPr lang="en-US" sz="2400" i="1" dirty="0"/>
              <a:t>u </a:t>
            </a:r>
            <a:r>
              <a:rPr lang="en-US" sz="2400" dirty="0"/>
              <a:t>such that </a:t>
            </a:r>
            <a:r>
              <a:rPr lang="en-US" sz="2400" dirty="0">
                <a:latin typeface="RMTMI" charset="-95"/>
              </a:rPr>
              <a:t>(</a:t>
            </a:r>
            <a:r>
              <a:rPr lang="en-US" sz="2400" i="1" dirty="0"/>
              <a:t>u</a:t>
            </a:r>
            <a:r>
              <a:rPr lang="en-US" sz="2400" i="1" dirty="0">
                <a:latin typeface="RMTMI" charset="-95"/>
              </a:rPr>
              <a:t>, </a:t>
            </a:r>
            <a:r>
              <a:rPr lang="en-US" sz="2400" i="1" dirty="0"/>
              <a:t>v</a:t>
            </a:r>
            <a:r>
              <a:rPr lang="en-US" sz="2400" dirty="0">
                <a:latin typeface="RMTMI" charset="-95"/>
              </a:rPr>
              <a:t>)</a:t>
            </a:r>
            <a:r>
              <a:rPr lang="en-US" sz="2400" i="1" dirty="0">
                <a:latin typeface="RMTMI" charset="-95"/>
              </a:rPr>
              <a:t> </a:t>
            </a:r>
            <a:r>
              <a:rPr lang="en-US" sz="2400" dirty="0"/>
              <a:t>is last edge on the shortest path </a:t>
            </a:r>
            <a:r>
              <a:rPr lang="en-US" sz="2400" i="1" dirty="0"/>
              <a:t>s      v</a:t>
            </a:r>
            <a:r>
              <a:rPr lang="en-US" sz="2400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sz="2000" i="1" dirty="0"/>
              <a:t>u</a:t>
            </a:r>
            <a:r>
              <a:rPr lang="en-US" sz="2000" dirty="0"/>
              <a:t> is </a:t>
            </a:r>
            <a:r>
              <a:rPr lang="en-US" sz="2000" i="1" dirty="0"/>
              <a:t>v</a:t>
            </a:r>
            <a:r>
              <a:rPr lang="en-US" sz="2000" dirty="0"/>
              <a:t>’s </a:t>
            </a:r>
            <a:r>
              <a:rPr lang="en-US" sz="2000" dirty="0">
                <a:solidFill>
                  <a:srgbClr val="CC3300"/>
                </a:solidFill>
              </a:rPr>
              <a:t>predecessor</a:t>
            </a:r>
            <a:r>
              <a:rPr lang="en-US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Builds breadth-first tree with root </a:t>
            </a:r>
            <a:r>
              <a:rPr lang="en-US" sz="2400" i="1" dirty="0"/>
              <a:t>s</a:t>
            </a:r>
            <a:r>
              <a:rPr lang="en-US" sz="2400" dirty="0"/>
              <a:t> that contains all reachable vertices.</a:t>
            </a:r>
          </a:p>
          <a:p>
            <a:pPr lvl="2">
              <a:lnSpc>
                <a:spcPct val="90000"/>
              </a:lnSpc>
            </a:pPr>
            <a:endParaRPr lang="en-US" sz="2000" i="1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41325" y="4003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81000" y="4561110"/>
            <a:ext cx="8245475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u="none" dirty="0">
                <a:solidFill>
                  <a:srgbClr val="CC3300"/>
                </a:solidFill>
              </a:rPr>
              <a:t>Review Definitions:</a:t>
            </a:r>
          </a:p>
          <a:p>
            <a:r>
              <a:rPr lang="en-US" sz="2000" u="none" dirty="0">
                <a:solidFill>
                  <a:schemeClr val="hlink"/>
                </a:solidFill>
              </a:rPr>
              <a:t>Path</a:t>
            </a:r>
            <a:r>
              <a:rPr lang="en-US" sz="2000" u="none" dirty="0"/>
              <a:t> between vertices </a:t>
            </a:r>
            <a:r>
              <a:rPr lang="en-US" sz="2000" i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u="none" dirty="0"/>
              <a:t> and </a:t>
            </a:r>
            <a:r>
              <a:rPr lang="en-US" sz="2000" i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u="none" dirty="0"/>
              <a:t>: Sequence of vertices (</a:t>
            </a:r>
            <a:r>
              <a:rPr lang="en-US" sz="2000" i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u="none" baseline="-25000" dirty="0"/>
              <a:t>1</a:t>
            </a:r>
            <a:r>
              <a:rPr lang="en-US" sz="2000" u="none" dirty="0"/>
              <a:t>, </a:t>
            </a:r>
            <a:r>
              <a:rPr lang="en-US" sz="2000" i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u="none" baseline="-25000" dirty="0"/>
              <a:t>2</a:t>
            </a:r>
            <a:r>
              <a:rPr lang="en-US" sz="2000" u="none" dirty="0"/>
              <a:t>, …, </a:t>
            </a:r>
            <a:r>
              <a:rPr lang="en-US" sz="2000" i="1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u="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u="none" dirty="0"/>
              <a:t>) such that </a:t>
            </a:r>
            <a:r>
              <a:rPr lang="en-US" sz="2000" i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u="none" dirty="0"/>
              <a:t>=</a:t>
            </a:r>
            <a:r>
              <a:rPr lang="en-US" sz="2000" i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u="none" baseline="-25000" dirty="0"/>
              <a:t>1</a:t>
            </a:r>
            <a:r>
              <a:rPr lang="en-US" sz="2000" u="none" dirty="0"/>
              <a:t> and </a:t>
            </a:r>
            <a:r>
              <a:rPr lang="en-US" sz="2000" i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u="none" dirty="0"/>
              <a:t> =</a:t>
            </a:r>
            <a:r>
              <a:rPr lang="en-US" sz="2000" i="1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u="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u="none" dirty="0"/>
              <a:t>, and (</a:t>
            </a:r>
            <a:r>
              <a:rPr lang="en-US" sz="2000" i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u="non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u="none" dirty="0"/>
              <a:t>,</a:t>
            </a:r>
            <a:r>
              <a:rPr lang="en-US" sz="2000" i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u="non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u="none" baseline="-25000" dirty="0"/>
              <a:t>+</a:t>
            </a:r>
            <a:r>
              <a:rPr lang="en-US" sz="2000" u="none" baseline="-25000" dirty="0"/>
              <a:t>1</a:t>
            </a:r>
            <a:r>
              <a:rPr lang="en-US" sz="2000" u="none" dirty="0"/>
              <a:t>) </a:t>
            </a:r>
            <a:r>
              <a:rPr lang="en-US" sz="2000" u="none" dirty="0">
                <a:sym typeface="Symbol" pitchFamily="18" charset="2"/>
              </a:rPr>
              <a:t> </a:t>
            </a:r>
            <a:r>
              <a:rPr lang="en-US" sz="2000" i="1" u="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sz="2000" u="none" dirty="0">
                <a:sym typeface="Symbol" pitchFamily="18" charset="2"/>
              </a:rPr>
              <a:t>, for all 1 </a:t>
            </a:r>
            <a:r>
              <a:rPr lang="en-US" sz="2000" i="1" u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sz="2000" u="none" dirty="0">
                <a:sym typeface="Symbol" pitchFamily="18" charset="2"/>
              </a:rPr>
              <a:t>  </a:t>
            </a:r>
            <a:r>
              <a:rPr lang="en-US" sz="2000" i="1" u="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sz="2000" u="none" dirty="0">
                <a:sym typeface="Symbol" pitchFamily="18" charset="2"/>
              </a:rPr>
              <a:t>-1.</a:t>
            </a:r>
          </a:p>
          <a:p>
            <a:r>
              <a:rPr lang="en-US" sz="2000" u="none" dirty="0">
                <a:solidFill>
                  <a:schemeClr val="hlink"/>
                </a:solidFill>
                <a:sym typeface="Symbol" pitchFamily="18" charset="2"/>
              </a:rPr>
              <a:t>Length of the path</a:t>
            </a:r>
            <a:r>
              <a:rPr lang="en-US" sz="2000" u="none" dirty="0">
                <a:sym typeface="Symbol" pitchFamily="18" charset="2"/>
              </a:rPr>
              <a:t>: Number of  edges in the path.</a:t>
            </a:r>
          </a:p>
          <a:p>
            <a:r>
              <a:rPr lang="en-US" sz="2000" u="none" dirty="0">
                <a:sym typeface="Symbol" pitchFamily="18" charset="2"/>
              </a:rPr>
              <a:t>Path is </a:t>
            </a:r>
            <a:r>
              <a:rPr lang="en-US" sz="2000" u="none" dirty="0">
                <a:solidFill>
                  <a:schemeClr val="hlink"/>
                </a:solidFill>
                <a:sym typeface="Symbol" pitchFamily="18" charset="2"/>
              </a:rPr>
              <a:t>simple</a:t>
            </a:r>
            <a:r>
              <a:rPr lang="en-US" sz="2000" u="none" dirty="0">
                <a:sym typeface="Symbol" pitchFamily="18" charset="2"/>
              </a:rPr>
              <a:t> if no vertex is repeated.</a:t>
            </a:r>
          </a:p>
        </p:txBody>
      </p:sp>
      <p:sp>
        <p:nvSpPr>
          <p:cNvPr id="56336" name="Freeform 16"/>
          <p:cNvSpPr>
            <a:spLocks/>
          </p:cNvSpPr>
          <p:nvPr/>
        </p:nvSpPr>
        <p:spPr bwMode="auto">
          <a:xfrm>
            <a:off x="7805064" y="3200400"/>
            <a:ext cx="381000" cy="76200"/>
          </a:xfrm>
          <a:custGeom>
            <a:avLst/>
            <a:gdLst>
              <a:gd name="T0" fmla="*/ 0 w 240"/>
              <a:gd name="T1" fmla="*/ 48 h 48"/>
              <a:gd name="T2" fmla="*/ 48 w 240"/>
              <a:gd name="T3" fmla="*/ 0 h 48"/>
              <a:gd name="T4" fmla="*/ 96 w 240"/>
              <a:gd name="T5" fmla="*/ 48 h 48"/>
              <a:gd name="T6" fmla="*/ 144 w 240"/>
              <a:gd name="T7" fmla="*/ 0 h 48"/>
              <a:gd name="T8" fmla="*/ 240 w 240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1E0BFC-0CD1-49D0-A963-B2883B0AED12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18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Expands the frontier between discovered and undiscovered vertices </a:t>
            </a:r>
            <a:r>
              <a:rPr lang="en-US" sz="2800" dirty="0">
                <a:solidFill>
                  <a:srgbClr val="CC3300"/>
                </a:solidFill>
              </a:rPr>
              <a:t>uniformly</a:t>
            </a:r>
            <a:r>
              <a:rPr lang="en-US" sz="2800" dirty="0"/>
              <a:t> across the breadth of the frontier.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vertex is </a:t>
            </a:r>
            <a:r>
              <a:rPr lang="en-US" sz="2400" dirty="0">
                <a:solidFill>
                  <a:schemeClr val="hlink"/>
                </a:solidFill>
              </a:rPr>
              <a:t>“discovered”</a:t>
            </a:r>
            <a:r>
              <a:rPr lang="en-US" sz="2400" dirty="0"/>
              <a:t> the first time it is encountered during the search.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vertex is </a:t>
            </a:r>
            <a:r>
              <a:rPr lang="en-US" sz="2400" dirty="0">
                <a:solidFill>
                  <a:schemeClr val="hlink"/>
                </a:solidFill>
              </a:rPr>
              <a:t>“finished”</a:t>
            </a:r>
            <a:r>
              <a:rPr lang="en-US" sz="2400" dirty="0"/>
              <a:t> if all vertices adjacent to it have been discovered.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Colors the vertices to keep track of progress.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FF"/>
                </a:solidFill>
              </a:rPr>
              <a:t>White</a:t>
            </a:r>
            <a:r>
              <a:rPr lang="en-US" sz="2400" dirty="0"/>
              <a:t> – Undiscovered.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– Discovered but not finished.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Black – Finished.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Colors are required only to reason about the algorithm. Can be implemented without colors.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A1EC2-EC02-4AE8-A703-05B69473B92F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50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7350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>
              <a:lnSpc>
                <a:spcPct val="70000"/>
              </a:lnSpc>
            </a:pPr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sz="40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17350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0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17351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17351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17351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117351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17352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17352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17352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</a:p>
        </p:txBody>
      </p:sp>
      <p:cxnSp>
        <p:nvCxnSpPr>
          <p:cNvPr id="1173523" name="AutoShape 19"/>
          <p:cNvCxnSpPr>
            <a:cxnSpLocks noChangeShapeType="1"/>
            <a:stCxn id="1173508" idx="0"/>
            <a:endCxn id="117350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4" name="AutoShape 20"/>
          <p:cNvCxnSpPr>
            <a:cxnSpLocks noChangeShapeType="1"/>
            <a:stCxn id="1173507" idx="6"/>
            <a:endCxn id="117350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5" name="AutoShape 21"/>
          <p:cNvCxnSpPr>
            <a:cxnSpLocks noChangeShapeType="1"/>
            <a:stCxn id="1173509" idx="4"/>
            <a:endCxn id="117351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6" name="AutoShape 22"/>
          <p:cNvCxnSpPr>
            <a:cxnSpLocks noChangeShapeType="1"/>
            <a:stCxn id="1173510" idx="7"/>
            <a:endCxn id="117351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7" name="AutoShape 23"/>
          <p:cNvCxnSpPr>
            <a:cxnSpLocks noChangeShapeType="1"/>
            <a:stCxn id="1173510" idx="6"/>
            <a:endCxn id="117351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8" name="AutoShape 24"/>
          <p:cNvCxnSpPr>
            <a:cxnSpLocks noChangeShapeType="1"/>
            <a:stCxn id="1173512" idx="0"/>
            <a:endCxn id="117351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9" name="AutoShape 25"/>
          <p:cNvCxnSpPr>
            <a:cxnSpLocks noChangeShapeType="1"/>
            <a:stCxn id="1173511" idx="6"/>
            <a:endCxn id="117351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0" name="AutoShape 26"/>
          <p:cNvCxnSpPr>
            <a:cxnSpLocks noChangeShapeType="1"/>
            <a:stCxn id="1173512" idx="6"/>
            <a:endCxn id="117351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1" name="AutoShape 27"/>
          <p:cNvCxnSpPr>
            <a:cxnSpLocks noChangeShapeType="1"/>
            <a:stCxn id="1173514" idx="0"/>
            <a:endCxn id="117351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F312D-2CA1-40A5-B7D3-311E77756B56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12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7453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>
              <a:lnSpc>
                <a:spcPct val="70000"/>
              </a:lnSpc>
            </a:pPr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sz="40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17453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453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17454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17454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17454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117454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17454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17454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17454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</a:p>
        </p:txBody>
      </p:sp>
      <p:cxnSp>
        <p:nvCxnSpPr>
          <p:cNvPr id="1174547" name="AutoShape 19"/>
          <p:cNvCxnSpPr>
            <a:cxnSpLocks noChangeShapeType="1"/>
            <a:stCxn id="1174532" idx="0"/>
            <a:endCxn id="117453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48" name="AutoShape 20"/>
          <p:cNvCxnSpPr>
            <a:cxnSpLocks noChangeShapeType="1"/>
            <a:stCxn id="1174531" idx="6"/>
            <a:endCxn id="117453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49" name="AutoShape 21"/>
          <p:cNvCxnSpPr>
            <a:cxnSpLocks noChangeShapeType="1"/>
            <a:stCxn id="1174533" idx="4"/>
            <a:endCxn id="117453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0" name="AutoShape 22"/>
          <p:cNvCxnSpPr>
            <a:cxnSpLocks noChangeShapeType="1"/>
            <a:stCxn id="1174534" idx="7"/>
            <a:endCxn id="117453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1" name="AutoShape 23"/>
          <p:cNvCxnSpPr>
            <a:cxnSpLocks noChangeShapeType="1"/>
            <a:stCxn id="1174534" idx="6"/>
            <a:endCxn id="117453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2" name="AutoShape 24"/>
          <p:cNvCxnSpPr>
            <a:cxnSpLocks noChangeShapeType="1"/>
            <a:stCxn id="1174536" idx="0"/>
            <a:endCxn id="117453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3" name="AutoShape 25"/>
          <p:cNvCxnSpPr>
            <a:cxnSpLocks noChangeShapeType="1"/>
            <a:stCxn id="1174535" idx="6"/>
            <a:endCxn id="117453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4" name="AutoShape 26"/>
          <p:cNvCxnSpPr>
            <a:cxnSpLocks noChangeShapeType="1"/>
            <a:stCxn id="1174536" idx="6"/>
            <a:endCxn id="117453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5" name="AutoShape 27"/>
          <p:cNvCxnSpPr>
            <a:cxnSpLocks noChangeShapeType="1"/>
            <a:stCxn id="1174538" idx="0"/>
            <a:endCxn id="117453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4556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2800" b="1" i="1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174557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3200" b="1" i="1">
                <a:solidFill>
                  <a:srgbClr val="000000"/>
                </a:solidFill>
                <a:latin typeface="Times New Roman" pitchFamily="18" charset="0"/>
              </a:rPr>
              <a:t>Q: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61FEA9-FCAC-4F99-AF58-9A1DDA720C11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2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7555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>
              <a:lnSpc>
                <a:spcPct val="70000"/>
              </a:lnSpc>
            </a:pPr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17555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5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555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555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17556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17556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17556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117556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17556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17556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17557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</a:p>
        </p:txBody>
      </p:sp>
      <p:cxnSp>
        <p:nvCxnSpPr>
          <p:cNvPr id="1175571" name="AutoShape 19"/>
          <p:cNvCxnSpPr>
            <a:cxnSpLocks noChangeShapeType="1"/>
            <a:stCxn id="1175556" idx="0"/>
            <a:endCxn id="117555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2" name="AutoShape 20"/>
          <p:cNvCxnSpPr>
            <a:cxnSpLocks noChangeShapeType="1"/>
            <a:stCxn id="1175555" idx="6"/>
            <a:endCxn id="117555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3" name="AutoShape 21"/>
          <p:cNvCxnSpPr>
            <a:cxnSpLocks noChangeShapeType="1"/>
            <a:stCxn id="1175557" idx="4"/>
            <a:endCxn id="117555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4" name="AutoShape 22"/>
          <p:cNvCxnSpPr>
            <a:cxnSpLocks noChangeShapeType="1"/>
            <a:stCxn id="1175558" idx="7"/>
            <a:endCxn id="117555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5" name="AutoShape 23"/>
          <p:cNvCxnSpPr>
            <a:cxnSpLocks noChangeShapeType="1"/>
            <a:stCxn id="1175558" idx="6"/>
            <a:endCxn id="117556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6" name="AutoShape 24"/>
          <p:cNvCxnSpPr>
            <a:cxnSpLocks noChangeShapeType="1"/>
            <a:stCxn id="1175560" idx="0"/>
            <a:endCxn id="117555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7" name="AutoShape 25"/>
          <p:cNvCxnSpPr>
            <a:cxnSpLocks noChangeShapeType="1"/>
            <a:stCxn id="1175559" idx="6"/>
            <a:endCxn id="117556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8" name="AutoShape 26"/>
          <p:cNvCxnSpPr>
            <a:cxnSpLocks noChangeShapeType="1"/>
            <a:stCxn id="1175560" idx="6"/>
            <a:endCxn id="117556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5579" name="AutoShape 27"/>
          <p:cNvCxnSpPr>
            <a:cxnSpLocks noChangeShapeType="1"/>
            <a:stCxn id="1175562" idx="0"/>
            <a:endCxn id="117556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5580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2800" b="1" i="1">
                <a:solidFill>
                  <a:srgbClr val="00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175581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3200" b="1" i="1">
                <a:solidFill>
                  <a:srgbClr val="000000"/>
                </a:solidFill>
                <a:latin typeface="Times New Roman" pitchFamily="18" charset="0"/>
              </a:rPr>
              <a:t>Q:</a:t>
            </a:r>
          </a:p>
        </p:txBody>
      </p:sp>
      <p:sp>
        <p:nvSpPr>
          <p:cNvPr id="1175582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2800" b="1" i="1">
                <a:solidFill>
                  <a:srgbClr val="00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982F1F-8A61-462F-8EFE-33C57B178AEA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59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7657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>
              <a:lnSpc>
                <a:spcPct val="70000"/>
              </a:lnSpc>
            </a:pPr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17658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658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658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658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658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17658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17658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17659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17659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17659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17659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</a:p>
        </p:txBody>
      </p:sp>
      <p:cxnSp>
        <p:nvCxnSpPr>
          <p:cNvPr id="1176595" name="AutoShape 19"/>
          <p:cNvCxnSpPr>
            <a:cxnSpLocks noChangeShapeType="1"/>
            <a:stCxn id="1176580" idx="0"/>
            <a:endCxn id="117657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6" name="AutoShape 20"/>
          <p:cNvCxnSpPr>
            <a:cxnSpLocks noChangeShapeType="1"/>
            <a:stCxn id="1176579" idx="6"/>
            <a:endCxn id="117658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7" name="AutoShape 21"/>
          <p:cNvCxnSpPr>
            <a:cxnSpLocks noChangeShapeType="1"/>
            <a:stCxn id="1176581" idx="4"/>
            <a:endCxn id="117658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8" name="AutoShape 22"/>
          <p:cNvCxnSpPr>
            <a:cxnSpLocks noChangeShapeType="1"/>
            <a:stCxn id="1176582" idx="7"/>
            <a:endCxn id="117658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9" name="AutoShape 23"/>
          <p:cNvCxnSpPr>
            <a:cxnSpLocks noChangeShapeType="1"/>
            <a:stCxn id="1176582" idx="6"/>
            <a:endCxn id="117658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0" name="AutoShape 24"/>
          <p:cNvCxnSpPr>
            <a:cxnSpLocks noChangeShapeType="1"/>
            <a:stCxn id="1176584" idx="0"/>
            <a:endCxn id="117658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1" name="AutoShape 25"/>
          <p:cNvCxnSpPr>
            <a:cxnSpLocks noChangeShapeType="1"/>
            <a:stCxn id="1176583" idx="6"/>
            <a:endCxn id="117658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2" name="AutoShape 26"/>
          <p:cNvCxnSpPr>
            <a:cxnSpLocks noChangeShapeType="1"/>
            <a:stCxn id="1176584" idx="6"/>
            <a:endCxn id="117658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3" name="AutoShape 27"/>
          <p:cNvCxnSpPr>
            <a:cxnSpLocks noChangeShapeType="1"/>
            <a:stCxn id="1176586" idx="0"/>
            <a:endCxn id="117658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6604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2800" b="1" i="1">
                <a:solidFill>
                  <a:srgbClr val="00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176605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3200" b="1" i="1">
                <a:solidFill>
                  <a:srgbClr val="000000"/>
                </a:solidFill>
                <a:latin typeface="Times New Roman" pitchFamily="18" charset="0"/>
              </a:rPr>
              <a:t>Q:</a:t>
            </a:r>
          </a:p>
        </p:txBody>
      </p:sp>
      <p:sp>
        <p:nvSpPr>
          <p:cNvPr id="1176606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2800" b="1" i="1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176607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37EC59-78D8-4B95-A262-BF4B1AD34646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0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sym typeface="Symbol" pitchFamily="18" charset="2"/>
              </a:rPr>
              <a:t>Graphs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>
                <a:sym typeface="Symbol" pitchFamily="18" charset="2"/>
              </a:rPr>
              <a:t>A </a:t>
            </a:r>
            <a:r>
              <a:rPr lang="en-AU">
                <a:solidFill>
                  <a:srgbClr val="FF0000"/>
                </a:solidFill>
                <a:sym typeface="Symbol" pitchFamily="18" charset="2"/>
              </a:rPr>
              <a:t>directed graph </a:t>
            </a:r>
            <a:r>
              <a:rPr lang="en-AU">
                <a:sym typeface="Symbol" pitchFamily="18" charset="2"/>
              </a:rPr>
              <a:t>(or digraph) </a:t>
            </a:r>
            <a:r>
              <a:rPr lang="en-AU" i="1">
                <a:sym typeface="Symbol" pitchFamily="18" charset="2"/>
              </a:rPr>
              <a:t>G</a:t>
            </a:r>
            <a:r>
              <a:rPr lang="en-AU">
                <a:sym typeface="Symbol" pitchFamily="18" charset="2"/>
              </a:rPr>
              <a:t> is a pair (</a:t>
            </a:r>
            <a:r>
              <a:rPr lang="en-AU" i="1">
                <a:sym typeface="Symbol" pitchFamily="18" charset="2"/>
              </a:rPr>
              <a:t>V</a:t>
            </a:r>
            <a:r>
              <a:rPr lang="en-AU">
                <a:sym typeface="Symbol" pitchFamily="18" charset="2"/>
              </a:rPr>
              <a:t>, </a:t>
            </a:r>
            <a:r>
              <a:rPr lang="en-AU" i="1">
                <a:sym typeface="Symbol" pitchFamily="18" charset="2"/>
              </a:rPr>
              <a:t>E</a:t>
            </a:r>
            <a:r>
              <a:rPr lang="en-AU">
                <a:sym typeface="Symbol" pitchFamily="18" charset="2"/>
              </a:rPr>
              <a:t>), where</a:t>
            </a:r>
          </a:p>
          <a:p>
            <a:pPr lvl="1"/>
            <a:r>
              <a:rPr lang="en-AU" i="1">
                <a:sym typeface="Symbol" pitchFamily="18" charset="2"/>
              </a:rPr>
              <a:t>V</a:t>
            </a:r>
            <a:r>
              <a:rPr lang="en-AU">
                <a:sym typeface="Symbol" pitchFamily="18" charset="2"/>
              </a:rPr>
              <a:t> is a finite set, and </a:t>
            </a:r>
          </a:p>
          <a:p>
            <a:pPr lvl="1"/>
            <a:r>
              <a:rPr lang="en-AU" i="1">
                <a:sym typeface="Symbol" pitchFamily="18" charset="2"/>
              </a:rPr>
              <a:t>E</a:t>
            </a:r>
            <a:r>
              <a:rPr lang="en-AU">
                <a:sym typeface="Symbol" pitchFamily="18" charset="2"/>
              </a:rPr>
              <a:t> is a binary relation on </a:t>
            </a:r>
            <a:r>
              <a:rPr lang="en-AU" i="1">
                <a:sym typeface="Symbol" pitchFamily="18" charset="2"/>
              </a:rPr>
              <a:t>V</a:t>
            </a:r>
          </a:p>
          <a:p>
            <a:r>
              <a:rPr lang="en-AU">
                <a:sym typeface="Symbol" pitchFamily="18" charset="2"/>
              </a:rPr>
              <a:t>Set </a:t>
            </a:r>
            <a:r>
              <a:rPr lang="en-AU" i="1">
                <a:sym typeface="Symbol" pitchFamily="18" charset="2"/>
              </a:rPr>
              <a:t>V</a:t>
            </a:r>
            <a:r>
              <a:rPr lang="en-AU">
                <a:sym typeface="Symbol" pitchFamily="18" charset="2"/>
              </a:rPr>
              <a:t>: Vertex or Node set of </a:t>
            </a:r>
            <a:r>
              <a:rPr lang="en-AU" i="1">
                <a:sym typeface="Symbol" pitchFamily="18" charset="2"/>
              </a:rPr>
              <a:t>G</a:t>
            </a:r>
          </a:p>
          <a:p>
            <a:r>
              <a:rPr lang="en-AU">
                <a:sym typeface="Symbol" pitchFamily="18" charset="2"/>
              </a:rPr>
              <a:t>Set </a:t>
            </a:r>
            <a:r>
              <a:rPr lang="en-AU" i="1">
                <a:sym typeface="Symbol" pitchFamily="18" charset="2"/>
              </a:rPr>
              <a:t>E</a:t>
            </a:r>
            <a:r>
              <a:rPr lang="en-AU">
                <a:sym typeface="Symbol" pitchFamily="18" charset="2"/>
              </a:rPr>
              <a:t>: Edge set of </a:t>
            </a:r>
            <a:r>
              <a:rPr lang="en-AU" i="1">
                <a:sym typeface="Symbol" pitchFamily="18" charset="2"/>
              </a:rPr>
              <a:t>G</a:t>
            </a:r>
          </a:p>
          <a:p>
            <a:r>
              <a:rPr lang="en-AU">
                <a:solidFill>
                  <a:srgbClr val="FF0000"/>
                </a:solidFill>
                <a:sym typeface="Symbol" pitchFamily="18" charset="2"/>
              </a:rPr>
              <a:t>Self-loops</a:t>
            </a:r>
            <a:r>
              <a:rPr lang="en-AU">
                <a:sym typeface="Symbol" pitchFamily="18" charset="2"/>
              </a:rPr>
              <a:t>: Edges from a vertex to itself are possible</a:t>
            </a:r>
          </a:p>
          <a:p>
            <a:r>
              <a:rPr lang="en-AU">
                <a:sym typeface="Symbol" pitchFamily="18" charset="2"/>
              </a:rPr>
              <a:t>In an </a:t>
            </a:r>
            <a:r>
              <a:rPr lang="en-AU">
                <a:solidFill>
                  <a:srgbClr val="FF0000"/>
                </a:solidFill>
                <a:sym typeface="Symbol" pitchFamily="18" charset="2"/>
              </a:rPr>
              <a:t>undirected graph </a:t>
            </a:r>
            <a:r>
              <a:rPr lang="en-AU" i="1">
                <a:sym typeface="Symbol" pitchFamily="18" charset="2"/>
              </a:rPr>
              <a:t>G </a:t>
            </a:r>
            <a:r>
              <a:rPr lang="en-AU">
                <a:sym typeface="Symbol" pitchFamily="18" charset="2"/>
              </a:rPr>
              <a:t> (</a:t>
            </a:r>
            <a:r>
              <a:rPr lang="en-AU" i="1">
                <a:sym typeface="Symbol" pitchFamily="18" charset="2"/>
              </a:rPr>
              <a:t>V</a:t>
            </a:r>
            <a:r>
              <a:rPr lang="en-AU">
                <a:sym typeface="Symbol" pitchFamily="18" charset="2"/>
              </a:rPr>
              <a:t>, </a:t>
            </a:r>
            <a:r>
              <a:rPr lang="en-AU" i="1">
                <a:sym typeface="Symbol" pitchFamily="18" charset="2"/>
              </a:rPr>
              <a:t>E</a:t>
            </a:r>
            <a:r>
              <a:rPr lang="en-AU">
                <a:sym typeface="Symbol" pitchFamily="18" charset="2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AU">
                <a:sym typeface="Symbol" pitchFamily="18" charset="2"/>
              </a:rPr>
              <a:t>The edge set </a:t>
            </a:r>
            <a:r>
              <a:rPr lang="en-AU" i="1">
                <a:sym typeface="Symbol" pitchFamily="18" charset="2"/>
              </a:rPr>
              <a:t>E</a:t>
            </a:r>
            <a:r>
              <a:rPr lang="en-AU">
                <a:sym typeface="Symbol" pitchFamily="18" charset="2"/>
              </a:rPr>
              <a:t> consists of </a:t>
            </a:r>
            <a:r>
              <a:rPr lang="en-AU">
                <a:solidFill>
                  <a:srgbClr val="FF0000"/>
                </a:solidFill>
                <a:sym typeface="Symbol" pitchFamily="18" charset="2"/>
              </a:rPr>
              <a:t>unordered pairs of vertices</a:t>
            </a:r>
            <a:r>
              <a:rPr lang="en-AU">
                <a:sym typeface="Symbol" pitchFamily="18" charset="2"/>
              </a:rPr>
              <a:t>, rather than ordered pairs, </a:t>
            </a:r>
            <a:r>
              <a:rPr lang="en-AU" i="1">
                <a:sym typeface="Symbol" pitchFamily="18" charset="2"/>
              </a:rPr>
              <a:t>i.e.</a:t>
            </a:r>
            <a:r>
              <a:rPr lang="en-AU">
                <a:sym typeface="Symbol" pitchFamily="18" charset="2"/>
              </a:rPr>
              <a:t>, (</a:t>
            </a:r>
            <a:r>
              <a:rPr lang="en-AU" i="1">
                <a:sym typeface="Symbol" pitchFamily="18" charset="2"/>
              </a:rPr>
              <a:t>u</a:t>
            </a:r>
            <a:r>
              <a:rPr lang="en-AU">
                <a:sym typeface="Symbol" pitchFamily="18" charset="2"/>
              </a:rPr>
              <a:t>, </a:t>
            </a:r>
            <a:r>
              <a:rPr lang="en-AU" i="1">
                <a:sym typeface="Symbol" pitchFamily="18" charset="2"/>
              </a:rPr>
              <a:t>v</a:t>
            </a:r>
            <a:r>
              <a:rPr lang="en-AU">
                <a:sym typeface="Symbol" pitchFamily="18" charset="2"/>
              </a:rPr>
              <a:t>) &amp; (</a:t>
            </a:r>
            <a:r>
              <a:rPr lang="en-AU" i="1">
                <a:sym typeface="Symbol" pitchFamily="18" charset="2"/>
              </a:rPr>
              <a:t>v</a:t>
            </a:r>
            <a:r>
              <a:rPr lang="en-AU">
                <a:sym typeface="Symbol" pitchFamily="18" charset="2"/>
              </a:rPr>
              <a:t>, </a:t>
            </a:r>
            <a:r>
              <a:rPr lang="en-AU" i="1">
                <a:sym typeface="Symbol" pitchFamily="18" charset="2"/>
              </a:rPr>
              <a:t>u</a:t>
            </a:r>
            <a:r>
              <a:rPr lang="en-AU">
                <a:sym typeface="Symbol" pitchFamily="18" charset="2"/>
              </a:rPr>
              <a:t>) denote the same edge.</a:t>
            </a:r>
          </a:p>
          <a:p>
            <a:pPr lvl="1">
              <a:lnSpc>
                <a:spcPct val="110000"/>
              </a:lnSpc>
            </a:pPr>
            <a:r>
              <a:rPr lang="en-AU">
                <a:solidFill>
                  <a:srgbClr val="FF0000"/>
                </a:solidFill>
                <a:sym typeface="Symbol" pitchFamily="18" charset="2"/>
              </a:rPr>
              <a:t>Self-loops are forbidden</a:t>
            </a:r>
            <a:r>
              <a:rPr lang="en-AU">
                <a:sym typeface="Symbol" pitchFamily="18" charset="2"/>
              </a:rPr>
              <a:t>, so every edge consists of two distinct vertices</a:t>
            </a:r>
          </a:p>
          <a:p>
            <a:pPr>
              <a:lnSpc>
                <a:spcPct val="110000"/>
              </a:lnSpc>
            </a:pPr>
            <a:r>
              <a:rPr lang="en-US" spc="-15">
                <a:latin typeface="Times New Roman"/>
                <a:cs typeface="Times New Roman"/>
              </a:rPr>
              <a:t>In either case, </a:t>
            </a:r>
            <a:r>
              <a:rPr lang="en-US" spc="-20">
                <a:latin typeface="Times New Roman"/>
                <a:cs typeface="Times New Roman"/>
              </a:rPr>
              <a:t>we have </a:t>
            </a:r>
            <a:r>
              <a:rPr lang="en-US" b="1" spc="-2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lang="en-US" b="1" spc="-456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i="1" spc="-2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lang="en-US" i="1" spc="-45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b="1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lang="en-US" b="1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lang="en-US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i="1" spc="-25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lang="en-US" spc="-2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en-US" i="1" spc="-2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lang="en-US" i="1" spc="-276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baseline="26455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lang="en-US" spc="-2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en-US" spc="-10">
                <a:latin typeface="Times New Roman"/>
                <a:cs typeface="Times New Roman"/>
              </a:rPr>
              <a:t>.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spc="-20">
                <a:latin typeface="Times New Roman"/>
                <a:cs typeface="Times New Roman"/>
              </a:rPr>
              <a:t>Moreover,</a:t>
            </a:r>
            <a:r>
              <a:rPr lang="en-US" spc="-15">
                <a:latin typeface="Times New Roman"/>
                <a:cs typeface="Times New Roman"/>
              </a:rPr>
              <a:t> if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 i="1" spc="-25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lang="en-US" i="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pc="-15">
                <a:latin typeface="Times New Roman"/>
                <a:cs typeface="Times New Roman"/>
              </a:rPr>
              <a:t>is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spc="-15">
                <a:latin typeface="Times New Roman"/>
                <a:cs typeface="Times New Roman"/>
              </a:rPr>
              <a:t>connected,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 spc="-15">
                <a:latin typeface="Times New Roman"/>
                <a:cs typeface="Times New Roman"/>
              </a:rPr>
              <a:t>then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lang="en-US" b="1" spc="-456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i="1" spc="-2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lang="en-US" i="1" spc="-45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b="1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lang="en-US" b="1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pc="-2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lang="en-US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b="1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lang="en-US" b="1" spc="-45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i="1" spc="-2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lang="en-US" i="1" spc="-45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b="1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lang="en-US" b="1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pc="-2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lang="en-US" spc="-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pc="-2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lang="en-US" spc="-10">
                <a:latin typeface="Times New Roman"/>
                <a:cs typeface="Times New Roman"/>
              </a:rPr>
              <a:t>,</a:t>
            </a:r>
            <a:r>
              <a:rPr lang="en-US" spc="5">
                <a:latin typeface="Times New Roman"/>
                <a:cs typeface="Times New Roman"/>
              </a:rPr>
              <a:t> </a:t>
            </a:r>
            <a:r>
              <a:rPr lang="en-US" spc="-20">
                <a:latin typeface="Times New Roman"/>
                <a:cs typeface="Times New Roman"/>
              </a:rPr>
              <a:t>which</a:t>
            </a:r>
            <a:r>
              <a:rPr lang="en-US" spc="-15">
                <a:latin typeface="Times New Roman"/>
                <a:cs typeface="Times New Roman"/>
              </a:rPr>
              <a:t> implies</a:t>
            </a:r>
            <a:r>
              <a:rPr lang="en-US" spc="-10">
                <a:latin typeface="Times New Roman"/>
                <a:cs typeface="Times New Roman"/>
              </a:rPr>
              <a:t> </a:t>
            </a:r>
            <a:r>
              <a:rPr lang="en-US" spc="-15">
                <a:latin typeface="Times New Roman"/>
                <a:cs typeface="Times New Roman"/>
              </a:rPr>
              <a:t>that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 spc="-15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lang="en-US" spc="-2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lang="en-US" spc="-35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b="1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lang="en-US" b="1" spc="-456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i="1" spc="-2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lang="en-US" i="1" spc="-451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b="1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lang="en-US" b="1" spc="-15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pc="-2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lang="en-US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pc="-2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lang="en-US" spc="-15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lang="en-US" spc="-2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lang="en-US" spc="-406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i="1" spc="-25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lang="en-US" spc="-2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en-US" spc="-10">
                <a:latin typeface="Times New Roman"/>
                <a:cs typeface="Times New Roman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33400" y="381000"/>
            <a:ext cx="8153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Symbol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280845-6C3B-45C4-AB4F-8BDF8BD6D694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10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7760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>
              <a:lnSpc>
                <a:spcPct val="70000"/>
              </a:lnSpc>
            </a:pPr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17760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760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760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761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761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17761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17761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17761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117761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17761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17761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17761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</a:p>
        </p:txBody>
      </p:sp>
      <p:cxnSp>
        <p:nvCxnSpPr>
          <p:cNvPr id="1177619" name="AutoShape 19"/>
          <p:cNvCxnSpPr>
            <a:cxnSpLocks noChangeShapeType="1"/>
            <a:stCxn id="1177604" idx="0"/>
            <a:endCxn id="117760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0" name="AutoShape 20"/>
          <p:cNvCxnSpPr>
            <a:cxnSpLocks noChangeShapeType="1"/>
            <a:stCxn id="1177603" idx="6"/>
            <a:endCxn id="117760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1" name="AutoShape 21"/>
          <p:cNvCxnSpPr>
            <a:cxnSpLocks noChangeShapeType="1"/>
            <a:stCxn id="1177605" idx="4"/>
            <a:endCxn id="117760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2" name="AutoShape 22"/>
          <p:cNvCxnSpPr>
            <a:cxnSpLocks noChangeShapeType="1"/>
            <a:stCxn id="1177606" idx="7"/>
            <a:endCxn id="117760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3" name="AutoShape 23"/>
          <p:cNvCxnSpPr>
            <a:cxnSpLocks noChangeShapeType="1"/>
            <a:stCxn id="1177606" idx="6"/>
            <a:endCxn id="117760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4" name="AutoShape 24"/>
          <p:cNvCxnSpPr>
            <a:cxnSpLocks noChangeShapeType="1"/>
            <a:stCxn id="1177608" idx="0"/>
            <a:endCxn id="117760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5" name="AutoShape 25"/>
          <p:cNvCxnSpPr>
            <a:cxnSpLocks noChangeShapeType="1"/>
            <a:stCxn id="1177607" idx="6"/>
            <a:endCxn id="117760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6" name="AutoShape 26"/>
          <p:cNvCxnSpPr>
            <a:cxnSpLocks noChangeShapeType="1"/>
            <a:stCxn id="1177608" idx="6"/>
            <a:endCxn id="117761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7" name="AutoShape 27"/>
          <p:cNvCxnSpPr>
            <a:cxnSpLocks noChangeShapeType="1"/>
            <a:stCxn id="1177610" idx="0"/>
            <a:endCxn id="117760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7628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3200" b="1" i="1">
                <a:solidFill>
                  <a:srgbClr val="000000"/>
                </a:solidFill>
                <a:latin typeface="Times New Roman" pitchFamily="18" charset="0"/>
              </a:rPr>
              <a:t>Q:</a:t>
            </a:r>
          </a:p>
        </p:txBody>
      </p:sp>
      <p:sp>
        <p:nvSpPr>
          <p:cNvPr id="1177629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2800" b="1" i="1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177630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177631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28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54603-B149-4318-95AE-EEE4F7361315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4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7862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>
              <a:lnSpc>
                <a:spcPct val="70000"/>
              </a:lnSpc>
            </a:pPr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17862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2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863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863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3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3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863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863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17863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17863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17863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117863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17864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17864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17864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</a:p>
        </p:txBody>
      </p:sp>
      <p:cxnSp>
        <p:nvCxnSpPr>
          <p:cNvPr id="1178643" name="AutoShape 19"/>
          <p:cNvCxnSpPr>
            <a:cxnSpLocks noChangeShapeType="1"/>
            <a:stCxn id="1178628" idx="0"/>
            <a:endCxn id="117862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4" name="AutoShape 20"/>
          <p:cNvCxnSpPr>
            <a:cxnSpLocks noChangeShapeType="1"/>
            <a:stCxn id="1178627" idx="6"/>
            <a:endCxn id="117862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5" name="AutoShape 21"/>
          <p:cNvCxnSpPr>
            <a:cxnSpLocks noChangeShapeType="1"/>
            <a:stCxn id="1178629" idx="4"/>
            <a:endCxn id="117863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6" name="AutoShape 22"/>
          <p:cNvCxnSpPr>
            <a:cxnSpLocks noChangeShapeType="1"/>
            <a:stCxn id="1178630" idx="7"/>
            <a:endCxn id="117863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7" name="AutoShape 23"/>
          <p:cNvCxnSpPr>
            <a:cxnSpLocks noChangeShapeType="1"/>
            <a:stCxn id="1178630" idx="6"/>
            <a:endCxn id="117863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8" name="AutoShape 24"/>
          <p:cNvCxnSpPr>
            <a:cxnSpLocks noChangeShapeType="1"/>
            <a:stCxn id="1178632" idx="0"/>
            <a:endCxn id="117863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9" name="AutoShape 25"/>
          <p:cNvCxnSpPr>
            <a:cxnSpLocks noChangeShapeType="1"/>
            <a:stCxn id="1178631" idx="6"/>
            <a:endCxn id="117863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50" name="AutoShape 26"/>
          <p:cNvCxnSpPr>
            <a:cxnSpLocks noChangeShapeType="1"/>
            <a:stCxn id="1178632" idx="6"/>
            <a:endCxn id="117863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51" name="AutoShape 27"/>
          <p:cNvCxnSpPr>
            <a:cxnSpLocks noChangeShapeType="1"/>
            <a:stCxn id="1178634" idx="0"/>
            <a:endCxn id="117863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8652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3200" b="1" i="1">
                <a:solidFill>
                  <a:srgbClr val="000000"/>
                </a:solidFill>
                <a:latin typeface="Times New Roman" pitchFamily="18" charset="0"/>
              </a:rPr>
              <a:t>Q:</a:t>
            </a:r>
          </a:p>
        </p:txBody>
      </p:sp>
      <p:sp>
        <p:nvSpPr>
          <p:cNvPr id="1178653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178654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28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178655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2800" b="1" i="1">
                <a:solidFill>
                  <a:srgbClr val="00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2CC092-3616-438C-9561-A974E578860B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5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7965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>
              <a:lnSpc>
                <a:spcPct val="70000"/>
              </a:lnSpc>
            </a:pPr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17965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965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965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965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965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17966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17966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17966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117966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17966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17966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17966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</a:p>
        </p:txBody>
      </p:sp>
      <p:cxnSp>
        <p:nvCxnSpPr>
          <p:cNvPr id="1179667" name="AutoShape 19"/>
          <p:cNvCxnSpPr>
            <a:cxnSpLocks noChangeShapeType="1"/>
            <a:stCxn id="1179652" idx="0"/>
            <a:endCxn id="117965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68" name="AutoShape 20"/>
          <p:cNvCxnSpPr>
            <a:cxnSpLocks noChangeShapeType="1"/>
            <a:stCxn id="1179651" idx="6"/>
            <a:endCxn id="117965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69" name="AutoShape 21"/>
          <p:cNvCxnSpPr>
            <a:cxnSpLocks noChangeShapeType="1"/>
            <a:stCxn id="1179653" idx="4"/>
            <a:endCxn id="117965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0" name="AutoShape 22"/>
          <p:cNvCxnSpPr>
            <a:cxnSpLocks noChangeShapeType="1"/>
            <a:stCxn id="1179654" idx="7"/>
            <a:endCxn id="117965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1" name="AutoShape 23"/>
          <p:cNvCxnSpPr>
            <a:cxnSpLocks noChangeShapeType="1"/>
            <a:stCxn id="1179654" idx="6"/>
            <a:endCxn id="117965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2" name="AutoShape 24"/>
          <p:cNvCxnSpPr>
            <a:cxnSpLocks noChangeShapeType="1"/>
            <a:stCxn id="1179656" idx="0"/>
            <a:endCxn id="117965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3" name="AutoShape 25"/>
          <p:cNvCxnSpPr>
            <a:cxnSpLocks noChangeShapeType="1"/>
            <a:stCxn id="1179655" idx="6"/>
            <a:endCxn id="117965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4" name="AutoShape 26"/>
          <p:cNvCxnSpPr>
            <a:cxnSpLocks noChangeShapeType="1"/>
            <a:stCxn id="1179656" idx="6"/>
            <a:endCxn id="117965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5" name="AutoShape 27"/>
          <p:cNvCxnSpPr>
            <a:cxnSpLocks noChangeShapeType="1"/>
            <a:stCxn id="1179658" idx="0"/>
            <a:endCxn id="117965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9676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3200" b="1" i="1">
                <a:solidFill>
                  <a:srgbClr val="000000"/>
                </a:solidFill>
                <a:latin typeface="Times New Roman" pitchFamily="18" charset="0"/>
              </a:rPr>
              <a:t>Q:</a:t>
            </a:r>
          </a:p>
        </p:txBody>
      </p:sp>
      <p:sp>
        <p:nvSpPr>
          <p:cNvPr id="1179677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28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179678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2800" b="1" i="1">
                <a:solidFill>
                  <a:srgbClr val="00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1179679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073BCB-DA91-41C6-8624-0360C3FDBC45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37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8067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>
              <a:lnSpc>
                <a:spcPct val="70000"/>
              </a:lnSpc>
            </a:pPr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18067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7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8067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8067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8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8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068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068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18068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18068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18068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118068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18068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18068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18069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</a:p>
        </p:txBody>
      </p:sp>
      <p:cxnSp>
        <p:nvCxnSpPr>
          <p:cNvPr id="1180691" name="AutoShape 19"/>
          <p:cNvCxnSpPr>
            <a:cxnSpLocks noChangeShapeType="1"/>
            <a:stCxn id="1180676" idx="0"/>
            <a:endCxn id="118067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2" name="AutoShape 20"/>
          <p:cNvCxnSpPr>
            <a:cxnSpLocks noChangeShapeType="1"/>
            <a:stCxn id="1180675" idx="6"/>
            <a:endCxn id="118067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3" name="AutoShape 21"/>
          <p:cNvCxnSpPr>
            <a:cxnSpLocks noChangeShapeType="1"/>
            <a:stCxn id="1180677" idx="4"/>
            <a:endCxn id="118067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4" name="AutoShape 22"/>
          <p:cNvCxnSpPr>
            <a:cxnSpLocks noChangeShapeType="1"/>
            <a:stCxn id="1180678" idx="7"/>
            <a:endCxn id="118067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5" name="AutoShape 23"/>
          <p:cNvCxnSpPr>
            <a:cxnSpLocks noChangeShapeType="1"/>
            <a:stCxn id="1180678" idx="6"/>
            <a:endCxn id="118068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6" name="AutoShape 24"/>
          <p:cNvCxnSpPr>
            <a:cxnSpLocks noChangeShapeType="1"/>
            <a:stCxn id="1180680" idx="0"/>
            <a:endCxn id="118067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7" name="AutoShape 25"/>
          <p:cNvCxnSpPr>
            <a:cxnSpLocks noChangeShapeType="1"/>
            <a:stCxn id="1180679" idx="6"/>
            <a:endCxn id="118068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8" name="AutoShape 26"/>
          <p:cNvCxnSpPr>
            <a:cxnSpLocks noChangeShapeType="1"/>
            <a:stCxn id="1180680" idx="6"/>
            <a:endCxn id="118068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9" name="AutoShape 27"/>
          <p:cNvCxnSpPr>
            <a:cxnSpLocks noChangeShapeType="1"/>
            <a:stCxn id="1180682" idx="0"/>
            <a:endCxn id="118068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0700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3200" b="1" i="1">
                <a:solidFill>
                  <a:srgbClr val="000000"/>
                </a:solidFill>
                <a:latin typeface="Times New Roman" pitchFamily="18" charset="0"/>
              </a:rPr>
              <a:t>Q:</a:t>
            </a:r>
          </a:p>
        </p:txBody>
      </p:sp>
      <p:sp>
        <p:nvSpPr>
          <p:cNvPr id="1180701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2800" b="1" i="1">
                <a:solidFill>
                  <a:srgbClr val="00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1180702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F98A06-C7F1-4B3A-990C-613DE69AA1C1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2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8169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>
              <a:lnSpc>
                <a:spcPct val="70000"/>
              </a:lnSpc>
            </a:pPr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18170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170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8170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8170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170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170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170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170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18170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18170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18171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118171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18171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18171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18171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</a:p>
        </p:txBody>
      </p:sp>
      <p:cxnSp>
        <p:nvCxnSpPr>
          <p:cNvPr id="1181715" name="AutoShape 19"/>
          <p:cNvCxnSpPr>
            <a:cxnSpLocks noChangeShapeType="1"/>
            <a:stCxn id="1181700" idx="0"/>
            <a:endCxn id="118169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16" name="AutoShape 20"/>
          <p:cNvCxnSpPr>
            <a:cxnSpLocks noChangeShapeType="1"/>
            <a:stCxn id="1181699" idx="6"/>
            <a:endCxn id="118170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17" name="AutoShape 21"/>
          <p:cNvCxnSpPr>
            <a:cxnSpLocks noChangeShapeType="1"/>
            <a:stCxn id="1181701" idx="4"/>
            <a:endCxn id="118170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18" name="AutoShape 22"/>
          <p:cNvCxnSpPr>
            <a:cxnSpLocks noChangeShapeType="1"/>
            <a:stCxn id="1181702" idx="7"/>
            <a:endCxn id="118170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19" name="AutoShape 23"/>
          <p:cNvCxnSpPr>
            <a:cxnSpLocks noChangeShapeType="1"/>
            <a:stCxn id="1181702" idx="6"/>
            <a:endCxn id="118170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20" name="AutoShape 24"/>
          <p:cNvCxnSpPr>
            <a:cxnSpLocks noChangeShapeType="1"/>
            <a:stCxn id="1181704" idx="0"/>
            <a:endCxn id="118170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21" name="AutoShape 25"/>
          <p:cNvCxnSpPr>
            <a:cxnSpLocks noChangeShapeType="1"/>
            <a:stCxn id="1181703" idx="6"/>
            <a:endCxn id="118170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22" name="AutoShape 26"/>
          <p:cNvCxnSpPr>
            <a:cxnSpLocks noChangeShapeType="1"/>
            <a:stCxn id="1181704" idx="6"/>
            <a:endCxn id="118170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23" name="AutoShape 27"/>
          <p:cNvCxnSpPr>
            <a:cxnSpLocks noChangeShapeType="1"/>
            <a:stCxn id="1181706" idx="0"/>
            <a:endCxn id="118170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1724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3200" b="1" i="1">
                <a:solidFill>
                  <a:srgbClr val="000000"/>
                </a:solidFill>
                <a:latin typeface="Times New Roman" pitchFamily="18" charset="0"/>
              </a:rPr>
              <a:t>Q:</a:t>
            </a:r>
          </a:p>
        </p:txBody>
      </p:sp>
      <p:sp>
        <p:nvSpPr>
          <p:cNvPr id="1181725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D780EB-EE08-4D3F-A014-BE55796206A8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49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8272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>
              <a:lnSpc>
                <a:spcPct val="70000"/>
              </a:lnSpc>
            </a:pPr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18272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8272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8272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273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4000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273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18273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18273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18273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118273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18273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18273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18273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hangingPunct="0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</a:p>
        </p:txBody>
      </p:sp>
      <p:cxnSp>
        <p:nvCxnSpPr>
          <p:cNvPr id="1182739" name="AutoShape 19"/>
          <p:cNvCxnSpPr>
            <a:cxnSpLocks noChangeShapeType="1"/>
            <a:stCxn id="1182724" idx="0"/>
            <a:endCxn id="118272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0" name="AutoShape 20"/>
          <p:cNvCxnSpPr>
            <a:cxnSpLocks noChangeShapeType="1"/>
            <a:stCxn id="1182723" idx="6"/>
            <a:endCxn id="118272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1" name="AutoShape 21"/>
          <p:cNvCxnSpPr>
            <a:cxnSpLocks noChangeShapeType="1"/>
            <a:stCxn id="1182725" idx="4"/>
            <a:endCxn id="118272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2" name="AutoShape 22"/>
          <p:cNvCxnSpPr>
            <a:cxnSpLocks noChangeShapeType="1"/>
            <a:stCxn id="1182726" idx="7"/>
            <a:endCxn id="118272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3" name="AutoShape 23"/>
          <p:cNvCxnSpPr>
            <a:cxnSpLocks noChangeShapeType="1"/>
            <a:stCxn id="1182726" idx="6"/>
            <a:endCxn id="118272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4" name="AutoShape 24"/>
          <p:cNvCxnSpPr>
            <a:cxnSpLocks noChangeShapeType="1"/>
            <a:stCxn id="1182728" idx="0"/>
            <a:endCxn id="118272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5" name="AutoShape 25"/>
          <p:cNvCxnSpPr>
            <a:cxnSpLocks noChangeShapeType="1"/>
            <a:stCxn id="1182727" idx="6"/>
            <a:endCxn id="118272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6" name="AutoShape 26"/>
          <p:cNvCxnSpPr>
            <a:cxnSpLocks noChangeShapeType="1"/>
            <a:stCxn id="1182728" idx="6"/>
            <a:endCxn id="118273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7" name="AutoShape 27"/>
          <p:cNvCxnSpPr>
            <a:cxnSpLocks noChangeShapeType="1"/>
            <a:stCxn id="1182730" idx="0"/>
            <a:endCxn id="118272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2748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3200" b="1" i="1">
                <a:solidFill>
                  <a:srgbClr val="000000"/>
                </a:solidFill>
                <a:latin typeface="Times New Roman" pitchFamily="18" charset="0"/>
              </a:rPr>
              <a:t>Q:</a:t>
            </a:r>
          </a:p>
        </p:txBody>
      </p:sp>
      <p:sp>
        <p:nvSpPr>
          <p:cNvPr id="1182749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  <a:endParaRPr 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EF2938-2407-4781-A76E-F8E6177916A1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67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b="1" u="sng" dirty="0">
                <a:solidFill>
                  <a:schemeClr val="tx1"/>
                </a:solidFill>
              </a:rPr>
              <a:t>BFS(G,s)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chemeClr val="tx1"/>
                </a:solidFill>
              </a:rPr>
              <a:t>1.	for</a:t>
            </a:r>
            <a:r>
              <a:rPr lang="en-US" sz="1800" dirty="0">
                <a:solidFill>
                  <a:schemeClr val="tx1"/>
                </a:solidFill>
              </a:rPr>
              <a:t> each vertex u in V[G] –  {s}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2		</a:t>
            </a:r>
            <a:r>
              <a:rPr lang="en-US" sz="1800" b="1" dirty="0">
                <a:solidFill>
                  <a:schemeClr val="tx1"/>
                </a:solidFill>
              </a:rPr>
              <a:t>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i="1" dirty="0">
                <a:solidFill>
                  <a:schemeClr val="tx1"/>
                </a:solidFill>
              </a:rPr>
              <a:t>color</a:t>
            </a: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en-US" sz="1800" i="1" dirty="0">
                <a:solidFill>
                  <a:schemeClr val="tx1"/>
                </a:solidFill>
              </a:rPr>
              <a:t>u</a:t>
            </a:r>
            <a:r>
              <a:rPr lang="en-US" sz="1800" dirty="0">
                <a:solidFill>
                  <a:schemeClr val="tx1"/>
                </a:solidFill>
              </a:rPr>
              <a:t>]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1800" dirty="0">
                <a:solidFill>
                  <a:schemeClr val="tx1"/>
                </a:solidFill>
              </a:rPr>
              <a:t> white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3		     </a:t>
            </a:r>
            <a:r>
              <a:rPr lang="en-US" sz="1800" i="1" dirty="0">
                <a:solidFill>
                  <a:schemeClr val="tx1"/>
                </a:solidFill>
              </a:rPr>
              <a:t>d</a:t>
            </a: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en-US" sz="1800" i="1" dirty="0">
                <a:solidFill>
                  <a:schemeClr val="tx1"/>
                </a:solidFill>
              </a:rPr>
              <a:t>u</a:t>
            </a:r>
            <a:r>
              <a:rPr lang="en-US" sz="1800" dirty="0">
                <a:solidFill>
                  <a:schemeClr val="tx1"/>
                </a:solidFill>
              </a:rPr>
              <a:t>]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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4		    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[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nil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5	color[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red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6	d[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0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7	 [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nil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	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 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9	</a:t>
            </a:r>
            <a:r>
              <a:rPr lang="en-US" sz="1800" dirty="0" err="1">
                <a:solidFill>
                  <a:schemeClr val="tx1"/>
                </a:solidFill>
                <a:sym typeface="Symbol" pitchFamily="18" charset="2"/>
              </a:rPr>
              <a:t>enqueue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,s)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10	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while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Q  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11		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do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u  </a:t>
            </a:r>
            <a:r>
              <a:rPr lang="en-US" sz="1800" dirty="0" err="1">
                <a:solidFill>
                  <a:schemeClr val="tx1"/>
                </a:solidFill>
                <a:sym typeface="Symbol" pitchFamily="18" charset="2"/>
              </a:rPr>
              <a:t>dequeue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(Q)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12			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for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each 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in </a:t>
            </a:r>
            <a:r>
              <a:rPr lang="en-US" sz="1800" dirty="0" err="1">
                <a:solidFill>
                  <a:schemeClr val="tx1"/>
                </a:solidFill>
                <a:sym typeface="Symbol" pitchFamily="18" charset="2"/>
              </a:rPr>
              <a:t>Adj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13				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do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if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color[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= white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14					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then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color[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red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15					         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+ 1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16					         [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17					         </a:t>
            </a:r>
            <a:r>
              <a:rPr lang="en-US" sz="1800" dirty="0" err="1">
                <a:solidFill>
                  <a:schemeClr val="tx1"/>
                </a:solidFill>
                <a:sym typeface="Symbol" pitchFamily="18" charset="2"/>
              </a:rPr>
              <a:t>enqueue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1800" i="1" dirty="0" err="1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sz="1800" dirty="0" err="1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sz="1800" i="1" dirty="0" err="1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18			color[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black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248400" y="1132108"/>
            <a:ext cx="2141220" cy="854075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en-US" sz="1600" u="none" dirty="0"/>
              <a:t>white: undiscovered</a:t>
            </a:r>
          </a:p>
          <a:p>
            <a:r>
              <a:rPr kumimoji="1" lang="en-US" sz="1600" u="none" dirty="0"/>
              <a:t>red: discovered</a:t>
            </a:r>
          </a:p>
          <a:p>
            <a:r>
              <a:rPr kumimoji="1" lang="en-US" sz="1600" u="none" dirty="0"/>
              <a:t>black: finished</a:t>
            </a:r>
            <a:endParaRPr kumimoji="1" lang="en-US" u="none" dirty="0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172200" y="2367183"/>
            <a:ext cx="2590800" cy="1343025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sz="1600" i="1" u="none" dirty="0"/>
              <a:t>Q</a:t>
            </a:r>
            <a:r>
              <a:rPr kumimoji="1" lang="en-US" sz="1600" u="none" dirty="0"/>
              <a:t>: a queue of discovered vertices</a:t>
            </a:r>
          </a:p>
          <a:p>
            <a:r>
              <a:rPr kumimoji="1" lang="en-US" sz="1600" u="none" dirty="0"/>
              <a:t>color[</a:t>
            </a:r>
            <a:r>
              <a:rPr kumimoji="1" lang="en-US" sz="1600" i="1" u="none" dirty="0"/>
              <a:t>v</a:t>
            </a:r>
            <a:r>
              <a:rPr kumimoji="1" lang="en-US" sz="1600" u="none" dirty="0"/>
              <a:t>]: color of v</a:t>
            </a:r>
          </a:p>
          <a:p>
            <a:r>
              <a:rPr kumimoji="1" lang="en-US" sz="1600" u="none" dirty="0"/>
              <a:t>d[</a:t>
            </a:r>
            <a:r>
              <a:rPr kumimoji="1" lang="en-US" sz="1600" i="1" u="none" dirty="0"/>
              <a:t>v</a:t>
            </a:r>
            <a:r>
              <a:rPr kumimoji="1" lang="en-US" sz="1600" u="none" dirty="0"/>
              <a:t>]: distance from s to v</a:t>
            </a:r>
          </a:p>
          <a:p>
            <a:r>
              <a:rPr kumimoji="1" lang="en-US" sz="1600" u="none" dirty="0">
                <a:sym typeface="Symbol" pitchFamily="18" charset="2"/>
              </a:rPr>
              <a:t>[</a:t>
            </a:r>
            <a:r>
              <a:rPr kumimoji="1" lang="en-US" sz="1600" i="1" u="none" dirty="0">
                <a:sym typeface="Symbol" pitchFamily="18" charset="2"/>
              </a:rPr>
              <a:t>u</a:t>
            </a:r>
            <a:r>
              <a:rPr kumimoji="1" lang="en-US" sz="1600" u="none" dirty="0">
                <a:sym typeface="Symbol" pitchFamily="18" charset="2"/>
              </a:rPr>
              <a:t>]: predecessor of v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6400800" y="4419600"/>
            <a:ext cx="271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Example:</a:t>
            </a:r>
            <a:r>
              <a:rPr lang="en-US" u="none"/>
              <a:t> animation.</a:t>
            </a:r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139169" y="3847651"/>
            <a:ext cx="4851401" cy="369888"/>
            <a:chOff x="2544" y="1772"/>
            <a:chExt cx="3056" cy="233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024" y="1772"/>
              <a:ext cx="25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i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i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i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i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i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i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i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i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i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chemeClr val="tx2"/>
                  </a:solidFill>
                  <a:latin typeface="Times New Roman" pitchFamily="18" charset="0"/>
                </a:rPr>
                <a:t>u = every vertex, but only once (</a:t>
              </a:r>
              <a:r>
                <a:rPr lang="en-US" sz="1800" dirty="0">
                  <a:solidFill>
                    <a:schemeClr val="accent1"/>
                  </a:solidFill>
                  <a:latin typeface="Times New Roman" pitchFamily="18" charset="0"/>
                </a:rPr>
                <a:t>Why?</a:t>
              </a:r>
              <a:r>
                <a:rPr lang="en-US" sz="1800" dirty="0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544" y="1885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i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i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i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i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i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i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i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i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i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AA5E7D-DABD-4412-B3E2-6A420C84EE0A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1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 autoUpdateAnimBg="0"/>
      <p:bldP spid="59397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BFS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/>
              <a:t>Initialization takes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V</a:t>
            </a:r>
            <a:r>
              <a:rPr lang="en-US" sz="2800"/>
              <a:t>)</a:t>
            </a:r>
            <a:r>
              <a:rPr lang="en-US" sz="2800" i="1"/>
              <a:t>.</a:t>
            </a:r>
            <a:endParaRPr lang="en-US" sz="2000"/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/>
              <a:t>Traversal Loop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400"/>
              <a:t>After initialization, each vertex is enqueued and dequeued at most once, and each operation takes </a:t>
            </a:r>
            <a:r>
              <a:rPr lang="en-US" sz="2400" i="1"/>
              <a:t>O</a:t>
            </a:r>
            <a:r>
              <a:rPr lang="en-US" sz="2400"/>
              <a:t>(1)</a:t>
            </a:r>
            <a:r>
              <a:rPr lang="en-US" sz="2400" i="1"/>
              <a:t>.</a:t>
            </a:r>
            <a:r>
              <a:rPr lang="en-US" sz="2400"/>
              <a:t>  So, total time for queuing is </a:t>
            </a:r>
            <a:r>
              <a:rPr lang="en-US" sz="2400" i="1"/>
              <a:t>O</a:t>
            </a:r>
            <a:r>
              <a:rPr lang="en-US" sz="2400"/>
              <a:t>(</a:t>
            </a:r>
            <a:r>
              <a:rPr lang="en-US" sz="2400" i="1"/>
              <a:t>V</a:t>
            </a:r>
            <a:r>
              <a:rPr lang="en-US" sz="2400"/>
              <a:t>)</a:t>
            </a:r>
            <a:r>
              <a:rPr lang="en-US" sz="2400" i="1"/>
              <a:t>.</a:t>
            </a:r>
            <a:endParaRPr lang="en-US" sz="1800"/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400"/>
              <a:t>The adjacency list of each vertex is scanned at most once.  The sum of lengths of all adjacency lists is </a:t>
            </a:r>
            <a:r>
              <a:rPr lang="en-US" sz="2400" i="1">
                <a:sym typeface="Symbol" pitchFamily="18" charset="2"/>
              </a:rPr>
              <a:t></a:t>
            </a:r>
            <a:r>
              <a:rPr lang="en-US" sz="2400"/>
              <a:t>(</a:t>
            </a:r>
            <a:r>
              <a:rPr lang="en-US" sz="2400" i="1"/>
              <a:t>E</a:t>
            </a:r>
            <a:r>
              <a:rPr lang="en-US" sz="2400"/>
              <a:t>)</a:t>
            </a:r>
            <a:r>
              <a:rPr lang="en-US" sz="2400" i="1"/>
              <a:t>.</a:t>
            </a:r>
            <a:endParaRPr lang="en-US" sz="1800"/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/>
              <a:t>Summing up over all vertices =&gt; total running time of BFS is</a:t>
            </a:r>
            <a:r>
              <a:rPr lang="en-US" sz="2800" i="1"/>
              <a:t> O</a:t>
            </a:r>
            <a:r>
              <a:rPr lang="en-US" sz="2800"/>
              <a:t>(</a:t>
            </a:r>
            <a:r>
              <a:rPr lang="en-US" sz="2800" i="1"/>
              <a:t>V+E</a:t>
            </a:r>
            <a:r>
              <a:rPr lang="en-US" sz="2800"/>
              <a:t>),</a:t>
            </a:r>
            <a:r>
              <a:rPr lang="en-US" sz="2800" i="1"/>
              <a:t> </a:t>
            </a:r>
            <a:r>
              <a:rPr lang="en-US" sz="2800"/>
              <a:t>linear in the size of the adjacency list representation of graph. 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>
                <a:solidFill>
                  <a:srgbClr val="CC3300"/>
                </a:solidFill>
              </a:rPr>
              <a:t>Correctness Proof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400"/>
              <a:t>We omit for BFS and DFS.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400"/>
              <a:t>Will do for later algorithms.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8379FD-1EF2-43DB-8222-3E31E65C6A09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01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Tree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a graph </a:t>
            </a:r>
            <a:r>
              <a:rPr lang="en-US" sz="2800" i="1" dirty="0"/>
              <a:t>G</a:t>
            </a:r>
            <a:r>
              <a:rPr lang="en-US" sz="2800" dirty="0"/>
              <a:t> = (</a:t>
            </a:r>
            <a:r>
              <a:rPr lang="en-US" sz="2800" i="1" dirty="0"/>
              <a:t>V, E</a:t>
            </a:r>
            <a:r>
              <a:rPr lang="en-US" sz="2800" dirty="0"/>
              <a:t>) with source </a:t>
            </a:r>
            <a:r>
              <a:rPr lang="en-US" sz="2800" i="1" dirty="0"/>
              <a:t>s</a:t>
            </a:r>
            <a:r>
              <a:rPr lang="en-US" sz="2800" dirty="0"/>
              <a:t>, the </a:t>
            </a:r>
            <a:r>
              <a:rPr lang="en-US" sz="2800" b="1" dirty="0">
                <a:solidFill>
                  <a:srgbClr val="CC3300"/>
                </a:solidFill>
              </a:rPr>
              <a:t>predecessor </a:t>
            </a:r>
            <a:r>
              <a:rPr lang="en-US" sz="2800" b="1" dirty="0" err="1">
                <a:solidFill>
                  <a:srgbClr val="CC3300"/>
                </a:solidFill>
              </a:rPr>
              <a:t>subgraph</a:t>
            </a:r>
            <a:r>
              <a:rPr lang="en-US" sz="2800" dirty="0"/>
              <a:t> of </a:t>
            </a:r>
            <a:r>
              <a:rPr lang="en-US" sz="2800" i="1" dirty="0"/>
              <a:t>G</a:t>
            </a:r>
            <a:r>
              <a:rPr lang="en-US" sz="2800" dirty="0"/>
              <a:t> is </a:t>
            </a:r>
            <a:r>
              <a:rPr lang="en-US" sz="2800" i="1" dirty="0"/>
              <a:t>G</a:t>
            </a:r>
            <a:r>
              <a:rPr lang="en-US" sz="2800" i="1" baseline="-25000" dirty="0">
                <a:sym typeface="Symbol" pitchFamily="18" charset="2"/>
              </a:rPr>
              <a:t></a:t>
            </a:r>
            <a:r>
              <a:rPr lang="en-US" sz="2800" dirty="0"/>
              <a:t> = (</a:t>
            </a:r>
            <a:r>
              <a:rPr lang="en-US" sz="2800" i="1" dirty="0"/>
              <a:t>V</a:t>
            </a:r>
            <a:r>
              <a:rPr lang="en-US" sz="2800" i="1" baseline="-25000" dirty="0">
                <a:sym typeface="Symbol" pitchFamily="18" charset="2"/>
              </a:rPr>
              <a:t> </a:t>
            </a:r>
            <a:r>
              <a:rPr lang="en-US" sz="2800" i="1" dirty="0"/>
              <a:t>, E</a:t>
            </a:r>
            <a:r>
              <a:rPr lang="en-US" sz="2800" i="1" baseline="-25000" dirty="0">
                <a:sym typeface="Symbol" pitchFamily="18" charset="2"/>
              </a:rPr>
              <a:t></a:t>
            </a:r>
            <a:r>
              <a:rPr lang="en-US" sz="2800" dirty="0"/>
              <a:t>) where </a:t>
            </a:r>
          </a:p>
          <a:p>
            <a:pPr lvl="1"/>
            <a:r>
              <a:rPr lang="en-US" sz="2400" i="1" dirty="0"/>
              <a:t> V</a:t>
            </a:r>
            <a:r>
              <a:rPr lang="en-US" sz="2400" i="1" baseline="-25000" dirty="0">
                <a:sym typeface="Symbol" pitchFamily="18" charset="2"/>
              </a:rPr>
              <a:t> </a:t>
            </a:r>
            <a:r>
              <a:rPr lang="en-US" sz="2400" dirty="0"/>
              <a:t>={</a:t>
            </a:r>
            <a:r>
              <a:rPr lang="en-US" sz="2400" i="1" dirty="0" err="1"/>
              <a:t>v</a:t>
            </a:r>
            <a:r>
              <a:rPr lang="en-US" sz="2400" dirty="0" err="1">
                <a:sym typeface="Symbol" pitchFamily="18" charset="2"/>
              </a:rPr>
              <a:t></a:t>
            </a:r>
            <a:r>
              <a:rPr lang="en-US" sz="2400" i="1" dirty="0" err="1">
                <a:sym typeface="Symbol" pitchFamily="18" charset="2"/>
              </a:rPr>
              <a:t>V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/>
              <a:t>: </a:t>
            </a:r>
            <a:r>
              <a:rPr lang="en-US" sz="2400" dirty="0">
                <a:sym typeface="Symbol" pitchFamily="18" charset="2"/>
              </a:rPr>
              <a:t>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dirty="0"/>
              <a:t>] </a:t>
            </a:r>
            <a:r>
              <a:rPr lang="en-US" sz="2400" i="1" dirty="0">
                <a:sym typeface="Symbol" pitchFamily="18" charset="2"/>
              </a:rPr>
              <a:t> </a:t>
            </a:r>
            <a:r>
              <a:rPr lang="en-US" sz="2000" dirty="0">
                <a:sym typeface="Symbol" pitchFamily="18" charset="2"/>
              </a:rPr>
              <a:t>NIL</a:t>
            </a:r>
            <a:r>
              <a:rPr lang="en-US" sz="2400" dirty="0">
                <a:sym typeface="Symbol" pitchFamily="18" charset="2"/>
              </a:rPr>
              <a:t>}</a:t>
            </a:r>
            <a:r>
              <a:rPr lang="en-US" sz="2400" dirty="0">
                <a:sym typeface="MT Extra" pitchFamily="18" charset="2"/>
              </a:rPr>
              <a:t></a:t>
            </a:r>
            <a:r>
              <a:rPr lang="en-US" sz="2400" dirty="0"/>
              <a:t>{</a:t>
            </a:r>
            <a:r>
              <a:rPr lang="en-US" sz="2400" i="1" dirty="0"/>
              <a:t>s</a:t>
            </a:r>
            <a:r>
              <a:rPr lang="en-US" sz="2400" dirty="0"/>
              <a:t>}</a:t>
            </a:r>
          </a:p>
          <a:p>
            <a:pPr lvl="1"/>
            <a:r>
              <a:rPr lang="en-US" sz="2400" i="1" dirty="0"/>
              <a:t> E</a:t>
            </a:r>
            <a:r>
              <a:rPr lang="en-US" sz="2400" i="1" baseline="-25000" dirty="0">
                <a:sym typeface="Symbol" pitchFamily="18" charset="2"/>
              </a:rPr>
              <a:t> </a:t>
            </a:r>
            <a:r>
              <a:rPr lang="en-US" sz="2400" dirty="0"/>
              <a:t>={(</a:t>
            </a:r>
            <a:r>
              <a:rPr lang="en-US" sz="2400" dirty="0">
                <a:sym typeface="Symbol" pitchFamily="18" charset="2"/>
              </a:rPr>
              <a:t>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dirty="0"/>
              <a:t>],</a:t>
            </a:r>
            <a:r>
              <a:rPr lang="en-US" sz="2400" i="1" dirty="0"/>
              <a:t>v</a:t>
            </a:r>
            <a:r>
              <a:rPr lang="en-US" sz="2400" dirty="0"/>
              <a:t>)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i="1" dirty="0">
                <a:sym typeface="Symbol" pitchFamily="18" charset="2"/>
              </a:rPr>
              <a:t>E </a:t>
            </a:r>
            <a:r>
              <a:rPr lang="en-US" sz="2400" dirty="0"/>
              <a:t>: </a:t>
            </a:r>
            <a:r>
              <a:rPr lang="en-US" sz="2400" i="1" dirty="0"/>
              <a:t>v </a:t>
            </a:r>
            <a:r>
              <a:rPr lang="en-US" sz="2400" dirty="0">
                <a:sym typeface="Symbol" pitchFamily="18" charset="2"/>
              </a:rPr>
              <a:t> </a:t>
            </a:r>
            <a:r>
              <a:rPr lang="en-US" sz="2400" i="1" dirty="0"/>
              <a:t>V</a:t>
            </a:r>
            <a:r>
              <a:rPr lang="en-US" sz="2400" i="1" baseline="-25000" dirty="0">
                <a:sym typeface="Symbol" pitchFamily="18" charset="2"/>
              </a:rPr>
              <a:t>  </a:t>
            </a:r>
            <a:r>
              <a:rPr lang="en-US" sz="2400" i="1" dirty="0">
                <a:sym typeface="Symbol" pitchFamily="18" charset="2"/>
              </a:rPr>
              <a:t>- </a:t>
            </a:r>
            <a:r>
              <a:rPr lang="en-US" sz="2400" dirty="0"/>
              <a:t>{</a:t>
            </a:r>
            <a:r>
              <a:rPr lang="en-US" sz="2400" i="1" dirty="0"/>
              <a:t>s</a:t>
            </a:r>
            <a:r>
              <a:rPr lang="en-US" sz="2400" dirty="0"/>
              <a:t>}} </a:t>
            </a:r>
          </a:p>
          <a:p>
            <a:r>
              <a:rPr lang="en-US" sz="2800" dirty="0"/>
              <a:t>The predecessor </a:t>
            </a:r>
            <a:r>
              <a:rPr lang="en-US" sz="2800" dirty="0" err="1"/>
              <a:t>subgraph</a:t>
            </a:r>
            <a:r>
              <a:rPr lang="en-US" sz="2800" dirty="0"/>
              <a:t> </a:t>
            </a:r>
            <a:r>
              <a:rPr lang="en-US" sz="2800" i="1" dirty="0"/>
              <a:t>G</a:t>
            </a:r>
            <a:r>
              <a:rPr lang="en-US" sz="2800" i="1" baseline="-25000" dirty="0">
                <a:sym typeface="Symbol" pitchFamily="18" charset="2"/>
              </a:rPr>
              <a:t></a:t>
            </a:r>
            <a:r>
              <a:rPr lang="en-US" sz="2800" dirty="0"/>
              <a:t> is a </a:t>
            </a:r>
            <a:r>
              <a:rPr lang="en-US" sz="2800" b="1" dirty="0">
                <a:solidFill>
                  <a:srgbClr val="CC3300"/>
                </a:solidFill>
              </a:rPr>
              <a:t>breadth-first tree</a:t>
            </a:r>
            <a:r>
              <a:rPr lang="en-US" sz="2800" dirty="0"/>
              <a:t>  if:</a:t>
            </a:r>
          </a:p>
          <a:p>
            <a:pPr lvl="1"/>
            <a:r>
              <a:rPr lang="en-US" sz="2400" i="1" dirty="0"/>
              <a:t>V</a:t>
            </a:r>
            <a:r>
              <a:rPr lang="en-US" sz="2400" i="1" baseline="-25000" dirty="0">
                <a:sym typeface="Symbol" pitchFamily="18" charset="2"/>
              </a:rPr>
              <a:t>  </a:t>
            </a:r>
            <a:r>
              <a:rPr lang="en-US" sz="2400" dirty="0"/>
              <a:t>consists of the vertices reachable from </a:t>
            </a:r>
            <a:r>
              <a:rPr lang="en-US" sz="2400" i="1" dirty="0"/>
              <a:t>s</a:t>
            </a:r>
            <a:r>
              <a:rPr lang="en-US" sz="2400" dirty="0"/>
              <a:t> and</a:t>
            </a:r>
          </a:p>
          <a:p>
            <a:pPr lvl="1"/>
            <a:r>
              <a:rPr lang="en-US" sz="2400" dirty="0"/>
              <a:t>for all </a:t>
            </a:r>
            <a:r>
              <a:rPr lang="en-US" sz="2400" i="1" dirty="0" err="1"/>
              <a:t>v</a:t>
            </a:r>
            <a:r>
              <a:rPr lang="en-US" sz="2400" dirty="0" err="1">
                <a:sym typeface="Symbol" pitchFamily="18" charset="2"/>
              </a:rPr>
              <a:t></a:t>
            </a:r>
            <a:r>
              <a:rPr lang="en-US" sz="2400" i="1" dirty="0" err="1"/>
              <a:t>V</a:t>
            </a:r>
            <a:r>
              <a:rPr lang="en-US" sz="2400" i="1" baseline="-25000" dirty="0">
                <a:sym typeface="Symbol" pitchFamily="18" charset="2"/>
              </a:rPr>
              <a:t> </a:t>
            </a:r>
            <a:r>
              <a:rPr lang="en-US" sz="2400" dirty="0"/>
              <a:t>, there is a unique simple path from </a:t>
            </a:r>
            <a:r>
              <a:rPr lang="en-US" sz="2400" i="1" dirty="0"/>
              <a:t>s</a:t>
            </a:r>
            <a:r>
              <a:rPr lang="en-US" sz="2400" dirty="0"/>
              <a:t> to </a:t>
            </a:r>
            <a:r>
              <a:rPr lang="en-US" sz="2400" i="1" dirty="0"/>
              <a:t>v</a:t>
            </a:r>
            <a:r>
              <a:rPr lang="en-US" sz="2400" dirty="0"/>
              <a:t> in </a:t>
            </a:r>
            <a:r>
              <a:rPr lang="en-US" sz="2400" i="1" dirty="0"/>
              <a:t>G</a:t>
            </a:r>
            <a:r>
              <a:rPr lang="en-US" sz="2400" i="1" baseline="-25000" dirty="0">
                <a:sym typeface="Symbol" pitchFamily="18" charset="2"/>
              </a:rPr>
              <a:t></a:t>
            </a:r>
            <a:r>
              <a:rPr lang="en-US" sz="2400" dirty="0"/>
              <a:t> that      is also a shortest path from </a:t>
            </a:r>
            <a:r>
              <a:rPr lang="en-US" sz="2400" i="1" dirty="0"/>
              <a:t>s</a:t>
            </a:r>
            <a:r>
              <a:rPr lang="en-US" sz="2400" dirty="0"/>
              <a:t> to </a:t>
            </a:r>
            <a:r>
              <a:rPr lang="en-US" sz="2400" i="1" dirty="0"/>
              <a:t>v</a:t>
            </a:r>
            <a:r>
              <a:rPr lang="en-US" sz="2400" dirty="0"/>
              <a:t> in </a:t>
            </a:r>
            <a:r>
              <a:rPr lang="en-US" sz="2400" i="1" dirty="0"/>
              <a:t>G</a:t>
            </a:r>
            <a:r>
              <a:rPr lang="en-US" sz="2400" dirty="0"/>
              <a:t>.  </a:t>
            </a:r>
          </a:p>
          <a:p>
            <a:r>
              <a:rPr lang="en-US" sz="2800" dirty="0"/>
              <a:t>The edges in </a:t>
            </a:r>
            <a:r>
              <a:rPr lang="en-US" sz="2800" i="1" dirty="0"/>
              <a:t>E</a:t>
            </a:r>
            <a:r>
              <a:rPr lang="en-US" sz="2800" i="1" baseline="-25000" dirty="0">
                <a:sym typeface="Symbol" pitchFamily="18" charset="2"/>
              </a:rPr>
              <a:t></a:t>
            </a:r>
            <a:r>
              <a:rPr lang="en-US" sz="2800" dirty="0"/>
              <a:t> are called </a:t>
            </a:r>
            <a:r>
              <a:rPr lang="en-US" sz="2800" b="1" dirty="0">
                <a:solidFill>
                  <a:srgbClr val="CC3300"/>
                </a:solidFill>
              </a:rPr>
              <a:t>tree edges</a:t>
            </a:r>
            <a:r>
              <a:rPr lang="en-US" sz="2800" dirty="0"/>
              <a:t>.  </a:t>
            </a:r>
            <a:br>
              <a:rPr lang="en-US" sz="2800" dirty="0"/>
            </a:br>
            <a:r>
              <a:rPr lang="en-US" sz="2800" dirty="0"/>
              <a:t>|</a:t>
            </a:r>
            <a:r>
              <a:rPr lang="en-US" sz="2800" i="1" dirty="0"/>
              <a:t>E</a:t>
            </a:r>
            <a:r>
              <a:rPr lang="en-US" sz="2800" i="1" baseline="-25000" dirty="0">
                <a:sym typeface="Symbol" pitchFamily="18" charset="2"/>
              </a:rPr>
              <a:t> </a:t>
            </a:r>
            <a:r>
              <a:rPr lang="en-US" sz="2800" i="1" dirty="0">
                <a:sym typeface="Symbol" pitchFamily="18" charset="2"/>
              </a:rPr>
              <a:t>| </a:t>
            </a:r>
            <a:r>
              <a:rPr lang="en-US" sz="2800" dirty="0"/>
              <a:t>= |</a:t>
            </a:r>
            <a:r>
              <a:rPr lang="en-US" sz="2800" i="1" dirty="0"/>
              <a:t>V</a:t>
            </a:r>
            <a:r>
              <a:rPr lang="en-US" sz="2800" i="1" baseline="-25000" dirty="0">
                <a:sym typeface="Symbol" pitchFamily="18" charset="2"/>
              </a:rPr>
              <a:t> </a:t>
            </a:r>
            <a:r>
              <a:rPr lang="en-US" sz="2800" i="1" dirty="0">
                <a:sym typeface="Symbol" pitchFamily="18" charset="2"/>
              </a:rPr>
              <a:t>| - </a:t>
            </a:r>
            <a:r>
              <a:rPr lang="en-US" sz="2800" dirty="0">
                <a:sym typeface="Symbol" pitchFamily="18" charset="2"/>
              </a:rPr>
              <a:t>1.</a:t>
            </a:r>
            <a:endParaRPr lang="en-US" sz="2800" baseline="-25000" dirty="0"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DDCF6-3302-4E71-B653-B8C1FC356E54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33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(BFS)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76803" name="Oval 3"/>
          <p:cNvSpPr>
            <a:spLocks noChangeArrowheads="1"/>
          </p:cNvSpPr>
          <p:nvPr/>
        </p:nvSpPr>
        <p:spPr bwMode="auto">
          <a:xfrm>
            <a:off x="1876425" y="24971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000250" y="2560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3357563" y="24907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481388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0</a:t>
            </a:r>
            <a:endParaRPr lang="en-US" b="1" u="none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2452688" y="27860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Oval 8"/>
          <p:cNvSpPr>
            <a:spLocks noChangeArrowheads="1"/>
          </p:cNvSpPr>
          <p:nvPr/>
        </p:nvSpPr>
        <p:spPr bwMode="auto">
          <a:xfrm>
            <a:off x="3357563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34813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</a:t>
            </a:r>
            <a:endParaRPr lang="en-US" b="1" u="none"/>
          </a:p>
        </p:txBody>
      </p:sp>
      <p:sp>
        <p:nvSpPr>
          <p:cNvPr id="76810" name="Oval 10"/>
          <p:cNvSpPr>
            <a:spLocks noChangeArrowheads="1"/>
          </p:cNvSpPr>
          <p:nvPr/>
        </p:nvSpPr>
        <p:spPr bwMode="auto">
          <a:xfrm>
            <a:off x="4838700" y="39004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4962525" y="393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3933825" y="41957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6319838" y="39100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6429375" y="3944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>
            <a:off x="5414963" y="42052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4833938" y="24955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4957763" y="2530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6818" name="Oval 18"/>
          <p:cNvSpPr>
            <a:spLocks noChangeArrowheads="1"/>
          </p:cNvSpPr>
          <p:nvPr/>
        </p:nvSpPr>
        <p:spPr bwMode="auto">
          <a:xfrm>
            <a:off x="6315075" y="250507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6438900" y="25542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</a:t>
            </a:r>
            <a:endParaRPr lang="en-US" b="1" u="none"/>
          </a:p>
        </p:txBody>
      </p:sp>
      <p:sp>
        <p:nvSpPr>
          <p:cNvPr id="76820" name="Line 20"/>
          <p:cNvSpPr>
            <a:spLocks noChangeShapeType="1"/>
          </p:cNvSpPr>
          <p:nvPr/>
        </p:nvSpPr>
        <p:spPr bwMode="auto">
          <a:xfrm>
            <a:off x="5410200" y="280035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1" name="Oval 21"/>
          <p:cNvSpPr>
            <a:spLocks noChangeArrowheads="1"/>
          </p:cNvSpPr>
          <p:nvPr/>
        </p:nvSpPr>
        <p:spPr bwMode="auto">
          <a:xfrm>
            <a:off x="1857375" y="390683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1995488" y="3956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2</a:t>
            </a:r>
            <a:endParaRPr lang="en-US" b="1" u="none"/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>
            <a:off x="2163763" y="30591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3644900" y="30686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 flipV="1">
            <a:off x="3852863" y="294481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2057400" y="2062798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u="none" dirty="0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3524250" y="207232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4991100" y="2103438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6457950" y="2112963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2009775" y="43799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3490913" y="4389438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4986338" y="439896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6833" name="Text Box 33"/>
          <p:cNvSpPr txBox="1">
            <a:spLocks noChangeArrowheads="1"/>
          </p:cNvSpPr>
          <p:nvPr/>
        </p:nvSpPr>
        <p:spPr bwMode="auto">
          <a:xfrm>
            <a:off x="6467475" y="43942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6834" name="Text Box 34"/>
          <p:cNvSpPr txBox="1">
            <a:spLocks noChangeArrowheads="1"/>
          </p:cNvSpPr>
          <p:nvPr/>
        </p:nvSpPr>
        <p:spPr bwMode="auto">
          <a:xfrm>
            <a:off x="3802063" y="5434013"/>
            <a:ext cx="125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/>
              <a:t>BF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6A7274-FC9E-4FA3-B48E-3F49BEBFDF42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8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Terminologies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Many definitions for directed and undirected graphs are the same, although certain terms have slightly different meanings.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If 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) 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E</a:t>
            </a:r>
            <a:r>
              <a:rPr lang="en-AU" dirty="0">
                <a:sym typeface="Symbol" pitchFamily="18" charset="2"/>
              </a:rPr>
              <a:t> in a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directed graph</a:t>
            </a:r>
            <a:r>
              <a:rPr lang="en-AU" dirty="0">
                <a:sym typeface="Symbol" pitchFamily="18" charset="2"/>
              </a:rPr>
              <a:t>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G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</a:t>
            </a:r>
            <a:r>
              <a:rPr lang="en-AU" dirty="0">
                <a:sym typeface="Symbol" pitchFamily="18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E</a:t>
            </a:r>
            <a:r>
              <a:rPr lang="en-AU" dirty="0">
                <a:sym typeface="Symbol" pitchFamily="18" charset="2"/>
              </a:rPr>
              <a:t>), we say that                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) is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incident from</a:t>
            </a:r>
            <a:r>
              <a:rPr lang="en-AU" dirty="0">
                <a:sym typeface="Symbol" pitchFamily="18" charset="2"/>
              </a:rPr>
              <a:t> or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leaves </a:t>
            </a:r>
            <a:r>
              <a:rPr lang="en-AU" dirty="0">
                <a:sym typeface="Symbol" pitchFamily="18" charset="2"/>
              </a:rPr>
              <a:t>vertex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 and is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incident to</a:t>
            </a:r>
            <a:r>
              <a:rPr lang="en-AU" dirty="0">
                <a:sym typeface="Symbol" pitchFamily="18" charset="2"/>
              </a:rPr>
              <a:t> or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enters</a:t>
            </a:r>
            <a:r>
              <a:rPr lang="en-AU" dirty="0">
                <a:sym typeface="Symbol" pitchFamily="18" charset="2"/>
              </a:rPr>
              <a:t> vertex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If 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) 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E</a:t>
            </a:r>
            <a:r>
              <a:rPr lang="en-AU" dirty="0">
                <a:sym typeface="Symbol" pitchFamily="18" charset="2"/>
              </a:rPr>
              <a:t> in an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undirected graph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G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</a:t>
            </a:r>
            <a:r>
              <a:rPr lang="en-AU" dirty="0">
                <a:sym typeface="Symbol" pitchFamily="18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E</a:t>
            </a:r>
            <a:r>
              <a:rPr lang="en-AU" dirty="0">
                <a:sym typeface="Symbol" pitchFamily="18" charset="2"/>
              </a:rPr>
              <a:t>), we say that         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) is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incident on</a:t>
            </a:r>
            <a:r>
              <a:rPr lang="en-AU" dirty="0">
                <a:sym typeface="Symbol" pitchFamily="18" charset="2"/>
              </a:rPr>
              <a:t> vertices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 and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If 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) is an edge in a graph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G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</a:t>
            </a:r>
            <a:r>
              <a:rPr lang="en-AU" dirty="0">
                <a:sym typeface="Symbol" pitchFamily="18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E</a:t>
            </a:r>
            <a:r>
              <a:rPr lang="en-AU" dirty="0">
                <a:sym typeface="Symbol" pitchFamily="18" charset="2"/>
              </a:rPr>
              <a:t>), we say that              vertex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 is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adjacent to</a:t>
            </a:r>
            <a:r>
              <a:rPr lang="en-AU" dirty="0">
                <a:sym typeface="Symbol" pitchFamily="18" charset="2"/>
              </a:rPr>
              <a:t> vertex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When the graph is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undirected</a:t>
            </a:r>
            <a:r>
              <a:rPr lang="en-AU" dirty="0">
                <a:sym typeface="Symbol" pitchFamily="18" charset="2"/>
              </a:rPr>
              <a:t>, the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adjacency relation</a:t>
            </a:r>
            <a:r>
              <a:rPr lang="en-AU" dirty="0">
                <a:sym typeface="Symbol" pitchFamily="18" charset="2"/>
              </a:rPr>
              <a:t> is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symmetric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When the graph is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directed</a:t>
            </a:r>
            <a:r>
              <a:rPr lang="en-AU" dirty="0">
                <a:sym typeface="Symbol" pitchFamily="18" charset="2"/>
              </a:rPr>
              <a:t>, the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adjacency relation</a:t>
            </a:r>
            <a:r>
              <a:rPr lang="en-AU" dirty="0">
                <a:sym typeface="Symbol" pitchFamily="18" charset="2"/>
              </a:rPr>
              <a:t> is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not necessarily symmetric</a:t>
            </a:r>
            <a:r>
              <a:rPr lang="en-AU" dirty="0">
                <a:sym typeface="Symbol" pitchFamily="18" charset="2"/>
              </a:rPr>
              <a:t>. If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 is adjacent to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, we sometimes write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>
                <a:sym typeface="Symbol" pitchFamily="18" charset="2"/>
              </a:rPr>
              <a:t>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v.</a:t>
            </a:r>
            <a:endParaRPr lang="en-AU" i="1" dirty="0">
              <a:solidFill>
                <a:srgbClr val="006600"/>
              </a:solidFill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33400" y="381000"/>
            <a:ext cx="8153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tabLst>
                <a:tab pos="1905000" algn="l"/>
              </a:tabLst>
            </a:pPr>
            <a:endParaRPr lang="en-AU" sz="3200" dirty="0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52A934-4282-4FDC-B067-D41438546694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51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 (DFS)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/>
              <a:t>Explore edges out of the most recently discovered vertex </a:t>
            </a:r>
            <a:r>
              <a:rPr lang="en-US" sz="2800" i="1"/>
              <a:t>v</a:t>
            </a:r>
            <a:r>
              <a:rPr lang="en-US" sz="2800"/>
              <a:t>.</a:t>
            </a:r>
          </a:p>
          <a:p>
            <a:r>
              <a:rPr lang="en-US" sz="2800"/>
              <a:t>When all edges of </a:t>
            </a:r>
            <a:r>
              <a:rPr lang="en-US" sz="2800" i="1"/>
              <a:t>v</a:t>
            </a:r>
            <a:r>
              <a:rPr lang="en-US" sz="2800"/>
              <a:t> have been explored, backtrack to explore other edges leaving the vertex from which </a:t>
            </a:r>
            <a:r>
              <a:rPr lang="en-US" sz="2800" i="1"/>
              <a:t>v</a:t>
            </a:r>
            <a:r>
              <a:rPr lang="en-US" sz="2800"/>
              <a:t> was discovered (its </a:t>
            </a:r>
            <a:r>
              <a:rPr lang="en-US" sz="2800" i="1">
                <a:solidFill>
                  <a:srgbClr val="CC3300"/>
                </a:solidFill>
              </a:rPr>
              <a:t>predecessor</a:t>
            </a:r>
            <a:r>
              <a:rPr lang="en-US" sz="2800"/>
              <a:t>).</a:t>
            </a:r>
          </a:p>
          <a:p>
            <a:r>
              <a:rPr lang="en-US" sz="2800">
                <a:solidFill>
                  <a:schemeClr val="hlink"/>
                </a:solidFill>
              </a:rPr>
              <a:t>“Search as deep as possible first.”</a:t>
            </a:r>
          </a:p>
          <a:p>
            <a:r>
              <a:rPr lang="en-US" sz="2800"/>
              <a:t>Continue until all vertices reachable from the original source are discovered.</a:t>
            </a:r>
          </a:p>
          <a:p>
            <a:r>
              <a:rPr lang="en-US" sz="2800"/>
              <a:t>If any undiscovered vertices remain, then one of them is chosen as a new source and search is repeated from that source.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5BF53F-DAFF-45C2-8CE5-9C8981167B2D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39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C3300"/>
                </a:solidFill>
              </a:rPr>
              <a:t>Input:</a:t>
            </a:r>
            <a:r>
              <a:rPr lang="en-US" sz="2800" b="1" dirty="0"/>
              <a:t> </a:t>
            </a:r>
            <a:r>
              <a:rPr lang="en-US" sz="2800" i="1" dirty="0"/>
              <a:t>G </a:t>
            </a:r>
            <a:r>
              <a:rPr lang="en-US" sz="2800" dirty="0">
                <a:latin typeface="MTSYN" charset="-127"/>
              </a:rPr>
              <a:t>= </a:t>
            </a:r>
            <a:r>
              <a:rPr lang="en-US" sz="2800" dirty="0">
                <a:latin typeface="RMTMI" charset="-95"/>
              </a:rPr>
              <a:t>(</a:t>
            </a:r>
            <a:r>
              <a:rPr lang="en-US" sz="2800" i="1" dirty="0"/>
              <a:t>V</a:t>
            </a:r>
            <a:r>
              <a:rPr lang="en-US" sz="2800" dirty="0">
                <a:latin typeface="RMTMI" charset="-95"/>
              </a:rPr>
              <a:t>,</a:t>
            </a:r>
            <a:r>
              <a:rPr lang="en-US" sz="2800" i="1" dirty="0">
                <a:latin typeface="RMTMI" charset="-95"/>
              </a:rPr>
              <a:t> </a:t>
            </a:r>
            <a:r>
              <a:rPr lang="en-US" sz="2800" i="1" dirty="0"/>
              <a:t>E</a:t>
            </a:r>
            <a:r>
              <a:rPr lang="en-US" sz="2800" dirty="0">
                <a:latin typeface="RMTMI" charset="-95"/>
              </a:rPr>
              <a:t>)</a:t>
            </a:r>
            <a:r>
              <a:rPr lang="en-US" sz="2800" dirty="0"/>
              <a:t>, directed or undirected. No source vertex given!</a:t>
            </a:r>
          </a:p>
          <a:p>
            <a:r>
              <a:rPr lang="en-US" sz="2800" b="1" dirty="0">
                <a:solidFill>
                  <a:srgbClr val="CC3300"/>
                </a:solidFill>
              </a:rPr>
              <a:t>Output:</a:t>
            </a:r>
          </a:p>
          <a:p>
            <a:pPr lvl="1"/>
            <a:r>
              <a:rPr lang="en-US" sz="2400" b="1" dirty="0"/>
              <a:t> </a:t>
            </a:r>
            <a:r>
              <a:rPr lang="en-US" sz="2400" dirty="0">
                <a:solidFill>
                  <a:schemeClr val="hlink"/>
                </a:solidFill>
              </a:rPr>
              <a:t>2 </a:t>
            </a:r>
            <a:r>
              <a:rPr lang="en-US" sz="2400" b="1" dirty="0">
                <a:solidFill>
                  <a:schemeClr val="hlink"/>
                </a:solidFill>
              </a:rPr>
              <a:t>timestamps</a:t>
            </a:r>
            <a:r>
              <a:rPr lang="en-US" sz="2400" b="1" i="1" dirty="0">
                <a:solidFill>
                  <a:schemeClr val="hlink"/>
                </a:solidFill>
              </a:rPr>
              <a:t> </a:t>
            </a:r>
            <a:r>
              <a:rPr lang="en-US" sz="2400" dirty="0">
                <a:solidFill>
                  <a:schemeClr val="hlink"/>
                </a:solidFill>
              </a:rPr>
              <a:t>on each vertex</a:t>
            </a:r>
            <a:r>
              <a:rPr lang="en-US" sz="2400" dirty="0"/>
              <a:t>. Integers between 1 and 2|V|.</a:t>
            </a:r>
          </a:p>
          <a:p>
            <a:pPr lvl="2"/>
            <a:r>
              <a:rPr lang="en-US" sz="2000" i="1" dirty="0"/>
              <a:t>d</a:t>
            </a:r>
            <a:r>
              <a:rPr lang="en-US" sz="2000" dirty="0"/>
              <a:t>[</a:t>
            </a:r>
            <a:r>
              <a:rPr lang="en-US" sz="2000" i="1" dirty="0"/>
              <a:t>v</a:t>
            </a:r>
            <a:r>
              <a:rPr lang="en-US" sz="2000" dirty="0"/>
              <a:t>] </a:t>
            </a:r>
            <a:r>
              <a:rPr lang="en-US" sz="2000" dirty="0">
                <a:latin typeface="MTSYN" charset="-127"/>
              </a:rPr>
              <a:t>= </a:t>
            </a:r>
            <a:r>
              <a:rPr lang="en-US" sz="2000" b="1" i="1" dirty="0"/>
              <a:t>discovery time </a:t>
            </a:r>
            <a:r>
              <a:rPr lang="en-US" sz="2000" dirty="0"/>
              <a:t>(</a:t>
            </a:r>
            <a:r>
              <a:rPr lang="en-US" sz="2000" i="1" dirty="0"/>
              <a:t>v </a:t>
            </a:r>
            <a:r>
              <a:rPr lang="en-US" sz="2000" dirty="0"/>
              <a:t>turns from white to gray)</a:t>
            </a:r>
            <a:endParaRPr lang="en-US" sz="2000" b="1" i="1" dirty="0"/>
          </a:p>
          <a:p>
            <a:pPr lvl="2"/>
            <a:r>
              <a:rPr lang="en-US" sz="2000" i="1" dirty="0"/>
              <a:t>f </a:t>
            </a:r>
            <a:r>
              <a:rPr lang="en-US" sz="2000" dirty="0"/>
              <a:t>[</a:t>
            </a:r>
            <a:r>
              <a:rPr lang="en-US" sz="2000" i="1" dirty="0"/>
              <a:t>v</a:t>
            </a:r>
            <a:r>
              <a:rPr lang="en-US" sz="2000" dirty="0"/>
              <a:t>] </a:t>
            </a:r>
            <a:r>
              <a:rPr lang="en-US" sz="2000" dirty="0">
                <a:latin typeface="MTSYN" charset="-127"/>
              </a:rPr>
              <a:t>= </a:t>
            </a:r>
            <a:r>
              <a:rPr lang="en-US" sz="2000" b="1" i="1" dirty="0"/>
              <a:t>finishing time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i="1" dirty="0"/>
              <a:t>v</a:t>
            </a:r>
            <a:r>
              <a:rPr lang="en-US" sz="2000" dirty="0"/>
              <a:t> turns from gray to blue)</a:t>
            </a:r>
            <a:endParaRPr lang="en-US" sz="2000" b="1" i="1" dirty="0"/>
          </a:p>
          <a:p>
            <a:pPr lvl="1"/>
            <a:r>
              <a:rPr lang="en-US" sz="2400" dirty="0">
                <a:sym typeface="Symbol" pitchFamily="18" charset="2"/>
              </a:rPr>
              <a:t>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dirty="0"/>
              <a:t>] </a:t>
            </a:r>
            <a:r>
              <a:rPr lang="en-US" sz="2400"/>
              <a:t>= </a:t>
            </a:r>
            <a:r>
              <a:rPr lang="en-US" sz="2400" i="1"/>
              <a:t>u </a:t>
            </a:r>
            <a:r>
              <a:rPr lang="en-US" sz="2400"/>
              <a:t>: </a:t>
            </a:r>
            <a:r>
              <a:rPr lang="en-US" sz="2400" dirty="0"/>
              <a:t>predecessor of </a:t>
            </a:r>
            <a:r>
              <a:rPr lang="en-US" sz="2400" i="1" dirty="0"/>
              <a:t>v = u</a:t>
            </a:r>
            <a:r>
              <a:rPr lang="en-US" sz="2400" dirty="0"/>
              <a:t>, such that </a:t>
            </a:r>
            <a:r>
              <a:rPr lang="en-US" sz="2400" i="1" dirty="0"/>
              <a:t>v</a:t>
            </a:r>
            <a:r>
              <a:rPr lang="en-US" sz="2400" dirty="0"/>
              <a:t> was discovered during the scan of </a:t>
            </a:r>
            <a:r>
              <a:rPr lang="en-US" sz="2400" i="1" dirty="0"/>
              <a:t>u</a:t>
            </a:r>
            <a:r>
              <a:rPr lang="en-US" sz="2400" dirty="0"/>
              <a:t>’s adjacency list.</a:t>
            </a:r>
          </a:p>
          <a:p>
            <a:r>
              <a:rPr lang="en-US" sz="2800" dirty="0"/>
              <a:t>Uses similar coloring scheme for vertices as BFS.</a:t>
            </a:r>
          </a:p>
          <a:p>
            <a:pPr lvl="1"/>
            <a:endParaRPr lang="en-US" sz="2400" b="1" i="1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259762-3395-4733-BD50-7DBFE378ECE0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55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Pseudo-code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000" b="1" u="sng" dirty="0"/>
              <a:t>DFS(</a:t>
            </a:r>
            <a:r>
              <a:rPr lang="en-US" sz="2000" b="1" i="1" u="sng" dirty="0"/>
              <a:t>G</a:t>
            </a:r>
            <a:r>
              <a:rPr lang="en-US" sz="2000" b="1" u="sng" dirty="0"/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1.  </a:t>
            </a:r>
            <a:r>
              <a:rPr lang="en-US" sz="2000" b="1" dirty="0"/>
              <a:t>for</a:t>
            </a:r>
            <a:r>
              <a:rPr lang="en-US" sz="2000" dirty="0"/>
              <a:t> each vertex </a:t>
            </a:r>
            <a:r>
              <a:rPr lang="en-US" sz="2000" i="1" dirty="0"/>
              <a:t>u </a:t>
            </a:r>
            <a:r>
              <a:rPr lang="en-US" sz="2000" i="1" dirty="0">
                <a:sym typeface="Symbol" pitchFamily="18" charset="2"/>
              </a:rPr>
              <a:t></a:t>
            </a:r>
            <a:r>
              <a:rPr lang="en-US" sz="2000" i="1" dirty="0"/>
              <a:t> V</a:t>
            </a:r>
            <a:r>
              <a:rPr lang="en-US" sz="2000" dirty="0"/>
              <a:t>[</a:t>
            </a:r>
            <a:r>
              <a:rPr lang="en-US" sz="2000" i="1" dirty="0"/>
              <a:t>G</a:t>
            </a:r>
            <a:r>
              <a:rPr lang="en-US" sz="2000" dirty="0"/>
              <a:t>]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2.       </a:t>
            </a:r>
            <a:r>
              <a:rPr lang="en-US" sz="2000" b="1" dirty="0"/>
              <a:t>do</a:t>
            </a:r>
            <a:r>
              <a:rPr lang="en-US" sz="2000" dirty="0"/>
              <a:t> </a:t>
            </a:r>
            <a:r>
              <a:rPr lang="en-US" sz="2000" i="1" dirty="0"/>
              <a:t>color</a:t>
            </a:r>
            <a:r>
              <a:rPr lang="en-US" sz="2000" dirty="0"/>
              <a:t>[</a:t>
            </a:r>
            <a:r>
              <a:rPr lang="en-US" sz="2000" i="1" dirty="0"/>
              <a:t>u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white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3.            </a:t>
            </a:r>
            <a:r>
              <a:rPr lang="en-US" sz="2000" dirty="0">
                <a:sym typeface="Symbol" pitchFamily="18" charset="2"/>
              </a:rPr>
              <a:t></a:t>
            </a:r>
            <a:r>
              <a:rPr lang="en-US" sz="2000" dirty="0"/>
              <a:t>[</a:t>
            </a:r>
            <a:r>
              <a:rPr lang="en-US" sz="2000" i="1" dirty="0"/>
              <a:t>u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NIL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4.  </a:t>
            </a:r>
            <a:r>
              <a:rPr lang="en-US" sz="2000" i="1" dirty="0"/>
              <a:t>time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0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5.  </a:t>
            </a:r>
            <a:r>
              <a:rPr lang="en-US" sz="2000" b="1" dirty="0"/>
              <a:t>for</a:t>
            </a:r>
            <a:r>
              <a:rPr lang="en-US" sz="2000" dirty="0"/>
              <a:t> each vertex </a:t>
            </a:r>
            <a:r>
              <a:rPr lang="en-US" sz="2000" i="1" dirty="0"/>
              <a:t>u </a:t>
            </a:r>
            <a:r>
              <a:rPr lang="en-US" sz="2000" i="1" dirty="0">
                <a:sym typeface="Symbol" pitchFamily="18" charset="2"/>
              </a:rPr>
              <a:t></a:t>
            </a:r>
            <a:r>
              <a:rPr lang="en-US" sz="2000" i="1" dirty="0"/>
              <a:t> V</a:t>
            </a:r>
            <a:r>
              <a:rPr lang="en-US" sz="2000" dirty="0"/>
              <a:t>[</a:t>
            </a:r>
            <a:r>
              <a:rPr lang="en-US" sz="2000" i="1" dirty="0"/>
              <a:t>G</a:t>
            </a:r>
            <a:r>
              <a:rPr lang="en-US" sz="2000" dirty="0"/>
              <a:t>]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6.        </a:t>
            </a:r>
            <a:r>
              <a:rPr lang="en-US" sz="2000" b="1" dirty="0"/>
              <a:t>do</a:t>
            </a:r>
            <a:r>
              <a:rPr lang="en-US" sz="2000" dirty="0"/>
              <a:t> </a:t>
            </a: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i="1" dirty="0"/>
              <a:t>color</a:t>
            </a:r>
            <a:r>
              <a:rPr lang="en-US" sz="2000" dirty="0"/>
              <a:t>[</a:t>
            </a:r>
            <a:r>
              <a:rPr lang="en-US" sz="2000" i="1" dirty="0"/>
              <a:t>u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=</a:t>
            </a:r>
            <a:r>
              <a:rPr lang="en-US" sz="2000" dirty="0"/>
              <a:t> white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7.                 </a:t>
            </a:r>
            <a:r>
              <a:rPr lang="en-US" sz="2000" b="1" dirty="0"/>
              <a:t>then</a:t>
            </a:r>
            <a:r>
              <a:rPr lang="en-US" sz="2000" dirty="0"/>
              <a:t> DFS-Visit(</a:t>
            </a:r>
            <a:r>
              <a:rPr lang="en-US" sz="2000" i="1" dirty="0"/>
              <a:t>u</a:t>
            </a:r>
            <a:r>
              <a:rPr lang="en-US" sz="2000" dirty="0"/>
              <a:t>)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12723" y="2971786"/>
            <a:ext cx="3975783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u="none" dirty="0"/>
              <a:t>// Uses a global timestamp </a:t>
            </a:r>
            <a:r>
              <a:rPr lang="en-US" sz="2000" b="1" i="1" u="none" dirty="0">
                <a:solidFill>
                  <a:srgbClr val="CC3300"/>
                </a:solidFill>
              </a:rPr>
              <a:t>time</a:t>
            </a:r>
            <a:r>
              <a:rPr lang="en-US" sz="2000" u="none" dirty="0"/>
              <a:t>.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191000" y="1066800"/>
            <a:ext cx="4737848" cy="441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010000"/>
                </a:solidFill>
              </a:rPr>
              <a:t>DFS-Visit(</a:t>
            </a:r>
            <a:r>
              <a:rPr lang="en-US" sz="2000" b="1" i="1" dirty="0">
                <a:solidFill>
                  <a:srgbClr val="010000"/>
                </a:solidFill>
              </a:rPr>
              <a:t>u</a:t>
            </a:r>
            <a:r>
              <a:rPr lang="en-US" sz="2000" b="1" dirty="0">
                <a:solidFill>
                  <a:srgbClr val="010000"/>
                </a:solidFill>
              </a:rPr>
              <a:t>)</a:t>
            </a:r>
            <a:endParaRPr lang="en-US" sz="2000" b="1" i="1" dirty="0">
              <a:solidFill>
                <a:srgbClr val="010000"/>
              </a:solidFill>
            </a:endParaRP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i="1" u="none" dirty="0">
                <a:solidFill>
                  <a:srgbClr val="010000"/>
                </a:solidFill>
              </a:rPr>
              <a:t>color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u="none" dirty="0">
                <a:solidFill>
                  <a:srgbClr val="010000"/>
                </a:solidFill>
              </a:rPr>
              <a:t> GRAY 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 White vertex 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 has been discovered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i="1" u="none" dirty="0">
                <a:solidFill>
                  <a:srgbClr val="010000"/>
                </a:solidFill>
                <a:sym typeface="Symbol" pitchFamily="18" charset="2"/>
              </a:rPr>
              <a:t>time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  </a:t>
            </a:r>
            <a:r>
              <a:rPr lang="en-US" sz="2000" i="1" u="none" dirty="0">
                <a:solidFill>
                  <a:srgbClr val="010000"/>
                </a:solidFill>
                <a:sym typeface="Symbol" pitchFamily="18" charset="2"/>
              </a:rPr>
              <a:t>time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 + 1</a:t>
            </a:r>
            <a:endParaRPr lang="en-US" sz="1400" i="1" u="none" dirty="0">
              <a:solidFill>
                <a:srgbClr val="010000"/>
              </a:solidFill>
              <a:sym typeface="Symbol" pitchFamily="18" charset="2"/>
            </a:endParaRP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>
                <a:solidFill>
                  <a:srgbClr val="010000"/>
                </a:solidFill>
              </a:rPr>
              <a:t>d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>
                <a:solidFill>
                  <a:srgbClr val="010000"/>
                </a:solidFill>
              </a:rPr>
              <a:t>time</a:t>
            </a:r>
            <a:endParaRPr lang="en-US" sz="2000" u="none" dirty="0">
              <a:solidFill>
                <a:srgbClr val="010000"/>
              </a:solidFill>
            </a:endParaRP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b="1" u="none" dirty="0">
                <a:solidFill>
                  <a:srgbClr val="010000"/>
                </a:solidFill>
              </a:rPr>
              <a:t>for</a:t>
            </a:r>
            <a:r>
              <a:rPr lang="en-US" sz="2000" u="none" dirty="0">
                <a:solidFill>
                  <a:srgbClr val="010000"/>
                </a:solidFill>
              </a:rPr>
              <a:t> each </a:t>
            </a:r>
            <a:r>
              <a:rPr lang="en-US" sz="2000" i="1" u="none" dirty="0">
                <a:solidFill>
                  <a:srgbClr val="010000"/>
                </a:solidFill>
              </a:rPr>
              <a:t>v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</a:t>
            </a:r>
            <a:r>
              <a:rPr lang="en-US" sz="2000" i="1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 err="1">
                <a:solidFill>
                  <a:srgbClr val="010000"/>
                </a:solidFill>
              </a:rPr>
              <a:t>Adj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]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      </a:t>
            </a:r>
            <a:r>
              <a:rPr lang="en-US" sz="2000" b="1" u="none" dirty="0">
                <a:solidFill>
                  <a:srgbClr val="010000"/>
                </a:solidFill>
              </a:rPr>
              <a:t>do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b="1" u="none" dirty="0">
                <a:solidFill>
                  <a:srgbClr val="010000"/>
                </a:solidFill>
              </a:rPr>
              <a:t>if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>
                <a:solidFill>
                  <a:srgbClr val="010000"/>
                </a:solidFill>
              </a:rPr>
              <a:t>color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v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=</a:t>
            </a:r>
            <a:r>
              <a:rPr lang="en-US" sz="2000" u="none" dirty="0">
                <a:solidFill>
                  <a:srgbClr val="010000"/>
                </a:solidFill>
              </a:rPr>
              <a:t> WHITE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                </a:t>
            </a:r>
            <a:r>
              <a:rPr lang="en-US" sz="2000" b="1" u="none" dirty="0">
                <a:solidFill>
                  <a:srgbClr val="010000"/>
                </a:solidFill>
              </a:rPr>
              <a:t>then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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v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endParaRPr lang="en-US" sz="2000" u="none" dirty="0">
              <a:solidFill>
                <a:srgbClr val="010000"/>
              </a:solidFill>
            </a:endParaRP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                         DFS-Visit(</a:t>
            </a:r>
            <a:r>
              <a:rPr lang="en-US" sz="2000" i="1" u="none" dirty="0">
                <a:solidFill>
                  <a:srgbClr val="010000"/>
                </a:solidFill>
              </a:rPr>
              <a:t>v</a:t>
            </a:r>
            <a:r>
              <a:rPr lang="en-US" sz="2000" u="none" dirty="0">
                <a:solidFill>
                  <a:srgbClr val="010000"/>
                </a:solidFill>
              </a:rPr>
              <a:t>)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 </a:t>
            </a:r>
            <a:r>
              <a:rPr lang="en-US" sz="2000" i="1" u="none" dirty="0">
                <a:solidFill>
                  <a:srgbClr val="010000"/>
                </a:solidFill>
              </a:rPr>
              <a:t>color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u="none" dirty="0">
                <a:solidFill>
                  <a:srgbClr val="010000"/>
                </a:solidFill>
              </a:rPr>
              <a:t> BLUE    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 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 is finished.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 </a:t>
            </a:r>
            <a:r>
              <a:rPr lang="en-US" sz="2000" i="1" u="none" dirty="0">
                <a:solidFill>
                  <a:srgbClr val="010000"/>
                </a:solidFill>
              </a:rPr>
              <a:t>f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>
                <a:solidFill>
                  <a:srgbClr val="010000"/>
                </a:solidFill>
              </a:rPr>
              <a:t>time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i="1" u="none" dirty="0">
                <a:solidFill>
                  <a:srgbClr val="010000"/>
                </a:solidFill>
              </a:rPr>
              <a:t> time </a:t>
            </a:r>
            <a:r>
              <a:rPr lang="en-US" sz="2000" u="none" dirty="0">
                <a:solidFill>
                  <a:srgbClr val="010000"/>
                </a:solidFill>
              </a:rPr>
              <a:t>+ 1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288925" y="5451475"/>
            <a:ext cx="271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Example:</a:t>
            </a:r>
            <a:r>
              <a:rPr lang="en-US" u="none"/>
              <a:t> animation.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CC2F40-045B-4D69-B76D-C4583DB4483E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79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827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</a:t>
            </a:r>
            <a:endParaRPr lang="en-US" b="1" u="none"/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7843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7845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BD5133-5C8C-4F57-BE55-344F58119A66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16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851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</a:t>
            </a:r>
            <a:endParaRPr lang="en-US" b="1" u="none"/>
          </a:p>
        </p:txBody>
      </p:sp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78855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</a:t>
            </a:r>
          </a:p>
        </p:txBody>
      </p:sp>
      <p:sp>
        <p:nvSpPr>
          <p:cNvPr id="78859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2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589FF-0CEF-46B2-8D2F-2149E424D928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10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875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</a:t>
            </a:r>
            <a:endParaRPr lang="en-US" b="1" u="none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</a:t>
            </a:r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</a:t>
            </a:r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79891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6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9B8BFF-034F-48FA-A825-1950953EDD66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94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0899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</a:t>
            </a:r>
            <a:endParaRPr lang="en-US" b="1" u="none"/>
          </a:p>
        </p:txBody>
      </p:sp>
      <p:sp>
        <p:nvSpPr>
          <p:cNvPr id="80901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80903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</a:t>
            </a:r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</a:t>
            </a:r>
          </a:p>
        </p:txBody>
      </p:sp>
      <p:sp>
        <p:nvSpPr>
          <p:cNvPr id="80907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0918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9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0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D2584-AE75-4F1F-A7E9-5443CF768A02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1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</a:t>
            </a:r>
            <a:endParaRPr lang="en-US" b="1" u="none"/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</a:t>
            </a:r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</a:t>
            </a:r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1940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4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E56A33-0ED8-4BB5-BC45-CEBA9D4B1356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30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2947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</a:t>
            </a:r>
            <a:endParaRPr lang="en-US" b="1" u="none"/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</a:t>
            </a: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</a:t>
            </a:r>
          </a:p>
        </p:txBody>
      </p:sp>
      <p:sp>
        <p:nvSpPr>
          <p:cNvPr id="82955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2963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2965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8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9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D9E53B-EEB1-4E4B-AEBC-5E957DEB34B3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555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3971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</a:t>
            </a:r>
            <a:endParaRPr lang="en-US" b="1" u="none"/>
          </a:p>
        </p:txBody>
      </p:sp>
      <p:sp>
        <p:nvSpPr>
          <p:cNvPr id="83973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3/6</a:t>
            </a:r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</a:t>
            </a:r>
          </a:p>
        </p:txBody>
      </p:sp>
      <p:sp>
        <p:nvSpPr>
          <p:cNvPr id="83979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2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3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57B74C-D904-4C3D-9092-CD604142832D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3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The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degree</a:t>
            </a:r>
            <a:r>
              <a:rPr lang="en-AU" dirty="0">
                <a:sym typeface="Wingdings" pitchFamily="2" charset="2"/>
              </a:rPr>
              <a:t> of a vertex in an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undirected graph</a:t>
            </a:r>
            <a:r>
              <a:rPr lang="en-AU" dirty="0">
                <a:sym typeface="Wingdings" pitchFamily="2" charset="2"/>
              </a:rPr>
              <a:t> is               the number of edges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incident on</a:t>
            </a:r>
            <a:r>
              <a:rPr lang="en-AU" dirty="0">
                <a:sym typeface="Wingdings" pitchFamily="2" charset="2"/>
              </a:rPr>
              <a:t> it.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In a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directed graph</a:t>
            </a:r>
            <a:r>
              <a:rPr lang="en-AU" dirty="0">
                <a:sym typeface="Symbol" pitchFamily="18" charset="2"/>
              </a:rPr>
              <a:t>, 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out-degree</a:t>
            </a:r>
            <a:r>
              <a:rPr lang="en-AU" dirty="0">
                <a:sym typeface="Symbol" pitchFamily="18" charset="2"/>
              </a:rPr>
              <a:t> of a vertex: number of edges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leaving</a:t>
            </a:r>
            <a:r>
              <a:rPr lang="en-AU" dirty="0">
                <a:sym typeface="Symbol" pitchFamily="18" charset="2"/>
              </a:rPr>
              <a:t> it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in-degree</a:t>
            </a:r>
            <a:r>
              <a:rPr lang="en-AU" dirty="0">
                <a:sym typeface="Symbol" pitchFamily="18" charset="2"/>
              </a:rPr>
              <a:t> of a vertex  : number of edges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entering</a:t>
            </a:r>
            <a:r>
              <a:rPr lang="en-AU" dirty="0">
                <a:sym typeface="Symbol" pitchFamily="18" charset="2"/>
              </a:rPr>
              <a:t> it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degree</a:t>
            </a:r>
            <a:r>
              <a:rPr lang="en-AU" dirty="0">
                <a:sym typeface="Symbol" pitchFamily="18" charset="2"/>
              </a:rPr>
              <a:t> of a vertex       : its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in-degree</a:t>
            </a:r>
            <a:r>
              <a:rPr lang="en-AU" dirty="0">
                <a:sym typeface="Symbol" pitchFamily="18" charset="2"/>
              </a:rPr>
              <a:t>  its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out-degree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A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path</a:t>
            </a:r>
            <a:r>
              <a:rPr lang="en-AU" dirty="0">
                <a:sym typeface="Wingdings" pitchFamily="2" charset="2"/>
              </a:rPr>
              <a:t> of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length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k</a:t>
            </a:r>
            <a:r>
              <a:rPr lang="en-AU" dirty="0">
                <a:sym typeface="Wingdings" pitchFamily="2" charset="2"/>
              </a:rPr>
              <a:t> from a vertex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u</a:t>
            </a:r>
            <a:r>
              <a:rPr lang="en-AU" dirty="0">
                <a:sym typeface="Wingdings" pitchFamily="2" charset="2"/>
              </a:rPr>
              <a:t> to a vertex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u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Wingdings" pitchFamily="2" charset="2"/>
              </a:rPr>
              <a:t> in a graph  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</a:t>
            </a:r>
            <a:r>
              <a:rPr lang="en-AU" dirty="0">
                <a:sym typeface="Symbol" pitchFamily="18" charset="2"/>
              </a:rPr>
              <a:t>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E</a:t>
            </a:r>
            <a:r>
              <a:rPr lang="en-AU" dirty="0">
                <a:sym typeface="Wingdings" pitchFamily="2" charset="2"/>
              </a:rPr>
              <a:t>) is a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sequence </a:t>
            </a:r>
            <a:r>
              <a:rPr lang="en-AU" dirty="0">
                <a:sym typeface="Symbol" pitchFamily="18" charset="2"/>
              </a:rPr>
              <a:t>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0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1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2</a:t>
            </a:r>
            <a:r>
              <a:rPr lang="en-AU" dirty="0">
                <a:sym typeface="Wingdings" pitchFamily="2" charset="2"/>
              </a:rPr>
              <a:t>, …, </a:t>
            </a:r>
            <a:r>
              <a:rPr lang="en-AU" i="1" dirty="0" err="1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i="1" baseline="-25000" dirty="0" err="1">
                <a:solidFill>
                  <a:srgbClr val="006600"/>
                </a:solidFill>
                <a:sym typeface="Wingdings" pitchFamily="2" charset="2"/>
              </a:rPr>
              <a:t>k</a:t>
            </a:r>
            <a:r>
              <a:rPr lang="en-AU" dirty="0">
                <a:sym typeface="Symbol" pitchFamily="18" charset="2"/>
              </a:rPr>
              <a:t></a:t>
            </a:r>
            <a:r>
              <a:rPr lang="en-AU" dirty="0">
                <a:sym typeface="Wingdings" pitchFamily="2" charset="2"/>
              </a:rPr>
              <a:t> of vertices such that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0 </a:t>
            </a:r>
            <a:r>
              <a:rPr lang="en-AU" dirty="0">
                <a:sym typeface="Symbol" pitchFamily="18" charset="2"/>
              </a:rPr>
              <a:t>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u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 err="1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i="1" baseline="-25000" dirty="0" err="1">
                <a:solidFill>
                  <a:srgbClr val="006600"/>
                </a:solidFill>
                <a:sym typeface="Wingdings" pitchFamily="2" charset="2"/>
              </a:rPr>
              <a:t>k</a:t>
            </a:r>
            <a:r>
              <a:rPr lang="en-AU" i="1" baseline="-25000" dirty="0">
                <a:solidFill>
                  <a:srgbClr val="006600"/>
                </a:solidFill>
                <a:sym typeface="Wingdings" pitchFamily="2" charset="2"/>
              </a:rPr>
              <a:t> </a:t>
            </a:r>
            <a:r>
              <a:rPr lang="en-AU" dirty="0">
                <a:sym typeface="Symbol" pitchFamily="18" charset="2"/>
              </a:rPr>
              <a:t>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u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Wingdings" pitchFamily="2" charset="2"/>
              </a:rPr>
              <a:t> and (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i="1" baseline="-25000" dirty="0">
                <a:solidFill>
                  <a:srgbClr val="006600"/>
                </a:solidFill>
                <a:sym typeface="Wingdings" pitchFamily="2" charset="2"/>
              </a:rPr>
              <a:t>i</a:t>
            </a:r>
            <a:r>
              <a:rPr lang="en-AU" baseline="-25000" dirty="0">
                <a:solidFill>
                  <a:srgbClr val="006600"/>
                </a:solidFill>
                <a:sym typeface="Symbol" pitchFamily="18" charset="2"/>
              </a:rPr>
              <a:t>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1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i="1" baseline="-25000" dirty="0">
                <a:solidFill>
                  <a:srgbClr val="006600"/>
                </a:solidFill>
                <a:sym typeface="Wingdings" pitchFamily="2" charset="2"/>
              </a:rPr>
              <a:t>i</a:t>
            </a:r>
            <a:r>
              <a:rPr lang="en-AU" dirty="0">
                <a:sym typeface="Wingdings" pitchFamily="2" charset="2"/>
              </a:rPr>
              <a:t>) </a:t>
            </a:r>
            <a:r>
              <a:rPr lang="en-AU" dirty="0">
                <a:sym typeface="Symbol" pitchFamily="18" charset="2"/>
              </a:rPr>
              <a:t>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E</a:t>
            </a:r>
            <a:r>
              <a:rPr lang="en-AU" dirty="0">
                <a:sym typeface="Wingdings" pitchFamily="2" charset="2"/>
              </a:rPr>
              <a:t>, for </a:t>
            </a:r>
            <a:r>
              <a:rPr lang="en-AU" i="1" dirty="0" err="1">
                <a:solidFill>
                  <a:srgbClr val="006600"/>
                </a:solidFill>
                <a:sym typeface="Wingdings" pitchFamily="2" charset="2"/>
              </a:rPr>
              <a:t>i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>
                <a:sym typeface="Symbol" pitchFamily="18" charset="2"/>
              </a:rPr>
              <a:t></a:t>
            </a:r>
            <a:r>
              <a:rPr lang="en-AU" dirty="0">
                <a:solidFill>
                  <a:srgbClr val="006600"/>
                </a:solidFill>
                <a:sym typeface="Wingdings" pitchFamily="2" charset="2"/>
              </a:rPr>
              <a:t>1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dirty="0">
                <a:solidFill>
                  <a:srgbClr val="006600"/>
                </a:solidFill>
                <a:sym typeface="Wingdings" pitchFamily="2" charset="2"/>
              </a:rPr>
              <a:t>2</a:t>
            </a:r>
            <a:r>
              <a:rPr lang="en-AU" dirty="0">
                <a:sym typeface="Wingdings" pitchFamily="2" charset="2"/>
              </a:rPr>
              <a:t>, …,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k.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The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length</a:t>
            </a:r>
            <a:r>
              <a:rPr lang="en-AU" dirty="0">
                <a:sym typeface="Wingdings" pitchFamily="2" charset="2"/>
              </a:rPr>
              <a:t> of a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path</a:t>
            </a:r>
            <a:r>
              <a:rPr lang="en-AU" dirty="0">
                <a:sym typeface="Wingdings" pitchFamily="2" charset="2"/>
              </a:rPr>
              <a:t> is the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number of edges</a:t>
            </a:r>
            <a:r>
              <a:rPr lang="en-AU" dirty="0">
                <a:sym typeface="Wingdings" pitchFamily="2" charset="2"/>
              </a:rPr>
              <a:t> in the path.</a:t>
            </a:r>
          </a:p>
          <a:p>
            <a:endParaRPr lang="en-US" dirty="0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533400" y="381000"/>
            <a:ext cx="8153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tabLst>
                <a:tab pos="1905000" algn="l"/>
              </a:tabLst>
            </a:pPr>
            <a:endParaRPr lang="en-AU" sz="3200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Wingdings" pitchFamily="2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9E970-65C1-4106-A863-426D71326031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30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4995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</a:t>
            </a:r>
            <a:endParaRPr lang="en-US" b="1" u="none"/>
          </a:p>
        </p:txBody>
      </p:sp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3/6</a:t>
            </a: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2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2/7</a:t>
            </a:r>
          </a:p>
        </p:txBody>
      </p:sp>
      <p:sp>
        <p:nvSpPr>
          <p:cNvPr id="85003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5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6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7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8D382B-A71B-4C3E-9A6C-9C5658F8CD27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47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6019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</a:t>
            </a:r>
            <a:endParaRPr lang="en-US" b="1" u="none"/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3/6</a:t>
            </a:r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2/7</a:t>
            </a: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0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99F299-1CEE-4B69-8994-63D6AD7AEFCD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47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7043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1/8</a:t>
            </a:r>
            <a:endParaRPr lang="en-US" b="1" u="none"/>
          </a:p>
        </p:txBody>
      </p:sp>
      <p:sp>
        <p:nvSpPr>
          <p:cNvPr id="87045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87047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3/6</a:t>
            </a:r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2/7</a:t>
            </a:r>
          </a:p>
        </p:txBody>
      </p:sp>
      <p:sp>
        <p:nvSpPr>
          <p:cNvPr id="87051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7061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7062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3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4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87066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16846D-226D-4152-8DE6-32B41E1C8AE7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360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8067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1/8</a:t>
            </a:r>
            <a:endParaRPr lang="en-US" b="1" u="none"/>
          </a:p>
        </p:txBody>
      </p:sp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3/6</a:t>
            </a:r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2/7</a:t>
            </a:r>
          </a:p>
        </p:txBody>
      </p:sp>
      <p:sp>
        <p:nvSpPr>
          <p:cNvPr id="88075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9/</a:t>
            </a:r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7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8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26FBA6-F60C-4570-B4F7-B8A96082D0BF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13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9091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1/8</a:t>
            </a:r>
            <a:endParaRPr lang="en-US" b="1" u="none"/>
          </a:p>
        </p:txBody>
      </p:sp>
      <p:sp>
        <p:nvSpPr>
          <p:cNvPr id="89093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89095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3/6</a:t>
            </a:r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7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2/7</a:t>
            </a:r>
          </a:p>
        </p:txBody>
      </p:sp>
      <p:sp>
        <p:nvSpPr>
          <p:cNvPr id="89099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9/</a:t>
            </a:r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2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89108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89110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1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2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3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89114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F</a:t>
            </a:r>
          </a:p>
        </p:txBody>
      </p:sp>
      <p:sp>
        <p:nvSpPr>
          <p:cNvPr id="89115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1B25A0-6FC4-4B45-A037-A0750B62D19B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458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0115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1/8</a:t>
            </a:r>
            <a:endParaRPr lang="en-US" b="1" u="none"/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3/6</a:t>
            </a:r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10/</a:t>
            </a:r>
          </a:p>
        </p:txBody>
      </p:sp>
      <p:sp>
        <p:nvSpPr>
          <p:cNvPr id="90122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2/7</a:t>
            </a:r>
          </a:p>
        </p:txBody>
      </p:sp>
      <p:sp>
        <p:nvSpPr>
          <p:cNvPr id="90123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9/</a:t>
            </a:r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5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6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F</a:t>
            </a: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19E0A-0564-4B0C-9A19-AB723D6B5F9E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384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1139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1/8</a:t>
            </a:r>
            <a:endParaRPr lang="en-US" b="1" u="none"/>
          </a:p>
        </p:txBody>
      </p:sp>
      <p:sp>
        <p:nvSpPr>
          <p:cNvPr id="91141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3/6</a:t>
            </a:r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10/</a:t>
            </a:r>
          </a:p>
        </p:txBody>
      </p:sp>
      <p:sp>
        <p:nvSpPr>
          <p:cNvPr id="91146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2/7</a:t>
            </a:r>
          </a:p>
        </p:txBody>
      </p:sp>
      <p:sp>
        <p:nvSpPr>
          <p:cNvPr id="91147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9/</a:t>
            </a: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0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F</a:t>
            </a: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  <p:sp>
        <p:nvSpPr>
          <p:cNvPr id="91164" name="Text Box 28"/>
          <p:cNvSpPr txBox="1">
            <a:spLocks noChangeArrowheads="1"/>
          </p:cNvSpPr>
          <p:nvPr/>
        </p:nvSpPr>
        <p:spPr bwMode="auto">
          <a:xfrm>
            <a:off x="6734175" y="3802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B69565-9C2A-4448-BECB-82F929F84590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772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163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1/8</a:t>
            </a:r>
            <a:endParaRPr lang="en-US" b="1" u="none"/>
          </a:p>
        </p:txBody>
      </p:sp>
      <p:sp>
        <p:nvSpPr>
          <p:cNvPr id="92165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92167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3/6</a:t>
            </a:r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9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u="none"/>
              <a:t>10/11</a:t>
            </a:r>
            <a:endParaRPr lang="en-US" b="1" u="none"/>
          </a:p>
        </p:txBody>
      </p:sp>
      <p:sp>
        <p:nvSpPr>
          <p:cNvPr id="92170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2/7</a:t>
            </a:r>
          </a:p>
        </p:txBody>
      </p:sp>
      <p:sp>
        <p:nvSpPr>
          <p:cNvPr id="92171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9/</a:t>
            </a:r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92182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3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4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F</a:t>
            </a:r>
          </a:p>
        </p:txBody>
      </p:sp>
      <p:sp>
        <p:nvSpPr>
          <p:cNvPr id="92187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  <p:sp>
        <p:nvSpPr>
          <p:cNvPr id="92188" name="Text Box 28"/>
          <p:cNvSpPr txBox="1">
            <a:spLocks noChangeArrowheads="1"/>
          </p:cNvSpPr>
          <p:nvPr/>
        </p:nvSpPr>
        <p:spPr bwMode="auto">
          <a:xfrm>
            <a:off x="6734175" y="3802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282321-23DD-4932-8098-6B13DD8E2ED7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436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(DFS)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3187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2716213" y="23669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1/8</a:t>
            </a:r>
            <a:endParaRPr lang="en-US" b="1" u="none"/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773363" y="3754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3/6</a:t>
            </a:r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u="none"/>
              <a:t>10/11</a:t>
            </a:r>
            <a:endParaRPr lang="en-US" b="1" u="none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2/7</a:t>
            </a:r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9/12</a:t>
            </a:r>
          </a:p>
        </p:txBody>
      </p:sp>
      <p:sp>
        <p:nvSpPr>
          <p:cNvPr id="93196" name="Line 12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2844800" y="1906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4311650" y="1916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5778500" y="1925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2811463" y="4202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4306888" y="4211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5788025" y="420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93206" name="Line 22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7" name="Line 23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8" name="Freeform 24"/>
          <p:cNvSpPr>
            <a:spLocks/>
          </p:cNvSpPr>
          <p:nvPr/>
        </p:nvSpPr>
        <p:spPr bwMode="auto">
          <a:xfrm>
            <a:off x="6146800" y="3797300"/>
            <a:ext cx="598488" cy="590550"/>
          </a:xfrm>
          <a:custGeom>
            <a:avLst/>
            <a:gdLst>
              <a:gd name="T0" fmla="*/ 0 w 377"/>
              <a:gd name="T1" fmla="*/ 254 h 372"/>
              <a:gd name="T2" fmla="*/ 145 w 377"/>
              <a:gd name="T3" fmla="*/ 363 h 372"/>
              <a:gd name="T4" fmla="*/ 345 w 377"/>
              <a:gd name="T5" fmla="*/ 308 h 372"/>
              <a:gd name="T6" fmla="*/ 336 w 377"/>
              <a:gd name="T7" fmla="*/ 136 h 372"/>
              <a:gd name="T8" fmla="*/ 209 w 377"/>
              <a:gd name="T9" fmla="*/ 17 h 372"/>
              <a:gd name="T10" fmla="*/ 36 w 377"/>
              <a:gd name="T11" fmla="*/ 36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2">
                <a:moveTo>
                  <a:pt x="0" y="254"/>
                </a:moveTo>
                <a:cubicBezTo>
                  <a:pt x="44" y="304"/>
                  <a:pt x="88" y="354"/>
                  <a:pt x="145" y="363"/>
                </a:cubicBezTo>
                <a:cubicBezTo>
                  <a:pt x="202" y="372"/>
                  <a:pt x="313" y="346"/>
                  <a:pt x="345" y="308"/>
                </a:cubicBezTo>
                <a:cubicBezTo>
                  <a:pt x="377" y="270"/>
                  <a:pt x="359" y="184"/>
                  <a:pt x="336" y="136"/>
                </a:cubicBezTo>
                <a:cubicBezTo>
                  <a:pt x="313" y="88"/>
                  <a:pt x="259" y="34"/>
                  <a:pt x="209" y="17"/>
                </a:cubicBezTo>
                <a:cubicBezTo>
                  <a:pt x="159" y="0"/>
                  <a:pt x="97" y="18"/>
                  <a:pt x="36" y="36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9" name="Text Box 25"/>
          <p:cNvSpPr txBox="1">
            <a:spLocks noChangeArrowheads="1"/>
          </p:cNvSpPr>
          <p:nvPr/>
        </p:nvSpPr>
        <p:spPr bwMode="auto">
          <a:xfrm>
            <a:off x="3357563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2606675" y="302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F</a:t>
            </a:r>
          </a:p>
        </p:txBody>
      </p:sp>
      <p:sp>
        <p:nvSpPr>
          <p:cNvPr id="93211" name="Text Box 27"/>
          <p:cNvSpPr txBox="1">
            <a:spLocks noChangeArrowheads="1"/>
          </p:cNvSpPr>
          <p:nvPr/>
        </p:nvSpPr>
        <p:spPr bwMode="auto">
          <a:xfrm>
            <a:off x="4872038" y="295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  <p:sp>
        <p:nvSpPr>
          <p:cNvPr id="93212" name="Text Box 28"/>
          <p:cNvSpPr txBox="1">
            <a:spLocks noChangeArrowheads="1"/>
          </p:cNvSpPr>
          <p:nvPr/>
        </p:nvSpPr>
        <p:spPr bwMode="auto">
          <a:xfrm>
            <a:off x="6734175" y="3802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1D4140-3C80-4052-938C-BFE86B8C5532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1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DFS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Loops on lines 1-2 &amp; 5-7 take </a:t>
            </a:r>
            <a:r>
              <a:rPr lang="en-US" sz="24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400" dirty="0">
                <a:solidFill>
                  <a:srgbClr val="CC3300"/>
                </a:solidFill>
              </a:rPr>
              <a:t>(</a:t>
            </a:r>
            <a:r>
              <a:rPr lang="en-US" sz="2400" i="1" dirty="0">
                <a:solidFill>
                  <a:srgbClr val="CC3300"/>
                </a:solidFill>
              </a:rPr>
              <a:t>V</a:t>
            </a:r>
            <a:r>
              <a:rPr lang="en-US" sz="2400" dirty="0">
                <a:solidFill>
                  <a:srgbClr val="CC3300"/>
                </a:solidFill>
              </a:rPr>
              <a:t>)</a:t>
            </a:r>
            <a:r>
              <a:rPr lang="en-US" sz="2800" dirty="0"/>
              <a:t> time, excluding time to execute DFS-Visit.</a:t>
            </a:r>
          </a:p>
          <a:p>
            <a:endParaRPr lang="en-US" sz="1200" dirty="0"/>
          </a:p>
          <a:p>
            <a:r>
              <a:rPr lang="en-US" sz="2800" dirty="0"/>
              <a:t>DFS-Visit is called once for each white vertex </a:t>
            </a:r>
            <a:r>
              <a:rPr lang="en-US" sz="2400" i="1" dirty="0" err="1"/>
              <a:t>v</a:t>
            </a:r>
            <a:r>
              <a:rPr lang="en-US" sz="2400" dirty="0" err="1">
                <a:sym typeface="Symbol" pitchFamily="18" charset="2"/>
              </a:rPr>
              <a:t></a:t>
            </a:r>
            <a:r>
              <a:rPr lang="en-US" sz="2400" i="1" dirty="0" err="1">
                <a:sym typeface="Symbol" pitchFamily="18" charset="2"/>
              </a:rPr>
              <a:t>V</a:t>
            </a:r>
            <a:r>
              <a:rPr lang="en-US" sz="2800" dirty="0"/>
              <a:t> when it’s painted gray the first time.  Lines 3-6 of DFS-Visit is executed |</a:t>
            </a:r>
            <a:r>
              <a:rPr lang="en-US" sz="2800" i="1" dirty="0" err="1"/>
              <a:t>Adj</a:t>
            </a:r>
            <a:r>
              <a:rPr lang="en-US" sz="2800" dirty="0"/>
              <a:t>[</a:t>
            </a:r>
            <a:r>
              <a:rPr lang="en-US" sz="2800" i="1" dirty="0"/>
              <a:t>v</a:t>
            </a:r>
            <a:r>
              <a:rPr lang="en-US" sz="2800" dirty="0"/>
              <a:t>]| times. The total cost of executing DFS-Visit is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</a:t>
            </a:r>
            <a:r>
              <a:rPr lang="en-US" sz="2400" i="1" baseline="-25000" dirty="0" err="1">
                <a:solidFill>
                  <a:srgbClr val="CC3300"/>
                </a:solidFill>
              </a:rPr>
              <a:t>v</a:t>
            </a:r>
            <a:r>
              <a:rPr lang="en-US" sz="2400" baseline="-25000" dirty="0" err="1">
                <a:solidFill>
                  <a:srgbClr val="CC3300"/>
                </a:solidFill>
                <a:sym typeface="Symbol" pitchFamily="18" charset="2"/>
              </a:rPr>
              <a:t></a:t>
            </a:r>
            <a:r>
              <a:rPr lang="en-US" sz="2400" i="1" baseline="-25000" dirty="0" err="1">
                <a:solidFill>
                  <a:srgbClr val="CC3300"/>
                </a:solidFill>
                <a:sym typeface="Symbol" pitchFamily="18" charset="2"/>
              </a:rPr>
              <a:t>V</a:t>
            </a:r>
            <a:r>
              <a:rPr lang="en-US" sz="2800" dirty="0" err="1">
                <a:solidFill>
                  <a:srgbClr val="CC3300"/>
                </a:solidFill>
              </a:rPr>
              <a:t>|</a:t>
            </a:r>
            <a:r>
              <a:rPr lang="en-US" sz="2800" i="1" dirty="0" err="1">
                <a:solidFill>
                  <a:srgbClr val="CC3300"/>
                </a:solidFill>
              </a:rPr>
              <a:t>Adj</a:t>
            </a:r>
            <a:r>
              <a:rPr lang="en-US" sz="2800" dirty="0">
                <a:solidFill>
                  <a:srgbClr val="CC3300"/>
                </a:solidFill>
              </a:rPr>
              <a:t>[</a:t>
            </a:r>
            <a:r>
              <a:rPr lang="en-US" sz="2800" i="1" dirty="0">
                <a:solidFill>
                  <a:srgbClr val="CC3300"/>
                </a:solidFill>
              </a:rPr>
              <a:t>v</a:t>
            </a:r>
            <a:r>
              <a:rPr lang="en-US" sz="2800" dirty="0">
                <a:solidFill>
                  <a:srgbClr val="CC3300"/>
                </a:solidFill>
              </a:rPr>
              <a:t>]| = </a:t>
            </a:r>
            <a:r>
              <a:rPr lang="en-US" sz="24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400" dirty="0">
                <a:solidFill>
                  <a:srgbClr val="CC3300"/>
                </a:solidFill>
              </a:rPr>
              <a:t>(</a:t>
            </a:r>
            <a:r>
              <a:rPr lang="en-US" sz="2400" i="1" dirty="0">
                <a:solidFill>
                  <a:srgbClr val="CC3300"/>
                </a:solidFill>
              </a:rPr>
              <a:t>E</a:t>
            </a:r>
            <a:r>
              <a:rPr lang="en-US" sz="2400" dirty="0">
                <a:solidFill>
                  <a:srgbClr val="CC3300"/>
                </a:solidFill>
              </a:rPr>
              <a:t>)</a:t>
            </a:r>
            <a:r>
              <a:rPr lang="en-US" sz="2800" dirty="0"/>
              <a:t> </a:t>
            </a:r>
          </a:p>
          <a:p>
            <a:endParaRPr lang="en-US" sz="1200" dirty="0"/>
          </a:p>
          <a:p>
            <a:r>
              <a:rPr lang="en-US" sz="2800" dirty="0"/>
              <a:t>Total running time of DFS is</a:t>
            </a:r>
            <a:r>
              <a:rPr lang="en-US" sz="2800" i="1" dirty="0"/>
              <a:t>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V+E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DBB6D6-14F3-44E6-B088-4014703AE9E4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6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If there is a path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p</a:t>
            </a:r>
            <a:r>
              <a:rPr lang="en-AU" dirty="0">
                <a:sym typeface="Wingdings" pitchFamily="2" charset="2"/>
              </a:rPr>
              <a:t> from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u</a:t>
            </a:r>
            <a:r>
              <a:rPr lang="en-AU" dirty="0">
                <a:sym typeface="Wingdings" pitchFamily="2" charset="2"/>
              </a:rPr>
              <a:t> to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u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Wingdings" pitchFamily="2" charset="2"/>
              </a:rPr>
              <a:t>, we say that                                 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u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Wingdings" pitchFamily="2" charset="2"/>
              </a:rPr>
              <a:t> is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reachable</a:t>
            </a:r>
            <a:r>
              <a:rPr lang="en-AU" dirty="0">
                <a:sym typeface="Wingdings" pitchFamily="2" charset="2"/>
              </a:rPr>
              <a:t> from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u</a:t>
            </a:r>
            <a:r>
              <a:rPr lang="en-AU" dirty="0">
                <a:sym typeface="Wingdings" pitchFamily="2" charset="2"/>
              </a:rPr>
              <a:t> via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p</a:t>
            </a:r>
            <a:r>
              <a:rPr lang="en-AU" dirty="0">
                <a:sym typeface="Wingdings" pitchFamily="2" charset="2"/>
              </a:rPr>
              <a:t>: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u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>
                <a:sym typeface="Symbol" pitchFamily="18" charset="2"/>
              </a:rPr>
              <a:t>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u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.</a:t>
            </a:r>
            <a:endParaRPr lang="en-AU" dirty="0">
              <a:sym typeface="Wingdings" pitchFamily="2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A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path is simple</a:t>
            </a:r>
            <a:r>
              <a:rPr lang="en-AU" dirty="0">
                <a:sym typeface="Wingdings" pitchFamily="2" charset="2"/>
              </a:rPr>
              <a:t> if all vertices in the path are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distinct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.</a:t>
            </a:r>
            <a:endParaRPr lang="en-AU" dirty="0">
              <a:solidFill>
                <a:srgbClr val="FF0000"/>
              </a:solidFill>
              <a:sym typeface="Wingdings" pitchFamily="2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A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sub-path</a:t>
            </a:r>
            <a:r>
              <a:rPr lang="en-AU" dirty="0">
                <a:sym typeface="Wingdings" pitchFamily="2" charset="2"/>
              </a:rPr>
              <a:t> of path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p </a:t>
            </a:r>
            <a:r>
              <a:rPr lang="en-AU" dirty="0">
                <a:sym typeface="Symbol" pitchFamily="18" charset="2"/>
              </a:rPr>
              <a:t> 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0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1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2</a:t>
            </a:r>
            <a:r>
              <a:rPr lang="en-AU" dirty="0">
                <a:sym typeface="Wingdings" pitchFamily="2" charset="2"/>
              </a:rPr>
              <a:t>, …, </a:t>
            </a:r>
            <a:r>
              <a:rPr lang="en-AU" i="1" dirty="0" err="1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i="1" baseline="-25000" dirty="0" err="1">
                <a:solidFill>
                  <a:srgbClr val="006600"/>
                </a:solidFill>
                <a:sym typeface="Wingdings" pitchFamily="2" charset="2"/>
              </a:rPr>
              <a:t>k</a:t>
            </a:r>
            <a:r>
              <a:rPr lang="en-AU" dirty="0">
                <a:sym typeface="Symbol" pitchFamily="18" charset="2"/>
              </a:rPr>
              <a:t></a:t>
            </a:r>
            <a:r>
              <a:rPr lang="en-AU" dirty="0">
                <a:sym typeface="Wingdings" pitchFamily="2" charset="2"/>
              </a:rPr>
              <a:t> is a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contiguous subsequence</a:t>
            </a:r>
            <a:r>
              <a:rPr lang="en-AU" dirty="0">
                <a:sym typeface="Wingdings" pitchFamily="2" charset="2"/>
              </a:rPr>
              <a:t> of its vertices.</a:t>
            </a:r>
          </a:p>
          <a:p>
            <a:pPr marL="571500" lvl="1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For any </a:t>
            </a:r>
            <a:r>
              <a:rPr lang="en-AU" dirty="0">
                <a:solidFill>
                  <a:srgbClr val="006600"/>
                </a:solidFill>
                <a:sym typeface="Wingdings" pitchFamily="2" charset="2"/>
              </a:rPr>
              <a:t>0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>
                <a:sym typeface="Symbol" pitchFamily="18" charset="2"/>
              </a:rPr>
              <a:t>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i="1" dirty="0" err="1">
                <a:solidFill>
                  <a:srgbClr val="006600"/>
                </a:solidFill>
                <a:sym typeface="Wingdings" pitchFamily="2" charset="2"/>
              </a:rPr>
              <a:t>i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>
                <a:sym typeface="Symbol" pitchFamily="18" charset="2"/>
              </a:rPr>
              <a:t>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j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>
                <a:sym typeface="Symbol" pitchFamily="18" charset="2"/>
              </a:rPr>
              <a:t>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k</a:t>
            </a:r>
            <a:r>
              <a:rPr lang="en-AU" dirty="0">
                <a:sym typeface="Wingdings" pitchFamily="2" charset="2"/>
              </a:rPr>
              <a:t>, the subsequence of vertices </a:t>
            </a:r>
            <a:r>
              <a:rPr lang="en-AU" dirty="0">
                <a:sym typeface="Symbol" pitchFamily="18" charset="2"/>
              </a:rPr>
              <a:t>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i="1" baseline="-25000" dirty="0">
                <a:solidFill>
                  <a:srgbClr val="006600"/>
                </a:solidFill>
                <a:sym typeface="Wingdings" pitchFamily="2" charset="2"/>
              </a:rPr>
              <a:t>i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i="1" baseline="-25000" dirty="0">
                <a:solidFill>
                  <a:srgbClr val="006600"/>
                </a:solidFill>
                <a:sym typeface="Wingdings" pitchFamily="2" charset="2"/>
              </a:rPr>
              <a:t>i</a:t>
            </a:r>
            <a:r>
              <a:rPr lang="en-AU" baseline="-25000" dirty="0">
                <a:solidFill>
                  <a:srgbClr val="006600"/>
                </a:solidFill>
                <a:sym typeface="Symbol" pitchFamily="18" charset="2"/>
              </a:rPr>
              <a:t>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1</a:t>
            </a:r>
            <a:r>
              <a:rPr lang="en-AU" dirty="0">
                <a:sym typeface="Wingdings" pitchFamily="2" charset="2"/>
              </a:rPr>
              <a:t>, …, </a:t>
            </a:r>
            <a:r>
              <a:rPr lang="en-AU" i="1" dirty="0" err="1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i="1" baseline="-25000" dirty="0" err="1">
                <a:solidFill>
                  <a:srgbClr val="006600"/>
                </a:solidFill>
                <a:sym typeface="Wingdings" pitchFamily="2" charset="2"/>
              </a:rPr>
              <a:t>j</a:t>
            </a:r>
            <a:r>
              <a:rPr lang="en-AU" dirty="0">
                <a:sym typeface="Symbol" pitchFamily="18" charset="2"/>
              </a:rPr>
              <a:t></a:t>
            </a:r>
            <a:r>
              <a:rPr lang="en-AU" dirty="0">
                <a:sym typeface="Wingdings" pitchFamily="2" charset="2"/>
              </a:rPr>
              <a:t> is a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sub-path</a:t>
            </a:r>
            <a:r>
              <a:rPr lang="en-AU" dirty="0">
                <a:sym typeface="Wingdings" pitchFamily="2" charset="2"/>
              </a:rPr>
              <a:t> of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p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In a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directed graph</a:t>
            </a:r>
            <a:r>
              <a:rPr lang="en-AU" dirty="0">
                <a:sym typeface="Wingdings" pitchFamily="2" charset="2"/>
              </a:rPr>
              <a:t>, a path </a:t>
            </a:r>
            <a:r>
              <a:rPr lang="en-AU" dirty="0">
                <a:sym typeface="Symbol" pitchFamily="18" charset="2"/>
              </a:rPr>
              <a:t>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0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1</a:t>
            </a:r>
            <a:r>
              <a:rPr lang="en-AU" dirty="0">
                <a:sym typeface="Wingdings" pitchFamily="2" charset="2"/>
              </a:rPr>
              <a:t>, …, </a:t>
            </a:r>
            <a:r>
              <a:rPr lang="en-AU" i="1" dirty="0" err="1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i="1" baseline="-25000" dirty="0" err="1">
                <a:solidFill>
                  <a:srgbClr val="006600"/>
                </a:solidFill>
                <a:sym typeface="Wingdings" pitchFamily="2" charset="2"/>
              </a:rPr>
              <a:t>k</a:t>
            </a:r>
            <a:r>
              <a:rPr lang="en-AU" dirty="0">
                <a:sym typeface="Symbol" pitchFamily="18" charset="2"/>
              </a:rPr>
              <a:t></a:t>
            </a:r>
            <a:r>
              <a:rPr lang="en-AU" dirty="0">
                <a:sym typeface="Wingdings" pitchFamily="2" charset="2"/>
              </a:rPr>
              <a:t> forms a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cycle</a:t>
            </a:r>
            <a:r>
              <a:rPr lang="en-AU" dirty="0">
                <a:sym typeface="Wingdings" pitchFamily="2" charset="2"/>
              </a:rPr>
              <a:t>                 if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0 </a:t>
            </a:r>
            <a:r>
              <a:rPr lang="en-AU" dirty="0">
                <a:sym typeface="Symbol" pitchFamily="18" charset="2"/>
              </a:rPr>
              <a:t> </a:t>
            </a:r>
            <a:r>
              <a:rPr lang="en-AU" i="1" dirty="0" err="1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i="1" baseline="-25000" dirty="0" err="1">
                <a:solidFill>
                  <a:srgbClr val="006600"/>
                </a:solidFill>
                <a:sym typeface="Wingdings" pitchFamily="2" charset="2"/>
              </a:rPr>
              <a:t>k</a:t>
            </a:r>
            <a:r>
              <a:rPr lang="en-AU" dirty="0">
                <a:sym typeface="Wingdings" pitchFamily="2" charset="2"/>
              </a:rPr>
              <a:t> and the path contains at least one edge.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The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cycle</a:t>
            </a:r>
            <a:r>
              <a:rPr lang="en-AU" dirty="0">
                <a:sym typeface="Wingdings" pitchFamily="2" charset="2"/>
              </a:rPr>
              <a:t> is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simple</a:t>
            </a:r>
            <a:r>
              <a:rPr lang="en-AU" dirty="0">
                <a:sym typeface="Wingdings" pitchFamily="2" charset="2"/>
              </a:rPr>
              <a:t> if, in addition,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0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1</a:t>
            </a:r>
            <a:r>
              <a:rPr lang="en-AU" dirty="0">
                <a:sym typeface="Wingdings" pitchFamily="2" charset="2"/>
              </a:rPr>
              <a:t>, …, </a:t>
            </a:r>
            <a:r>
              <a:rPr lang="en-AU" i="1" dirty="0" err="1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i="1" baseline="-25000" dirty="0" err="1">
                <a:solidFill>
                  <a:srgbClr val="006600"/>
                </a:solidFill>
                <a:sym typeface="Wingdings" pitchFamily="2" charset="2"/>
              </a:rPr>
              <a:t>k</a:t>
            </a:r>
            <a:r>
              <a:rPr lang="en-AU" dirty="0">
                <a:sym typeface="Wingdings" pitchFamily="2" charset="2"/>
              </a:rPr>
              <a:t> are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distinct</a:t>
            </a:r>
            <a:r>
              <a:rPr lang="en-AU" dirty="0">
                <a:sym typeface="Wingdings" pitchFamily="2" charset="2"/>
              </a:rPr>
              <a:t>.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A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self-loop</a:t>
            </a:r>
            <a:r>
              <a:rPr lang="en-AU" dirty="0">
                <a:sym typeface="Wingdings" pitchFamily="2" charset="2"/>
              </a:rPr>
              <a:t> is a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cycle </a:t>
            </a:r>
            <a:r>
              <a:rPr lang="en-AU" dirty="0">
                <a:sym typeface="Wingdings" pitchFamily="2" charset="2"/>
              </a:rPr>
              <a:t>of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length 1</a:t>
            </a:r>
            <a:r>
              <a:rPr lang="en-AU" dirty="0">
                <a:sym typeface="Wingdings" pitchFamily="2" charset="2"/>
              </a:rPr>
              <a:t>.</a:t>
            </a:r>
            <a:endParaRPr lang="en-AU" dirty="0">
              <a:solidFill>
                <a:srgbClr val="FF0000"/>
              </a:solidFill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533400" y="381000"/>
            <a:ext cx="8153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tabLst>
                <a:tab pos="1905000" algn="l"/>
              </a:tabLst>
            </a:pPr>
            <a:endParaRPr lang="en-AU" sz="3200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 eaLnBrk="0" hangingPunct="0">
              <a:lnSpc>
                <a:spcPct val="3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Wingdings" pitchFamily="2" charset="2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811490" y="1360712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>
                <a:solidFill>
                  <a:srgbClr val="006600"/>
                </a:solidFill>
              </a:rPr>
              <a:t>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323906-2BE3-40F2-B303-51E804892272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086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Parenthesis Theorem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989143"/>
            <a:ext cx="8727141" cy="3027692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 b="1" u="sng" dirty="0">
                <a:solidFill>
                  <a:srgbClr val="CC3300"/>
                </a:solidFill>
              </a:rPr>
              <a:t>Theorem 22.7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For all </a:t>
            </a:r>
            <a:r>
              <a:rPr lang="en-US" sz="2400" i="1" dirty="0"/>
              <a:t>u</a:t>
            </a:r>
            <a:r>
              <a:rPr lang="en-US" sz="2400" i="1" dirty="0">
                <a:latin typeface="RMTMI" charset="-95"/>
              </a:rPr>
              <a:t>, </a:t>
            </a:r>
            <a:r>
              <a:rPr lang="en-US" sz="2400" i="1" dirty="0"/>
              <a:t>v</a:t>
            </a:r>
            <a:r>
              <a:rPr lang="en-US" sz="2400" dirty="0"/>
              <a:t>, exactly one of the following holds: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1. </a:t>
            </a:r>
            <a:r>
              <a:rPr lang="en-US" sz="2400" i="1" dirty="0"/>
              <a:t>d</a:t>
            </a:r>
            <a:r>
              <a:rPr lang="en-US" sz="2400" dirty="0"/>
              <a:t>[</a:t>
            </a:r>
            <a:r>
              <a:rPr lang="en-US" sz="2400" i="1" dirty="0"/>
              <a:t>u</a:t>
            </a:r>
            <a:r>
              <a:rPr lang="en-US" sz="2400" dirty="0"/>
              <a:t>] </a:t>
            </a:r>
            <a:r>
              <a:rPr lang="en-US" sz="2400" i="1" dirty="0">
                <a:latin typeface="RMTMI" charset="-95"/>
              </a:rPr>
              <a:t>&lt; </a:t>
            </a:r>
            <a:r>
              <a:rPr lang="en-US" sz="2400" i="1" dirty="0"/>
              <a:t>f </a:t>
            </a:r>
            <a:r>
              <a:rPr lang="en-US" sz="2400" dirty="0"/>
              <a:t>[</a:t>
            </a:r>
            <a:r>
              <a:rPr lang="en-US" sz="2400" i="1" dirty="0"/>
              <a:t>u</a:t>
            </a:r>
            <a:r>
              <a:rPr lang="en-US" sz="2400" dirty="0"/>
              <a:t>] </a:t>
            </a:r>
            <a:r>
              <a:rPr lang="en-US" sz="2400" i="1" dirty="0">
                <a:latin typeface="RMTMI" charset="-95"/>
              </a:rPr>
              <a:t>&lt; </a:t>
            </a:r>
            <a:r>
              <a:rPr lang="en-US" sz="2400" i="1" dirty="0"/>
              <a:t>d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dirty="0"/>
              <a:t>] </a:t>
            </a:r>
            <a:r>
              <a:rPr lang="en-US" sz="2400" i="1" dirty="0">
                <a:latin typeface="RMTMI" charset="-95"/>
              </a:rPr>
              <a:t>&lt; </a:t>
            </a:r>
            <a:r>
              <a:rPr lang="en-US" sz="2400" i="1" dirty="0"/>
              <a:t>f 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dirty="0"/>
              <a:t>] or </a:t>
            </a:r>
            <a:r>
              <a:rPr lang="en-US" sz="2400" i="1" dirty="0"/>
              <a:t>d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dirty="0"/>
              <a:t>] </a:t>
            </a:r>
            <a:r>
              <a:rPr lang="en-US" sz="2400" i="1" dirty="0">
                <a:latin typeface="RMTMI" charset="-95"/>
              </a:rPr>
              <a:t>&lt; </a:t>
            </a:r>
            <a:r>
              <a:rPr lang="en-US" sz="2400" i="1" dirty="0"/>
              <a:t>f 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dirty="0"/>
              <a:t>] </a:t>
            </a:r>
            <a:r>
              <a:rPr lang="en-US" sz="2400" i="1" dirty="0">
                <a:latin typeface="RMTMI" charset="-95"/>
              </a:rPr>
              <a:t>&lt; </a:t>
            </a:r>
            <a:r>
              <a:rPr lang="en-US" sz="2400" i="1" dirty="0"/>
              <a:t>d</a:t>
            </a:r>
            <a:r>
              <a:rPr lang="en-US" sz="2400" dirty="0"/>
              <a:t>[</a:t>
            </a:r>
            <a:r>
              <a:rPr lang="en-US" sz="2400" i="1" dirty="0"/>
              <a:t>u</a:t>
            </a:r>
            <a:r>
              <a:rPr lang="en-US" sz="2400" dirty="0"/>
              <a:t>] </a:t>
            </a:r>
            <a:r>
              <a:rPr lang="en-US" sz="2400" i="1" dirty="0">
                <a:latin typeface="RMTMI" charset="-95"/>
              </a:rPr>
              <a:t>&lt; </a:t>
            </a:r>
            <a:r>
              <a:rPr lang="en-US" sz="2400" i="1" dirty="0"/>
              <a:t>f </a:t>
            </a:r>
            <a:r>
              <a:rPr lang="en-US" sz="2400" dirty="0"/>
              <a:t>[</a:t>
            </a:r>
            <a:r>
              <a:rPr lang="en-US" sz="2400" i="1" dirty="0"/>
              <a:t>u</a:t>
            </a:r>
            <a:r>
              <a:rPr lang="en-US" sz="2400" dirty="0"/>
              <a:t>] and neither </a:t>
            </a:r>
            <a:r>
              <a:rPr lang="en-US" sz="2400" i="1" dirty="0"/>
              <a:t>u </a:t>
            </a:r>
            <a:r>
              <a:rPr lang="en-US" sz="2400" dirty="0"/>
              <a:t>nor </a:t>
            </a:r>
            <a:r>
              <a:rPr lang="en-US" sz="2400" i="1" dirty="0"/>
              <a:t>v</a:t>
            </a:r>
            <a:r>
              <a:rPr lang="en-US" sz="2400" i="1" dirty="0">
                <a:latin typeface="RMTMI" charset="-95"/>
              </a:rPr>
              <a:t> </a:t>
            </a:r>
            <a:r>
              <a:rPr lang="en-US" sz="2400" dirty="0"/>
              <a:t>is a descendant of the other.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2. </a:t>
            </a:r>
            <a:r>
              <a:rPr lang="en-US" sz="2400" i="1" dirty="0"/>
              <a:t>d</a:t>
            </a:r>
            <a:r>
              <a:rPr lang="en-US" sz="2400" dirty="0"/>
              <a:t>[</a:t>
            </a:r>
            <a:r>
              <a:rPr lang="en-US" sz="2400" i="1" dirty="0"/>
              <a:t>u</a:t>
            </a:r>
            <a:r>
              <a:rPr lang="en-US" sz="2400" dirty="0"/>
              <a:t>] </a:t>
            </a:r>
            <a:r>
              <a:rPr lang="en-US" sz="2400" i="1" dirty="0">
                <a:latin typeface="RMTMI" charset="-95"/>
              </a:rPr>
              <a:t>&lt; </a:t>
            </a:r>
            <a:r>
              <a:rPr lang="en-US" sz="2400" i="1" dirty="0"/>
              <a:t>d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dirty="0"/>
              <a:t>] </a:t>
            </a:r>
            <a:r>
              <a:rPr lang="en-US" sz="2400" i="1" dirty="0">
                <a:latin typeface="RMTMI" charset="-95"/>
              </a:rPr>
              <a:t>&lt; </a:t>
            </a:r>
            <a:r>
              <a:rPr lang="en-US" sz="2400" i="1" dirty="0"/>
              <a:t>f 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dirty="0"/>
              <a:t>] </a:t>
            </a:r>
            <a:r>
              <a:rPr lang="en-US" sz="2400" i="1" dirty="0">
                <a:latin typeface="RMTMI" charset="-95"/>
              </a:rPr>
              <a:t>&lt; </a:t>
            </a:r>
            <a:r>
              <a:rPr lang="en-US" sz="2400" i="1" dirty="0"/>
              <a:t>f </a:t>
            </a:r>
            <a:r>
              <a:rPr lang="en-US" sz="2400" dirty="0"/>
              <a:t>[</a:t>
            </a:r>
            <a:r>
              <a:rPr lang="en-US" sz="2400" i="1" dirty="0"/>
              <a:t>u</a:t>
            </a:r>
            <a:r>
              <a:rPr lang="en-US" sz="2400" dirty="0"/>
              <a:t>] and </a:t>
            </a:r>
            <a:r>
              <a:rPr lang="en-US" sz="2400" i="1" dirty="0"/>
              <a:t>v</a:t>
            </a:r>
            <a:r>
              <a:rPr lang="en-US" sz="2400" i="1" dirty="0">
                <a:latin typeface="RMTMI" charset="-95"/>
              </a:rPr>
              <a:t> </a:t>
            </a:r>
            <a:r>
              <a:rPr lang="en-US" sz="2400" dirty="0"/>
              <a:t>is a descendant of </a:t>
            </a:r>
            <a:r>
              <a:rPr lang="en-US" sz="2400" i="1" dirty="0"/>
              <a:t>u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3. </a:t>
            </a:r>
            <a:r>
              <a:rPr lang="en-US" sz="2400" i="1" dirty="0"/>
              <a:t>d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dirty="0"/>
              <a:t>] </a:t>
            </a:r>
            <a:r>
              <a:rPr lang="en-US" sz="2400" i="1" dirty="0">
                <a:latin typeface="RMTMI" charset="-95"/>
              </a:rPr>
              <a:t>&lt; </a:t>
            </a:r>
            <a:r>
              <a:rPr lang="en-US" sz="2400" i="1" dirty="0"/>
              <a:t>d</a:t>
            </a:r>
            <a:r>
              <a:rPr lang="en-US" sz="2400" dirty="0"/>
              <a:t>[</a:t>
            </a:r>
            <a:r>
              <a:rPr lang="en-US" sz="2400" i="1" dirty="0"/>
              <a:t>u</a:t>
            </a:r>
            <a:r>
              <a:rPr lang="en-US" sz="2400" dirty="0"/>
              <a:t>] </a:t>
            </a:r>
            <a:r>
              <a:rPr lang="en-US" sz="2400" i="1" dirty="0">
                <a:latin typeface="RMTMI" charset="-95"/>
              </a:rPr>
              <a:t>&lt; </a:t>
            </a:r>
            <a:r>
              <a:rPr lang="en-US" sz="2400" i="1" dirty="0"/>
              <a:t>f </a:t>
            </a:r>
            <a:r>
              <a:rPr lang="en-US" sz="2400" dirty="0"/>
              <a:t>[</a:t>
            </a:r>
            <a:r>
              <a:rPr lang="en-US" sz="2400" i="1" dirty="0"/>
              <a:t>u</a:t>
            </a:r>
            <a:r>
              <a:rPr lang="en-US" sz="2400" dirty="0"/>
              <a:t>] </a:t>
            </a:r>
            <a:r>
              <a:rPr lang="en-US" sz="2400" i="1" dirty="0">
                <a:latin typeface="RMTMI" charset="-95"/>
              </a:rPr>
              <a:t>&lt; </a:t>
            </a:r>
            <a:r>
              <a:rPr lang="en-US" sz="2400" i="1" dirty="0"/>
              <a:t>f 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dirty="0"/>
              <a:t>] and </a:t>
            </a:r>
            <a:r>
              <a:rPr lang="en-US" sz="2400" i="1" dirty="0"/>
              <a:t>u </a:t>
            </a:r>
            <a:r>
              <a:rPr lang="en-US" sz="2400" dirty="0"/>
              <a:t>is a descendant of </a:t>
            </a:r>
            <a:r>
              <a:rPr lang="en-US" sz="2400" i="1" dirty="0"/>
              <a:t>v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228600" y="4016834"/>
            <a:ext cx="88392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w"/>
            </a:pPr>
            <a:r>
              <a:rPr lang="en-US" u="none" dirty="0">
                <a:solidFill>
                  <a:srgbClr val="010000"/>
                </a:solidFill>
              </a:rPr>
              <a:t>So </a:t>
            </a:r>
            <a:r>
              <a:rPr lang="en-US" i="1" u="none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u="none" dirty="0">
                <a:solidFill>
                  <a:srgbClr val="010000"/>
                </a:solidFill>
              </a:rPr>
              <a:t>[</a:t>
            </a:r>
            <a:r>
              <a:rPr lang="en-US" i="1" u="none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u="none" dirty="0">
                <a:solidFill>
                  <a:srgbClr val="010000"/>
                </a:solidFill>
              </a:rPr>
              <a:t>] </a:t>
            </a:r>
            <a:r>
              <a:rPr lang="en-US" i="1" u="none" dirty="0">
                <a:solidFill>
                  <a:srgbClr val="010000"/>
                </a:solidFill>
                <a:latin typeface="RMTMI" charset="-95"/>
              </a:rPr>
              <a:t>&lt; </a:t>
            </a:r>
            <a:r>
              <a:rPr lang="en-US" i="1" u="none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u="none" dirty="0">
                <a:solidFill>
                  <a:srgbClr val="010000"/>
                </a:solidFill>
              </a:rPr>
              <a:t>[</a:t>
            </a:r>
            <a:r>
              <a:rPr lang="en-US" i="1" u="none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u="none" dirty="0">
                <a:solidFill>
                  <a:srgbClr val="010000"/>
                </a:solidFill>
              </a:rPr>
              <a:t>] </a:t>
            </a:r>
            <a:r>
              <a:rPr lang="en-US" i="1" u="none" dirty="0">
                <a:solidFill>
                  <a:srgbClr val="010000"/>
                </a:solidFill>
                <a:latin typeface="RMTMI" charset="-95"/>
              </a:rPr>
              <a:t>&lt; </a:t>
            </a:r>
            <a:r>
              <a:rPr lang="en-US" i="1" u="none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u="none" dirty="0">
                <a:solidFill>
                  <a:srgbClr val="010000"/>
                </a:solidFill>
              </a:rPr>
              <a:t> </a:t>
            </a:r>
            <a:r>
              <a:rPr lang="en-US" u="none" dirty="0">
                <a:solidFill>
                  <a:srgbClr val="010000"/>
                </a:solidFill>
              </a:rPr>
              <a:t>[</a:t>
            </a:r>
            <a:r>
              <a:rPr lang="en-US" i="1" u="none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u="none" dirty="0">
                <a:solidFill>
                  <a:srgbClr val="010000"/>
                </a:solidFill>
              </a:rPr>
              <a:t>] </a:t>
            </a:r>
            <a:r>
              <a:rPr lang="en-US" i="1" u="none" dirty="0">
                <a:solidFill>
                  <a:srgbClr val="010000"/>
                </a:solidFill>
                <a:latin typeface="RMTMI" charset="-95"/>
              </a:rPr>
              <a:t>&lt; </a:t>
            </a:r>
            <a:r>
              <a:rPr lang="en-US" i="1" u="none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u="none" dirty="0">
                <a:solidFill>
                  <a:srgbClr val="010000"/>
                </a:solidFill>
              </a:rPr>
              <a:t> </a:t>
            </a:r>
            <a:r>
              <a:rPr lang="en-US" u="none" dirty="0">
                <a:solidFill>
                  <a:srgbClr val="010000"/>
                </a:solidFill>
              </a:rPr>
              <a:t>[</a:t>
            </a:r>
            <a:r>
              <a:rPr lang="en-US" i="1" u="none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u="none" dirty="0">
                <a:solidFill>
                  <a:srgbClr val="010000"/>
                </a:solidFill>
              </a:rPr>
              <a:t>] </a:t>
            </a:r>
            <a:r>
              <a:rPr lang="en-US" i="1" u="none" dirty="0">
                <a:solidFill>
                  <a:srgbClr val="010000"/>
                </a:solidFill>
              </a:rPr>
              <a:t>cannot </a:t>
            </a:r>
            <a:r>
              <a:rPr lang="en-US" u="none" dirty="0">
                <a:solidFill>
                  <a:srgbClr val="010000"/>
                </a:solidFill>
              </a:rPr>
              <a:t>happen.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w"/>
            </a:pPr>
            <a:r>
              <a:rPr lang="en-US" u="none" dirty="0">
                <a:solidFill>
                  <a:srgbClr val="010000"/>
                </a:solidFill>
              </a:rPr>
              <a:t>Like parentheses: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w"/>
            </a:pPr>
            <a:r>
              <a:rPr lang="en-US" sz="2000" u="none" dirty="0">
                <a:solidFill>
                  <a:srgbClr val="010000"/>
                </a:solidFill>
              </a:rPr>
              <a:t>OK: ( ) [ ] ( [ ] ) [ ( ) ]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w"/>
            </a:pPr>
            <a:r>
              <a:rPr lang="en-US" sz="2000" u="none" dirty="0">
                <a:solidFill>
                  <a:srgbClr val="010000"/>
                </a:solidFill>
              </a:rPr>
              <a:t>Not OK: ( [ ) ] [ ( ] 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1" i="1" u="none" dirty="0">
                <a:solidFill>
                  <a:schemeClr val="hlink"/>
                </a:solidFill>
              </a:rPr>
              <a:t>Corollary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i="1" u="none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u="none" dirty="0">
                <a:solidFill>
                  <a:srgbClr val="CC3300"/>
                </a:solidFill>
                <a:latin typeface="RMTMI" charset="-95"/>
              </a:rPr>
              <a:t> </a:t>
            </a:r>
            <a:r>
              <a:rPr lang="en-US" u="none" dirty="0">
                <a:solidFill>
                  <a:srgbClr val="CC3300"/>
                </a:solidFill>
              </a:rPr>
              <a:t>is a proper descendant of </a:t>
            </a:r>
            <a:r>
              <a:rPr lang="en-US" i="1" u="none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1" u="none" dirty="0">
                <a:solidFill>
                  <a:srgbClr val="CC3300"/>
                </a:solidFill>
              </a:rPr>
              <a:t> </a:t>
            </a:r>
            <a:r>
              <a:rPr lang="en-US" u="none" dirty="0">
                <a:solidFill>
                  <a:srgbClr val="CC3300"/>
                </a:solidFill>
              </a:rPr>
              <a:t>if and only if </a:t>
            </a:r>
            <a:r>
              <a:rPr lang="en-US" i="1" u="none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u="none" dirty="0">
                <a:solidFill>
                  <a:srgbClr val="CC3300"/>
                </a:solidFill>
              </a:rPr>
              <a:t>[</a:t>
            </a:r>
            <a:r>
              <a:rPr lang="en-US" i="1" u="none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u="none" dirty="0">
                <a:solidFill>
                  <a:srgbClr val="CC3300"/>
                </a:solidFill>
              </a:rPr>
              <a:t>] </a:t>
            </a:r>
            <a:r>
              <a:rPr lang="en-US" i="1" u="none" dirty="0">
                <a:solidFill>
                  <a:srgbClr val="CC3300"/>
                </a:solidFill>
                <a:latin typeface="RMTMI" charset="-95"/>
              </a:rPr>
              <a:t>&lt; </a:t>
            </a:r>
            <a:r>
              <a:rPr lang="en-US" i="1" u="none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u="none" dirty="0">
                <a:solidFill>
                  <a:srgbClr val="CC3300"/>
                </a:solidFill>
              </a:rPr>
              <a:t>[</a:t>
            </a:r>
            <a:r>
              <a:rPr lang="en-US" i="1" u="none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u="none" dirty="0">
                <a:solidFill>
                  <a:srgbClr val="CC3300"/>
                </a:solidFill>
              </a:rPr>
              <a:t>] </a:t>
            </a:r>
            <a:r>
              <a:rPr lang="en-US" i="1" u="none" dirty="0">
                <a:solidFill>
                  <a:srgbClr val="CC3300"/>
                </a:solidFill>
                <a:latin typeface="RMTMI" charset="-95"/>
              </a:rPr>
              <a:t>&lt; </a:t>
            </a:r>
            <a:r>
              <a:rPr lang="en-US" i="1" u="none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u="none" dirty="0">
                <a:solidFill>
                  <a:srgbClr val="CC3300"/>
                </a:solidFill>
              </a:rPr>
              <a:t> </a:t>
            </a:r>
            <a:r>
              <a:rPr lang="en-US" u="none" dirty="0">
                <a:solidFill>
                  <a:srgbClr val="CC3300"/>
                </a:solidFill>
              </a:rPr>
              <a:t>[</a:t>
            </a:r>
            <a:r>
              <a:rPr lang="en-US" i="1" u="none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u="none" dirty="0">
                <a:solidFill>
                  <a:srgbClr val="CC3300"/>
                </a:solidFill>
              </a:rPr>
              <a:t>] </a:t>
            </a:r>
            <a:r>
              <a:rPr lang="en-US" i="1" u="none" dirty="0">
                <a:solidFill>
                  <a:srgbClr val="CC3300"/>
                </a:solidFill>
                <a:latin typeface="RMTMI" charset="-95"/>
              </a:rPr>
              <a:t>&lt; </a:t>
            </a:r>
            <a:r>
              <a:rPr lang="en-US" i="1" u="none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u="none" dirty="0">
                <a:solidFill>
                  <a:srgbClr val="CC3300"/>
                </a:solidFill>
              </a:rPr>
              <a:t> </a:t>
            </a:r>
            <a:r>
              <a:rPr lang="en-US" u="none" dirty="0">
                <a:solidFill>
                  <a:srgbClr val="CC3300"/>
                </a:solidFill>
              </a:rPr>
              <a:t>[</a:t>
            </a:r>
            <a:r>
              <a:rPr lang="en-US" i="1" u="none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u="none" dirty="0">
                <a:solidFill>
                  <a:srgbClr val="CC3300"/>
                </a:solidFill>
              </a:rPr>
              <a:t>].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u="none" dirty="0">
              <a:solidFill>
                <a:srgbClr val="01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F41936-CD15-44CE-9E64-8EE2093F3BA6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779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(Parenthesis Theorem)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4211" name="Oval 3"/>
          <p:cNvSpPr>
            <a:spLocks noChangeArrowheads="1"/>
          </p:cNvSpPr>
          <p:nvPr/>
        </p:nvSpPr>
        <p:spPr bwMode="auto">
          <a:xfrm>
            <a:off x="1928813" y="214630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938338" y="22098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>
                <a:sym typeface="Symbol" pitchFamily="18" charset="2"/>
              </a:rPr>
              <a:t>3/6</a:t>
            </a:r>
            <a:endParaRPr lang="en-US" b="1" u="none"/>
          </a:p>
        </p:txBody>
      </p:sp>
      <p:sp>
        <p:nvSpPr>
          <p:cNvPr id="94213" name="Oval 5"/>
          <p:cNvSpPr>
            <a:spLocks noChangeArrowheads="1"/>
          </p:cNvSpPr>
          <p:nvPr/>
        </p:nvSpPr>
        <p:spPr bwMode="auto">
          <a:xfrm>
            <a:off x="1928813" y="356235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4/5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024063" y="3597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1" u="none"/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3409950" y="355600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7/8</a:t>
            </a:r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2505075" y="3851275"/>
            <a:ext cx="9239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4891088" y="3565525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u="none"/>
              <a:t>12/13</a:t>
            </a:r>
            <a:endParaRPr lang="en-US" b="1" u="none"/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3405188" y="21510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2/9</a:t>
            </a:r>
          </a:p>
        </p:txBody>
      </p:sp>
      <p:sp>
        <p:nvSpPr>
          <p:cNvPr id="94219" name="Oval 11"/>
          <p:cNvSpPr>
            <a:spLocks noChangeArrowheads="1"/>
          </p:cNvSpPr>
          <p:nvPr/>
        </p:nvSpPr>
        <p:spPr bwMode="auto">
          <a:xfrm>
            <a:off x="4886325" y="216058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1/10</a:t>
            </a:r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2216150" y="2724150"/>
            <a:ext cx="0" cy="8429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>
            <a:off x="3697288" y="2733675"/>
            <a:ext cx="0" cy="8429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>
            <a:off x="5178425" y="2743200"/>
            <a:ext cx="0" cy="842963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 flipV="1">
            <a:off x="2424113" y="2600325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2095500" y="1749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y</a:t>
            </a:r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3562350" y="175895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z</a:t>
            </a:r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5029200" y="1768475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2062163" y="40449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x</a:t>
            </a:r>
          </a:p>
        </p:txBody>
      </p:sp>
      <p:sp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3557588" y="40544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w</a:t>
            </a:r>
          </a:p>
        </p:txBody>
      </p:sp>
      <p:sp>
        <p:nvSpPr>
          <p:cNvPr id="94229" name="Text Box 21"/>
          <p:cNvSpPr txBox="1">
            <a:spLocks noChangeArrowheads="1"/>
          </p:cNvSpPr>
          <p:nvPr/>
        </p:nvSpPr>
        <p:spPr bwMode="auto">
          <a:xfrm>
            <a:off x="5038725" y="40497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v</a:t>
            </a:r>
          </a:p>
        </p:txBody>
      </p:sp>
      <p:sp>
        <p:nvSpPr>
          <p:cNvPr id="94230" name="Line 22"/>
          <p:cNvSpPr>
            <a:spLocks noChangeShapeType="1"/>
          </p:cNvSpPr>
          <p:nvPr/>
        </p:nvSpPr>
        <p:spPr bwMode="auto">
          <a:xfrm>
            <a:off x="2514600" y="2460625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1" name="Line 23"/>
          <p:cNvSpPr>
            <a:spLocks noChangeShapeType="1"/>
          </p:cNvSpPr>
          <p:nvPr/>
        </p:nvSpPr>
        <p:spPr bwMode="auto">
          <a:xfrm flipV="1">
            <a:off x="3932238" y="2622550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2" name="Text Box 24"/>
          <p:cNvSpPr txBox="1">
            <a:spLocks noChangeArrowheads="1"/>
          </p:cNvSpPr>
          <p:nvPr/>
        </p:nvSpPr>
        <p:spPr bwMode="auto">
          <a:xfrm>
            <a:off x="2608263" y="2794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4122738" y="27940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F</a:t>
            </a:r>
          </a:p>
        </p:txBody>
      </p:sp>
      <p:sp>
        <p:nvSpPr>
          <p:cNvPr id="94234" name="Oval 26"/>
          <p:cNvSpPr>
            <a:spLocks noChangeArrowheads="1"/>
          </p:cNvSpPr>
          <p:nvPr/>
        </p:nvSpPr>
        <p:spPr bwMode="auto">
          <a:xfrm>
            <a:off x="6386513" y="3589338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u="none"/>
              <a:t>14/15</a:t>
            </a:r>
            <a:endParaRPr lang="en-US" b="1" u="none"/>
          </a:p>
        </p:txBody>
      </p:sp>
      <p:sp>
        <p:nvSpPr>
          <p:cNvPr id="94235" name="Oval 27"/>
          <p:cNvSpPr>
            <a:spLocks noChangeArrowheads="1"/>
          </p:cNvSpPr>
          <p:nvPr/>
        </p:nvSpPr>
        <p:spPr bwMode="auto">
          <a:xfrm>
            <a:off x="6381750" y="2184400"/>
            <a:ext cx="590550" cy="576263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u="none"/>
              <a:t>11/16</a:t>
            </a:r>
          </a:p>
        </p:txBody>
      </p:sp>
      <p:sp>
        <p:nvSpPr>
          <p:cNvPr id="94236" name="Line 28"/>
          <p:cNvSpPr>
            <a:spLocks noChangeShapeType="1"/>
          </p:cNvSpPr>
          <p:nvPr/>
        </p:nvSpPr>
        <p:spPr bwMode="auto">
          <a:xfrm>
            <a:off x="6602413" y="276701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7" name="Text Box 29"/>
          <p:cNvSpPr txBox="1">
            <a:spLocks noChangeArrowheads="1"/>
          </p:cNvSpPr>
          <p:nvPr/>
        </p:nvSpPr>
        <p:spPr bwMode="auto">
          <a:xfrm>
            <a:off x="6534150" y="4073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u</a:t>
            </a:r>
          </a:p>
        </p:txBody>
      </p:sp>
      <p:sp>
        <p:nvSpPr>
          <p:cNvPr id="94238" name="Line 30"/>
          <p:cNvSpPr>
            <a:spLocks noChangeShapeType="1"/>
          </p:cNvSpPr>
          <p:nvPr/>
        </p:nvSpPr>
        <p:spPr bwMode="auto">
          <a:xfrm flipV="1">
            <a:off x="5427663" y="2646363"/>
            <a:ext cx="1023937" cy="1028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9" name="Text Box 31"/>
          <p:cNvSpPr txBox="1">
            <a:spLocks noChangeArrowheads="1"/>
          </p:cNvSpPr>
          <p:nvPr/>
        </p:nvSpPr>
        <p:spPr bwMode="auto">
          <a:xfrm>
            <a:off x="6467475" y="1763713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94240" name="Line 32"/>
          <p:cNvSpPr>
            <a:spLocks noChangeShapeType="1"/>
          </p:cNvSpPr>
          <p:nvPr/>
        </p:nvSpPr>
        <p:spPr bwMode="auto">
          <a:xfrm>
            <a:off x="3981450" y="2455863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41" name="Text Box 33"/>
          <p:cNvSpPr txBox="1">
            <a:spLocks noChangeArrowheads="1"/>
          </p:cNvSpPr>
          <p:nvPr/>
        </p:nvSpPr>
        <p:spPr bwMode="auto">
          <a:xfrm>
            <a:off x="2779713" y="3773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  <p:sp>
        <p:nvSpPr>
          <p:cNvPr id="94242" name="Line 34"/>
          <p:cNvSpPr>
            <a:spLocks noChangeShapeType="1"/>
          </p:cNvSpPr>
          <p:nvPr/>
        </p:nvSpPr>
        <p:spPr bwMode="auto">
          <a:xfrm>
            <a:off x="3971925" y="3846513"/>
            <a:ext cx="9239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43" name="Text Box 35"/>
          <p:cNvSpPr txBox="1">
            <a:spLocks noChangeArrowheads="1"/>
          </p:cNvSpPr>
          <p:nvPr/>
        </p:nvSpPr>
        <p:spPr bwMode="auto">
          <a:xfrm>
            <a:off x="4246563" y="37687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  <p:sp>
        <p:nvSpPr>
          <p:cNvPr id="94244" name="Line 36"/>
          <p:cNvSpPr>
            <a:spLocks noChangeShapeType="1"/>
          </p:cNvSpPr>
          <p:nvPr/>
        </p:nvSpPr>
        <p:spPr bwMode="auto">
          <a:xfrm>
            <a:off x="5438775" y="3841750"/>
            <a:ext cx="9239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45" name="Text Box 37"/>
          <p:cNvSpPr txBox="1">
            <a:spLocks noChangeArrowheads="1"/>
          </p:cNvSpPr>
          <p:nvPr/>
        </p:nvSpPr>
        <p:spPr bwMode="auto">
          <a:xfrm>
            <a:off x="5713413" y="37639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  <p:sp>
        <p:nvSpPr>
          <p:cNvPr id="94246" name="Text Box 38"/>
          <p:cNvSpPr txBox="1">
            <a:spLocks noChangeArrowheads="1"/>
          </p:cNvSpPr>
          <p:nvPr/>
        </p:nvSpPr>
        <p:spPr bwMode="auto">
          <a:xfrm>
            <a:off x="5160963" y="28638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  <p:sp>
        <p:nvSpPr>
          <p:cNvPr id="94247" name="Line 39"/>
          <p:cNvSpPr>
            <a:spLocks noChangeShapeType="1"/>
          </p:cNvSpPr>
          <p:nvPr/>
        </p:nvSpPr>
        <p:spPr bwMode="auto">
          <a:xfrm>
            <a:off x="6797675" y="2762250"/>
            <a:ext cx="0" cy="842963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48" name="Text Box 40"/>
          <p:cNvSpPr txBox="1">
            <a:spLocks noChangeArrowheads="1"/>
          </p:cNvSpPr>
          <p:nvPr/>
        </p:nvSpPr>
        <p:spPr bwMode="auto">
          <a:xfrm>
            <a:off x="6834188" y="29368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94249" name="Text Box 41"/>
          <p:cNvSpPr txBox="1">
            <a:spLocks noChangeArrowheads="1"/>
          </p:cNvSpPr>
          <p:nvPr/>
        </p:nvSpPr>
        <p:spPr bwMode="auto">
          <a:xfrm>
            <a:off x="1822450" y="5173663"/>
            <a:ext cx="528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(s (z (y (x x) y) (w w) z) s) (t (v v) (u u) 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2A1795-AB6F-4D84-A2F1-FFC0674C4A44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62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Trees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Predecessor subgraph defined slightly different from that of BFS.</a:t>
            </a:r>
          </a:p>
          <a:p>
            <a:r>
              <a:rPr lang="en-US" sz="2800"/>
              <a:t>The predecessor subgraph of DFS is </a:t>
            </a:r>
            <a:r>
              <a:rPr lang="en-US" sz="2800" i="1"/>
              <a:t>G</a:t>
            </a:r>
            <a:r>
              <a:rPr lang="en-US" sz="2800" i="1" baseline="-25000">
                <a:sym typeface="Symbol" pitchFamily="18" charset="2"/>
              </a:rPr>
              <a:t></a:t>
            </a:r>
            <a:r>
              <a:rPr lang="en-US" sz="2800"/>
              <a:t> = (</a:t>
            </a:r>
            <a:r>
              <a:rPr lang="en-US" sz="2800" i="1"/>
              <a:t>V, E</a:t>
            </a:r>
            <a:r>
              <a:rPr lang="en-US" sz="2800" i="1" baseline="-25000">
                <a:sym typeface="Symbol" pitchFamily="18" charset="2"/>
              </a:rPr>
              <a:t></a:t>
            </a:r>
            <a:r>
              <a:rPr lang="en-US" sz="2800"/>
              <a:t>) where </a:t>
            </a:r>
            <a:r>
              <a:rPr lang="en-US" sz="2800" i="1"/>
              <a:t>E</a:t>
            </a:r>
            <a:r>
              <a:rPr lang="en-US" sz="2800" i="1" baseline="-25000">
                <a:sym typeface="Symbol" pitchFamily="18" charset="2"/>
              </a:rPr>
              <a:t> </a:t>
            </a:r>
            <a:r>
              <a:rPr lang="en-US" sz="2800"/>
              <a:t>={(</a:t>
            </a:r>
            <a:r>
              <a:rPr lang="en-US" sz="2800">
                <a:sym typeface="Symbol" pitchFamily="18" charset="2"/>
              </a:rPr>
              <a:t></a:t>
            </a:r>
            <a:r>
              <a:rPr lang="en-US" sz="2800"/>
              <a:t>[</a:t>
            </a:r>
            <a:r>
              <a:rPr lang="en-US" sz="2800" i="1"/>
              <a:t>v</a:t>
            </a:r>
            <a:r>
              <a:rPr lang="en-US" sz="2800"/>
              <a:t>],</a:t>
            </a:r>
            <a:r>
              <a:rPr lang="en-US" sz="2800" i="1"/>
              <a:t>v</a:t>
            </a:r>
            <a:r>
              <a:rPr lang="en-US" sz="2800"/>
              <a:t>)</a:t>
            </a:r>
            <a:r>
              <a:rPr lang="en-US" sz="2800" i="1">
                <a:sym typeface="Symbol" pitchFamily="18" charset="2"/>
              </a:rPr>
              <a:t> </a:t>
            </a:r>
            <a:r>
              <a:rPr lang="en-US" sz="2800"/>
              <a:t>: </a:t>
            </a:r>
            <a:r>
              <a:rPr lang="en-US" sz="2800" i="1"/>
              <a:t>v </a:t>
            </a:r>
            <a:r>
              <a:rPr lang="en-US" sz="2800">
                <a:sym typeface="Symbol" pitchFamily="18" charset="2"/>
              </a:rPr>
              <a:t> </a:t>
            </a:r>
            <a:r>
              <a:rPr lang="en-US" sz="2800" i="1"/>
              <a:t>V</a:t>
            </a:r>
            <a:r>
              <a:rPr lang="en-US" sz="2800" i="1" baseline="-25000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and</a:t>
            </a:r>
            <a:r>
              <a:rPr lang="en-US" sz="2800" i="1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</a:t>
            </a:r>
            <a:r>
              <a:rPr lang="en-US" sz="2800"/>
              <a:t>[</a:t>
            </a:r>
            <a:r>
              <a:rPr lang="en-US" sz="2800" i="1"/>
              <a:t>v</a:t>
            </a:r>
            <a:r>
              <a:rPr lang="en-US" sz="2800"/>
              <a:t>] </a:t>
            </a:r>
            <a:r>
              <a:rPr lang="en-US" sz="2800" i="1">
                <a:sym typeface="Symbol" pitchFamily="18" charset="2"/>
              </a:rPr>
              <a:t> </a:t>
            </a:r>
            <a:r>
              <a:rPr lang="en-US" sz="2800">
                <a:sym typeface="Symbol" pitchFamily="18" charset="2"/>
              </a:rPr>
              <a:t>NIL}</a:t>
            </a:r>
            <a:r>
              <a:rPr lang="en-US" sz="2800"/>
              <a:t>.</a:t>
            </a:r>
          </a:p>
          <a:p>
            <a:pPr lvl="1"/>
            <a:r>
              <a:rPr lang="en-US" sz="2400" u="sng">
                <a:solidFill>
                  <a:schemeClr val="hlink"/>
                </a:solidFill>
              </a:rPr>
              <a:t>How does it differ from that of BFS?</a:t>
            </a:r>
          </a:p>
          <a:p>
            <a:pPr lvl="1"/>
            <a:r>
              <a:rPr lang="en-US" sz="2400"/>
              <a:t> The predecessor subgraph </a:t>
            </a:r>
            <a:r>
              <a:rPr lang="en-US" sz="2400" i="1"/>
              <a:t>G</a:t>
            </a:r>
            <a:r>
              <a:rPr lang="en-US" sz="2400" i="1" baseline="-25000">
                <a:sym typeface="Symbol" pitchFamily="18" charset="2"/>
              </a:rPr>
              <a:t></a:t>
            </a:r>
            <a:r>
              <a:rPr lang="en-US" sz="2400"/>
              <a:t> forms a </a:t>
            </a:r>
            <a:r>
              <a:rPr lang="en-US" sz="2400" i="1">
                <a:solidFill>
                  <a:srgbClr val="CC3300"/>
                </a:solidFill>
              </a:rPr>
              <a:t>depth-first forest</a:t>
            </a:r>
            <a:r>
              <a:rPr lang="en-US" sz="2400"/>
              <a:t> composed of several </a:t>
            </a:r>
            <a:r>
              <a:rPr lang="en-US" sz="2400" i="1">
                <a:solidFill>
                  <a:srgbClr val="CC3300"/>
                </a:solidFill>
              </a:rPr>
              <a:t>depth-first trees</a:t>
            </a:r>
            <a:r>
              <a:rPr lang="en-US" sz="2400"/>
              <a:t>.  The edges in </a:t>
            </a:r>
            <a:r>
              <a:rPr lang="en-US" sz="2400" i="1"/>
              <a:t>E</a:t>
            </a:r>
            <a:r>
              <a:rPr lang="en-US" sz="2400" i="1" baseline="-25000">
                <a:sym typeface="Symbol" pitchFamily="18" charset="2"/>
              </a:rPr>
              <a:t></a:t>
            </a:r>
            <a:r>
              <a:rPr lang="en-US" sz="2400"/>
              <a:t> are called </a:t>
            </a:r>
            <a:r>
              <a:rPr lang="en-US" sz="2400" i="1">
                <a:solidFill>
                  <a:srgbClr val="CC3300"/>
                </a:solidFill>
              </a:rPr>
              <a:t>tree edges</a:t>
            </a:r>
            <a:r>
              <a:rPr lang="en-US" sz="2400"/>
              <a:t>.</a:t>
            </a:r>
          </a:p>
          <a:p>
            <a:pPr>
              <a:buFont typeface="Wingdings" pitchFamily="2" charset="2"/>
              <a:buNone/>
            </a:pPr>
            <a:endParaRPr lang="en-US" sz="2800"/>
          </a:p>
          <a:p>
            <a:endParaRPr lang="en-US" sz="1400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65125" y="4994275"/>
            <a:ext cx="6719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>
                <a:solidFill>
                  <a:schemeClr val="hlink"/>
                </a:solidFill>
              </a:rPr>
              <a:t>Definition:</a:t>
            </a:r>
          </a:p>
          <a:p>
            <a:r>
              <a:rPr lang="en-US" u="none">
                <a:solidFill>
                  <a:srgbClr val="CC3300"/>
                </a:solidFill>
              </a:rPr>
              <a:t>Forest:</a:t>
            </a:r>
            <a:r>
              <a:rPr lang="en-US" u="none"/>
              <a:t> An acyclic graph G that may be disconnected.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A7488A-2CB4-4BFA-A300-DFE2FD9D54DE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97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White-path Theorem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989143"/>
            <a:ext cx="8727141" cy="2069744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i="1" dirty="0">
                <a:latin typeface="RMTMI" charset="-95"/>
              </a:rPr>
              <a:t>    </a:t>
            </a:r>
            <a:r>
              <a:rPr lang="en-US" sz="2400" b="1" u="sng" dirty="0">
                <a:solidFill>
                  <a:srgbClr val="CC3300"/>
                </a:solidFill>
                <a:latin typeface="RMTMI" charset="-95"/>
              </a:rPr>
              <a:t>Theorem 22.9</a:t>
            </a:r>
            <a:endParaRPr lang="en-US" sz="2400" b="1" i="1" u="sng" dirty="0">
              <a:solidFill>
                <a:srgbClr val="CC3300"/>
              </a:solidFill>
              <a:latin typeface="RMTMI" charset="-95"/>
            </a:endParaRPr>
          </a:p>
          <a:p>
            <a:pPr>
              <a:buFont typeface="Wingdings" pitchFamily="2" charset="2"/>
              <a:buNone/>
            </a:pPr>
            <a:r>
              <a:rPr lang="en-US" sz="2400" i="1" dirty="0">
                <a:latin typeface="RMTMI" charset="-95"/>
              </a:rPr>
              <a:t>    </a:t>
            </a:r>
            <a:r>
              <a:rPr lang="en-US" sz="2400" i="1" dirty="0"/>
              <a:t>v</a:t>
            </a:r>
            <a:r>
              <a:rPr lang="en-US" sz="2400" i="1" dirty="0">
                <a:latin typeface="RMTMI" charset="-95"/>
              </a:rPr>
              <a:t> </a:t>
            </a:r>
            <a:r>
              <a:rPr lang="en-US" sz="2400" dirty="0"/>
              <a:t>is a descendant of </a:t>
            </a:r>
            <a:r>
              <a:rPr lang="en-US" sz="2400" i="1" dirty="0"/>
              <a:t>u </a:t>
            </a:r>
            <a:r>
              <a:rPr lang="en-US" sz="2400" dirty="0"/>
              <a:t>if and only if at time </a:t>
            </a:r>
            <a:r>
              <a:rPr lang="en-US" sz="2400" i="1" dirty="0"/>
              <a:t>d</a:t>
            </a:r>
            <a:r>
              <a:rPr lang="en-US" sz="2400" dirty="0"/>
              <a:t>[</a:t>
            </a:r>
            <a:r>
              <a:rPr lang="en-US" sz="2400" i="1" dirty="0"/>
              <a:t>u</a:t>
            </a:r>
            <a:r>
              <a:rPr lang="en-US" sz="2400" dirty="0"/>
              <a:t>], there  is  a    path </a:t>
            </a:r>
            <a:r>
              <a:rPr lang="en-US" sz="2400" i="1" dirty="0"/>
              <a:t>u  </a:t>
            </a:r>
            <a:r>
              <a:rPr lang="en-US" sz="2400" i="1" dirty="0">
                <a:latin typeface="LASY10" charset="0"/>
              </a:rPr>
              <a:t>    </a:t>
            </a:r>
            <a:r>
              <a:rPr lang="en-US" sz="2400" i="1" dirty="0">
                <a:latin typeface="RMTMI" charset="-95"/>
              </a:rPr>
              <a:t>v </a:t>
            </a:r>
            <a:r>
              <a:rPr lang="en-US" sz="2400" dirty="0"/>
              <a:t>consisting of only white vertices. (Except for </a:t>
            </a:r>
            <a:r>
              <a:rPr lang="en-US" sz="2400" i="1" dirty="0"/>
              <a:t>u</a:t>
            </a:r>
            <a:r>
              <a:rPr lang="en-US" sz="2400" dirty="0"/>
              <a:t>, which was </a:t>
            </a:r>
            <a:r>
              <a:rPr lang="en-US" sz="2400" i="1" dirty="0"/>
              <a:t>just </a:t>
            </a:r>
            <a:r>
              <a:rPr lang="en-US" sz="2400" dirty="0"/>
              <a:t>colored gray.)</a:t>
            </a:r>
          </a:p>
        </p:txBody>
      </p:sp>
      <p:sp>
        <p:nvSpPr>
          <p:cNvPr id="63492" name="Freeform 4"/>
          <p:cNvSpPr>
            <a:spLocks/>
          </p:cNvSpPr>
          <p:nvPr/>
        </p:nvSpPr>
        <p:spPr bwMode="auto">
          <a:xfrm>
            <a:off x="751112" y="2198920"/>
            <a:ext cx="381000" cy="76200"/>
          </a:xfrm>
          <a:custGeom>
            <a:avLst/>
            <a:gdLst>
              <a:gd name="T0" fmla="*/ 0 w 240"/>
              <a:gd name="T1" fmla="*/ 48 h 48"/>
              <a:gd name="T2" fmla="*/ 48 w 240"/>
              <a:gd name="T3" fmla="*/ 0 h 48"/>
              <a:gd name="T4" fmla="*/ 96 w 240"/>
              <a:gd name="T5" fmla="*/ 48 h 48"/>
              <a:gd name="T6" fmla="*/ 144 w 240"/>
              <a:gd name="T7" fmla="*/ 0 h 48"/>
              <a:gd name="T8" fmla="*/ 240 w 240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84D7B4-7C04-4281-82D3-472688A42344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315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of Edges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989143"/>
            <a:ext cx="8727141" cy="393120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CC3300"/>
                </a:solidFill>
              </a:rPr>
              <a:t>Tree edge:</a:t>
            </a:r>
            <a:r>
              <a:rPr lang="en-US" sz="2800" b="1" i="1" dirty="0"/>
              <a:t> </a:t>
            </a:r>
            <a:r>
              <a:rPr lang="en-US" sz="2800" dirty="0"/>
              <a:t>in the depth-first forest. Found by exploring </a:t>
            </a:r>
            <a:r>
              <a:rPr lang="en-US" sz="2800" dirty="0">
                <a:latin typeface="RMTMI" charset="-95"/>
              </a:rPr>
              <a:t>(</a:t>
            </a:r>
            <a:r>
              <a:rPr lang="en-US" sz="2800" i="1" dirty="0"/>
              <a:t>u</a:t>
            </a:r>
            <a:r>
              <a:rPr lang="en-US" sz="2800" i="1" dirty="0">
                <a:latin typeface="RMTMI" charset="-95"/>
              </a:rPr>
              <a:t>, </a:t>
            </a:r>
            <a:r>
              <a:rPr lang="en-US" sz="2800" i="1" dirty="0"/>
              <a:t>v</a:t>
            </a:r>
            <a:r>
              <a:rPr lang="en-US" sz="2800" dirty="0">
                <a:latin typeface="RMTMI" charset="-95"/>
              </a:rPr>
              <a:t>)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CC3300"/>
                </a:solidFill>
              </a:rPr>
              <a:t>Back edge:</a:t>
            </a:r>
            <a:r>
              <a:rPr lang="en-US" sz="2800" b="1" i="1" dirty="0"/>
              <a:t> </a:t>
            </a:r>
            <a:r>
              <a:rPr lang="en-US" sz="2800" dirty="0">
                <a:latin typeface="RMTMI" charset="-95"/>
              </a:rPr>
              <a:t>(</a:t>
            </a:r>
            <a:r>
              <a:rPr lang="en-US" sz="2800" i="1" dirty="0"/>
              <a:t>u</a:t>
            </a:r>
            <a:r>
              <a:rPr lang="en-US" sz="2800" i="1" dirty="0">
                <a:latin typeface="RMTMI" charset="-95"/>
              </a:rPr>
              <a:t>, </a:t>
            </a:r>
            <a:r>
              <a:rPr lang="en-US" sz="2800" i="1" dirty="0"/>
              <a:t>v</a:t>
            </a:r>
            <a:r>
              <a:rPr lang="en-US" sz="2800" dirty="0">
                <a:latin typeface="RMTMI" charset="-95"/>
              </a:rPr>
              <a:t>)</a:t>
            </a:r>
            <a:r>
              <a:rPr lang="en-US" sz="2800" dirty="0"/>
              <a:t>, where </a:t>
            </a:r>
            <a:r>
              <a:rPr lang="en-US" sz="2800" i="1" dirty="0"/>
              <a:t>u </a:t>
            </a:r>
            <a:r>
              <a:rPr lang="en-US" sz="2800" dirty="0"/>
              <a:t>is a descendant of </a:t>
            </a:r>
            <a:r>
              <a:rPr lang="en-US" sz="2800" i="1" dirty="0"/>
              <a:t>v</a:t>
            </a:r>
            <a:r>
              <a:rPr lang="en-US" sz="2800" i="1" dirty="0">
                <a:latin typeface="RMTMI" charset="-95"/>
              </a:rPr>
              <a:t> </a:t>
            </a:r>
            <a:r>
              <a:rPr lang="en-US" sz="2800" dirty="0">
                <a:latin typeface="RMTMI" charset="-95"/>
              </a:rPr>
              <a:t>(</a:t>
            </a:r>
            <a:r>
              <a:rPr lang="en-US" sz="2800" dirty="0"/>
              <a:t>in the depth-first tree</a:t>
            </a:r>
            <a:r>
              <a:rPr lang="en-US" sz="2800" dirty="0">
                <a:latin typeface="RMTMI" charset="-95"/>
              </a:rPr>
              <a:t>)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CC3300"/>
                </a:solidFill>
              </a:rPr>
              <a:t>Forward edge:</a:t>
            </a:r>
            <a:r>
              <a:rPr lang="en-US" sz="2800" b="1" i="1" dirty="0"/>
              <a:t> </a:t>
            </a:r>
            <a:r>
              <a:rPr lang="en-US" sz="2800" dirty="0">
                <a:latin typeface="RMTMI" charset="-95"/>
              </a:rPr>
              <a:t>(</a:t>
            </a:r>
            <a:r>
              <a:rPr lang="en-US" sz="2800" i="1" dirty="0"/>
              <a:t>u</a:t>
            </a:r>
            <a:r>
              <a:rPr lang="en-US" sz="2800" i="1" dirty="0">
                <a:latin typeface="RMTMI" charset="-95"/>
              </a:rPr>
              <a:t>, </a:t>
            </a:r>
            <a:r>
              <a:rPr lang="en-US" sz="2800" i="1" dirty="0"/>
              <a:t>v</a:t>
            </a:r>
            <a:r>
              <a:rPr lang="en-US" sz="2800" dirty="0">
                <a:latin typeface="RMTMI" charset="-95"/>
              </a:rPr>
              <a:t>)</a:t>
            </a:r>
            <a:r>
              <a:rPr lang="en-US" sz="2800" dirty="0"/>
              <a:t>, where </a:t>
            </a:r>
            <a:r>
              <a:rPr lang="en-US" sz="2800" i="1" dirty="0"/>
              <a:t>v</a:t>
            </a:r>
            <a:r>
              <a:rPr lang="en-US" sz="2800" i="1" dirty="0">
                <a:latin typeface="RMTMI" charset="-95"/>
              </a:rPr>
              <a:t> </a:t>
            </a:r>
            <a:r>
              <a:rPr lang="en-US" sz="2800" dirty="0"/>
              <a:t>is a descendant of </a:t>
            </a:r>
            <a:r>
              <a:rPr lang="en-US" sz="2800" i="1" dirty="0"/>
              <a:t>u</a:t>
            </a:r>
            <a:r>
              <a:rPr lang="en-US" sz="2800" dirty="0"/>
              <a:t>, but not a tree edge.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CC3300"/>
                </a:solidFill>
              </a:rPr>
              <a:t>Cross edge:</a:t>
            </a:r>
            <a:r>
              <a:rPr lang="en-US" sz="2800" b="1" i="1" dirty="0"/>
              <a:t> </a:t>
            </a:r>
            <a:r>
              <a:rPr lang="en-US" sz="2800" dirty="0"/>
              <a:t>any other edge. Can go between vertices in same depth-first tree or in different depth-first trees.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41325" y="4613275"/>
            <a:ext cx="832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304800" y="4920348"/>
            <a:ext cx="8321675" cy="1200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C3300"/>
                </a:solidFill>
              </a:rPr>
              <a:t>Theorem:</a:t>
            </a:r>
          </a:p>
          <a:p>
            <a:r>
              <a:rPr lang="en-US" u="none" dirty="0"/>
              <a:t>In DFS of an undirected graph, we get only tree and back edges. No forward or cross edges.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71A015-B46A-4494-8F28-AB71B94304E4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083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and DAG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Theorem: a directed graph </a:t>
            </a:r>
            <a:r>
              <a:rPr lang="en-US" sz="2200" i="1" dirty="0"/>
              <a:t>G</a:t>
            </a:r>
            <a:r>
              <a:rPr lang="en-US" sz="2200" dirty="0"/>
              <a:t> is acyclic if and only if a DFS of </a:t>
            </a:r>
            <a:r>
              <a:rPr lang="en-US" sz="2200" i="1" dirty="0"/>
              <a:t>G</a:t>
            </a:r>
            <a:r>
              <a:rPr lang="en-US" sz="2200" dirty="0"/>
              <a:t> yields no back edges:</a:t>
            </a:r>
          </a:p>
          <a:p>
            <a:pPr lvl="1">
              <a:buFont typeface="Wingdings" pitchFamily="2" charset="2"/>
              <a:buNone/>
            </a:pPr>
            <a:r>
              <a:rPr lang="en-US" sz="2200" dirty="0"/>
              <a:t>	=&gt; if </a:t>
            </a:r>
            <a:r>
              <a:rPr lang="en-US" sz="2200" i="1" dirty="0"/>
              <a:t>G</a:t>
            </a:r>
            <a:r>
              <a:rPr lang="en-US" sz="2200" dirty="0"/>
              <a:t> is acyclic, will be no back edges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Trivial: a back edge implies a cycle</a:t>
            </a:r>
          </a:p>
          <a:p>
            <a:pPr lvl="1">
              <a:buFont typeface="Monotype Sorts" pitchFamily="2" charset="2"/>
              <a:buNone/>
            </a:pPr>
            <a:r>
              <a:rPr lang="en-US" sz="2200" dirty="0"/>
              <a:t>	&lt;= if no back edges, </a:t>
            </a:r>
            <a:r>
              <a:rPr lang="en-US" sz="2200" i="1" dirty="0"/>
              <a:t>G</a:t>
            </a:r>
            <a:r>
              <a:rPr lang="en-US" sz="2200" dirty="0"/>
              <a:t> is acyclic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Proof by contradiction: </a:t>
            </a:r>
            <a:r>
              <a:rPr lang="en-US" sz="2200" i="1" dirty="0"/>
              <a:t>G</a:t>
            </a:r>
            <a:r>
              <a:rPr lang="en-US" sz="2200" dirty="0"/>
              <a:t> has a cycle </a:t>
            </a:r>
            <a:r>
              <a:rPr lang="en-US" sz="2200" dirty="0">
                <a:sym typeface="Symbol" pitchFamily="18" charset="2"/>
              </a:rPr>
              <a:t> </a:t>
            </a:r>
            <a:r>
              <a:rPr lang="en-US" sz="2200" dirty="0"/>
              <a:t> a back edge</a:t>
            </a:r>
          </a:p>
          <a:p>
            <a:pPr lvl="3"/>
            <a:r>
              <a:rPr lang="en-US" sz="2200" dirty="0"/>
              <a:t>Let </a:t>
            </a:r>
            <a:r>
              <a:rPr lang="en-US" sz="2200" i="1" dirty="0"/>
              <a:t>v</a:t>
            </a:r>
            <a:r>
              <a:rPr lang="en-US" sz="2200" dirty="0"/>
              <a:t> be the vertex on the cycle first discovered, and (</a:t>
            </a:r>
            <a:r>
              <a:rPr lang="en-US" sz="2200" i="1" dirty="0"/>
              <a:t>u, v</a:t>
            </a:r>
            <a:r>
              <a:rPr lang="en-US" sz="2200" dirty="0"/>
              <a:t>) be the preceding edge in the cycle.</a:t>
            </a:r>
          </a:p>
          <a:p>
            <a:pPr lvl="3"/>
            <a:r>
              <a:rPr lang="en-US" sz="2200" dirty="0"/>
              <a:t>When </a:t>
            </a:r>
            <a:r>
              <a:rPr lang="en-US" sz="2200" i="1" dirty="0"/>
              <a:t>v</a:t>
            </a:r>
            <a:r>
              <a:rPr lang="en-US" sz="2200" dirty="0"/>
              <a:t> discovered, the whole cycle is white.</a:t>
            </a:r>
          </a:p>
          <a:p>
            <a:pPr lvl="3"/>
            <a:r>
              <a:rPr lang="en-US" sz="2200" dirty="0"/>
              <a:t>Must visit everything reachable from </a:t>
            </a:r>
            <a:r>
              <a:rPr lang="en-US" sz="2200" i="1" dirty="0"/>
              <a:t>v</a:t>
            </a:r>
            <a:r>
              <a:rPr lang="en-US" sz="2200" dirty="0"/>
              <a:t> before returning from DFS-Visit()</a:t>
            </a:r>
          </a:p>
          <a:p>
            <a:pPr lvl="3"/>
            <a:r>
              <a:rPr lang="en-US" sz="2200" dirty="0"/>
              <a:t>So path from </a:t>
            </a:r>
            <a:r>
              <a:rPr lang="en-US" sz="2200" i="1" dirty="0"/>
              <a:t>v</a:t>
            </a:r>
            <a:r>
              <a:rPr lang="en-US" sz="2200" dirty="0"/>
              <a:t> (</a:t>
            </a:r>
            <a:r>
              <a:rPr lang="en-US" sz="2200" dirty="0">
                <a:solidFill>
                  <a:schemeClr val="folHlink"/>
                </a:solidFill>
              </a:rPr>
              <a:t>gray</a:t>
            </a:r>
            <a:r>
              <a:rPr lang="en-US" sz="2200" dirty="0"/>
              <a:t>)</a:t>
            </a:r>
            <a:r>
              <a:rPr lang="en-US" sz="2200" dirty="0">
                <a:sym typeface="Symbol" pitchFamily="18" charset="2"/>
              </a:rPr>
              <a:t></a:t>
            </a:r>
            <a:r>
              <a:rPr lang="en-US" sz="2200" i="1" dirty="0">
                <a:sym typeface="Symbol" pitchFamily="18" charset="2"/>
              </a:rPr>
              <a:t>u</a:t>
            </a:r>
            <a:r>
              <a:rPr lang="en-US" sz="2200" dirty="0">
                <a:sym typeface="Symbol" pitchFamily="18" charset="2"/>
              </a:rPr>
              <a:t> (</a:t>
            </a:r>
            <a:r>
              <a:rPr lang="en-US" sz="2200" dirty="0">
                <a:solidFill>
                  <a:schemeClr val="folHlink"/>
                </a:solidFill>
                <a:sym typeface="Symbol" pitchFamily="18" charset="2"/>
              </a:rPr>
              <a:t>gray</a:t>
            </a:r>
            <a:r>
              <a:rPr lang="en-US" sz="2200" dirty="0">
                <a:sym typeface="Symbol" pitchFamily="18" charset="2"/>
              </a:rPr>
              <a:t>), thus (</a:t>
            </a:r>
            <a:r>
              <a:rPr lang="en-US" sz="2200" i="1" dirty="0">
                <a:sym typeface="Symbol" pitchFamily="18" charset="2"/>
              </a:rPr>
              <a:t>u</a:t>
            </a:r>
            <a:r>
              <a:rPr lang="en-US" sz="2200" dirty="0">
                <a:sym typeface="Symbol" pitchFamily="18" charset="2"/>
              </a:rPr>
              <a:t>, </a:t>
            </a:r>
            <a:r>
              <a:rPr lang="en-US" sz="2200" i="1" dirty="0">
                <a:sym typeface="Symbol" pitchFamily="18" charset="2"/>
              </a:rPr>
              <a:t>v</a:t>
            </a:r>
            <a:r>
              <a:rPr lang="en-US" sz="2200" dirty="0">
                <a:sym typeface="Symbol" pitchFamily="18" charset="2"/>
              </a:rPr>
              <a:t>) is a back edge</a:t>
            </a:r>
          </a:p>
          <a:p>
            <a:endParaRPr lang="en-US" sz="2200" dirty="0"/>
          </a:p>
        </p:txBody>
      </p:sp>
      <p:sp>
        <p:nvSpPr>
          <p:cNvPr id="302084" name="Oval 4"/>
          <p:cNvSpPr>
            <a:spLocks noChangeArrowheads="1"/>
          </p:cNvSpPr>
          <p:nvPr/>
        </p:nvSpPr>
        <p:spPr bwMode="auto">
          <a:xfrm>
            <a:off x="7805511" y="1743524"/>
            <a:ext cx="334963" cy="5000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085" name="Oval 5"/>
          <p:cNvSpPr>
            <a:spLocks noChangeArrowheads="1"/>
          </p:cNvSpPr>
          <p:nvPr/>
        </p:nvSpPr>
        <p:spPr bwMode="auto">
          <a:xfrm>
            <a:off x="8354786" y="2691262"/>
            <a:ext cx="334963" cy="5000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086" name="Oval 6"/>
          <p:cNvSpPr>
            <a:spLocks noChangeArrowheads="1"/>
          </p:cNvSpPr>
          <p:nvPr/>
        </p:nvSpPr>
        <p:spPr bwMode="auto">
          <a:xfrm>
            <a:off x="7256236" y="2691262"/>
            <a:ext cx="334963" cy="5000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2087" name="AutoShape 7"/>
          <p:cNvCxnSpPr>
            <a:cxnSpLocks noChangeShapeType="1"/>
            <a:stCxn id="302084" idx="3"/>
            <a:endCxn id="302086" idx="7"/>
          </p:cNvCxnSpPr>
          <p:nvPr/>
        </p:nvCxnSpPr>
        <p:spPr bwMode="auto">
          <a:xfrm flipH="1">
            <a:off x="7541986" y="2180087"/>
            <a:ext cx="312738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2088" name="AutoShape 8"/>
          <p:cNvCxnSpPr>
            <a:cxnSpLocks noChangeShapeType="1"/>
            <a:stCxn id="302086" idx="6"/>
            <a:endCxn id="302085" idx="2"/>
          </p:cNvCxnSpPr>
          <p:nvPr/>
        </p:nvCxnSpPr>
        <p:spPr bwMode="auto">
          <a:xfrm>
            <a:off x="7599136" y="2940499"/>
            <a:ext cx="7477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2089" name="AutoShape 9"/>
          <p:cNvCxnSpPr>
            <a:cxnSpLocks noChangeShapeType="1"/>
            <a:stCxn id="302084" idx="5"/>
            <a:endCxn id="302085" idx="1"/>
          </p:cNvCxnSpPr>
          <p:nvPr/>
        </p:nvCxnSpPr>
        <p:spPr bwMode="auto">
          <a:xfrm>
            <a:off x="8091261" y="2184849"/>
            <a:ext cx="312738" cy="565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2091" name="Text Box 11"/>
          <p:cNvSpPr txBox="1">
            <a:spLocks noChangeArrowheads="1"/>
          </p:cNvSpPr>
          <p:nvPr/>
        </p:nvSpPr>
        <p:spPr bwMode="auto">
          <a:xfrm>
            <a:off x="8389940" y="3199262"/>
            <a:ext cx="384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302092" name="Text Box 12"/>
          <p:cNvSpPr txBox="1">
            <a:spLocks noChangeArrowheads="1"/>
          </p:cNvSpPr>
          <p:nvPr/>
        </p:nvSpPr>
        <p:spPr bwMode="auto">
          <a:xfrm>
            <a:off x="7837490" y="1311724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E48B59-057E-49F7-B2FD-93C7556E17BA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875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>
                <a:solidFill>
                  <a:schemeClr val="tx2"/>
                </a:solidFill>
              </a:rPr>
              <a:t>Topological sort</a:t>
            </a:r>
            <a:r>
              <a:rPr lang="en-US" sz="3200" dirty="0"/>
              <a:t> of a DAG: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/>
              <a:t>Linear ordering of all vertices in graph </a:t>
            </a:r>
            <a:r>
              <a:rPr lang="en-US" sz="3200" i="1" dirty="0"/>
              <a:t>G</a:t>
            </a:r>
            <a:r>
              <a:rPr lang="en-US" sz="3200" dirty="0"/>
              <a:t> such that vertex </a:t>
            </a:r>
            <a:r>
              <a:rPr lang="en-US" sz="3200" i="1" dirty="0"/>
              <a:t>u</a:t>
            </a:r>
            <a:r>
              <a:rPr lang="en-US" sz="3200" dirty="0"/>
              <a:t> comes before vertex </a:t>
            </a:r>
            <a:r>
              <a:rPr lang="en-US" sz="3200" i="1" dirty="0"/>
              <a:t>v</a:t>
            </a:r>
            <a:r>
              <a:rPr lang="en-US" sz="3200" dirty="0"/>
              <a:t> if edge (</a:t>
            </a:r>
            <a:r>
              <a:rPr lang="en-US" sz="3200" i="1" dirty="0"/>
              <a:t>u</a:t>
            </a:r>
            <a:r>
              <a:rPr lang="en-US" sz="3200" dirty="0"/>
              <a:t>, </a:t>
            </a:r>
            <a:r>
              <a:rPr lang="en-US" sz="3200" i="1" dirty="0"/>
              <a:t>v</a:t>
            </a:r>
            <a:r>
              <a:rPr lang="en-US" sz="3200" dirty="0"/>
              <a:t>) </a:t>
            </a:r>
            <a:r>
              <a:rPr lang="en-US" sz="3200" dirty="0">
                <a:sym typeface="Symbol" pitchFamily="18" charset="2"/>
              </a:rPr>
              <a:t> </a:t>
            </a:r>
            <a:r>
              <a:rPr lang="en-US" sz="3200" i="1" dirty="0">
                <a:sym typeface="Symbol" pitchFamily="18" charset="2"/>
              </a:rPr>
              <a:t>G</a:t>
            </a:r>
          </a:p>
          <a:p>
            <a:r>
              <a:rPr lang="en-US" sz="3200" dirty="0"/>
              <a:t>Real-world application: 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dirty="0"/>
              <a:t>Scheduling a dependent graph, 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dirty="0"/>
              <a:t>Find a feasible course plan for university studies</a:t>
            </a:r>
          </a:p>
          <a:p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7E261-208F-4C4A-85B8-E222D26CEBC7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55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706" y="945598"/>
            <a:ext cx="8727141" cy="5202337"/>
          </a:xfrm>
        </p:spPr>
        <p:txBody>
          <a:bodyPr/>
          <a:lstStyle/>
          <a:p>
            <a:endParaRPr lang="en-US"/>
          </a:p>
        </p:txBody>
      </p:sp>
      <p:grpSp>
        <p:nvGrpSpPr>
          <p:cNvPr id="304153" name="Group 25"/>
          <p:cNvGrpSpPr>
            <a:grpSpLocks/>
          </p:cNvGrpSpPr>
          <p:nvPr/>
        </p:nvGrpSpPr>
        <p:grpSpPr bwMode="auto">
          <a:xfrm>
            <a:off x="1344613" y="1095141"/>
            <a:ext cx="7086600" cy="4830762"/>
            <a:chOff x="847" y="875"/>
            <a:chExt cx="4464" cy="3043"/>
          </a:xfrm>
        </p:grpSpPr>
        <p:sp>
          <p:nvSpPr>
            <p:cNvPr id="304132" name="Rectangle 4"/>
            <p:cNvSpPr>
              <a:spLocks noChangeArrowheads="1"/>
            </p:cNvSpPr>
            <p:nvPr/>
          </p:nvSpPr>
          <p:spPr bwMode="auto">
            <a:xfrm>
              <a:off x="847" y="895"/>
              <a:ext cx="1040" cy="3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Undershorts</a:t>
              </a:r>
            </a:p>
          </p:txBody>
        </p:sp>
        <p:sp>
          <p:nvSpPr>
            <p:cNvPr id="304136" name="Rectangle 8"/>
            <p:cNvSpPr>
              <a:spLocks noChangeArrowheads="1"/>
            </p:cNvSpPr>
            <p:nvPr/>
          </p:nvSpPr>
          <p:spPr bwMode="auto">
            <a:xfrm>
              <a:off x="4531" y="1176"/>
              <a:ext cx="780" cy="3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Watch</a:t>
              </a:r>
            </a:p>
          </p:txBody>
        </p:sp>
        <p:sp>
          <p:nvSpPr>
            <p:cNvPr id="304137" name="Rectangle 9"/>
            <p:cNvSpPr>
              <a:spLocks noChangeArrowheads="1"/>
            </p:cNvSpPr>
            <p:nvPr/>
          </p:nvSpPr>
          <p:spPr bwMode="auto">
            <a:xfrm>
              <a:off x="3213" y="875"/>
              <a:ext cx="666" cy="3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Socks</a:t>
              </a:r>
            </a:p>
          </p:txBody>
        </p:sp>
        <p:sp>
          <p:nvSpPr>
            <p:cNvPr id="304138" name="Rectangle 10"/>
            <p:cNvSpPr>
              <a:spLocks noChangeArrowheads="1"/>
            </p:cNvSpPr>
            <p:nvPr/>
          </p:nvSpPr>
          <p:spPr bwMode="auto">
            <a:xfrm>
              <a:off x="2476" y="3525"/>
              <a:ext cx="675" cy="3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Jacket</a:t>
              </a:r>
            </a:p>
          </p:txBody>
        </p:sp>
        <p:sp>
          <p:nvSpPr>
            <p:cNvPr id="304139" name="Rectangle 11"/>
            <p:cNvSpPr>
              <a:spLocks noChangeArrowheads="1"/>
            </p:cNvSpPr>
            <p:nvPr/>
          </p:nvSpPr>
          <p:spPr bwMode="auto">
            <a:xfrm>
              <a:off x="2513" y="2868"/>
              <a:ext cx="650" cy="3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Tie</a:t>
              </a:r>
            </a:p>
          </p:txBody>
        </p:sp>
        <p:sp>
          <p:nvSpPr>
            <p:cNvPr id="304140" name="Rectangle 12"/>
            <p:cNvSpPr>
              <a:spLocks noChangeArrowheads="1"/>
            </p:cNvSpPr>
            <p:nvPr/>
          </p:nvSpPr>
          <p:spPr bwMode="auto">
            <a:xfrm>
              <a:off x="2497" y="2226"/>
              <a:ext cx="657" cy="3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Shirt</a:t>
              </a:r>
            </a:p>
          </p:txBody>
        </p:sp>
        <p:sp>
          <p:nvSpPr>
            <p:cNvPr id="304141" name="Rectangle 13"/>
            <p:cNvSpPr>
              <a:spLocks noChangeArrowheads="1"/>
            </p:cNvSpPr>
            <p:nvPr/>
          </p:nvSpPr>
          <p:spPr bwMode="auto">
            <a:xfrm>
              <a:off x="1031" y="2467"/>
              <a:ext cx="650" cy="3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Belt</a:t>
              </a:r>
            </a:p>
          </p:txBody>
        </p:sp>
        <p:sp>
          <p:nvSpPr>
            <p:cNvPr id="304142" name="Rectangle 14"/>
            <p:cNvSpPr>
              <a:spLocks noChangeArrowheads="1"/>
            </p:cNvSpPr>
            <p:nvPr/>
          </p:nvSpPr>
          <p:spPr bwMode="auto">
            <a:xfrm>
              <a:off x="3206" y="1518"/>
              <a:ext cx="659" cy="3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Shoes</a:t>
              </a:r>
            </a:p>
          </p:txBody>
        </p:sp>
        <p:sp>
          <p:nvSpPr>
            <p:cNvPr id="304143" name="Rectangle 15"/>
            <p:cNvSpPr>
              <a:spLocks noChangeArrowheads="1"/>
            </p:cNvSpPr>
            <p:nvPr/>
          </p:nvSpPr>
          <p:spPr bwMode="auto">
            <a:xfrm>
              <a:off x="998" y="1548"/>
              <a:ext cx="674" cy="3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Pant</a:t>
              </a:r>
            </a:p>
          </p:txBody>
        </p:sp>
        <p:sp>
          <p:nvSpPr>
            <p:cNvPr id="304144" name="Line 16"/>
            <p:cNvSpPr>
              <a:spLocks noChangeShapeType="1"/>
            </p:cNvSpPr>
            <p:nvPr/>
          </p:nvSpPr>
          <p:spPr bwMode="auto">
            <a:xfrm>
              <a:off x="3529" y="1266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45" name="Line 17"/>
            <p:cNvSpPr>
              <a:spLocks noChangeShapeType="1"/>
            </p:cNvSpPr>
            <p:nvPr/>
          </p:nvSpPr>
          <p:spPr bwMode="auto">
            <a:xfrm>
              <a:off x="2791" y="2604"/>
              <a:ext cx="8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46" name="Line 18"/>
            <p:cNvSpPr>
              <a:spLocks noChangeShapeType="1"/>
            </p:cNvSpPr>
            <p:nvPr/>
          </p:nvSpPr>
          <p:spPr bwMode="auto">
            <a:xfrm>
              <a:off x="2799" y="3245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47" name="Line 19"/>
            <p:cNvSpPr>
              <a:spLocks noChangeShapeType="1"/>
            </p:cNvSpPr>
            <p:nvPr/>
          </p:nvSpPr>
          <p:spPr bwMode="auto">
            <a:xfrm>
              <a:off x="1355" y="1274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48" name="Line 20"/>
            <p:cNvSpPr>
              <a:spLocks noChangeShapeType="1"/>
            </p:cNvSpPr>
            <p:nvPr/>
          </p:nvSpPr>
          <p:spPr bwMode="auto">
            <a:xfrm>
              <a:off x="1355" y="1931"/>
              <a:ext cx="0" cy="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49" name="Line 21"/>
            <p:cNvSpPr>
              <a:spLocks noChangeShapeType="1"/>
            </p:cNvSpPr>
            <p:nvPr/>
          </p:nvSpPr>
          <p:spPr bwMode="auto">
            <a:xfrm flipH="1">
              <a:off x="1687" y="2426"/>
              <a:ext cx="795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50" name="Line 22"/>
            <p:cNvSpPr>
              <a:spLocks noChangeShapeType="1"/>
            </p:cNvSpPr>
            <p:nvPr/>
          </p:nvSpPr>
          <p:spPr bwMode="auto">
            <a:xfrm>
              <a:off x="1428" y="2856"/>
              <a:ext cx="1038" cy="7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51" name="Line 23"/>
            <p:cNvSpPr>
              <a:spLocks noChangeShapeType="1"/>
            </p:cNvSpPr>
            <p:nvPr/>
          </p:nvSpPr>
          <p:spPr bwMode="auto">
            <a:xfrm flipV="1">
              <a:off x="1671" y="1720"/>
              <a:ext cx="153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152" name="Line 24"/>
            <p:cNvSpPr>
              <a:spLocks noChangeShapeType="1"/>
            </p:cNvSpPr>
            <p:nvPr/>
          </p:nvSpPr>
          <p:spPr bwMode="auto">
            <a:xfrm>
              <a:off x="1882" y="1071"/>
              <a:ext cx="1314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F41B7F-D713-4AC8-984E-FC0C1CF47DD5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265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05156" name="Group 4"/>
          <p:cNvGrpSpPr>
            <a:grpSpLocks/>
          </p:cNvGrpSpPr>
          <p:nvPr/>
        </p:nvGrpSpPr>
        <p:grpSpPr bwMode="auto">
          <a:xfrm>
            <a:off x="487363" y="1468672"/>
            <a:ext cx="8175625" cy="2363788"/>
            <a:chOff x="847" y="875"/>
            <a:chExt cx="4464" cy="3043"/>
          </a:xfrm>
        </p:grpSpPr>
        <p:sp>
          <p:nvSpPr>
            <p:cNvPr id="305157" name="Rectangle 5"/>
            <p:cNvSpPr>
              <a:spLocks noChangeArrowheads="1"/>
            </p:cNvSpPr>
            <p:nvPr/>
          </p:nvSpPr>
          <p:spPr bwMode="auto">
            <a:xfrm>
              <a:off x="847" y="895"/>
              <a:ext cx="1040" cy="3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Undershorts</a:t>
              </a:r>
            </a:p>
          </p:txBody>
        </p:sp>
        <p:sp>
          <p:nvSpPr>
            <p:cNvPr id="305158" name="Rectangle 6"/>
            <p:cNvSpPr>
              <a:spLocks noChangeArrowheads="1"/>
            </p:cNvSpPr>
            <p:nvPr/>
          </p:nvSpPr>
          <p:spPr bwMode="auto">
            <a:xfrm>
              <a:off x="4531" y="1176"/>
              <a:ext cx="780" cy="3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Watch</a:t>
              </a:r>
            </a:p>
          </p:txBody>
        </p:sp>
        <p:sp>
          <p:nvSpPr>
            <p:cNvPr id="305159" name="Rectangle 7"/>
            <p:cNvSpPr>
              <a:spLocks noChangeArrowheads="1"/>
            </p:cNvSpPr>
            <p:nvPr/>
          </p:nvSpPr>
          <p:spPr bwMode="auto">
            <a:xfrm>
              <a:off x="3213" y="875"/>
              <a:ext cx="666" cy="3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Socks</a:t>
              </a:r>
            </a:p>
          </p:txBody>
        </p:sp>
        <p:sp>
          <p:nvSpPr>
            <p:cNvPr id="305160" name="Rectangle 8"/>
            <p:cNvSpPr>
              <a:spLocks noChangeArrowheads="1"/>
            </p:cNvSpPr>
            <p:nvPr/>
          </p:nvSpPr>
          <p:spPr bwMode="auto">
            <a:xfrm>
              <a:off x="2476" y="3525"/>
              <a:ext cx="675" cy="3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Jacket</a:t>
              </a:r>
            </a:p>
          </p:txBody>
        </p:sp>
        <p:sp>
          <p:nvSpPr>
            <p:cNvPr id="305161" name="Rectangle 9"/>
            <p:cNvSpPr>
              <a:spLocks noChangeArrowheads="1"/>
            </p:cNvSpPr>
            <p:nvPr/>
          </p:nvSpPr>
          <p:spPr bwMode="auto">
            <a:xfrm>
              <a:off x="2513" y="2868"/>
              <a:ext cx="650" cy="3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Tie</a:t>
              </a:r>
            </a:p>
          </p:txBody>
        </p:sp>
        <p:sp>
          <p:nvSpPr>
            <p:cNvPr id="305162" name="Rectangle 10"/>
            <p:cNvSpPr>
              <a:spLocks noChangeArrowheads="1"/>
            </p:cNvSpPr>
            <p:nvPr/>
          </p:nvSpPr>
          <p:spPr bwMode="auto">
            <a:xfrm>
              <a:off x="2497" y="2226"/>
              <a:ext cx="657" cy="3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Shirt</a:t>
              </a:r>
            </a:p>
          </p:txBody>
        </p:sp>
        <p:sp>
          <p:nvSpPr>
            <p:cNvPr id="305163" name="Rectangle 11"/>
            <p:cNvSpPr>
              <a:spLocks noChangeArrowheads="1"/>
            </p:cNvSpPr>
            <p:nvPr/>
          </p:nvSpPr>
          <p:spPr bwMode="auto">
            <a:xfrm>
              <a:off x="1031" y="2467"/>
              <a:ext cx="650" cy="3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Belt</a:t>
              </a:r>
            </a:p>
          </p:txBody>
        </p:sp>
        <p:sp>
          <p:nvSpPr>
            <p:cNvPr id="305164" name="Rectangle 12"/>
            <p:cNvSpPr>
              <a:spLocks noChangeArrowheads="1"/>
            </p:cNvSpPr>
            <p:nvPr/>
          </p:nvSpPr>
          <p:spPr bwMode="auto">
            <a:xfrm>
              <a:off x="3206" y="1518"/>
              <a:ext cx="659" cy="3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Shoes</a:t>
              </a:r>
            </a:p>
          </p:txBody>
        </p:sp>
        <p:sp>
          <p:nvSpPr>
            <p:cNvPr id="305165" name="Rectangle 13"/>
            <p:cNvSpPr>
              <a:spLocks noChangeArrowheads="1"/>
            </p:cNvSpPr>
            <p:nvPr/>
          </p:nvSpPr>
          <p:spPr bwMode="auto">
            <a:xfrm>
              <a:off x="998" y="1548"/>
              <a:ext cx="674" cy="3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Pant</a:t>
              </a:r>
            </a:p>
          </p:txBody>
        </p:sp>
        <p:sp>
          <p:nvSpPr>
            <p:cNvPr id="305166" name="Line 14"/>
            <p:cNvSpPr>
              <a:spLocks noChangeShapeType="1"/>
            </p:cNvSpPr>
            <p:nvPr/>
          </p:nvSpPr>
          <p:spPr bwMode="auto">
            <a:xfrm>
              <a:off x="3529" y="1266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67" name="Line 15"/>
            <p:cNvSpPr>
              <a:spLocks noChangeShapeType="1"/>
            </p:cNvSpPr>
            <p:nvPr/>
          </p:nvSpPr>
          <p:spPr bwMode="auto">
            <a:xfrm>
              <a:off x="2791" y="2604"/>
              <a:ext cx="8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68" name="Line 16"/>
            <p:cNvSpPr>
              <a:spLocks noChangeShapeType="1"/>
            </p:cNvSpPr>
            <p:nvPr/>
          </p:nvSpPr>
          <p:spPr bwMode="auto">
            <a:xfrm>
              <a:off x="2799" y="3245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69" name="Line 17"/>
            <p:cNvSpPr>
              <a:spLocks noChangeShapeType="1"/>
            </p:cNvSpPr>
            <p:nvPr/>
          </p:nvSpPr>
          <p:spPr bwMode="auto">
            <a:xfrm>
              <a:off x="1355" y="1274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70" name="Line 18"/>
            <p:cNvSpPr>
              <a:spLocks noChangeShapeType="1"/>
            </p:cNvSpPr>
            <p:nvPr/>
          </p:nvSpPr>
          <p:spPr bwMode="auto">
            <a:xfrm>
              <a:off x="1355" y="1931"/>
              <a:ext cx="0" cy="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71" name="Line 19"/>
            <p:cNvSpPr>
              <a:spLocks noChangeShapeType="1"/>
            </p:cNvSpPr>
            <p:nvPr/>
          </p:nvSpPr>
          <p:spPr bwMode="auto">
            <a:xfrm flipH="1">
              <a:off x="1687" y="2426"/>
              <a:ext cx="795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72" name="Line 20"/>
            <p:cNvSpPr>
              <a:spLocks noChangeShapeType="1"/>
            </p:cNvSpPr>
            <p:nvPr/>
          </p:nvSpPr>
          <p:spPr bwMode="auto">
            <a:xfrm>
              <a:off x="1428" y="2856"/>
              <a:ext cx="1038" cy="7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73" name="Line 21"/>
            <p:cNvSpPr>
              <a:spLocks noChangeShapeType="1"/>
            </p:cNvSpPr>
            <p:nvPr/>
          </p:nvSpPr>
          <p:spPr bwMode="auto">
            <a:xfrm flipV="1">
              <a:off x="1671" y="1720"/>
              <a:ext cx="153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74" name="Line 22"/>
            <p:cNvSpPr>
              <a:spLocks noChangeShapeType="1"/>
            </p:cNvSpPr>
            <p:nvPr/>
          </p:nvSpPr>
          <p:spPr bwMode="auto">
            <a:xfrm>
              <a:off x="1882" y="1071"/>
              <a:ext cx="1314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5193" name="Group 41"/>
          <p:cNvGrpSpPr>
            <a:grpSpLocks/>
          </p:cNvGrpSpPr>
          <p:nvPr/>
        </p:nvGrpSpPr>
        <p:grpSpPr bwMode="auto">
          <a:xfrm>
            <a:off x="187325" y="4472222"/>
            <a:ext cx="8782050" cy="1200150"/>
            <a:chOff x="118" y="2632"/>
            <a:chExt cx="5532" cy="756"/>
          </a:xfrm>
        </p:grpSpPr>
        <p:sp>
          <p:nvSpPr>
            <p:cNvPr id="305175" name="Rectangle 23"/>
            <p:cNvSpPr>
              <a:spLocks noChangeArrowheads="1"/>
            </p:cNvSpPr>
            <p:nvPr/>
          </p:nvSpPr>
          <p:spPr bwMode="auto">
            <a:xfrm>
              <a:off x="118" y="3026"/>
              <a:ext cx="585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Socks</a:t>
              </a:r>
            </a:p>
          </p:txBody>
        </p:sp>
        <p:sp>
          <p:nvSpPr>
            <p:cNvPr id="305176" name="Rectangle 24"/>
            <p:cNvSpPr>
              <a:spLocks noChangeArrowheads="1"/>
            </p:cNvSpPr>
            <p:nvPr/>
          </p:nvSpPr>
          <p:spPr bwMode="auto">
            <a:xfrm>
              <a:off x="5147" y="3058"/>
              <a:ext cx="503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Jacket</a:t>
              </a:r>
            </a:p>
          </p:txBody>
        </p:sp>
        <p:sp>
          <p:nvSpPr>
            <p:cNvPr id="305177" name="Rectangle 25"/>
            <p:cNvSpPr>
              <a:spLocks noChangeArrowheads="1"/>
            </p:cNvSpPr>
            <p:nvPr/>
          </p:nvSpPr>
          <p:spPr bwMode="auto">
            <a:xfrm>
              <a:off x="805" y="3035"/>
              <a:ext cx="841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Undershorts</a:t>
              </a:r>
            </a:p>
          </p:txBody>
        </p:sp>
        <p:sp>
          <p:nvSpPr>
            <p:cNvPr id="305178" name="Rectangle 26"/>
            <p:cNvSpPr>
              <a:spLocks noChangeArrowheads="1"/>
            </p:cNvSpPr>
            <p:nvPr/>
          </p:nvSpPr>
          <p:spPr bwMode="auto">
            <a:xfrm>
              <a:off x="1815" y="3038"/>
              <a:ext cx="402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Pant</a:t>
              </a:r>
            </a:p>
          </p:txBody>
        </p:sp>
        <p:sp>
          <p:nvSpPr>
            <p:cNvPr id="305179" name="Rectangle 27"/>
            <p:cNvSpPr>
              <a:spLocks noChangeArrowheads="1"/>
            </p:cNvSpPr>
            <p:nvPr/>
          </p:nvSpPr>
          <p:spPr bwMode="auto">
            <a:xfrm>
              <a:off x="2375" y="3036"/>
              <a:ext cx="484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Shoes</a:t>
              </a:r>
            </a:p>
          </p:txBody>
        </p:sp>
        <p:sp>
          <p:nvSpPr>
            <p:cNvPr id="305180" name="Rectangle 28"/>
            <p:cNvSpPr>
              <a:spLocks noChangeArrowheads="1"/>
            </p:cNvSpPr>
            <p:nvPr/>
          </p:nvSpPr>
          <p:spPr bwMode="auto">
            <a:xfrm>
              <a:off x="3019" y="3050"/>
              <a:ext cx="410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watch</a:t>
              </a:r>
            </a:p>
          </p:txBody>
        </p:sp>
        <p:sp>
          <p:nvSpPr>
            <p:cNvPr id="305181" name="Rectangle 29"/>
            <p:cNvSpPr>
              <a:spLocks noChangeArrowheads="1"/>
            </p:cNvSpPr>
            <p:nvPr/>
          </p:nvSpPr>
          <p:spPr bwMode="auto">
            <a:xfrm>
              <a:off x="3575" y="3054"/>
              <a:ext cx="392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Shirt</a:t>
              </a:r>
            </a:p>
          </p:txBody>
        </p:sp>
        <p:sp>
          <p:nvSpPr>
            <p:cNvPr id="305182" name="Rectangle 30"/>
            <p:cNvSpPr>
              <a:spLocks noChangeArrowheads="1"/>
            </p:cNvSpPr>
            <p:nvPr/>
          </p:nvSpPr>
          <p:spPr bwMode="auto">
            <a:xfrm>
              <a:off x="4173" y="3059"/>
              <a:ext cx="348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Belt</a:t>
              </a:r>
            </a:p>
          </p:txBody>
        </p:sp>
        <p:sp>
          <p:nvSpPr>
            <p:cNvPr id="305183" name="Rectangle 31"/>
            <p:cNvSpPr>
              <a:spLocks noChangeArrowheads="1"/>
            </p:cNvSpPr>
            <p:nvPr/>
          </p:nvSpPr>
          <p:spPr bwMode="auto">
            <a:xfrm>
              <a:off x="4661" y="3055"/>
              <a:ext cx="329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Tie</a:t>
              </a:r>
            </a:p>
          </p:txBody>
        </p:sp>
        <p:sp>
          <p:nvSpPr>
            <p:cNvPr id="305184" name="Line 32"/>
            <p:cNvSpPr>
              <a:spLocks noChangeShapeType="1"/>
            </p:cNvSpPr>
            <p:nvPr/>
          </p:nvSpPr>
          <p:spPr bwMode="auto">
            <a:xfrm>
              <a:off x="1637" y="3191"/>
              <a:ext cx="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85" name="Line 33"/>
            <p:cNvSpPr>
              <a:spLocks noChangeShapeType="1"/>
            </p:cNvSpPr>
            <p:nvPr/>
          </p:nvSpPr>
          <p:spPr bwMode="auto">
            <a:xfrm>
              <a:off x="2213" y="3200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86" name="Line 34"/>
            <p:cNvSpPr>
              <a:spLocks noChangeShapeType="1"/>
            </p:cNvSpPr>
            <p:nvPr/>
          </p:nvSpPr>
          <p:spPr bwMode="auto">
            <a:xfrm>
              <a:off x="3968" y="3227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87" name="Line 35"/>
            <p:cNvSpPr>
              <a:spLocks noChangeShapeType="1"/>
            </p:cNvSpPr>
            <p:nvPr/>
          </p:nvSpPr>
          <p:spPr bwMode="auto">
            <a:xfrm flipV="1">
              <a:off x="4983" y="3209"/>
              <a:ext cx="155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88" name="Freeform 36"/>
            <p:cNvSpPr>
              <a:spLocks/>
            </p:cNvSpPr>
            <p:nvPr/>
          </p:nvSpPr>
          <p:spPr bwMode="auto">
            <a:xfrm>
              <a:off x="1317" y="2853"/>
              <a:ext cx="1225" cy="182"/>
            </a:xfrm>
            <a:custGeom>
              <a:avLst/>
              <a:gdLst>
                <a:gd name="T0" fmla="*/ 0 w 1225"/>
                <a:gd name="T1" fmla="*/ 182 h 182"/>
                <a:gd name="T2" fmla="*/ 713 w 1225"/>
                <a:gd name="T3" fmla="*/ 0 h 182"/>
                <a:gd name="T4" fmla="*/ 1225 w 1225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5" h="182">
                  <a:moveTo>
                    <a:pt x="0" y="182"/>
                  </a:moveTo>
                  <a:cubicBezTo>
                    <a:pt x="254" y="91"/>
                    <a:pt x="509" y="0"/>
                    <a:pt x="713" y="0"/>
                  </a:cubicBezTo>
                  <a:cubicBezTo>
                    <a:pt x="917" y="0"/>
                    <a:pt x="1135" y="135"/>
                    <a:pt x="1225" y="18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89" name="Freeform 37"/>
            <p:cNvSpPr>
              <a:spLocks/>
            </p:cNvSpPr>
            <p:nvPr/>
          </p:nvSpPr>
          <p:spPr bwMode="auto">
            <a:xfrm>
              <a:off x="567" y="2632"/>
              <a:ext cx="2194" cy="403"/>
            </a:xfrm>
            <a:custGeom>
              <a:avLst/>
              <a:gdLst>
                <a:gd name="T0" fmla="*/ 0 w 2194"/>
                <a:gd name="T1" fmla="*/ 394 h 403"/>
                <a:gd name="T2" fmla="*/ 1344 w 2194"/>
                <a:gd name="T3" fmla="*/ 1 h 403"/>
                <a:gd name="T4" fmla="*/ 2194 w 2194"/>
                <a:gd name="T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4" h="403">
                  <a:moveTo>
                    <a:pt x="0" y="394"/>
                  </a:moveTo>
                  <a:cubicBezTo>
                    <a:pt x="489" y="197"/>
                    <a:pt x="978" y="0"/>
                    <a:pt x="1344" y="1"/>
                  </a:cubicBezTo>
                  <a:cubicBezTo>
                    <a:pt x="1710" y="2"/>
                    <a:pt x="1952" y="202"/>
                    <a:pt x="2194" y="40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90" name="Freeform 38"/>
            <p:cNvSpPr>
              <a:spLocks/>
            </p:cNvSpPr>
            <p:nvPr/>
          </p:nvSpPr>
          <p:spPr bwMode="auto">
            <a:xfrm>
              <a:off x="2139" y="2742"/>
              <a:ext cx="2140" cy="321"/>
            </a:xfrm>
            <a:custGeom>
              <a:avLst/>
              <a:gdLst>
                <a:gd name="T0" fmla="*/ 0 w 2140"/>
                <a:gd name="T1" fmla="*/ 312 h 321"/>
                <a:gd name="T2" fmla="*/ 1290 w 2140"/>
                <a:gd name="T3" fmla="*/ 1 h 321"/>
                <a:gd name="T4" fmla="*/ 2140 w 2140"/>
                <a:gd name="T5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0" h="321">
                  <a:moveTo>
                    <a:pt x="0" y="312"/>
                  </a:moveTo>
                  <a:cubicBezTo>
                    <a:pt x="466" y="156"/>
                    <a:pt x="933" y="0"/>
                    <a:pt x="1290" y="1"/>
                  </a:cubicBezTo>
                  <a:cubicBezTo>
                    <a:pt x="1647" y="2"/>
                    <a:pt x="2021" y="269"/>
                    <a:pt x="2140" y="32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91" name="Freeform 39"/>
            <p:cNvSpPr>
              <a:spLocks/>
            </p:cNvSpPr>
            <p:nvPr/>
          </p:nvSpPr>
          <p:spPr bwMode="auto">
            <a:xfrm>
              <a:off x="3803" y="2834"/>
              <a:ext cx="1052" cy="220"/>
            </a:xfrm>
            <a:custGeom>
              <a:avLst/>
              <a:gdLst>
                <a:gd name="T0" fmla="*/ 0 w 1052"/>
                <a:gd name="T1" fmla="*/ 220 h 220"/>
                <a:gd name="T2" fmla="*/ 650 w 1052"/>
                <a:gd name="T3" fmla="*/ 0 h 220"/>
                <a:gd name="T4" fmla="*/ 1052 w 1052"/>
                <a:gd name="T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2" h="220">
                  <a:moveTo>
                    <a:pt x="0" y="220"/>
                  </a:moveTo>
                  <a:cubicBezTo>
                    <a:pt x="237" y="110"/>
                    <a:pt x="475" y="0"/>
                    <a:pt x="650" y="0"/>
                  </a:cubicBezTo>
                  <a:cubicBezTo>
                    <a:pt x="825" y="0"/>
                    <a:pt x="985" y="180"/>
                    <a:pt x="1052" y="22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192" name="Freeform 40"/>
            <p:cNvSpPr>
              <a:spLocks/>
            </p:cNvSpPr>
            <p:nvPr/>
          </p:nvSpPr>
          <p:spPr bwMode="auto">
            <a:xfrm>
              <a:off x="4425" y="2807"/>
              <a:ext cx="988" cy="247"/>
            </a:xfrm>
            <a:custGeom>
              <a:avLst/>
              <a:gdLst>
                <a:gd name="T0" fmla="*/ 0 w 988"/>
                <a:gd name="T1" fmla="*/ 247 h 247"/>
                <a:gd name="T2" fmla="*/ 540 w 988"/>
                <a:gd name="T3" fmla="*/ 0 h 247"/>
                <a:gd name="T4" fmla="*/ 988 w 988"/>
                <a:gd name="T5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8" h="247">
                  <a:moveTo>
                    <a:pt x="0" y="247"/>
                  </a:moveTo>
                  <a:cubicBezTo>
                    <a:pt x="187" y="123"/>
                    <a:pt x="375" y="0"/>
                    <a:pt x="540" y="0"/>
                  </a:cubicBezTo>
                  <a:cubicBezTo>
                    <a:pt x="705" y="0"/>
                    <a:pt x="913" y="197"/>
                    <a:pt x="988" y="24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15697E-6653-4274-8AAD-BD68F1BBF96E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73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6200" name="Rectangle 24"/>
          <p:cNvSpPr>
            <a:spLocks noChangeArrowheads="1"/>
          </p:cNvSpPr>
          <p:nvPr/>
        </p:nvSpPr>
        <p:spPr bwMode="auto">
          <a:xfrm>
            <a:off x="487363" y="1375687"/>
            <a:ext cx="1905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Undershorts</a:t>
            </a:r>
          </a:p>
        </p:txBody>
      </p:sp>
      <p:sp>
        <p:nvSpPr>
          <p:cNvPr id="306201" name="Rectangle 25"/>
          <p:cNvSpPr>
            <a:spLocks noChangeArrowheads="1"/>
          </p:cNvSpPr>
          <p:nvPr/>
        </p:nvSpPr>
        <p:spPr bwMode="auto">
          <a:xfrm>
            <a:off x="7234238" y="1593175"/>
            <a:ext cx="1428750" cy="306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Watch</a:t>
            </a:r>
          </a:p>
        </p:txBody>
      </p:sp>
      <p:sp>
        <p:nvSpPr>
          <p:cNvPr id="306202" name="Rectangle 26"/>
          <p:cNvSpPr>
            <a:spLocks noChangeArrowheads="1"/>
          </p:cNvSpPr>
          <p:nvPr/>
        </p:nvSpPr>
        <p:spPr bwMode="auto">
          <a:xfrm>
            <a:off x="4821238" y="1359812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Socks</a:t>
            </a:r>
          </a:p>
        </p:txBody>
      </p:sp>
      <p:sp>
        <p:nvSpPr>
          <p:cNvPr id="306203" name="Rectangle 27"/>
          <p:cNvSpPr>
            <a:spLocks noChangeArrowheads="1"/>
          </p:cNvSpPr>
          <p:nvPr/>
        </p:nvSpPr>
        <p:spPr bwMode="auto">
          <a:xfrm>
            <a:off x="3470275" y="3418800"/>
            <a:ext cx="12366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Jacket</a:t>
            </a:r>
          </a:p>
        </p:txBody>
      </p:sp>
      <p:sp>
        <p:nvSpPr>
          <p:cNvPr id="306204" name="Rectangle 28"/>
          <p:cNvSpPr>
            <a:spLocks noChangeArrowheads="1"/>
          </p:cNvSpPr>
          <p:nvPr/>
        </p:nvSpPr>
        <p:spPr bwMode="auto">
          <a:xfrm>
            <a:off x="3538538" y="2907625"/>
            <a:ext cx="1190625" cy="306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Tie</a:t>
            </a:r>
          </a:p>
        </p:txBody>
      </p:sp>
      <p:sp>
        <p:nvSpPr>
          <p:cNvPr id="306205" name="Rectangle 29"/>
          <p:cNvSpPr>
            <a:spLocks noChangeArrowheads="1"/>
          </p:cNvSpPr>
          <p:nvPr/>
        </p:nvSpPr>
        <p:spPr bwMode="auto">
          <a:xfrm>
            <a:off x="3509963" y="2409150"/>
            <a:ext cx="1203325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Shirt</a:t>
            </a:r>
          </a:p>
        </p:txBody>
      </p:sp>
      <p:sp>
        <p:nvSpPr>
          <p:cNvPr id="306206" name="Rectangle 30"/>
          <p:cNvSpPr>
            <a:spLocks noChangeArrowheads="1"/>
          </p:cNvSpPr>
          <p:nvPr/>
        </p:nvSpPr>
        <p:spPr bwMode="auto">
          <a:xfrm>
            <a:off x="823913" y="2596475"/>
            <a:ext cx="1190625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Belt</a:t>
            </a:r>
          </a:p>
        </p:txBody>
      </p:sp>
      <p:sp>
        <p:nvSpPr>
          <p:cNvPr id="306207" name="Rectangle 31"/>
          <p:cNvSpPr>
            <a:spLocks noChangeArrowheads="1"/>
          </p:cNvSpPr>
          <p:nvPr/>
        </p:nvSpPr>
        <p:spPr bwMode="auto">
          <a:xfrm>
            <a:off x="4808538" y="1859875"/>
            <a:ext cx="12065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Shoes</a:t>
            </a:r>
          </a:p>
        </p:txBody>
      </p:sp>
      <p:sp>
        <p:nvSpPr>
          <p:cNvPr id="306208" name="Rectangle 32"/>
          <p:cNvSpPr>
            <a:spLocks noChangeArrowheads="1"/>
          </p:cNvSpPr>
          <p:nvPr/>
        </p:nvSpPr>
        <p:spPr bwMode="auto">
          <a:xfrm>
            <a:off x="763588" y="1882100"/>
            <a:ext cx="1235075" cy="306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Pant</a:t>
            </a:r>
          </a:p>
        </p:txBody>
      </p:sp>
      <p:sp>
        <p:nvSpPr>
          <p:cNvPr id="306209" name="Line 33"/>
          <p:cNvSpPr>
            <a:spLocks noChangeShapeType="1"/>
          </p:cNvSpPr>
          <p:nvPr/>
        </p:nvSpPr>
        <p:spPr bwMode="auto">
          <a:xfrm>
            <a:off x="5399088" y="1663025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0" name="Line 34"/>
          <p:cNvSpPr>
            <a:spLocks noChangeShapeType="1"/>
          </p:cNvSpPr>
          <p:nvPr/>
        </p:nvSpPr>
        <p:spPr bwMode="auto">
          <a:xfrm>
            <a:off x="4048125" y="2702837"/>
            <a:ext cx="14288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1" name="Line 35"/>
          <p:cNvSpPr>
            <a:spLocks noChangeShapeType="1"/>
          </p:cNvSpPr>
          <p:nvPr/>
        </p:nvSpPr>
        <p:spPr bwMode="auto">
          <a:xfrm>
            <a:off x="4062413" y="3201312"/>
            <a:ext cx="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2" name="Line 36"/>
          <p:cNvSpPr>
            <a:spLocks noChangeShapeType="1"/>
          </p:cNvSpPr>
          <p:nvPr/>
        </p:nvSpPr>
        <p:spPr bwMode="auto">
          <a:xfrm>
            <a:off x="1417638" y="1669375"/>
            <a:ext cx="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3" name="Line 37"/>
          <p:cNvSpPr>
            <a:spLocks noChangeShapeType="1"/>
          </p:cNvSpPr>
          <p:nvPr/>
        </p:nvSpPr>
        <p:spPr bwMode="auto">
          <a:xfrm>
            <a:off x="1417638" y="2180550"/>
            <a:ext cx="0" cy="42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4" name="Line 38"/>
          <p:cNvSpPr>
            <a:spLocks noChangeShapeType="1"/>
          </p:cNvSpPr>
          <p:nvPr/>
        </p:nvSpPr>
        <p:spPr bwMode="auto">
          <a:xfrm flipH="1">
            <a:off x="2025650" y="2564725"/>
            <a:ext cx="1455738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5" name="Line 39"/>
          <p:cNvSpPr>
            <a:spLocks noChangeShapeType="1"/>
          </p:cNvSpPr>
          <p:nvPr/>
        </p:nvSpPr>
        <p:spPr bwMode="auto">
          <a:xfrm>
            <a:off x="1550988" y="2898100"/>
            <a:ext cx="1901825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6" name="Line 40"/>
          <p:cNvSpPr>
            <a:spLocks noChangeShapeType="1"/>
          </p:cNvSpPr>
          <p:nvPr/>
        </p:nvSpPr>
        <p:spPr bwMode="auto">
          <a:xfrm flipV="1">
            <a:off x="1997075" y="2015450"/>
            <a:ext cx="280828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7" name="Line 41"/>
          <p:cNvSpPr>
            <a:spLocks noChangeShapeType="1"/>
          </p:cNvSpPr>
          <p:nvPr/>
        </p:nvSpPr>
        <p:spPr bwMode="auto">
          <a:xfrm>
            <a:off x="2382838" y="1512212"/>
            <a:ext cx="240665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6218" name="Group 42"/>
          <p:cNvGrpSpPr>
            <a:grpSpLocks/>
          </p:cNvGrpSpPr>
          <p:nvPr/>
        </p:nvGrpSpPr>
        <p:grpSpPr bwMode="auto">
          <a:xfrm>
            <a:off x="187325" y="4363362"/>
            <a:ext cx="8782050" cy="1200150"/>
            <a:chOff x="118" y="2632"/>
            <a:chExt cx="5532" cy="756"/>
          </a:xfrm>
        </p:grpSpPr>
        <p:sp>
          <p:nvSpPr>
            <p:cNvPr id="306219" name="Rectangle 43"/>
            <p:cNvSpPr>
              <a:spLocks noChangeArrowheads="1"/>
            </p:cNvSpPr>
            <p:nvPr/>
          </p:nvSpPr>
          <p:spPr bwMode="auto">
            <a:xfrm>
              <a:off x="118" y="3026"/>
              <a:ext cx="585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Socks</a:t>
              </a:r>
            </a:p>
          </p:txBody>
        </p:sp>
        <p:sp>
          <p:nvSpPr>
            <p:cNvPr id="306220" name="Rectangle 44"/>
            <p:cNvSpPr>
              <a:spLocks noChangeArrowheads="1"/>
            </p:cNvSpPr>
            <p:nvPr/>
          </p:nvSpPr>
          <p:spPr bwMode="auto">
            <a:xfrm>
              <a:off x="5147" y="3058"/>
              <a:ext cx="503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Jacket</a:t>
              </a:r>
            </a:p>
          </p:txBody>
        </p:sp>
        <p:sp>
          <p:nvSpPr>
            <p:cNvPr id="306221" name="Rectangle 45"/>
            <p:cNvSpPr>
              <a:spLocks noChangeArrowheads="1"/>
            </p:cNvSpPr>
            <p:nvPr/>
          </p:nvSpPr>
          <p:spPr bwMode="auto">
            <a:xfrm>
              <a:off x="805" y="3035"/>
              <a:ext cx="841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Undershorts</a:t>
              </a:r>
            </a:p>
          </p:txBody>
        </p:sp>
        <p:sp>
          <p:nvSpPr>
            <p:cNvPr id="306222" name="Rectangle 46"/>
            <p:cNvSpPr>
              <a:spLocks noChangeArrowheads="1"/>
            </p:cNvSpPr>
            <p:nvPr/>
          </p:nvSpPr>
          <p:spPr bwMode="auto">
            <a:xfrm>
              <a:off x="1815" y="3038"/>
              <a:ext cx="402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Pant</a:t>
              </a:r>
            </a:p>
          </p:txBody>
        </p:sp>
        <p:sp>
          <p:nvSpPr>
            <p:cNvPr id="306223" name="Rectangle 47"/>
            <p:cNvSpPr>
              <a:spLocks noChangeArrowheads="1"/>
            </p:cNvSpPr>
            <p:nvPr/>
          </p:nvSpPr>
          <p:spPr bwMode="auto">
            <a:xfrm>
              <a:off x="2375" y="3036"/>
              <a:ext cx="484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Shoes</a:t>
              </a:r>
            </a:p>
          </p:txBody>
        </p:sp>
        <p:sp>
          <p:nvSpPr>
            <p:cNvPr id="306224" name="Rectangle 48"/>
            <p:cNvSpPr>
              <a:spLocks noChangeArrowheads="1"/>
            </p:cNvSpPr>
            <p:nvPr/>
          </p:nvSpPr>
          <p:spPr bwMode="auto">
            <a:xfrm>
              <a:off x="3019" y="3050"/>
              <a:ext cx="410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watch</a:t>
              </a:r>
            </a:p>
          </p:txBody>
        </p:sp>
        <p:sp>
          <p:nvSpPr>
            <p:cNvPr id="306225" name="Rectangle 49"/>
            <p:cNvSpPr>
              <a:spLocks noChangeArrowheads="1"/>
            </p:cNvSpPr>
            <p:nvPr/>
          </p:nvSpPr>
          <p:spPr bwMode="auto">
            <a:xfrm>
              <a:off x="3575" y="3054"/>
              <a:ext cx="392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Shirt</a:t>
              </a:r>
            </a:p>
          </p:txBody>
        </p:sp>
        <p:sp>
          <p:nvSpPr>
            <p:cNvPr id="306226" name="Rectangle 50"/>
            <p:cNvSpPr>
              <a:spLocks noChangeArrowheads="1"/>
            </p:cNvSpPr>
            <p:nvPr/>
          </p:nvSpPr>
          <p:spPr bwMode="auto">
            <a:xfrm>
              <a:off x="4173" y="3059"/>
              <a:ext cx="348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Belt</a:t>
              </a:r>
            </a:p>
          </p:txBody>
        </p:sp>
        <p:sp>
          <p:nvSpPr>
            <p:cNvPr id="306227" name="Rectangle 51"/>
            <p:cNvSpPr>
              <a:spLocks noChangeArrowheads="1"/>
            </p:cNvSpPr>
            <p:nvPr/>
          </p:nvSpPr>
          <p:spPr bwMode="auto">
            <a:xfrm>
              <a:off x="4661" y="3055"/>
              <a:ext cx="329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Tie</a:t>
              </a:r>
            </a:p>
          </p:txBody>
        </p:sp>
        <p:sp>
          <p:nvSpPr>
            <p:cNvPr id="306228" name="Line 52"/>
            <p:cNvSpPr>
              <a:spLocks noChangeShapeType="1"/>
            </p:cNvSpPr>
            <p:nvPr/>
          </p:nvSpPr>
          <p:spPr bwMode="auto">
            <a:xfrm>
              <a:off x="1637" y="3191"/>
              <a:ext cx="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29" name="Line 53"/>
            <p:cNvSpPr>
              <a:spLocks noChangeShapeType="1"/>
            </p:cNvSpPr>
            <p:nvPr/>
          </p:nvSpPr>
          <p:spPr bwMode="auto">
            <a:xfrm>
              <a:off x="2213" y="3200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30" name="Line 54"/>
            <p:cNvSpPr>
              <a:spLocks noChangeShapeType="1"/>
            </p:cNvSpPr>
            <p:nvPr/>
          </p:nvSpPr>
          <p:spPr bwMode="auto">
            <a:xfrm>
              <a:off x="3968" y="3227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31" name="Line 55"/>
            <p:cNvSpPr>
              <a:spLocks noChangeShapeType="1"/>
            </p:cNvSpPr>
            <p:nvPr/>
          </p:nvSpPr>
          <p:spPr bwMode="auto">
            <a:xfrm flipV="1">
              <a:off x="4983" y="3209"/>
              <a:ext cx="155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32" name="Freeform 56"/>
            <p:cNvSpPr>
              <a:spLocks/>
            </p:cNvSpPr>
            <p:nvPr/>
          </p:nvSpPr>
          <p:spPr bwMode="auto">
            <a:xfrm>
              <a:off x="1317" y="2853"/>
              <a:ext cx="1225" cy="182"/>
            </a:xfrm>
            <a:custGeom>
              <a:avLst/>
              <a:gdLst>
                <a:gd name="T0" fmla="*/ 0 w 1225"/>
                <a:gd name="T1" fmla="*/ 182 h 182"/>
                <a:gd name="T2" fmla="*/ 713 w 1225"/>
                <a:gd name="T3" fmla="*/ 0 h 182"/>
                <a:gd name="T4" fmla="*/ 1225 w 1225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5" h="182">
                  <a:moveTo>
                    <a:pt x="0" y="182"/>
                  </a:moveTo>
                  <a:cubicBezTo>
                    <a:pt x="254" y="91"/>
                    <a:pt x="509" y="0"/>
                    <a:pt x="713" y="0"/>
                  </a:cubicBezTo>
                  <a:cubicBezTo>
                    <a:pt x="917" y="0"/>
                    <a:pt x="1135" y="135"/>
                    <a:pt x="1225" y="18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33" name="Freeform 57"/>
            <p:cNvSpPr>
              <a:spLocks/>
            </p:cNvSpPr>
            <p:nvPr/>
          </p:nvSpPr>
          <p:spPr bwMode="auto">
            <a:xfrm>
              <a:off x="567" y="2632"/>
              <a:ext cx="2194" cy="403"/>
            </a:xfrm>
            <a:custGeom>
              <a:avLst/>
              <a:gdLst>
                <a:gd name="T0" fmla="*/ 0 w 2194"/>
                <a:gd name="T1" fmla="*/ 394 h 403"/>
                <a:gd name="T2" fmla="*/ 1344 w 2194"/>
                <a:gd name="T3" fmla="*/ 1 h 403"/>
                <a:gd name="T4" fmla="*/ 2194 w 2194"/>
                <a:gd name="T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4" h="403">
                  <a:moveTo>
                    <a:pt x="0" y="394"/>
                  </a:moveTo>
                  <a:cubicBezTo>
                    <a:pt x="489" y="197"/>
                    <a:pt x="978" y="0"/>
                    <a:pt x="1344" y="1"/>
                  </a:cubicBezTo>
                  <a:cubicBezTo>
                    <a:pt x="1710" y="2"/>
                    <a:pt x="1952" y="202"/>
                    <a:pt x="2194" y="40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34" name="Freeform 58"/>
            <p:cNvSpPr>
              <a:spLocks/>
            </p:cNvSpPr>
            <p:nvPr/>
          </p:nvSpPr>
          <p:spPr bwMode="auto">
            <a:xfrm>
              <a:off x="2139" y="2742"/>
              <a:ext cx="2140" cy="321"/>
            </a:xfrm>
            <a:custGeom>
              <a:avLst/>
              <a:gdLst>
                <a:gd name="T0" fmla="*/ 0 w 2140"/>
                <a:gd name="T1" fmla="*/ 312 h 321"/>
                <a:gd name="T2" fmla="*/ 1290 w 2140"/>
                <a:gd name="T3" fmla="*/ 1 h 321"/>
                <a:gd name="T4" fmla="*/ 2140 w 2140"/>
                <a:gd name="T5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0" h="321">
                  <a:moveTo>
                    <a:pt x="0" y="312"/>
                  </a:moveTo>
                  <a:cubicBezTo>
                    <a:pt x="466" y="156"/>
                    <a:pt x="933" y="0"/>
                    <a:pt x="1290" y="1"/>
                  </a:cubicBezTo>
                  <a:cubicBezTo>
                    <a:pt x="1647" y="2"/>
                    <a:pt x="2021" y="269"/>
                    <a:pt x="2140" y="32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35" name="Freeform 59"/>
            <p:cNvSpPr>
              <a:spLocks/>
            </p:cNvSpPr>
            <p:nvPr/>
          </p:nvSpPr>
          <p:spPr bwMode="auto">
            <a:xfrm>
              <a:off x="3803" y="2834"/>
              <a:ext cx="1052" cy="220"/>
            </a:xfrm>
            <a:custGeom>
              <a:avLst/>
              <a:gdLst>
                <a:gd name="T0" fmla="*/ 0 w 1052"/>
                <a:gd name="T1" fmla="*/ 220 h 220"/>
                <a:gd name="T2" fmla="*/ 650 w 1052"/>
                <a:gd name="T3" fmla="*/ 0 h 220"/>
                <a:gd name="T4" fmla="*/ 1052 w 1052"/>
                <a:gd name="T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2" h="220">
                  <a:moveTo>
                    <a:pt x="0" y="220"/>
                  </a:moveTo>
                  <a:cubicBezTo>
                    <a:pt x="237" y="110"/>
                    <a:pt x="475" y="0"/>
                    <a:pt x="650" y="0"/>
                  </a:cubicBezTo>
                  <a:cubicBezTo>
                    <a:pt x="825" y="0"/>
                    <a:pt x="985" y="180"/>
                    <a:pt x="1052" y="22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36" name="Freeform 60"/>
            <p:cNvSpPr>
              <a:spLocks/>
            </p:cNvSpPr>
            <p:nvPr/>
          </p:nvSpPr>
          <p:spPr bwMode="auto">
            <a:xfrm>
              <a:off x="4425" y="2807"/>
              <a:ext cx="988" cy="247"/>
            </a:xfrm>
            <a:custGeom>
              <a:avLst/>
              <a:gdLst>
                <a:gd name="T0" fmla="*/ 0 w 988"/>
                <a:gd name="T1" fmla="*/ 247 h 247"/>
                <a:gd name="T2" fmla="*/ 540 w 988"/>
                <a:gd name="T3" fmla="*/ 0 h 247"/>
                <a:gd name="T4" fmla="*/ 988 w 988"/>
                <a:gd name="T5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8" h="247">
                  <a:moveTo>
                    <a:pt x="0" y="247"/>
                  </a:moveTo>
                  <a:cubicBezTo>
                    <a:pt x="187" y="123"/>
                    <a:pt x="375" y="0"/>
                    <a:pt x="540" y="0"/>
                  </a:cubicBezTo>
                  <a:cubicBezTo>
                    <a:pt x="705" y="0"/>
                    <a:pt x="913" y="197"/>
                    <a:pt x="988" y="24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6237" name="Text Box 61"/>
          <p:cNvSpPr txBox="1">
            <a:spLocks noChangeArrowheads="1"/>
          </p:cNvSpPr>
          <p:nvPr/>
        </p:nvSpPr>
        <p:spPr bwMode="auto">
          <a:xfrm>
            <a:off x="7494588" y="1907500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9/10</a:t>
            </a:r>
          </a:p>
        </p:txBody>
      </p:sp>
      <p:sp>
        <p:nvSpPr>
          <p:cNvPr id="306238" name="Text Box 62"/>
          <p:cNvSpPr txBox="1">
            <a:spLocks noChangeArrowheads="1"/>
          </p:cNvSpPr>
          <p:nvPr/>
        </p:nvSpPr>
        <p:spPr bwMode="auto">
          <a:xfrm>
            <a:off x="6234113" y="1856700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13/14</a:t>
            </a:r>
          </a:p>
        </p:txBody>
      </p:sp>
      <p:sp>
        <p:nvSpPr>
          <p:cNvPr id="306239" name="Text Box 63"/>
          <p:cNvSpPr txBox="1">
            <a:spLocks noChangeArrowheads="1"/>
          </p:cNvSpPr>
          <p:nvPr/>
        </p:nvSpPr>
        <p:spPr bwMode="auto">
          <a:xfrm>
            <a:off x="6197600" y="1385212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17/18</a:t>
            </a:r>
          </a:p>
        </p:txBody>
      </p:sp>
      <p:sp>
        <p:nvSpPr>
          <p:cNvPr id="306240" name="Text Box 64"/>
          <p:cNvSpPr txBox="1">
            <a:spLocks noChangeArrowheads="1"/>
          </p:cNvSpPr>
          <p:nvPr/>
        </p:nvSpPr>
        <p:spPr bwMode="auto">
          <a:xfrm>
            <a:off x="4921250" y="2872700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2/5</a:t>
            </a:r>
          </a:p>
        </p:txBody>
      </p:sp>
      <p:sp>
        <p:nvSpPr>
          <p:cNvPr id="306241" name="Text Box 65"/>
          <p:cNvSpPr txBox="1">
            <a:spLocks noChangeArrowheads="1"/>
          </p:cNvSpPr>
          <p:nvPr/>
        </p:nvSpPr>
        <p:spPr bwMode="auto">
          <a:xfrm>
            <a:off x="4916488" y="2415500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1/8</a:t>
            </a:r>
          </a:p>
        </p:txBody>
      </p:sp>
      <p:sp>
        <p:nvSpPr>
          <p:cNvPr id="306242" name="Text Box 66"/>
          <p:cNvSpPr txBox="1">
            <a:spLocks noChangeArrowheads="1"/>
          </p:cNvSpPr>
          <p:nvPr/>
        </p:nvSpPr>
        <p:spPr bwMode="auto">
          <a:xfrm>
            <a:off x="4894263" y="3396575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3/4</a:t>
            </a:r>
          </a:p>
        </p:txBody>
      </p:sp>
      <p:sp>
        <p:nvSpPr>
          <p:cNvPr id="306243" name="Text Box 67"/>
          <p:cNvSpPr txBox="1">
            <a:spLocks noChangeArrowheads="1"/>
          </p:cNvSpPr>
          <p:nvPr/>
        </p:nvSpPr>
        <p:spPr bwMode="auto">
          <a:xfrm>
            <a:off x="2487613" y="1291550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11/16</a:t>
            </a:r>
          </a:p>
        </p:txBody>
      </p:sp>
      <p:sp>
        <p:nvSpPr>
          <p:cNvPr id="306244" name="Text Box 68"/>
          <p:cNvSpPr txBox="1">
            <a:spLocks noChangeArrowheads="1"/>
          </p:cNvSpPr>
          <p:nvPr/>
        </p:nvSpPr>
        <p:spPr bwMode="auto">
          <a:xfrm>
            <a:off x="171450" y="2590125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6/7</a:t>
            </a:r>
          </a:p>
        </p:txBody>
      </p:sp>
      <p:sp>
        <p:nvSpPr>
          <p:cNvPr id="306245" name="Text Box 69"/>
          <p:cNvSpPr txBox="1">
            <a:spLocks noChangeArrowheads="1"/>
          </p:cNvSpPr>
          <p:nvPr/>
        </p:nvSpPr>
        <p:spPr bwMode="auto">
          <a:xfrm>
            <a:off x="50800" y="1899562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12/15</a:t>
            </a:r>
          </a:p>
        </p:txBody>
      </p:sp>
      <p:sp>
        <p:nvSpPr>
          <p:cNvPr id="306246" name="Text Box 70"/>
          <p:cNvSpPr txBox="1">
            <a:spLocks noChangeArrowheads="1"/>
          </p:cNvSpPr>
          <p:nvPr/>
        </p:nvSpPr>
        <p:spPr bwMode="auto">
          <a:xfrm>
            <a:off x="254000" y="5644475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17/18</a:t>
            </a:r>
          </a:p>
        </p:txBody>
      </p:sp>
      <p:sp>
        <p:nvSpPr>
          <p:cNvPr id="306247" name="Text Box 71"/>
          <p:cNvSpPr txBox="1">
            <a:spLocks noChangeArrowheads="1"/>
          </p:cNvSpPr>
          <p:nvPr/>
        </p:nvSpPr>
        <p:spPr bwMode="auto">
          <a:xfrm>
            <a:off x="4810125" y="5680987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9/10</a:t>
            </a:r>
          </a:p>
        </p:txBody>
      </p:sp>
      <p:sp>
        <p:nvSpPr>
          <p:cNvPr id="306248" name="Text Box 72"/>
          <p:cNvSpPr txBox="1">
            <a:spLocks noChangeArrowheads="1"/>
          </p:cNvSpPr>
          <p:nvPr/>
        </p:nvSpPr>
        <p:spPr bwMode="auto">
          <a:xfrm>
            <a:off x="3765550" y="5687337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13/14</a:t>
            </a:r>
          </a:p>
        </p:txBody>
      </p:sp>
      <p:sp>
        <p:nvSpPr>
          <p:cNvPr id="306249" name="Text Box 73"/>
          <p:cNvSpPr txBox="1">
            <a:spLocks noChangeArrowheads="1"/>
          </p:cNvSpPr>
          <p:nvPr/>
        </p:nvSpPr>
        <p:spPr bwMode="auto">
          <a:xfrm>
            <a:off x="2830513" y="5666700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12/15</a:t>
            </a:r>
          </a:p>
        </p:txBody>
      </p:sp>
      <p:sp>
        <p:nvSpPr>
          <p:cNvPr id="306250" name="Text Box 74"/>
          <p:cNvSpPr txBox="1">
            <a:spLocks noChangeArrowheads="1"/>
          </p:cNvSpPr>
          <p:nvPr/>
        </p:nvSpPr>
        <p:spPr bwMode="auto">
          <a:xfrm>
            <a:off x="1516063" y="5658762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11/16</a:t>
            </a:r>
          </a:p>
        </p:txBody>
      </p:sp>
      <p:sp>
        <p:nvSpPr>
          <p:cNvPr id="306251" name="Text Box 75"/>
          <p:cNvSpPr txBox="1">
            <a:spLocks noChangeArrowheads="1"/>
          </p:cNvSpPr>
          <p:nvPr/>
        </p:nvSpPr>
        <p:spPr bwMode="auto">
          <a:xfrm>
            <a:off x="5759450" y="5680987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1/8</a:t>
            </a:r>
          </a:p>
        </p:txBody>
      </p:sp>
      <p:sp>
        <p:nvSpPr>
          <p:cNvPr id="306252" name="Text Box 76"/>
          <p:cNvSpPr txBox="1">
            <a:spLocks noChangeArrowheads="1"/>
          </p:cNvSpPr>
          <p:nvPr/>
        </p:nvSpPr>
        <p:spPr bwMode="auto">
          <a:xfrm>
            <a:off x="6665913" y="5690512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6/7</a:t>
            </a:r>
          </a:p>
        </p:txBody>
      </p:sp>
      <p:sp>
        <p:nvSpPr>
          <p:cNvPr id="306253" name="Text Box 77"/>
          <p:cNvSpPr txBox="1">
            <a:spLocks noChangeArrowheads="1"/>
          </p:cNvSpPr>
          <p:nvPr/>
        </p:nvSpPr>
        <p:spPr bwMode="auto">
          <a:xfrm>
            <a:off x="7456488" y="5696862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2/5</a:t>
            </a:r>
          </a:p>
        </p:txBody>
      </p:sp>
      <p:sp>
        <p:nvSpPr>
          <p:cNvPr id="306254" name="Text Box 78"/>
          <p:cNvSpPr txBox="1">
            <a:spLocks noChangeArrowheads="1"/>
          </p:cNvSpPr>
          <p:nvPr/>
        </p:nvSpPr>
        <p:spPr bwMode="auto">
          <a:xfrm>
            <a:off x="8364538" y="5688925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3/4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0A4821-EFF9-4211-AD90-CD2D112EDD61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6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Two paths </a:t>
            </a:r>
            <a:r>
              <a:rPr lang="en-AU" dirty="0">
                <a:sym typeface="Symbol" pitchFamily="18" charset="2"/>
              </a:rPr>
              <a:t>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0</a:t>
            </a:r>
            <a:r>
              <a:rPr lang="en-AU" dirty="0">
                <a:sym typeface="Wingdings" pitchFamily="2" charset="2"/>
              </a:rPr>
              <a:t>,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1</a:t>
            </a:r>
            <a:r>
              <a:rPr lang="en-AU" dirty="0">
                <a:sym typeface="Wingdings" pitchFamily="2" charset="2"/>
              </a:rPr>
              <a:t>,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2</a:t>
            </a:r>
            <a:r>
              <a:rPr lang="en-AU" dirty="0">
                <a:sym typeface="Wingdings" pitchFamily="2" charset="2"/>
              </a:rPr>
              <a:t>,…,</a:t>
            </a:r>
            <a:r>
              <a:rPr lang="en-AU" i="1" dirty="0" err="1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i="1" baseline="-25000" dirty="0" err="1">
                <a:solidFill>
                  <a:srgbClr val="006600"/>
                </a:solidFill>
                <a:sym typeface="Wingdings" pitchFamily="2" charset="2"/>
              </a:rPr>
              <a:t>k</a:t>
            </a:r>
            <a:r>
              <a:rPr lang="en-AU" dirty="0">
                <a:sym typeface="Symbol" pitchFamily="18" charset="2"/>
              </a:rPr>
              <a:t></a:t>
            </a:r>
            <a:r>
              <a:rPr lang="en-AU" dirty="0">
                <a:sym typeface="Wingdings" pitchFamily="2" charset="2"/>
              </a:rPr>
              <a:t> &amp; </a:t>
            </a:r>
            <a:r>
              <a:rPr lang="en-AU" dirty="0">
                <a:sym typeface="Symbol" pitchFamily="18" charset="2"/>
              </a:rPr>
              <a:t>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0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Wingdings" pitchFamily="2" charset="2"/>
              </a:rPr>
              <a:t>,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1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Wingdings" pitchFamily="2" charset="2"/>
              </a:rPr>
              <a:t>,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2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Wingdings" pitchFamily="2" charset="2"/>
              </a:rPr>
              <a:t>,…,</a:t>
            </a:r>
            <a:r>
              <a:rPr lang="en-AU" i="1" dirty="0" err="1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i="1" baseline="-25000" dirty="0" err="1">
                <a:solidFill>
                  <a:srgbClr val="006600"/>
                </a:solidFill>
                <a:sym typeface="Wingdings" pitchFamily="2" charset="2"/>
              </a:rPr>
              <a:t>k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Symbol" pitchFamily="18" charset="2"/>
              </a:rPr>
              <a:t> form the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same cycle</a:t>
            </a:r>
            <a:r>
              <a:rPr lang="en-AU" dirty="0">
                <a:sym typeface="Symbol" pitchFamily="18" charset="2"/>
              </a:rPr>
              <a:t> if there is an integer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j</a:t>
            </a:r>
            <a:r>
              <a:rPr lang="en-AU" dirty="0">
                <a:sym typeface="Symbol" pitchFamily="18" charset="2"/>
              </a:rPr>
              <a:t> such that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i="1" baseline="-25000" dirty="0">
                <a:solidFill>
                  <a:srgbClr val="006600"/>
                </a:solidFill>
                <a:sym typeface="Wingdings" pitchFamily="2" charset="2"/>
              </a:rPr>
              <a:t>i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Symbol" pitchFamily="18" charset="2"/>
              </a:rPr>
              <a:t>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(</a:t>
            </a:r>
            <a:r>
              <a:rPr lang="en-AU" i="1" baseline="-25000" dirty="0" err="1">
                <a:solidFill>
                  <a:srgbClr val="006600"/>
                </a:solidFill>
                <a:sym typeface="Wingdings" pitchFamily="2" charset="2"/>
              </a:rPr>
              <a:t>i</a:t>
            </a:r>
            <a:r>
              <a:rPr lang="en-AU" baseline="-25000" dirty="0" err="1">
                <a:solidFill>
                  <a:srgbClr val="006600"/>
                </a:solidFill>
                <a:sym typeface="Symbol" pitchFamily="18" charset="2"/>
              </a:rPr>
              <a:t></a:t>
            </a:r>
            <a:r>
              <a:rPr lang="en-AU" i="1" baseline="-25000" dirty="0" err="1">
                <a:solidFill>
                  <a:srgbClr val="006600"/>
                </a:solidFill>
                <a:sym typeface="Wingdings" pitchFamily="2" charset="2"/>
              </a:rPr>
              <a:t>j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) mod </a:t>
            </a:r>
            <a:r>
              <a:rPr lang="en-AU" i="1" baseline="-25000" dirty="0">
                <a:solidFill>
                  <a:srgbClr val="006600"/>
                </a:solidFill>
                <a:sym typeface="Wingdings" pitchFamily="2" charset="2"/>
              </a:rPr>
              <a:t>k</a:t>
            </a:r>
            <a:r>
              <a:rPr lang="en-AU" dirty="0">
                <a:sym typeface="Wingdings" pitchFamily="2" charset="2"/>
              </a:rPr>
              <a:t> for </a:t>
            </a:r>
            <a:r>
              <a:rPr lang="en-AU" i="1" dirty="0" err="1">
                <a:solidFill>
                  <a:srgbClr val="006600"/>
                </a:solidFill>
                <a:sym typeface="Wingdings" pitchFamily="2" charset="2"/>
              </a:rPr>
              <a:t>i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 </a:t>
            </a:r>
            <a:r>
              <a:rPr lang="en-AU" dirty="0">
                <a:sym typeface="Symbol" pitchFamily="18" charset="2"/>
              </a:rPr>
              <a:t> </a:t>
            </a:r>
            <a:r>
              <a:rPr lang="en-AU" dirty="0">
                <a:solidFill>
                  <a:srgbClr val="006600"/>
                </a:solidFill>
                <a:sym typeface="Wingdings" pitchFamily="2" charset="2"/>
              </a:rPr>
              <a:t>0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dirty="0">
                <a:solidFill>
                  <a:srgbClr val="006600"/>
                </a:solidFill>
                <a:sym typeface="Wingdings" pitchFamily="2" charset="2"/>
              </a:rPr>
              <a:t>1</a:t>
            </a:r>
            <a:r>
              <a:rPr lang="en-AU" dirty="0">
                <a:sym typeface="Wingdings" pitchFamily="2" charset="2"/>
              </a:rPr>
              <a:t>,…,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k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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1.</a:t>
            </a:r>
            <a:endParaRPr lang="en-AU" dirty="0">
              <a:solidFill>
                <a:srgbClr val="006600"/>
              </a:solidFill>
              <a:sym typeface="Wingdings" pitchFamily="2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i="1" dirty="0">
              <a:solidFill>
                <a:srgbClr val="006600"/>
              </a:solidFill>
              <a:sym typeface="Wingdings" pitchFamily="2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i="1" dirty="0">
              <a:solidFill>
                <a:srgbClr val="006600"/>
              </a:solidFill>
              <a:sym typeface="Wingdings" pitchFamily="2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i="1" dirty="0">
              <a:solidFill>
                <a:srgbClr val="006600"/>
              </a:solidFill>
              <a:sym typeface="Wingdings" pitchFamily="2" charset="2"/>
            </a:endParaRPr>
          </a:p>
          <a:p>
            <a:pPr marL="571500" lvl="1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The path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p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1 </a:t>
            </a:r>
            <a:r>
              <a:rPr lang="en-AU" dirty="0">
                <a:sym typeface="Symbol" pitchFamily="18" charset="2"/>
              </a:rPr>
              <a:t>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>
                <a:sym typeface="Symbol" pitchFamily="18" charset="2"/>
              </a:rPr>
              <a:t></a:t>
            </a:r>
            <a:r>
              <a:rPr lang="en-AU" dirty="0">
                <a:solidFill>
                  <a:srgbClr val="006600"/>
                </a:solidFill>
                <a:sym typeface="Wingdings" pitchFamily="2" charset="2"/>
              </a:rPr>
              <a:t>1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dirty="0">
                <a:solidFill>
                  <a:srgbClr val="006600"/>
                </a:solidFill>
                <a:sym typeface="Wingdings" pitchFamily="2" charset="2"/>
              </a:rPr>
              <a:t>2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dirty="0">
                <a:solidFill>
                  <a:srgbClr val="006600"/>
                </a:solidFill>
                <a:sym typeface="Wingdings" pitchFamily="2" charset="2"/>
              </a:rPr>
              <a:t>4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dirty="0">
                <a:solidFill>
                  <a:srgbClr val="006600"/>
                </a:solidFill>
                <a:sym typeface="Wingdings" pitchFamily="2" charset="2"/>
              </a:rPr>
              <a:t>1</a:t>
            </a:r>
            <a:r>
              <a:rPr lang="en-AU" dirty="0">
                <a:sym typeface="Symbol" pitchFamily="18" charset="2"/>
              </a:rPr>
              <a:t></a:t>
            </a:r>
            <a:r>
              <a:rPr lang="en-AU" dirty="0">
                <a:sym typeface="Wingdings" pitchFamily="2" charset="2"/>
              </a:rPr>
              <a:t> forms the same cycles as the paths         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p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2 </a:t>
            </a:r>
            <a:r>
              <a:rPr lang="en-AU" dirty="0">
                <a:sym typeface="Symbol" pitchFamily="18" charset="2"/>
              </a:rPr>
              <a:t>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>
                <a:sym typeface="Symbol" pitchFamily="18" charset="2"/>
              </a:rPr>
              <a:t></a:t>
            </a:r>
            <a:r>
              <a:rPr lang="en-AU" dirty="0">
                <a:solidFill>
                  <a:srgbClr val="006600"/>
                </a:solidFill>
                <a:sym typeface="Wingdings" pitchFamily="2" charset="2"/>
              </a:rPr>
              <a:t>2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dirty="0">
                <a:solidFill>
                  <a:srgbClr val="006600"/>
                </a:solidFill>
                <a:sym typeface="Wingdings" pitchFamily="2" charset="2"/>
              </a:rPr>
              <a:t>4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dirty="0">
                <a:solidFill>
                  <a:srgbClr val="006600"/>
                </a:solidFill>
                <a:sym typeface="Wingdings" pitchFamily="2" charset="2"/>
              </a:rPr>
              <a:t>1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dirty="0">
                <a:solidFill>
                  <a:srgbClr val="006600"/>
                </a:solidFill>
                <a:sym typeface="Wingdings" pitchFamily="2" charset="2"/>
              </a:rPr>
              <a:t>2</a:t>
            </a:r>
            <a:r>
              <a:rPr lang="en-AU" dirty="0">
                <a:sym typeface="Symbol" pitchFamily="18" charset="2"/>
              </a:rPr>
              <a:t> and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p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3 </a:t>
            </a:r>
            <a:r>
              <a:rPr lang="en-AU" dirty="0">
                <a:sym typeface="Symbol" pitchFamily="18" charset="2"/>
              </a:rPr>
              <a:t>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>
                <a:sym typeface="Symbol" pitchFamily="18" charset="2"/>
              </a:rPr>
              <a:t></a:t>
            </a:r>
            <a:r>
              <a:rPr lang="en-AU" dirty="0">
                <a:solidFill>
                  <a:srgbClr val="006600"/>
                </a:solidFill>
                <a:sym typeface="Wingdings" pitchFamily="2" charset="2"/>
              </a:rPr>
              <a:t>4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dirty="0">
                <a:solidFill>
                  <a:srgbClr val="006600"/>
                </a:solidFill>
                <a:sym typeface="Wingdings" pitchFamily="2" charset="2"/>
              </a:rPr>
              <a:t>1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dirty="0">
                <a:solidFill>
                  <a:srgbClr val="006600"/>
                </a:solidFill>
                <a:sym typeface="Wingdings" pitchFamily="2" charset="2"/>
              </a:rPr>
              <a:t>2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dirty="0">
                <a:solidFill>
                  <a:srgbClr val="006600"/>
                </a:solidFill>
                <a:sym typeface="Wingdings" pitchFamily="2" charset="2"/>
              </a:rPr>
              <a:t>4</a:t>
            </a:r>
            <a:r>
              <a:rPr lang="en-AU" dirty="0">
                <a:sym typeface="Symbol" pitchFamily="18" charset="2"/>
              </a:rPr>
              <a:t>.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A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directed graph</a:t>
            </a:r>
            <a:r>
              <a:rPr lang="en-AU" dirty="0">
                <a:sym typeface="Symbol" pitchFamily="18" charset="2"/>
              </a:rPr>
              <a:t> with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no self-loops</a:t>
            </a:r>
            <a:r>
              <a:rPr lang="en-AU" dirty="0">
                <a:sym typeface="Symbol" pitchFamily="18" charset="2"/>
              </a:rPr>
              <a:t> is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simple</a:t>
            </a:r>
            <a:r>
              <a:rPr lang="en-AU" dirty="0">
                <a:sym typeface="Symbol" pitchFamily="18" charset="2"/>
              </a:rPr>
              <a:t>.</a:t>
            </a:r>
            <a:endParaRPr lang="en-AU" dirty="0">
              <a:solidFill>
                <a:srgbClr val="FF0000"/>
              </a:solidFill>
              <a:sym typeface="Symbol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In an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undirected graph</a:t>
            </a:r>
            <a:r>
              <a:rPr lang="en-AU" dirty="0">
                <a:sym typeface="Symbol" pitchFamily="18" charset="2"/>
              </a:rPr>
              <a:t>, a path 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0</a:t>
            </a:r>
            <a:r>
              <a:rPr lang="en-AU" dirty="0">
                <a:sym typeface="Wingdings" pitchFamily="2" charset="2"/>
              </a:rPr>
              <a:t>,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1</a:t>
            </a:r>
            <a:r>
              <a:rPr lang="en-AU" dirty="0">
                <a:sym typeface="Wingdings" pitchFamily="2" charset="2"/>
              </a:rPr>
              <a:t>,…,</a:t>
            </a:r>
            <a:r>
              <a:rPr lang="en-AU" i="1" dirty="0" err="1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i="1" baseline="-25000" dirty="0" err="1">
                <a:solidFill>
                  <a:srgbClr val="006600"/>
                </a:solidFill>
                <a:sym typeface="Wingdings" pitchFamily="2" charset="2"/>
              </a:rPr>
              <a:t>k</a:t>
            </a:r>
            <a:r>
              <a:rPr lang="en-AU" dirty="0">
                <a:sym typeface="Symbol" pitchFamily="18" charset="2"/>
              </a:rPr>
              <a:t> forms a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cycle</a:t>
            </a:r>
            <a:r>
              <a:rPr lang="en-AU" dirty="0">
                <a:sym typeface="Symbol" pitchFamily="18" charset="2"/>
              </a:rPr>
              <a:t>                if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0 </a:t>
            </a:r>
            <a:r>
              <a:rPr lang="en-AU" dirty="0">
                <a:sym typeface="Symbol" pitchFamily="18" charset="2"/>
              </a:rPr>
              <a:t> </a:t>
            </a:r>
            <a:r>
              <a:rPr lang="en-AU" i="1" dirty="0" err="1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i="1" baseline="-25000" dirty="0" err="1">
                <a:solidFill>
                  <a:srgbClr val="006600"/>
                </a:solidFill>
                <a:sym typeface="Wingdings" pitchFamily="2" charset="2"/>
              </a:rPr>
              <a:t>k</a:t>
            </a:r>
            <a:r>
              <a:rPr lang="en-AU" dirty="0">
                <a:sym typeface="Symbol" pitchFamily="18" charset="2"/>
              </a:rPr>
              <a:t> and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1</a:t>
            </a:r>
            <a:r>
              <a:rPr lang="en-AU" dirty="0">
                <a:sym typeface="Wingdings" pitchFamily="2" charset="2"/>
              </a:rPr>
              <a:t>,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baseline="-25000" dirty="0">
                <a:solidFill>
                  <a:srgbClr val="006600"/>
                </a:solidFill>
                <a:sym typeface="Wingdings" pitchFamily="2" charset="2"/>
              </a:rPr>
              <a:t>2</a:t>
            </a:r>
            <a:r>
              <a:rPr lang="en-AU" dirty="0">
                <a:sym typeface="Wingdings" pitchFamily="2" charset="2"/>
              </a:rPr>
              <a:t>,…,</a:t>
            </a:r>
            <a:r>
              <a:rPr lang="en-AU" i="1" dirty="0" err="1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i="1" baseline="-25000" dirty="0" err="1">
                <a:solidFill>
                  <a:srgbClr val="006600"/>
                </a:solidFill>
                <a:sym typeface="Wingdings" pitchFamily="2" charset="2"/>
              </a:rPr>
              <a:t>k</a:t>
            </a:r>
            <a:r>
              <a:rPr lang="en-AU" i="1" baseline="-25000" dirty="0">
                <a:solidFill>
                  <a:srgbClr val="006600"/>
                </a:solidFill>
                <a:sym typeface="Wingdings" pitchFamily="2" charset="2"/>
              </a:rPr>
              <a:t> </a:t>
            </a:r>
            <a:r>
              <a:rPr lang="en-AU" dirty="0">
                <a:sym typeface="Symbol" pitchFamily="18" charset="2"/>
              </a:rPr>
              <a:t>are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distinct</a:t>
            </a:r>
            <a:r>
              <a:rPr lang="en-AU" dirty="0">
                <a:sym typeface="Symbol" pitchFamily="18" charset="2"/>
              </a:rPr>
              <a:t>.</a:t>
            </a:r>
            <a:endParaRPr lang="en-AU" dirty="0">
              <a:solidFill>
                <a:srgbClr val="FF0000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A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graph </a:t>
            </a:r>
            <a:r>
              <a:rPr lang="en-AU" dirty="0">
                <a:sym typeface="Symbol" pitchFamily="18" charset="2"/>
              </a:rPr>
              <a:t>with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no cycles</a:t>
            </a:r>
            <a:r>
              <a:rPr lang="en-AU" dirty="0">
                <a:sym typeface="Symbol" pitchFamily="18" charset="2"/>
              </a:rPr>
              <a:t> is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acyclic</a:t>
            </a:r>
            <a:r>
              <a:rPr lang="en-AU" dirty="0">
                <a:sym typeface="Symbol" pitchFamily="18" charset="2"/>
              </a:rPr>
              <a:t>.</a:t>
            </a:r>
            <a:endParaRPr lang="en-AU" dirty="0">
              <a:solidFill>
                <a:srgbClr val="FF0000"/>
              </a:solidFill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533400" y="381000"/>
            <a:ext cx="8305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tabLst>
                <a:tab pos="1905000" algn="l"/>
              </a:tabLst>
            </a:pPr>
            <a:endParaRPr lang="en-AU" sz="3200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 eaLnBrk="0" hangingPunct="0">
              <a:lnSpc>
                <a:spcPct val="2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Wingdings" pitchFamily="2" charset="2"/>
            </a:endParaRP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003202"/>
              </p:ext>
            </p:extLst>
          </p:nvPr>
        </p:nvGraphicFramePr>
        <p:xfrm>
          <a:off x="3146042" y="1654628"/>
          <a:ext cx="37338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Picture" r:id="rId3" imgW="2743200" imgH="1828800" progId="Word.Picture.8">
                  <p:embed/>
                </p:oleObj>
              </mc:Choice>
              <mc:Fallback>
                <p:oleObj name="Picture" r:id="rId3" imgW="2743200" imgH="1828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042" y="1654628"/>
                        <a:ext cx="3733800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349056-DF4A-4D75-8F46-ED49D2F579D8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577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Topological-Sort()</a:t>
            </a:r>
          </a:p>
          <a:p>
            <a:pPr marL="381000" indent="-381000">
              <a:buFont typeface="Monotype Sort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{</a:t>
            </a:r>
          </a:p>
          <a:p>
            <a:pPr marL="800100" lvl="1" indent="-342900">
              <a:buFontTx/>
              <a:buAutoNum type="arabicPeriod"/>
            </a:pPr>
            <a:r>
              <a:rPr lang="en-US" sz="2800" dirty="0"/>
              <a:t>Call DFS to compute finish time </a:t>
            </a:r>
            <a:r>
              <a:rPr lang="en-US" sz="2800" i="1" dirty="0"/>
              <a:t>f</a:t>
            </a:r>
            <a:r>
              <a:rPr lang="en-US" sz="2800" dirty="0"/>
              <a:t>[</a:t>
            </a:r>
            <a:r>
              <a:rPr lang="en-US" sz="2800" i="1" dirty="0"/>
              <a:t>v</a:t>
            </a:r>
            <a:r>
              <a:rPr lang="en-US" sz="2800" dirty="0"/>
              <a:t>] for each vertex</a:t>
            </a:r>
          </a:p>
          <a:p>
            <a:pPr marL="800100" lvl="1" indent="-342900">
              <a:buFontTx/>
              <a:buAutoNum type="arabicPeriod"/>
            </a:pPr>
            <a:r>
              <a:rPr lang="en-US" sz="2800" dirty="0"/>
              <a:t>As each vertex is finished, insert it onto the front of a linked list</a:t>
            </a:r>
          </a:p>
          <a:p>
            <a:pPr marL="800100" lvl="1" indent="-342900">
              <a:buFontTx/>
              <a:buAutoNum type="arabicPeriod"/>
            </a:pPr>
            <a:r>
              <a:rPr lang="en-US" sz="2800" dirty="0"/>
              <a:t>Return the linked list of vertices</a:t>
            </a:r>
          </a:p>
          <a:p>
            <a:pPr marL="381000" indent="-381000">
              <a:buFont typeface="Monotype Sort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}</a:t>
            </a:r>
          </a:p>
          <a:p>
            <a:pPr marL="381000" indent="-381000"/>
            <a:r>
              <a:rPr lang="en-US" sz="2800" dirty="0"/>
              <a:t>Time: </a:t>
            </a:r>
            <a:r>
              <a:rPr lang="en-US" sz="2800" i="1" dirty="0"/>
              <a:t>O</a:t>
            </a:r>
            <a:r>
              <a:rPr lang="en-US" sz="2800" dirty="0"/>
              <a:t>(</a:t>
            </a:r>
            <a:r>
              <a:rPr lang="en-US" sz="2800" i="1" dirty="0"/>
              <a:t>V</a:t>
            </a:r>
            <a:r>
              <a:rPr lang="en-US" sz="2800" dirty="0"/>
              <a:t>+</a:t>
            </a:r>
            <a:r>
              <a:rPr lang="en-US" sz="2800" i="1" dirty="0"/>
              <a:t>E</a:t>
            </a:r>
            <a:r>
              <a:rPr lang="en-US" sz="2800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E581ED-7504-4BAB-A7B1-937BC2BCADE8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479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989142"/>
            <a:ext cx="8727141" cy="2210585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Every pair of vertices are reachable from each other</a:t>
            </a:r>
            <a:endParaRPr lang="en-US" altLang="en-US" sz="1800" dirty="0"/>
          </a:p>
          <a:p>
            <a:r>
              <a:rPr lang="en-US" dirty="0"/>
              <a:t>Graph </a:t>
            </a:r>
            <a:r>
              <a:rPr lang="en-US" i="1" dirty="0"/>
              <a:t>G</a:t>
            </a:r>
            <a:r>
              <a:rPr lang="en-US" dirty="0"/>
              <a:t> is </a:t>
            </a:r>
            <a:r>
              <a:rPr lang="en-US" b="1" i="1" dirty="0"/>
              <a:t>strongly connected</a:t>
            </a:r>
            <a:r>
              <a:rPr lang="en-US" dirty="0"/>
              <a:t> if, for every </a:t>
            </a:r>
            <a:r>
              <a:rPr lang="en-US" i="1" dirty="0"/>
              <a:t>u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in </a:t>
            </a:r>
            <a:r>
              <a:rPr lang="en-US" i="1" dirty="0"/>
              <a:t>V</a:t>
            </a:r>
            <a:r>
              <a:rPr lang="en-US" dirty="0"/>
              <a:t>, there is some path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 and some path from </a:t>
            </a:r>
            <a:r>
              <a:rPr lang="en-US" i="1" dirty="0"/>
              <a:t>v</a:t>
            </a:r>
            <a:r>
              <a:rPr lang="en-US" dirty="0"/>
              <a:t> to </a:t>
            </a:r>
            <a:r>
              <a:rPr lang="en-US" i="1" dirty="0"/>
              <a:t>u</a:t>
            </a:r>
            <a:r>
              <a:rPr lang="en-US" dirty="0"/>
              <a:t>. </a:t>
            </a:r>
          </a:p>
        </p:txBody>
      </p:sp>
      <p:grpSp>
        <p:nvGrpSpPr>
          <p:cNvPr id="308228" name="Group 4"/>
          <p:cNvGrpSpPr>
            <a:grpSpLocks/>
          </p:cNvGrpSpPr>
          <p:nvPr/>
        </p:nvGrpSpPr>
        <p:grpSpPr bwMode="auto">
          <a:xfrm>
            <a:off x="5965380" y="4190327"/>
            <a:ext cx="2133600" cy="2000250"/>
            <a:chOff x="3216" y="2448"/>
            <a:chExt cx="1344" cy="1260"/>
          </a:xfrm>
        </p:grpSpPr>
        <p:sp>
          <p:nvSpPr>
            <p:cNvPr id="308229" name="Oval 5"/>
            <p:cNvSpPr>
              <a:spLocks noChangeArrowheads="1"/>
            </p:cNvSpPr>
            <p:nvPr/>
          </p:nvSpPr>
          <p:spPr bwMode="auto">
            <a:xfrm>
              <a:off x="3216" y="2448"/>
              <a:ext cx="2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8230" name="Oval 6"/>
            <p:cNvSpPr>
              <a:spLocks noChangeArrowheads="1"/>
            </p:cNvSpPr>
            <p:nvPr/>
          </p:nvSpPr>
          <p:spPr bwMode="auto">
            <a:xfrm>
              <a:off x="3888" y="2448"/>
              <a:ext cx="2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8231" name="Oval 7"/>
            <p:cNvSpPr>
              <a:spLocks noChangeArrowheads="1"/>
            </p:cNvSpPr>
            <p:nvPr/>
          </p:nvSpPr>
          <p:spPr bwMode="auto">
            <a:xfrm>
              <a:off x="3300" y="3120"/>
              <a:ext cx="2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8232" name="Oval 8"/>
            <p:cNvSpPr>
              <a:spLocks noChangeArrowheads="1"/>
            </p:cNvSpPr>
            <p:nvPr/>
          </p:nvSpPr>
          <p:spPr bwMode="auto">
            <a:xfrm>
              <a:off x="3888" y="3456"/>
              <a:ext cx="2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8233" name="Oval 9"/>
            <p:cNvSpPr>
              <a:spLocks noChangeArrowheads="1"/>
            </p:cNvSpPr>
            <p:nvPr/>
          </p:nvSpPr>
          <p:spPr bwMode="auto">
            <a:xfrm>
              <a:off x="4308" y="2868"/>
              <a:ext cx="2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cxnSp>
          <p:nvCxnSpPr>
            <p:cNvPr id="308234" name="AutoShape 10"/>
            <p:cNvCxnSpPr>
              <a:cxnSpLocks noChangeShapeType="1"/>
              <a:stCxn id="308229" idx="4"/>
              <a:endCxn id="308231" idx="0"/>
            </p:cNvCxnSpPr>
            <p:nvPr/>
          </p:nvCxnSpPr>
          <p:spPr bwMode="auto">
            <a:xfrm>
              <a:off x="3342" y="2700"/>
              <a:ext cx="84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35" name="AutoShape 11"/>
            <p:cNvCxnSpPr>
              <a:cxnSpLocks noChangeShapeType="1"/>
              <a:stCxn id="308231" idx="5"/>
              <a:endCxn id="308232" idx="2"/>
            </p:cNvCxnSpPr>
            <p:nvPr/>
          </p:nvCxnSpPr>
          <p:spPr bwMode="auto">
            <a:xfrm>
              <a:off x="3515" y="3335"/>
              <a:ext cx="373" cy="2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36" name="AutoShape 12"/>
            <p:cNvCxnSpPr>
              <a:cxnSpLocks noChangeShapeType="1"/>
              <a:stCxn id="308232" idx="7"/>
              <a:endCxn id="308233" idx="3"/>
            </p:cNvCxnSpPr>
            <p:nvPr/>
          </p:nvCxnSpPr>
          <p:spPr bwMode="auto">
            <a:xfrm flipV="1">
              <a:off x="4103" y="3083"/>
              <a:ext cx="242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37" name="AutoShape 13"/>
            <p:cNvCxnSpPr>
              <a:cxnSpLocks noChangeShapeType="1"/>
              <a:stCxn id="308230" idx="5"/>
              <a:endCxn id="308233" idx="1"/>
            </p:cNvCxnSpPr>
            <p:nvPr/>
          </p:nvCxnSpPr>
          <p:spPr bwMode="auto">
            <a:xfrm>
              <a:off x="4103" y="2663"/>
              <a:ext cx="242" cy="24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38" name="AutoShape 14"/>
            <p:cNvCxnSpPr>
              <a:cxnSpLocks noChangeShapeType="1"/>
              <a:stCxn id="308229" idx="6"/>
              <a:endCxn id="308230" idx="2"/>
            </p:cNvCxnSpPr>
            <p:nvPr/>
          </p:nvCxnSpPr>
          <p:spPr bwMode="auto">
            <a:xfrm>
              <a:off x="3468" y="2574"/>
              <a:ext cx="42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39" name="AutoShape 15"/>
            <p:cNvCxnSpPr>
              <a:cxnSpLocks noChangeShapeType="1"/>
              <a:stCxn id="308230" idx="3"/>
              <a:endCxn id="308231" idx="7"/>
            </p:cNvCxnSpPr>
            <p:nvPr/>
          </p:nvCxnSpPr>
          <p:spPr bwMode="auto">
            <a:xfrm flipH="1">
              <a:off x="3515" y="2663"/>
              <a:ext cx="410" cy="4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40" name="AutoShape 16"/>
            <p:cNvCxnSpPr>
              <a:cxnSpLocks noChangeShapeType="1"/>
              <a:stCxn id="308232" idx="0"/>
              <a:endCxn id="308230" idx="4"/>
            </p:cNvCxnSpPr>
            <p:nvPr/>
          </p:nvCxnSpPr>
          <p:spPr bwMode="auto">
            <a:xfrm flipV="1">
              <a:off x="4014" y="2700"/>
              <a:ext cx="0" cy="7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41" name="AutoShape 17"/>
            <p:cNvCxnSpPr>
              <a:cxnSpLocks noChangeShapeType="1"/>
              <a:stCxn id="308229" idx="5"/>
              <a:endCxn id="308233" idx="2"/>
            </p:cNvCxnSpPr>
            <p:nvPr/>
          </p:nvCxnSpPr>
          <p:spPr bwMode="auto">
            <a:xfrm>
              <a:off x="3431" y="2663"/>
              <a:ext cx="877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8242" name="Group 18"/>
          <p:cNvGrpSpPr>
            <a:grpSpLocks/>
          </p:cNvGrpSpPr>
          <p:nvPr/>
        </p:nvGrpSpPr>
        <p:grpSpPr bwMode="auto">
          <a:xfrm>
            <a:off x="1774380" y="4109364"/>
            <a:ext cx="2133600" cy="2000250"/>
            <a:chOff x="3696" y="2448"/>
            <a:chExt cx="1344" cy="1260"/>
          </a:xfrm>
        </p:grpSpPr>
        <p:sp>
          <p:nvSpPr>
            <p:cNvPr id="308243" name="Oval 19"/>
            <p:cNvSpPr>
              <a:spLocks noChangeArrowheads="1"/>
            </p:cNvSpPr>
            <p:nvPr/>
          </p:nvSpPr>
          <p:spPr bwMode="auto">
            <a:xfrm>
              <a:off x="3696" y="2448"/>
              <a:ext cx="2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8244" name="Oval 20"/>
            <p:cNvSpPr>
              <a:spLocks noChangeArrowheads="1"/>
            </p:cNvSpPr>
            <p:nvPr/>
          </p:nvSpPr>
          <p:spPr bwMode="auto">
            <a:xfrm>
              <a:off x="4368" y="2448"/>
              <a:ext cx="2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8245" name="Oval 21"/>
            <p:cNvSpPr>
              <a:spLocks noChangeArrowheads="1"/>
            </p:cNvSpPr>
            <p:nvPr/>
          </p:nvSpPr>
          <p:spPr bwMode="auto">
            <a:xfrm>
              <a:off x="3780" y="3120"/>
              <a:ext cx="2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8246" name="Oval 22"/>
            <p:cNvSpPr>
              <a:spLocks noChangeArrowheads="1"/>
            </p:cNvSpPr>
            <p:nvPr/>
          </p:nvSpPr>
          <p:spPr bwMode="auto">
            <a:xfrm>
              <a:off x="4368" y="3456"/>
              <a:ext cx="2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08247" name="Oval 23"/>
            <p:cNvSpPr>
              <a:spLocks noChangeArrowheads="1"/>
            </p:cNvSpPr>
            <p:nvPr/>
          </p:nvSpPr>
          <p:spPr bwMode="auto">
            <a:xfrm>
              <a:off x="4788" y="2868"/>
              <a:ext cx="2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cxnSp>
          <p:nvCxnSpPr>
            <p:cNvPr id="308248" name="AutoShape 24"/>
            <p:cNvCxnSpPr>
              <a:cxnSpLocks noChangeShapeType="1"/>
              <a:stCxn id="308243" idx="4"/>
              <a:endCxn id="308245" idx="0"/>
            </p:cNvCxnSpPr>
            <p:nvPr/>
          </p:nvCxnSpPr>
          <p:spPr bwMode="auto">
            <a:xfrm>
              <a:off x="3822" y="2700"/>
              <a:ext cx="84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49" name="AutoShape 25"/>
            <p:cNvCxnSpPr>
              <a:cxnSpLocks noChangeShapeType="1"/>
              <a:stCxn id="308245" idx="5"/>
              <a:endCxn id="308246" idx="2"/>
            </p:cNvCxnSpPr>
            <p:nvPr/>
          </p:nvCxnSpPr>
          <p:spPr bwMode="auto">
            <a:xfrm>
              <a:off x="3995" y="3335"/>
              <a:ext cx="373" cy="2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50" name="AutoShape 26"/>
            <p:cNvCxnSpPr>
              <a:cxnSpLocks noChangeShapeType="1"/>
              <a:stCxn id="308246" idx="7"/>
              <a:endCxn id="308247" idx="3"/>
            </p:cNvCxnSpPr>
            <p:nvPr/>
          </p:nvCxnSpPr>
          <p:spPr bwMode="auto">
            <a:xfrm flipV="1">
              <a:off x="4583" y="3083"/>
              <a:ext cx="242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51" name="AutoShape 27"/>
            <p:cNvCxnSpPr>
              <a:cxnSpLocks noChangeShapeType="1"/>
              <a:stCxn id="308247" idx="1"/>
              <a:endCxn id="308244" idx="5"/>
            </p:cNvCxnSpPr>
            <p:nvPr/>
          </p:nvCxnSpPr>
          <p:spPr bwMode="auto">
            <a:xfrm flipH="1" flipV="1">
              <a:off x="4583" y="2663"/>
              <a:ext cx="242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52" name="AutoShape 28"/>
            <p:cNvCxnSpPr>
              <a:cxnSpLocks noChangeShapeType="1"/>
              <a:stCxn id="308243" idx="6"/>
              <a:endCxn id="308244" idx="2"/>
            </p:cNvCxnSpPr>
            <p:nvPr/>
          </p:nvCxnSpPr>
          <p:spPr bwMode="auto">
            <a:xfrm>
              <a:off x="3948" y="2574"/>
              <a:ext cx="42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53" name="AutoShape 29"/>
            <p:cNvCxnSpPr>
              <a:cxnSpLocks noChangeShapeType="1"/>
              <a:stCxn id="308244" idx="3"/>
              <a:endCxn id="308245" idx="7"/>
            </p:cNvCxnSpPr>
            <p:nvPr/>
          </p:nvCxnSpPr>
          <p:spPr bwMode="auto">
            <a:xfrm flipH="1">
              <a:off x="3995" y="2663"/>
              <a:ext cx="410" cy="4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54" name="AutoShape 30"/>
            <p:cNvCxnSpPr>
              <a:cxnSpLocks noChangeShapeType="1"/>
              <a:stCxn id="308246" idx="0"/>
              <a:endCxn id="308244" idx="4"/>
            </p:cNvCxnSpPr>
            <p:nvPr/>
          </p:nvCxnSpPr>
          <p:spPr bwMode="auto">
            <a:xfrm flipV="1">
              <a:off x="4494" y="2700"/>
              <a:ext cx="0" cy="7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255" name="AutoShape 31"/>
            <p:cNvCxnSpPr>
              <a:cxnSpLocks noChangeShapeType="1"/>
              <a:stCxn id="308243" idx="5"/>
              <a:endCxn id="308247" idx="2"/>
            </p:cNvCxnSpPr>
            <p:nvPr/>
          </p:nvCxnSpPr>
          <p:spPr bwMode="auto">
            <a:xfrm>
              <a:off x="3911" y="2663"/>
              <a:ext cx="877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8256" name="Text Box 32"/>
          <p:cNvSpPr txBox="1">
            <a:spLocks noChangeArrowheads="1"/>
          </p:cNvSpPr>
          <p:nvPr/>
        </p:nvSpPr>
        <p:spPr bwMode="auto">
          <a:xfrm>
            <a:off x="1545780" y="3194964"/>
            <a:ext cx="1371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Strongly Connected</a:t>
            </a:r>
          </a:p>
        </p:txBody>
      </p:sp>
      <p:sp>
        <p:nvSpPr>
          <p:cNvPr id="308257" name="Text Box 33"/>
          <p:cNvSpPr txBox="1">
            <a:spLocks noChangeArrowheads="1"/>
          </p:cNvSpPr>
          <p:nvPr/>
        </p:nvSpPr>
        <p:spPr bwMode="auto">
          <a:xfrm>
            <a:off x="5965380" y="3199727"/>
            <a:ext cx="1371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Not Strongly Connected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55DFAD-92F6-461D-9F52-053DCC6C731C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517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9252" name="Freeform 4"/>
          <p:cNvSpPr>
            <a:spLocks/>
          </p:cNvSpPr>
          <p:nvPr/>
        </p:nvSpPr>
        <p:spPr bwMode="auto">
          <a:xfrm>
            <a:off x="3582988" y="2776538"/>
            <a:ext cx="57150" cy="31750"/>
          </a:xfrm>
          <a:custGeom>
            <a:avLst/>
            <a:gdLst>
              <a:gd name="T0" fmla="*/ 36 w 36"/>
              <a:gd name="T1" fmla="*/ 13 h 20"/>
              <a:gd name="T2" fmla="*/ 36 w 36"/>
              <a:gd name="T3" fmla="*/ 6 h 20"/>
              <a:gd name="T4" fmla="*/ 27 w 36"/>
              <a:gd name="T5" fmla="*/ 0 h 20"/>
              <a:gd name="T6" fmla="*/ 18 w 36"/>
              <a:gd name="T7" fmla="*/ 0 h 20"/>
              <a:gd name="T8" fmla="*/ 9 w 36"/>
              <a:gd name="T9" fmla="*/ 6 h 20"/>
              <a:gd name="T10" fmla="*/ 0 w 36"/>
              <a:gd name="T11" fmla="*/ 13 h 20"/>
              <a:gd name="T12" fmla="*/ 9 w 36"/>
              <a:gd name="T13" fmla="*/ 20 h 20"/>
              <a:gd name="T14" fmla="*/ 27 w 36"/>
              <a:gd name="T15" fmla="*/ 20 h 20"/>
              <a:gd name="T16" fmla="*/ 36 w 36"/>
              <a:gd name="T17" fmla="*/ 13 h 20"/>
              <a:gd name="T18" fmla="*/ 36 w 36"/>
              <a:gd name="T19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20">
                <a:moveTo>
                  <a:pt x="36" y="13"/>
                </a:moveTo>
                <a:lnTo>
                  <a:pt x="36" y="6"/>
                </a:lnTo>
                <a:lnTo>
                  <a:pt x="27" y="0"/>
                </a:lnTo>
                <a:lnTo>
                  <a:pt x="18" y="0"/>
                </a:lnTo>
                <a:lnTo>
                  <a:pt x="9" y="6"/>
                </a:lnTo>
                <a:lnTo>
                  <a:pt x="0" y="13"/>
                </a:lnTo>
                <a:lnTo>
                  <a:pt x="9" y="20"/>
                </a:lnTo>
                <a:lnTo>
                  <a:pt x="27" y="20"/>
                </a:lnTo>
                <a:lnTo>
                  <a:pt x="36" y="13"/>
                </a:lnTo>
                <a:lnTo>
                  <a:pt x="36" y="1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3" name="Freeform 5"/>
          <p:cNvSpPr>
            <a:spLocks/>
          </p:cNvSpPr>
          <p:nvPr/>
        </p:nvSpPr>
        <p:spPr bwMode="auto">
          <a:xfrm>
            <a:off x="3582988" y="2732088"/>
            <a:ext cx="296862" cy="163512"/>
          </a:xfrm>
          <a:custGeom>
            <a:avLst/>
            <a:gdLst>
              <a:gd name="T0" fmla="*/ 27 w 187"/>
              <a:gd name="T1" fmla="*/ 41 h 103"/>
              <a:gd name="T2" fmla="*/ 45 w 187"/>
              <a:gd name="T3" fmla="*/ 0 h 103"/>
              <a:gd name="T4" fmla="*/ 187 w 187"/>
              <a:gd name="T5" fmla="*/ 103 h 103"/>
              <a:gd name="T6" fmla="*/ 0 w 187"/>
              <a:gd name="T7" fmla="*/ 76 h 103"/>
              <a:gd name="T8" fmla="*/ 27 w 187"/>
              <a:gd name="T9" fmla="*/ 4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103">
                <a:moveTo>
                  <a:pt x="27" y="41"/>
                </a:moveTo>
                <a:lnTo>
                  <a:pt x="45" y="0"/>
                </a:lnTo>
                <a:lnTo>
                  <a:pt x="187" y="103"/>
                </a:lnTo>
                <a:lnTo>
                  <a:pt x="0" y="76"/>
                </a:lnTo>
                <a:lnTo>
                  <a:pt x="27" y="41"/>
                </a:lnTo>
                <a:close/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4" name="Freeform 6"/>
          <p:cNvSpPr>
            <a:spLocks/>
          </p:cNvSpPr>
          <p:nvPr/>
        </p:nvSpPr>
        <p:spPr bwMode="auto">
          <a:xfrm>
            <a:off x="3582988" y="2732088"/>
            <a:ext cx="296862" cy="163512"/>
          </a:xfrm>
          <a:custGeom>
            <a:avLst/>
            <a:gdLst>
              <a:gd name="T0" fmla="*/ 27 w 187"/>
              <a:gd name="T1" fmla="*/ 41 h 103"/>
              <a:gd name="T2" fmla="*/ 45 w 187"/>
              <a:gd name="T3" fmla="*/ 0 h 103"/>
              <a:gd name="T4" fmla="*/ 187 w 187"/>
              <a:gd name="T5" fmla="*/ 103 h 103"/>
              <a:gd name="T6" fmla="*/ 0 w 187"/>
              <a:gd name="T7" fmla="*/ 76 h 103"/>
              <a:gd name="T8" fmla="*/ 27 w 187"/>
              <a:gd name="T9" fmla="*/ 4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103">
                <a:moveTo>
                  <a:pt x="27" y="41"/>
                </a:moveTo>
                <a:lnTo>
                  <a:pt x="45" y="0"/>
                </a:lnTo>
                <a:lnTo>
                  <a:pt x="187" y="103"/>
                </a:lnTo>
                <a:lnTo>
                  <a:pt x="0" y="76"/>
                </a:lnTo>
                <a:lnTo>
                  <a:pt x="27" y="4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5" name="Freeform 7"/>
          <p:cNvSpPr>
            <a:spLocks/>
          </p:cNvSpPr>
          <p:nvPr/>
        </p:nvSpPr>
        <p:spPr bwMode="auto">
          <a:xfrm>
            <a:off x="1617663" y="2014538"/>
            <a:ext cx="57150" cy="53975"/>
          </a:xfrm>
          <a:custGeom>
            <a:avLst/>
            <a:gdLst>
              <a:gd name="T0" fmla="*/ 36 w 36"/>
              <a:gd name="T1" fmla="*/ 6 h 34"/>
              <a:gd name="T2" fmla="*/ 18 w 36"/>
              <a:gd name="T3" fmla="*/ 0 h 34"/>
              <a:gd name="T4" fmla="*/ 0 w 36"/>
              <a:gd name="T5" fmla="*/ 27 h 34"/>
              <a:gd name="T6" fmla="*/ 18 w 36"/>
              <a:gd name="T7" fmla="*/ 34 h 34"/>
              <a:gd name="T8" fmla="*/ 36 w 36"/>
              <a:gd name="T9" fmla="*/ 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4">
                <a:moveTo>
                  <a:pt x="36" y="6"/>
                </a:moveTo>
                <a:lnTo>
                  <a:pt x="18" y="0"/>
                </a:lnTo>
                <a:lnTo>
                  <a:pt x="0" y="27"/>
                </a:lnTo>
                <a:lnTo>
                  <a:pt x="18" y="34"/>
                </a:lnTo>
                <a:lnTo>
                  <a:pt x="36" y="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6" name="Freeform 8"/>
          <p:cNvSpPr>
            <a:spLocks/>
          </p:cNvSpPr>
          <p:nvPr/>
        </p:nvSpPr>
        <p:spPr bwMode="auto">
          <a:xfrm>
            <a:off x="3597275" y="2765425"/>
            <a:ext cx="57150" cy="53975"/>
          </a:xfrm>
          <a:custGeom>
            <a:avLst/>
            <a:gdLst>
              <a:gd name="T0" fmla="*/ 18 w 36"/>
              <a:gd name="T1" fmla="*/ 0 h 34"/>
              <a:gd name="T2" fmla="*/ 36 w 36"/>
              <a:gd name="T3" fmla="*/ 7 h 34"/>
              <a:gd name="T4" fmla="*/ 18 w 36"/>
              <a:gd name="T5" fmla="*/ 34 h 34"/>
              <a:gd name="T6" fmla="*/ 0 w 36"/>
              <a:gd name="T7" fmla="*/ 27 h 34"/>
              <a:gd name="T8" fmla="*/ 18 w 36"/>
              <a:gd name="T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4">
                <a:moveTo>
                  <a:pt x="18" y="0"/>
                </a:moveTo>
                <a:lnTo>
                  <a:pt x="36" y="7"/>
                </a:lnTo>
                <a:lnTo>
                  <a:pt x="18" y="34"/>
                </a:lnTo>
                <a:lnTo>
                  <a:pt x="0" y="27"/>
                </a:lnTo>
                <a:lnTo>
                  <a:pt x="1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7" name="Freeform 9"/>
          <p:cNvSpPr>
            <a:spLocks/>
          </p:cNvSpPr>
          <p:nvPr/>
        </p:nvSpPr>
        <p:spPr bwMode="auto">
          <a:xfrm>
            <a:off x="1646238" y="2024063"/>
            <a:ext cx="1979612" cy="784225"/>
          </a:xfrm>
          <a:custGeom>
            <a:avLst/>
            <a:gdLst>
              <a:gd name="T0" fmla="*/ 18 w 1247"/>
              <a:gd name="T1" fmla="*/ 0 h 494"/>
              <a:gd name="T2" fmla="*/ 0 w 1247"/>
              <a:gd name="T3" fmla="*/ 28 h 494"/>
              <a:gd name="T4" fmla="*/ 1229 w 1247"/>
              <a:gd name="T5" fmla="*/ 494 h 494"/>
              <a:gd name="T6" fmla="*/ 1247 w 1247"/>
              <a:gd name="T7" fmla="*/ 467 h 494"/>
              <a:gd name="T8" fmla="*/ 18 w 1247"/>
              <a:gd name="T9" fmla="*/ 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7" h="494">
                <a:moveTo>
                  <a:pt x="18" y="0"/>
                </a:moveTo>
                <a:lnTo>
                  <a:pt x="0" y="28"/>
                </a:lnTo>
                <a:lnTo>
                  <a:pt x="1229" y="494"/>
                </a:lnTo>
                <a:lnTo>
                  <a:pt x="1247" y="467"/>
                </a:lnTo>
                <a:lnTo>
                  <a:pt x="1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8" name="Freeform 10"/>
          <p:cNvSpPr>
            <a:spLocks/>
          </p:cNvSpPr>
          <p:nvPr/>
        </p:nvSpPr>
        <p:spPr bwMode="auto">
          <a:xfrm>
            <a:off x="2225675" y="2100263"/>
            <a:ext cx="57150" cy="44450"/>
          </a:xfrm>
          <a:custGeom>
            <a:avLst/>
            <a:gdLst>
              <a:gd name="T0" fmla="*/ 0 w 36"/>
              <a:gd name="T1" fmla="*/ 14 h 28"/>
              <a:gd name="T2" fmla="*/ 0 w 36"/>
              <a:gd name="T3" fmla="*/ 21 h 28"/>
              <a:gd name="T4" fmla="*/ 18 w 36"/>
              <a:gd name="T5" fmla="*/ 28 h 28"/>
              <a:gd name="T6" fmla="*/ 27 w 36"/>
              <a:gd name="T7" fmla="*/ 28 h 28"/>
              <a:gd name="T8" fmla="*/ 36 w 36"/>
              <a:gd name="T9" fmla="*/ 21 h 28"/>
              <a:gd name="T10" fmla="*/ 36 w 36"/>
              <a:gd name="T11" fmla="*/ 7 h 28"/>
              <a:gd name="T12" fmla="*/ 27 w 36"/>
              <a:gd name="T13" fmla="*/ 0 h 28"/>
              <a:gd name="T14" fmla="*/ 9 w 36"/>
              <a:gd name="T15" fmla="*/ 0 h 28"/>
              <a:gd name="T16" fmla="*/ 0 w 36"/>
              <a:gd name="T17" fmla="*/ 14 h 28"/>
              <a:gd name="T18" fmla="*/ 0 w 36"/>
              <a:gd name="T19" fmla="*/ 1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28">
                <a:moveTo>
                  <a:pt x="0" y="14"/>
                </a:moveTo>
                <a:lnTo>
                  <a:pt x="0" y="21"/>
                </a:lnTo>
                <a:lnTo>
                  <a:pt x="18" y="28"/>
                </a:lnTo>
                <a:lnTo>
                  <a:pt x="27" y="28"/>
                </a:lnTo>
                <a:lnTo>
                  <a:pt x="36" y="21"/>
                </a:lnTo>
                <a:lnTo>
                  <a:pt x="36" y="7"/>
                </a:lnTo>
                <a:lnTo>
                  <a:pt x="27" y="0"/>
                </a:lnTo>
                <a:lnTo>
                  <a:pt x="9" y="0"/>
                </a:lnTo>
                <a:lnTo>
                  <a:pt x="0" y="14"/>
                </a:lnTo>
                <a:lnTo>
                  <a:pt x="0" y="1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9" name="Freeform 11"/>
          <p:cNvSpPr>
            <a:spLocks/>
          </p:cNvSpPr>
          <p:nvPr/>
        </p:nvSpPr>
        <p:spPr bwMode="auto">
          <a:xfrm>
            <a:off x="1971675" y="2057400"/>
            <a:ext cx="296863" cy="130175"/>
          </a:xfrm>
          <a:custGeom>
            <a:avLst/>
            <a:gdLst>
              <a:gd name="T0" fmla="*/ 178 w 187"/>
              <a:gd name="T1" fmla="*/ 41 h 82"/>
              <a:gd name="T2" fmla="*/ 160 w 187"/>
              <a:gd name="T3" fmla="*/ 82 h 82"/>
              <a:gd name="T4" fmla="*/ 0 w 187"/>
              <a:gd name="T5" fmla="*/ 0 h 82"/>
              <a:gd name="T6" fmla="*/ 187 w 187"/>
              <a:gd name="T7" fmla="*/ 0 h 82"/>
              <a:gd name="T8" fmla="*/ 178 w 187"/>
              <a:gd name="T9" fmla="*/ 4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82">
                <a:moveTo>
                  <a:pt x="178" y="41"/>
                </a:moveTo>
                <a:lnTo>
                  <a:pt x="160" y="82"/>
                </a:lnTo>
                <a:lnTo>
                  <a:pt x="0" y="0"/>
                </a:lnTo>
                <a:lnTo>
                  <a:pt x="187" y="0"/>
                </a:lnTo>
                <a:lnTo>
                  <a:pt x="178" y="41"/>
                </a:lnTo>
                <a:close/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0" name="Freeform 12"/>
          <p:cNvSpPr>
            <a:spLocks/>
          </p:cNvSpPr>
          <p:nvPr/>
        </p:nvSpPr>
        <p:spPr bwMode="auto">
          <a:xfrm>
            <a:off x="1971675" y="2057400"/>
            <a:ext cx="296863" cy="130175"/>
          </a:xfrm>
          <a:custGeom>
            <a:avLst/>
            <a:gdLst>
              <a:gd name="T0" fmla="*/ 178 w 187"/>
              <a:gd name="T1" fmla="*/ 41 h 82"/>
              <a:gd name="T2" fmla="*/ 160 w 187"/>
              <a:gd name="T3" fmla="*/ 82 h 82"/>
              <a:gd name="T4" fmla="*/ 0 w 187"/>
              <a:gd name="T5" fmla="*/ 0 h 82"/>
              <a:gd name="T6" fmla="*/ 187 w 187"/>
              <a:gd name="T7" fmla="*/ 0 h 82"/>
              <a:gd name="T8" fmla="*/ 178 w 187"/>
              <a:gd name="T9" fmla="*/ 4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82">
                <a:moveTo>
                  <a:pt x="178" y="41"/>
                </a:moveTo>
                <a:lnTo>
                  <a:pt x="160" y="82"/>
                </a:lnTo>
                <a:lnTo>
                  <a:pt x="0" y="0"/>
                </a:lnTo>
                <a:lnTo>
                  <a:pt x="187" y="0"/>
                </a:lnTo>
                <a:lnTo>
                  <a:pt x="178" y="4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1" name="Freeform 13"/>
          <p:cNvSpPr>
            <a:spLocks/>
          </p:cNvSpPr>
          <p:nvPr/>
        </p:nvSpPr>
        <p:spPr bwMode="auto">
          <a:xfrm>
            <a:off x="5802313" y="2884488"/>
            <a:ext cx="42862" cy="53975"/>
          </a:xfrm>
          <a:custGeom>
            <a:avLst/>
            <a:gdLst>
              <a:gd name="T0" fmla="*/ 0 w 27"/>
              <a:gd name="T1" fmla="*/ 28 h 34"/>
              <a:gd name="T2" fmla="*/ 18 w 27"/>
              <a:gd name="T3" fmla="*/ 34 h 34"/>
              <a:gd name="T4" fmla="*/ 27 w 27"/>
              <a:gd name="T5" fmla="*/ 7 h 34"/>
              <a:gd name="T6" fmla="*/ 9 w 27"/>
              <a:gd name="T7" fmla="*/ 0 h 34"/>
              <a:gd name="T8" fmla="*/ 0 w 27"/>
              <a:gd name="T9" fmla="*/ 28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34">
                <a:moveTo>
                  <a:pt x="0" y="28"/>
                </a:moveTo>
                <a:lnTo>
                  <a:pt x="18" y="34"/>
                </a:lnTo>
                <a:lnTo>
                  <a:pt x="27" y="7"/>
                </a:lnTo>
                <a:lnTo>
                  <a:pt x="9" y="0"/>
                </a:lnTo>
                <a:lnTo>
                  <a:pt x="0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2" name="Freeform 14"/>
          <p:cNvSpPr>
            <a:spLocks/>
          </p:cNvSpPr>
          <p:nvPr/>
        </p:nvSpPr>
        <p:spPr bwMode="auto">
          <a:xfrm>
            <a:off x="2225675" y="2100263"/>
            <a:ext cx="42863" cy="44450"/>
          </a:xfrm>
          <a:custGeom>
            <a:avLst/>
            <a:gdLst>
              <a:gd name="T0" fmla="*/ 18 w 27"/>
              <a:gd name="T1" fmla="*/ 28 h 28"/>
              <a:gd name="T2" fmla="*/ 0 w 27"/>
              <a:gd name="T3" fmla="*/ 28 h 28"/>
              <a:gd name="T4" fmla="*/ 9 w 27"/>
              <a:gd name="T5" fmla="*/ 0 h 28"/>
              <a:gd name="T6" fmla="*/ 27 w 27"/>
              <a:gd name="T7" fmla="*/ 0 h 28"/>
              <a:gd name="T8" fmla="*/ 18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18" y="28"/>
                </a:moveTo>
                <a:lnTo>
                  <a:pt x="0" y="28"/>
                </a:lnTo>
                <a:lnTo>
                  <a:pt x="9" y="0"/>
                </a:lnTo>
                <a:lnTo>
                  <a:pt x="27" y="0"/>
                </a:lnTo>
                <a:lnTo>
                  <a:pt x="18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3" name="Freeform 15"/>
          <p:cNvSpPr>
            <a:spLocks/>
          </p:cNvSpPr>
          <p:nvPr/>
        </p:nvSpPr>
        <p:spPr bwMode="auto">
          <a:xfrm>
            <a:off x="2254250" y="2100263"/>
            <a:ext cx="3562350" cy="828675"/>
          </a:xfrm>
          <a:custGeom>
            <a:avLst/>
            <a:gdLst>
              <a:gd name="T0" fmla="*/ 2235 w 2244"/>
              <a:gd name="T1" fmla="*/ 522 h 522"/>
              <a:gd name="T2" fmla="*/ 2244 w 2244"/>
              <a:gd name="T3" fmla="*/ 494 h 522"/>
              <a:gd name="T4" fmla="*/ 9 w 2244"/>
              <a:gd name="T5" fmla="*/ 0 h 522"/>
              <a:gd name="T6" fmla="*/ 0 w 2244"/>
              <a:gd name="T7" fmla="*/ 28 h 522"/>
              <a:gd name="T8" fmla="*/ 2235 w 2244"/>
              <a:gd name="T9" fmla="*/ 522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4" h="522">
                <a:moveTo>
                  <a:pt x="2235" y="522"/>
                </a:moveTo>
                <a:lnTo>
                  <a:pt x="2244" y="494"/>
                </a:lnTo>
                <a:lnTo>
                  <a:pt x="9" y="0"/>
                </a:lnTo>
                <a:lnTo>
                  <a:pt x="0" y="28"/>
                </a:lnTo>
                <a:lnTo>
                  <a:pt x="2235" y="52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4" name="Oval 16"/>
          <p:cNvSpPr>
            <a:spLocks noChangeArrowheads="1"/>
          </p:cNvSpPr>
          <p:nvPr/>
        </p:nvSpPr>
        <p:spPr bwMode="auto">
          <a:xfrm>
            <a:off x="1631950" y="4572000"/>
            <a:ext cx="57150" cy="428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5" name="Freeform 17"/>
          <p:cNvSpPr>
            <a:spLocks/>
          </p:cNvSpPr>
          <p:nvPr/>
        </p:nvSpPr>
        <p:spPr bwMode="auto">
          <a:xfrm>
            <a:off x="1576388" y="4594225"/>
            <a:ext cx="168275" cy="228600"/>
          </a:xfrm>
          <a:custGeom>
            <a:avLst/>
            <a:gdLst>
              <a:gd name="T0" fmla="*/ 53 w 106"/>
              <a:gd name="T1" fmla="*/ 0 h 144"/>
              <a:gd name="T2" fmla="*/ 106 w 106"/>
              <a:gd name="T3" fmla="*/ 0 h 144"/>
              <a:gd name="T4" fmla="*/ 53 w 106"/>
              <a:gd name="T5" fmla="*/ 144 h 144"/>
              <a:gd name="T6" fmla="*/ 0 w 106"/>
              <a:gd name="T7" fmla="*/ 0 h 144"/>
              <a:gd name="T8" fmla="*/ 53 w 106"/>
              <a:gd name="T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44">
                <a:moveTo>
                  <a:pt x="53" y="0"/>
                </a:moveTo>
                <a:lnTo>
                  <a:pt x="106" y="0"/>
                </a:lnTo>
                <a:lnTo>
                  <a:pt x="53" y="144"/>
                </a:lnTo>
                <a:lnTo>
                  <a:pt x="0" y="0"/>
                </a:lnTo>
                <a:lnTo>
                  <a:pt x="53" y="0"/>
                </a:lnTo>
                <a:close/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6" name="Freeform 18"/>
          <p:cNvSpPr>
            <a:spLocks/>
          </p:cNvSpPr>
          <p:nvPr/>
        </p:nvSpPr>
        <p:spPr bwMode="auto">
          <a:xfrm>
            <a:off x="1576388" y="4594225"/>
            <a:ext cx="168275" cy="228600"/>
          </a:xfrm>
          <a:custGeom>
            <a:avLst/>
            <a:gdLst>
              <a:gd name="T0" fmla="*/ 53 w 106"/>
              <a:gd name="T1" fmla="*/ 0 h 144"/>
              <a:gd name="T2" fmla="*/ 106 w 106"/>
              <a:gd name="T3" fmla="*/ 0 h 144"/>
              <a:gd name="T4" fmla="*/ 53 w 106"/>
              <a:gd name="T5" fmla="*/ 144 h 144"/>
              <a:gd name="T6" fmla="*/ 0 w 106"/>
              <a:gd name="T7" fmla="*/ 0 h 144"/>
              <a:gd name="T8" fmla="*/ 53 w 106"/>
              <a:gd name="T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44">
                <a:moveTo>
                  <a:pt x="53" y="0"/>
                </a:moveTo>
                <a:lnTo>
                  <a:pt x="106" y="0"/>
                </a:lnTo>
                <a:lnTo>
                  <a:pt x="53" y="144"/>
                </a:lnTo>
                <a:lnTo>
                  <a:pt x="0" y="0"/>
                </a:lnTo>
                <a:lnTo>
                  <a:pt x="53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7" name="Rectangle 19"/>
          <p:cNvSpPr>
            <a:spLocks noChangeArrowheads="1"/>
          </p:cNvSpPr>
          <p:nvPr/>
        </p:nvSpPr>
        <p:spPr bwMode="auto">
          <a:xfrm>
            <a:off x="1631950" y="2024063"/>
            <a:ext cx="57150" cy="222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8" name="Rectangle 20"/>
          <p:cNvSpPr>
            <a:spLocks noChangeArrowheads="1"/>
          </p:cNvSpPr>
          <p:nvPr/>
        </p:nvSpPr>
        <p:spPr bwMode="auto">
          <a:xfrm>
            <a:off x="1631950" y="4583113"/>
            <a:ext cx="57150" cy="222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9" name="Rectangle 21"/>
          <p:cNvSpPr>
            <a:spLocks noChangeArrowheads="1"/>
          </p:cNvSpPr>
          <p:nvPr/>
        </p:nvSpPr>
        <p:spPr bwMode="auto">
          <a:xfrm>
            <a:off x="1631950" y="2046288"/>
            <a:ext cx="57150" cy="25368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0" name="Freeform 22"/>
          <p:cNvSpPr>
            <a:spLocks/>
          </p:cNvSpPr>
          <p:nvPr/>
        </p:nvSpPr>
        <p:spPr bwMode="auto">
          <a:xfrm>
            <a:off x="2692400" y="4343400"/>
            <a:ext cx="57150" cy="42863"/>
          </a:xfrm>
          <a:custGeom>
            <a:avLst/>
            <a:gdLst>
              <a:gd name="T0" fmla="*/ 27 w 36"/>
              <a:gd name="T1" fmla="*/ 7 h 27"/>
              <a:gd name="T2" fmla="*/ 18 w 36"/>
              <a:gd name="T3" fmla="*/ 0 h 27"/>
              <a:gd name="T4" fmla="*/ 0 w 36"/>
              <a:gd name="T5" fmla="*/ 7 h 27"/>
              <a:gd name="T6" fmla="*/ 0 w 36"/>
              <a:gd name="T7" fmla="*/ 14 h 27"/>
              <a:gd name="T8" fmla="*/ 0 w 36"/>
              <a:gd name="T9" fmla="*/ 27 h 27"/>
              <a:gd name="T10" fmla="*/ 18 w 36"/>
              <a:gd name="T11" fmla="*/ 27 h 27"/>
              <a:gd name="T12" fmla="*/ 27 w 36"/>
              <a:gd name="T13" fmla="*/ 27 h 27"/>
              <a:gd name="T14" fmla="*/ 36 w 36"/>
              <a:gd name="T15" fmla="*/ 14 h 27"/>
              <a:gd name="T16" fmla="*/ 27 w 36"/>
              <a:gd name="T17" fmla="*/ 7 h 27"/>
              <a:gd name="T18" fmla="*/ 27 w 36"/>
              <a:gd name="T19" fmla="*/ 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27">
                <a:moveTo>
                  <a:pt x="27" y="7"/>
                </a:moveTo>
                <a:lnTo>
                  <a:pt x="18" y="0"/>
                </a:lnTo>
                <a:lnTo>
                  <a:pt x="0" y="7"/>
                </a:lnTo>
                <a:lnTo>
                  <a:pt x="0" y="14"/>
                </a:lnTo>
                <a:lnTo>
                  <a:pt x="0" y="27"/>
                </a:lnTo>
                <a:lnTo>
                  <a:pt x="18" y="27"/>
                </a:lnTo>
                <a:lnTo>
                  <a:pt x="27" y="27"/>
                </a:lnTo>
                <a:lnTo>
                  <a:pt x="36" y="14"/>
                </a:lnTo>
                <a:lnTo>
                  <a:pt x="27" y="7"/>
                </a:lnTo>
                <a:lnTo>
                  <a:pt x="27" y="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1" name="Freeform 23"/>
          <p:cNvSpPr>
            <a:spLocks/>
          </p:cNvSpPr>
          <p:nvPr/>
        </p:nvSpPr>
        <p:spPr bwMode="auto">
          <a:xfrm>
            <a:off x="2663825" y="4224338"/>
            <a:ext cx="282575" cy="184150"/>
          </a:xfrm>
          <a:custGeom>
            <a:avLst/>
            <a:gdLst>
              <a:gd name="T0" fmla="*/ 36 w 178"/>
              <a:gd name="T1" fmla="*/ 89 h 116"/>
              <a:gd name="T2" fmla="*/ 0 w 178"/>
              <a:gd name="T3" fmla="*/ 54 h 116"/>
              <a:gd name="T4" fmla="*/ 178 w 178"/>
              <a:gd name="T5" fmla="*/ 0 h 116"/>
              <a:gd name="T6" fmla="*/ 72 w 178"/>
              <a:gd name="T7" fmla="*/ 116 h 116"/>
              <a:gd name="T8" fmla="*/ 36 w 178"/>
              <a:gd name="T9" fmla="*/ 8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16">
                <a:moveTo>
                  <a:pt x="36" y="89"/>
                </a:moveTo>
                <a:lnTo>
                  <a:pt x="0" y="54"/>
                </a:lnTo>
                <a:lnTo>
                  <a:pt x="178" y="0"/>
                </a:lnTo>
                <a:lnTo>
                  <a:pt x="72" y="116"/>
                </a:lnTo>
                <a:lnTo>
                  <a:pt x="36" y="89"/>
                </a:lnTo>
                <a:close/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2" name="Freeform 24"/>
          <p:cNvSpPr>
            <a:spLocks/>
          </p:cNvSpPr>
          <p:nvPr/>
        </p:nvSpPr>
        <p:spPr bwMode="auto">
          <a:xfrm>
            <a:off x="2663825" y="4224338"/>
            <a:ext cx="282575" cy="184150"/>
          </a:xfrm>
          <a:custGeom>
            <a:avLst/>
            <a:gdLst>
              <a:gd name="T0" fmla="*/ 36 w 178"/>
              <a:gd name="T1" fmla="*/ 89 h 116"/>
              <a:gd name="T2" fmla="*/ 0 w 178"/>
              <a:gd name="T3" fmla="*/ 54 h 116"/>
              <a:gd name="T4" fmla="*/ 178 w 178"/>
              <a:gd name="T5" fmla="*/ 0 h 116"/>
              <a:gd name="T6" fmla="*/ 72 w 178"/>
              <a:gd name="T7" fmla="*/ 116 h 116"/>
              <a:gd name="T8" fmla="*/ 36 w 178"/>
              <a:gd name="T9" fmla="*/ 8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16">
                <a:moveTo>
                  <a:pt x="36" y="89"/>
                </a:moveTo>
                <a:lnTo>
                  <a:pt x="0" y="54"/>
                </a:lnTo>
                <a:lnTo>
                  <a:pt x="178" y="0"/>
                </a:lnTo>
                <a:lnTo>
                  <a:pt x="72" y="116"/>
                </a:lnTo>
                <a:lnTo>
                  <a:pt x="36" y="89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3" name="Freeform 25"/>
          <p:cNvSpPr>
            <a:spLocks/>
          </p:cNvSpPr>
          <p:nvPr/>
        </p:nvSpPr>
        <p:spPr bwMode="auto">
          <a:xfrm>
            <a:off x="1617663" y="5040313"/>
            <a:ext cx="71437" cy="42862"/>
          </a:xfrm>
          <a:custGeom>
            <a:avLst/>
            <a:gdLst>
              <a:gd name="T0" fmla="*/ 18 w 45"/>
              <a:gd name="T1" fmla="*/ 0 h 27"/>
              <a:gd name="T2" fmla="*/ 0 w 45"/>
              <a:gd name="T3" fmla="*/ 7 h 27"/>
              <a:gd name="T4" fmla="*/ 27 w 45"/>
              <a:gd name="T5" fmla="*/ 27 h 27"/>
              <a:gd name="T6" fmla="*/ 45 w 45"/>
              <a:gd name="T7" fmla="*/ 20 h 27"/>
              <a:gd name="T8" fmla="*/ 18 w 45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7">
                <a:moveTo>
                  <a:pt x="18" y="0"/>
                </a:moveTo>
                <a:lnTo>
                  <a:pt x="0" y="7"/>
                </a:lnTo>
                <a:lnTo>
                  <a:pt x="27" y="27"/>
                </a:lnTo>
                <a:lnTo>
                  <a:pt x="45" y="20"/>
                </a:lnTo>
                <a:lnTo>
                  <a:pt x="1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4" name="Freeform 26"/>
          <p:cNvSpPr>
            <a:spLocks/>
          </p:cNvSpPr>
          <p:nvPr/>
        </p:nvSpPr>
        <p:spPr bwMode="auto">
          <a:xfrm>
            <a:off x="2706688" y="4332288"/>
            <a:ext cx="57150" cy="53975"/>
          </a:xfrm>
          <a:custGeom>
            <a:avLst/>
            <a:gdLst>
              <a:gd name="T0" fmla="*/ 0 w 36"/>
              <a:gd name="T1" fmla="*/ 14 h 34"/>
              <a:gd name="T2" fmla="*/ 18 w 36"/>
              <a:gd name="T3" fmla="*/ 0 h 34"/>
              <a:gd name="T4" fmla="*/ 36 w 36"/>
              <a:gd name="T5" fmla="*/ 28 h 34"/>
              <a:gd name="T6" fmla="*/ 27 w 36"/>
              <a:gd name="T7" fmla="*/ 34 h 34"/>
              <a:gd name="T8" fmla="*/ 0 w 36"/>
              <a:gd name="T9" fmla="*/ 1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4">
                <a:moveTo>
                  <a:pt x="0" y="14"/>
                </a:moveTo>
                <a:lnTo>
                  <a:pt x="18" y="0"/>
                </a:lnTo>
                <a:lnTo>
                  <a:pt x="36" y="28"/>
                </a:lnTo>
                <a:lnTo>
                  <a:pt x="27" y="34"/>
                </a:lnTo>
                <a:lnTo>
                  <a:pt x="0" y="1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5" name="Freeform 27"/>
          <p:cNvSpPr>
            <a:spLocks/>
          </p:cNvSpPr>
          <p:nvPr/>
        </p:nvSpPr>
        <p:spPr bwMode="auto">
          <a:xfrm>
            <a:off x="1646238" y="4354513"/>
            <a:ext cx="1103312" cy="717550"/>
          </a:xfrm>
          <a:custGeom>
            <a:avLst/>
            <a:gdLst>
              <a:gd name="T0" fmla="*/ 0 w 695"/>
              <a:gd name="T1" fmla="*/ 432 h 452"/>
              <a:gd name="T2" fmla="*/ 27 w 695"/>
              <a:gd name="T3" fmla="*/ 452 h 452"/>
              <a:gd name="T4" fmla="*/ 695 w 695"/>
              <a:gd name="T5" fmla="*/ 20 h 452"/>
              <a:gd name="T6" fmla="*/ 668 w 695"/>
              <a:gd name="T7" fmla="*/ 0 h 452"/>
              <a:gd name="T8" fmla="*/ 0 w 695"/>
              <a:gd name="T9" fmla="*/ 432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5" h="452">
                <a:moveTo>
                  <a:pt x="0" y="432"/>
                </a:moveTo>
                <a:lnTo>
                  <a:pt x="27" y="452"/>
                </a:lnTo>
                <a:lnTo>
                  <a:pt x="695" y="20"/>
                </a:lnTo>
                <a:lnTo>
                  <a:pt x="668" y="0"/>
                </a:lnTo>
                <a:lnTo>
                  <a:pt x="0" y="43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6" name="Freeform 28"/>
          <p:cNvSpPr>
            <a:spLocks/>
          </p:cNvSpPr>
          <p:nvPr/>
        </p:nvSpPr>
        <p:spPr bwMode="auto">
          <a:xfrm>
            <a:off x="4133850" y="4529138"/>
            <a:ext cx="57150" cy="42862"/>
          </a:xfrm>
          <a:custGeom>
            <a:avLst/>
            <a:gdLst>
              <a:gd name="T0" fmla="*/ 36 w 36"/>
              <a:gd name="T1" fmla="*/ 13 h 27"/>
              <a:gd name="T2" fmla="*/ 27 w 36"/>
              <a:gd name="T3" fmla="*/ 6 h 27"/>
              <a:gd name="T4" fmla="*/ 9 w 36"/>
              <a:gd name="T5" fmla="*/ 0 h 27"/>
              <a:gd name="T6" fmla="*/ 0 w 36"/>
              <a:gd name="T7" fmla="*/ 6 h 27"/>
              <a:gd name="T8" fmla="*/ 0 w 36"/>
              <a:gd name="T9" fmla="*/ 20 h 27"/>
              <a:gd name="T10" fmla="*/ 9 w 36"/>
              <a:gd name="T11" fmla="*/ 27 h 27"/>
              <a:gd name="T12" fmla="*/ 18 w 36"/>
              <a:gd name="T13" fmla="*/ 27 h 27"/>
              <a:gd name="T14" fmla="*/ 27 w 36"/>
              <a:gd name="T15" fmla="*/ 20 h 27"/>
              <a:gd name="T16" fmla="*/ 36 w 36"/>
              <a:gd name="T17" fmla="*/ 13 h 27"/>
              <a:gd name="T18" fmla="*/ 36 w 36"/>
              <a:gd name="T19" fmla="*/ 13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27">
                <a:moveTo>
                  <a:pt x="36" y="13"/>
                </a:moveTo>
                <a:lnTo>
                  <a:pt x="27" y="6"/>
                </a:lnTo>
                <a:lnTo>
                  <a:pt x="9" y="0"/>
                </a:lnTo>
                <a:lnTo>
                  <a:pt x="0" y="6"/>
                </a:lnTo>
                <a:lnTo>
                  <a:pt x="0" y="20"/>
                </a:lnTo>
                <a:lnTo>
                  <a:pt x="9" y="27"/>
                </a:lnTo>
                <a:lnTo>
                  <a:pt x="18" y="27"/>
                </a:lnTo>
                <a:lnTo>
                  <a:pt x="27" y="20"/>
                </a:lnTo>
                <a:lnTo>
                  <a:pt x="36" y="13"/>
                </a:lnTo>
                <a:lnTo>
                  <a:pt x="36" y="1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7" name="Freeform 29"/>
          <p:cNvSpPr>
            <a:spLocks/>
          </p:cNvSpPr>
          <p:nvPr/>
        </p:nvSpPr>
        <p:spPr bwMode="auto">
          <a:xfrm>
            <a:off x="4148138" y="4495800"/>
            <a:ext cx="296862" cy="119063"/>
          </a:xfrm>
          <a:custGeom>
            <a:avLst/>
            <a:gdLst>
              <a:gd name="T0" fmla="*/ 9 w 187"/>
              <a:gd name="T1" fmla="*/ 34 h 75"/>
              <a:gd name="T2" fmla="*/ 0 w 187"/>
              <a:gd name="T3" fmla="*/ 0 h 75"/>
              <a:gd name="T4" fmla="*/ 187 w 187"/>
              <a:gd name="T5" fmla="*/ 0 h 75"/>
              <a:gd name="T6" fmla="*/ 27 w 187"/>
              <a:gd name="T7" fmla="*/ 75 h 75"/>
              <a:gd name="T8" fmla="*/ 9 w 187"/>
              <a:gd name="T9" fmla="*/ 3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75">
                <a:moveTo>
                  <a:pt x="9" y="34"/>
                </a:moveTo>
                <a:lnTo>
                  <a:pt x="0" y="0"/>
                </a:lnTo>
                <a:lnTo>
                  <a:pt x="187" y="0"/>
                </a:lnTo>
                <a:lnTo>
                  <a:pt x="27" y="75"/>
                </a:lnTo>
                <a:lnTo>
                  <a:pt x="9" y="34"/>
                </a:lnTo>
                <a:close/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8" name="Freeform 30"/>
          <p:cNvSpPr>
            <a:spLocks/>
          </p:cNvSpPr>
          <p:nvPr/>
        </p:nvSpPr>
        <p:spPr bwMode="auto">
          <a:xfrm>
            <a:off x="4148138" y="4495800"/>
            <a:ext cx="296862" cy="119063"/>
          </a:xfrm>
          <a:custGeom>
            <a:avLst/>
            <a:gdLst>
              <a:gd name="T0" fmla="*/ 9 w 187"/>
              <a:gd name="T1" fmla="*/ 34 h 75"/>
              <a:gd name="T2" fmla="*/ 0 w 187"/>
              <a:gd name="T3" fmla="*/ 0 h 75"/>
              <a:gd name="T4" fmla="*/ 187 w 187"/>
              <a:gd name="T5" fmla="*/ 0 h 75"/>
              <a:gd name="T6" fmla="*/ 27 w 187"/>
              <a:gd name="T7" fmla="*/ 75 h 75"/>
              <a:gd name="T8" fmla="*/ 9 w 187"/>
              <a:gd name="T9" fmla="*/ 3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75">
                <a:moveTo>
                  <a:pt x="9" y="34"/>
                </a:moveTo>
                <a:lnTo>
                  <a:pt x="0" y="0"/>
                </a:lnTo>
                <a:lnTo>
                  <a:pt x="187" y="0"/>
                </a:lnTo>
                <a:lnTo>
                  <a:pt x="27" y="75"/>
                </a:lnTo>
                <a:lnTo>
                  <a:pt x="9" y="3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9" name="Freeform 31"/>
          <p:cNvSpPr>
            <a:spLocks/>
          </p:cNvSpPr>
          <p:nvPr/>
        </p:nvSpPr>
        <p:spPr bwMode="auto">
          <a:xfrm>
            <a:off x="1631950" y="5029200"/>
            <a:ext cx="42863" cy="53975"/>
          </a:xfrm>
          <a:custGeom>
            <a:avLst/>
            <a:gdLst>
              <a:gd name="T0" fmla="*/ 18 w 27"/>
              <a:gd name="T1" fmla="*/ 0 h 34"/>
              <a:gd name="T2" fmla="*/ 0 w 27"/>
              <a:gd name="T3" fmla="*/ 7 h 34"/>
              <a:gd name="T4" fmla="*/ 9 w 27"/>
              <a:gd name="T5" fmla="*/ 34 h 34"/>
              <a:gd name="T6" fmla="*/ 27 w 27"/>
              <a:gd name="T7" fmla="*/ 27 h 34"/>
              <a:gd name="T8" fmla="*/ 18 w 27"/>
              <a:gd name="T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34">
                <a:moveTo>
                  <a:pt x="18" y="0"/>
                </a:moveTo>
                <a:lnTo>
                  <a:pt x="0" y="7"/>
                </a:lnTo>
                <a:lnTo>
                  <a:pt x="9" y="34"/>
                </a:lnTo>
                <a:lnTo>
                  <a:pt x="27" y="27"/>
                </a:lnTo>
                <a:lnTo>
                  <a:pt x="1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80" name="Freeform 32"/>
          <p:cNvSpPr>
            <a:spLocks/>
          </p:cNvSpPr>
          <p:nvPr/>
        </p:nvSpPr>
        <p:spPr bwMode="auto">
          <a:xfrm>
            <a:off x="4148138" y="4529138"/>
            <a:ext cx="42862" cy="42862"/>
          </a:xfrm>
          <a:custGeom>
            <a:avLst/>
            <a:gdLst>
              <a:gd name="T0" fmla="*/ 0 w 27"/>
              <a:gd name="T1" fmla="*/ 0 h 27"/>
              <a:gd name="T2" fmla="*/ 18 w 27"/>
              <a:gd name="T3" fmla="*/ 0 h 27"/>
              <a:gd name="T4" fmla="*/ 27 w 27"/>
              <a:gd name="T5" fmla="*/ 27 h 27"/>
              <a:gd name="T6" fmla="*/ 9 w 27"/>
              <a:gd name="T7" fmla="*/ 27 h 27"/>
              <a:gd name="T8" fmla="*/ 0 w 27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7">
                <a:moveTo>
                  <a:pt x="0" y="0"/>
                </a:moveTo>
                <a:lnTo>
                  <a:pt x="18" y="0"/>
                </a:lnTo>
                <a:lnTo>
                  <a:pt x="27" y="27"/>
                </a:lnTo>
                <a:lnTo>
                  <a:pt x="9" y="27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81" name="Freeform 33"/>
          <p:cNvSpPr>
            <a:spLocks/>
          </p:cNvSpPr>
          <p:nvPr/>
        </p:nvSpPr>
        <p:spPr bwMode="auto">
          <a:xfrm>
            <a:off x="1660525" y="4529138"/>
            <a:ext cx="2501900" cy="542925"/>
          </a:xfrm>
          <a:custGeom>
            <a:avLst/>
            <a:gdLst>
              <a:gd name="T0" fmla="*/ 0 w 1576"/>
              <a:gd name="T1" fmla="*/ 315 h 342"/>
              <a:gd name="T2" fmla="*/ 9 w 1576"/>
              <a:gd name="T3" fmla="*/ 342 h 342"/>
              <a:gd name="T4" fmla="*/ 1576 w 1576"/>
              <a:gd name="T5" fmla="*/ 27 h 342"/>
              <a:gd name="T6" fmla="*/ 1567 w 1576"/>
              <a:gd name="T7" fmla="*/ 0 h 342"/>
              <a:gd name="T8" fmla="*/ 0 w 1576"/>
              <a:gd name="T9" fmla="*/ 31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6" h="342">
                <a:moveTo>
                  <a:pt x="0" y="315"/>
                </a:moveTo>
                <a:lnTo>
                  <a:pt x="9" y="342"/>
                </a:lnTo>
                <a:lnTo>
                  <a:pt x="1576" y="27"/>
                </a:lnTo>
                <a:lnTo>
                  <a:pt x="1567" y="0"/>
                </a:lnTo>
                <a:lnTo>
                  <a:pt x="0" y="315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82" name="Oval 34"/>
          <p:cNvSpPr>
            <a:spLocks noChangeArrowheads="1"/>
          </p:cNvSpPr>
          <p:nvPr/>
        </p:nvSpPr>
        <p:spPr bwMode="auto">
          <a:xfrm>
            <a:off x="2239963" y="5029200"/>
            <a:ext cx="57150" cy="428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83" name="Freeform 35"/>
          <p:cNvSpPr>
            <a:spLocks/>
          </p:cNvSpPr>
          <p:nvPr/>
        </p:nvSpPr>
        <p:spPr bwMode="auto">
          <a:xfrm>
            <a:off x="1971675" y="4986338"/>
            <a:ext cx="296863" cy="130175"/>
          </a:xfrm>
          <a:custGeom>
            <a:avLst/>
            <a:gdLst>
              <a:gd name="T0" fmla="*/ 187 w 187"/>
              <a:gd name="T1" fmla="*/ 41 h 82"/>
              <a:gd name="T2" fmla="*/ 187 w 187"/>
              <a:gd name="T3" fmla="*/ 82 h 82"/>
              <a:gd name="T4" fmla="*/ 0 w 187"/>
              <a:gd name="T5" fmla="*/ 41 h 82"/>
              <a:gd name="T6" fmla="*/ 187 w 187"/>
              <a:gd name="T7" fmla="*/ 0 h 82"/>
              <a:gd name="T8" fmla="*/ 187 w 187"/>
              <a:gd name="T9" fmla="*/ 4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82">
                <a:moveTo>
                  <a:pt x="187" y="41"/>
                </a:moveTo>
                <a:lnTo>
                  <a:pt x="187" y="82"/>
                </a:lnTo>
                <a:lnTo>
                  <a:pt x="0" y="41"/>
                </a:lnTo>
                <a:lnTo>
                  <a:pt x="187" y="0"/>
                </a:lnTo>
                <a:lnTo>
                  <a:pt x="187" y="41"/>
                </a:lnTo>
                <a:close/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84" name="Freeform 36"/>
          <p:cNvSpPr>
            <a:spLocks/>
          </p:cNvSpPr>
          <p:nvPr/>
        </p:nvSpPr>
        <p:spPr bwMode="auto">
          <a:xfrm>
            <a:off x="1971675" y="4986338"/>
            <a:ext cx="296863" cy="130175"/>
          </a:xfrm>
          <a:custGeom>
            <a:avLst/>
            <a:gdLst>
              <a:gd name="T0" fmla="*/ 187 w 187"/>
              <a:gd name="T1" fmla="*/ 41 h 82"/>
              <a:gd name="T2" fmla="*/ 187 w 187"/>
              <a:gd name="T3" fmla="*/ 82 h 82"/>
              <a:gd name="T4" fmla="*/ 0 w 187"/>
              <a:gd name="T5" fmla="*/ 41 h 82"/>
              <a:gd name="T6" fmla="*/ 187 w 187"/>
              <a:gd name="T7" fmla="*/ 0 h 82"/>
              <a:gd name="T8" fmla="*/ 187 w 187"/>
              <a:gd name="T9" fmla="*/ 4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82">
                <a:moveTo>
                  <a:pt x="187" y="41"/>
                </a:moveTo>
                <a:lnTo>
                  <a:pt x="187" y="82"/>
                </a:lnTo>
                <a:lnTo>
                  <a:pt x="0" y="41"/>
                </a:lnTo>
                <a:lnTo>
                  <a:pt x="187" y="0"/>
                </a:lnTo>
                <a:lnTo>
                  <a:pt x="187" y="4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85" name="Rectangle 37"/>
          <p:cNvSpPr>
            <a:spLocks noChangeArrowheads="1"/>
          </p:cNvSpPr>
          <p:nvPr/>
        </p:nvSpPr>
        <p:spPr bwMode="auto">
          <a:xfrm>
            <a:off x="5802313" y="5029200"/>
            <a:ext cx="28575" cy="428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86" name="Rectangle 38"/>
          <p:cNvSpPr>
            <a:spLocks noChangeArrowheads="1"/>
          </p:cNvSpPr>
          <p:nvPr/>
        </p:nvSpPr>
        <p:spPr bwMode="auto">
          <a:xfrm>
            <a:off x="2239963" y="5029200"/>
            <a:ext cx="28575" cy="428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87" name="Rectangle 39"/>
          <p:cNvSpPr>
            <a:spLocks noChangeArrowheads="1"/>
          </p:cNvSpPr>
          <p:nvPr/>
        </p:nvSpPr>
        <p:spPr bwMode="auto">
          <a:xfrm>
            <a:off x="2268538" y="5029200"/>
            <a:ext cx="3533775" cy="428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88" name="Freeform 40"/>
          <p:cNvSpPr>
            <a:spLocks/>
          </p:cNvSpPr>
          <p:nvPr/>
        </p:nvSpPr>
        <p:spPr bwMode="auto">
          <a:xfrm>
            <a:off x="4049713" y="4244975"/>
            <a:ext cx="57150" cy="44450"/>
          </a:xfrm>
          <a:custGeom>
            <a:avLst/>
            <a:gdLst>
              <a:gd name="T0" fmla="*/ 36 w 36"/>
              <a:gd name="T1" fmla="*/ 21 h 28"/>
              <a:gd name="T2" fmla="*/ 36 w 36"/>
              <a:gd name="T3" fmla="*/ 7 h 28"/>
              <a:gd name="T4" fmla="*/ 27 w 36"/>
              <a:gd name="T5" fmla="*/ 0 h 28"/>
              <a:gd name="T6" fmla="*/ 9 w 36"/>
              <a:gd name="T7" fmla="*/ 0 h 28"/>
              <a:gd name="T8" fmla="*/ 0 w 36"/>
              <a:gd name="T9" fmla="*/ 7 h 28"/>
              <a:gd name="T10" fmla="*/ 0 w 36"/>
              <a:gd name="T11" fmla="*/ 21 h 28"/>
              <a:gd name="T12" fmla="*/ 9 w 36"/>
              <a:gd name="T13" fmla="*/ 28 h 28"/>
              <a:gd name="T14" fmla="*/ 27 w 36"/>
              <a:gd name="T15" fmla="*/ 28 h 28"/>
              <a:gd name="T16" fmla="*/ 36 w 36"/>
              <a:gd name="T17" fmla="*/ 21 h 28"/>
              <a:gd name="T18" fmla="*/ 36 w 36"/>
              <a:gd name="T19" fmla="*/ 2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28">
                <a:moveTo>
                  <a:pt x="36" y="21"/>
                </a:moveTo>
                <a:lnTo>
                  <a:pt x="36" y="7"/>
                </a:lnTo>
                <a:lnTo>
                  <a:pt x="27" y="0"/>
                </a:lnTo>
                <a:lnTo>
                  <a:pt x="9" y="0"/>
                </a:lnTo>
                <a:lnTo>
                  <a:pt x="0" y="7"/>
                </a:lnTo>
                <a:lnTo>
                  <a:pt x="0" y="21"/>
                </a:lnTo>
                <a:lnTo>
                  <a:pt x="9" y="28"/>
                </a:lnTo>
                <a:lnTo>
                  <a:pt x="27" y="28"/>
                </a:lnTo>
                <a:lnTo>
                  <a:pt x="36" y="21"/>
                </a:lnTo>
                <a:lnTo>
                  <a:pt x="36" y="2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89" name="Freeform 41"/>
          <p:cNvSpPr>
            <a:spLocks/>
          </p:cNvSpPr>
          <p:nvPr/>
        </p:nvSpPr>
        <p:spPr bwMode="auto">
          <a:xfrm>
            <a:off x="4064000" y="4202113"/>
            <a:ext cx="296863" cy="130175"/>
          </a:xfrm>
          <a:custGeom>
            <a:avLst/>
            <a:gdLst>
              <a:gd name="T0" fmla="*/ 18 w 187"/>
              <a:gd name="T1" fmla="*/ 41 h 82"/>
              <a:gd name="T2" fmla="*/ 27 w 187"/>
              <a:gd name="T3" fmla="*/ 0 h 82"/>
              <a:gd name="T4" fmla="*/ 187 w 187"/>
              <a:gd name="T5" fmla="*/ 82 h 82"/>
              <a:gd name="T6" fmla="*/ 0 w 187"/>
              <a:gd name="T7" fmla="*/ 82 h 82"/>
              <a:gd name="T8" fmla="*/ 18 w 187"/>
              <a:gd name="T9" fmla="*/ 4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82">
                <a:moveTo>
                  <a:pt x="18" y="41"/>
                </a:moveTo>
                <a:lnTo>
                  <a:pt x="27" y="0"/>
                </a:lnTo>
                <a:lnTo>
                  <a:pt x="187" y="82"/>
                </a:lnTo>
                <a:lnTo>
                  <a:pt x="0" y="82"/>
                </a:lnTo>
                <a:lnTo>
                  <a:pt x="18" y="41"/>
                </a:lnTo>
                <a:close/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90" name="Freeform 42"/>
          <p:cNvSpPr>
            <a:spLocks/>
          </p:cNvSpPr>
          <p:nvPr/>
        </p:nvSpPr>
        <p:spPr bwMode="auto">
          <a:xfrm>
            <a:off x="4064000" y="4202113"/>
            <a:ext cx="296863" cy="130175"/>
          </a:xfrm>
          <a:custGeom>
            <a:avLst/>
            <a:gdLst>
              <a:gd name="T0" fmla="*/ 18 w 187"/>
              <a:gd name="T1" fmla="*/ 41 h 82"/>
              <a:gd name="T2" fmla="*/ 27 w 187"/>
              <a:gd name="T3" fmla="*/ 0 h 82"/>
              <a:gd name="T4" fmla="*/ 187 w 187"/>
              <a:gd name="T5" fmla="*/ 82 h 82"/>
              <a:gd name="T6" fmla="*/ 0 w 187"/>
              <a:gd name="T7" fmla="*/ 82 h 82"/>
              <a:gd name="T8" fmla="*/ 18 w 187"/>
              <a:gd name="T9" fmla="*/ 4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82">
                <a:moveTo>
                  <a:pt x="18" y="41"/>
                </a:moveTo>
                <a:lnTo>
                  <a:pt x="27" y="0"/>
                </a:lnTo>
                <a:lnTo>
                  <a:pt x="187" y="82"/>
                </a:lnTo>
                <a:lnTo>
                  <a:pt x="0" y="82"/>
                </a:lnTo>
                <a:lnTo>
                  <a:pt x="18" y="4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91" name="Freeform 43"/>
          <p:cNvSpPr>
            <a:spLocks/>
          </p:cNvSpPr>
          <p:nvPr/>
        </p:nvSpPr>
        <p:spPr bwMode="auto">
          <a:xfrm>
            <a:off x="3130550" y="4027488"/>
            <a:ext cx="42863" cy="44450"/>
          </a:xfrm>
          <a:custGeom>
            <a:avLst/>
            <a:gdLst>
              <a:gd name="T0" fmla="*/ 27 w 27"/>
              <a:gd name="T1" fmla="*/ 0 h 28"/>
              <a:gd name="T2" fmla="*/ 9 w 27"/>
              <a:gd name="T3" fmla="*/ 0 h 28"/>
              <a:gd name="T4" fmla="*/ 0 w 27"/>
              <a:gd name="T5" fmla="*/ 28 h 28"/>
              <a:gd name="T6" fmla="*/ 18 w 27"/>
              <a:gd name="T7" fmla="*/ 28 h 28"/>
              <a:gd name="T8" fmla="*/ 27 w 27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27" y="0"/>
                </a:moveTo>
                <a:lnTo>
                  <a:pt x="9" y="0"/>
                </a:lnTo>
                <a:lnTo>
                  <a:pt x="0" y="28"/>
                </a:lnTo>
                <a:lnTo>
                  <a:pt x="18" y="28"/>
                </a:lnTo>
                <a:lnTo>
                  <a:pt x="27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92" name="Freeform 44"/>
          <p:cNvSpPr>
            <a:spLocks/>
          </p:cNvSpPr>
          <p:nvPr/>
        </p:nvSpPr>
        <p:spPr bwMode="auto">
          <a:xfrm>
            <a:off x="4078288" y="4244975"/>
            <a:ext cx="41275" cy="55563"/>
          </a:xfrm>
          <a:custGeom>
            <a:avLst/>
            <a:gdLst>
              <a:gd name="T0" fmla="*/ 9 w 26"/>
              <a:gd name="T1" fmla="*/ 0 h 35"/>
              <a:gd name="T2" fmla="*/ 26 w 26"/>
              <a:gd name="T3" fmla="*/ 7 h 35"/>
              <a:gd name="T4" fmla="*/ 18 w 26"/>
              <a:gd name="T5" fmla="*/ 35 h 35"/>
              <a:gd name="T6" fmla="*/ 0 w 26"/>
              <a:gd name="T7" fmla="*/ 28 h 35"/>
              <a:gd name="T8" fmla="*/ 9 w 26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35">
                <a:moveTo>
                  <a:pt x="9" y="0"/>
                </a:moveTo>
                <a:lnTo>
                  <a:pt x="26" y="7"/>
                </a:lnTo>
                <a:lnTo>
                  <a:pt x="18" y="35"/>
                </a:lnTo>
                <a:lnTo>
                  <a:pt x="0" y="28"/>
                </a:lnTo>
                <a:lnTo>
                  <a:pt x="9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93" name="Freeform 45"/>
          <p:cNvSpPr>
            <a:spLocks/>
          </p:cNvSpPr>
          <p:nvPr/>
        </p:nvSpPr>
        <p:spPr bwMode="auto">
          <a:xfrm>
            <a:off x="3159125" y="4027488"/>
            <a:ext cx="933450" cy="261937"/>
          </a:xfrm>
          <a:custGeom>
            <a:avLst/>
            <a:gdLst>
              <a:gd name="T0" fmla="*/ 9 w 588"/>
              <a:gd name="T1" fmla="*/ 0 h 165"/>
              <a:gd name="T2" fmla="*/ 0 w 588"/>
              <a:gd name="T3" fmla="*/ 28 h 165"/>
              <a:gd name="T4" fmla="*/ 579 w 588"/>
              <a:gd name="T5" fmla="*/ 165 h 165"/>
              <a:gd name="T6" fmla="*/ 588 w 588"/>
              <a:gd name="T7" fmla="*/ 137 h 165"/>
              <a:gd name="T8" fmla="*/ 9 w 588"/>
              <a:gd name="T9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8" h="165">
                <a:moveTo>
                  <a:pt x="9" y="0"/>
                </a:moveTo>
                <a:lnTo>
                  <a:pt x="0" y="28"/>
                </a:lnTo>
                <a:lnTo>
                  <a:pt x="579" y="165"/>
                </a:lnTo>
                <a:lnTo>
                  <a:pt x="588" y="137"/>
                </a:lnTo>
                <a:lnTo>
                  <a:pt x="9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94" name="Freeform 46"/>
          <p:cNvSpPr>
            <a:spLocks/>
          </p:cNvSpPr>
          <p:nvPr/>
        </p:nvSpPr>
        <p:spPr bwMode="auto">
          <a:xfrm>
            <a:off x="5321300" y="4724400"/>
            <a:ext cx="57150" cy="42863"/>
          </a:xfrm>
          <a:custGeom>
            <a:avLst/>
            <a:gdLst>
              <a:gd name="T0" fmla="*/ 27 w 36"/>
              <a:gd name="T1" fmla="*/ 21 h 27"/>
              <a:gd name="T2" fmla="*/ 36 w 36"/>
              <a:gd name="T3" fmla="*/ 14 h 27"/>
              <a:gd name="T4" fmla="*/ 27 w 36"/>
              <a:gd name="T5" fmla="*/ 7 h 27"/>
              <a:gd name="T6" fmla="*/ 18 w 36"/>
              <a:gd name="T7" fmla="*/ 0 h 27"/>
              <a:gd name="T8" fmla="*/ 0 w 36"/>
              <a:gd name="T9" fmla="*/ 7 h 27"/>
              <a:gd name="T10" fmla="*/ 0 w 36"/>
              <a:gd name="T11" fmla="*/ 14 h 27"/>
              <a:gd name="T12" fmla="*/ 9 w 36"/>
              <a:gd name="T13" fmla="*/ 27 h 27"/>
              <a:gd name="T14" fmla="*/ 18 w 36"/>
              <a:gd name="T15" fmla="*/ 27 h 27"/>
              <a:gd name="T16" fmla="*/ 27 w 36"/>
              <a:gd name="T17" fmla="*/ 21 h 27"/>
              <a:gd name="T18" fmla="*/ 27 w 36"/>
              <a:gd name="T19" fmla="*/ 2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27">
                <a:moveTo>
                  <a:pt x="27" y="21"/>
                </a:moveTo>
                <a:lnTo>
                  <a:pt x="36" y="14"/>
                </a:lnTo>
                <a:lnTo>
                  <a:pt x="27" y="7"/>
                </a:lnTo>
                <a:lnTo>
                  <a:pt x="18" y="0"/>
                </a:lnTo>
                <a:lnTo>
                  <a:pt x="0" y="7"/>
                </a:lnTo>
                <a:lnTo>
                  <a:pt x="0" y="14"/>
                </a:lnTo>
                <a:lnTo>
                  <a:pt x="9" y="27"/>
                </a:lnTo>
                <a:lnTo>
                  <a:pt x="18" y="27"/>
                </a:lnTo>
                <a:lnTo>
                  <a:pt x="27" y="21"/>
                </a:lnTo>
                <a:lnTo>
                  <a:pt x="27" y="2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95" name="Freeform 47"/>
          <p:cNvSpPr>
            <a:spLocks/>
          </p:cNvSpPr>
          <p:nvPr/>
        </p:nvSpPr>
        <p:spPr bwMode="auto">
          <a:xfrm>
            <a:off x="5294313" y="4702175"/>
            <a:ext cx="282575" cy="185738"/>
          </a:xfrm>
          <a:custGeom>
            <a:avLst/>
            <a:gdLst>
              <a:gd name="T0" fmla="*/ 35 w 178"/>
              <a:gd name="T1" fmla="*/ 28 h 117"/>
              <a:gd name="T2" fmla="*/ 71 w 178"/>
              <a:gd name="T3" fmla="*/ 0 h 117"/>
              <a:gd name="T4" fmla="*/ 178 w 178"/>
              <a:gd name="T5" fmla="*/ 117 h 117"/>
              <a:gd name="T6" fmla="*/ 0 w 178"/>
              <a:gd name="T7" fmla="*/ 62 h 117"/>
              <a:gd name="T8" fmla="*/ 35 w 178"/>
              <a:gd name="T9" fmla="*/ 2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17">
                <a:moveTo>
                  <a:pt x="35" y="28"/>
                </a:moveTo>
                <a:lnTo>
                  <a:pt x="71" y="0"/>
                </a:lnTo>
                <a:lnTo>
                  <a:pt x="178" y="117"/>
                </a:lnTo>
                <a:lnTo>
                  <a:pt x="0" y="62"/>
                </a:lnTo>
                <a:lnTo>
                  <a:pt x="35" y="28"/>
                </a:lnTo>
                <a:close/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96" name="Freeform 48"/>
          <p:cNvSpPr>
            <a:spLocks/>
          </p:cNvSpPr>
          <p:nvPr/>
        </p:nvSpPr>
        <p:spPr bwMode="auto">
          <a:xfrm>
            <a:off x="5294313" y="4702175"/>
            <a:ext cx="282575" cy="185738"/>
          </a:xfrm>
          <a:custGeom>
            <a:avLst/>
            <a:gdLst>
              <a:gd name="T0" fmla="*/ 35 w 178"/>
              <a:gd name="T1" fmla="*/ 28 h 117"/>
              <a:gd name="T2" fmla="*/ 71 w 178"/>
              <a:gd name="T3" fmla="*/ 0 h 117"/>
              <a:gd name="T4" fmla="*/ 178 w 178"/>
              <a:gd name="T5" fmla="*/ 117 h 117"/>
              <a:gd name="T6" fmla="*/ 0 w 178"/>
              <a:gd name="T7" fmla="*/ 62 h 117"/>
              <a:gd name="T8" fmla="*/ 35 w 178"/>
              <a:gd name="T9" fmla="*/ 2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17">
                <a:moveTo>
                  <a:pt x="35" y="28"/>
                </a:moveTo>
                <a:lnTo>
                  <a:pt x="71" y="0"/>
                </a:lnTo>
                <a:lnTo>
                  <a:pt x="178" y="117"/>
                </a:lnTo>
                <a:lnTo>
                  <a:pt x="0" y="62"/>
                </a:lnTo>
                <a:lnTo>
                  <a:pt x="35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97" name="Freeform 49"/>
          <p:cNvSpPr>
            <a:spLocks/>
          </p:cNvSpPr>
          <p:nvPr/>
        </p:nvSpPr>
        <p:spPr bwMode="auto">
          <a:xfrm>
            <a:off x="4629150" y="4300538"/>
            <a:ext cx="71438" cy="53975"/>
          </a:xfrm>
          <a:custGeom>
            <a:avLst/>
            <a:gdLst>
              <a:gd name="T0" fmla="*/ 45 w 45"/>
              <a:gd name="T1" fmla="*/ 13 h 34"/>
              <a:gd name="T2" fmla="*/ 27 w 45"/>
              <a:gd name="T3" fmla="*/ 0 h 34"/>
              <a:gd name="T4" fmla="*/ 0 w 45"/>
              <a:gd name="T5" fmla="*/ 27 h 34"/>
              <a:gd name="T6" fmla="*/ 18 w 45"/>
              <a:gd name="T7" fmla="*/ 34 h 34"/>
              <a:gd name="T8" fmla="*/ 45 w 45"/>
              <a:gd name="T9" fmla="*/ 1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4">
                <a:moveTo>
                  <a:pt x="45" y="13"/>
                </a:moveTo>
                <a:lnTo>
                  <a:pt x="27" y="0"/>
                </a:lnTo>
                <a:lnTo>
                  <a:pt x="0" y="27"/>
                </a:lnTo>
                <a:lnTo>
                  <a:pt x="18" y="34"/>
                </a:lnTo>
                <a:lnTo>
                  <a:pt x="45" y="1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98" name="Freeform 50"/>
          <p:cNvSpPr>
            <a:spLocks/>
          </p:cNvSpPr>
          <p:nvPr/>
        </p:nvSpPr>
        <p:spPr bwMode="auto">
          <a:xfrm>
            <a:off x="5335588" y="4735513"/>
            <a:ext cx="57150" cy="42862"/>
          </a:xfrm>
          <a:custGeom>
            <a:avLst/>
            <a:gdLst>
              <a:gd name="T0" fmla="*/ 27 w 36"/>
              <a:gd name="T1" fmla="*/ 0 h 27"/>
              <a:gd name="T2" fmla="*/ 36 w 36"/>
              <a:gd name="T3" fmla="*/ 7 h 27"/>
              <a:gd name="T4" fmla="*/ 18 w 36"/>
              <a:gd name="T5" fmla="*/ 27 h 27"/>
              <a:gd name="T6" fmla="*/ 0 w 36"/>
              <a:gd name="T7" fmla="*/ 20 h 27"/>
              <a:gd name="T8" fmla="*/ 27 w 36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27">
                <a:moveTo>
                  <a:pt x="27" y="0"/>
                </a:moveTo>
                <a:lnTo>
                  <a:pt x="36" y="7"/>
                </a:lnTo>
                <a:lnTo>
                  <a:pt x="18" y="27"/>
                </a:lnTo>
                <a:lnTo>
                  <a:pt x="0" y="20"/>
                </a:lnTo>
                <a:lnTo>
                  <a:pt x="27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99" name="Freeform 51"/>
          <p:cNvSpPr>
            <a:spLocks/>
          </p:cNvSpPr>
          <p:nvPr/>
        </p:nvSpPr>
        <p:spPr bwMode="auto">
          <a:xfrm>
            <a:off x="4657725" y="4321175"/>
            <a:ext cx="720725" cy="446088"/>
          </a:xfrm>
          <a:custGeom>
            <a:avLst/>
            <a:gdLst>
              <a:gd name="T0" fmla="*/ 27 w 454"/>
              <a:gd name="T1" fmla="*/ 0 h 281"/>
              <a:gd name="T2" fmla="*/ 0 w 454"/>
              <a:gd name="T3" fmla="*/ 21 h 281"/>
              <a:gd name="T4" fmla="*/ 427 w 454"/>
              <a:gd name="T5" fmla="*/ 281 h 281"/>
              <a:gd name="T6" fmla="*/ 454 w 454"/>
              <a:gd name="T7" fmla="*/ 261 h 281"/>
              <a:gd name="T8" fmla="*/ 27 w 454"/>
              <a:gd name="T9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281">
                <a:moveTo>
                  <a:pt x="27" y="0"/>
                </a:moveTo>
                <a:lnTo>
                  <a:pt x="0" y="21"/>
                </a:lnTo>
                <a:lnTo>
                  <a:pt x="427" y="281"/>
                </a:lnTo>
                <a:lnTo>
                  <a:pt x="454" y="261"/>
                </a:lnTo>
                <a:lnTo>
                  <a:pt x="27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00" name="Freeform 52"/>
          <p:cNvSpPr>
            <a:spLocks/>
          </p:cNvSpPr>
          <p:nvPr/>
        </p:nvSpPr>
        <p:spPr bwMode="auto">
          <a:xfrm>
            <a:off x="5165725" y="2917825"/>
            <a:ext cx="57150" cy="42863"/>
          </a:xfrm>
          <a:custGeom>
            <a:avLst/>
            <a:gdLst>
              <a:gd name="T0" fmla="*/ 36 w 36"/>
              <a:gd name="T1" fmla="*/ 13 h 27"/>
              <a:gd name="T2" fmla="*/ 27 w 36"/>
              <a:gd name="T3" fmla="*/ 7 h 27"/>
              <a:gd name="T4" fmla="*/ 18 w 36"/>
              <a:gd name="T5" fmla="*/ 0 h 27"/>
              <a:gd name="T6" fmla="*/ 9 w 36"/>
              <a:gd name="T7" fmla="*/ 7 h 27"/>
              <a:gd name="T8" fmla="*/ 0 w 36"/>
              <a:gd name="T9" fmla="*/ 20 h 27"/>
              <a:gd name="T10" fmla="*/ 9 w 36"/>
              <a:gd name="T11" fmla="*/ 27 h 27"/>
              <a:gd name="T12" fmla="*/ 18 w 36"/>
              <a:gd name="T13" fmla="*/ 27 h 27"/>
              <a:gd name="T14" fmla="*/ 36 w 36"/>
              <a:gd name="T15" fmla="*/ 27 h 27"/>
              <a:gd name="T16" fmla="*/ 36 w 36"/>
              <a:gd name="T17" fmla="*/ 13 h 27"/>
              <a:gd name="T18" fmla="*/ 36 w 36"/>
              <a:gd name="T19" fmla="*/ 13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27">
                <a:moveTo>
                  <a:pt x="36" y="13"/>
                </a:moveTo>
                <a:lnTo>
                  <a:pt x="27" y="7"/>
                </a:lnTo>
                <a:lnTo>
                  <a:pt x="18" y="0"/>
                </a:lnTo>
                <a:lnTo>
                  <a:pt x="9" y="7"/>
                </a:lnTo>
                <a:lnTo>
                  <a:pt x="0" y="20"/>
                </a:lnTo>
                <a:lnTo>
                  <a:pt x="9" y="27"/>
                </a:lnTo>
                <a:lnTo>
                  <a:pt x="18" y="27"/>
                </a:lnTo>
                <a:lnTo>
                  <a:pt x="36" y="27"/>
                </a:lnTo>
                <a:lnTo>
                  <a:pt x="36" y="13"/>
                </a:lnTo>
                <a:lnTo>
                  <a:pt x="36" y="1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01" name="Freeform 53"/>
          <p:cNvSpPr>
            <a:spLocks/>
          </p:cNvSpPr>
          <p:nvPr/>
        </p:nvSpPr>
        <p:spPr bwMode="auto">
          <a:xfrm>
            <a:off x="5194300" y="2873375"/>
            <a:ext cx="296863" cy="131763"/>
          </a:xfrm>
          <a:custGeom>
            <a:avLst/>
            <a:gdLst>
              <a:gd name="T0" fmla="*/ 9 w 187"/>
              <a:gd name="T1" fmla="*/ 41 h 83"/>
              <a:gd name="T2" fmla="*/ 0 w 187"/>
              <a:gd name="T3" fmla="*/ 0 h 83"/>
              <a:gd name="T4" fmla="*/ 187 w 187"/>
              <a:gd name="T5" fmla="*/ 28 h 83"/>
              <a:gd name="T6" fmla="*/ 9 w 187"/>
              <a:gd name="T7" fmla="*/ 83 h 83"/>
              <a:gd name="T8" fmla="*/ 9 w 187"/>
              <a:gd name="T9" fmla="*/ 4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83">
                <a:moveTo>
                  <a:pt x="9" y="41"/>
                </a:moveTo>
                <a:lnTo>
                  <a:pt x="0" y="0"/>
                </a:lnTo>
                <a:lnTo>
                  <a:pt x="187" y="28"/>
                </a:lnTo>
                <a:lnTo>
                  <a:pt x="9" y="83"/>
                </a:lnTo>
                <a:lnTo>
                  <a:pt x="9" y="41"/>
                </a:lnTo>
                <a:close/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02" name="Freeform 54"/>
          <p:cNvSpPr>
            <a:spLocks/>
          </p:cNvSpPr>
          <p:nvPr/>
        </p:nvSpPr>
        <p:spPr bwMode="auto">
          <a:xfrm>
            <a:off x="5194300" y="2873375"/>
            <a:ext cx="296863" cy="131763"/>
          </a:xfrm>
          <a:custGeom>
            <a:avLst/>
            <a:gdLst>
              <a:gd name="T0" fmla="*/ 9 w 187"/>
              <a:gd name="T1" fmla="*/ 41 h 83"/>
              <a:gd name="T2" fmla="*/ 0 w 187"/>
              <a:gd name="T3" fmla="*/ 0 h 83"/>
              <a:gd name="T4" fmla="*/ 187 w 187"/>
              <a:gd name="T5" fmla="*/ 28 h 83"/>
              <a:gd name="T6" fmla="*/ 9 w 187"/>
              <a:gd name="T7" fmla="*/ 83 h 83"/>
              <a:gd name="T8" fmla="*/ 9 w 187"/>
              <a:gd name="T9" fmla="*/ 4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83">
                <a:moveTo>
                  <a:pt x="9" y="41"/>
                </a:moveTo>
                <a:lnTo>
                  <a:pt x="0" y="0"/>
                </a:lnTo>
                <a:lnTo>
                  <a:pt x="187" y="28"/>
                </a:lnTo>
                <a:lnTo>
                  <a:pt x="9" y="83"/>
                </a:lnTo>
                <a:lnTo>
                  <a:pt x="9" y="4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03" name="Freeform 55"/>
          <p:cNvSpPr>
            <a:spLocks/>
          </p:cNvSpPr>
          <p:nvPr/>
        </p:nvSpPr>
        <p:spPr bwMode="auto">
          <a:xfrm>
            <a:off x="4078288" y="3025775"/>
            <a:ext cx="41275" cy="55563"/>
          </a:xfrm>
          <a:custGeom>
            <a:avLst/>
            <a:gdLst>
              <a:gd name="T0" fmla="*/ 18 w 26"/>
              <a:gd name="T1" fmla="*/ 0 h 35"/>
              <a:gd name="T2" fmla="*/ 0 w 26"/>
              <a:gd name="T3" fmla="*/ 0 h 35"/>
              <a:gd name="T4" fmla="*/ 0 w 26"/>
              <a:gd name="T5" fmla="*/ 35 h 35"/>
              <a:gd name="T6" fmla="*/ 26 w 26"/>
              <a:gd name="T7" fmla="*/ 28 h 35"/>
              <a:gd name="T8" fmla="*/ 18 w 26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35">
                <a:moveTo>
                  <a:pt x="18" y="0"/>
                </a:moveTo>
                <a:lnTo>
                  <a:pt x="0" y="0"/>
                </a:lnTo>
                <a:lnTo>
                  <a:pt x="0" y="35"/>
                </a:lnTo>
                <a:lnTo>
                  <a:pt x="26" y="28"/>
                </a:lnTo>
                <a:lnTo>
                  <a:pt x="1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04" name="Freeform 56"/>
          <p:cNvSpPr>
            <a:spLocks/>
          </p:cNvSpPr>
          <p:nvPr/>
        </p:nvSpPr>
        <p:spPr bwMode="auto">
          <a:xfrm>
            <a:off x="5194300" y="2917825"/>
            <a:ext cx="42863" cy="42863"/>
          </a:xfrm>
          <a:custGeom>
            <a:avLst/>
            <a:gdLst>
              <a:gd name="T0" fmla="*/ 0 w 27"/>
              <a:gd name="T1" fmla="*/ 0 h 27"/>
              <a:gd name="T2" fmla="*/ 18 w 27"/>
              <a:gd name="T3" fmla="*/ 0 h 27"/>
              <a:gd name="T4" fmla="*/ 27 w 27"/>
              <a:gd name="T5" fmla="*/ 27 h 27"/>
              <a:gd name="T6" fmla="*/ 9 w 27"/>
              <a:gd name="T7" fmla="*/ 27 h 27"/>
              <a:gd name="T8" fmla="*/ 0 w 27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7">
                <a:moveTo>
                  <a:pt x="0" y="0"/>
                </a:moveTo>
                <a:lnTo>
                  <a:pt x="18" y="0"/>
                </a:lnTo>
                <a:lnTo>
                  <a:pt x="27" y="27"/>
                </a:lnTo>
                <a:lnTo>
                  <a:pt x="9" y="27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05" name="Freeform 57"/>
          <p:cNvSpPr>
            <a:spLocks/>
          </p:cNvSpPr>
          <p:nvPr/>
        </p:nvSpPr>
        <p:spPr bwMode="auto">
          <a:xfrm>
            <a:off x="4106863" y="2917825"/>
            <a:ext cx="1101725" cy="152400"/>
          </a:xfrm>
          <a:custGeom>
            <a:avLst/>
            <a:gdLst>
              <a:gd name="T0" fmla="*/ 0 w 694"/>
              <a:gd name="T1" fmla="*/ 68 h 96"/>
              <a:gd name="T2" fmla="*/ 8 w 694"/>
              <a:gd name="T3" fmla="*/ 96 h 96"/>
              <a:gd name="T4" fmla="*/ 694 w 694"/>
              <a:gd name="T5" fmla="*/ 27 h 96"/>
              <a:gd name="T6" fmla="*/ 685 w 694"/>
              <a:gd name="T7" fmla="*/ 0 h 96"/>
              <a:gd name="T8" fmla="*/ 0 w 694"/>
              <a:gd name="T9" fmla="*/ 6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4" h="96">
                <a:moveTo>
                  <a:pt x="0" y="68"/>
                </a:moveTo>
                <a:lnTo>
                  <a:pt x="8" y="96"/>
                </a:lnTo>
                <a:lnTo>
                  <a:pt x="694" y="27"/>
                </a:lnTo>
                <a:lnTo>
                  <a:pt x="685" y="0"/>
                </a:lnTo>
                <a:lnTo>
                  <a:pt x="0" y="6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06" name="Oval 58"/>
          <p:cNvSpPr>
            <a:spLocks noChangeArrowheads="1"/>
          </p:cNvSpPr>
          <p:nvPr/>
        </p:nvSpPr>
        <p:spPr bwMode="auto">
          <a:xfrm>
            <a:off x="1377950" y="1839913"/>
            <a:ext cx="565150" cy="4238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07" name="Oval 59"/>
          <p:cNvSpPr>
            <a:spLocks noChangeArrowheads="1"/>
          </p:cNvSpPr>
          <p:nvPr/>
        </p:nvSpPr>
        <p:spPr bwMode="auto">
          <a:xfrm>
            <a:off x="1384300" y="1849438"/>
            <a:ext cx="552450" cy="404812"/>
          </a:xfrm>
          <a:prstGeom prst="ellipse">
            <a:avLst/>
          </a:prstGeom>
          <a:noFill/>
          <a:ln w="428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08" name="Oval 60"/>
          <p:cNvSpPr>
            <a:spLocks noChangeArrowheads="1"/>
          </p:cNvSpPr>
          <p:nvPr/>
        </p:nvSpPr>
        <p:spPr bwMode="auto">
          <a:xfrm>
            <a:off x="1377950" y="4843463"/>
            <a:ext cx="565150" cy="425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09" name="Oval 61"/>
          <p:cNvSpPr>
            <a:spLocks noChangeArrowheads="1"/>
          </p:cNvSpPr>
          <p:nvPr/>
        </p:nvSpPr>
        <p:spPr bwMode="auto">
          <a:xfrm>
            <a:off x="1384300" y="4854575"/>
            <a:ext cx="552450" cy="404813"/>
          </a:xfrm>
          <a:prstGeom prst="ellipse">
            <a:avLst/>
          </a:prstGeom>
          <a:noFill/>
          <a:ln w="428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10" name="Oval 62"/>
          <p:cNvSpPr>
            <a:spLocks noChangeArrowheads="1"/>
          </p:cNvSpPr>
          <p:nvPr/>
        </p:nvSpPr>
        <p:spPr bwMode="auto">
          <a:xfrm>
            <a:off x="2890838" y="3843338"/>
            <a:ext cx="565150" cy="4238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11" name="Oval 63"/>
          <p:cNvSpPr>
            <a:spLocks noChangeArrowheads="1"/>
          </p:cNvSpPr>
          <p:nvPr/>
        </p:nvSpPr>
        <p:spPr bwMode="auto">
          <a:xfrm>
            <a:off x="2897188" y="3852863"/>
            <a:ext cx="552450" cy="404812"/>
          </a:xfrm>
          <a:prstGeom prst="ellipse">
            <a:avLst/>
          </a:prstGeom>
          <a:noFill/>
          <a:ln w="428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12" name="Oval 64"/>
          <p:cNvSpPr>
            <a:spLocks noChangeArrowheads="1"/>
          </p:cNvSpPr>
          <p:nvPr/>
        </p:nvSpPr>
        <p:spPr bwMode="auto">
          <a:xfrm>
            <a:off x="4389438" y="4125913"/>
            <a:ext cx="565150" cy="4238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13" name="Oval 65"/>
          <p:cNvSpPr>
            <a:spLocks noChangeArrowheads="1"/>
          </p:cNvSpPr>
          <p:nvPr/>
        </p:nvSpPr>
        <p:spPr bwMode="auto">
          <a:xfrm>
            <a:off x="4395788" y="4135438"/>
            <a:ext cx="552450" cy="404812"/>
          </a:xfrm>
          <a:prstGeom prst="ellipse">
            <a:avLst/>
          </a:prstGeom>
          <a:noFill/>
          <a:ln w="428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14" name="Oval 66"/>
          <p:cNvSpPr>
            <a:spLocks noChangeArrowheads="1"/>
          </p:cNvSpPr>
          <p:nvPr/>
        </p:nvSpPr>
        <p:spPr bwMode="auto">
          <a:xfrm>
            <a:off x="5519738" y="4789488"/>
            <a:ext cx="565150" cy="425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15" name="Oval 67"/>
          <p:cNvSpPr>
            <a:spLocks noChangeArrowheads="1"/>
          </p:cNvSpPr>
          <p:nvPr/>
        </p:nvSpPr>
        <p:spPr bwMode="auto">
          <a:xfrm>
            <a:off x="5526088" y="4799013"/>
            <a:ext cx="552450" cy="404812"/>
          </a:xfrm>
          <a:prstGeom prst="ellipse">
            <a:avLst/>
          </a:prstGeom>
          <a:noFill/>
          <a:ln w="428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16" name="Oval 68"/>
          <p:cNvSpPr>
            <a:spLocks noChangeArrowheads="1"/>
          </p:cNvSpPr>
          <p:nvPr/>
        </p:nvSpPr>
        <p:spPr bwMode="auto">
          <a:xfrm>
            <a:off x="5519738" y="2700338"/>
            <a:ext cx="565150" cy="4238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17" name="Oval 69"/>
          <p:cNvSpPr>
            <a:spLocks noChangeArrowheads="1"/>
          </p:cNvSpPr>
          <p:nvPr/>
        </p:nvSpPr>
        <p:spPr bwMode="auto">
          <a:xfrm>
            <a:off x="5526088" y="2709863"/>
            <a:ext cx="552450" cy="404812"/>
          </a:xfrm>
          <a:prstGeom prst="ellipse">
            <a:avLst/>
          </a:prstGeom>
          <a:noFill/>
          <a:ln w="428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18" name="Oval 70"/>
          <p:cNvSpPr>
            <a:spLocks noChangeArrowheads="1"/>
          </p:cNvSpPr>
          <p:nvPr/>
        </p:nvSpPr>
        <p:spPr bwMode="auto">
          <a:xfrm>
            <a:off x="3822700" y="2841625"/>
            <a:ext cx="566738" cy="4238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19" name="Oval 71"/>
          <p:cNvSpPr>
            <a:spLocks noChangeArrowheads="1"/>
          </p:cNvSpPr>
          <p:nvPr/>
        </p:nvSpPr>
        <p:spPr bwMode="auto">
          <a:xfrm>
            <a:off x="3830638" y="2851150"/>
            <a:ext cx="552450" cy="404813"/>
          </a:xfrm>
          <a:prstGeom prst="ellipse">
            <a:avLst/>
          </a:prstGeom>
          <a:noFill/>
          <a:ln w="428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20" name="Rectangle 72"/>
          <p:cNvSpPr>
            <a:spLocks noChangeArrowheads="1"/>
          </p:cNvSpPr>
          <p:nvPr/>
        </p:nvSpPr>
        <p:spPr bwMode="auto">
          <a:xfrm>
            <a:off x="1547813" y="1893888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100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altLang="en-US" sz="2400" b="1">
              <a:latin typeface="Times" pitchFamily="18" charset="0"/>
            </a:endParaRPr>
          </a:p>
        </p:txBody>
      </p:sp>
      <p:sp>
        <p:nvSpPr>
          <p:cNvPr id="309321" name="Rectangle 73"/>
          <p:cNvSpPr>
            <a:spLocks noChangeArrowheads="1"/>
          </p:cNvSpPr>
          <p:nvPr/>
        </p:nvSpPr>
        <p:spPr bwMode="auto">
          <a:xfrm>
            <a:off x="5703888" y="4930775"/>
            <a:ext cx="35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100" b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altLang="en-US" sz="2400" b="1">
              <a:latin typeface="Times" pitchFamily="18" charset="0"/>
            </a:endParaRPr>
          </a:p>
        </p:txBody>
      </p:sp>
      <p:sp>
        <p:nvSpPr>
          <p:cNvPr id="309322" name="Rectangle 74"/>
          <p:cNvSpPr>
            <a:spLocks noChangeArrowheads="1"/>
          </p:cNvSpPr>
          <p:nvPr/>
        </p:nvSpPr>
        <p:spPr bwMode="auto">
          <a:xfrm>
            <a:off x="3003550" y="3940175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100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altLang="en-US" sz="2400" b="1">
              <a:latin typeface="Times" pitchFamily="18" charset="0"/>
            </a:endParaRPr>
          </a:p>
        </p:txBody>
      </p:sp>
      <p:sp>
        <p:nvSpPr>
          <p:cNvPr id="309323" name="Rectangle 75"/>
          <p:cNvSpPr>
            <a:spLocks noChangeArrowheads="1"/>
          </p:cNvSpPr>
          <p:nvPr/>
        </p:nvSpPr>
        <p:spPr bwMode="auto">
          <a:xfrm>
            <a:off x="3951288" y="289560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100" b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altLang="en-US" sz="2400" b="1">
              <a:latin typeface="Times" pitchFamily="18" charset="0"/>
            </a:endParaRPr>
          </a:p>
        </p:txBody>
      </p:sp>
      <p:sp>
        <p:nvSpPr>
          <p:cNvPr id="309324" name="Rectangle 76"/>
          <p:cNvSpPr>
            <a:spLocks noChangeArrowheads="1"/>
          </p:cNvSpPr>
          <p:nvPr/>
        </p:nvSpPr>
        <p:spPr bwMode="auto">
          <a:xfrm>
            <a:off x="4559300" y="416877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100" b="1">
                <a:solidFill>
                  <a:srgbClr val="000000"/>
                </a:solidFill>
                <a:latin typeface="Times New Roman" pitchFamily="18" charset="0"/>
              </a:rPr>
              <a:t>e</a:t>
            </a:r>
            <a:endParaRPr lang="en-US" altLang="en-US" sz="2400" b="1">
              <a:latin typeface="Times" pitchFamily="18" charset="0"/>
            </a:endParaRPr>
          </a:p>
        </p:txBody>
      </p:sp>
      <p:sp>
        <p:nvSpPr>
          <p:cNvPr id="309325" name="Rectangle 77"/>
          <p:cNvSpPr>
            <a:spLocks noChangeArrowheads="1"/>
          </p:cNvSpPr>
          <p:nvPr/>
        </p:nvSpPr>
        <p:spPr bwMode="auto">
          <a:xfrm>
            <a:off x="1562100" y="4930775"/>
            <a:ext cx="268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100" b="1">
                <a:solidFill>
                  <a:srgbClr val="000000"/>
                </a:solidFill>
                <a:latin typeface="Times New Roman" pitchFamily="18" charset="0"/>
              </a:rPr>
              <a:t>f</a:t>
            </a:r>
            <a:endParaRPr lang="en-US" altLang="en-US" sz="2400" b="1">
              <a:latin typeface="Times" pitchFamily="18" charset="0"/>
            </a:endParaRPr>
          </a:p>
        </p:txBody>
      </p:sp>
      <p:sp>
        <p:nvSpPr>
          <p:cNvPr id="309326" name="Rectangle 78"/>
          <p:cNvSpPr>
            <a:spLocks noChangeArrowheads="1"/>
          </p:cNvSpPr>
          <p:nvPr/>
        </p:nvSpPr>
        <p:spPr bwMode="auto">
          <a:xfrm>
            <a:off x="5689600" y="2709863"/>
            <a:ext cx="33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2100" b="1">
                <a:solidFill>
                  <a:srgbClr val="000000"/>
                </a:solidFill>
                <a:latin typeface="Times New Roman" pitchFamily="18" charset="0"/>
              </a:rPr>
              <a:t>g</a:t>
            </a:r>
            <a:endParaRPr lang="en-US" altLang="en-US" sz="2400" b="1">
              <a:latin typeface="Times" pitchFamily="18" charset="0"/>
            </a:endParaRPr>
          </a:p>
        </p:txBody>
      </p:sp>
      <p:sp>
        <p:nvSpPr>
          <p:cNvPr id="309327" name="Rectangle 79"/>
          <p:cNvSpPr>
            <a:spLocks noChangeArrowheads="1"/>
          </p:cNvSpPr>
          <p:nvPr/>
        </p:nvSpPr>
        <p:spPr bwMode="auto">
          <a:xfrm>
            <a:off x="6477000" y="2438400"/>
            <a:ext cx="166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3100" b="1">
                <a:solidFill>
                  <a:srgbClr val="000000"/>
                </a:solidFill>
                <a:latin typeface="Times New Roman" pitchFamily="18" charset="0"/>
              </a:rPr>
              <a:t>{ a , c , g }</a:t>
            </a:r>
            <a:endParaRPr lang="en-US" altLang="en-US" sz="2400" b="1">
              <a:latin typeface="Times" pitchFamily="18" charset="0"/>
            </a:endParaRPr>
          </a:p>
        </p:txBody>
      </p:sp>
      <p:sp>
        <p:nvSpPr>
          <p:cNvPr id="309328" name="Rectangle 80"/>
          <p:cNvSpPr>
            <a:spLocks noChangeArrowheads="1"/>
          </p:cNvSpPr>
          <p:nvPr/>
        </p:nvSpPr>
        <p:spPr bwMode="auto">
          <a:xfrm>
            <a:off x="5715000" y="3810000"/>
            <a:ext cx="21383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3100" b="1">
                <a:solidFill>
                  <a:srgbClr val="000000"/>
                </a:solidFill>
                <a:latin typeface="Times New Roman" pitchFamily="18" charset="0"/>
              </a:rPr>
              <a:t>{ f , d , e , b }</a:t>
            </a:r>
            <a:endParaRPr lang="en-US" altLang="en-US" sz="2400" b="1">
              <a:latin typeface="Times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9894CE-5645-475D-9BB1-EA7796130683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942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Strongly Connected Components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Input: A directed graph </a:t>
            </a:r>
            <a:r>
              <a:rPr lang="en-US" sz="3200" i="1" dirty="0"/>
              <a:t>G</a:t>
            </a:r>
            <a:r>
              <a:rPr lang="en-US" sz="3200" dirty="0"/>
              <a:t> = (</a:t>
            </a:r>
            <a:r>
              <a:rPr lang="en-US" sz="3200" i="1" dirty="0"/>
              <a:t>V</a:t>
            </a:r>
            <a:r>
              <a:rPr lang="en-US" sz="3200" dirty="0"/>
              <a:t>, </a:t>
            </a:r>
            <a:r>
              <a:rPr lang="en-US" sz="3200" i="1" dirty="0"/>
              <a:t>E</a:t>
            </a:r>
            <a:r>
              <a:rPr lang="en-US" sz="3200" dirty="0"/>
              <a:t>)</a:t>
            </a:r>
          </a:p>
          <a:p>
            <a:r>
              <a:rPr lang="en-US" sz="3200" dirty="0"/>
              <a:t>Output: a partition of </a:t>
            </a:r>
            <a:r>
              <a:rPr lang="en-US" sz="3200" i="1" dirty="0"/>
              <a:t>V</a:t>
            </a:r>
            <a:r>
              <a:rPr lang="en-US" sz="3200" dirty="0"/>
              <a:t> into disjoint sets so that each set defines a strongly connected component of </a:t>
            </a:r>
            <a:r>
              <a:rPr lang="en-US" sz="3200" i="1" dirty="0"/>
              <a:t>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4E2CD6-043F-4375-A9F6-086F07C1C56A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013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</a:t>
            </a:r>
            <a:r>
              <a:rPr lang="en-US"/>
              <a:t>Finding SCC</a:t>
            </a:r>
            <a:endParaRPr 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81000">
              <a:spcBef>
                <a:spcPts val="600"/>
              </a:spcBef>
              <a:buFont typeface="Monotype Sorts" pitchFamily="2" charset="2"/>
              <a:buNone/>
            </a:pPr>
            <a:r>
              <a:rPr lang="en-US" sz="2400" b="1" dirty="0">
                <a:solidFill>
                  <a:srgbClr val="000066"/>
                </a:solidFill>
              </a:rPr>
              <a:t>Strongly-Connected-Components(</a:t>
            </a:r>
            <a:r>
              <a:rPr lang="en-US" sz="2400" b="1" i="1" dirty="0">
                <a:solidFill>
                  <a:srgbClr val="000066"/>
                </a:solidFill>
              </a:rPr>
              <a:t>G</a:t>
            </a:r>
            <a:r>
              <a:rPr lang="en-US" sz="2400" b="1" dirty="0">
                <a:solidFill>
                  <a:srgbClr val="000066"/>
                </a:solidFill>
              </a:rPr>
              <a:t>)</a:t>
            </a:r>
          </a:p>
          <a:p>
            <a:pPr marL="381000" indent="-381000">
              <a:spcBef>
                <a:spcPts val="600"/>
              </a:spcBef>
              <a:buFontTx/>
              <a:buAutoNum type="arabicPeriod"/>
            </a:pPr>
            <a:r>
              <a:rPr lang="en-US" sz="2400" dirty="0"/>
              <a:t>call DFS(</a:t>
            </a:r>
            <a:r>
              <a:rPr lang="en-US" sz="2400" i="1" dirty="0"/>
              <a:t>G</a:t>
            </a:r>
            <a:r>
              <a:rPr lang="en-US" sz="2400" dirty="0"/>
              <a:t>) to compute finishing times </a:t>
            </a:r>
            <a:r>
              <a:rPr lang="en-US" sz="2400" i="1" dirty="0"/>
              <a:t>f</a:t>
            </a:r>
            <a:r>
              <a:rPr lang="en-US" sz="2400" dirty="0"/>
              <a:t>[</a:t>
            </a:r>
            <a:r>
              <a:rPr lang="en-US" sz="2400" i="1" dirty="0"/>
              <a:t>u</a:t>
            </a:r>
            <a:r>
              <a:rPr lang="en-US" sz="2400" dirty="0"/>
              <a:t>] for each vertex </a:t>
            </a:r>
            <a:r>
              <a:rPr lang="en-US" sz="2400" i="1" dirty="0"/>
              <a:t>u</a:t>
            </a:r>
            <a:r>
              <a:rPr lang="en-US" sz="2400" dirty="0"/>
              <a:t>.                                             </a:t>
            </a:r>
            <a:r>
              <a:rPr lang="en-US" sz="2400" dirty="0">
                <a:solidFill>
                  <a:srgbClr val="990000"/>
                </a:solidFill>
              </a:rPr>
              <a:t>Cost: </a:t>
            </a:r>
            <a:r>
              <a:rPr lang="en-US" sz="2400" i="1" dirty="0">
                <a:solidFill>
                  <a:srgbClr val="990000"/>
                </a:solidFill>
              </a:rPr>
              <a:t>O</a:t>
            </a:r>
            <a:r>
              <a:rPr lang="en-US" sz="2400" dirty="0">
                <a:solidFill>
                  <a:srgbClr val="990000"/>
                </a:solidFill>
              </a:rPr>
              <a:t>(</a:t>
            </a:r>
            <a:r>
              <a:rPr lang="en-US" sz="2400" i="1" dirty="0">
                <a:solidFill>
                  <a:srgbClr val="990000"/>
                </a:solidFill>
              </a:rPr>
              <a:t>E</a:t>
            </a:r>
            <a:r>
              <a:rPr lang="en-US" sz="2400" dirty="0">
                <a:solidFill>
                  <a:srgbClr val="990000"/>
                </a:solidFill>
              </a:rPr>
              <a:t>+</a:t>
            </a:r>
            <a:r>
              <a:rPr lang="en-US" sz="2400" i="1" dirty="0">
                <a:solidFill>
                  <a:srgbClr val="990000"/>
                </a:solidFill>
              </a:rPr>
              <a:t>V</a:t>
            </a:r>
            <a:r>
              <a:rPr lang="en-US" sz="2400" dirty="0">
                <a:solidFill>
                  <a:srgbClr val="990000"/>
                </a:solidFill>
              </a:rPr>
              <a:t>)</a:t>
            </a:r>
          </a:p>
          <a:p>
            <a:pPr marL="381000" indent="-381000">
              <a:spcBef>
                <a:spcPts val="600"/>
              </a:spcBef>
              <a:buFontTx/>
              <a:buAutoNum type="arabicPeriod"/>
            </a:pPr>
            <a:r>
              <a:rPr lang="en-US" sz="2400" dirty="0"/>
              <a:t>compute </a:t>
            </a:r>
            <a:r>
              <a:rPr lang="en-US" sz="2400" i="1" dirty="0"/>
              <a:t>G</a:t>
            </a:r>
            <a:r>
              <a:rPr lang="en-US" sz="2400" baseline="30000" dirty="0"/>
              <a:t>T                                                          </a:t>
            </a:r>
            <a:r>
              <a:rPr lang="en-US" sz="2400" dirty="0">
                <a:solidFill>
                  <a:srgbClr val="990000"/>
                </a:solidFill>
              </a:rPr>
              <a:t>Cost: </a:t>
            </a:r>
            <a:r>
              <a:rPr lang="en-US" sz="2400" i="1" dirty="0">
                <a:solidFill>
                  <a:srgbClr val="990000"/>
                </a:solidFill>
              </a:rPr>
              <a:t>O</a:t>
            </a:r>
            <a:r>
              <a:rPr lang="en-US" sz="2400" dirty="0">
                <a:solidFill>
                  <a:srgbClr val="990000"/>
                </a:solidFill>
              </a:rPr>
              <a:t>(</a:t>
            </a:r>
            <a:r>
              <a:rPr lang="en-US" sz="2400" i="1" dirty="0">
                <a:solidFill>
                  <a:srgbClr val="990000"/>
                </a:solidFill>
              </a:rPr>
              <a:t>E</a:t>
            </a:r>
            <a:r>
              <a:rPr lang="en-US" sz="2400" dirty="0">
                <a:solidFill>
                  <a:srgbClr val="990000"/>
                </a:solidFill>
              </a:rPr>
              <a:t>+</a:t>
            </a:r>
            <a:r>
              <a:rPr lang="en-US" sz="2400" i="1" dirty="0">
                <a:solidFill>
                  <a:srgbClr val="990000"/>
                </a:solidFill>
              </a:rPr>
              <a:t>V</a:t>
            </a:r>
            <a:r>
              <a:rPr lang="en-US" sz="2400" dirty="0">
                <a:solidFill>
                  <a:srgbClr val="990000"/>
                </a:solidFill>
              </a:rPr>
              <a:t>)</a:t>
            </a:r>
            <a:endParaRPr lang="en-US" sz="2400" baseline="30000" dirty="0"/>
          </a:p>
          <a:p>
            <a:pPr marL="381000" indent="-381000">
              <a:spcBef>
                <a:spcPts val="600"/>
              </a:spcBef>
              <a:buFontTx/>
              <a:buAutoNum type="arabicPeriod"/>
            </a:pPr>
            <a:r>
              <a:rPr lang="en-US" sz="2400" dirty="0"/>
              <a:t>call DFS(</a:t>
            </a:r>
            <a:r>
              <a:rPr lang="en-US" sz="2400" i="1" dirty="0"/>
              <a:t>G</a:t>
            </a:r>
            <a:r>
              <a:rPr lang="en-US" sz="2400" baseline="30000" dirty="0"/>
              <a:t>T</a:t>
            </a:r>
            <a:r>
              <a:rPr lang="en-US" sz="2400" dirty="0"/>
              <a:t>), but in the main loop of DFS, consider the vertices in order of decreasing </a:t>
            </a:r>
            <a:r>
              <a:rPr lang="en-US" sz="2400" i="1" dirty="0"/>
              <a:t>f</a:t>
            </a:r>
            <a:r>
              <a:rPr lang="en-US" sz="2400" dirty="0"/>
              <a:t>[</a:t>
            </a:r>
            <a:r>
              <a:rPr lang="en-US" sz="2400" i="1" dirty="0"/>
              <a:t>u</a:t>
            </a:r>
            <a:r>
              <a:rPr lang="en-US" sz="2400" dirty="0"/>
              <a:t>]    </a:t>
            </a:r>
            <a:r>
              <a:rPr lang="en-US" sz="2400" dirty="0">
                <a:solidFill>
                  <a:srgbClr val="990000"/>
                </a:solidFill>
              </a:rPr>
              <a:t>Cost: </a:t>
            </a:r>
            <a:r>
              <a:rPr lang="en-US" sz="2400" i="1" dirty="0">
                <a:solidFill>
                  <a:srgbClr val="990000"/>
                </a:solidFill>
              </a:rPr>
              <a:t>O</a:t>
            </a:r>
            <a:r>
              <a:rPr lang="en-US" sz="2400" dirty="0">
                <a:solidFill>
                  <a:srgbClr val="990000"/>
                </a:solidFill>
              </a:rPr>
              <a:t>(</a:t>
            </a:r>
            <a:r>
              <a:rPr lang="en-US" sz="2400" i="1" dirty="0">
                <a:solidFill>
                  <a:srgbClr val="990000"/>
                </a:solidFill>
              </a:rPr>
              <a:t>E</a:t>
            </a:r>
            <a:r>
              <a:rPr lang="en-US" sz="2400" dirty="0">
                <a:solidFill>
                  <a:srgbClr val="990000"/>
                </a:solidFill>
              </a:rPr>
              <a:t>+</a:t>
            </a:r>
            <a:r>
              <a:rPr lang="en-US" sz="2400" i="1" dirty="0">
                <a:solidFill>
                  <a:srgbClr val="990000"/>
                </a:solidFill>
              </a:rPr>
              <a:t>V</a:t>
            </a:r>
            <a:r>
              <a:rPr lang="en-US" sz="2400" dirty="0">
                <a:solidFill>
                  <a:srgbClr val="990000"/>
                </a:solidFill>
              </a:rPr>
              <a:t>)</a:t>
            </a:r>
            <a:endParaRPr lang="en-US" sz="2400" dirty="0"/>
          </a:p>
          <a:p>
            <a:pPr marL="381000" indent="-381000">
              <a:spcBef>
                <a:spcPts val="600"/>
              </a:spcBef>
              <a:buFontTx/>
              <a:buAutoNum type="arabicPeriod"/>
            </a:pPr>
            <a:r>
              <a:rPr lang="en-US" sz="2400" dirty="0"/>
              <a:t>output the vertices of each tree in the depth-first forest of step 3 as a separate strongly connected component.</a:t>
            </a:r>
          </a:p>
          <a:p>
            <a:pPr marL="381000" indent="-381000">
              <a:spcBef>
                <a:spcPts val="600"/>
              </a:spcBef>
              <a:buFontTx/>
              <a:buNone/>
            </a:pPr>
            <a:endParaRPr lang="en-US" sz="2400" i="1" dirty="0"/>
          </a:p>
          <a:p>
            <a:pPr marL="381000" indent="-381000">
              <a:spcBef>
                <a:spcPts val="600"/>
              </a:spcBef>
              <a:buFontTx/>
              <a:buNone/>
            </a:pPr>
            <a:r>
              <a:rPr lang="en-US" sz="2400" i="1" dirty="0"/>
              <a:t>The graph G</a:t>
            </a:r>
            <a:r>
              <a:rPr lang="en-US" sz="2400" baseline="30000" dirty="0"/>
              <a:t>T</a:t>
            </a:r>
            <a:r>
              <a:rPr lang="en-US" sz="2400" i="1" dirty="0"/>
              <a:t> is the transpose of G, which is visualized by</a:t>
            </a:r>
          </a:p>
          <a:p>
            <a:pPr marL="381000" indent="-381000">
              <a:spcBef>
                <a:spcPts val="600"/>
              </a:spcBef>
              <a:buFontTx/>
              <a:buNone/>
            </a:pPr>
            <a:r>
              <a:rPr lang="en-US" sz="2400" i="1" dirty="0"/>
              <a:t>reversing the arrows on the digraph.</a:t>
            </a:r>
          </a:p>
          <a:p>
            <a:pPr marL="381000" indent="-381000">
              <a:spcBef>
                <a:spcPts val="600"/>
              </a:spcBef>
            </a:pPr>
            <a:r>
              <a:rPr lang="en-US" sz="2400" dirty="0">
                <a:solidFill>
                  <a:srgbClr val="990000"/>
                </a:solidFill>
              </a:rPr>
              <a:t>Cost: </a:t>
            </a:r>
            <a:r>
              <a:rPr lang="en-US" sz="2400" i="1" dirty="0">
                <a:solidFill>
                  <a:srgbClr val="990000"/>
                </a:solidFill>
              </a:rPr>
              <a:t>O</a:t>
            </a:r>
            <a:r>
              <a:rPr lang="en-US" sz="2400" dirty="0">
                <a:solidFill>
                  <a:srgbClr val="990000"/>
                </a:solidFill>
              </a:rPr>
              <a:t>(</a:t>
            </a:r>
            <a:r>
              <a:rPr lang="en-US" sz="2400" i="1" dirty="0">
                <a:solidFill>
                  <a:srgbClr val="990000"/>
                </a:solidFill>
              </a:rPr>
              <a:t>E</a:t>
            </a:r>
            <a:r>
              <a:rPr lang="en-US" sz="2400" dirty="0">
                <a:solidFill>
                  <a:srgbClr val="990000"/>
                </a:solidFill>
              </a:rPr>
              <a:t>+</a:t>
            </a:r>
            <a:r>
              <a:rPr lang="en-US" sz="2400" i="1" dirty="0">
                <a:solidFill>
                  <a:srgbClr val="990000"/>
                </a:solidFill>
              </a:rPr>
              <a:t>V</a:t>
            </a:r>
            <a:r>
              <a:rPr lang="en-US" sz="2400" dirty="0">
                <a:solidFill>
                  <a:srgbClr val="990000"/>
                </a:solidFill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6DBC03-179A-4F75-9314-337AF131199E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690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Finding SCC</a:t>
            </a:r>
          </a:p>
        </p:txBody>
      </p:sp>
      <p:pic>
        <p:nvPicPr>
          <p:cNvPr id="310276" name="Picture 4" descr="fig22-9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01" b="27096"/>
          <a:stretch/>
        </p:blipFill>
        <p:spPr>
          <a:xfrm>
            <a:off x="4545866" y="1129955"/>
            <a:ext cx="4382235" cy="4552384"/>
          </a:xfrm>
          <a:solidFill>
            <a:srgbClr val="66CC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-1828800" y="17208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01706" y="989142"/>
            <a:ext cx="4479151" cy="538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/>
              <a:buChar char="•"/>
              <a:defRPr sz="3200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3B3B3"/>
              </a:buClr>
              <a:buSzPct val="75000"/>
              <a:buFont typeface="Arial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/>
              <a:buChar char="•"/>
              <a:defRPr sz="2400" kern="1200">
                <a:solidFill>
                  <a:srgbClr val="936A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3B3B3"/>
              </a:buClr>
              <a:buSzPct val="75000"/>
              <a:buFont typeface="Arial"/>
              <a:buChar char="•"/>
              <a:defRPr sz="2000" kern="1200">
                <a:solidFill>
                  <a:srgbClr val="6F6F6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/>
              <a:buChar char="•"/>
              <a:defRPr sz="1800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(a). Call DFS(</a:t>
            </a:r>
            <a:r>
              <a:rPr lang="en-US" sz="2800" i="1" dirty="0"/>
              <a:t>G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(b). Compute </a:t>
            </a:r>
            <a:r>
              <a:rPr lang="en-US" sz="2800" i="1" dirty="0"/>
              <a:t>G</a:t>
            </a:r>
            <a:r>
              <a:rPr lang="en-US" sz="2800" baseline="30000" dirty="0"/>
              <a:t>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(c). Call DFS(</a:t>
            </a:r>
            <a:r>
              <a:rPr lang="en-US" sz="2800" i="1" dirty="0"/>
              <a:t>G</a:t>
            </a:r>
            <a:r>
              <a:rPr lang="en-US" sz="2800" baseline="30000" dirty="0"/>
              <a:t>T</a:t>
            </a:r>
            <a:r>
              <a:rPr lang="en-US" sz="2800" dirty="0"/>
              <a:t>) but this time consider the vertices in </a:t>
            </a:r>
            <a:r>
              <a:rPr lang="en-US" sz="2800"/>
              <a:t>order of </a:t>
            </a:r>
            <a:r>
              <a:rPr lang="en-US" sz="2800" dirty="0"/>
              <a:t>decreasing finish time.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(d). Output the vertices of each tree in the DFS-forest as a separate strongly connected components. {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/>
              <a:t>e</a:t>
            </a:r>
            <a:r>
              <a:rPr lang="en-US" sz="2800" dirty="0"/>
              <a:t>}, {</a:t>
            </a:r>
            <a:r>
              <a:rPr lang="en-US" sz="2800" i="1" dirty="0"/>
              <a:t>c</a:t>
            </a:r>
            <a:r>
              <a:rPr lang="en-US" sz="2800" dirty="0"/>
              <a:t>, </a:t>
            </a:r>
            <a:r>
              <a:rPr lang="en-US" sz="2800" i="1" dirty="0"/>
              <a:t>d</a:t>
            </a:r>
            <a:r>
              <a:rPr lang="en-US" sz="2800" dirty="0"/>
              <a:t>}, {</a:t>
            </a:r>
            <a:r>
              <a:rPr lang="en-US" sz="2800" i="1" dirty="0"/>
              <a:t>f</a:t>
            </a:r>
            <a:r>
              <a:rPr lang="en-US" sz="2800" dirty="0"/>
              <a:t>, </a:t>
            </a:r>
            <a:r>
              <a:rPr lang="en-US" sz="2800" i="1" dirty="0"/>
              <a:t>g</a:t>
            </a:r>
            <a:r>
              <a:rPr lang="en-US" sz="2800" dirty="0"/>
              <a:t>}, and {</a:t>
            </a:r>
            <a:r>
              <a:rPr lang="en-US" sz="2800" i="1" dirty="0"/>
              <a:t>h</a:t>
            </a:r>
            <a:r>
              <a:rPr lang="en-US" sz="2800" dirty="0"/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96BAC1-0367-4363-B2D7-09CBD458FDEE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94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Clr>
                <a:schemeClr val="tx1"/>
              </a:buClr>
              <a:buFontTx/>
              <a:buNone/>
            </a:pPr>
            <a:endParaRPr lang="en-US" dirty="0">
              <a:solidFill>
                <a:schemeClr val="tx2"/>
              </a:solidFill>
              <a:sym typeface="Symbol" pitchFamily="18" charset="2"/>
            </a:endParaRPr>
          </a:p>
          <a:p>
            <a:pPr marL="762000" indent="-533400" algn="ctr">
              <a:buClr>
                <a:schemeClr val="tx1"/>
              </a:buClr>
              <a:buFontTx/>
              <a:buNone/>
            </a:pPr>
            <a:endParaRPr lang="en-US" sz="4800" dirty="0">
              <a:solidFill>
                <a:schemeClr val="tx2"/>
              </a:solidFill>
              <a:sym typeface="Symbol" pitchFamily="18" charset="2"/>
            </a:endParaRPr>
          </a:p>
          <a:p>
            <a:pPr marL="762000" indent="-533400" algn="ctr">
              <a:buClr>
                <a:schemeClr val="tx1"/>
              </a:buClr>
              <a:buFontTx/>
              <a:buNone/>
            </a:pPr>
            <a:r>
              <a:rPr lang="en-US" sz="4800" u="sng" dirty="0"/>
              <a:t>Supplemental Slides</a:t>
            </a:r>
          </a:p>
          <a:p>
            <a:pPr marL="762000" indent="-533400" algn="ctr">
              <a:buClr>
                <a:schemeClr val="tx1"/>
              </a:buClr>
              <a:buFontTx/>
              <a:buNone/>
            </a:pPr>
            <a:r>
              <a:rPr lang="en-US" sz="4800" dirty="0">
                <a:solidFill>
                  <a:schemeClr val="tx2"/>
                </a:solidFill>
                <a:sym typeface="Symbol" pitchFamily="18" charset="2"/>
              </a:rPr>
              <a:t>Proof for Tree Properties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F3C999-3D7D-4009-8D76-C1DA5B4ABE54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671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Properties of Free Trees (</a:t>
            </a:r>
            <a:r>
              <a:rPr lang="en-US">
                <a:solidFill>
                  <a:srgbClr val="CC0066"/>
                </a:solidFill>
              </a:rPr>
              <a:t>1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CC0066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Clr>
                <a:schemeClr val="tx1"/>
              </a:buClr>
              <a:buFontTx/>
              <a:buNone/>
            </a:pPr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pPr marL="990600" lvl="1" indent="-533400">
              <a:buClr>
                <a:schemeClr val="tx1"/>
              </a:buClr>
              <a:buFontTx/>
              <a:buNone/>
            </a:pPr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pPr marL="990600" lvl="1" indent="-533400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(1)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 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is a free tree</a:t>
            </a:r>
          </a:p>
          <a:p>
            <a:pPr marL="990600" lvl="1" indent="-533400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(2) Any two vertices in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are connected by a unique simple-path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02F28-EBA9-4490-8A8C-F42A80CCC9F5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037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Properties of Free Trees (</a:t>
            </a:r>
            <a:r>
              <a:rPr lang="en-US">
                <a:solidFill>
                  <a:srgbClr val="CC0066"/>
                </a:solidFill>
              </a:rPr>
              <a:t>1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CC0066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Since a tree is connected, any two vertices in </a:t>
            </a:r>
            <a:r>
              <a:rPr lang="en-US" sz="2800" dirty="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 are connected by a simple path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Let two vertices </a:t>
            </a:r>
            <a:r>
              <a:rPr lang="en-US" sz="2800" i="1" dirty="0">
                <a:solidFill>
                  <a:srgbClr val="0000CC"/>
                </a:solidFill>
                <a:sym typeface="Symbol" pitchFamily="18" charset="2"/>
              </a:rPr>
              <a:t>u</a:t>
            </a:r>
            <a:r>
              <a:rPr lang="en-US" sz="2800" dirty="0">
                <a:solidFill>
                  <a:srgbClr val="0000CC"/>
                </a:solidFill>
                <a:sym typeface="Symbol" pitchFamily="18" charset="2"/>
              </a:rPr>
              <a:t>, </a:t>
            </a:r>
            <a:r>
              <a:rPr lang="en-US" sz="2800" i="1" dirty="0" err="1">
                <a:solidFill>
                  <a:srgbClr val="0000CC"/>
                </a:solidFill>
                <a:sym typeface="Symbol" pitchFamily="18" charset="2"/>
              </a:rPr>
              <a:t>v</a:t>
            </a:r>
            <a:r>
              <a:rPr lang="en-US" sz="2800" dirty="0" err="1">
                <a:solidFill>
                  <a:schemeClr val="tx2"/>
                </a:solidFill>
                <a:sym typeface="Symbol" pitchFamily="18" charset="2"/>
              </a:rPr>
              <a:t></a:t>
            </a:r>
            <a:r>
              <a:rPr lang="en-US" sz="2800" dirty="0" err="1">
                <a:solidFill>
                  <a:srgbClr val="0000CC"/>
                </a:solidFill>
                <a:sym typeface="Symbol" pitchFamily="18" charset="2"/>
              </a:rPr>
              <a:t>V</a:t>
            </a: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 be connected by two simple paths </a:t>
            </a:r>
            <a:r>
              <a:rPr lang="en-US" sz="2800" i="1" dirty="0">
                <a:solidFill>
                  <a:srgbClr val="CC0066"/>
                </a:solidFill>
                <a:sym typeface="Symbol" pitchFamily="18" charset="2"/>
              </a:rPr>
              <a:t>p</a:t>
            </a:r>
            <a:r>
              <a:rPr lang="en-US" sz="2800" baseline="-25000" dirty="0">
                <a:solidFill>
                  <a:srgbClr val="CC0066"/>
                </a:solidFill>
                <a:sym typeface="Symbol" pitchFamily="18" charset="2"/>
              </a:rPr>
              <a:t>1</a:t>
            </a: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 and </a:t>
            </a:r>
            <a:r>
              <a:rPr lang="en-US" sz="2800" i="1" dirty="0">
                <a:solidFill>
                  <a:srgbClr val="CC0066"/>
                </a:solidFill>
                <a:sym typeface="Symbol" pitchFamily="18" charset="2"/>
              </a:rPr>
              <a:t>p</a:t>
            </a:r>
            <a:r>
              <a:rPr lang="en-US" sz="2800" baseline="-25000" dirty="0">
                <a:solidFill>
                  <a:srgbClr val="CC0066"/>
                </a:solidFill>
                <a:sym typeface="Symbol" pitchFamily="18" charset="2"/>
              </a:rPr>
              <a:t>2</a:t>
            </a:r>
            <a:endParaRPr lang="en-US" sz="2800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Let </a:t>
            </a:r>
            <a:r>
              <a:rPr lang="en-US" sz="2800" i="1" dirty="0">
                <a:solidFill>
                  <a:srgbClr val="0000CC"/>
                </a:solidFill>
                <a:sym typeface="Symbol" pitchFamily="18" charset="2"/>
              </a:rPr>
              <a:t>w</a:t>
            </a: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 and </a:t>
            </a:r>
            <a:r>
              <a:rPr lang="en-US" sz="2800" i="1" dirty="0">
                <a:solidFill>
                  <a:srgbClr val="0000CC"/>
                </a:solidFill>
                <a:sym typeface="Symbol" pitchFamily="18" charset="2"/>
              </a:rPr>
              <a:t>z</a:t>
            </a: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 be the first vertices at which </a:t>
            </a:r>
            <a:r>
              <a:rPr lang="en-US" sz="2800" i="1" dirty="0">
                <a:solidFill>
                  <a:srgbClr val="CC0066"/>
                </a:solidFill>
                <a:sym typeface="Symbol" pitchFamily="18" charset="2"/>
              </a:rPr>
              <a:t>p</a:t>
            </a:r>
            <a:r>
              <a:rPr lang="en-US" sz="2800" baseline="-25000" dirty="0">
                <a:solidFill>
                  <a:srgbClr val="CC0066"/>
                </a:solidFill>
                <a:sym typeface="Symbol" pitchFamily="18" charset="2"/>
              </a:rPr>
              <a:t>1</a:t>
            </a: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 and </a:t>
            </a:r>
            <a:r>
              <a:rPr lang="en-US" sz="2800" i="1" dirty="0">
                <a:solidFill>
                  <a:srgbClr val="CC0066"/>
                </a:solidFill>
                <a:sym typeface="Symbol" pitchFamily="18" charset="2"/>
              </a:rPr>
              <a:t>p</a:t>
            </a:r>
            <a:r>
              <a:rPr lang="en-US" sz="2800" baseline="-25000" dirty="0">
                <a:solidFill>
                  <a:srgbClr val="CC0066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 diverge and re-converge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Let </a:t>
            </a:r>
            <a:r>
              <a:rPr lang="en-US" sz="2800" i="1" dirty="0">
                <a:solidFill>
                  <a:srgbClr val="CC0066"/>
                </a:solidFill>
                <a:sym typeface="Symbol" pitchFamily="18" charset="2"/>
              </a:rPr>
              <a:t>p</a:t>
            </a:r>
            <a:r>
              <a:rPr lang="en-US" sz="2800" dirty="0">
                <a:solidFill>
                  <a:srgbClr val="CC0066"/>
                </a:solidFill>
                <a:sym typeface="Symbol" pitchFamily="18" charset="2"/>
              </a:rPr>
              <a:t></a:t>
            </a:r>
            <a:r>
              <a:rPr lang="en-US" sz="2800" baseline="-25000" dirty="0">
                <a:solidFill>
                  <a:srgbClr val="CC0066"/>
                </a:solidFill>
                <a:sym typeface="Symbol" pitchFamily="18" charset="2"/>
              </a:rPr>
              <a:t>1</a:t>
            </a: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 be the </a:t>
            </a:r>
            <a:r>
              <a:rPr lang="en-US" sz="2800" dirty="0" err="1">
                <a:solidFill>
                  <a:schemeClr val="tx2"/>
                </a:solidFill>
                <a:sym typeface="Symbol" pitchFamily="18" charset="2"/>
              </a:rPr>
              <a:t>subpath</a:t>
            </a: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 of </a:t>
            </a:r>
            <a:r>
              <a:rPr lang="en-US" sz="2800" i="1" dirty="0">
                <a:solidFill>
                  <a:srgbClr val="CC0066"/>
                </a:solidFill>
                <a:sym typeface="Symbol" pitchFamily="18" charset="2"/>
              </a:rPr>
              <a:t>p</a:t>
            </a:r>
            <a:r>
              <a:rPr lang="en-US" sz="2800" baseline="-25000" dirty="0">
                <a:solidFill>
                  <a:srgbClr val="CC0066"/>
                </a:solidFill>
                <a:sym typeface="Symbol" pitchFamily="18" charset="2"/>
              </a:rPr>
              <a:t>1</a:t>
            </a: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 from </a:t>
            </a:r>
            <a:r>
              <a:rPr lang="en-US" sz="2800" i="1" dirty="0">
                <a:solidFill>
                  <a:srgbClr val="0000CC"/>
                </a:solidFill>
                <a:sym typeface="Symbol" pitchFamily="18" charset="2"/>
              </a:rPr>
              <a:t>w</a:t>
            </a: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 to </a:t>
            </a:r>
            <a:r>
              <a:rPr lang="en-US" sz="2800" i="1" dirty="0">
                <a:solidFill>
                  <a:srgbClr val="0000CC"/>
                </a:solidFill>
                <a:sym typeface="Symbol" pitchFamily="18" charset="2"/>
              </a:rPr>
              <a:t>z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Let </a:t>
            </a:r>
            <a:r>
              <a:rPr lang="en-US" sz="2800" i="1" dirty="0">
                <a:solidFill>
                  <a:srgbClr val="CC0066"/>
                </a:solidFill>
                <a:sym typeface="Symbol" pitchFamily="18" charset="2"/>
              </a:rPr>
              <a:t>p</a:t>
            </a:r>
            <a:r>
              <a:rPr lang="en-US" sz="2800" dirty="0">
                <a:solidFill>
                  <a:srgbClr val="CC0066"/>
                </a:solidFill>
                <a:sym typeface="Symbol" pitchFamily="18" charset="2"/>
              </a:rPr>
              <a:t></a:t>
            </a:r>
            <a:r>
              <a:rPr lang="en-US" sz="2800" baseline="-25000" dirty="0">
                <a:solidFill>
                  <a:srgbClr val="CC0066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 be the </a:t>
            </a:r>
            <a:r>
              <a:rPr lang="en-US" sz="2800" dirty="0" err="1">
                <a:solidFill>
                  <a:schemeClr val="tx2"/>
                </a:solidFill>
                <a:sym typeface="Symbol" pitchFamily="18" charset="2"/>
              </a:rPr>
              <a:t>subpath</a:t>
            </a: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 of </a:t>
            </a:r>
            <a:r>
              <a:rPr lang="en-US" sz="2800" i="1" dirty="0">
                <a:solidFill>
                  <a:srgbClr val="CC0066"/>
                </a:solidFill>
                <a:sym typeface="Symbol" pitchFamily="18" charset="2"/>
              </a:rPr>
              <a:t>p</a:t>
            </a:r>
            <a:r>
              <a:rPr lang="en-US" sz="2800" baseline="-25000" dirty="0">
                <a:solidFill>
                  <a:srgbClr val="CC0066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 from </a:t>
            </a:r>
            <a:r>
              <a:rPr lang="en-US" sz="2800" i="1" dirty="0">
                <a:solidFill>
                  <a:srgbClr val="0000CC"/>
                </a:solidFill>
                <a:sym typeface="Symbol" pitchFamily="18" charset="2"/>
              </a:rPr>
              <a:t>w</a:t>
            </a: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 to </a:t>
            </a:r>
            <a:r>
              <a:rPr lang="en-US" sz="2800" i="1" dirty="0">
                <a:solidFill>
                  <a:srgbClr val="0000CC"/>
                </a:solidFill>
                <a:sym typeface="Symbol" pitchFamily="18" charset="2"/>
              </a:rPr>
              <a:t>z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800" i="1" dirty="0">
                <a:solidFill>
                  <a:srgbClr val="CC0066"/>
                </a:solidFill>
                <a:sym typeface="Symbol" pitchFamily="18" charset="2"/>
              </a:rPr>
              <a:t>p</a:t>
            </a:r>
            <a:r>
              <a:rPr lang="en-US" sz="2800" dirty="0">
                <a:solidFill>
                  <a:srgbClr val="CC0066"/>
                </a:solidFill>
                <a:sym typeface="Symbol" pitchFamily="18" charset="2"/>
              </a:rPr>
              <a:t></a:t>
            </a:r>
            <a:r>
              <a:rPr lang="en-US" sz="2800" baseline="-25000" dirty="0">
                <a:solidFill>
                  <a:srgbClr val="CC0066"/>
                </a:solidFill>
                <a:sym typeface="Symbol" pitchFamily="18" charset="2"/>
              </a:rPr>
              <a:t>1</a:t>
            </a: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 and </a:t>
            </a:r>
            <a:r>
              <a:rPr lang="en-US" sz="2800" i="1" dirty="0">
                <a:solidFill>
                  <a:srgbClr val="CC0066"/>
                </a:solidFill>
                <a:sym typeface="Symbol" pitchFamily="18" charset="2"/>
              </a:rPr>
              <a:t>p</a:t>
            </a:r>
            <a:r>
              <a:rPr lang="en-US" sz="2800" dirty="0">
                <a:solidFill>
                  <a:srgbClr val="CC0066"/>
                </a:solidFill>
                <a:sym typeface="Symbol" pitchFamily="18" charset="2"/>
              </a:rPr>
              <a:t></a:t>
            </a:r>
            <a:r>
              <a:rPr lang="en-US" sz="2800" baseline="-25000" dirty="0">
                <a:solidFill>
                  <a:srgbClr val="CC0066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 share no vertices except their end points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The path </a:t>
            </a:r>
            <a:r>
              <a:rPr lang="en-US" sz="2800" i="1" dirty="0">
                <a:solidFill>
                  <a:srgbClr val="CC0066"/>
                </a:solidFill>
                <a:sym typeface="Symbol" pitchFamily="18" charset="2"/>
              </a:rPr>
              <a:t>p</a:t>
            </a:r>
            <a:r>
              <a:rPr lang="en-US" sz="2800" dirty="0">
                <a:solidFill>
                  <a:srgbClr val="CC0066"/>
                </a:solidFill>
                <a:sym typeface="Symbol" pitchFamily="18" charset="2"/>
              </a:rPr>
              <a:t></a:t>
            </a:r>
            <a:r>
              <a:rPr lang="en-US" sz="2800" baseline="-25000" dirty="0">
                <a:solidFill>
                  <a:srgbClr val="CC0066"/>
                </a:solidFill>
                <a:sym typeface="Symbol" pitchFamily="18" charset="2"/>
              </a:rPr>
              <a:t>1</a:t>
            </a: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 || </a:t>
            </a:r>
            <a:r>
              <a:rPr lang="en-US" sz="2800" i="1" dirty="0">
                <a:solidFill>
                  <a:srgbClr val="CC0066"/>
                </a:solidFill>
                <a:sym typeface="Symbol" pitchFamily="18" charset="2"/>
              </a:rPr>
              <a:t>p</a:t>
            </a:r>
            <a:r>
              <a:rPr lang="en-US" sz="2800" dirty="0">
                <a:solidFill>
                  <a:srgbClr val="CC0066"/>
                </a:solidFill>
                <a:sym typeface="Symbol" pitchFamily="18" charset="2"/>
              </a:rPr>
              <a:t></a:t>
            </a:r>
            <a:r>
              <a:rPr lang="en-US" sz="2800" baseline="-25000" dirty="0">
                <a:solidFill>
                  <a:srgbClr val="CC0066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 is a cycle (contradiction)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3F5C10-BB63-4C6C-A3C8-7A25EC5004ED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694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Properties of Free Trees (</a:t>
            </a:r>
            <a:r>
              <a:rPr lang="en-US">
                <a:solidFill>
                  <a:srgbClr val="CC0066"/>
                </a:solidFill>
              </a:rPr>
              <a:t>1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CC0066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400" i="1">
                <a:solidFill>
                  <a:srgbClr val="CC0066"/>
                </a:solidFill>
                <a:sym typeface="Symbol" pitchFamily="18" charset="2"/>
              </a:rPr>
              <a:t>p</a:t>
            </a:r>
            <a:r>
              <a:rPr lang="en-US" sz="2400">
                <a:solidFill>
                  <a:srgbClr val="CC0066"/>
                </a:solidFill>
                <a:sym typeface="Symbol" pitchFamily="18" charset="2"/>
              </a:rPr>
              <a:t></a:t>
            </a:r>
            <a:r>
              <a:rPr lang="en-US" sz="2400" baseline="-25000">
                <a:solidFill>
                  <a:srgbClr val="CC0066"/>
                </a:solidFill>
                <a:sym typeface="Symbol" pitchFamily="18" charset="2"/>
              </a:rPr>
              <a:t>1</a:t>
            </a:r>
            <a:r>
              <a:rPr lang="en-US" sz="2400">
                <a:solidFill>
                  <a:schemeClr val="tx2"/>
                </a:solidFill>
                <a:sym typeface="Symbol" pitchFamily="18" charset="2"/>
              </a:rPr>
              <a:t> and </a:t>
            </a:r>
            <a:r>
              <a:rPr lang="en-US" sz="2400" i="1">
                <a:solidFill>
                  <a:srgbClr val="CC0066"/>
                </a:solidFill>
                <a:sym typeface="Symbol" pitchFamily="18" charset="2"/>
              </a:rPr>
              <a:t>p</a:t>
            </a:r>
            <a:r>
              <a:rPr lang="en-US" sz="2400">
                <a:solidFill>
                  <a:srgbClr val="CC0066"/>
                </a:solidFill>
                <a:sym typeface="Symbol" pitchFamily="18" charset="2"/>
              </a:rPr>
              <a:t></a:t>
            </a:r>
            <a:r>
              <a:rPr lang="en-US" sz="2400" baseline="-25000">
                <a:solidFill>
                  <a:srgbClr val="CC0066"/>
                </a:solidFill>
                <a:sym typeface="Symbol" pitchFamily="18" charset="2"/>
              </a:rPr>
              <a:t>2</a:t>
            </a:r>
            <a:r>
              <a:rPr lang="en-US" sz="2400">
                <a:solidFill>
                  <a:schemeClr val="tx2"/>
                </a:solidFill>
                <a:sym typeface="Symbol" pitchFamily="18" charset="2"/>
              </a:rPr>
              <a:t> share no vertices except their end points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400" i="1">
                <a:solidFill>
                  <a:srgbClr val="CC0066"/>
                </a:solidFill>
                <a:sym typeface="Symbol" pitchFamily="18" charset="2"/>
              </a:rPr>
              <a:t>p</a:t>
            </a:r>
            <a:r>
              <a:rPr lang="en-US" sz="2400">
                <a:solidFill>
                  <a:srgbClr val="CC0066"/>
                </a:solidFill>
                <a:sym typeface="Symbol" pitchFamily="18" charset="2"/>
              </a:rPr>
              <a:t></a:t>
            </a:r>
            <a:r>
              <a:rPr lang="en-US" sz="2400" baseline="-25000">
                <a:solidFill>
                  <a:srgbClr val="CC0066"/>
                </a:solidFill>
                <a:sym typeface="Symbol" pitchFamily="18" charset="2"/>
              </a:rPr>
              <a:t>1</a:t>
            </a:r>
            <a:r>
              <a:rPr lang="en-US" sz="2400">
                <a:solidFill>
                  <a:schemeClr val="tx2"/>
                </a:solidFill>
                <a:sym typeface="Symbol" pitchFamily="18" charset="2"/>
              </a:rPr>
              <a:t> || </a:t>
            </a:r>
            <a:r>
              <a:rPr lang="en-US" sz="2400" i="1">
                <a:solidFill>
                  <a:srgbClr val="CC0066"/>
                </a:solidFill>
                <a:sym typeface="Symbol" pitchFamily="18" charset="2"/>
              </a:rPr>
              <a:t>p</a:t>
            </a:r>
            <a:r>
              <a:rPr lang="en-US" sz="2400">
                <a:solidFill>
                  <a:srgbClr val="CC0066"/>
                </a:solidFill>
                <a:sym typeface="Symbol" pitchFamily="18" charset="2"/>
              </a:rPr>
              <a:t></a:t>
            </a:r>
            <a:r>
              <a:rPr lang="en-US" sz="2400" baseline="-25000">
                <a:solidFill>
                  <a:srgbClr val="CC0066"/>
                </a:solidFill>
                <a:sym typeface="Symbol" pitchFamily="18" charset="2"/>
              </a:rPr>
              <a:t>2</a:t>
            </a:r>
            <a:r>
              <a:rPr lang="en-US" sz="2400">
                <a:solidFill>
                  <a:schemeClr val="tx2"/>
                </a:solidFill>
                <a:sym typeface="Symbol" pitchFamily="18" charset="2"/>
              </a:rPr>
              <a:t> is a cycle (contradiction)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400">
                <a:solidFill>
                  <a:schemeClr val="tx2"/>
                </a:solidFill>
                <a:sym typeface="Symbol" pitchFamily="18" charset="2"/>
              </a:rPr>
              <a:t>Thus, if </a:t>
            </a:r>
            <a:r>
              <a:rPr lang="en-US" sz="240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400">
                <a:solidFill>
                  <a:schemeClr val="tx2"/>
                </a:solidFill>
                <a:sym typeface="Symbol" pitchFamily="18" charset="2"/>
              </a:rPr>
              <a:t> is a tree, there can be at most one path between two vertices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026861"/>
              </p:ext>
            </p:extLst>
          </p:nvPr>
        </p:nvGraphicFramePr>
        <p:xfrm>
          <a:off x="2133600" y="2514638"/>
          <a:ext cx="5029200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" name="VISIO" r:id="rId3" imgW="6124320" imgH="4092480" progId="Visio.Drawing.6">
                  <p:embed/>
                </p:oleObj>
              </mc:Choice>
              <mc:Fallback>
                <p:oleObj name="VISIO" r:id="rId3" imgW="6124320" imgH="409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38"/>
                        <a:ext cx="5029200" cy="335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16BD78-1087-49E6-ADC0-D2FFEBC1B841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1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Given an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undirected</a:t>
            </a:r>
            <a:r>
              <a:rPr lang="en-AU" dirty="0">
                <a:sym typeface="Wingdings" pitchFamily="2" charset="2"/>
              </a:rPr>
              <a:t> graph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</a:t>
            </a:r>
            <a:r>
              <a:rPr lang="en-AU" dirty="0">
                <a:sym typeface="Symbol" pitchFamily="18" charset="2"/>
              </a:rPr>
              <a:t>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E</a:t>
            </a:r>
            <a:r>
              <a:rPr lang="en-AU" dirty="0">
                <a:sym typeface="Wingdings" pitchFamily="2" charset="2"/>
              </a:rPr>
              <a:t>), the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directed version</a:t>
            </a:r>
            <a:r>
              <a:rPr lang="en-AU" dirty="0">
                <a:sym typeface="Wingdings" pitchFamily="2" charset="2"/>
              </a:rPr>
              <a:t> of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</a:t>
            </a:r>
            <a:r>
              <a:rPr lang="en-AU" dirty="0">
                <a:sym typeface="Wingdings" pitchFamily="2" charset="2"/>
              </a:rPr>
              <a:t> is the directed graph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Symbol" pitchFamily="18" charset="2"/>
              </a:rPr>
              <a:t>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E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Wingdings" pitchFamily="2" charset="2"/>
              </a:rPr>
              <a:t>), where                               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)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E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AU" dirty="0">
                <a:sym typeface="Symbol" pitchFamily="18" charset="2"/>
              </a:rPr>
              <a:t>and 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)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E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AU" dirty="0">
                <a:sym typeface="Symbol" pitchFamily="18" charset="2"/>
              </a:rPr>
              <a:t> 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)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E. </a:t>
            </a:r>
            <a:endParaRPr lang="en-AU" dirty="0">
              <a:sym typeface="Symbol" pitchFamily="18" charset="2"/>
            </a:endParaRPr>
          </a:p>
          <a:p>
            <a:pPr marL="571500" lvl="1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Namely, each undirected edge 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) in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</a:t>
            </a:r>
            <a:r>
              <a:rPr lang="en-AU" dirty="0">
                <a:sym typeface="Symbol" pitchFamily="18" charset="2"/>
              </a:rPr>
              <a:t> is replaced in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Symbol" pitchFamily="18" charset="2"/>
              </a:rPr>
              <a:t> by two directed edges 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) and 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).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Given a </a:t>
            </a:r>
            <a:r>
              <a:rPr lang="en-AU" dirty="0">
                <a:solidFill>
                  <a:srgbClr val="FF0000"/>
                </a:solidFill>
                <a:sym typeface="Symbol" pitchFamily="18" charset="2"/>
              </a:rPr>
              <a:t>directed</a:t>
            </a:r>
            <a:r>
              <a:rPr lang="en-AU" dirty="0">
                <a:sym typeface="Symbol" pitchFamily="18" charset="2"/>
              </a:rPr>
              <a:t> graph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</a:t>
            </a:r>
            <a:r>
              <a:rPr lang="en-AU" dirty="0">
                <a:sym typeface="Symbol" pitchFamily="18" charset="2"/>
              </a:rPr>
              <a:t>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E</a:t>
            </a:r>
            <a:r>
              <a:rPr lang="en-AU" dirty="0">
                <a:sym typeface="Wingdings" pitchFamily="2" charset="2"/>
              </a:rPr>
              <a:t>), the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undirected version</a:t>
            </a:r>
            <a:r>
              <a:rPr lang="en-AU" dirty="0">
                <a:sym typeface="Wingdings" pitchFamily="2" charset="2"/>
              </a:rPr>
              <a:t> of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</a:t>
            </a:r>
            <a:r>
              <a:rPr lang="en-AU" dirty="0">
                <a:sym typeface="Symbol" pitchFamily="18" charset="2"/>
              </a:rPr>
              <a:t> is the undirected graph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Symbol" pitchFamily="18" charset="2"/>
              </a:rPr>
              <a:t>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V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E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dirty="0">
                <a:sym typeface="Wingdings" pitchFamily="2" charset="2"/>
              </a:rPr>
              <a:t>), where 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)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E </a:t>
            </a:r>
            <a:r>
              <a:rPr lang="en-AU" dirty="0">
                <a:solidFill>
                  <a:srgbClr val="006600"/>
                </a:solidFill>
                <a:sym typeface="Symbol" pitchFamily="18" charset="2"/>
              </a:rPr>
              <a:t>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AU" dirty="0">
                <a:sym typeface="Symbol" pitchFamily="18" charset="2"/>
              </a:rPr>
              <a:t>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 </a:t>
            </a:r>
            <a:r>
              <a:rPr lang="en-AU" dirty="0">
                <a:sym typeface="Symbol" pitchFamily="18" charset="2"/>
              </a:rPr>
              <a:t>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 </a:t>
            </a:r>
            <a:r>
              <a:rPr lang="en-AU" dirty="0">
                <a:sym typeface="Symbol" pitchFamily="18" charset="2"/>
              </a:rPr>
              <a:t>and </a:t>
            </a:r>
            <a:r>
              <a:rPr lang="en-AU" dirty="0">
                <a:sym typeface="Wingdings" pitchFamily="2" charset="2"/>
              </a:rPr>
              <a:t>(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u</a:t>
            </a:r>
            <a:r>
              <a:rPr lang="en-AU" dirty="0">
                <a:sym typeface="Symbol" pitchFamily="18" charset="2"/>
              </a:rPr>
              <a:t>, 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v</a:t>
            </a:r>
            <a:r>
              <a:rPr lang="en-AU" dirty="0">
                <a:sym typeface="Symbol" pitchFamily="18" charset="2"/>
              </a:rPr>
              <a:t>)</a:t>
            </a:r>
            <a:r>
              <a:rPr lang="en-AU" i="1" dirty="0">
                <a:solidFill>
                  <a:srgbClr val="006600"/>
                </a:solidFill>
                <a:sym typeface="Symbol" pitchFamily="18" charset="2"/>
              </a:rPr>
              <a:t>E. </a:t>
            </a:r>
          </a:p>
          <a:p>
            <a:pPr marL="571500" lvl="1" indent="-342900">
              <a:lnSpc>
                <a:spcPct val="11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Symbol" pitchFamily="18" charset="2"/>
              </a:rPr>
              <a:t>Namely, the undirected version contains the edges of </a:t>
            </a:r>
            <a:r>
              <a:rPr lang="en-AU" i="1" dirty="0">
                <a:solidFill>
                  <a:srgbClr val="006600"/>
                </a:solidFill>
                <a:sym typeface="Wingdings" pitchFamily="2" charset="2"/>
              </a:rPr>
              <a:t>G </a:t>
            </a:r>
            <a:r>
              <a:rPr lang="en-AU" dirty="0">
                <a:sym typeface="Wingdings" pitchFamily="2" charset="2"/>
              </a:rPr>
              <a:t>“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with their directions removed</a:t>
            </a:r>
            <a:r>
              <a:rPr lang="en-AU" dirty="0">
                <a:sym typeface="Wingdings" pitchFamily="2" charset="2"/>
              </a:rPr>
              <a:t>” and with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self-loops eliminated</a:t>
            </a:r>
            <a:r>
              <a:rPr lang="en-AU" dirty="0">
                <a:sym typeface="Symbol" pitchFamily="18" charset="2"/>
              </a:rPr>
              <a:t>.</a:t>
            </a:r>
            <a:endParaRPr lang="en-AU" dirty="0">
              <a:solidFill>
                <a:srgbClr val="FF0000"/>
              </a:solidFill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DC74E7-D29A-468F-9C53-C8B098365633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214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Properties of Free Trees (</a:t>
            </a:r>
            <a:r>
              <a:rPr lang="en-US">
                <a:solidFill>
                  <a:srgbClr val="CC0066"/>
                </a:solidFill>
              </a:rPr>
              <a:t>2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CC0066"/>
                </a:solidFill>
              </a:rPr>
              <a:t>3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(2)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Any two vertices in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are connected by a</a:t>
            </a:r>
          </a:p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      unique simple-path</a:t>
            </a:r>
            <a:endParaRPr lang="en-US"/>
          </a:p>
          <a:p>
            <a:pPr>
              <a:buFontTx/>
              <a:buNone/>
            </a:pPr>
            <a:r>
              <a:rPr lang="en-US"/>
              <a:t>(3)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is connected, but if any edge is removed</a:t>
            </a:r>
          </a:p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      from 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the resulting graph is disconnected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8831C4-DB4C-4AC0-BC5A-6B634940AB02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098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Properties of Free Trees (</a:t>
            </a:r>
            <a:r>
              <a:rPr lang="en-US">
                <a:solidFill>
                  <a:srgbClr val="CC0066"/>
                </a:solidFill>
              </a:rPr>
              <a:t>2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CC0066"/>
                </a:solidFill>
              </a:rPr>
              <a:t>3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If any two vertices in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are connected by a unique simple path, then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is connected</a:t>
            </a:r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Let (</a:t>
            </a:r>
            <a:r>
              <a:rPr lang="en-US" i="1">
                <a:solidFill>
                  <a:srgbClr val="CC0066"/>
                </a:solidFill>
                <a:sym typeface="Symbol" pitchFamily="18" charset="2"/>
              </a:rPr>
              <a:t>u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,</a:t>
            </a:r>
            <a:r>
              <a:rPr lang="en-US" i="1">
                <a:solidFill>
                  <a:srgbClr val="CC0066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) be any edge in 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. This edge is a path from </a:t>
            </a:r>
            <a:r>
              <a:rPr lang="en-US" i="1">
                <a:solidFill>
                  <a:srgbClr val="0000CC"/>
                </a:solidFill>
                <a:sym typeface="Symbol" pitchFamily="18" charset="2"/>
              </a:rPr>
              <a:t>u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to </a:t>
            </a:r>
            <a:r>
              <a:rPr lang="en-US" i="1">
                <a:solidFill>
                  <a:srgbClr val="0000CC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. So it must be the unique path from </a:t>
            </a:r>
            <a:r>
              <a:rPr lang="en-US" i="1">
                <a:solidFill>
                  <a:srgbClr val="0000CC"/>
                </a:solidFill>
                <a:sym typeface="Symbol" pitchFamily="18" charset="2"/>
              </a:rPr>
              <a:t>u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to </a:t>
            </a:r>
            <a:r>
              <a:rPr lang="en-US" i="1">
                <a:solidFill>
                  <a:srgbClr val="0000CC"/>
                </a:solidFill>
                <a:sym typeface="Symbol" pitchFamily="18" charset="2"/>
              </a:rPr>
              <a:t>v</a:t>
            </a:r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Thus, if we remove (</a:t>
            </a:r>
            <a:r>
              <a:rPr lang="en-US" i="1">
                <a:solidFill>
                  <a:srgbClr val="CC0066"/>
                </a:solidFill>
                <a:sym typeface="Symbol" pitchFamily="18" charset="2"/>
              </a:rPr>
              <a:t>u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,</a:t>
            </a:r>
            <a:r>
              <a:rPr lang="en-US" i="1">
                <a:solidFill>
                  <a:srgbClr val="CC0066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) from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, there is no path from </a:t>
            </a:r>
            <a:r>
              <a:rPr lang="en-US" i="1">
                <a:solidFill>
                  <a:srgbClr val="0000CC"/>
                </a:solidFill>
                <a:sym typeface="Symbol" pitchFamily="18" charset="2"/>
              </a:rPr>
              <a:t>u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to </a:t>
            </a:r>
            <a:r>
              <a:rPr lang="en-US" i="1">
                <a:solidFill>
                  <a:srgbClr val="0000CC"/>
                </a:solidFill>
                <a:sym typeface="Symbol" pitchFamily="18" charset="2"/>
              </a:rPr>
              <a:t>v</a:t>
            </a:r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Hence, its removal disconnects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endParaRPr 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C862FC-EC72-474A-AFC2-2BCB84D31970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123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Properties of Free Trees (</a:t>
            </a:r>
            <a:r>
              <a:rPr lang="en-US">
                <a:solidFill>
                  <a:srgbClr val="CC0066"/>
                </a:solidFill>
              </a:rPr>
              <a:t>3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CC0066"/>
                </a:solidFill>
              </a:rPr>
              <a:t>4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Before proving </a:t>
            </a:r>
            <a:r>
              <a:rPr lang="en-US" sz="2800">
                <a:solidFill>
                  <a:srgbClr val="CC0066"/>
                </a:solidFill>
              </a:rPr>
              <a:t>3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 sz="2800">
                <a:solidFill>
                  <a:srgbClr val="CC0066"/>
                </a:solidFill>
              </a:rPr>
              <a:t>4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consider the following</a:t>
            </a:r>
          </a:p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 sz="2800">
                <a:solidFill>
                  <a:srgbClr val="008000"/>
                </a:solidFill>
                <a:sym typeface="Symbol" pitchFamily="18" charset="2"/>
              </a:rPr>
              <a:t>Lemma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: any connected, undirected graph </a:t>
            </a:r>
            <a:r>
              <a:rPr lang="en-US" sz="280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(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) satisfies |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  |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|1</a:t>
            </a:r>
          </a:p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Proof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: Consider a</a:t>
            </a:r>
            <a:r>
              <a:rPr lang="en-US" sz="200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graph </a:t>
            </a:r>
            <a:r>
              <a:rPr lang="en-US" sz="2800">
                <a:solidFill>
                  <a:srgbClr val="008000"/>
                </a:solidFill>
                <a:sym typeface="Symbol" pitchFamily="18" charset="2"/>
              </a:rPr>
              <a:t>G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with |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 vertices and no edges. Thus initially there are |C||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 connected components</a:t>
            </a:r>
          </a:p>
          <a:p>
            <a:pPr marL="1168400" lvl="1" indent="-533400">
              <a:buClr>
                <a:schemeClr val="tx1"/>
              </a:buClr>
            </a:pPr>
            <a:r>
              <a:rPr lang="en-US" sz="2400">
                <a:solidFill>
                  <a:schemeClr val="tx2"/>
                </a:solidFill>
                <a:sym typeface="Symbol" pitchFamily="18" charset="2"/>
              </a:rPr>
              <a:t>Each isolated vertex is a connected component</a:t>
            </a:r>
          </a:p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	Consider an edge (</a:t>
            </a:r>
            <a:r>
              <a:rPr lang="en-US" sz="2800" i="1">
                <a:solidFill>
                  <a:srgbClr val="CC0066"/>
                </a:solidFill>
                <a:sym typeface="Symbol" pitchFamily="18" charset="2"/>
              </a:rPr>
              <a:t>u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,</a:t>
            </a:r>
            <a:r>
              <a:rPr lang="en-US" sz="2800" i="1">
                <a:solidFill>
                  <a:srgbClr val="CC0066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) and let C</a:t>
            </a:r>
            <a:r>
              <a:rPr lang="en-US" sz="2800" i="1" baseline="-25000">
                <a:solidFill>
                  <a:schemeClr val="accent2"/>
                </a:solidFill>
                <a:sym typeface="Symbol" pitchFamily="18" charset="2"/>
              </a:rPr>
              <a:t>u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and C</a:t>
            </a:r>
            <a:r>
              <a:rPr lang="en-US" sz="2800" i="1" baseline="-250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denote the connected-components of </a:t>
            </a:r>
            <a:r>
              <a:rPr lang="en-US" sz="2800" i="1">
                <a:solidFill>
                  <a:schemeClr val="accent2"/>
                </a:solidFill>
                <a:sym typeface="Symbol" pitchFamily="18" charset="2"/>
              </a:rPr>
              <a:t>u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and </a:t>
            </a:r>
            <a:r>
              <a:rPr lang="en-US" sz="2800" i="1">
                <a:solidFill>
                  <a:schemeClr val="accent2"/>
                </a:solidFill>
                <a:sym typeface="Symbol" pitchFamily="18" charset="2"/>
              </a:rPr>
              <a:t>v</a:t>
            </a:r>
          </a:p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B6DB9C-965C-4B93-BF8D-8882DD1B9203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679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Properties of Free Trees (</a:t>
            </a:r>
            <a:r>
              <a:rPr lang="en-US">
                <a:solidFill>
                  <a:srgbClr val="CC0066"/>
                </a:solidFill>
              </a:rPr>
              <a:t>Lemma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If C</a:t>
            </a:r>
            <a:r>
              <a:rPr lang="en-US" i="1" baseline="-25000">
                <a:solidFill>
                  <a:schemeClr val="accent2"/>
                </a:solidFill>
                <a:sym typeface="Symbol" pitchFamily="18" charset="2"/>
              </a:rPr>
              <a:t>u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 C</a:t>
            </a:r>
            <a:r>
              <a:rPr lang="en-US" i="1" baseline="-250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then (</a:t>
            </a:r>
            <a:r>
              <a:rPr lang="en-US" i="1">
                <a:solidFill>
                  <a:srgbClr val="CC0066"/>
                </a:solidFill>
                <a:sym typeface="Symbol" pitchFamily="18" charset="2"/>
              </a:rPr>
              <a:t>u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,</a:t>
            </a:r>
            <a:r>
              <a:rPr lang="en-US" i="1">
                <a:solidFill>
                  <a:srgbClr val="CC0066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) connects C</a:t>
            </a:r>
            <a:r>
              <a:rPr lang="en-US" i="1" baseline="-25000">
                <a:solidFill>
                  <a:schemeClr val="accent2"/>
                </a:solidFill>
                <a:sym typeface="Symbol" pitchFamily="18" charset="2"/>
              </a:rPr>
              <a:t>u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and C</a:t>
            </a:r>
            <a:r>
              <a:rPr lang="en-US" i="1" baseline="-250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into a connected component C</a:t>
            </a:r>
            <a:r>
              <a:rPr lang="en-US" i="1" baseline="-25000">
                <a:solidFill>
                  <a:schemeClr val="accent2"/>
                </a:solidFill>
                <a:sym typeface="Symbol" pitchFamily="18" charset="2"/>
              </a:rPr>
              <a:t>uv</a:t>
            </a:r>
          </a:p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>
                <a:sym typeface="Symbol" pitchFamily="18" charset="2"/>
              </a:rPr>
              <a:t>Otherwise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(</a:t>
            </a:r>
            <a:r>
              <a:rPr lang="en-US" i="1">
                <a:solidFill>
                  <a:srgbClr val="CC0066"/>
                </a:solidFill>
                <a:sym typeface="Symbol" pitchFamily="18" charset="2"/>
              </a:rPr>
              <a:t>u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,</a:t>
            </a:r>
            <a:r>
              <a:rPr lang="en-US" i="1">
                <a:solidFill>
                  <a:srgbClr val="CC0066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) adds an extra edge to the connected component C</a:t>
            </a:r>
            <a:r>
              <a:rPr lang="en-US" i="1" baseline="-25000">
                <a:solidFill>
                  <a:schemeClr val="accent2"/>
                </a:solidFill>
                <a:sym typeface="Symbol" pitchFamily="18" charset="2"/>
              </a:rPr>
              <a:t>u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 C</a:t>
            </a:r>
            <a:r>
              <a:rPr lang="en-US" i="1" baseline="-25000">
                <a:solidFill>
                  <a:schemeClr val="accent2"/>
                </a:solidFill>
                <a:sym typeface="Symbol" pitchFamily="18" charset="2"/>
              </a:rPr>
              <a:t>v</a:t>
            </a:r>
          </a:p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>
                <a:sym typeface="Symbol" pitchFamily="18" charset="2"/>
              </a:rPr>
              <a:t>Hence, each edge added to the graph reduces the number of connected components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by at most 1</a:t>
            </a:r>
          </a:p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Thus, at least |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|1 edges are required to reduce the number of components to 1   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Q.E.D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10C46-92F0-473B-B6DC-3C28DA8969C9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669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Properties of Free Trees (</a:t>
            </a:r>
            <a:r>
              <a:rPr lang="en-US">
                <a:solidFill>
                  <a:srgbClr val="CC0066"/>
                </a:solidFill>
              </a:rPr>
              <a:t>3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CC0066"/>
                </a:solidFill>
              </a:rPr>
              <a:t>4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609600" indent="-609600">
              <a:buClr>
                <a:schemeClr val="tx1"/>
              </a:buClr>
              <a:buFontTx/>
              <a:buNone/>
            </a:pPr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pPr marL="609600" indent="-609600">
              <a:buClr>
                <a:schemeClr val="tx1"/>
              </a:buClr>
              <a:buFontTx/>
              <a:buNone/>
            </a:pPr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pPr marL="609600" indent="-609600">
              <a:buClr>
                <a:schemeClr val="tx1"/>
              </a:buClr>
              <a:buFontTx/>
              <a:buNone/>
            </a:pPr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(3)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is connected, but if any edge is removed from 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the resulting graph is disconnected</a:t>
            </a:r>
          </a:p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(4)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is connected, and |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  |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|1</a:t>
            </a:r>
          </a:p>
          <a:p>
            <a:pPr marL="609600" indent="-609600">
              <a:buClr>
                <a:schemeClr val="tx1"/>
              </a:buClr>
              <a:buFontTx/>
              <a:buNone/>
            </a:pPr>
            <a:endParaRPr 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523A78-03B2-4386-A46C-3BE956C2DE4E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9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Properties of Free Trees (</a:t>
            </a:r>
            <a:r>
              <a:rPr lang="en-US">
                <a:solidFill>
                  <a:srgbClr val="CC0066"/>
                </a:solidFill>
              </a:rPr>
              <a:t>3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CC0066"/>
                </a:solidFill>
              </a:rPr>
              <a:t>4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By assuming (3), the graph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is connected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We need to show both |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  |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|1and |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  |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|1 in order to show that |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  |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|1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|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  |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|1: valid due previous lemma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|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  |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|1: (proof by induction)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u="sng">
                <a:solidFill>
                  <a:schemeClr val="tx2"/>
                </a:solidFill>
                <a:sym typeface="Symbol" pitchFamily="18" charset="2"/>
              </a:rPr>
              <a:t>Basis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: a connected graph with </a:t>
            </a:r>
            <a:r>
              <a:rPr lang="en-US" i="1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en-US" i="1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1 or </a:t>
            </a:r>
            <a:r>
              <a:rPr lang="en-US" i="1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en-US" i="1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2 vertices has </a:t>
            </a:r>
            <a:r>
              <a:rPr lang="en-US" i="1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1 edges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u="sng">
                <a:solidFill>
                  <a:schemeClr val="tx2"/>
                </a:solidFill>
                <a:sym typeface="Symbol" pitchFamily="18" charset="2"/>
              </a:rPr>
              <a:t>IH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: suppose that all graphs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G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(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V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E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) satisfying (3) also satisfy |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E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  |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V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|1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43BEE-8B98-4D20-83F0-05365338162E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333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Properties of Free Trees (</a:t>
            </a:r>
            <a:r>
              <a:rPr lang="en-US">
                <a:solidFill>
                  <a:srgbClr val="CC0066"/>
                </a:solidFill>
              </a:rPr>
              <a:t>3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CC0066"/>
                </a:solidFill>
              </a:rPr>
              <a:t>4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Consider </a:t>
            </a:r>
            <a:r>
              <a:rPr lang="en-US" sz="280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(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) that satisfies (3) with |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  </a:t>
            </a:r>
            <a:r>
              <a:rPr lang="en-US" sz="2800" i="1">
                <a:solidFill>
                  <a:schemeClr val="accent2"/>
                </a:solidFill>
                <a:sym typeface="Symbol" pitchFamily="18" charset="2"/>
              </a:rPr>
              <a:t>n 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3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Removing an arbitrary edge (</a:t>
            </a:r>
            <a:r>
              <a:rPr lang="en-US" sz="2800" i="1">
                <a:solidFill>
                  <a:srgbClr val="CC0066"/>
                </a:solidFill>
                <a:sym typeface="Symbol" pitchFamily="18" charset="2"/>
              </a:rPr>
              <a:t>u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sz="2800" i="1">
                <a:solidFill>
                  <a:srgbClr val="CC0066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) from </a:t>
            </a:r>
            <a:r>
              <a:rPr lang="en-US" sz="280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separates the graph into 2 connected graphs </a:t>
            </a:r>
            <a:r>
              <a:rPr lang="en-US" sz="280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800" i="1" baseline="-25000">
                <a:solidFill>
                  <a:srgbClr val="008000"/>
                </a:solidFill>
                <a:sym typeface="Symbol" pitchFamily="18" charset="2"/>
              </a:rPr>
              <a:t>u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(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chemeClr val="accent2"/>
                </a:solidFill>
                <a:sym typeface="Symbol" pitchFamily="18" charset="2"/>
              </a:rPr>
              <a:t>u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800" i="1" baseline="-25000">
                <a:solidFill>
                  <a:srgbClr val="CC0066"/>
                </a:solidFill>
                <a:sym typeface="Symbol" pitchFamily="18" charset="2"/>
              </a:rPr>
              <a:t>u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) and </a:t>
            </a:r>
            <a:r>
              <a:rPr lang="en-US" sz="280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800" i="1" baseline="-25000">
                <a:solidFill>
                  <a:srgbClr val="008000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(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800" i="1" baseline="-25000">
                <a:solidFill>
                  <a:srgbClr val="CC0066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) such that 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 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 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chemeClr val="accent2"/>
                </a:solidFill>
                <a:sym typeface="Symbol" pitchFamily="18" charset="2"/>
              </a:rPr>
              <a:t>u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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chemeClr val="accent2"/>
                </a:solidFill>
                <a:sym typeface="Symbol" pitchFamily="18" charset="2"/>
              </a:rPr>
              <a:t>v 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and 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 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 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800" i="1" baseline="-25000">
                <a:solidFill>
                  <a:srgbClr val="CC0066"/>
                </a:solidFill>
                <a:sym typeface="Symbol" pitchFamily="18" charset="2"/>
              </a:rPr>
              <a:t>u 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 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800" i="1" baseline="-25000">
                <a:solidFill>
                  <a:srgbClr val="CC0066"/>
                </a:solidFill>
                <a:sym typeface="Symbol" pitchFamily="18" charset="2"/>
              </a:rPr>
              <a:t>v</a:t>
            </a:r>
            <a:endParaRPr lang="en-US" sz="2800">
              <a:solidFill>
                <a:schemeClr val="tx2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Hence, connected graphs </a:t>
            </a:r>
            <a:r>
              <a:rPr lang="en-US" sz="280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800" i="1" baseline="-25000">
                <a:solidFill>
                  <a:srgbClr val="008000"/>
                </a:solidFill>
                <a:sym typeface="Symbol" pitchFamily="18" charset="2"/>
              </a:rPr>
              <a:t>u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and </a:t>
            </a:r>
            <a:r>
              <a:rPr lang="en-US" sz="280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800" i="1" baseline="-25000">
                <a:solidFill>
                  <a:srgbClr val="008000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both satisfy (3) else </a:t>
            </a:r>
            <a:r>
              <a:rPr lang="en-US" sz="280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would not satisfy (3)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Note that |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chemeClr val="accent2"/>
                </a:solidFill>
                <a:sym typeface="Symbol" pitchFamily="18" charset="2"/>
              </a:rPr>
              <a:t>u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 and |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  </a:t>
            </a:r>
            <a:r>
              <a:rPr lang="en-US" sz="2800" i="1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since |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chemeClr val="accent2"/>
                </a:solidFill>
                <a:sym typeface="Symbol" pitchFamily="18" charset="2"/>
              </a:rPr>
              <a:t>u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  |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  </a:t>
            </a:r>
            <a:r>
              <a:rPr lang="en-US" sz="2800" i="1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Hence, |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800" i="1" baseline="-25000">
                <a:solidFill>
                  <a:srgbClr val="CC0066"/>
                </a:solidFill>
                <a:sym typeface="Symbol" pitchFamily="18" charset="2"/>
              </a:rPr>
              <a:t>u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  |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chemeClr val="accent2"/>
                </a:solidFill>
                <a:sym typeface="Symbol" pitchFamily="18" charset="2"/>
              </a:rPr>
              <a:t>u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|1 and |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800" i="1" baseline="-25000">
                <a:solidFill>
                  <a:srgbClr val="CC0066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  |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|1                  (by </a:t>
            </a:r>
            <a:r>
              <a:rPr lang="en-US" sz="2800" u="sng">
                <a:solidFill>
                  <a:schemeClr val="tx2"/>
                </a:solidFill>
                <a:sym typeface="Symbol" pitchFamily="18" charset="2"/>
              </a:rPr>
              <a:t>IH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)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Thus, |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  |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800" i="1" baseline="-25000">
                <a:solidFill>
                  <a:srgbClr val="CC0066"/>
                </a:solidFill>
                <a:sym typeface="Symbol" pitchFamily="18" charset="2"/>
              </a:rPr>
              <a:t>u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  |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800" i="1" baseline="-25000">
                <a:solidFill>
                  <a:srgbClr val="CC0066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  1  (|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chemeClr val="accent2"/>
                </a:solidFill>
                <a:sym typeface="Symbol" pitchFamily="18" charset="2"/>
              </a:rPr>
              <a:t>u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|1)  (|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|1)  1 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         |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  |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|1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609600" y="5181600"/>
            <a:ext cx="83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  <a:sym typeface="Symbol" pitchFamily="18" charset="2"/>
              </a:rPr>
              <a:t>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6626225" y="5516563"/>
            <a:ext cx="1222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sz="3200">
                <a:solidFill>
                  <a:srgbClr val="FF0000"/>
                </a:solidFill>
                <a:sym typeface="Symbol" pitchFamily="18" charset="2"/>
              </a:rPr>
              <a:t>Q.E.D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CE286D-0507-48C1-9628-00901D9EBBFA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880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Properties of Free Trees (</a:t>
            </a:r>
            <a:r>
              <a:rPr lang="en-US">
                <a:solidFill>
                  <a:srgbClr val="CC0066"/>
                </a:solidFill>
              </a:rPr>
              <a:t>4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CC0066"/>
                </a:solidFill>
              </a:rPr>
              <a:t>5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609600" indent="-609600">
              <a:buClr>
                <a:schemeClr val="tx1"/>
              </a:buClr>
              <a:buFontTx/>
              <a:buNone/>
            </a:pPr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pPr marL="609600" indent="-609600">
              <a:buClr>
                <a:schemeClr val="tx1"/>
              </a:buClr>
              <a:buFontTx/>
              <a:buNone/>
            </a:pPr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pPr marL="609600" indent="-609600">
              <a:buClr>
                <a:schemeClr val="tx1"/>
              </a:buClr>
              <a:buFontTx/>
              <a:buNone/>
            </a:pPr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(4)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is connected, and |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  |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|1 </a:t>
            </a:r>
          </a:p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(5)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is acyclic, and |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  |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 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B4E804-C846-4E2E-8A08-315DFDCBA7CC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870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Properties of Free Trees (</a:t>
            </a:r>
            <a:r>
              <a:rPr lang="en-US">
                <a:solidFill>
                  <a:srgbClr val="CC0066"/>
                </a:solidFill>
              </a:rPr>
              <a:t>4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CC0066"/>
                </a:solidFill>
              </a:rPr>
              <a:t>5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Tx/>
              <a:buNone/>
            </a:pP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Suppose that </a:t>
            </a:r>
            <a:r>
              <a:rPr lang="en-US" sz="280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is connected, and |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  |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|1, we must show that </a:t>
            </a:r>
            <a:r>
              <a:rPr lang="en-US" sz="280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is acyclic</a:t>
            </a:r>
          </a:p>
          <a:p>
            <a:pPr>
              <a:buClr>
                <a:schemeClr val="tx1"/>
              </a:buClr>
            </a:pP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Suppose </a:t>
            </a:r>
            <a:r>
              <a:rPr lang="en-US" sz="280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has a cycle containing </a:t>
            </a:r>
            <a:r>
              <a:rPr lang="en-US" sz="2800" i="1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vertices </a:t>
            </a:r>
            <a:r>
              <a:rPr lang="en-US" sz="2800" i="1">
                <a:solidFill>
                  <a:srgbClr val="0000CC"/>
                </a:solidFill>
                <a:sym typeface="Symbol" pitchFamily="18" charset="2"/>
              </a:rPr>
              <a:t>v</a:t>
            </a:r>
            <a:r>
              <a:rPr lang="en-US" sz="2800" baseline="-25000">
                <a:solidFill>
                  <a:srgbClr val="0000CC"/>
                </a:solidFill>
                <a:sym typeface="Symbol" pitchFamily="18" charset="2"/>
              </a:rPr>
              <a:t>1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, </a:t>
            </a:r>
            <a:r>
              <a:rPr lang="en-US" sz="2800" i="1">
                <a:solidFill>
                  <a:srgbClr val="0000CC"/>
                </a:solidFill>
                <a:sym typeface="Symbol" pitchFamily="18" charset="2"/>
              </a:rPr>
              <a:t>v</a:t>
            </a:r>
            <a:r>
              <a:rPr lang="en-US" sz="2800" baseline="-25000">
                <a:solidFill>
                  <a:srgbClr val="0000CC"/>
                </a:solidFill>
                <a:sym typeface="Symbol" pitchFamily="18" charset="2"/>
              </a:rPr>
              <a:t>2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,, </a:t>
            </a:r>
            <a:r>
              <a:rPr lang="en-US" sz="2800" i="1">
                <a:solidFill>
                  <a:srgbClr val="0000CC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endParaRPr lang="en-US" sz="2800" i="1">
              <a:solidFill>
                <a:srgbClr val="FF0000"/>
              </a:solidFill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Let </a:t>
            </a:r>
            <a:r>
              <a:rPr lang="en-US" sz="280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(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) be subgraph of </a:t>
            </a:r>
            <a:r>
              <a:rPr lang="en-US" sz="280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consisting of the cycle</a:t>
            </a:r>
          </a:p>
          <a:p>
            <a:pPr>
              <a:buClr>
                <a:schemeClr val="tx1"/>
              </a:buClr>
              <a:buFontTx/>
              <a:buNone/>
            </a:pPr>
            <a:endParaRPr lang="en-US" sz="2800">
              <a:solidFill>
                <a:schemeClr val="tx2"/>
              </a:solidFill>
              <a:sym typeface="Symbol" pitchFamily="18" charset="2"/>
            </a:endParaRPr>
          </a:p>
          <a:p>
            <a:pPr>
              <a:buClr>
                <a:schemeClr val="tx1"/>
              </a:buClr>
              <a:buFontTx/>
              <a:buNone/>
            </a:pPr>
            <a:endParaRPr lang="en-US" sz="2800">
              <a:solidFill>
                <a:schemeClr val="tx2"/>
              </a:solidFill>
              <a:sym typeface="Symbol" pitchFamily="18" charset="2"/>
            </a:endParaRPr>
          </a:p>
          <a:p>
            <a:pPr>
              <a:buClr>
                <a:schemeClr val="tx1"/>
              </a:buClr>
              <a:buFontTx/>
              <a:buNone/>
            </a:pPr>
            <a:endParaRPr lang="en-US" sz="2800">
              <a:solidFill>
                <a:schemeClr val="tx2"/>
              </a:solidFill>
              <a:sym typeface="Symbol" pitchFamily="18" charset="2"/>
            </a:endParaRPr>
          </a:p>
          <a:p>
            <a:pPr>
              <a:buClr>
                <a:schemeClr val="tx1"/>
              </a:buClr>
              <a:buFontTx/>
              <a:buNone/>
            </a:pP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If </a:t>
            </a:r>
            <a:r>
              <a:rPr lang="en-US" sz="2800" i="1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 |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|, there must be a vertex </a:t>
            </a:r>
            <a:r>
              <a:rPr lang="en-US" sz="2800" i="1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 baseline="-25000">
                <a:solidFill>
                  <a:schemeClr val="tx2"/>
                </a:solidFill>
                <a:sym typeface="Symbol" pitchFamily="18" charset="2"/>
              </a:rPr>
              <a:t>1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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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that is adjacent to some vertex </a:t>
            </a:r>
            <a:r>
              <a:rPr lang="en-US" sz="2800" i="1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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, since </a:t>
            </a:r>
            <a:r>
              <a:rPr lang="en-US" sz="280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is connected</a:t>
            </a: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381000" y="2765425"/>
          <a:ext cx="6124575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7" name="VISIO" r:id="rId3" imgW="6124320" imgH="4092480" progId="Visio.Drawing.6">
                  <p:embed/>
                </p:oleObj>
              </mc:Choice>
              <mc:Fallback>
                <p:oleObj name="VISIO" r:id="rId3" imgW="6124320" imgH="409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65425"/>
                        <a:ext cx="6124575" cy="409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5867400" y="37338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Note: |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  |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  </a:t>
            </a:r>
            <a:r>
              <a:rPr lang="en-US" sz="2800" i="1">
                <a:solidFill>
                  <a:srgbClr val="FF0000"/>
                </a:solidFill>
                <a:sym typeface="Symbol" pitchFamily="18" charset="2"/>
              </a:rPr>
              <a:t>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12E690-EE0C-471B-A919-D13CE92D3E1B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107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Properties of Free Trees (</a:t>
            </a:r>
            <a:r>
              <a:rPr lang="en-US">
                <a:solidFill>
                  <a:srgbClr val="CC0066"/>
                </a:solidFill>
              </a:rPr>
              <a:t>4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CC0066"/>
                </a:solidFill>
              </a:rPr>
              <a:t>5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Define </a:t>
            </a:r>
            <a:r>
              <a:rPr lang="en-US" sz="280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 baseline="-25000">
                <a:solidFill>
                  <a:schemeClr val="tx2"/>
                </a:solidFill>
                <a:sym typeface="Symbol" pitchFamily="18" charset="2"/>
              </a:rPr>
              <a:t>1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(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 baseline="-25000">
                <a:solidFill>
                  <a:schemeClr val="tx2"/>
                </a:solidFill>
                <a:sym typeface="Symbol" pitchFamily="18" charset="2"/>
              </a:rPr>
              <a:t>1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 baseline="-25000">
                <a:solidFill>
                  <a:schemeClr val="tx2"/>
                </a:solidFill>
                <a:sym typeface="Symbol" pitchFamily="18" charset="2"/>
              </a:rPr>
              <a:t>1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) to be subgraph of </a:t>
            </a:r>
            <a:r>
              <a:rPr lang="en-US" sz="280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with 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 baseline="-25000">
                <a:solidFill>
                  <a:schemeClr val="tx2"/>
                </a:solidFill>
                <a:sym typeface="Symbol" pitchFamily="18" charset="2"/>
              </a:rPr>
              <a:t>1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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 </a:t>
            </a:r>
            <a:r>
              <a:rPr lang="en-US" sz="2800" i="1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 baseline="-25000">
                <a:solidFill>
                  <a:schemeClr val="tx2"/>
                </a:solidFill>
                <a:sym typeface="Symbol" pitchFamily="18" charset="2"/>
              </a:rPr>
              <a:t>1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and 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 baseline="-25000">
                <a:solidFill>
                  <a:schemeClr val="tx2"/>
                </a:solidFill>
                <a:sym typeface="Symbol" pitchFamily="18" charset="2"/>
              </a:rPr>
              <a:t>1 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 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 (</a:t>
            </a:r>
            <a:r>
              <a:rPr lang="en-US" sz="2800" i="1">
                <a:solidFill>
                  <a:srgbClr val="CC0066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 baseline="-25000">
                <a:solidFill>
                  <a:schemeClr val="tx2"/>
                </a:solidFill>
                <a:sym typeface="Symbol" pitchFamily="18" charset="2"/>
              </a:rPr>
              <a:t>1</a:t>
            </a:r>
            <a:r>
              <a:rPr lang="en-US" sz="2800" i="1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sz="2800" i="1">
                <a:solidFill>
                  <a:srgbClr val="CC0066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rgbClr val="CC0066"/>
                </a:solidFill>
                <a:sym typeface="Symbol" pitchFamily="18" charset="2"/>
              </a:rPr>
              <a:t>i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) </a:t>
            </a:r>
          </a:p>
          <a:p>
            <a:pPr>
              <a:buClr>
                <a:schemeClr val="tx1"/>
              </a:buClr>
              <a:buFontTx/>
              <a:buNone/>
            </a:pPr>
            <a:endParaRPr lang="en-US" sz="2800">
              <a:solidFill>
                <a:schemeClr val="tx2"/>
              </a:solidFill>
              <a:sym typeface="Symbol" pitchFamily="18" charset="2"/>
            </a:endParaRPr>
          </a:p>
          <a:p>
            <a:pPr>
              <a:buClr>
                <a:schemeClr val="tx1"/>
              </a:buClr>
              <a:buFontTx/>
              <a:buNone/>
            </a:pPr>
            <a:endParaRPr lang="en-US" sz="2800">
              <a:solidFill>
                <a:schemeClr val="tx2"/>
              </a:solidFill>
              <a:sym typeface="Symbol" pitchFamily="18" charset="2"/>
            </a:endParaRPr>
          </a:p>
          <a:p>
            <a:pPr>
              <a:buClr>
                <a:schemeClr val="tx1"/>
              </a:buClr>
              <a:buFontTx/>
              <a:buNone/>
            </a:pPr>
            <a:endParaRPr lang="en-US" sz="2800">
              <a:solidFill>
                <a:schemeClr val="tx2"/>
              </a:solidFill>
              <a:sym typeface="Symbol" pitchFamily="18" charset="2"/>
            </a:endParaRPr>
          </a:p>
          <a:p>
            <a:pPr>
              <a:buClr>
                <a:schemeClr val="tx1"/>
              </a:buClr>
              <a:buFontTx/>
              <a:buNone/>
            </a:pPr>
            <a:endParaRPr lang="en-US" sz="2800">
              <a:solidFill>
                <a:schemeClr val="tx2"/>
              </a:solidFill>
              <a:sym typeface="Symbol" pitchFamily="18" charset="2"/>
            </a:endParaRPr>
          </a:p>
          <a:p>
            <a:pPr>
              <a:buClr>
                <a:schemeClr val="tx1"/>
              </a:buClr>
              <a:buFontTx/>
              <a:buNone/>
            </a:pP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If </a:t>
            </a:r>
            <a:r>
              <a:rPr lang="en-US" sz="2800" i="1">
                <a:solidFill>
                  <a:srgbClr val="FF0000"/>
                </a:solidFill>
                <a:sym typeface="Symbol" pitchFamily="18" charset="2"/>
              </a:rPr>
              <a:t>k 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1  |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|, we can similarly define </a:t>
            </a:r>
            <a:r>
              <a:rPr lang="en-US" sz="280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 baseline="-25000">
                <a:solidFill>
                  <a:schemeClr val="tx2"/>
                </a:solidFill>
                <a:sym typeface="Symbol" pitchFamily="18" charset="2"/>
              </a:rPr>
              <a:t>2 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(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 baseline="-25000">
                <a:solidFill>
                  <a:schemeClr val="tx2"/>
                </a:solidFill>
                <a:sym typeface="Symbol" pitchFamily="18" charset="2"/>
              </a:rPr>
              <a:t>2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 baseline="-25000">
                <a:solidFill>
                  <a:schemeClr val="tx2"/>
                </a:solidFill>
                <a:sym typeface="Symbol" pitchFamily="18" charset="2"/>
              </a:rPr>
              <a:t>2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) to be the subgraph of </a:t>
            </a:r>
            <a:r>
              <a:rPr lang="en-US" sz="2800">
                <a:solidFill>
                  <a:srgbClr val="008000"/>
                </a:solidFill>
                <a:sym typeface="Symbol" pitchFamily="18" charset="2"/>
              </a:rPr>
              <a:t>G 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with 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 baseline="-25000">
                <a:solidFill>
                  <a:schemeClr val="tx2"/>
                </a:solidFill>
                <a:sym typeface="Symbol" pitchFamily="18" charset="2"/>
              </a:rPr>
              <a:t>2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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 </a:t>
            </a:r>
            <a:r>
              <a:rPr lang="en-US" sz="2800" baseline="-25000">
                <a:solidFill>
                  <a:schemeClr val="tx2"/>
                </a:solidFill>
                <a:sym typeface="Symbol" pitchFamily="18" charset="2"/>
              </a:rPr>
              <a:t>1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 </a:t>
            </a:r>
            <a:r>
              <a:rPr lang="en-US" sz="2800" i="1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 baseline="-25000">
                <a:solidFill>
                  <a:schemeClr val="tx2"/>
                </a:solidFill>
                <a:sym typeface="Symbol" pitchFamily="18" charset="2"/>
              </a:rPr>
              <a:t>2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and 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 baseline="-25000">
                <a:solidFill>
                  <a:schemeClr val="tx2"/>
                </a:solidFill>
                <a:sym typeface="Symbol" pitchFamily="18" charset="2"/>
              </a:rPr>
              <a:t>2 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 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 </a:t>
            </a:r>
            <a:r>
              <a:rPr lang="en-US" sz="2800" baseline="-25000">
                <a:solidFill>
                  <a:schemeClr val="tx2"/>
                </a:solidFill>
                <a:sym typeface="Symbol" pitchFamily="18" charset="2"/>
              </a:rPr>
              <a:t>1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 (</a:t>
            </a:r>
            <a:r>
              <a:rPr lang="en-US" sz="2800" i="1">
                <a:solidFill>
                  <a:srgbClr val="CC0066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2800" baseline="-25000">
                <a:solidFill>
                  <a:schemeClr val="tx2"/>
                </a:solidFill>
                <a:sym typeface="Symbol" pitchFamily="18" charset="2"/>
              </a:rPr>
              <a:t>2</a:t>
            </a:r>
            <a:r>
              <a:rPr lang="en-US" sz="2800" i="1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sz="2800" i="1">
                <a:solidFill>
                  <a:srgbClr val="CC0066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rgbClr val="CC0066"/>
                </a:solidFill>
                <a:sym typeface="Symbol" pitchFamily="18" charset="2"/>
              </a:rPr>
              <a:t>j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) for some </a:t>
            </a:r>
            <a:r>
              <a:rPr lang="en-US" sz="2800" i="1">
                <a:solidFill>
                  <a:srgbClr val="CC0066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rgbClr val="CC0066"/>
                </a:solidFill>
                <a:sym typeface="Symbol" pitchFamily="18" charset="2"/>
              </a:rPr>
              <a:t>j 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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2800" i="1" baseline="-25000">
                <a:solidFill>
                  <a:srgbClr val="FF0000"/>
                </a:solidFill>
                <a:sym typeface="Symbol" pitchFamily="18" charset="2"/>
              </a:rPr>
              <a:t>k </a:t>
            </a:r>
            <a:r>
              <a:rPr lang="en-US" sz="2800" baseline="-25000">
                <a:solidFill>
                  <a:schemeClr val="tx2"/>
                </a:solidFill>
                <a:sym typeface="Symbol" pitchFamily="18" charset="2"/>
              </a:rPr>
              <a:t>1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sz="2400"/>
              <a:t>where |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baseline="-25000">
                <a:solidFill>
                  <a:schemeClr val="tx2"/>
                </a:solidFill>
                <a:sym typeface="Symbol" pitchFamily="18" charset="2"/>
              </a:rPr>
              <a:t>2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||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baseline="-25000">
                <a:solidFill>
                  <a:schemeClr val="tx2"/>
                </a:solidFill>
                <a:sym typeface="Symbol" pitchFamily="18" charset="2"/>
              </a:rPr>
              <a:t>2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</a:t>
            </a: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381000" y="1949450"/>
          <a:ext cx="48006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1" name="VISIO" r:id="rId3" imgW="6124320" imgH="4092480" progId="Visio.Drawing.6">
                  <p:embed/>
                </p:oleObj>
              </mc:Choice>
              <mc:Fallback>
                <p:oleObj name="VISIO" r:id="rId3" imgW="6124320" imgH="409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49450"/>
                        <a:ext cx="4800600" cy="315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410200" y="27432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Note: |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32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3200" baseline="-25000">
                <a:solidFill>
                  <a:schemeClr val="tx2"/>
                </a:solidFill>
                <a:sym typeface="Symbol" pitchFamily="18" charset="2"/>
              </a:rPr>
              <a:t>1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||</a:t>
            </a:r>
            <a:r>
              <a:rPr lang="en-US" sz="28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32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3200" baseline="-25000">
                <a:solidFill>
                  <a:schemeClr val="tx2"/>
                </a:solidFill>
                <a:sym typeface="Symbol" pitchFamily="18" charset="2"/>
              </a:rPr>
              <a:t>1</a:t>
            </a:r>
            <a:r>
              <a:rPr lang="en-US" sz="2800">
                <a:solidFill>
                  <a:schemeClr val="tx2"/>
                </a:solidFill>
                <a:sym typeface="Symbol" pitchFamily="18" charset="2"/>
              </a:rPr>
              <a:t>|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41300F-A5E3-40DB-A81D-4B2A62DBA0A2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An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undirected graph</a:t>
            </a:r>
            <a:r>
              <a:rPr lang="en-AU" dirty="0">
                <a:sym typeface="Wingdings" pitchFamily="2" charset="2"/>
              </a:rPr>
              <a:t> is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connected</a:t>
            </a:r>
            <a:r>
              <a:rPr lang="en-AU" dirty="0">
                <a:sym typeface="Wingdings" pitchFamily="2" charset="2"/>
              </a:rPr>
              <a:t>                                                    if every pair of vertices is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connected</a:t>
            </a:r>
            <a:r>
              <a:rPr lang="en-AU" dirty="0">
                <a:sym typeface="Wingdings" pitchFamily="2" charset="2"/>
              </a:rPr>
              <a:t> by a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path</a:t>
            </a:r>
            <a:r>
              <a:rPr lang="en-AU" dirty="0">
                <a:sym typeface="Wingdings" pitchFamily="2" charset="2"/>
              </a:rPr>
              <a:t>.</a:t>
            </a:r>
            <a:endParaRPr lang="en-AU" dirty="0">
              <a:solidFill>
                <a:srgbClr val="FF0000"/>
              </a:solidFill>
              <a:sym typeface="Wingdings" pitchFamily="2" charset="2"/>
            </a:endParaRPr>
          </a:p>
          <a:p>
            <a:pPr marL="342900" indent="-342900"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The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connected components</a:t>
            </a:r>
            <a:r>
              <a:rPr lang="en-AU" dirty="0">
                <a:sym typeface="Wingdings" pitchFamily="2" charset="2"/>
              </a:rPr>
              <a:t> of a graph are the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equivalence classes</a:t>
            </a:r>
            <a:r>
              <a:rPr lang="en-AU" dirty="0">
                <a:sym typeface="Wingdings" pitchFamily="2" charset="2"/>
              </a:rPr>
              <a:t> of vertices under the “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is reachable from</a:t>
            </a:r>
            <a:r>
              <a:rPr lang="en-AU" dirty="0">
                <a:sym typeface="Wingdings" pitchFamily="2" charset="2"/>
              </a:rPr>
              <a:t>” relation.</a:t>
            </a:r>
          </a:p>
          <a:p>
            <a:pPr marL="342900" indent="-342900"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An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undirected graph</a:t>
            </a:r>
            <a:r>
              <a:rPr lang="en-AU" dirty="0">
                <a:sym typeface="Wingdings" pitchFamily="2" charset="2"/>
              </a:rPr>
              <a:t> is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connected </a:t>
            </a:r>
            <a:r>
              <a:rPr lang="en-AU" dirty="0">
                <a:sym typeface="Wingdings" pitchFamily="2" charset="2"/>
              </a:rPr>
              <a:t>if it has exactly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one component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i="1" dirty="0">
                <a:sym typeface="Wingdings" pitchFamily="2" charset="2"/>
              </a:rPr>
              <a:t>i</a:t>
            </a:r>
            <a:r>
              <a:rPr lang="en-AU" dirty="0">
                <a:sym typeface="Wingdings" pitchFamily="2" charset="2"/>
              </a:rPr>
              <a:t>.</a:t>
            </a:r>
            <a:r>
              <a:rPr lang="en-AU" i="1" dirty="0">
                <a:sym typeface="Wingdings" pitchFamily="2" charset="2"/>
              </a:rPr>
              <a:t>e</a:t>
            </a:r>
            <a:r>
              <a:rPr lang="en-AU" dirty="0">
                <a:sym typeface="Wingdings" pitchFamily="2" charset="2"/>
              </a:rPr>
              <a:t>., if every vertex is reachable from every other vertex.</a:t>
            </a:r>
          </a:p>
          <a:p>
            <a:pPr marL="342900" indent="-342900"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A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directed graph</a:t>
            </a:r>
            <a:r>
              <a:rPr lang="en-AU" dirty="0">
                <a:sym typeface="Wingdings" pitchFamily="2" charset="2"/>
              </a:rPr>
              <a:t> is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strongly-connected                                          </a:t>
            </a:r>
            <a:r>
              <a:rPr lang="en-AU" dirty="0">
                <a:sym typeface="Wingdings" pitchFamily="2" charset="2"/>
              </a:rPr>
              <a:t> if every two vertices are reachable from each other.</a:t>
            </a:r>
          </a:p>
          <a:p>
            <a:pPr marL="342900" indent="-342900"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The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strongly-connected components</a:t>
            </a:r>
            <a:r>
              <a:rPr lang="en-AU" dirty="0">
                <a:sym typeface="Wingdings" pitchFamily="2" charset="2"/>
              </a:rPr>
              <a:t> of a digraph are the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equivalence classes</a:t>
            </a:r>
            <a:r>
              <a:rPr lang="en-AU" dirty="0">
                <a:sym typeface="Wingdings" pitchFamily="2" charset="2"/>
              </a:rPr>
              <a:t> of vertices under the                               “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are mutually reachable</a:t>
            </a:r>
            <a:r>
              <a:rPr lang="en-AU" dirty="0">
                <a:sym typeface="Wingdings" pitchFamily="2" charset="2"/>
              </a:rPr>
              <a:t>” relation.</a:t>
            </a:r>
          </a:p>
          <a:p>
            <a:pPr marL="342900" indent="-342900">
              <a:spcBef>
                <a:spcPct val="20000"/>
              </a:spcBef>
              <a:tabLst>
                <a:tab pos="1905000" algn="l"/>
              </a:tabLst>
            </a:pPr>
            <a:r>
              <a:rPr lang="en-AU" dirty="0">
                <a:sym typeface="Wingdings" pitchFamily="2" charset="2"/>
              </a:rPr>
              <a:t>A directed graph is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strongly-connected</a:t>
            </a:r>
            <a:r>
              <a:rPr lang="en-AU" dirty="0">
                <a:sym typeface="Wingdings" pitchFamily="2" charset="2"/>
              </a:rPr>
              <a:t>                                           if it has </a:t>
            </a:r>
            <a:r>
              <a:rPr lang="en-AU" dirty="0">
                <a:solidFill>
                  <a:srgbClr val="FF0000"/>
                </a:solidFill>
                <a:sym typeface="Wingdings" pitchFamily="2" charset="2"/>
              </a:rPr>
              <a:t>only one strongly-connected component</a:t>
            </a:r>
            <a:r>
              <a:rPr lang="en-AU" dirty="0">
                <a:sym typeface="Wingdings" pitchFamily="2" charset="2"/>
              </a:rPr>
              <a:t>.</a:t>
            </a:r>
            <a:endParaRPr lang="en-AU" dirty="0">
              <a:solidFill>
                <a:srgbClr val="FF0000"/>
              </a:solidFill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33400" y="381000"/>
            <a:ext cx="8305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tabLst>
                <a:tab pos="1905000" algn="l"/>
              </a:tabLst>
            </a:pPr>
            <a:endParaRPr lang="en-AU" sz="3200" dirty="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 eaLnBrk="0" hangingPunct="0">
              <a:lnSpc>
                <a:spcPct val="20000"/>
              </a:lnSpc>
              <a:spcBef>
                <a:spcPct val="20000"/>
              </a:spcBef>
              <a:tabLst>
                <a:tab pos="1905000" algn="l"/>
              </a:tabLst>
            </a:pPr>
            <a:endParaRPr lang="en-AU" dirty="0">
              <a:sym typeface="Wingdings" pitchFamily="2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177D68-B4F1-4761-9C7B-C3392B0CB3E6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18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Properties of Free Trees (</a:t>
            </a:r>
            <a:r>
              <a:rPr lang="en-US">
                <a:solidFill>
                  <a:srgbClr val="CC0066"/>
                </a:solidFill>
              </a:rPr>
              <a:t>4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CC0066"/>
                </a:solidFill>
              </a:rPr>
              <a:t>5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We can continue defining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baseline="-25000">
                <a:solidFill>
                  <a:schemeClr val="tx2"/>
                </a:solidFill>
                <a:sym typeface="Symbol" pitchFamily="18" charset="2"/>
              </a:rPr>
              <a:t></a:t>
            </a:r>
            <a:r>
              <a:rPr lang="en-US" i="1" baseline="-2500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with </a:t>
            </a:r>
            <a:r>
              <a:rPr lang="en-US" sz="2800"/>
              <a:t>|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36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3600" baseline="-25000">
                <a:solidFill>
                  <a:schemeClr val="tx2"/>
                </a:solidFill>
                <a:sym typeface="Symbol" pitchFamily="18" charset="2"/>
              </a:rPr>
              <a:t></a:t>
            </a:r>
            <a:r>
              <a:rPr lang="en-US" sz="3600" i="1" baseline="-2500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||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3600" i="1" baseline="-25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3600" baseline="-25000">
                <a:solidFill>
                  <a:schemeClr val="tx2"/>
                </a:solidFill>
                <a:sym typeface="Symbol" pitchFamily="18" charset="2"/>
              </a:rPr>
              <a:t></a:t>
            </a:r>
            <a:r>
              <a:rPr lang="en-US" sz="3600" i="1" baseline="-25000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 until we obtain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i="1" baseline="-2500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baseline="-2500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(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i="1" baseline="-2500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i="1" baseline="-2500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) where </a:t>
            </a:r>
          </a:p>
          <a:p>
            <a:pPr marL="1219200" lvl="1" indent="-533400">
              <a:buClr>
                <a:schemeClr val="tx1"/>
              </a:buClr>
              <a:buFontTx/>
              <a:buNone/>
            </a:pPr>
            <a:r>
              <a:rPr lang="en-US" i="1">
                <a:solidFill>
                  <a:srgbClr val="0000CC"/>
                </a:solidFill>
                <a:sym typeface="Symbol" pitchFamily="18" charset="2"/>
              </a:rPr>
              <a:t>n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|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 and 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i="1" baseline="-2500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 |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 and </a:t>
            </a:r>
            <a:r>
              <a:rPr lang="en-US" sz="2400"/>
              <a:t>|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i="1" baseline="-2500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||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i="1" baseline="-2500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||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</a:t>
            </a:r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Since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i="1" baseline="-2500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is a subgraph of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, we have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>
                <a:solidFill>
                  <a:srgbClr val="CC0066"/>
                </a:solidFill>
                <a:sym typeface="Symbol" pitchFamily="18" charset="2"/>
              </a:rPr>
              <a:t>	E</a:t>
            </a:r>
            <a:r>
              <a:rPr lang="en-US" i="1" baseline="-25000">
                <a:solidFill>
                  <a:srgbClr val="0000CC"/>
                </a:solidFill>
                <a:sym typeface="Symbol" pitchFamily="18" charset="2"/>
              </a:rPr>
              <a:t>n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 E 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|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i="1" baseline="-2500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||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 which contradicts the assumption |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|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 1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Hence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is acyclic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6626225" y="54102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sz="3200">
                <a:solidFill>
                  <a:srgbClr val="FF0000"/>
                </a:solidFill>
                <a:sym typeface="Symbol" pitchFamily="18" charset="2"/>
              </a:rPr>
              <a:t>Q.E.D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EA2ED-52A3-4A4D-A45F-9551046DDAF5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402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Properties of Free Trees (</a:t>
            </a:r>
            <a:r>
              <a:rPr lang="en-US">
                <a:solidFill>
                  <a:srgbClr val="CC0066"/>
                </a:solidFill>
              </a:rPr>
              <a:t>5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CC0066"/>
                </a:solidFill>
              </a:rPr>
              <a:t>6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609600" indent="-609600">
              <a:buClr>
                <a:schemeClr val="tx1"/>
              </a:buClr>
              <a:buFontTx/>
              <a:buNone/>
            </a:pPr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pPr marL="609600" indent="-609600">
              <a:buClr>
                <a:schemeClr val="tx1"/>
              </a:buClr>
              <a:buFontTx/>
              <a:buNone/>
            </a:pPr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pPr marL="609600" indent="-609600">
              <a:buClr>
                <a:schemeClr val="tx1"/>
              </a:buClr>
              <a:buFontTx/>
              <a:buNone/>
            </a:pPr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(5)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is acyclic, and |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  |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  1</a:t>
            </a:r>
          </a:p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(6)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is acyclic, but if any edge is added to 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, the resulting graph contains a cycle</a:t>
            </a:r>
          </a:p>
          <a:p>
            <a:pPr marL="609600" indent="-609600">
              <a:buClr>
                <a:schemeClr val="tx1"/>
              </a:buClr>
              <a:buFontTx/>
              <a:buNone/>
            </a:pPr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pPr marL="609600" indent="-609600">
              <a:buClr>
                <a:schemeClr val="tx1"/>
              </a:buClr>
              <a:buFontTx/>
              <a:buNone/>
            </a:pPr>
            <a:endParaRPr lang="en-US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FDE39A-CCCA-4AAD-8ABD-73663B1ECCD0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566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Properties of Free Trees (</a:t>
            </a:r>
            <a:r>
              <a:rPr lang="en-US">
                <a:solidFill>
                  <a:srgbClr val="CC0066"/>
                </a:solidFill>
              </a:rPr>
              <a:t>5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CC0066"/>
                </a:solidFill>
              </a:rPr>
              <a:t>6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Suppose that </a:t>
            </a:r>
            <a:r>
              <a:rPr lang="en-US" dirty="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 is acyclic and |</a:t>
            </a:r>
            <a:r>
              <a:rPr lang="en-US" dirty="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|  |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|  1</a:t>
            </a:r>
          </a:p>
          <a:p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Let 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 be the number of connected components of </a:t>
            </a:r>
            <a:r>
              <a:rPr lang="en-US" dirty="0">
                <a:solidFill>
                  <a:srgbClr val="008000"/>
                </a:solidFill>
                <a:sym typeface="Symbol" pitchFamily="18" charset="2"/>
              </a:rPr>
              <a:t>G</a:t>
            </a:r>
            <a:endParaRPr lang="en-US" dirty="0">
              <a:solidFill>
                <a:schemeClr val="tx2"/>
              </a:solidFill>
              <a:sym typeface="Symbol" pitchFamily="18" charset="2"/>
            </a:endParaRPr>
          </a:p>
          <a:p>
            <a:pPr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(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dirty="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), </a:t>
            </a:r>
            <a:r>
              <a:rPr lang="en-US" dirty="0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(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dirty="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),, </a:t>
            </a:r>
            <a:r>
              <a:rPr lang="en-US" dirty="0" err="1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i="1" baseline="-25000" dirty="0" err="1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(</a:t>
            </a:r>
            <a:r>
              <a:rPr lang="en-US" dirty="0" err="1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i="1" baseline="-25000" dirty="0" err="1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dirty="0" err="1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dirty="0" err="1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i="1" baseline="-25000" dirty="0" err="1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) such that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914400" y="3657600"/>
            <a:ext cx="2133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ym typeface="Symbol" pitchFamily="18" charset="2"/>
              </a:rPr>
              <a:t> </a:t>
            </a:r>
            <a:r>
              <a:rPr lang="en-US" sz="3200" dirty="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3200" i="1" baseline="-25000" dirty="0">
                <a:solidFill>
                  <a:srgbClr val="FF0000"/>
                </a:solidFill>
                <a:sym typeface="Symbol" pitchFamily="18" charset="2"/>
              </a:rPr>
              <a:t>i </a:t>
            </a:r>
            <a:r>
              <a:rPr lang="en-US" sz="3200" dirty="0">
                <a:solidFill>
                  <a:schemeClr val="tx2"/>
                </a:solidFill>
                <a:sym typeface="Symbol" pitchFamily="18" charset="2"/>
              </a:rPr>
              <a:t> </a:t>
            </a:r>
            <a:r>
              <a:rPr lang="en-US" sz="3200" dirty="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3200" dirty="0">
                <a:sym typeface="Symbol" pitchFamily="18" charset="2"/>
              </a:rPr>
              <a:t>;</a:t>
            </a:r>
            <a:endParaRPr lang="en-US" sz="3200" baseline="-25000" dirty="0">
              <a:sym typeface="Symbol" pitchFamily="18" charset="2"/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914400" y="4191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</a:rPr>
              <a:t>i </a:t>
            </a:r>
            <a:r>
              <a:rPr lang="en-US"/>
              <a:t>=1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066800" y="3581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</a:rPr>
              <a:t>k</a:t>
            </a:r>
            <a:endParaRPr lang="en-US"/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2971800" y="3657600"/>
            <a:ext cx="251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3200" i="1" baseline="-25000" dirty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4400" dirty="0">
                <a:sym typeface="Symbol" pitchFamily="18" charset="2"/>
              </a:rPr>
              <a:t>  </a:t>
            </a:r>
            <a:r>
              <a:rPr lang="en-US" sz="3200" dirty="0" err="1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3200" i="1" baseline="-25000" dirty="0" err="1">
                <a:solidFill>
                  <a:srgbClr val="FF0000"/>
                </a:solidFill>
                <a:sym typeface="Symbol" pitchFamily="18" charset="2"/>
              </a:rPr>
              <a:t>j</a:t>
            </a:r>
            <a:r>
              <a:rPr lang="en-US" sz="3200" i="1" baseline="-25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3200" dirty="0">
                <a:solidFill>
                  <a:schemeClr val="tx2"/>
                </a:solidFill>
                <a:sym typeface="Symbol" pitchFamily="18" charset="2"/>
              </a:rPr>
              <a:t> </a:t>
            </a:r>
            <a:r>
              <a:rPr lang="en-US" sz="3200" dirty="0">
                <a:sym typeface="Symbol" pitchFamily="18" charset="2"/>
              </a:rPr>
              <a:t>;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5410200" y="3733800"/>
            <a:ext cx="373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ym typeface="Symbol" pitchFamily="18" charset="2"/>
              </a:rPr>
              <a:t>1 </a:t>
            </a:r>
            <a:r>
              <a:rPr lang="en-US" sz="3200" i="1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3200" dirty="0">
                <a:sym typeface="Symbol" pitchFamily="18" charset="2"/>
              </a:rPr>
              <a:t>, </a:t>
            </a:r>
            <a:r>
              <a:rPr lang="en-US" sz="3200" i="1" dirty="0">
                <a:solidFill>
                  <a:srgbClr val="FF0000"/>
                </a:solidFill>
                <a:sym typeface="Symbol" pitchFamily="18" charset="2"/>
              </a:rPr>
              <a:t>j</a:t>
            </a:r>
            <a:r>
              <a:rPr lang="en-US" sz="3200" dirty="0">
                <a:sym typeface="Symbol" pitchFamily="18" charset="2"/>
              </a:rPr>
              <a:t>  </a:t>
            </a:r>
            <a:r>
              <a:rPr lang="en-US" sz="3200" i="1" dirty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3200" dirty="0">
                <a:sym typeface="Symbol" pitchFamily="18" charset="2"/>
              </a:rPr>
              <a:t> and </a:t>
            </a:r>
            <a:r>
              <a:rPr lang="en-US" sz="3200" i="1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32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3200" dirty="0">
                <a:sym typeface="Symbol" pitchFamily="18" charset="2"/>
              </a:rPr>
              <a:t> </a:t>
            </a:r>
            <a:r>
              <a:rPr lang="en-US" sz="3200" i="1" dirty="0">
                <a:solidFill>
                  <a:srgbClr val="FF0000"/>
                </a:solidFill>
                <a:sym typeface="Symbol" pitchFamily="18" charset="2"/>
              </a:rPr>
              <a:t>j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914400" y="4648200"/>
            <a:ext cx="2133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ym typeface="Symbol" pitchFamily="18" charset="2"/>
              </a:rPr>
              <a:t> </a:t>
            </a:r>
            <a:r>
              <a:rPr lang="en-US" sz="32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3200" i="1" baseline="-25000">
                <a:solidFill>
                  <a:srgbClr val="FF0000"/>
                </a:solidFill>
                <a:sym typeface="Symbol" pitchFamily="18" charset="2"/>
              </a:rPr>
              <a:t>i </a:t>
            </a:r>
            <a:r>
              <a:rPr lang="en-US" sz="3200">
                <a:solidFill>
                  <a:schemeClr val="tx2"/>
                </a:solidFill>
                <a:sym typeface="Symbol" pitchFamily="18" charset="2"/>
              </a:rPr>
              <a:t> </a:t>
            </a:r>
            <a:r>
              <a:rPr lang="en-US" sz="3200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en-US" sz="3200">
                <a:sym typeface="Symbol" pitchFamily="18" charset="2"/>
              </a:rPr>
              <a:t>;</a:t>
            </a:r>
            <a:endParaRPr lang="en-US" sz="3200" baseline="-25000">
              <a:sym typeface="Symbol" pitchFamily="18" charset="2"/>
            </a:endParaRP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914400" y="5181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</a:rPr>
              <a:t>i </a:t>
            </a:r>
            <a:r>
              <a:rPr lang="en-US"/>
              <a:t>=1</a:t>
            </a:r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1066800" y="4572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</a:rPr>
              <a:t>k</a:t>
            </a:r>
            <a:endParaRPr lang="en-US"/>
          </a:p>
        </p:txBody>
      </p: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2971800" y="4648200"/>
            <a:ext cx="251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3200" i="1" baseline="-2500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4400">
                <a:sym typeface="Symbol" pitchFamily="18" charset="2"/>
              </a:rPr>
              <a:t>  </a:t>
            </a:r>
            <a:r>
              <a:rPr lang="en-US" sz="32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3200" i="1" baseline="-25000">
                <a:solidFill>
                  <a:srgbClr val="FF0000"/>
                </a:solidFill>
                <a:sym typeface="Symbol" pitchFamily="18" charset="2"/>
              </a:rPr>
              <a:t>j </a:t>
            </a:r>
            <a:r>
              <a:rPr lang="en-US" sz="3200">
                <a:solidFill>
                  <a:schemeClr val="tx2"/>
                </a:solidFill>
                <a:sym typeface="Symbol" pitchFamily="18" charset="2"/>
              </a:rPr>
              <a:t> </a:t>
            </a:r>
            <a:r>
              <a:rPr lang="en-US" sz="3200">
                <a:sym typeface="Symbol" pitchFamily="18" charset="2"/>
              </a:rPr>
              <a:t>;</a:t>
            </a:r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5410199" y="4724400"/>
            <a:ext cx="3603171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ym typeface="Symbol" pitchFamily="18" charset="2"/>
              </a:rPr>
              <a:t>1 </a:t>
            </a:r>
            <a:r>
              <a:rPr lang="en-US" sz="3200" i="1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3200" dirty="0">
                <a:sym typeface="Symbol" pitchFamily="18" charset="2"/>
              </a:rPr>
              <a:t>, </a:t>
            </a:r>
            <a:r>
              <a:rPr lang="en-US" sz="3200" i="1" dirty="0">
                <a:solidFill>
                  <a:srgbClr val="FF0000"/>
                </a:solidFill>
                <a:sym typeface="Symbol" pitchFamily="18" charset="2"/>
              </a:rPr>
              <a:t>j</a:t>
            </a:r>
            <a:r>
              <a:rPr lang="en-US" sz="3200" dirty="0">
                <a:sym typeface="Symbol" pitchFamily="18" charset="2"/>
              </a:rPr>
              <a:t>  </a:t>
            </a:r>
            <a:r>
              <a:rPr lang="en-US" sz="3200" i="1" dirty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sz="3200" dirty="0">
                <a:sym typeface="Symbol" pitchFamily="18" charset="2"/>
              </a:rPr>
              <a:t> and </a:t>
            </a:r>
            <a:r>
              <a:rPr lang="en-US" sz="3200" i="1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32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3200" dirty="0">
                <a:sym typeface="Symbol" pitchFamily="18" charset="2"/>
              </a:rPr>
              <a:t> </a:t>
            </a:r>
            <a:r>
              <a:rPr lang="en-US" sz="3200" i="1" dirty="0">
                <a:solidFill>
                  <a:srgbClr val="FF0000"/>
                </a:solidFill>
                <a:sym typeface="Symbol" pitchFamily="18" charset="2"/>
              </a:rPr>
              <a:t>j</a:t>
            </a: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457200" y="5576888"/>
            <a:ext cx="952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Each connected component </a:t>
            </a:r>
            <a:r>
              <a:rPr lang="en-US" sz="2800" dirty="0" err="1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sz="2800" i="1" baseline="-25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2800" dirty="0"/>
              <a:t> is a tree by definition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37BA8F-919D-4469-BECD-3160F7CD2220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974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Properties of Free Trees (</a:t>
            </a:r>
            <a:r>
              <a:rPr lang="en-US">
                <a:solidFill>
                  <a:srgbClr val="CC0066"/>
                </a:solidFill>
              </a:rPr>
              <a:t>5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CC0066"/>
                </a:solidFill>
              </a:rPr>
              <a:t>6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/>
              <a:t>Since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>
                <a:solidFill>
                  <a:srgbClr val="CC0066"/>
                </a:solidFill>
              </a:rPr>
              <a:t>1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CC0066"/>
                </a:solidFill>
              </a:rPr>
              <a:t>5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 each component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 i="1" baseline="-2500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/>
              <a:t> is satisfies</a:t>
            </a:r>
          </a:p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|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i="1" baseline="-2500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  |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i="1" baseline="-2500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| 1         for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=1,2, ,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k</a:t>
            </a:r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r>
              <a:rPr lang="en-US">
                <a:solidFill>
                  <a:schemeClr val="tx2"/>
                </a:solidFill>
                <a:sym typeface="Symbol" pitchFamily="18" charset="2"/>
              </a:rPr>
              <a:t>Thus</a:t>
            </a:r>
          </a:p>
          <a:p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pPr>
              <a:buClr>
                <a:schemeClr val="tx1"/>
              </a:buClr>
            </a:pPr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Therefore, we must have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=1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2286000" y="3124200"/>
            <a:ext cx="388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ym typeface="Symbol" pitchFamily="18" charset="2"/>
              </a:rPr>
              <a:t> |</a:t>
            </a:r>
            <a:r>
              <a:rPr lang="en-US" sz="32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3200" i="1" baseline="-25000">
                <a:solidFill>
                  <a:srgbClr val="FF0000"/>
                </a:solidFill>
                <a:sym typeface="Symbol" pitchFamily="18" charset="2"/>
              </a:rPr>
              <a:t>i </a:t>
            </a:r>
            <a:r>
              <a:rPr lang="en-US" sz="4400">
                <a:sym typeface="Symbol" pitchFamily="18" charset="2"/>
              </a:rPr>
              <a:t>|</a:t>
            </a:r>
            <a:r>
              <a:rPr lang="en-US" sz="3200" i="1" baseline="-250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3200">
                <a:solidFill>
                  <a:schemeClr val="tx2"/>
                </a:solidFill>
                <a:sym typeface="Symbol" pitchFamily="18" charset="2"/>
              </a:rPr>
              <a:t> </a:t>
            </a:r>
            <a:r>
              <a:rPr lang="en-US" sz="4400">
                <a:sym typeface="Symbol" pitchFamily="18" charset="2"/>
              </a:rPr>
              <a:t> |</a:t>
            </a:r>
            <a:r>
              <a:rPr lang="en-US" sz="32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3200" i="1" baseline="-2500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4400">
                <a:sym typeface="Symbol" pitchFamily="18" charset="2"/>
              </a:rPr>
              <a:t>| </a:t>
            </a:r>
            <a:r>
              <a:rPr lang="en-US" sz="3200">
                <a:solidFill>
                  <a:schemeClr val="tx2"/>
                </a:solidFill>
                <a:sym typeface="Symbol" pitchFamily="18" charset="2"/>
              </a:rPr>
              <a:t></a:t>
            </a:r>
            <a:r>
              <a:rPr lang="en-US" sz="3200" i="1" baseline="-250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4400">
                <a:sym typeface="Symbol" pitchFamily="18" charset="2"/>
              </a:rPr>
              <a:t> </a:t>
            </a:r>
            <a:r>
              <a:rPr lang="en-US" sz="3200">
                <a:solidFill>
                  <a:schemeClr val="tx2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209800" y="3657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</a:rPr>
              <a:t>i </a:t>
            </a:r>
            <a:r>
              <a:rPr lang="en-US"/>
              <a:t>=1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362200" y="2895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</a:rPr>
              <a:t>k</a:t>
            </a:r>
            <a:endParaRPr lang="en-US"/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3733800" y="3657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</a:rPr>
              <a:t>i </a:t>
            </a:r>
            <a:r>
              <a:rPr lang="en-US"/>
              <a:t>=1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3886200" y="2895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</a:rPr>
              <a:t>k</a:t>
            </a:r>
            <a:endParaRPr lang="en-US"/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5181600" y="3657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</a:rPr>
              <a:t>i </a:t>
            </a:r>
            <a:r>
              <a:rPr lang="en-US"/>
              <a:t>=1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5334000" y="2895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</a:rPr>
              <a:t>k</a:t>
            </a:r>
            <a:endParaRPr lang="en-US"/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2819400" y="4191000"/>
            <a:ext cx="388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ym typeface="Symbol" pitchFamily="18" charset="2"/>
              </a:rPr>
              <a:t>|</a:t>
            </a:r>
            <a:r>
              <a:rPr lang="en-US" sz="3200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 sz="3200" i="1" baseline="-250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4400">
                <a:sym typeface="Symbol" pitchFamily="18" charset="2"/>
              </a:rPr>
              <a:t>|</a:t>
            </a:r>
            <a:r>
              <a:rPr lang="en-US" sz="3200" i="1" baseline="-250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3200">
                <a:solidFill>
                  <a:schemeClr val="tx2"/>
                </a:solidFill>
                <a:sym typeface="Symbol" pitchFamily="18" charset="2"/>
              </a:rPr>
              <a:t> </a:t>
            </a:r>
            <a:r>
              <a:rPr lang="en-US" sz="4400">
                <a:sym typeface="Symbol" pitchFamily="18" charset="2"/>
              </a:rPr>
              <a:t>|</a:t>
            </a:r>
            <a:r>
              <a:rPr lang="en-US" sz="320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sz="4400">
                <a:sym typeface="Symbol" pitchFamily="18" charset="2"/>
              </a:rPr>
              <a:t>| </a:t>
            </a:r>
            <a:r>
              <a:rPr lang="en-US" sz="3200">
                <a:solidFill>
                  <a:schemeClr val="tx2"/>
                </a:solidFill>
                <a:sym typeface="Symbol" pitchFamily="18" charset="2"/>
              </a:rPr>
              <a:t></a:t>
            </a:r>
            <a:r>
              <a:rPr lang="en-US" sz="3200" i="1" baseline="-250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3200" i="1">
                <a:solidFill>
                  <a:srgbClr val="FF0000"/>
                </a:solidFill>
                <a:sym typeface="Symbol" pitchFamily="18" charset="2"/>
              </a:rPr>
              <a:t>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7915E-2B5C-489A-AE6D-40E4BEAD192C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991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Properties of Free Trees (</a:t>
            </a:r>
            <a:r>
              <a:rPr lang="en-US">
                <a:solidFill>
                  <a:srgbClr val="CC0066"/>
                </a:solidFill>
              </a:rPr>
              <a:t>5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CC0066"/>
                </a:solidFill>
              </a:rPr>
              <a:t>6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That is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>
                <a:solidFill>
                  <a:srgbClr val="CC0066"/>
                </a:solidFill>
              </a:rPr>
              <a:t>5</a:t>
            </a:r>
            <a:r>
              <a:rPr lang="en-US">
                <a:solidFill>
                  <a:schemeClr val="accent2"/>
                </a:solidFill>
              </a:rPr>
              <a:t>) 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/>
              <a:t>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/>
              <a:t> is connected 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/>
              <a:t>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/>
              <a:t> is a tree</a:t>
            </a:r>
          </a:p>
          <a:p>
            <a:pPr>
              <a:buFontTx/>
              <a:buNone/>
            </a:pPr>
            <a:r>
              <a:rPr lang="en-US"/>
              <a:t>Since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>
                <a:solidFill>
                  <a:srgbClr val="CC0066"/>
                </a:solidFill>
              </a:rPr>
              <a:t>1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CC0066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	</a:t>
            </a:r>
            <a:r>
              <a:rPr lang="en-US">
                <a:solidFill>
                  <a:schemeClr val="tx2"/>
                </a:solidFill>
              </a:rPr>
              <a:t>any two vertices in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tx2"/>
                </a:solidFill>
              </a:rPr>
              <a:t> are connected by a unique simple path</a:t>
            </a:r>
          </a:p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Thus,</a:t>
            </a:r>
          </a:p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	adding any edge to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tx2"/>
                </a:solidFill>
              </a:rPr>
              <a:t> creates a cycle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92F11-A184-4DF2-B977-BFEEE8F96E5D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119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Properties of Free Trees (</a:t>
            </a:r>
            <a:r>
              <a:rPr lang="en-US">
                <a:solidFill>
                  <a:srgbClr val="CC0066"/>
                </a:solidFill>
              </a:rPr>
              <a:t>6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CC0066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609600" indent="-609600">
              <a:buClr>
                <a:schemeClr val="tx1"/>
              </a:buClr>
              <a:buFontTx/>
              <a:buNone/>
            </a:pPr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pPr marL="609600" indent="-609600">
              <a:buClr>
                <a:schemeClr val="tx1"/>
              </a:buClr>
              <a:buFontTx/>
              <a:buNone/>
            </a:pPr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pPr marL="609600" indent="-609600">
              <a:buClr>
                <a:schemeClr val="tx1"/>
              </a:buClr>
              <a:buFontTx/>
              <a:buNone/>
            </a:pPr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(6)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is acyclic, but if any edge is added to 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, the resulting graph contains a cycle</a:t>
            </a:r>
          </a:p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(1)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is a free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2D2705-F2CD-4E04-8496-68A0589BEE23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399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Properties of Free Trees (</a:t>
            </a:r>
            <a:r>
              <a:rPr lang="en-US">
                <a:solidFill>
                  <a:srgbClr val="CC0066"/>
                </a:solidFill>
              </a:rPr>
              <a:t>6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CC0066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Suppose that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is acyclic but if any edge is added to 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E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a cycle is created</a:t>
            </a:r>
          </a:p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We must show that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is connected due to the definition</a:t>
            </a:r>
          </a:p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Let </a:t>
            </a:r>
            <a:r>
              <a:rPr lang="en-US" i="1">
                <a:solidFill>
                  <a:srgbClr val="0000CC"/>
                </a:solidFill>
                <a:sym typeface="Symbol" pitchFamily="18" charset="2"/>
              </a:rPr>
              <a:t>u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and </a:t>
            </a:r>
            <a:r>
              <a:rPr lang="en-US" i="1">
                <a:solidFill>
                  <a:srgbClr val="0000CC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be two arbitrary vertices in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If </a:t>
            </a:r>
            <a:r>
              <a:rPr lang="en-US" i="1">
                <a:solidFill>
                  <a:srgbClr val="0000CC"/>
                </a:solidFill>
                <a:sym typeface="Symbol" pitchFamily="18" charset="2"/>
              </a:rPr>
              <a:t>u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and </a:t>
            </a:r>
            <a:r>
              <a:rPr lang="en-US" i="1">
                <a:solidFill>
                  <a:srgbClr val="0000CC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are not already adjacent</a:t>
            </a:r>
          </a:p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	adding the edge (</a:t>
            </a:r>
            <a:r>
              <a:rPr lang="en-US" i="1">
                <a:solidFill>
                  <a:srgbClr val="CC0066"/>
                </a:solidFill>
                <a:sym typeface="Symbol" pitchFamily="18" charset="2"/>
              </a:rPr>
              <a:t>u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i="1">
                <a:solidFill>
                  <a:srgbClr val="CC0066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) creates a cycle in which all edges but (</a:t>
            </a:r>
            <a:r>
              <a:rPr lang="en-US" i="1">
                <a:solidFill>
                  <a:srgbClr val="CC0066"/>
                </a:solidFill>
                <a:sym typeface="Symbol" pitchFamily="18" charset="2"/>
              </a:rPr>
              <a:t>u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i="1">
                <a:solidFill>
                  <a:srgbClr val="CC0066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) belong to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F0A2A8-4ECE-421A-8030-02EDDFCEF63A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851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Properties of Free Trees (</a:t>
            </a:r>
            <a:r>
              <a:rPr lang="en-US">
                <a:solidFill>
                  <a:srgbClr val="CC0066"/>
                </a:solidFill>
              </a:rPr>
              <a:t>6</a:t>
            </a:r>
            <a:r>
              <a:rPr lang="en-US">
                <a:solidFill>
                  <a:srgbClr val="CC0066"/>
                </a:solidFill>
                <a:sym typeface="Symbol" pitchFamily="18" charset="2"/>
              </a:rPr>
              <a:t></a:t>
            </a:r>
            <a:r>
              <a:rPr lang="en-US">
                <a:solidFill>
                  <a:srgbClr val="CC0066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>
                <a:solidFill>
                  <a:schemeClr val="tx2"/>
                </a:solidFill>
                <a:sym typeface="Symbol" pitchFamily="18" charset="2"/>
              </a:rPr>
              <a:t>Thus there is a path from </a:t>
            </a:r>
            <a:r>
              <a:rPr lang="en-US" i="1">
                <a:solidFill>
                  <a:srgbClr val="0000CC"/>
                </a:solidFill>
                <a:sym typeface="Symbol" pitchFamily="18" charset="2"/>
              </a:rPr>
              <a:t>u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to </a:t>
            </a:r>
            <a:r>
              <a:rPr lang="en-US" i="1">
                <a:solidFill>
                  <a:srgbClr val="0000CC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, and since </a:t>
            </a:r>
            <a:r>
              <a:rPr lang="en-US" i="1">
                <a:solidFill>
                  <a:srgbClr val="0000CC"/>
                </a:solidFill>
                <a:sym typeface="Symbol" pitchFamily="18" charset="2"/>
              </a:rPr>
              <a:t>u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and </a:t>
            </a:r>
            <a:r>
              <a:rPr lang="en-US" i="1">
                <a:solidFill>
                  <a:srgbClr val="0000CC"/>
                </a:solidFill>
                <a:sym typeface="Symbol" pitchFamily="18" charset="2"/>
              </a:rPr>
              <a:t>v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are chosen arbitrarily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 G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 is connected</a:t>
            </a:r>
            <a:endParaRPr lang="en-US">
              <a:solidFill>
                <a:srgbClr val="008000"/>
              </a:solidFill>
              <a:sym typeface="Symbol" pitchFamily="18" charset="2"/>
            </a:endParaRP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1600200" y="2209800"/>
          <a:ext cx="5729288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5" name="VISIO" r:id="rId3" imgW="6124320" imgH="4092480" progId="Visio.Drawing.6">
                  <p:embed/>
                </p:oleObj>
              </mc:Choice>
              <mc:Fallback>
                <p:oleObj name="VISIO" r:id="rId3" imgW="6124320" imgH="409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5729288" cy="382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CC67D-229F-404A-97B2-25347850AF49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CLRS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14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11397">
          <a:defRPr sz="2200" dirty="0" smtClean="0">
            <a:solidFill>
              <a:srgbClr val="CCCCFF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43727</TotalTime>
  <Words>6572</Words>
  <Application>Microsoft Office PowerPoint</Application>
  <PresentationFormat>On-screen Show (4:3)</PresentationFormat>
  <Paragraphs>1277</Paragraphs>
  <Slides>97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97</vt:i4>
      </vt:variant>
    </vt:vector>
  </HeadingPairs>
  <TitlesOfParts>
    <vt:vector size="113" baseType="lpstr">
      <vt:lpstr>LASY10</vt:lpstr>
      <vt:lpstr>Monotype Sorts</vt:lpstr>
      <vt:lpstr>ＭＳ Ｐゴシック</vt:lpstr>
      <vt:lpstr>MTSYN</vt:lpstr>
      <vt:lpstr>RMTMI</vt:lpstr>
      <vt:lpstr>Arial</vt:lpstr>
      <vt:lpstr>Calibri</vt:lpstr>
      <vt:lpstr>Courier New</vt:lpstr>
      <vt:lpstr>MT Extra</vt:lpstr>
      <vt:lpstr>Symbol</vt:lpstr>
      <vt:lpstr>Times</vt:lpstr>
      <vt:lpstr>Times New Roman</vt:lpstr>
      <vt:lpstr>Wingdings</vt:lpstr>
      <vt:lpstr>3_itu_presentation_template</vt:lpstr>
      <vt:lpstr>Picture</vt:lpstr>
      <vt:lpstr>VISIO</vt:lpstr>
      <vt:lpstr>CSC 680 Advanced Computer Algorithms</vt:lpstr>
      <vt:lpstr>Agenda</vt:lpstr>
      <vt:lpstr>Graphs</vt:lpstr>
      <vt:lpstr>Graph Terminologies</vt:lpstr>
      <vt:lpstr>Graph Terminologies (cont’d)</vt:lpstr>
      <vt:lpstr>Graph Terminologies (cont’d)</vt:lpstr>
      <vt:lpstr>Graph Terminologies (cont’d)</vt:lpstr>
      <vt:lpstr>Graph Terminologies (cont’d)</vt:lpstr>
      <vt:lpstr>Graph Connectivity</vt:lpstr>
      <vt:lpstr>Graph Isomorphism</vt:lpstr>
      <vt:lpstr>Subgraph</vt:lpstr>
      <vt:lpstr>Vertex Neighbor</vt:lpstr>
      <vt:lpstr>Special Graphs</vt:lpstr>
      <vt:lpstr>Special Graphs (cont’d)</vt:lpstr>
      <vt:lpstr>Free Trees</vt:lpstr>
      <vt:lpstr>Theorem (Properties of Free Trees)</vt:lpstr>
      <vt:lpstr>Adjacency-Matrix Representation</vt:lpstr>
      <vt:lpstr>Adjacency-List Representation</vt:lpstr>
      <vt:lpstr>Comparison of Representations</vt:lpstr>
      <vt:lpstr>Example of Graph Representations</vt:lpstr>
      <vt:lpstr>Example of Graph Representations</vt:lpstr>
      <vt:lpstr>Representation for Weighted Graph</vt:lpstr>
      <vt:lpstr>Graph-searching Algorithms</vt:lpstr>
      <vt:lpstr>Breadth-first Search</vt:lpstr>
      <vt:lpstr>Breadth-first Search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PowerPoint Presentation</vt:lpstr>
      <vt:lpstr>Analysis of BFS</vt:lpstr>
      <vt:lpstr>Breadth-first Tree</vt:lpstr>
      <vt:lpstr>Example (BFS)</vt:lpstr>
      <vt:lpstr>Depth-first Search (DFS)</vt:lpstr>
      <vt:lpstr>Depth-first Search</vt:lpstr>
      <vt:lpstr>Pseudo-code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Example (DFS)</vt:lpstr>
      <vt:lpstr>Analysis of DFS</vt:lpstr>
      <vt:lpstr>Parenthesis Theorem</vt:lpstr>
      <vt:lpstr>Example (Parenthesis Theorem)</vt:lpstr>
      <vt:lpstr>Depth-First Trees</vt:lpstr>
      <vt:lpstr>White-path Theorem</vt:lpstr>
      <vt:lpstr>Classification of Edges</vt:lpstr>
      <vt:lpstr>DFS and DAG</vt:lpstr>
      <vt:lpstr>Topological Sort</vt:lpstr>
      <vt:lpstr>Example</vt:lpstr>
      <vt:lpstr>Example (Cont.)</vt:lpstr>
      <vt:lpstr>Algorithm</vt:lpstr>
      <vt:lpstr>Algorithm</vt:lpstr>
      <vt:lpstr>Strongly Connected Components</vt:lpstr>
      <vt:lpstr>Example</vt:lpstr>
      <vt:lpstr>Finding Strongly Connected Components</vt:lpstr>
      <vt:lpstr>Algorithm for Finding SCC</vt:lpstr>
      <vt:lpstr>Example of Finding SCC</vt:lpstr>
      <vt:lpstr>PowerPoint Presentation</vt:lpstr>
      <vt:lpstr>Properties of Free Trees (12)</vt:lpstr>
      <vt:lpstr>Properties of Free Trees (12)</vt:lpstr>
      <vt:lpstr>Properties of Free Trees (12)</vt:lpstr>
      <vt:lpstr>Properties of Free Trees (23)</vt:lpstr>
      <vt:lpstr>Properties of Free Trees (23)</vt:lpstr>
      <vt:lpstr>Properties of Free Trees (34)</vt:lpstr>
      <vt:lpstr>Properties of Free Trees (Lemma)</vt:lpstr>
      <vt:lpstr>Properties of Free Trees (34)</vt:lpstr>
      <vt:lpstr>Properties of Free Trees (34)</vt:lpstr>
      <vt:lpstr>Properties of Free Trees (34)</vt:lpstr>
      <vt:lpstr>Properties of Free Trees (45)</vt:lpstr>
      <vt:lpstr>Properties of Free Trees (45)</vt:lpstr>
      <vt:lpstr>Properties of Free Trees (45)</vt:lpstr>
      <vt:lpstr>Properties of Free Trees (45)</vt:lpstr>
      <vt:lpstr>Properties of Free Trees (56)</vt:lpstr>
      <vt:lpstr>Properties of Free Trees (56)</vt:lpstr>
      <vt:lpstr>Properties of Free Trees (56)</vt:lpstr>
      <vt:lpstr>Properties of Free Trees (56)</vt:lpstr>
      <vt:lpstr>Properties of Free Trees (61)</vt:lpstr>
      <vt:lpstr>Properties of Free Trees (61)</vt:lpstr>
      <vt:lpstr>Properties of Free Trees (61)</vt:lpstr>
    </vt:vector>
  </TitlesOfParts>
  <Company>International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Richard Sun</cp:lastModifiedBy>
  <cp:revision>1293</cp:revision>
  <dcterms:created xsi:type="dcterms:W3CDTF">2013-05-07T23:48:43Z</dcterms:created>
  <dcterms:modified xsi:type="dcterms:W3CDTF">2018-02-10T05:06:27Z</dcterms:modified>
</cp:coreProperties>
</file>