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57"/>
  </p:notesMasterIdLst>
  <p:handoutMasterIdLst>
    <p:handoutMasterId r:id="rId58"/>
  </p:handoutMasterIdLst>
  <p:sldIdLst>
    <p:sldId id="256" r:id="rId2"/>
    <p:sldId id="966" r:id="rId3"/>
    <p:sldId id="1151" r:id="rId4"/>
    <p:sldId id="1152" r:id="rId5"/>
    <p:sldId id="1155" r:id="rId6"/>
    <p:sldId id="1157" r:id="rId7"/>
    <p:sldId id="1159" r:id="rId8"/>
    <p:sldId id="1160" r:id="rId9"/>
    <p:sldId id="1164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2" r:id="rId18"/>
    <p:sldId id="1173" r:id="rId19"/>
    <p:sldId id="1174" r:id="rId20"/>
    <p:sldId id="1208" r:id="rId21"/>
    <p:sldId id="1209" r:id="rId22"/>
    <p:sldId id="1210" r:id="rId23"/>
    <p:sldId id="1175" r:id="rId24"/>
    <p:sldId id="1176" r:id="rId25"/>
    <p:sldId id="1177" r:id="rId26"/>
    <p:sldId id="1178" r:id="rId27"/>
    <p:sldId id="1179" r:id="rId28"/>
    <p:sldId id="1180" r:id="rId29"/>
    <p:sldId id="1181" r:id="rId30"/>
    <p:sldId id="1182" r:id="rId31"/>
    <p:sldId id="1183" r:id="rId32"/>
    <p:sldId id="1184" r:id="rId33"/>
    <p:sldId id="1185" r:id="rId34"/>
    <p:sldId id="1186" r:id="rId35"/>
    <p:sldId id="1187" r:id="rId36"/>
    <p:sldId id="1188" r:id="rId37"/>
    <p:sldId id="1189" r:id="rId38"/>
    <p:sldId id="1190" r:id="rId39"/>
    <p:sldId id="1191" r:id="rId40"/>
    <p:sldId id="1192" r:id="rId41"/>
    <p:sldId id="1193" r:id="rId42"/>
    <p:sldId id="1194" r:id="rId43"/>
    <p:sldId id="1195" r:id="rId44"/>
    <p:sldId id="1211" r:id="rId45"/>
    <p:sldId id="1197" r:id="rId46"/>
    <p:sldId id="1198" r:id="rId47"/>
    <p:sldId id="1199" r:id="rId48"/>
    <p:sldId id="1200" r:id="rId49"/>
    <p:sldId id="1201" r:id="rId50"/>
    <p:sldId id="1202" r:id="rId51"/>
    <p:sldId id="1203" r:id="rId52"/>
    <p:sldId id="1204" r:id="rId53"/>
    <p:sldId id="1205" r:id="rId54"/>
    <p:sldId id="1206" r:id="rId55"/>
    <p:sldId id="1207" r:id="rId5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B0"/>
    <a:srgbClr val="008F96"/>
    <a:srgbClr val="00C2CC"/>
    <a:srgbClr val="00939A"/>
    <a:srgbClr val="FAE0A0"/>
    <a:srgbClr val="00ACB5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8" autoAdjust="0"/>
    <p:restoredTop sz="95256" autoAdjust="0"/>
  </p:normalViewPr>
  <p:slideViewPr>
    <p:cSldViewPr snapToGrid="0" snapToObjects="1">
      <p:cViewPr varScale="1">
        <p:scale>
          <a:sx n="79" d="100"/>
          <a:sy n="79" d="100"/>
        </p:scale>
        <p:origin x="1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otherwise 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the previous Lemma.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</a:t>
            </a:r>
            <a:r>
              <a:rPr lang="en-US" baseline="0" dirty="0"/>
              <a:t> the time </a:t>
            </a:r>
            <a:r>
              <a:rPr lang="en-US" i="1" baseline="0" dirty="0"/>
              <a:t>u</a:t>
            </a:r>
            <a:r>
              <a:rPr lang="en-US" baseline="0" dirty="0"/>
              <a:t> is being added into </a:t>
            </a:r>
            <a:r>
              <a:rPr lang="en-US" i="1" baseline="0" dirty="0"/>
              <a:t>S</a:t>
            </a:r>
            <a:r>
              <a:rPr lang="en-US" baseline="0" dirty="0"/>
              <a:t>, </a:t>
            </a:r>
            <a:r>
              <a:rPr lang="en-US" i="1" baseline="0" dirty="0"/>
              <a:t>d</a:t>
            </a:r>
            <a:r>
              <a:rPr lang="en-US" baseline="0" dirty="0"/>
              <a:t>[</a:t>
            </a:r>
            <a:r>
              <a:rPr lang="en-US" i="1" baseline="0" dirty="0"/>
              <a:t>u</a:t>
            </a:r>
            <a:r>
              <a:rPr lang="en-US" baseline="0" dirty="0"/>
              <a:t>] is the </a:t>
            </a:r>
            <a:r>
              <a:rPr lang="en-US" baseline="0"/>
              <a:t>smallest value </a:t>
            </a:r>
            <a:r>
              <a:rPr lang="en-US" baseline="0" dirty="0"/>
              <a:t>in the priority queue.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2092B-D7BF-471F-9859-A2BD6F8076F0}" type="datetime1">
              <a:rPr lang="en-US" smtClean="0"/>
              <a:t>3/16/2017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2893C-83A5-4008-866B-EB62B9DD3610}" type="datetime1">
              <a:rPr lang="en-US" altLang="en-US" smtClean="0"/>
              <a:t>3/16/2017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36D8C0-1F1E-40B8-A089-7B98EE5A7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E14201-D4A3-43C1-BF28-8D09F7513C37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49203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AFD61FBF-C828-4432-A67F-29C2856EACFD}" type="datetime1">
              <a:rPr lang="en-US" spc="-10" smtClean="0"/>
              <a:t>3/16/2017</a:t>
            </a:fld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54154" y="6550927"/>
            <a:ext cx="548895" cy="2039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L17.</a:t>
            </a:r>
            <a:fld id="{81D60167-4931-47E6-BA6A-407CBD079E47}" type="slidenum">
              <a:rPr lang="en-US" spc="-10" smtClean="0"/>
              <a:pPr marL="12739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7642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48418"/>
            <a:ext cx="8726394" cy="663833"/>
          </a:xfrm>
        </p:spPr>
        <p:txBody>
          <a:bodyPr wrap="none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89142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C2089-BDEF-4490-BBE2-DB9CE94BDDBB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SEN-921</a:t>
            </a:r>
            <a:r>
              <a:rPr lang="en-US" baseline="0" dirty="0">
                <a:solidFill>
                  <a:srgbClr val="00B050"/>
                </a:solidFill>
              </a:rPr>
              <a:t> Graph Algorithms and Applications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7BEB68F6-B208-4230-AB4D-6B99A04472E6}" type="datetime1">
              <a:rPr lang="en-US" spc="-10" smtClean="0"/>
              <a:t>3/16/2017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B769-57C0-460C-B856-E643D41BCE1D}" type="datetime1">
              <a:rPr lang="en-US" altLang="en-US" smtClean="0"/>
              <a:t>3/16/2017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024F07-5C07-4A12-9E5A-E42A20DC5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4A66F-0EBF-4F41-B142-545555FCAA87}" type="datetime1">
              <a:rPr lang="en-US" altLang="en-US" smtClean="0"/>
              <a:t>3/16/2017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AADDED-43C7-4228-A33B-042D3FA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902481-E29C-4024-9528-485419E9C870}" type="datetime1">
              <a:rPr lang="en-US" smtClean="0"/>
              <a:t>3/16/2017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7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Single-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Source Shortest Paths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 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C4AC-A785-4AE6-B4F6-88382CC53906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10916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2226" y="1819284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6785" y="1217366"/>
            <a:ext cx="396707" cy="1090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6"/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12739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1583" y="3835205"/>
            <a:ext cx="383335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7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24"/>
              </a:spcBef>
            </a:pPr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7168" y="3835205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33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24"/>
              </a:spcBef>
            </a:pPr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254" y="2136089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8633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049" y="1498900"/>
            <a:ext cx="17001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Initialize: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5520" y="288923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1583" y="1239138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380" y="3910286"/>
            <a:ext cx="3427090" cy="9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1264" algn="l"/>
                <a:tab pos="1924919" algn="l"/>
                <a:tab pos="2525580" algn="l"/>
                <a:tab pos="3165733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D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760540">
              <a:spcBef>
                <a:spcPts val="988"/>
              </a:spcBef>
              <a:tabLst>
                <a:tab pos="1347188" algn="l"/>
                <a:tab pos="1953582" algn="l"/>
                <a:tab pos="2563161" algn="l"/>
                <a:tab pos="318038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0959" y="5439951"/>
            <a:ext cx="857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80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8924-5FD1-4A95-8347-F1AF7A9675EB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2180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1583" y="1217366"/>
            <a:ext cx="371873" cy="1090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33122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6785" y="1217366"/>
            <a:ext cx="396707" cy="1090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6"/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12739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1583" y="3846091"/>
            <a:ext cx="383335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7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24"/>
              </a:spcBef>
            </a:pPr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7168" y="3824319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33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24"/>
              </a:spcBef>
            </a:pPr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050" y="1500667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“A”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-</a:t>
            </a: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17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8633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5520" y="283480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90495" y="4435901"/>
            <a:ext cx="2496770" cy="0"/>
          </a:xfrm>
          <a:custGeom>
            <a:avLst/>
            <a:gdLst/>
            <a:ahLst/>
            <a:cxnLst/>
            <a:rect l="l" t="t" r="r" b="b"/>
            <a:pathLst>
              <a:path w="2489835">
                <a:moveTo>
                  <a:pt x="0" y="0"/>
                </a:moveTo>
                <a:lnTo>
                  <a:pt x="2489453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3216" y="4435901"/>
            <a:ext cx="70681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3515" y="4423282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381" y="3910286"/>
            <a:ext cx="3426453" cy="9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0627" algn="l"/>
                <a:tab pos="1924919" algn="l"/>
                <a:tab pos="2526217" algn="l"/>
                <a:tab pos="3165096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D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760540">
              <a:spcBef>
                <a:spcPts val="988"/>
              </a:spcBef>
              <a:tabLst>
                <a:tab pos="1347188" algn="l"/>
                <a:tab pos="1953582" algn="l"/>
                <a:tab pos="2563161" algn="l"/>
                <a:tab pos="318038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0960" y="5439951"/>
            <a:ext cx="13111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314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FFA5-51E4-49D3-8089-E28884678E79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10916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515" y="4423282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15" y="4435901"/>
            <a:ext cx="2903666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62744" y="1223879"/>
            <a:ext cx="433639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10</a:t>
            </a:r>
            <a:endParaRPr sz="3200" dirty="0">
              <a:latin typeface="Times New Roman"/>
              <a:cs typeface="Times New Roman"/>
            </a:endParaRPr>
          </a:p>
          <a:p>
            <a:pPr marL="75799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6785" y="1217366"/>
            <a:ext cx="396707" cy="1090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6"/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12739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0764" y="3824319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4586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7530" y="3824319"/>
            <a:ext cx="373147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96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24"/>
              </a:spcBef>
            </a:pPr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050" y="1498900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499" algn="r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Relax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all edges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leaving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24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5975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381" y="3910286"/>
            <a:ext cx="34264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0627" algn="l"/>
                <a:tab pos="1924919" algn="l"/>
                <a:tab pos="2526217" algn="l"/>
                <a:tab pos="3165096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D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2475" y="4500587"/>
            <a:ext cx="2662967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79"/>
              </a:lnSpc>
              <a:tabLst>
                <a:tab pos="598750" algn="l"/>
                <a:tab pos="1205144" algn="l"/>
                <a:tab pos="1814722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554163">
              <a:lnSpc>
                <a:spcPts val="2879"/>
              </a:lnSpc>
              <a:tabLst>
                <a:tab pos="1236993" algn="l"/>
                <a:tab pos="1815360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5520" y="2823922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0960" y="5439951"/>
            <a:ext cx="13111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4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5F54-CC33-4344-89E8-DB011AC82744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43574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515" y="4423282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15" y="4435901"/>
            <a:ext cx="2903666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62744" y="1191221"/>
            <a:ext cx="433639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10</a:t>
            </a:r>
            <a:endParaRPr sz="3200" dirty="0">
              <a:latin typeface="Times New Roman"/>
              <a:cs typeface="Times New Roman"/>
            </a:endParaRPr>
          </a:p>
          <a:p>
            <a:pPr marL="75799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6785" y="1184708"/>
            <a:ext cx="396707" cy="1090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6"/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12739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7640" y="4781988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30764" y="3835205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4586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7530" y="3835205"/>
            <a:ext cx="373147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96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24"/>
              </a:spcBef>
            </a:pPr>
            <a:r>
              <a:rPr sz="3200" spc="-2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050" y="1500667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“C”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-</a:t>
            </a: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17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6861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387" y="3910286"/>
            <a:ext cx="34264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0627" algn="l"/>
                <a:tab pos="1924919" algn="l"/>
                <a:tab pos="2525580" algn="l"/>
                <a:tab pos="3165096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D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2475" y="4500587"/>
            <a:ext cx="2662967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79"/>
              </a:lnSpc>
              <a:tabLst>
                <a:tab pos="598750" algn="l"/>
                <a:tab pos="1205144" algn="l"/>
                <a:tab pos="1814722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554163">
              <a:lnSpc>
                <a:spcPts val="2879"/>
              </a:lnSpc>
              <a:tabLst>
                <a:tab pos="1236993" algn="l"/>
                <a:tab pos="1815360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5520" y="2856580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960" y="5439951"/>
            <a:ext cx="17861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12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6C7-93B1-497A-92B0-EE4686DBA36D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7623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515" y="4423282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15" y="4435901"/>
            <a:ext cx="2903666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2226" y="1289195"/>
            <a:ext cx="350860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96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8699" y="1289195"/>
            <a:ext cx="454653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 dirty="0">
              <a:latin typeface="Times New Roman"/>
              <a:cs typeface="Times New Roman"/>
            </a:endParaRPr>
          </a:p>
          <a:p>
            <a:pPr marL="70704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7640" y="4781988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30764" y="3889635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4586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9708" y="3889635"/>
            <a:ext cx="350860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3312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050" y="1498900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499" algn="r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Relax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all edges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leaving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24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8633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387" y="3910286"/>
            <a:ext cx="34264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0627" algn="l"/>
                <a:tab pos="1924919" algn="l"/>
                <a:tab pos="2525580" algn="l"/>
                <a:tab pos="3165096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D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2475" y="4500587"/>
            <a:ext cx="2662967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79"/>
              </a:lnSpc>
              <a:tabLst>
                <a:tab pos="598750" algn="l"/>
                <a:tab pos="1205144" algn="l"/>
                <a:tab pos="1814722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541423" algn="ctr">
              <a:lnSpc>
                <a:spcPts val="2869"/>
              </a:lnSpc>
              <a:tabLst>
                <a:tab pos="1224253" algn="l"/>
                <a:tab pos="1802621" algn="l"/>
                <a:tab pos="241984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585374" algn="ctr">
              <a:lnSpc>
                <a:spcPts val="2879"/>
              </a:lnSpc>
              <a:tabLst>
                <a:tab pos="1724911" algn="l"/>
                <a:tab pos="241984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11	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5520" y="288923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960" y="5439951"/>
            <a:ext cx="17861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47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1C0-D85D-42D6-BED5-FB3654609165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7623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515" y="4423282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15" y="4435901"/>
            <a:ext cx="2903666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2226" y="1289195"/>
            <a:ext cx="350860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96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8742" y="1289195"/>
            <a:ext cx="454653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 dirty="0">
              <a:latin typeface="Times New Roman"/>
              <a:cs typeface="Times New Roman"/>
            </a:endParaRPr>
          </a:p>
          <a:p>
            <a:pPr marL="70704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7640" y="4781988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4821" y="5152932"/>
            <a:ext cx="338124" cy="458900"/>
          </a:xfrm>
          <a:custGeom>
            <a:avLst/>
            <a:gdLst/>
            <a:ahLst/>
            <a:cxnLst/>
            <a:rect l="l" t="t" r="r" b="b"/>
            <a:pathLst>
              <a:path w="337185" h="457200">
                <a:moveTo>
                  <a:pt x="0" y="0"/>
                </a:moveTo>
                <a:lnTo>
                  <a:pt x="0" y="457200"/>
                </a:lnTo>
                <a:lnTo>
                  <a:pt x="336804" y="457200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30764" y="3889635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4586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9708" y="3889635"/>
            <a:ext cx="350860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3312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050" y="1500667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“E”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-</a:t>
            </a: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17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8633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387" y="3910286"/>
            <a:ext cx="34264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0627" algn="l"/>
                <a:tab pos="1924919" algn="l"/>
                <a:tab pos="2525580" algn="l"/>
                <a:tab pos="3165096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D 	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2475" y="4500587"/>
            <a:ext cx="2662967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79"/>
              </a:lnSpc>
              <a:tabLst>
                <a:tab pos="586011" algn="l"/>
                <a:tab pos="1192405" algn="l"/>
                <a:tab pos="1801983" algn="l"/>
                <a:tab pos="241984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554163">
              <a:lnSpc>
                <a:spcPts val="2869"/>
              </a:lnSpc>
              <a:tabLst>
                <a:tab pos="1236993" algn="l"/>
                <a:tab pos="1815360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43951" algn="ctr">
              <a:lnSpc>
                <a:spcPts val="2879"/>
              </a:lnSpc>
              <a:tabLst>
                <a:tab pos="1183487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5564" y="288923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4544" y="5235124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80959" y="5439951"/>
            <a:ext cx="22388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0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558-8573-4409-A814-E3B1E7747277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8" y="1707935"/>
            <a:ext cx="4313663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7623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515" y="4423282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15" y="4435901"/>
            <a:ext cx="2903666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2226" y="1289195"/>
            <a:ext cx="350860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96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8742" y="1289195"/>
            <a:ext cx="454653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 dirty="0">
              <a:latin typeface="Times New Roman"/>
              <a:cs typeface="Times New Roman"/>
            </a:endParaRPr>
          </a:p>
          <a:p>
            <a:pPr marL="70704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7640" y="4781988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4821" y="5152932"/>
            <a:ext cx="338124" cy="458900"/>
          </a:xfrm>
          <a:custGeom>
            <a:avLst/>
            <a:gdLst/>
            <a:ahLst/>
            <a:cxnLst/>
            <a:rect l="l" t="t" r="r" b="b"/>
            <a:pathLst>
              <a:path w="337185" h="457200">
                <a:moveTo>
                  <a:pt x="0" y="0"/>
                </a:moveTo>
                <a:lnTo>
                  <a:pt x="0" y="457200"/>
                </a:lnTo>
                <a:lnTo>
                  <a:pt x="336804" y="457200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30764" y="3889635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4586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9708" y="3889635"/>
            <a:ext cx="350860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3312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050" y="1498900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499" algn="r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Relax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all edges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leaving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24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8633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387" y="3910286"/>
            <a:ext cx="34264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0627" algn="l"/>
                <a:tab pos="1924919" algn="l"/>
                <a:tab pos="2525580" algn="l"/>
                <a:tab pos="3165096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D 	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2475" y="4500587"/>
            <a:ext cx="2662967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79"/>
              </a:lnSpc>
              <a:tabLst>
                <a:tab pos="586011" algn="l"/>
                <a:tab pos="1192405" algn="l"/>
                <a:tab pos="1801983" algn="l"/>
                <a:tab pos="241984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554163">
              <a:lnSpc>
                <a:spcPts val="2869"/>
              </a:lnSpc>
              <a:tabLst>
                <a:tab pos="1236993" algn="l"/>
                <a:tab pos="1815360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43951" algn="ctr">
              <a:lnSpc>
                <a:spcPts val="2869"/>
              </a:lnSpc>
              <a:tabLst>
                <a:tab pos="1183487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11</a:t>
            </a:r>
            <a:endParaRPr sz="2400">
              <a:latin typeface="Times New Roman"/>
              <a:cs typeface="Times New Roman"/>
            </a:endParaRPr>
          </a:p>
          <a:p>
            <a:pPr marL="43951" algn="ctr">
              <a:lnSpc>
                <a:spcPts val="2879"/>
              </a:lnSpc>
              <a:tabLst>
                <a:tab pos="1183487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5564" y="288923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0959" y="5439951"/>
            <a:ext cx="22388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4544" y="5235124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05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7E6E-A1F1-4D22-B5E0-F4F8041D584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8" y="1707935"/>
            <a:ext cx="4313663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7623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515" y="4423282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15" y="4435901"/>
            <a:ext cx="2903666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2226" y="1289195"/>
            <a:ext cx="350860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96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8699" y="1289195"/>
            <a:ext cx="454653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 dirty="0">
              <a:latin typeface="Times New Roman"/>
              <a:cs typeface="Times New Roman"/>
            </a:endParaRPr>
          </a:p>
          <a:p>
            <a:pPr marL="70704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0764" y="3889635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4586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9708" y="3889635"/>
            <a:ext cx="350860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3312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050" y="1500667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“B”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-</a:t>
            </a: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17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8633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381" y="3910286"/>
            <a:ext cx="34264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1264" algn="l"/>
                <a:tab pos="1924919" algn="l"/>
                <a:tab pos="2525580" algn="l"/>
                <a:tab pos="3165096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D 	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5520" y="288923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0959" y="5439951"/>
            <a:ext cx="26909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88216"/>
              </p:ext>
            </p:extLst>
          </p:nvPr>
        </p:nvGraphicFramePr>
        <p:xfrm>
          <a:off x="1410189" y="4496340"/>
          <a:ext cx="2732373" cy="1494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1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   </a:t>
                      </a: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30">
                <a:tc>
                  <a:txBody>
                    <a:bodyPr/>
                    <a:lstStyle/>
                    <a:p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   </a:t>
                      </a: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</a:t>
                      </a:r>
                      <a:endParaRPr sz="2400" dirty="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4">
                <a:tc>
                  <a:txBody>
                    <a:bodyPr/>
                    <a:lstStyle/>
                    <a:p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81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FEE6-AAD3-4E35-B476-E11379A124A3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7623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515" y="4368852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15" y="4381471"/>
            <a:ext cx="2903666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2226" y="1289195"/>
            <a:ext cx="350860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96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6785" y="1289195"/>
            <a:ext cx="396707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53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9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7640" y="4727558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4821" y="5098502"/>
            <a:ext cx="338124" cy="458900"/>
          </a:xfrm>
          <a:custGeom>
            <a:avLst/>
            <a:gdLst/>
            <a:ahLst/>
            <a:cxnLst/>
            <a:rect l="l" t="t" r="r" b="b"/>
            <a:pathLst>
              <a:path w="337185" h="457200">
                <a:moveTo>
                  <a:pt x="0" y="0"/>
                </a:moveTo>
                <a:lnTo>
                  <a:pt x="0" y="457200"/>
                </a:lnTo>
                <a:lnTo>
                  <a:pt x="336804" y="457200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0926" y="5463327"/>
            <a:ext cx="338124" cy="458900"/>
          </a:xfrm>
          <a:custGeom>
            <a:avLst/>
            <a:gdLst/>
            <a:ahLst/>
            <a:cxnLst/>
            <a:rect l="l" t="t" r="r" b="b"/>
            <a:pathLst>
              <a:path w="337185" h="457200">
                <a:moveTo>
                  <a:pt x="0" y="0"/>
                </a:moveTo>
                <a:lnTo>
                  <a:pt x="0" y="457200"/>
                </a:lnTo>
                <a:lnTo>
                  <a:pt x="336804" y="457200"/>
                </a:lnTo>
                <a:lnTo>
                  <a:pt x="336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30764" y="3889635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4586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99708" y="3889635"/>
            <a:ext cx="350860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3312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050" y="1498900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499" algn="r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Relax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all edges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leaving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24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18633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381" y="3855856"/>
            <a:ext cx="34264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1264" algn="l"/>
                <a:tab pos="1924919" algn="l"/>
                <a:tab pos="2525580" algn="l"/>
                <a:tab pos="3165096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dirty="0">
                <a:solidFill>
                  <a:srgbClr val="008A87"/>
                </a:solidFill>
                <a:latin typeface="Times New Roman"/>
                <a:cs typeface="Times New Roman"/>
              </a:rPr>
              <a:t>D 	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2475" y="4446157"/>
            <a:ext cx="2662967" cy="1859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79"/>
              </a:lnSpc>
              <a:tabLst>
                <a:tab pos="586011" algn="l"/>
                <a:tab pos="1192405" algn="l"/>
                <a:tab pos="1801983" algn="l"/>
                <a:tab pos="241984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 dirty="0">
              <a:latin typeface="Symbol"/>
              <a:cs typeface="Symbol"/>
            </a:endParaRPr>
          </a:p>
          <a:p>
            <a:pPr marL="554163">
              <a:lnSpc>
                <a:spcPts val="2869"/>
              </a:lnSpc>
              <a:tabLst>
                <a:tab pos="1236993" algn="l"/>
                <a:tab pos="1815360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 dirty="0">
              <a:latin typeface="Symbol"/>
              <a:cs typeface="Symbol"/>
            </a:endParaRPr>
          </a:p>
          <a:p>
            <a:pPr marL="43951" algn="ctr">
              <a:lnSpc>
                <a:spcPts val="2869"/>
              </a:lnSpc>
              <a:tabLst>
                <a:tab pos="1183487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11</a:t>
            </a:r>
            <a:endParaRPr sz="2400" dirty="0">
              <a:latin typeface="Times New Roman"/>
              <a:cs typeface="Times New Roman"/>
            </a:endParaRPr>
          </a:p>
          <a:p>
            <a:pPr marL="1183487" algn="ctr">
              <a:lnSpc>
                <a:spcPts val="2869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 dirty="0">
              <a:latin typeface="Times New Roman"/>
              <a:cs typeface="Times New Roman"/>
            </a:endParaRPr>
          </a:p>
          <a:p>
            <a:pPr marR="655441" algn="r">
              <a:lnSpc>
                <a:spcPts val="2879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5520" y="288923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80959" y="5439951"/>
            <a:ext cx="26909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4544" y="5180694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0649" y="5545517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965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7366-82BA-4A02-8E47-D750A62E699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7623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515" y="4270878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15" y="4283497"/>
            <a:ext cx="2903666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2226" y="1289195"/>
            <a:ext cx="350860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96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6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6785" y="1289195"/>
            <a:ext cx="396707" cy="108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53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9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62"/>
              </a:spcBef>
            </a:pPr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7640" y="4629584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4821" y="5000528"/>
            <a:ext cx="338124" cy="458900"/>
          </a:xfrm>
          <a:custGeom>
            <a:avLst/>
            <a:gdLst/>
            <a:ahLst/>
            <a:cxnLst/>
            <a:rect l="l" t="t" r="r" b="b"/>
            <a:pathLst>
              <a:path w="337185" h="457200">
                <a:moveTo>
                  <a:pt x="0" y="0"/>
                </a:moveTo>
                <a:lnTo>
                  <a:pt x="0" y="457200"/>
                </a:lnTo>
                <a:lnTo>
                  <a:pt x="336804" y="457200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0926" y="5365353"/>
            <a:ext cx="338124" cy="458900"/>
          </a:xfrm>
          <a:custGeom>
            <a:avLst/>
            <a:gdLst/>
            <a:ahLst/>
            <a:cxnLst/>
            <a:rect l="l" t="t" r="r" b="b"/>
            <a:pathLst>
              <a:path w="337185" h="457200">
                <a:moveTo>
                  <a:pt x="0" y="0"/>
                </a:moveTo>
                <a:lnTo>
                  <a:pt x="0" y="457200"/>
                </a:lnTo>
                <a:lnTo>
                  <a:pt x="336804" y="457200"/>
                </a:lnTo>
                <a:lnTo>
                  <a:pt x="336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7409" y="5730178"/>
            <a:ext cx="337487" cy="458900"/>
          </a:xfrm>
          <a:custGeom>
            <a:avLst/>
            <a:gdLst/>
            <a:ahLst/>
            <a:cxnLst/>
            <a:rect l="l" t="t" r="r" b="b"/>
            <a:pathLst>
              <a:path w="336550" h="457200">
                <a:moveTo>
                  <a:pt x="0" y="0"/>
                </a:moveTo>
                <a:lnTo>
                  <a:pt x="0" y="457200"/>
                </a:lnTo>
                <a:lnTo>
                  <a:pt x="336042" y="45720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30764" y="3889635"/>
            <a:ext cx="373783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4586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99708" y="3889635"/>
            <a:ext cx="350860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33122">
              <a:spcBef>
                <a:spcPts val="1424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050" y="1500667"/>
            <a:ext cx="450641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684" algn="r"/>
            <a:r>
              <a:rPr sz="3200" b="1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“D”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-</a:t>
            </a:r>
            <a:r>
              <a:rPr sz="32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117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8633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4380" y="3757882"/>
            <a:ext cx="34270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98750" algn="l"/>
                <a:tab pos="1331264" algn="l"/>
                <a:tab pos="1924919" algn="l"/>
                <a:tab pos="2525580" algn="l"/>
                <a:tab pos="3165733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u="heavy" spc="10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</a:t>
            </a:r>
            <a:r>
              <a:rPr sz="3200" i="1" u="heavy" spc="-2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r>
              <a:rPr sz="3200" i="1" u="heavy" dirty="0">
                <a:solidFill>
                  <a:srgbClr val="CCCCFF"/>
                </a:solidFill>
                <a:latin typeface="Times New Roman"/>
                <a:cs typeface="Times New Roman"/>
              </a:rPr>
              <a:t> 	D 	</a:t>
            </a:r>
            <a:r>
              <a:rPr sz="3200" i="1" u="heavy" spc="-20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2475" y="4348183"/>
            <a:ext cx="2662967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79"/>
              </a:lnSpc>
              <a:tabLst>
                <a:tab pos="586011" algn="l"/>
                <a:tab pos="1192405" algn="l"/>
                <a:tab pos="1801983" algn="l"/>
                <a:tab pos="241984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554163">
              <a:lnSpc>
                <a:spcPts val="2869"/>
              </a:lnSpc>
              <a:tabLst>
                <a:tab pos="1236993" algn="l"/>
                <a:tab pos="1815360" algn="l"/>
                <a:tab pos="2432583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43951" algn="ctr">
              <a:lnSpc>
                <a:spcPts val="2869"/>
              </a:lnSpc>
              <a:tabLst>
                <a:tab pos="1183487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11</a:t>
            </a:r>
            <a:endParaRPr sz="2400">
              <a:latin typeface="Times New Roman"/>
              <a:cs typeface="Times New Roman"/>
            </a:endParaRPr>
          </a:p>
          <a:p>
            <a:pPr marL="1770134">
              <a:lnSpc>
                <a:spcPts val="2879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05520" y="288923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0960" y="5439951"/>
            <a:ext cx="318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B,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4544" y="5082720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0649" y="5447543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66368" y="5812369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60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29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Single-Source Shortest Paths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Properties of shortest paths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 err="1">
                <a:solidFill>
                  <a:prstClr val="black"/>
                </a:solidFill>
                <a:latin typeface="Times New Roman"/>
                <a:cs typeface="Times New Roman"/>
              </a:rPr>
              <a:t>Dijkstra’s</a:t>
            </a: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 algorithm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Correctness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Analysis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Breadth-first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A814CE-DEFA-4AD6-BFFB-195C2E96E75D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9C84-61AF-49D1-9A63-68DDE0808311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09366" y="1357647"/>
            <a:ext cx="2958428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39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12739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367" y="2877575"/>
            <a:ext cx="103220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2691" y="2883279"/>
            <a:ext cx="587100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7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priorit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queu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maintainin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842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AF07-B501-48ED-8B4B-36137E0C240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09366" y="1357647"/>
            <a:ext cx="2958428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 dirty="0">
              <a:latin typeface="Symbol"/>
              <a:cs typeface="Symbol"/>
            </a:endParaRPr>
          </a:p>
          <a:p>
            <a:pPr marL="12739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366" y="2877575"/>
            <a:ext cx="1852359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39">
              <a:spcBef>
                <a:spcPts val="65"/>
              </a:spcBef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2691" y="2883279"/>
            <a:ext cx="587100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7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priorit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queu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maintainin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892" y="3718929"/>
            <a:ext cx="5695897" cy="19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47216" algn="ctr">
              <a:lnSpc>
                <a:spcPts val="32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XTRAC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-M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71357">
              <a:lnSpc>
                <a:spcPts val="3009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929337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849756">
              <a:lnSpc>
                <a:spcPts val="3225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659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F9EC-F2BA-4C80-800C-4FB1C2FC0A8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09366" y="1357647"/>
            <a:ext cx="2958428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39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12739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3253" y="4882206"/>
            <a:ext cx="4398799" cy="764833"/>
          </a:xfrm>
          <a:custGeom>
            <a:avLst/>
            <a:gdLst/>
            <a:ahLst/>
            <a:cxnLst/>
            <a:rect l="l" t="t" r="r" b="b"/>
            <a:pathLst>
              <a:path w="4386580" h="762000">
                <a:moveTo>
                  <a:pt x="4386072" y="127229"/>
                </a:moveTo>
                <a:lnTo>
                  <a:pt x="4378806" y="84865"/>
                </a:lnTo>
                <a:lnTo>
                  <a:pt x="4358689" y="48501"/>
                </a:lnTo>
                <a:lnTo>
                  <a:pt x="4328234" y="20654"/>
                </a:lnTo>
                <a:lnTo>
                  <a:pt x="4289959" y="3838"/>
                </a:lnTo>
                <a:lnTo>
                  <a:pt x="4261341" y="0"/>
                </a:lnTo>
                <a:lnTo>
                  <a:pt x="124588" y="84"/>
                </a:lnTo>
                <a:lnTo>
                  <a:pt x="84097" y="7282"/>
                </a:lnTo>
                <a:lnTo>
                  <a:pt x="47865" y="27512"/>
                </a:lnTo>
                <a:lnTo>
                  <a:pt x="20246" y="58125"/>
                </a:lnTo>
                <a:lnTo>
                  <a:pt x="3692" y="96583"/>
                </a:lnTo>
                <a:lnTo>
                  <a:pt x="0" y="634721"/>
                </a:lnTo>
                <a:lnTo>
                  <a:pt x="832" y="649396"/>
                </a:lnTo>
                <a:lnTo>
                  <a:pt x="12591" y="690147"/>
                </a:lnTo>
                <a:lnTo>
                  <a:pt x="36337" y="724008"/>
                </a:lnTo>
                <a:lnTo>
                  <a:pt x="69618" y="748440"/>
                </a:lnTo>
                <a:lnTo>
                  <a:pt x="109983" y="760904"/>
                </a:lnTo>
                <a:lnTo>
                  <a:pt x="4258817" y="761975"/>
                </a:lnTo>
                <a:lnTo>
                  <a:pt x="4273450" y="761136"/>
                </a:lnTo>
                <a:lnTo>
                  <a:pt x="4314093" y="749308"/>
                </a:lnTo>
                <a:lnTo>
                  <a:pt x="4347898" y="725465"/>
                </a:lnTo>
                <a:lnTo>
                  <a:pt x="4372348" y="692124"/>
                </a:lnTo>
                <a:lnTo>
                  <a:pt x="4384927" y="651802"/>
                </a:lnTo>
                <a:lnTo>
                  <a:pt x="4386072" y="12722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366" y="2877575"/>
            <a:ext cx="1852359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39">
              <a:spcBef>
                <a:spcPts val="65"/>
              </a:spcBef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2691" y="2883279"/>
            <a:ext cx="587100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7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priorit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queu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maintainin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892" y="3718929"/>
            <a:ext cx="5695897" cy="19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47216" algn="ctr">
              <a:lnSpc>
                <a:spcPts val="32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XTRAC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-M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  <a:p>
            <a:pPr marL="471357">
              <a:lnSpc>
                <a:spcPts val="3009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  <a:p>
            <a:pPr marL="929337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849756">
              <a:lnSpc>
                <a:spcPts val="3225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0024" y="5712005"/>
            <a:ext cx="390657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Implici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ECREASE</a:t>
            </a:r>
            <a:r>
              <a:rPr sz="3200" spc="-5" dirty="0">
                <a:latin typeface="Times New Roman"/>
                <a:cs typeface="Times New Roman"/>
              </a:rPr>
              <a:t>-K</a:t>
            </a:r>
            <a:r>
              <a:rPr sz="2400" spc="-5" dirty="0">
                <a:latin typeface="Times New Roman"/>
                <a:cs typeface="Times New Roman"/>
              </a:rPr>
              <a:t>EY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7611" y="4787680"/>
            <a:ext cx="1744747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608" marR="5096" indent="-532506">
              <a:lnSpc>
                <a:spcPts val="3461"/>
              </a:lnSpc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relaxation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step</a:t>
            </a:r>
            <a:endParaRPr sz="3200">
              <a:latin typeface="Times New Roman"/>
              <a:cs typeface="Times New Roman"/>
            </a:endParaRPr>
          </a:p>
        </p:txBody>
      </p: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508577" y="5647039"/>
            <a:ext cx="341447" cy="311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52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— Part I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DE1-0B14-4D90-8608-CE32D8814C9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72548" y="986195"/>
            <a:ext cx="8536523" cy="1753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9400"/>
              </a:lnSpc>
              <a:tabLst>
                <a:tab pos="1654207" algn="l"/>
                <a:tab pos="754043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</a:t>
            </a:r>
            <a:r>
              <a:rPr lang="en-US"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1. </a:t>
            </a:r>
            <a:r>
              <a:rPr sz="3200" spc="-15" dirty="0">
                <a:latin typeface="Times New Roman"/>
                <a:cs typeface="Times New Roman"/>
              </a:rPr>
              <a:t>Initializing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establishes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invariant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maintained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sequence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relaxation</a:t>
            </a:r>
            <a:r>
              <a:rPr sz="3200" dirty="0">
                <a:latin typeface="Times New Roman"/>
                <a:cs typeface="Times New Roman"/>
              </a:rPr>
              <a:t> steps.</a:t>
            </a:r>
          </a:p>
        </p:txBody>
      </p:sp>
    </p:spTree>
    <p:extLst>
      <p:ext uri="{BB962C8B-B14F-4D97-AF65-F5344CB8AC3E}">
        <p14:creationId xmlns:p14="http://schemas.microsoft.com/office/powerpoint/2010/main" val="194787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— Part I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BB84-A8F7-430A-BA91-38177271CCCF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07159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548" y="990043"/>
            <a:ext cx="8536523" cy="3009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9400"/>
              </a:lnSpc>
              <a:tabLst>
                <a:tab pos="1654207" algn="l"/>
                <a:tab pos="754043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</a:t>
            </a:r>
            <a:r>
              <a:rPr lang="en-US"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1. </a:t>
            </a:r>
            <a:r>
              <a:rPr sz="3200" spc="-15" dirty="0">
                <a:latin typeface="Times New Roman"/>
                <a:cs typeface="Times New Roman"/>
              </a:rPr>
              <a:t>Initializing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establishes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invariant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maintained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sequence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relaxation</a:t>
            </a:r>
            <a:r>
              <a:rPr sz="3200" dirty="0">
                <a:latin typeface="Times New Roman"/>
                <a:cs typeface="Times New Roman"/>
              </a:rPr>
              <a:t> steps.</a:t>
            </a:r>
          </a:p>
          <a:p>
            <a:pPr marL="12739">
              <a:lnSpc>
                <a:spcPts val="2678"/>
              </a:lnSpc>
              <a:tabLst>
                <a:tab pos="1246547" algn="l"/>
                <a:tab pos="3556832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15" dirty="0">
                <a:latin typeface="Times New Roman"/>
                <a:cs typeface="Times New Roman"/>
              </a:rPr>
              <a:t>not.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for</a:t>
            </a:r>
          </a:p>
          <a:p>
            <a:pPr marL="12739" marR="178988">
              <a:lnSpc>
                <a:spcPts val="3389"/>
              </a:lnSpc>
              <a:spcBef>
                <a:spcPts val="335"/>
              </a:spcBef>
              <a:tabLst>
                <a:tab pos="7411128" algn="l"/>
              </a:tabLst>
            </a:pPr>
            <a:r>
              <a:rPr sz="3200" spc="-20" dirty="0">
                <a:latin typeface="Times New Roman"/>
                <a:cs typeface="Times New Roman"/>
              </a:rPr>
              <a:t>which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 caused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change: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538" y="3983085"/>
            <a:ext cx="3682433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808950">
              <a:lnSpc>
                <a:spcPts val="3461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808950">
              <a:lnSpc>
                <a:spcPts val="3461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808950">
              <a:lnSpc>
                <a:spcPts val="3656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568" y="3989598"/>
            <a:ext cx="3795779" cy="178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797485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supposition triangle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inequality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214"/>
              </a:lnSpc>
            </a:pPr>
            <a:r>
              <a:rPr sz="3200" dirty="0">
                <a:latin typeface="Times New Roman"/>
                <a:cs typeface="Times New Roman"/>
              </a:rPr>
              <a:t>sh.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specific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15" dirty="0">
                <a:latin typeface="Times New Roman"/>
                <a:cs typeface="Times New Roman"/>
              </a:rPr>
              <a:t>is first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violation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525" y="5783165"/>
            <a:ext cx="23700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Contradiction.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3755" y="5832642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3755" y="5832642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802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— Part II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B40-A3F9-49DC-A522-4132CE15D41A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72517" y="1419735"/>
            <a:ext cx="7995906" cy="177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9800"/>
              </a:lnSpc>
              <a:tabLst>
                <a:tab pos="1654207" algn="l"/>
                <a:tab pos="287655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</a:t>
            </a:r>
            <a:r>
              <a:rPr lang="en-US"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2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’s </a:t>
            </a:r>
            <a:r>
              <a:rPr sz="3200" spc="-15" dirty="0">
                <a:latin typeface="Times New Roman"/>
                <a:cs typeface="Times New Roman"/>
              </a:rPr>
              <a:t>predecessor</a:t>
            </a:r>
            <a:r>
              <a:rPr sz="3200" dirty="0">
                <a:latin typeface="Times New Roman"/>
                <a:cs typeface="Times New Roman"/>
              </a:rPr>
              <a:t> on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 path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relaxed,</a:t>
            </a:r>
            <a:r>
              <a:rPr sz="3200" dirty="0">
                <a:latin typeface="Times New Roman"/>
                <a:cs typeface="Times New Roman"/>
              </a:rPr>
              <a:t> we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after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relaxation.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723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— Part II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B4ED-CD5D-41CC-A057-3AA618D672F3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225" y="1377668"/>
            <a:ext cx="7996543" cy="462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9800"/>
              </a:lnSpc>
              <a:tabLst>
                <a:tab pos="1654844" algn="l"/>
                <a:tab pos="2877187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</a:t>
            </a:r>
            <a:r>
              <a:rPr lang="en-US"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2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’s </a:t>
            </a:r>
            <a:r>
              <a:rPr sz="3200" spc="-15" dirty="0">
                <a:latin typeface="Times New Roman"/>
                <a:cs typeface="Times New Roman"/>
              </a:rPr>
              <a:t>predecessor</a:t>
            </a:r>
            <a:r>
              <a:rPr sz="3200" dirty="0">
                <a:latin typeface="Times New Roman"/>
                <a:cs typeface="Times New Roman"/>
              </a:rPr>
              <a:t> on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 path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relaxed,</a:t>
            </a:r>
            <a:r>
              <a:rPr sz="3200" dirty="0">
                <a:latin typeface="Times New Roman"/>
                <a:cs typeface="Times New Roman"/>
              </a:rPr>
              <a:t> we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after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relaxation.</a:t>
            </a:r>
            <a:endParaRPr sz="3200" dirty="0">
              <a:latin typeface="Times New Roman"/>
              <a:cs typeface="Times New Roman"/>
            </a:endParaRPr>
          </a:p>
          <a:p>
            <a:pPr marL="12739" marR="95545">
              <a:lnSpc>
                <a:spcPct val="89800"/>
              </a:lnSpc>
              <a:spcBef>
                <a:spcPts val="1299"/>
              </a:spcBef>
              <a:tabLst>
                <a:tab pos="1247184" algn="l"/>
                <a:tab pos="4293168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15" dirty="0">
                <a:latin typeface="Times New Roman"/>
                <a:cs typeface="Times New Roman"/>
              </a:rPr>
              <a:t>Observe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 Suppose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before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relaxation. (Otherwise,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we’re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done.)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succeeds,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because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  <a:p>
            <a:pPr marL="12739" marR="691111" indent="-637">
              <a:lnSpc>
                <a:spcPts val="3461"/>
              </a:lnSpc>
              <a:spcBef>
                <a:spcPts val="50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sets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7857727" y="5580574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7727" y="5580574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15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— Part III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A3FF-9511-4B3F-B512-AB55D05A0EE7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98817" y="1316459"/>
            <a:ext cx="7838624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90"/>
              </a:lnSpc>
              <a:tabLst>
                <a:tab pos="190517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Dijkstra’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terminates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76"/>
              </a:lnSpc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4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23488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— Part III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37-D180-410F-B2B1-3DA01284BE17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126172" y="4346146"/>
            <a:ext cx="3693259" cy="1759753"/>
          </a:xfrm>
          <a:custGeom>
            <a:avLst/>
            <a:gdLst/>
            <a:ahLst/>
            <a:cxnLst/>
            <a:rect l="l" t="t" r="r" b="b"/>
            <a:pathLst>
              <a:path w="3683000" h="1753235">
                <a:moveTo>
                  <a:pt x="38100" y="1001889"/>
                </a:moveTo>
                <a:lnTo>
                  <a:pt x="38100" y="708937"/>
                </a:lnTo>
                <a:lnTo>
                  <a:pt x="0" y="771811"/>
                </a:lnTo>
                <a:lnTo>
                  <a:pt x="0" y="917795"/>
                </a:lnTo>
                <a:lnTo>
                  <a:pt x="12700" y="938778"/>
                </a:lnTo>
                <a:lnTo>
                  <a:pt x="12700" y="959796"/>
                </a:lnTo>
                <a:lnTo>
                  <a:pt x="38100" y="1001889"/>
                </a:lnTo>
                <a:close/>
              </a:path>
              <a:path w="3683000" h="1753235">
                <a:moveTo>
                  <a:pt x="3657599" y="1392082"/>
                </a:moveTo>
                <a:lnTo>
                  <a:pt x="3657599" y="876305"/>
                </a:lnTo>
                <a:lnTo>
                  <a:pt x="3632199" y="811285"/>
                </a:lnTo>
                <a:lnTo>
                  <a:pt x="3632199" y="778286"/>
                </a:lnTo>
                <a:lnTo>
                  <a:pt x="3568699" y="615482"/>
                </a:lnTo>
                <a:lnTo>
                  <a:pt x="3543299" y="554677"/>
                </a:lnTo>
                <a:lnTo>
                  <a:pt x="3517899" y="498457"/>
                </a:lnTo>
                <a:lnTo>
                  <a:pt x="3492499" y="448236"/>
                </a:lnTo>
                <a:lnTo>
                  <a:pt x="3467099" y="425816"/>
                </a:lnTo>
                <a:lnTo>
                  <a:pt x="3454399" y="405426"/>
                </a:lnTo>
                <a:lnTo>
                  <a:pt x="3441699" y="386852"/>
                </a:lnTo>
                <a:lnTo>
                  <a:pt x="3416299" y="369714"/>
                </a:lnTo>
                <a:lnTo>
                  <a:pt x="3403599" y="353941"/>
                </a:lnTo>
                <a:lnTo>
                  <a:pt x="3390899" y="339461"/>
                </a:lnTo>
                <a:lnTo>
                  <a:pt x="3365499" y="326202"/>
                </a:lnTo>
                <a:lnTo>
                  <a:pt x="3352799" y="314091"/>
                </a:lnTo>
                <a:lnTo>
                  <a:pt x="3327399" y="303057"/>
                </a:lnTo>
                <a:lnTo>
                  <a:pt x="3314699" y="293028"/>
                </a:lnTo>
                <a:lnTo>
                  <a:pt x="3289299" y="283931"/>
                </a:lnTo>
                <a:lnTo>
                  <a:pt x="3263899" y="275695"/>
                </a:lnTo>
                <a:lnTo>
                  <a:pt x="3251199" y="268248"/>
                </a:lnTo>
                <a:lnTo>
                  <a:pt x="3225799" y="261518"/>
                </a:lnTo>
                <a:lnTo>
                  <a:pt x="3174999" y="249918"/>
                </a:lnTo>
                <a:lnTo>
                  <a:pt x="3124199" y="240322"/>
                </a:lnTo>
                <a:lnTo>
                  <a:pt x="3060699" y="232152"/>
                </a:lnTo>
                <a:lnTo>
                  <a:pt x="3035299" y="228421"/>
                </a:lnTo>
                <a:lnTo>
                  <a:pt x="3009899" y="224832"/>
                </a:lnTo>
                <a:lnTo>
                  <a:pt x="2971799" y="222051"/>
                </a:lnTo>
                <a:lnTo>
                  <a:pt x="2933699" y="220899"/>
                </a:lnTo>
                <a:lnTo>
                  <a:pt x="2908300" y="221186"/>
                </a:lnTo>
                <a:lnTo>
                  <a:pt x="2870200" y="222723"/>
                </a:lnTo>
                <a:lnTo>
                  <a:pt x="2832100" y="225320"/>
                </a:lnTo>
                <a:lnTo>
                  <a:pt x="2794000" y="228789"/>
                </a:lnTo>
                <a:lnTo>
                  <a:pt x="2743200" y="232940"/>
                </a:lnTo>
                <a:lnTo>
                  <a:pt x="2705100" y="237585"/>
                </a:lnTo>
                <a:lnTo>
                  <a:pt x="2667000" y="242533"/>
                </a:lnTo>
                <a:lnTo>
                  <a:pt x="2616200" y="247597"/>
                </a:lnTo>
                <a:lnTo>
                  <a:pt x="2578100" y="252586"/>
                </a:lnTo>
                <a:lnTo>
                  <a:pt x="2540000" y="257311"/>
                </a:lnTo>
                <a:lnTo>
                  <a:pt x="2489200" y="261584"/>
                </a:lnTo>
                <a:lnTo>
                  <a:pt x="2451100" y="265216"/>
                </a:lnTo>
                <a:lnTo>
                  <a:pt x="2400300" y="268016"/>
                </a:lnTo>
                <a:lnTo>
                  <a:pt x="2362200" y="269796"/>
                </a:lnTo>
                <a:lnTo>
                  <a:pt x="2324100" y="270367"/>
                </a:lnTo>
                <a:lnTo>
                  <a:pt x="2273300" y="269539"/>
                </a:lnTo>
                <a:lnTo>
                  <a:pt x="2235200" y="267124"/>
                </a:lnTo>
                <a:lnTo>
                  <a:pt x="2197100" y="262932"/>
                </a:lnTo>
                <a:lnTo>
                  <a:pt x="2159000" y="256727"/>
                </a:lnTo>
                <a:lnTo>
                  <a:pt x="2108200" y="248750"/>
                </a:lnTo>
                <a:lnTo>
                  <a:pt x="2070100" y="239183"/>
                </a:lnTo>
                <a:lnTo>
                  <a:pt x="2019300" y="228209"/>
                </a:lnTo>
                <a:lnTo>
                  <a:pt x="1981200" y="216009"/>
                </a:lnTo>
                <a:lnTo>
                  <a:pt x="1930400" y="202767"/>
                </a:lnTo>
                <a:lnTo>
                  <a:pt x="1879600" y="188663"/>
                </a:lnTo>
                <a:lnTo>
                  <a:pt x="1841500" y="173882"/>
                </a:lnTo>
                <a:lnTo>
                  <a:pt x="1790700" y="158604"/>
                </a:lnTo>
                <a:lnTo>
                  <a:pt x="1752600" y="143012"/>
                </a:lnTo>
                <a:lnTo>
                  <a:pt x="1701800" y="127289"/>
                </a:lnTo>
                <a:lnTo>
                  <a:pt x="1663700" y="111617"/>
                </a:lnTo>
                <a:lnTo>
                  <a:pt x="1625600" y="96178"/>
                </a:lnTo>
                <a:lnTo>
                  <a:pt x="1536700" y="66729"/>
                </a:lnTo>
                <a:lnTo>
                  <a:pt x="1511300" y="53083"/>
                </a:lnTo>
                <a:lnTo>
                  <a:pt x="1473200" y="40400"/>
                </a:lnTo>
                <a:lnTo>
                  <a:pt x="1435100" y="28861"/>
                </a:lnTo>
                <a:lnTo>
                  <a:pt x="1409700" y="18650"/>
                </a:lnTo>
                <a:lnTo>
                  <a:pt x="1384300" y="9948"/>
                </a:lnTo>
                <a:lnTo>
                  <a:pt x="1346200" y="10586"/>
                </a:lnTo>
                <a:lnTo>
                  <a:pt x="1308100" y="10531"/>
                </a:lnTo>
                <a:lnTo>
                  <a:pt x="1270000" y="9909"/>
                </a:lnTo>
                <a:lnTo>
                  <a:pt x="1244600" y="8851"/>
                </a:lnTo>
                <a:lnTo>
                  <a:pt x="1206500" y="7483"/>
                </a:lnTo>
                <a:lnTo>
                  <a:pt x="1168400" y="5936"/>
                </a:lnTo>
                <a:lnTo>
                  <a:pt x="1143000" y="4337"/>
                </a:lnTo>
                <a:lnTo>
                  <a:pt x="1104900" y="2816"/>
                </a:lnTo>
                <a:lnTo>
                  <a:pt x="1079500" y="1500"/>
                </a:lnTo>
                <a:lnTo>
                  <a:pt x="1041400" y="518"/>
                </a:lnTo>
                <a:lnTo>
                  <a:pt x="1016000" y="0"/>
                </a:lnTo>
                <a:lnTo>
                  <a:pt x="977900" y="72"/>
                </a:lnTo>
                <a:lnTo>
                  <a:pt x="952500" y="865"/>
                </a:lnTo>
                <a:lnTo>
                  <a:pt x="914400" y="2507"/>
                </a:lnTo>
                <a:lnTo>
                  <a:pt x="889000" y="5126"/>
                </a:lnTo>
                <a:lnTo>
                  <a:pt x="863600" y="8851"/>
                </a:lnTo>
                <a:lnTo>
                  <a:pt x="825500" y="13810"/>
                </a:lnTo>
                <a:lnTo>
                  <a:pt x="800100" y="20132"/>
                </a:lnTo>
                <a:lnTo>
                  <a:pt x="774700" y="27946"/>
                </a:lnTo>
                <a:lnTo>
                  <a:pt x="749300" y="37380"/>
                </a:lnTo>
                <a:lnTo>
                  <a:pt x="711200" y="48384"/>
                </a:lnTo>
                <a:lnTo>
                  <a:pt x="660400" y="75016"/>
                </a:lnTo>
                <a:lnTo>
                  <a:pt x="609600" y="107008"/>
                </a:lnTo>
                <a:lnTo>
                  <a:pt x="558800" y="143388"/>
                </a:lnTo>
                <a:lnTo>
                  <a:pt x="508000" y="183188"/>
                </a:lnTo>
                <a:lnTo>
                  <a:pt x="457200" y="225438"/>
                </a:lnTo>
                <a:lnTo>
                  <a:pt x="381000" y="291289"/>
                </a:lnTo>
                <a:lnTo>
                  <a:pt x="368300" y="313414"/>
                </a:lnTo>
                <a:lnTo>
                  <a:pt x="342900" y="335425"/>
                </a:lnTo>
                <a:lnTo>
                  <a:pt x="317500" y="357201"/>
                </a:lnTo>
                <a:lnTo>
                  <a:pt x="304800" y="378620"/>
                </a:lnTo>
                <a:lnTo>
                  <a:pt x="279400" y="399561"/>
                </a:lnTo>
                <a:lnTo>
                  <a:pt x="266700" y="419904"/>
                </a:lnTo>
                <a:lnTo>
                  <a:pt x="241300" y="439973"/>
                </a:lnTo>
                <a:lnTo>
                  <a:pt x="228600" y="460170"/>
                </a:lnTo>
                <a:lnTo>
                  <a:pt x="203200" y="480485"/>
                </a:lnTo>
                <a:lnTo>
                  <a:pt x="190500" y="500907"/>
                </a:lnTo>
                <a:lnTo>
                  <a:pt x="165100" y="521428"/>
                </a:lnTo>
                <a:lnTo>
                  <a:pt x="152400" y="542038"/>
                </a:lnTo>
                <a:lnTo>
                  <a:pt x="127000" y="562726"/>
                </a:lnTo>
                <a:lnTo>
                  <a:pt x="88900" y="625168"/>
                </a:lnTo>
                <a:lnTo>
                  <a:pt x="63500" y="646074"/>
                </a:lnTo>
                <a:lnTo>
                  <a:pt x="38100" y="687969"/>
                </a:lnTo>
                <a:lnTo>
                  <a:pt x="38100" y="1022941"/>
                </a:lnTo>
                <a:lnTo>
                  <a:pt x="63500" y="1065000"/>
                </a:lnTo>
                <a:lnTo>
                  <a:pt x="88900" y="1085983"/>
                </a:lnTo>
                <a:lnTo>
                  <a:pt x="127000" y="1148614"/>
                </a:lnTo>
                <a:lnTo>
                  <a:pt x="152400" y="1169346"/>
                </a:lnTo>
                <a:lnTo>
                  <a:pt x="177800" y="1210525"/>
                </a:lnTo>
                <a:lnTo>
                  <a:pt x="203200" y="1230948"/>
                </a:lnTo>
                <a:lnTo>
                  <a:pt x="215900" y="1251246"/>
                </a:lnTo>
                <a:lnTo>
                  <a:pt x="241300" y="1271981"/>
                </a:lnTo>
                <a:lnTo>
                  <a:pt x="266700" y="1293407"/>
                </a:lnTo>
                <a:lnTo>
                  <a:pt x="279400" y="1315391"/>
                </a:lnTo>
                <a:lnTo>
                  <a:pt x="304800" y="1337803"/>
                </a:lnTo>
                <a:lnTo>
                  <a:pt x="406400" y="1429079"/>
                </a:lnTo>
                <a:lnTo>
                  <a:pt x="431800" y="1451645"/>
                </a:lnTo>
                <a:lnTo>
                  <a:pt x="457200" y="1473845"/>
                </a:lnTo>
                <a:lnTo>
                  <a:pt x="495300" y="1495549"/>
                </a:lnTo>
                <a:lnTo>
                  <a:pt x="520700" y="1516623"/>
                </a:lnTo>
                <a:lnTo>
                  <a:pt x="546100" y="1536936"/>
                </a:lnTo>
                <a:lnTo>
                  <a:pt x="584200" y="1556356"/>
                </a:lnTo>
                <a:lnTo>
                  <a:pt x="609600" y="1574751"/>
                </a:lnTo>
                <a:lnTo>
                  <a:pt x="647700" y="1591988"/>
                </a:lnTo>
                <a:lnTo>
                  <a:pt x="685800" y="1607936"/>
                </a:lnTo>
                <a:lnTo>
                  <a:pt x="711200" y="1622463"/>
                </a:lnTo>
                <a:lnTo>
                  <a:pt x="749300" y="1635436"/>
                </a:lnTo>
                <a:lnTo>
                  <a:pt x="787400" y="1646724"/>
                </a:lnTo>
                <a:lnTo>
                  <a:pt x="812800" y="1656277"/>
                </a:lnTo>
                <a:lnTo>
                  <a:pt x="850900" y="1664011"/>
                </a:lnTo>
                <a:lnTo>
                  <a:pt x="889000" y="1670085"/>
                </a:lnTo>
                <a:lnTo>
                  <a:pt x="927100" y="1674656"/>
                </a:lnTo>
                <a:lnTo>
                  <a:pt x="952500" y="1677883"/>
                </a:lnTo>
                <a:lnTo>
                  <a:pt x="990600" y="1679923"/>
                </a:lnTo>
                <a:lnTo>
                  <a:pt x="1028700" y="1680937"/>
                </a:lnTo>
                <a:lnTo>
                  <a:pt x="1066800" y="1681081"/>
                </a:lnTo>
                <a:lnTo>
                  <a:pt x="1104900" y="1680514"/>
                </a:lnTo>
                <a:lnTo>
                  <a:pt x="1143000" y="1679395"/>
                </a:lnTo>
                <a:lnTo>
                  <a:pt x="1181100" y="1677881"/>
                </a:lnTo>
                <a:lnTo>
                  <a:pt x="1270000" y="1674303"/>
                </a:lnTo>
                <a:lnTo>
                  <a:pt x="1320800" y="1672556"/>
                </a:lnTo>
                <a:lnTo>
                  <a:pt x="1358900" y="1671048"/>
                </a:lnTo>
                <a:lnTo>
                  <a:pt x="1409700" y="1669938"/>
                </a:lnTo>
                <a:lnTo>
                  <a:pt x="1460500" y="1669382"/>
                </a:lnTo>
                <a:lnTo>
                  <a:pt x="1511300" y="1669541"/>
                </a:lnTo>
                <a:lnTo>
                  <a:pt x="1562100" y="1670571"/>
                </a:lnTo>
                <a:lnTo>
                  <a:pt x="1612900" y="1672632"/>
                </a:lnTo>
                <a:lnTo>
                  <a:pt x="1676400" y="1675622"/>
                </a:lnTo>
                <a:lnTo>
                  <a:pt x="1739900" y="1679477"/>
                </a:lnTo>
                <a:lnTo>
                  <a:pt x="1803400" y="1684067"/>
                </a:lnTo>
                <a:lnTo>
                  <a:pt x="1866900" y="1689262"/>
                </a:lnTo>
                <a:lnTo>
                  <a:pt x="1943100" y="1694932"/>
                </a:lnTo>
                <a:lnTo>
                  <a:pt x="2019300" y="1700949"/>
                </a:lnTo>
                <a:lnTo>
                  <a:pt x="2247900" y="1719775"/>
                </a:lnTo>
                <a:lnTo>
                  <a:pt x="2324100" y="1725877"/>
                </a:lnTo>
                <a:lnTo>
                  <a:pt x="2400300" y="1731676"/>
                </a:lnTo>
                <a:lnTo>
                  <a:pt x="2476500" y="1737042"/>
                </a:lnTo>
                <a:lnTo>
                  <a:pt x="2552700" y="1741847"/>
                </a:lnTo>
                <a:lnTo>
                  <a:pt x="2628900" y="1745959"/>
                </a:lnTo>
                <a:lnTo>
                  <a:pt x="2705100" y="1749249"/>
                </a:lnTo>
                <a:lnTo>
                  <a:pt x="2768600" y="1751588"/>
                </a:lnTo>
                <a:lnTo>
                  <a:pt x="2832100" y="1752845"/>
                </a:lnTo>
                <a:lnTo>
                  <a:pt x="2895600" y="1752891"/>
                </a:lnTo>
                <a:lnTo>
                  <a:pt x="2959099" y="1751597"/>
                </a:lnTo>
                <a:lnTo>
                  <a:pt x="3009899" y="1748832"/>
                </a:lnTo>
                <a:lnTo>
                  <a:pt x="3047999" y="1744808"/>
                </a:lnTo>
                <a:lnTo>
                  <a:pt x="3098799" y="1740051"/>
                </a:lnTo>
                <a:lnTo>
                  <a:pt x="3136899" y="1734557"/>
                </a:lnTo>
                <a:lnTo>
                  <a:pt x="3174999" y="1728325"/>
                </a:lnTo>
                <a:lnTo>
                  <a:pt x="3213099" y="1721352"/>
                </a:lnTo>
                <a:lnTo>
                  <a:pt x="3251199" y="1713637"/>
                </a:lnTo>
                <a:lnTo>
                  <a:pt x="3289299" y="1705176"/>
                </a:lnTo>
                <a:lnTo>
                  <a:pt x="3340099" y="1686009"/>
                </a:lnTo>
                <a:lnTo>
                  <a:pt x="3378199" y="1675299"/>
                </a:lnTo>
                <a:lnTo>
                  <a:pt x="3403599" y="1663834"/>
                </a:lnTo>
                <a:lnTo>
                  <a:pt x="3428999" y="1651613"/>
                </a:lnTo>
                <a:lnTo>
                  <a:pt x="3441699" y="1638632"/>
                </a:lnTo>
                <a:lnTo>
                  <a:pt x="3467099" y="1624891"/>
                </a:lnTo>
                <a:lnTo>
                  <a:pt x="3492499" y="1610386"/>
                </a:lnTo>
                <a:lnTo>
                  <a:pt x="3505199" y="1595115"/>
                </a:lnTo>
                <a:lnTo>
                  <a:pt x="3530599" y="1579076"/>
                </a:lnTo>
                <a:lnTo>
                  <a:pt x="3543299" y="1562267"/>
                </a:lnTo>
                <a:lnTo>
                  <a:pt x="3555999" y="1544685"/>
                </a:lnTo>
                <a:lnTo>
                  <a:pt x="3581399" y="1526328"/>
                </a:lnTo>
                <a:lnTo>
                  <a:pt x="3606799" y="1486029"/>
                </a:lnTo>
                <a:lnTo>
                  <a:pt x="3632199" y="1441045"/>
                </a:lnTo>
                <a:lnTo>
                  <a:pt x="3644899" y="1417016"/>
                </a:lnTo>
                <a:lnTo>
                  <a:pt x="3657599" y="1392082"/>
                </a:lnTo>
                <a:close/>
              </a:path>
              <a:path w="3683000" h="1753235">
                <a:moveTo>
                  <a:pt x="3670299" y="1339851"/>
                </a:moveTo>
                <a:lnTo>
                  <a:pt x="3670299" y="968749"/>
                </a:lnTo>
                <a:lnTo>
                  <a:pt x="3657599" y="938848"/>
                </a:lnTo>
                <a:lnTo>
                  <a:pt x="3657599" y="1366331"/>
                </a:lnTo>
                <a:lnTo>
                  <a:pt x="3670299" y="1339851"/>
                </a:lnTo>
                <a:close/>
              </a:path>
              <a:path w="3683000" h="1753235">
                <a:moveTo>
                  <a:pt x="3682999" y="1256925"/>
                </a:moveTo>
                <a:lnTo>
                  <a:pt x="3682999" y="1054463"/>
                </a:lnTo>
                <a:lnTo>
                  <a:pt x="3670299" y="1025814"/>
                </a:lnTo>
                <a:lnTo>
                  <a:pt x="3670299" y="1285060"/>
                </a:lnTo>
                <a:lnTo>
                  <a:pt x="3682999" y="125692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9760" y="4269663"/>
            <a:ext cx="3693259" cy="1759753"/>
          </a:xfrm>
          <a:custGeom>
            <a:avLst/>
            <a:gdLst/>
            <a:ahLst/>
            <a:cxnLst/>
            <a:rect l="l" t="t" r="r" b="b"/>
            <a:pathLst>
              <a:path w="3683000" h="1753235">
                <a:moveTo>
                  <a:pt x="38100" y="1001889"/>
                </a:moveTo>
                <a:lnTo>
                  <a:pt x="38100" y="708937"/>
                </a:lnTo>
                <a:lnTo>
                  <a:pt x="0" y="771811"/>
                </a:lnTo>
                <a:lnTo>
                  <a:pt x="0" y="917795"/>
                </a:lnTo>
                <a:lnTo>
                  <a:pt x="12700" y="938778"/>
                </a:lnTo>
                <a:lnTo>
                  <a:pt x="12700" y="959796"/>
                </a:lnTo>
                <a:lnTo>
                  <a:pt x="38100" y="1001889"/>
                </a:lnTo>
                <a:close/>
              </a:path>
              <a:path w="3683000" h="1753235">
                <a:moveTo>
                  <a:pt x="3657600" y="1392082"/>
                </a:moveTo>
                <a:lnTo>
                  <a:pt x="3657600" y="876305"/>
                </a:lnTo>
                <a:lnTo>
                  <a:pt x="3632200" y="811285"/>
                </a:lnTo>
                <a:lnTo>
                  <a:pt x="3632200" y="778286"/>
                </a:lnTo>
                <a:lnTo>
                  <a:pt x="3568700" y="615482"/>
                </a:lnTo>
                <a:lnTo>
                  <a:pt x="3543300" y="554677"/>
                </a:lnTo>
                <a:lnTo>
                  <a:pt x="3517900" y="498457"/>
                </a:lnTo>
                <a:lnTo>
                  <a:pt x="3492500" y="448236"/>
                </a:lnTo>
                <a:lnTo>
                  <a:pt x="3467100" y="425816"/>
                </a:lnTo>
                <a:lnTo>
                  <a:pt x="3454400" y="405426"/>
                </a:lnTo>
                <a:lnTo>
                  <a:pt x="3441700" y="386852"/>
                </a:lnTo>
                <a:lnTo>
                  <a:pt x="3416300" y="369714"/>
                </a:lnTo>
                <a:lnTo>
                  <a:pt x="3403600" y="353941"/>
                </a:lnTo>
                <a:lnTo>
                  <a:pt x="3390900" y="339461"/>
                </a:lnTo>
                <a:lnTo>
                  <a:pt x="3365500" y="326202"/>
                </a:lnTo>
                <a:lnTo>
                  <a:pt x="3352800" y="314091"/>
                </a:lnTo>
                <a:lnTo>
                  <a:pt x="3327400" y="303057"/>
                </a:lnTo>
                <a:lnTo>
                  <a:pt x="3314700" y="293028"/>
                </a:lnTo>
                <a:lnTo>
                  <a:pt x="3289300" y="283931"/>
                </a:lnTo>
                <a:lnTo>
                  <a:pt x="3263900" y="275695"/>
                </a:lnTo>
                <a:lnTo>
                  <a:pt x="3251200" y="268248"/>
                </a:lnTo>
                <a:lnTo>
                  <a:pt x="3225800" y="261518"/>
                </a:lnTo>
                <a:lnTo>
                  <a:pt x="3175000" y="249918"/>
                </a:lnTo>
                <a:lnTo>
                  <a:pt x="3124200" y="240322"/>
                </a:lnTo>
                <a:lnTo>
                  <a:pt x="3060700" y="232152"/>
                </a:lnTo>
                <a:lnTo>
                  <a:pt x="3035300" y="228421"/>
                </a:lnTo>
                <a:lnTo>
                  <a:pt x="3009900" y="224832"/>
                </a:lnTo>
                <a:lnTo>
                  <a:pt x="2971800" y="222051"/>
                </a:lnTo>
                <a:lnTo>
                  <a:pt x="2933700" y="220899"/>
                </a:lnTo>
                <a:lnTo>
                  <a:pt x="2908300" y="221186"/>
                </a:lnTo>
                <a:lnTo>
                  <a:pt x="2870200" y="222723"/>
                </a:lnTo>
                <a:lnTo>
                  <a:pt x="2832100" y="225320"/>
                </a:lnTo>
                <a:lnTo>
                  <a:pt x="2794000" y="228789"/>
                </a:lnTo>
                <a:lnTo>
                  <a:pt x="2743200" y="232940"/>
                </a:lnTo>
                <a:lnTo>
                  <a:pt x="2705100" y="237585"/>
                </a:lnTo>
                <a:lnTo>
                  <a:pt x="2667000" y="242533"/>
                </a:lnTo>
                <a:lnTo>
                  <a:pt x="2616200" y="247597"/>
                </a:lnTo>
                <a:lnTo>
                  <a:pt x="2578100" y="252586"/>
                </a:lnTo>
                <a:lnTo>
                  <a:pt x="2540000" y="257311"/>
                </a:lnTo>
                <a:lnTo>
                  <a:pt x="2489200" y="261584"/>
                </a:lnTo>
                <a:lnTo>
                  <a:pt x="2451100" y="265216"/>
                </a:lnTo>
                <a:lnTo>
                  <a:pt x="2400300" y="268016"/>
                </a:lnTo>
                <a:lnTo>
                  <a:pt x="2362200" y="269796"/>
                </a:lnTo>
                <a:lnTo>
                  <a:pt x="2324100" y="270367"/>
                </a:lnTo>
                <a:lnTo>
                  <a:pt x="2273300" y="269539"/>
                </a:lnTo>
                <a:lnTo>
                  <a:pt x="2235200" y="267124"/>
                </a:lnTo>
                <a:lnTo>
                  <a:pt x="2197100" y="262932"/>
                </a:lnTo>
                <a:lnTo>
                  <a:pt x="2159000" y="256727"/>
                </a:lnTo>
                <a:lnTo>
                  <a:pt x="2108200" y="248750"/>
                </a:lnTo>
                <a:lnTo>
                  <a:pt x="2070100" y="239183"/>
                </a:lnTo>
                <a:lnTo>
                  <a:pt x="2019300" y="228209"/>
                </a:lnTo>
                <a:lnTo>
                  <a:pt x="1981200" y="216009"/>
                </a:lnTo>
                <a:lnTo>
                  <a:pt x="1930400" y="202767"/>
                </a:lnTo>
                <a:lnTo>
                  <a:pt x="1879600" y="188663"/>
                </a:lnTo>
                <a:lnTo>
                  <a:pt x="1841500" y="173882"/>
                </a:lnTo>
                <a:lnTo>
                  <a:pt x="1790700" y="158604"/>
                </a:lnTo>
                <a:lnTo>
                  <a:pt x="1752600" y="143012"/>
                </a:lnTo>
                <a:lnTo>
                  <a:pt x="1701800" y="127289"/>
                </a:lnTo>
                <a:lnTo>
                  <a:pt x="1663700" y="111617"/>
                </a:lnTo>
                <a:lnTo>
                  <a:pt x="1625600" y="96178"/>
                </a:lnTo>
                <a:lnTo>
                  <a:pt x="1536700" y="66729"/>
                </a:lnTo>
                <a:lnTo>
                  <a:pt x="1511300" y="53083"/>
                </a:lnTo>
                <a:lnTo>
                  <a:pt x="1473200" y="40400"/>
                </a:lnTo>
                <a:lnTo>
                  <a:pt x="1435100" y="28861"/>
                </a:lnTo>
                <a:lnTo>
                  <a:pt x="1409700" y="18650"/>
                </a:lnTo>
                <a:lnTo>
                  <a:pt x="1384300" y="9948"/>
                </a:lnTo>
                <a:lnTo>
                  <a:pt x="1346200" y="10586"/>
                </a:lnTo>
                <a:lnTo>
                  <a:pt x="1308100" y="10531"/>
                </a:lnTo>
                <a:lnTo>
                  <a:pt x="1270000" y="9909"/>
                </a:lnTo>
                <a:lnTo>
                  <a:pt x="1244600" y="8851"/>
                </a:lnTo>
                <a:lnTo>
                  <a:pt x="1206500" y="7483"/>
                </a:lnTo>
                <a:lnTo>
                  <a:pt x="1168400" y="5936"/>
                </a:lnTo>
                <a:lnTo>
                  <a:pt x="1143000" y="4337"/>
                </a:lnTo>
                <a:lnTo>
                  <a:pt x="1104900" y="2816"/>
                </a:lnTo>
                <a:lnTo>
                  <a:pt x="1079500" y="1500"/>
                </a:lnTo>
                <a:lnTo>
                  <a:pt x="1041400" y="518"/>
                </a:lnTo>
                <a:lnTo>
                  <a:pt x="1016000" y="0"/>
                </a:lnTo>
                <a:lnTo>
                  <a:pt x="977900" y="72"/>
                </a:lnTo>
                <a:lnTo>
                  <a:pt x="952500" y="865"/>
                </a:lnTo>
                <a:lnTo>
                  <a:pt x="914400" y="2507"/>
                </a:lnTo>
                <a:lnTo>
                  <a:pt x="889000" y="5126"/>
                </a:lnTo>
                <a:lnTo>
                  <a:pt x="863600" y="8851"/>
                </a:lnTo>
                <a:lnTo>
                  <a:pt x="825500" y="13810"/>
                </a:lnTo>
                <a:lnTo>
                  <a:pt x="800100" y="20132"/>
                </a:lnTo>
                <a:lnTo>
                  <a:pt x="774700" y="27946"/>
                </a:lnTo>
                <a:lnTo>
                  <a:pt x="749300" y="37380"/>
                </a:lnTo>
                <a:lnTo>
                  <a:pt x="711200" y="48384"/>
                </a:lnTo>
                <a:lnTo>
                  <a:pt x="660400" y="75016"/>
                </a:lnTo>
                <a:lnTo>
                  <a:pt x="609600" y="107008"/>
                </a:lnTo>
                <a:lnTo>
                  <a:pt x="558800" y="143388"/>
                </a:lnTo>
                <a:lnTo>
                  <a:pt x="508000" y="183188"/>
                </a:lnTo>
                <a:lnTo>
                  <a:pt x="457200" y="225438"/>
                </a:lnTo>
                <a:lnTo>
                  <a:pt x="381000" y="291289"/>
                </a:lnTo>
                <a:lnTo>
                  <a:pt x="368300" y="313414"/>
                </a:lnTo>
                <a:lnTo>
                  <a:pt x="342900" y="335425"/>
                </a:lnTo>
                <a:lnTo>
                  <a:pt x="317500" y="357201"/>
                </a:lnTo>
                <a:lnTo>
                  <a:pt x="304800" y="378620"/>
                </a:lnTo>
                <a:lnTo>
                  <a:pt x="279400" y="399561"/>
                </a:lnTo>
                <a:lnTo>
                  <a:pt x="266700" y="419904"/>
                </a:lnTo>
                <a:lnTo>
                  <a:pt x="241300" y="439973"/>
                </a:lnTo>
                <a:lnTo>
                  <a:pt x="228600" y="460170"/>
                </a:lnTo>
                <a:lnTo>
                  <a:pt x="203200" y="480485"/>
                </a:lnTo>
                <a:lnTo>
                  <a:pt x="190500" y="500907"/>
                </a:lnTo>
                <a:lnTo>
                  <a:pt x="165100" y="521428"/>
                </a:lnTo>
                <a:lnTo>
                  <a:pt x="152400" y="542038"/>
                </a:lnTo>
                <a:lnTo>
                  <a:pt x="127000" y="562726"/>
                </a:lnTo>
                <a:lnTo>
                  <a:pt x="88900" y="625168"/>
                </a:lnTo>
                <a:lnTo>
                  <a:pt x="63500" y="646074"/>
                </a:lnTo>
                <a:lnTo>
                  <a:pt x="38100" y="687969"/>
                </a:lnTo>
                <a:lnTo>
                  <a:pt x="38100" y="1022941"/>
                </a:lnTo>
                <a:lnTo>
                  <a:pt x="63500" y="1065000"/>
                </a:lnTo>
                <a:lnTo>
                  <a:pt x="88900" y="1085983"/>
                </a:lnTo>
                <a:lnTo>
                  <a:pt x="127000" y="1148614"/>
                </a:lnTo>
                <a:lnTo>
                  <a:pt x="152400" y="1169346"/>
                </a:lnTo>
                <a:lnTo>
                  <a:pt x="177800" y="1210525"/>
                </a:lnTo>
                <a:lnTo>
                  <a:pt x="203200" y="1230948"/>
                </a:lnTo>
                <a:lnTo>
                  <a:pt x="215900" y="1251246"/>
                </a:lnTo>
                <a:lnTo>
                  <a:pt x="241300" y="1271981"/>
                </a:lnTo>
                <a:lnTo>
                  <a:pt x="266700" y="1293407"/>
                </a:lnTo>
                <a:lnTo>
                  <a:pt x="279400" y="1315391"/>
                </a:lnTo>
                <a:lnTo>
                  <a:pt x="304800" y="1337803"/>
                </a:lnTo>
                <a:lnTo>
                  <a:pt x="406400" y="1429078"/>
                </a:lnTo>
                <a:lnTo>
                  <a:pt x="431800" y="1451644"/>
                </a:lnTo>
                <a:lnTo>
                  <a:pt x="457200" y="1473845"/>
                </a:lnTo>
                <a:lnTo>
                  <a:pt x="495300" y="1495549"/>
                </a:lnTo>
                <a:lnTo>
                  <a:pt x="520700" y="1516623"/>
                </a:lnTo>
                <a:lnTo>
                  <a:pt x="546100" y="1536936"/>
                </a:lnTo>
                <a:lnTo>
                  <a:pt x="584200" y="1556356"/>
                </a:lnTo>
                <a:lnTo>
                  <a:pt x="609600" y="1574751"/>
                </a:lnTo>
                <a:lnTo>
                  <a:pt x="647700" y="1591988"/>
                </a:lnTo>
                <a:lnTo>
                  <a:pt x="685800" y="1607936"/>
                </a:lnTo>
                <a:lnTo>
                  <a:pt x="711200" y="1622463"/>
                </a:lnTo>
                <a:lnTo>
                  <a:pt x="749300" y="1635436"/>
                </a:lnTo>
                <a:lnTo>
                  <a:pt x="787400" y="1646724"/>
                </a:lnTo>
                <a:lnTo>
                  <a:pt x="812800" y="1656277"/>
                </a:lnTo>
                <a:lnTo>
                  <a:pt x="850900" y="1664011"/>
                </a:lnTo>
                <a:lnTo>
                  <a:pt x="889000" y="1670085"/>
                </a:lnTo>
                <a:lnTo>
                  <a:pt x="927100" y="1674656"/>
                </a:lnTo>
                <a:lnTo>
                  <a:pt x="952500" y="1677883"/>
                </a:lnTo>
                <a:lnTo>
                  <a:pt x="990600" y="1679923"/>
                </a:lnTo>
                <a:lnTo>
                  <a:pt x="1028700" y="1680937"/>
                </a:lnTo>
                <a:lnTo>
                  <a:pt x="1066800" y="1681081"/>
                </a:lnTo>
                <a:lnTo>
                  <a:pt x="1104900" y="1680514"/>
                </a:lnTo>
                <a:lnTo>
                  <a:pt x="1143000" y="1679395"/>
                </a:lnTo>
                <a:lnTo>
                  <a:pt x="1181100" y="1677881"/>
                </a:lnTo>
                <a:lnTo>
                  <a:pt x="1270000" y="1674303"/>
                </a:lnTo>
                <a:lnTo>
                  <a:pt x="1320800" y="1672556"/>
                </a:lnTo>
                <a:lnTo>
                  <a:pt x="1358900" y="1671048"/>
                </a:lnTo>
                <a:lnTo>
                  <a:pt x="1409700" y="1669938"/>
                </a:lnTo>
                <a:lnTo>
                  <a:pt x="1460500" y="1669382"/>
                </a:lnTo>
                <a:lnTo>
                  <a:pt x="1511300" y="1669541"/>
                </a:lnTo>
                <a:lnTo>
                  <a:pt x="1562100" y="1670571"/>
                </a:lnTo>
                <a:lnTo>
                  <a:pt x="1612900" y="1672632"/>
                </a:lnTo>
                <a:lnTo>
                  <a:pt x="1676400" y="1675622"/>
                </a:lnTo>
                <a:lnTo>
                  <a:pt x="1739900" y="1679477"/>
                </a:lnTo>
                <a:lnTo>
                  <a:pt x="1803400" y="1684067"/>
                </a:lnTo>
                <a:lnTo>
                  <a:pt x="1866900" y="1689262"/>
                </a:lnTo>
                <a:lnTo>
                  <a:pt x="1943100" y="1694932"/>
                </a:lnTo>
                <a:lnTo>
                  <a:pt x="2019300" y="1700949"/>
                </a:lnTo>
                <a:lnTo>
                  <a:pt x="2247900" y="1719775"/>
                </a:lnTo>
                <a:lnTo>
                  <a:pt x="2324100" y="1725877"/>
                </a:lnTo>
                <a:lnTo>
                  <a:pt x="2400300" y="1731676"/>
                </a:lnTo>
                <a:lnTo>
                  <a:pt x="2476500" y="1737042"/>
                </a:lnTo>
                <a:lnTo>
                  <a:pt x="2552700" y="1741847"/>
                </a:lnTo>
                <a:lnTo>
                  <a:pt x="2628900" y="1745959"/>
                </a:lnTo>
                <a:lnTo>
                  <a:pt x="2705100" y="1749249"/>
                </a:lnTo>
                <a:lnTo>
                  <a:pt x="2768600" y="1751588"/>
                </a:lnTo>
                <a:lnTo>
                  <a:pt x="2832100" y="1752845"/>
                </a:lnTo>
                <a:lnTo>
                  <a:pt x="2895600" y="1752891"/>
                </a:lnTo>
                <a:lnTo>
                  <a:pt x="2959100" y="1751597"/>
                </a:lnTo>
                <a:lnTo>
                  <a:pt x="3009900" y="1748832"/>
                </a:lnTo>
                <a:lnTo>
                  <a:pt x="3048000" y="1744808"/>
                </a:lnTo>
                <a:lnTo>
                  <a:pt x="3098800" y="1740051"/>
                </a:lnTo>
                <a:lnTo>
                  <a:pt x="3136900" y="1734557"/>
                </a:lnTo>
                <a:lnTo>
                  <a:pt x="3175000" y="1728325"/>
                </a:lnTo>
                <a:lnTo>
                  <a:pt x="3213100" y="1721352"/>
                </a:lnTo>
                <a:lnTo>
                  <a:pt x="3251200" y="1713637"/>
                </a:lnTo>
                <a:lnTo>
                  <a:pt x="3289300" y="1705176"/>
                </a:lnTo>
                <a:lnTo>
                  <a:pt x="3340100" y="1686009"/>
                </a:lnTo>
                <a:lnTo>
                  <a:pt x="3378200" y="1675299"/>
                </a:lnTo>
                <a:lnTo>
                  <a:pt x="3403600" y="1663834"/>
                </a:lnTo>
                <a:lnTo>
                  <a:pt x="3429000" y="1651613"/>
                </a:lnTo>
                <a:lnTo>
                  <a:pt x="3441700" y="1638632"/>
                </a:lnTo>
                <a:lnTo>
                  <a:pt x="3467100" y="1624891"/>
                </a:lnTo>
                <a:lnTo>
                  <a:pt x="3492500" y="1610386"/>
                </a:lnTo>
                <a:lnTo>
                  <a:pt x="3505200" y="1595115"/>
                </a:lnTo>
                <a:lnTo>
                  <a:pt x="3530600" y="1579076"/>
                </a:lnTo>
                <a:lnTo>
                  <a:pt x="3543300" y="1562267"/>
                </a:lnTo>
                <a:lnTo>
                  <a:pt x="3556000" y="1544685"/>
                </a:lnTo>
                <a:lnTo>
                  <a:pt x="3581400" y="1526328"/>
                </a:lnTo>
                <a:lnTo>
                  <a:pt x="3606800" y="1486029"/>
                </a:lnTo>
                <a:lnTo>
                  <a:pt x="3632200" y="1441045"/>
                </a:lnTo>
                <a:lnTo>
                  <a:pt x="3644900" y="1417016"/>
                </a:lnTo>
                <a:lnTo>
                  <a:pt x="3657600" y="1392082"/>
                </a:lnTo>
                <a:close/>
              </a:path>
              <a:path w="3683000" h="1753235">
                <a:moveTo>
                  <a:pt x="3670300" y="1339851"/>
                </a:moveTo>
                <a:lnTo>
                  <a:pt x="3670300" y="968749"/>
                </a:lnTo>
                <a:lnTo>
                  <a:pt x="3657600" y="938848"/>
                </a:lnTo>
                <a:lnTo>
                  <a:pt x="3657600" y="1366331"/>
                </a:lnTo>
                <a:lnTo>
                  <a:pt x="3670300" y="1339851"/>
                </a:lnTo>
                <a:close/>
              </a:path>
              <a:path w="3683000" h="1753235">
                <a:moveTo>
                  <a:pt x="3683000" y="1256925"/>
                </a:moveTo>
                <a:lnTo>
                  <a:pt x="3683000" y="1054463"/>
                </a:lnTo>
                <a:lnTo>
                  <a:pt x="3670300" y="1025814"/>
                </a:lnTo>
                <a:lnTo>
                  <a:pt x="3670300" y="1285060"/>
                </a:lnTo>
                <a:lnTo>
                  <a:pt x="3683000" y="125692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9760" y="4269663"/>
            <a:ext cx="3698990" cy="1759753"/>
          </a:xfrm>
          <a:custGeom>
            <a:avLst/>
            <a:gdLst/>
            <a:ahLst/>
            <a:cxnLst/>
            <a:rect l="l" t="t" r="r" b="b"/>
            <a:pathLst>
              <a:path w="3688715" h="1753235">
                <a:moveTo>
                  <a:pt x="1387709" y="9948"/>
                </a:moveTo>
                <a:lnTo>
                  <a:pt x="1351704" y="10586"/>
                </a:lnTo>
                <a:lnTo>
                  <a:pt x="1316153" y="10531"/>
                </a:lnTo>
                <a:lnTo>
                  <a:pt x="1281052" y="9909"/>
                </a:lnTo>
                <a:lnTo>
                  <a:pt x="1246398" y="8851"/>
                </a:lnTo>
                <a:lnTo>
                  <a:pt x="1212187" y="7483"/>
                </a:lnTo>
                <a:lnTo>
                  <a:pt x="1178417" y="5936"/>
                </a:lnTo>
                <a:lnTo>
                  <a:pt x="1145083" y="4337"/>
                </a:lnTo>
                <a:lnTo>
                  <a:pt x="1112182" y="2816"/>
                </a:lnTo>
                <a:lnTo>
                  <a:pt x="1079711" y="1500"/>
                </a:lnTo>
                <a:lnTo>
                  <a:pt x="1047667" y="518"/>
                </a:lnTo>
                <a:lnTo>
                  <a:pt x="1016045" y="0"/>
                </a:lnTo>
                <a:lnTo>
                  <a:pt x="984843" y="72"/>
                </a:lnTo>
                <a:lnTo>
                  <a:pt x="923683" y="2507"/>
                </a:lnTo>
                <a:lnTo>
                  <a:pt x="864160" y="8851"/>
                </a:lnTo>
                <a:lnTo>
                  <a:pt x="806247" y="20132"/>
                </a:lnTo>
                <a:lnTo>
                  <a:pt x="749915" y="37380"/>
                </a:lnTo>
                <a:lnTo>
                  <a:pt x="694274" y="60970"/>
                </a:lnTo>
                <a:lnTo>
                  <a:pt x="639919" y="90403"/>
                </a:lnTo>
                <a:lnTo>
                  <a:pt x="586989" y="124710"/>
                </a:lnTo>
                <a:lnTo>
                  <a:pt x="535628" y="162921"/>
                </a:lnTo>
                <a:lnTo>
                  <a:pt x="485977" y="204067"/>
                </a:lnTo>
                <a:lnTo>
                  <a:pt x="438178" y="247180"/>
                </a:lnTo>
                <a:lnTo>
                  <a:pt x="392372" y="291289"/>
                </a:lnTo>
                <a:lnTo>
                  <a:pt x="348701" y="335425"/>
                </a:lnTo>
                <a:lnTo>
                  <a:pt x="307307" y="378620"/>
                </a:lnTo>
                <a:lnTo>
                  <a:pt x="268331" y="419904"/>
                </a:lnTo>
                <a:lnTo>
                  <a:pt x="230680" y="460170"/>
                </a:lnTo>
                <a:lnTo>
                  <a:pt x="193253" y="500907"/>
                </a:lnTo>
                <a:lnTo>
                  <a:pt x="156868" y="542038"/>
                </a:lnTo>
                <a:lnTo>
                  <a:pt x="122344" y="583484"/>
                </a:lnTo>
                <a:lnTo>
                  <a:pt x="90499" y="625168"/>
                </a:lnTo>
                <a:lnTo>
                  <a:pt x="62152" y="667011"/>
                </a:lnTo>
                <a:lnTo>
                  <a:pt x="38121" y="708937"/>
                </a:lnTo>
                <a:lnTo>
                  <a:pt x="19224" y="750868"/>
                </a:lnTo>
                <a:lnTo>
                  <a:pt x="6280" y="792725"/>
                </a:lnTo>
                <a:lnTo>
                  <a:pt x="107" y="834432"/>
                </a:lnTo>
                <a:lnTo>
                  <a:pt x="0" y="855164"/>
                </a:lnTo>
                <a:lnTo>
                  <a:pt x="1466" y="875976"/>
                </a:lnTo>
                <a:lnTo>
                  <a:pt x="8873" y="917795"/>
                </a:lnTo>
                <a:lnTo>
                  <a:pt x="21840" y="959796"/>
                </a:lnTo>
                <a:lnTo>
                  <a:pt x="39877" y="1001889"/>
                </a:lnTo>
                <a:lnTo>
                  <a:pt x="62496" y="1043982"/>
                </a:lnTo>
                <a:lnTo>
                  <a:pt x="89206" y="1085983"/>
                </a:lnTo>
                <a:lnTo>
                  <a:pt x="119519" y="1127802"/>
                </a:lnTo>
                <a:lnTo>
                  <a:pt x="152946" y="1169346"/>
                </a:lnTo>
                <a:lnTo>
                  <a:pt x="188997" y="1210525"/>
                </a:lnTo>
                <a:lnTo>
                  <a:pt x="227183" y="1251246"/>
                </a:lnTo>
                <a:lnTo>
                  <a:pt x="268275" y="1293407"/>
                </a:lnTo>
                <a:lnTo>
                  <a:pt x="313234" y="1337803"/>
                </a:lnTo>
                <a:lnTo>
                  <a:pt x="361860" y="1383379"/>
                </a:lnTo>
                <a:lnTo>
                  <a:pt x="413952" y="1429078"/>
                </a:lnTo>
                <a:lnTo>
                  <a:pt x="469309" y="1473845"/>
                </a:lnTo>
                <a:lnTo>
                  <a:pt x="527728" y="1516623"/>
                </a:lnTo>
                <a:lnTo>
                  <a:pt x="589010" y="1556356"/>
                </a:lnTo>
                <a:lnTo>
                  <a:pt x="652952" y="1591988"/>
                </a:lnTo>
                <a:lnTo>
                  <a:pt x="719354" y="1622463"/>
                </a:lnTo>
                <a:lnTo>
                  <a:pt x="788015" y="1646724"/>
                </a:lnTo>
                <a:lnTo>
                  <a:pt x="857608" y="1664011"/>
                </a:lnTo>
                <a:lnTo>
                  <a:pt x="927973" y="1674656"/>
                </a:lnTo>
                <a:lnTo>
                  <a:pt x="999975" y="1679923"/>
                </a:lnTo>
                <a:lnTo>
                  <a:pt x="1074478" y="1681081"/>
                </a:lnTo>
                <a:lnTo>
                  <a:pt x="1112938" y="1680514"/>
                </a:lnTo>
                <a:lnTo>
                  <a:pt x="1152346" y="1679395"/>
                </a:lnTo>
                <a:lnTo>
                  <a:pt x="1192812" y="1677881"/>
                </a:lnTo>
                <a:lnTo>
                  <a:pt x="1234443" y="1676131"/>
                </a:lnTo>
                <a:lnTo>
                  <a:pt x="1277348" y="1674303"/>
                </a:lnTo>
                <a:lnTo>
                  <a:pt x="1321634" y="1672556"/>
                </a:lnTo>
                <a:lnTo>
                  <a:pt x="1367409" y="1671048"/>
                </a:lnTo>
                <a:lnTo>
                  <a:pt x="1414781" y="1669938"/>
                </a:lnTo>
                <a:lnTo>
                  <a:pt x="1463859" y="1669382"/>
                </a:lnTo>
                <a:lnTo>
                  <a:pt x="1514750" y="1669541"/>
                </a:lnTo>
                <a:lnTo>
                  <a:pt x="1567563" y="1670571"/>
                </a:lnTo>
                <a:lnTo>
                  <a:pt x="1622405" y="1672632"/>
                </a:lnTo>
                <a:lnTo>
                  <a:pt x="1680487" y="1675622"/>
                </a:lnTo>
                <a:lnTo>
                  <a:pt x="1742835" y="1679477"/>
                </a:lnTo>
                <a:lnTo>
                  <a:pt x="1808938" y="1684067"/>
                </a:lnTo>
                <a:lnTo>
                  <a:pt x="1878285" y="1689262"/>
                </a:lnTo>
                <a:lnTo>
                  <a:pt x="1950363" y="1694932"/>
                </a:lnTo>
                <a:lnTo>
                  <a:pt x="2024661" y="1700949"/>
                </a:lnTo>
                <a:lnTo>
                  <a:pt x="2100668" y="1707181"/>
                </a:lnTo>
                <a:lnTo>
                  <a:pt x="2177873" y="1713500"/>
                </a:lnTo>
                <a:lnTo>
                  <a:pt x="2255763" y="1719775"/>
                </a:lnTo>
                <a:lnTo>
                  <a:pt x="2333827" y="1725877"/>
                </a:lnTo>
                <a:lnTo>
                  <a:pt x="2411555" y="1731676"/>
                </a:lnTo>
                <a:lnTo>
                  <a:pt x="2488433" y="1737042"/>
                </a:lnTo>
                <a:lnTo>
                  <a:pt x="2563952" y="1741847"/>
                </a:lnTo>
                <a:lnTo>
                  <a:pt x="2637599" y="1745959"/>
                </a:lnTo>
                <a:lnTo>
                  <a:pt x="2708862" y="1749249"/>
                </a:lnTo>
                <a:lnTo>
                  <a:pt x="2777232" y="1751588"/>
                </a:lnTo>
                <a:lnTo>
                  <a:pt x="2842194" y="1752845"/>
                </a:lnTo>
                <a:lnTo>
                  <a:pt x="2903240" y="1752891"/>
                </a:lnTo>
                <a:lnTo>
                  <a:pt x="2959856" y="1751597"/>
                </a:lnTo>
                <a:lnTo>
                  <a:pt x="3011532" y="1748832"/>
                </a:lnTo>
                <a:lnTo>
                  <a:pt x="3059256" y="1744808"/>
                </a:lnTo>
                <a:lnTo>
                  <a:pt x="3104214" y="1740051"/>
                </a:lnTo>
                <a:lnTo>
                  <a:pt x="3146534" y="1734557"/>
                </a:lnTo>
                <a:lnTo>
                  <a:pt x="3186340" y="1728325"/>
                </a:lnTo>
                <a:lnTo>
                  <a:pt x="3258920" y="1713637"/>
                </a:lnTo>
                <a:lnTo>
                  <a:pt x="3322964" y="1695967"/>
                </a:lnTo>
                <a:lnTo>
                  <a:pt x="3379482" y="1675299"/>
                </a:lnTo>
                <a:lnTo>
                  <a:pt x="3429485" y="1651613"/>
                </a:lnTo>
                <a:lnTo>
                  <a:pt x="3473983" y="1624891"/>
                </a:lnTo>
                <a:lnTo>
                  <a:pt x="3513987" y="1595115"/>
                </a:lnTo>
                <a:lnTo>
                  <a:pt x="3550508" y="1562267"/>
                </a:lnTo>
                <a:lnTo>
                  <a:pt x="3584555" y="1526328"/>
                </a:lnTo>
                <a:lnTo>
                  <a:pt x="3614769" y="1486029"/>
                </a:lnTo>
                <a:lnTo>
                  <a:pt x="3638998" y="1441045"/>
                </a:lnTo>
                <a:lnTo>
                  <a:pt x="3657750" y="1392082"/>
                </a:lnTo>
                <a:lnTo>
                  <a:pt x="3671533" y="1339851"/>
                </a:lnTo>
                <a:lnTo>
                  <a:pt x="3680853" y="1285060"/>
                </a:lnTo>
                <a:lnTo>
                  <a:pt x="3686218" y="1228416"/>
                </a:lnTo>
                <a:lnTo>
                  <a:pt x="3688136" y="1170630"/>
                </a:lnTo>
                <a:lnTo>
                  <a:pt x="3687961" y="1141530"/>
                </a:lnTo>
                <a:lnTo>
                  <a:pt x="3685660" y="1083358"/>
                </a:lnTo>
                <a:lnTo>
                  <a:pt x="3681180" y="1025814"/>
                </a:lnTo>
                <a:lnTo>
                  <a:pt x="3674725" y="968749"/>
                </a:lnTo>
                <a:lnTo>
                  <a:pt x="3664875" y="907975"/>
                </a:lnTo>
                <a:lnTo>
                  <a:pt x="3651552" y="844016"/>
                </a:lnTo>
                <a:lnTo>
                  <a:pt x="3634971" y="778286"/>
                </a:lnTo>
                <a:lnTo>
                  <a:pt x="3615348" y="712198"/>
                </a:lnTo>
                <a:lnTo>
                  <a:pt x="3592897" y="647163"/>
                </a:lnTo>
                <a:lnTo>
                  <a:pt x="3567833" y="584594"/>
                </a:lnTo>
                <a:lnTo>
                  <a:pt x="3540371" y="525905"/>
                </a:lnTo>
                <a:lnTo>
                  <a:pt x="3510726" y="472508"/>
                </a:lnTo>
                <a:lnTo>
                  <a:pt x="3479113" y="425816"/>
                </a:lnTo>
                <a:lnTo>
                  <a:pt x="3445808" y="386852"/>
                </a:lnTo>
                <a:lnTo>
                  <a:pt x="3411170" y="353941"/>
                </a:lnTo>
                <a:lnTo>
                  <a:pt x="3374898" y="326202"/>
                </a:lnTo>
                <a:lnTo>
                  <a:pt x="3336603" y="303057"/>
                </a:lnTo>
                <a:lnTo>
                  <a:pt x="3295896" y="283931"/>
                </a:lnTo>
                <a:lnTo>
                  <a:pt x="3252388" y="268248"/>
                </a:lnTo>
                <a:lnTo>
                  <a:pt x="3205692" y="255432"/>
                </a:lnTo>
                <a:lnTo>
                  <a:pt x="3155418" y="244906"/>
                </a:lnTo>
                <a:lnTo>
                  <a:pt x="3101178" y="236094"/>
                </a:lnTo>
                <a:lnTo>
                  <a:pt x="3042583" y="228421"/>
                </a:lnTo>
                <a:lnTo>
                  <a:pt x="2979001" y="222051"/>
                </a:lnTo>
                <a:lnTo>
                  <a:pt x="2944822" y="220899"/>
                </a:lnTo>
                <a:lnTo>
                  <a:pt x="2909128" y="221186"/>
                </a:lnTo>
                <a:lnTo>
                  <a:pt x="2833735" y="225320"/>
                </a:lnTo>
                <a:lnTo>
                  <a:pt x="2794304" y="228789"/>
                </a:lnTo>
                <a:lnTo>
                  <a:pt x="2753896" y="232940"/>
                </a:lnTo>
                <a:lnTo>
                  <a:pt x="2712644" y="237585"/>
                </a:lnTo>
                <a:lnTo>
                  <a:pt x="2670684" y="242533"/>
                </a:lnTo>
                <a:lnTo>
                  <a:pt x="2628150" y="247597"/>
                </a:lnTo>
                <a:lnTo>
                  <a:pt x="2585175" y="252586"/>
                </a:lnTo>
                <a:lnTo>
                  <a:pt x="2541895" y="257311"/>
                </a:lnTo>
                <a:lnTo>
                  <a:pt x="2498443" y="261584"/>
                </a:lnTo>
                <a:lnTo>
                  <a:pt x="2454955" y="265216"/>
                </a:lnTo>
                <a:lnTo>
                  <a:pt x="2411563" y="268016"/>
                </a:lnTo>
                <a:lnTo>
                  <a:pt x="2368403" y="269796"/>
                </a:lnTo>
                <a:lnTo>
                  <a:pt x="2325608" y="270367"/>
                </a:lnTo>
                <a:lnTo>
                  <a:pt x="2283314" y="269539"/>
                </a:lnTo>
                <a:lnTo>
                  <a:pt x="2241654" y="267124"/>
                </a:lnTo>
                <a:lnTo>
                  <a:pt x="2200763" y="262932"/>
                </a:lnTo>
                <a:lnTo>
                  <a:pt x="2159355" y="256727"/>
                </a:lnTo>
                <a:lnTo>
                  <a:pt x="2116666" y="248750"/>
                </a:lnTo>
                <a:lnTo>
                  <a:pt x="2072922" y="239183"/>
                </a:lnTo>
                <a:lnTo>
                  <a:pt x="2028350" y="228209"/>
                </a:lnTo>
                <a:lnTo>
                  <a:pt x="1983176" y="216009"/>
                </a:lnTo>
                <a:lnTo>
                  <a:pt x="1937628" y="202767"/>
                </a:lnTo>
                <a:lnTo>
                  <a:pt x="1891933" y="188663"/>
                </a:lnTo>
                <a:lnTo>
                  <a:pt x="1846317" y="173882"/>
                </a:lnTo>
                <a:lnTo>
                  <a:pt x="1801008" y="158604"/>
                </a:lnTo>
                <a:lnTo>
                  <a:pt x="1756231" y="143012"/>
                </a:lnTo>
                <a:lnTo>
                  <a:pt x="1712215" y="127289"/>
                </a:lnTo>
                <a:lnTo>
                  <a:pt x="1669186" y="111617"/>
                </a:lnTo>
                <a:lnTo>
                  <a:pt x="1627370" y="96178"/>
                </a:lnTo>
                <a:lnTo>
                  <a:pt x="1586996" y="81155"/>
                </a:lnTo>
                <a:lnTo>
                  <a:pt x="1548289" y="66729"/>
                </a:lnTo>
                <a:lnTo>
                  <a:pt x="1511476" y="53083"/>
                </a:lnTo>
                <a:lnTo>
                  <a:pt x="1476785" y="40400"/>
                </a:lnTo>
                <a:lnTo>
                  <a:pt x="1444442" y="28861"/>
                </a:lnTo>
                <a:lnTo>
                  <a:pt x="1414675" y="18650"/>
                </a:lnTo>
                <a:lnTo>
                  <a:pt x="1387709" y="994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109" y="4323243"/>
            <a:ext cx="7583916" cy="1625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730" y="1315873"/>
            <a:ext cx="7838624" cy="2964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90"/>
              </a:lnSpc>
              <a:tabLst>
                <a:tab pos="190517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Dijkstra’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terminates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90"/>
              </a:lnSpc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 marR="71340">
              <a:lnSpc>
                <a:spcPct val="89700"/>
              </a:lnSpc>
              <a:spcBef>
                <a:spcPts val="567"/>
              </a:spcBef>
              <a:tabLst>
                <a:tab pos="1092401" algn="l"/>
                <a:tab pos="4098255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suffice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sho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 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every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whe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Suppos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 verte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 adde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whic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 Let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firs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verte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alon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shortes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fro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predecessor:</a:t>
            </a:r>
            <a:endParaRPr lang="en-US" sz="2800" spc="-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1821" y="4921295"/>
            <a:ext cx="260438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647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725" y="5150745"/>
            <a:ext cx="283362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8898" y="5489048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2496" y="5303709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652" y="5291728"/>
            <a:ext cx="2164377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580" marR="5096" indent="-311478">
              <a:lnSpc>
                <a:spcPts val="3461"/>
              </a:lnSpc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just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before adding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12"/>
          <p:cNvSpPr txBox="1"/>
          <p:nvPr/>
        </p:nvSpPr>
        <p:spPr>
          <a:xfrm>
            <a:off x="8020714" y="4400167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10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— Part III (cont’d)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FEA-EF34-4A24-91F4-D5DE2EEEDA43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979977" y="1597565"/>
            <a:ext cx="3655053" cy="1778236"/>
          </a:xfrm>
          <a:custGeom>
            <a:avLst/>
            <a:gdLst/>
            <a:ahLst/>
            <a:cxnLst/>
            <a:rect l="l" t="t" r="r" b="b"/>
            <a:pathLst>
              <a:path w="3644900" h="1771650">
                <a:moveTo>
                  <a:pt x="3644900" y="1165710"/>
                </a:moveTo>
                <a:lnTo>
                  <a:pt x="3644900" y="1045098"/>
                </a:lnTo>
                <a:lnTo>
                  <a:pt x="3606800" y="975021"/>
                </a:lnTo>
                <a:lnTo>
                  <a:pt x="3606800" y="952106"/>
                </a:lnTo>
                <a:lnTo>
                  <a:pt x="3581400" y="907002"/>
                </a:lnTo>
                <a:lnTo>
                  <a:pt x="3556000" y="862936"/>
                </a:lnTo>
                <a:lnTo>
                  <a:pt x="3543300" y="841318"/>
                </a:lnTo>
                <a:lnTo>
                  <a:pt x="3517900" y="798963"/>
                </a:lnTo>
                <a:lnTo>
                  <a:pt x="3517900" y="778246"/>
                </a:lnTo>
                <a:lnTo>
                  <a:pt x="3505200" y="757851"/>
                </a:lnTo>
                <a:lnTo>
                  <a:pt x="3505200" y="737670"/>
                </a:lnTo>
                <a:lnTo>
                  <a:pt x="3492500" y="717605"/>
                </a:lnTo>
                <a:lnTo>
                  <a:pt x="3492500" y="677927"/>
                </a:lnTo>
                <a:lnTo>
                  <a:pt x="3479800" y="658363"/>
                </a:lnTo>
                <a:lnTo>
                  <a:pt x="3479800" y="619911"/>
                </a:lnTo>
                <a:lnTo>
                  <a:pt x="3467100" y="601074"/>
                </a:lnTo>
                <a:lnTo>
                  <a:pt x="3467100" y="564303"/>
                </a:lnTo>
                <a:lnTo>
                  <a:pt x="3454400" y="546419"/>
                </a:lnTo>
                <a:lnTo>
                  <a:pt x="3454400" y="511781"/>
                </a:lnTo>
                <a:lnTo>
                  <a:pt x="3441700" y="495077"/>
                </a:lnTo>
                <a:lnTo>
                  <a:pt x="3429000" y="478816"/>
                </a:lnTo>
                <a:lnTo>
                  <a:pt x="3429000" y="463024"/>
                </a:lnTo>
                <a:lnTo>
                  <a:pt x="3403600" y="432947"/>
                </a:lnTo>
                <a:lnTo>
                  <a:pt x="3365500" y="391938"/>
                </a:lnTo>
                <a:lnTo>
                  <a:pt x="3314700" y="354589"/>
                </a:lnTo>
                <a:lnTo>
                  <a:pt x="3302000" y="342859"/>
                </a:lnTo>
                <a:lnTo>
                  <a:pt x="3276600" y="331521"/>
                </a:lnTo>
                <a:lnTo>
                  <a:pt x="3263900" y="320593"/>
                </a:lnTo>
                <a:lnTo>
                  <a:pt x="3238499" y="310094"/>
                </a:lnTo>
                <a:lnTo>
                  <a:pt x="3225799" y="300043"/>
                </a:lnTo>
                <a:lnTo>
                  <a:pt x="3200399" y="290459"/>
                </a:lnTo>
                <a:lnTo>
                  <a:pt x="3174999" y="281361"/>
                </a:lnTo>
                <a:lnTo>
                  <a:pt x="3162299" y="272768"/>
                </a:lnTo>
                <a:lnTo>
                  <a:pt x="3111499" y="257171"/>
                </a:lnTo>
                <a:lnTo>
                  <a:pt x="3060699" y="243818"/>
                </a:lnTo>
                <a:lnTo>
                  <a:pt x="3022599" y="238031"/>
                </a:lnTo>
                <a:lnTo>
                  <a:pt x="2997199" y="232861"/>
                </a:lnTo>
                <a:lnTo>
                  <a:pt x="2971799" y="228329"/>
                </a:lnTo>
                <a:lnTo>
                  <a:pt x="2933699" y="224451"/>
                </a:lnTo>
                <a:lnTo>
                  <a:pt x="2908299" y="221779"/>
                </a:lnTo>
                <a:lnTo>
                  <a:pt x="2870199" y="220724"/>
                </a:lnTo>
                <a:lnTo>
                  <a:pt x="2844799" y="221097"/>
                </a:lnTo>
                <a:lnTo>
                  <a:pt x="2806699" y="222708"/>
                </a:lnTo>
                <a:lnTo>
                  <a:pt x="2768599" y="225368"/>
                </a:lnTo>
                <a:lnTo>
                  <a:pt x="2730499" y="228888"/>
                </a:lnTo>
                <a:lnTo>
                  <a:pt x="2692399" y="233080"/>
                </a:lnTo>
                <a:lnTo>
                  <a:pt x="2641599" y="237753"/>
                </a:lnTo>
                <a:lnTo>
                  <a:pt x="2603499" y="242718"/>
                </a:lnTo>
                <a:lnTo>
                  <a:pt x="2565399" y="247787"/>
                </a:lnTo>
                <a:lnTo>
                  <a:pt x="2527299" y="252771"/>
                </a:lnTo>
                <a:lnTo>
                  <a:pt x="2476499" y="257479"/>
                </a:lnTo>
                <a:lnTo>
                  <a:pt x="2438399" y="261724"/>
                </a:lnTo>
                <a:lnTo>
                  <a:pt x="2400299" y="265315"/>
                </a:lnTo>
                <a:lnTo>
                  <a:pt x="2349499" y="268064"/>
                </a:lnTo>
                <a:lnTo>
                  <a:pt x="2311399" y="269781"/>
                </a:lnTo>
                <a:lnTo>
                  <a:pt x="2273299" y="270278"/>
                </a:lnTo>
                <a:lnTo>
                  <a:pt x="2222499" y="269364"/>
                </a:lnTo>
                <a:lnTo>
                  <a:pt x="2184399" y="266852"/>
                </a:lnTo>
                <a:lnTo>
                  <a:pt x="2146299" y="262551"/>
                </a:lnTo>
                <a:lnTo>
                  <a:pt x="2108199" y="256347"/>
                </a:lnTo>
                <a:lnTo>
                  <a:pt x="2057399" y="248370"/>
                </a:lnTo>
                <a:lnTo>
                  <a:pt x="2019299" y="238805"/>
                </a:lnTo>
                <a:lnTo>
                  <a:pt x="1981199" y="227834"/>
                </a:lnTo>
                <a:lnTo>
                  <a:pt x="1930399" y="215641"/>
                </a:lnTo>
                <a:lnTo>
                  <a:pt x="1892299" y="202407"/>
                </a:lnTo>
                <a:lnTo>
                  <a:pt x="1841499" y="188315"/>
                </a:lnTo>
                <a:lnTo>
                  <a:pt x="1803399" y="173550"/>
                </a:lnTo>
                <a:lnTo>
                  <a:pt x="1752599" y="158292"/>
                </a:lnTo>
                <a:lnTo>
                  <a:pt x="1714499" y="142727"/>
                </a:lnTo>
                <a:lnTo>
                  <a:pt x="1663699" y="127035"/>
                </a:lnTo>
                <a:lnTo>
                  <a:pt x="1625599" y="111401"/>
                </a:lnTo>
                <a:lnTo>
                  <a:pt x="1587499" y="96007"/>
                </a:lnTo>
                <a:lnTo>
                  <a:pt x="1511299" y="66670"/>
                </a:lnTo>
                <a:lnTo>
                  <a:pt x="1473199" y="53093"/>
                </a:lnTo>
                <a:lnTo>
                  <a:pt x="1435099" y="40487"/>
                </a:lnTo>
                <a:lnTo>
                  <a:pt x="1409699" y="29036"/>
                </a:lnTo>
                <a:lnTo>
                  <a:pt x="1371599" y="18923"/>
                </a:lnTo>
                <a:lnTo>
                  <a:pt x="1346199" y="10329"/>
                </a:lnTo>
                <a:lnTo>
                  <a:pt x="1320799" y="10865"/>
                </a:lnTo>
                <a:lnTo>
                  <a:pt x="1282699" y="10726"/>
                </a:lnTo>
                <a:lnTo>
                  <a:pt x="1244599" y="10040"/>
                </a:lnTo>
                <a:lnTo>
                  <a:pt x="1219199" y="8933"/>
                </a:lnTo>
                <a:lnTo>
                  <a:pt x="1181099" y="7531"/>
                </a:lnTo>
                <a:lnTo>
                  <a:pt x="1142999" y="5961"/>
                </a:lnTo>
                <a:lnTo>
                  <a:pt x="1117599" y="4348"/>
                </a:lnTo>
                <a:lnTo>
                  <a:pt x="1079499" y="2819"/>
                </a:lnTo>
                <a:lnTo>
                  <a:pt x="1054099" y="1500"/>
                </a:lnTo>
                <a:lnTo>
                  <a:pt x="1015999" y="519"/>
                </a:lnTo>
                <a:lnTo>
                  <a:pt x="990599" y="0"/>
                </a:lnTo>
                <a:lnTo>
                  <a:pt x="952499" y="70"/>
                </a:lnTo>
                <a:lnTo>
                  <a:pt x="901699" y="2483"/>
                </a:lnTo>
                <a:lnTo>
                  <a:pt x="863599" y="5079"/>
                </a:lnTo>
                <a:lnTo>
                  <a:pt x="812799" y="13679"/>
                </a:lnTo>
                <a:lnTo>
                  <a:pt x="787400" y="19937"/>
                </a:lnTo>
                <a:lnTo>
                  <a:pt x="749300" y="27668"/>
                </a:lnTo>
                <a:lnTo>
                  <a:pt x="698500" y="48106"/>
                </a:lnTo>
                <a:lnTo>
                  <a:pt x="647700" y="74884"/>
                </a:lnTo>
                <a:lnTo>
                  <a:pt x="596900" y="106948"/>
                </a:lnTo>
                <a:lnTo>
                  <a:pt x="546100" y="143345"/>
                </a:lnTo>
                <a:lnTo>
                  <a:pt x="495300" y="183118"/>
                </a:lnTo>
                <a:lnTo>
                  <a:pt x="444500" y="225312"/>
                </a:lnTo>
                <a:lnTo>
                  <a:pt x="393700" y="268972"/>
                </a:lnTo>
                <a:lnTo>
                  <a:pt x="381000" y="291052"/>
                </a:lnTo>
                <a:lnTo>
                  <a:pt x="330200" y="335118"/>
                </a:lnTo>
                <a:lnTo>
                  <a:pt x="317500" y="356864"/>
                </a:lnTo>
                <a:lnTo>
                  <a:pt x="292100" y="378260"/>
                </a:lnTo>
                <a:lnTo>
                  <a:pt x="279400" y="399186"/>
                </a:lnTo>
                <a:lnTo>
                  <a:pt x="241300" y="439598"/>
                </a:lnTo>
                <a:lnTo>
                  <a:pt x="215900" y="459810"/>
                </a:lnTo>
                <a:lnTo>
                  <a:pt x="203200" y="480148"/>
                </a:lnTo>
                <a:lnTo>
                  <a:pt x="177800" y="500600"/>
                </a:lnTo>
                <a:lnTo>
                  <a:pt x="152400" y="541801"/>
                </a:lnTo>
                <a:lnTo>
                  <a:pt x="127000" y="562528"/>
                </a:lnTo>
                <a:lnTo>
                  <a:pt x="101600" y="604175"/>
                </a:lnTo>
                <a:lnTo>
                  <a:pt x="76200" y="625073"/>
                </a:lnTo>
                <a:lnTo>
                  <a:pt x="25400" y="708893"/>
                </a:lnTo>
                <a:lnTo>
                  <a:pt x="25400" y="729848"/>
                </a:lnTo>
                <a:lnTo>
                  <a:pt x="0" y="771678"/>
                </a:lnTo>
                <a:lnTo>
                  <a:pt x="0" y="917493"/>
                </a:lnTo>
                <a:lnTo>
                  <a:pt x="12700" y="938517"/>
                </a:lnTo>
                <a:lnTo>
                  <a:pt x="12700" y="959580"/>
                </a:lnTo>
                <a:lnTo>
                  <a:pt x="38100" y="1001777"/>
                </a:lnTo>
                <a:lnTo>
                  <a:pt x="38100" y="1022885"/>
                </a:lnTo>
                <a:lnTo>
                  <a:pt x="76200" y="1086096"/>
                </a:lnTo>
                <a:lnTo>
                  <a:pt x="101600" y="1107088"/>
                </a:lnTo>
                <a:lnTo>
                  <a:pt x="139700" y="1169648"/>
                </a:lnTo>
                <a:lnTo>
                  <a:pt x="165100" y="1190322"/>
                </a:lnTo>
                <a:lnTo>
                  <a:pt x="177800" y="1210885"/>
                </a:lnTo>
                <a:lnTo>
                  <a:pt x="203200" y="1231324"/>
                </a:lnTo>
                <a:lnTo>
                  <a:pt x="215900" y="1251627"/>
                </a:lnTo>
                <a:lnTo>
                  <a:pt x="241300" y="1272254"/>
                </a:lnTo>
                <a:lnTo>
                  <a:pt x="254000" y="1293582"/>
                </a:lnTo>
                <a:lnTo>
                  <a:pt x="279400" y="1315481"/>
                </a:lnTo>
                <a:lnTo>
                  <a:pt x="304800" y="1337819"/>
                </a:lnTo>
                <a:lnTo>
                  <a:pt x="317500" y="1360462"/>
                </a:lnTo>
                <a:lnTo>
                  <a:pt x="393700" y="1428911"/>
                </a:lnTo>
                <a:lnTo>
                  <a:pt x="419100" y="1451460"/>
                </a:lnTo>
                <a:lnTo>
                  <a:pt x="457200" y="1473655"/>
                </a:lnTo>
                <a:lnTo>
                  <a:pt x="482600" y="1495364"/>
                </a:lnTo>
                <a:lnTo>
                  <a:pt x="508000" y="1516456"/>
                </a:lnTo>
                <a:lnTo>
                  <a:pt x="533400" y="1536797"/>
                </a:lnTo>
                <a:lnTo>
                  <a:pt x="571500" y="1556257"/>
                </a:lnTo>
                <a:lnTo>
                  <a:pt x="596900" y="1574703"/>
                </a:lnTo>
                <a:lnTo>
                  <a:pt x="635000" y="1592003"/>
                </a:lnTo>
                <a:lnTo>
                  <a:pt x="660400" y="1608026"/>
                </a:lnTo>
                <a:lnTo>
                  <a:pt x="698500" y="1622638"/>
                </a:lnTo>
                <a:lnTo>
                  <a:pt x="736600" y="1635709"/>
                </a:lnTo>
                <a:lnTo>
                  <a:pt x="762000" y="1647105"/>
                </a:lnTo>
                <a:lnTo>
                  <a:pt x="800100" y="1656550"/>
                </a:lnTo>
                <a:lnTo>
                  <a:pt x="838199" y="1664186"/>
                </a:lnTo>
                <a:lnTo>
                  <a:pt x="863599" y="1670172"/>
                </a:lnTo>
                <a:lnTo>
                  <a:pt x="901699" y="1674665"/>
                </a:lnTo>
                <a:lnTo>
                  <a:pt x="939799" y="1677823"/>
                </a:lnTo>
                <a:lnTo>
                  <a:pt x="977899" y="1679804"/>
                </a:lnTo>
                <a:lnTo>
                  <a:pt x="1003299" y="1680765"/>
                </a:lnTo>
                <a:lnTo>
                  <a:pt x="1041399" y="1680865"/>
                </a:lnTo>
                <a:lnTo>
                  <a:pt x="1079499" y="1680260"/>
                </a:lnTo>
                <a:lnTo>
                  <a:pt x="1117599" y="1679109"/>
                </a:lnTo>
                <a:lnTo>
                  <a:pt x="1244599" y="1673955"/>
                </a:lnTo>
                <a:lnTo>
                  <a:pt x="1282699" y="1672196"/>
                </a:lnTo>
                <a:lnTo>
                  <a:pt x="1371599" y="1669563"/>
                </a:lnTo>
                <a:lnTo>
                  <a:pt x="1422399" y="1669004"/>
                </a:lnTo>
                <a:lnTo>
                  <a:pt x="1473199" y="1669161"/>
                </a:lnTo>
                <a:lnTo>
                  <a:pt x="1523999" y="1670190"/>
                </a:lnTo>
                <a:lnTo>
                  <a:pt x="1574799" y="1672251"/>
                </a:lnTo>
                <a:lnTo>
                  <a:pt x="1638299" y="1675719"/>
                </a:lnTo>
                <a:lnTo>
                  <a:pt x="1701799" y="1680701"/>
                </a:lnTo>
                <a:lnTo>
                  <a:pt x="1765299" y="1686951"/>
                </a:lnTo>
                <a:lnTo>
                  <a:pt x="1828799" y="1694221"/>
                </a:lnTo>
                <a:lnTo>
                  <a:pt x="1892299" y="1702267"/>
                </a:lnTo>
                <a:lnTo>
                  <a:pt x="1968499" y="1710841"/>
                </a:lnTo>
                <a:lnTo>
                  <a:pt x="2044699" y="1719698"/>
                </a:lnTo>
                <a:lnTo>
                  <a:pt x="2120899" y="1728590"/>
                </a:lnTo>
                <a:lnTo>
                  <a:pt x="2197099" y="1737273"/>
                </a:lnTo>
                <a:lnTo>
                  <a:pt x="2273299" y="1745498"/>
                </a:lnTo>
                <a:lnTo>
                  <a:pt x="2349499" y="1753021"/>
                </a:lnTo>
                <a:lnTo>
                  <a:pt x="2412999" y="1759595"/>
                </a:lnTo>
                <a:lnTo>
                  <a:pt x="2489199" y="1764973"/>
                </a:lnTo>
                <a:lnTo>
                  <a:pt x="2565399" y="1768909"/>
                </a:lnTo>
                <a:lnTo>
                  <a:pt x="2628899" y="1771156"/>
                </a:lnTo>
                <a:lnTo>
                  <a:pt x="2705099" y="1771470"/>
                </a:lnTo>
                <a:lnTo>
                  <a:pt x="2768599" y="1769602"/>
                </a:lnTo>
                <a:lnTo>
                  <a:pt x="2832099" y="1765307"/>
                </a:lnTo>
                <a:lnTo>
                  <a:pt x="2882899" y="1758339"/>
                </a:lnTo>
                <a:lnTo>
                  <a:pt x="2933699" y="1748451"/>
                </a:lnTo>
                <a:lnTo>
                  <a:pt x="2984499" y="1735447"/>
                </a:lnTo>
                <a:lnTo>
                  <a:pt x="3035299" y="1719464"/>
                </a:lnTo>
                <a:lnTo>
                  <a:pt x="3086099" y="1700760"/>
                </a:lnTo>
                <a:lnTo>
                  <a:pt x="3136899" y="1679591"/>
                </a:lnTo>
                <a:lnTo>
                  <a:pt x="3174999" y="1656213"/>
                </a:lnTo>
                <a:lnTo>
                  <a:pt x="3213099" y="1630885"/>
                </a:lnTo>
                <a:lnTo>
                  <a:pt x="3263900" y="1603860"/>
                </a:lnTo>
                <a:lnTo>
                  <a:pt x="3302000" y="1575398"/>
                </a:lnTo>
                <a:lnTo>
                  <a:pt x="3340100" y="1545754"/>
                </a:lnTo>
                <a:lnTo>
                  <a:pt x="3365500" y="1515184"/>
                </a:lnTo>
                <a:lnTo>
                  <a:pt x="3403600" y="1483946"/>
                </a:lnTo>
                <a:lnTo>
                  <a:pt x="3441700" y="1452295"/>
                </a:lnTo>
                <a:lnTo>
                  <a:pt x="3492500" y="1388785"/>
                </a:lnTo>
                <a:lnTo>
                  <a:pt x="3517900" y="1357438"/>
                </a:lnTo>
                <a:lnTo>
                  <a:pt x="3543300" y="1326706"/>
                </a:lnTo>
                <a:lnTo>
                  <a:pt x="3568700" y="1296844"/>
                </a:lnTo>
                <a:lnTo>
                  <a:pt x="3581400" y="1268110"/>
                </a:lnTo>
                <a:lnTo>
                  <a:pt x="3606800" y="1240760"/>
                </a:lnTo>
                <a:lnTo>
                  <a:pt x="3619500" y="1215051"/>
                </a:lnTo>
                <a:lnTo>
                  <a:pt x="3644900" y="11657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3565" y="1521082"/>
            <a:ext cx="3655053" cy="1778236"/>
          </a:xfrm>
          <a:custGeom>
            <a:avLst/>
            <a:gdLst/>
            <a:ahLst/>
            <a:cxnLst/>
            <a:rect l="l" t="t" r="r" b="b"/>
            <a:pathLst>
              <a:path w="3644900" h="1771650">
                <a:moveTo>
                  <a:pt x="3644900" y="1165710"/>
                </a:moveTo>
                <a:lnTo>
                  <a:pt x="3644900" y="1045098"/>
                </a:lnTo>
                <a:lnTo>
                  <a:pt x="3606800" y="975021"/>
                </a:lnTo>
                <a:lnTo>
                  <a:pt x="3606800" y="952106"/>
                </a:lnTo>
                <a:lnTo>
                  <a:pt x="3581400" y="907002"/>
                </a:lnTo>
                <a:lnTo>
                  <a:pt x="3556000" y="862936"/>
                </a:lnTo>
                <a:lnTo>
                  <a:pt x="3543300" y="841318"/>
                </a:lnTo>
                <a:lnTo>
                  <a:pt x="3517900" y="798963"/>
                </a:lnTo>
                <a:lnTo>
                  <a:pt x="3517900" y="778246"/>
                </a:lnTo>
                <a:lnTo>
                  <a:pt x="3505200" y="757851"/>
                </a:lnTo>
                <a:lnTo>
                  <a:pt x="3505200" y="737670"/>
                </a:lnTo>
                <a:lnTo>
                  <a:pt x="3492500" y="717605"/>
                </a:lnTo>
                <a:lnTo>
                  <a:pt x="3492500" y="677927"/>
                </a:lnTo>
                <a:lnTo>
                  <a:pt x="3479800" y="658363"/>
                </a:lnTo>
                <a:lnTo>
                  <a:pt x="3479800" y="619911"/>
                </a:lnTo>
                <a:lnTo>
                  <a:pt x="3467100" y="601074"/>
                </a:lnTo>
                <a:lnTo>
                  <a:pt x="3467100" y="564303"/>
                </a:lnTo>
                <a:lnTo>
                  <a:pt x="3454400" y="546419"/>
                </a:lnTo>
                <a:lnTo>
                  <a:pt x="3454400" y="511781"/>
                </a:lnTo>
                <a:lnTo>
                  <a:pt x="3441700" y="495077"/>
                </a:lnTo>
                <a:lnTo>
                  <a:pt x="3429000" y="478816"/>
                </a:lnTo>
                <a:lnTo>
                  <a:pt x="3429000" y="463024"/>
                </a:lnTo>
                <a:lnTo>
                  <a:pt x="3403600" y="432947"/>
                </a:lnTo>
                <a:lnTo>
                  <a:pt x="3365500" y="391938"/>
                </a:lnTo>
                <a:lnTo>
                  <a:pt x="3314700" y="354589"/>
                </a:lnTo>
                <a:lnTo>
                  <a:pt x="3302000" y="342859"/>
                </a:lnTo>
                <a:lnTo>
                  <a:pt x="3276600" y="331521"/>
                </a:lnTo>
                <a:lnTo>
                  <a:pt x="3263900" y="320593"/>
                </a:lnTo>
                <a:lnTo>
                  <a:pt x="3238499" y="310094"/>
                </a:lnTo>
                <a:lnTo>
                  <a:pt x="3225799" y="300043"/>
                </a:lnTo>
                <a:lnTo>
                  <a:pt x="3200399" y="290459"/>
                </a:lnTo>
                <a:lnTo>
                  <a:pt x="3174999" y="281361"/>
                </a:lnTo>
                <a:lnTo>
                  <a:pt x="3162299" y="272768"/>
                </a:lnTo>
                <a:lnTo>
                  <a:pt x="3111499" y="257171"/>
                </a:lnTo>
                <a:lnTo>
                  <a:pt x="3060699" y="243818"/>
                </a:lnTo>
                <a:lnTo>
                  <a:pt x="3022599" y="238031"/>
                </a:lnTo>
                <a:lnTo>
                  <a:pt x="2997199" y="232861"/>
                </a:lnTo>
                <a:lnTo>
                  <a:pt x="2971799" y="228329"/>
                </a:lnTo>
                <a:lnTo>
                  <a:pt x="2933699" y="224451"/>
                </a:lnTo>
                <a:lnTo>
                  <a:pt x="2908299" y="221779"/>
                </a:lnTo>
                <a:lnTo>
                  <a:pt x="2870199" y="220724"/>
                </a:lnTo>
                <a:lnTo>
                  <a:pt x="2844799" y="221097"/>
                </a:lnTo>
                <a:lnTo>
                  <a:pt x="2806699" y="222708"/>
                </a:lnTo>
                <a:lnTo>
                  <a:pt x="2768599" y="225368"/>
                </a:lnTo>
                <a:lnTo>
                  <a:pt x="2730499" y="228888"/>
                </a:lnTo>
                <a:lnTo>
                  <a:pt x="2692399" y="233080"/>
                </a:lnTo>
                <a:lnTo>
                  <a:pt x="2641599" y="237753"/>
                </a:lnTo>
                <a:lnTo>
                  <a:pt x="2603499" y="242718"/>
                </a:lnTo>
                <a:lnTo>
                  <a:pt x="2565399" y="247787"/>
                </a:lnTo>
                <a:lnTo>
                  <a:pt x="2527299" y="252771"/>
                </a:lnTo>
                <a:lnTo>
                  <a:pt x="2476499" y="257479"/>
                </a:lnTo>
                <a:lnTo>
                  <a:pt x="2438399" y="261724"/>
                </a:lnTo>
                <a:lnTo>
                  <a:pt x="2400299" y="265315"/>
                </a:lnTo>
                <a:lnTo>
                  <a:pt x="2349499" y="268064"/>
                </a:lnTo>
                <a:lnTo>
                  <a:pt x="2311399" y="269781"/>
                </a:lnTo>
                <a:lnTo>
                  <a:pt x="2273299" y="270278"/>
                </a:lnTo>
                <a:lnTo>
                  <a:pt x="2222499" y="269364"/>
                </a:lnTo>
                <a:lnTo>
                  <a:pt x="2184399" y="266852"/>
                </a:lnTo>
                <a:lnTo>
                  <a:pt x="2146299" y="262551"/>
                </a:lnTo>
                <a:lnTo>
                  <a:pt x="2108199" y="256347"/>
                </a:lnTo>
                <a:lnTo>
                  <a:pt x="2057399" y="248370"/>
                </a:lnTo>
                <a:lnTo>
                  <a:pt x="2019299" y="238805"/>
                </a:lnTo>
                <a:lnTo>
                  <a:pt x="1981199" y="227834"/>
                </a:lnTo>
                <a:lnTo>
                  <a:pt x="1930399" y="215641"/>
                </a:lnTo>
                <a:lnTo>
                  <a:pt x="1892299" y="202407"/>
                </a:lnTo>
                <a:lnTo>
                  <a:pt x="1841499" y="188315"/>
                </a:lnTo>
                <a:lnTo>
                  <a:pt x="1803399" y="173550"/>
                </a:lnTo>
                <a:lnTo>
                  <a:pt x="1752599" y="158292"/>
                </a:lnTo>
                <a:lnTo>
                  <a:pt x="1714499" y="142727"/>
                </a:lnTo>
                <a:lnTo>
                  <a:pt x="1663699" y="127035"/>
                </a:lnTo>
                <a:lnTo>
                  <a:pt x="1625599" y="111401"/>
                </a:lnTo>
                <a:lnTo>
                  <a:pt x="1587499" y="96007"/>
                </a:lnTo>
                <a:lnTo>
                  <a:pt x="1511299" y="66670"/>
                </a:lnTo>
                <a:lnTo>
                  <a:pt x="1473199" y="53093"/>
                </a:lnTo>
                <a:lnTo>
                  <a:pt x="1435099" y="40487"/>
                </a:lnTo>
                <a:lnTo>
                  <a:pt x="1409699" y="29036"/>
                </a:lnTo>
                <a:lnTo>
                  <a:pt x="1371599" y="18923"/>
                </a:lnTo>
                <a:lnTo>
                  <a:pt x="1346199" y="10329"/>
                </a:lnTo>
                <a:lnTo>
                  <a:pt x="1320799" y="10865"/>
                </a:lnTo>
                <a:lnTo>
                  <a:pt x="1282699" y="10726"/>
                </a:lnTo>
                <a:lnTo>
                  <a:pt x="1244599" y="10040"/>
                </a:lnTo>
                <a:lnTo>
                  <a:pt x="1219199" y="8933"/>
                </a:lnTo>
                <a:lnTo>
                  <a:pt x="1181099" y="7531"/>
                </a:lnTo>
                <a:lnTo>
                  <a:pt x="1142999" y="5961"/>
                </a:lnTo>
                <a:lnTo>
                  <a:pt x="1117599" y="4348"/>
                </a:lnTo>
                <a:lnTo>
                  <a:pt x="1079499" y="2819"/>
                </a:lnTo>
                <a:lnTo>
                  <a:pt x="1054099" y="1500"/>
                </a:lnTo>
                <a:lnTo>
                  <a:pt x="1015999" y="519"/>
                </a:lnTo>
                <a:lnTo>
                  <a:pt x="990599" y="0"/>
                </a:lnTo>
                <a:lnTo>
                  <a:pt x="952499" y="70"/>
                </a:lnTo>
                <a:lnTo>
                  <a:pt x="901699" y="2483"/>
                </a:lnTo>
                <a:lnTo>
                  <a:pt x="863600" y="5079"/>
                </a:lnTo>
                <a:lnTo>
                  <a:pt x="812800" y="13679"/>
                </a:lnTo>
                <a:lnTo>
                  <a:pt x="787400" y="19937"/>
                </a:lnTo>
                <a:lnTo>
                  <a:pt x="749300" y="27668"/>
                </a:lnTo>
                <a:lnTo>
                  <a:pt x="698500" y="48106"/>
                </a:lnTo>
                <a:lnTo>
                  <a:pt x="647700" y="74884"/>
                </a:lnTo>
                <a:lnTo>
                  <a:pt x="596900" y="106948"/>
                </a:lnTo>
                <a:lnTo>
                  <a:pt x="546100" y="143345"/>
                </a:lnTo>
                <a:lnTo>
                  <a:pt x="495300" y="183118"/>
                </a:lnTo>
                <a:lnTo>
                  <a:pt x="444500" y="225312"/>
                </a:lnTo>
                <a:lnTo>
                  <a:pt x="393700" y="268972"/>
                </a:lnTo>
                <a:lnTo>
                  <a:pt x="381000" y="291052"/>
                </a:lnTo>
                <a:lnTo>
                  <a:pt x="330200" y="335118"/>
                </a:lnTo>
                <a:lnTo>
                  <a:pt x="317500" y="356864"/>
                </a:lnTo>
                <a:lnTo>
                  <a:pt x="292100" y="378260"/>
                </a:lnTo>
                <a:lnTo>
                  <a:pt x="279400" y="399186"/>
                </a:lnTo>
                <a:lnTo>
                  <a:pt x="241300" y="439598"/>
                </a:lnTo>
                <a:lnTo>
                  <a:pt x="215900" y="459810"/>
                </a:lnTo>
                <a:lnTo>
                  <a:pt x="203200" y="480148"/>
                </a:lnTo>
                <a:lnTo>
                  <a:pt x="177800" y="500600"/>
                </a:lnTo>
                <a:lnTo>
                  <a:pt x="152400" y="541801"/>
                </a:lnTo>
                <a:lnTo>
                  <a:pt x="127000" y="562528"/>
                </a:lnTo>
                <a:lnTo>
                  <a:pt x="101600" y="604175"/>
                </a:lnTo>
                <a:lnTo>
                  <a:pt x="76200" y="625073"/>
                </a:lnTo>
                <a:lnTo>
                  <a:pt x="25400" y="708893"/>
                </a:lnTo>
                <a:lnTo>
                  <a:pt x="25400" y="729848"/>
                </a:lnTo>
                <a:lnTo>
                  <a:pt x="0" y="771678"/>
                </a:lnTo>
                <a:lnTo>
                  <a:pt x="0" y="917493"/>
                </a:lnTo>
                <a:lnTo>
                  <a:pt x="12700" y="938517"/>
                </a:lnTo>
                <a:lnTo>
                  <a:pt x="12700" y="959580"/>
                </a:lnTo>
                <a:lnTo>
                  <a:pt x="38100" y="1001777"/>
                </a:lnTo>
                <a:lnTo>
                  <a:pt x="38100" y="1022884"/>
                </a:lnTo>
                <a:lnTo>
                  <a:pt x="76200" y="1086096"/>
                </a:lnTo>
                <a:lnTo>
                  <a:pt x="101600" y="1107088"/>
                </a:lnTo>
                <a:lnTo>
                  <a:pt x="139700" y="1169648"/>
                </a:lnTo>
                <a:lnTo>
                  <a:pt x="165100" y="1190322"/>
                </a:lnTo>
                <a:lnTo>
                  <a:pt x="177800" y="1210884"/>
                </a:lnTo>
                <a:lnTo>
                  <a:pt x="203200" y="1231324"/>
                </a:lnTo>
                <a:lnTo>
                  <a:pt x="215900" y="1251627"/>
                </a:lnTo>
                <a:lnTo>
                  <a:pt x="241300" y="1272253"/>
                </a:lnTo>
                <a:lnTo>
                  <a:pt x="254000" y="1293582"/>
                </a:lnTo>
                <a:lnTo>
                  <a:pt x="279400" y="1315481"/>
                </a:lnTo>
                <a:lnTo>
                  <a:pt x="304800" y="1337819"/>
                </a:lnTo>
                <a:lnTo>
                  <a:pt x="317500" y="1360462"/>
                </a:lnTo>
                <a:lnTo>
                  <a:pt x="393700" y="1428911"/>
                </a:lnTo>
                <a:lnTo>
                  <a:pt x="419100" y="1451460"/>
                </a:lnTo>
                <a:lnTo>
                  <a:pt x="457200" y="1473655"/>
                </a:lnTo>
                <a:lnTo>
                  <a:pt x="482600" y="1495364"/>
                </a:lnTo>
                <a:lnTo>
                  <a:pt x="508000" y="1516456"/>
                </a:lnTo>
                <a:lnTo>
                  <a:pt x="533400" y="1536797"/>
                </a:lnTo>
                <a:lnTo>
                  <a:pt x="571500" y="1556257"/>
                </a:lnTo>
                <a:lnTo>
                  <a:pt x="596900" y="1574703"/>
                </a:lnTo>
                <a:lnTo>
                  <a:pt x="635000" y="1592003"/>
                </a:lnTo>
                <a:lnTo>
                  <a:pt x="660400" y="1608026"/>
                </a:lnTo>
                <a:lnTo>
                  <a:pt x="698500" y="1622638"/>
                </a:lnTo>
                <a:lnTo>
                  <a:pt x="736600" y="1635709"/>
                </a:lnTo>
                <a:lnTo>
                  <a:pt x="762000" y="1647105"/>
                </a:lnTo>
                <a:lnTo>
                  <a:pt x="800100" y="1656550"/>
                </a:lnTo>
                <a:lnTo>
                  <a:pt x="838200" y="1664186"/>
                </a:lnTo>
                <a:lnTo>
                  <a:pt x="863600" y="1670172"/>
                </a:lnTo>
                <a:lnTo>
                  <a:pt x="901699" y="1674665"/>
                </a:lnTo>
                <a:lnTo>
                  <a:pt x="939799" y="1677823"/>
                </a:lnTo>
                <a:lnTo>
                  <a:pt x="977899" y="1679804"/>
                </a:lnTo>
                <a:lnTo>
                  <a:pt x="1003299" y="1680765"/>
                </a:lnTo>
                <a:lnTo>
                  <a:pt x="1041399" y="1680865"/>
                </a:lnTo>
                <a:lnTo>
                  <a:pt x="1079499" y="1680260"/>
                </a:lnTo>
                <a:lnTo>
                  <a:pt x="1117599" y="1679109"/>
                </a:lnTo>
                <a:lnTo>
                  <a:pt x="1244599" y="1673955"/>
                </a:lnTo>
                <a:lnTo>
                  <a:pt x="1282699" y="1672196"/>
                </a:lnTo>
                <a:lnTo>
                  <a:pt x="1371599" y="1669563"/>
                </a:lnTo>
                <a:lnTo>
                  <a:pt x="1422399" y="1669004"/>
                </a:lnTo>
                <a:lnTo>
                  <a:pt x="1473199" y="1669161"/>
                </a:lnTo>
                <a:lnTo>
                  <a:pt x="1523999" y="1670190"/>
                </a:lnTo>
                <a:lnTo>
                  <a:pt x="1574799" y="1672251"/>
                </a:lnTo>
                <a:lnTo>
                  <a:pt x="1638299" y="1675719"/>
                </a:lnTo>
                <a:lnTo>
                  <a:pt x="1701799" y="1680701"/>
                </a:lnTo>
                <a:lnTo>
                  <a:pt x="1765299" y="1686951"/>
                </a:lnTo>
                <a:lnTo>
                  <a:pt x="1828799" y="1694221"/>
                </a:lnTo>
                <a:lnTo>
                  <a:pt x="1892299" y="1702267"/>
                </a:lnTo>
                <a:lnTo>
                  <a:pt x="1968499" y="1710841"/>
                </a:lnTo>
                <a:lnTo>
                  <a:pt x="2044699" y="1719698"/>
                </a:lnTo>
                <a:lnTo>
                  <a:pt x="2120899" y="1728590"/>
                </a:lnTo>
                <a:lnTo>
                  <a:pt x="2197099" y="1737273"/>
                </a:lnTo>
                <a:lnTo>
                  <a:pt x="2273299" y="1745498"/>
                </a:lnTo>
                <a:lnTo>
                  <a:pt x="2349499" y="1753021"/>
                </a:lnTo>
                <a:lnTo>
                  <a:pt x="2412999" y="1759595"/>
                </a:lnTo>
                <a:lnTo>
                  <a:pt x="2489199" y="1764973"/>
                </a:lnTo>
                <a:lnTo>
                  <a:pt x="2565399" y="1768909"/>
                </a:lnTo>
                <a:lnTo>
                  <a:pt x="2628899" y="1771156"/>
                </a:lnTo>
                <a:lnTo>
                  <a:pt x="2705099" y="1771470"/>
                </a:lnTo>
                <a:lnTo>
                  <a:pt x="2768599" y="1769602"/>
                </a:lnTo>
                <a:lnTo>
                  <a:pt x="2832099" y="1765307"/>
                </a:lnTo>
                <a:lnTo>
                  <a:pt x="2882899" y="1758339"/>
                </a:lnTo>
                <a:lnTo>
                  <a:pt x="2933699" y="1748451"/>
                </a:lnTo>
                <a:lnTo>
                  <a:pt x="2984499" y="1735447"/>
                </a:lnTo>
                <a:lnTo>
                  <a:pt x="3035299" y="1719464"/>
                </a:lnTo>
                <a:lnTo>
                  <a:pt x="3086099" y="1700760"/>
                </a:lnTo>
                <a:lnTo>
                  <a:pt x="3136899" y="1679591"/>
                </a:lnTo>
                <a:lnTo>
                  <a:pt x="3174999" y="1656213"/>
                </a:lnTo>
                <a:lnTo>
                  <a:pt x="3213099" y="1630885"/>
                </a:lnTo>
                <a:lnTo>
                  <a:pt x="3263900" y="1603860"/>
                </a:lnTo>
                <a:lnTo>
                  <a:pt x="3302000" y="1575398"/>
                </a:lnTo>
                <a:lnTo>
                  <a:pt x="3340100" y="1545754"/>
                </a:lnTo>
                <a:lnTo>
                  <a:pt x="3365500" y="1515184"/>
                </a:lnTo>
                <a:lnTo>
                  <a:pt x="3403600" y="1483946"/>
                </a:lnTo>
                <a:lnTo>
                  <a:pt x="3441700" y="1452295"/>
                </a:lnTo>
                <a:lnTo>
                  <a:pt x="3492500" y="1388785"/>
                </a:lnTo>
                <a:lnTo>
                  <a:pt x="3517900" y="1357438"/>
                </a:lnTo>
                <a:lnTo>
                  <a:pt x="3543300" y="1326706"/>
                </a:lnTo>
                <a:lnTo>
                  <a:pt x="3568700" y="1296844"/>
                </a:lnTo>
                <a:lnTo>
                  <a:pt x="3581400" y="1268110"/>
                </a:lnTo>
                <a:lnTo>
                  <a:pt x="3606800" y="1240760"/>
                </a:lnTo>
                <a:lnTo>
                  <a:pt x="3619500" y="1215051"/>
                </a:lnTo>
                <a:lnTo>
                  <a:pt x="3644900" y="116571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3565" y="1521082"/>
            <a:ext cx="3664604" cy="1778236"/>
          </a:xfrm>
          <a:custGeom>
            <a:avLst/>
            <a:gdLst/>
            <a:ahLst/>
            <a:cxnLst/>
            <a:rect l="l" t="t" r="r" b="b"/>
            <a:pathLst>
              <a:path w="3654425" h="1771650">
                <a:moveTo>
                  <a:pt x="1358002" y="10329"/>
                </a:moveTo>
                <a:lnTo>
                  <a:pt x="1322683" y="10865"/>
                </a:lnTo>
                <a:lnTo>
                  <a:pt x="1287816" y="10726"/>
                </a:lnTo>
                <a:lnTo>
                  <a:pt x="1253397" y="10040"/>
                </a:lnTo>
                <a:lnTo>
                  <a:pt x="1219422" y="8933"/>
                </a:lnTo>
                <a:lnTo>
                  <a:pt x="1185885" y="7531"/>
                </a:lnTo>
                <a:lnTo>
                  <a:pt x="1152783" y="5961"/>
                </a:lnTo>
                <a:lnTo>
                  <a:pt x="1120111" y="4348"/>
                </a:lnTo>
                <a:lnTo>
                  <a:pt x="1087864" y="2819"/>
                </a:lnTo>
                <a:lnTo>
                  <a:pt x="1056038" y="1500"/>
                </a:lnTo>
                <a:lnTo>
                  <a:pt x="1024627" y="519"/>
                </a:lnTo>
                <a:lnTo>
                  <a:pt x="993628" y="0"/>
                </a:lnTo>
                <a:lnTo>
                  <a:pt x="963036" y="70"/>
                </a:lnTo>
                <a:lnTo>
                  <a:pt x="903055" y="2483"/>
                </a:lnTo>
                <a:lnTo>
                  <a:pt x="844646" y="8769"/>
                </a:lnTo>
                <a:lnTo>
                  <a:pt x="787773" y="19937"/>
                </a:lnTo>
                <a:lnTo>
                  <a:pt x="732400" y="36999"/>
                </a:lnTo>
                <a:lnTo>
                  <a:pt x="678088" y="60774"/>
                </a:lnTo>
                <a:lnTo>
                  <a:pt x="624983" y="90315"/>
                </a:lnTo>
                <a:lnTo>
                  <a:pt x="573240" y="124665"/>
                </a:lnTo>
                <a:lnTo>
                  <a:pt x="523015" y="162869"/>
                </a:lnTo>
                <a:lnTo>
                  <a:pt x="474463" y="203972"/>
                </a:lnTo>
                <a:lnTo>
                  <a:pt x="427740" y="247019"/>
                </a:lnTo>
                <a:lnTo>
                  <a:pt x="383002" y="291052"/>
                </a:lnTo>
                <a:lnTo>
                  <a:pt x="340403" y="335118"/>
                </a:lnTo>
                <a:lnTo>
                  <a:pt x="300099" y="378260"/>
                </a:lnTo>
                <a:lnTo>
                  <a:pt x="262246" y="419523"/>
                </a:lnTo>
                <a:lnTo>
                  <a:pt x="225506" y="459810"/>
                </a:lnTo>
                <a:lnTo>
                  <a:pt x="188972" y="500600"/>
                </a:lnTo>
                <a:lnTo>
                  <a:pt x="153444" y="541801"/>
                </a:lnTo>
                <a:lnTo>
                  <a:pt x="119722" y="583323"/>
                </a:lnTo>
                <a:lnTo>
                  <a:pt x="88605" y="625073"/>
                </a:lnTo>
                <a:lnTo>
                  <a:pt x="60895" y="666960"/>
                </a:lnTo>
                <a:lnTo>
                  <a:pt x="37391" y="708893"/>
                </a:lnTo>
                <a:lnTo>
                  <a:pt x="18894" y="750780"/>
                </a:lnTo>
                <a:lnTo>
                  <a:pt x="6203" y="792530"/>
                </a:lnTo>
                <a:lnTo>
                  <a:pt x="118" y="834051"/>
                </a:lnTo>
                <a:lnTo>
                  <a:pt x="0" y="854789"/>
                </a:lnTo>
                <a:lnTo>
                  <a:pt x="1431" y="875617"/>
                </a:lnTo>
                <a:lnTo>
                  <a:pt x="8701" y="917493"/>
                </a:lnTo>
                <a:lnTo>
                  <a:pt x="21440" y="959580"/>
                </a:lnTo>
                <a:lnTo>
                  <a:pt x="39157" y="1001777"/>
                </a:lnTo>
                <a:lnTo>
                  <a:pt x="61364" y="1043982"/>
                </a:lnTo>
                <a:lnTo>
                  <a:pt x="87571" y="1086096"/>
                </a:lnTo>
                <a:lnTo>
                  <a:pt x="117290" y="1128019"/>
                </a:lnTo>
                <a:lnTo>
                  <a:pt x="150031" y="1169648"/>
                </a:lnTo>
                <a:lnTo>
                  <a:pt x="185305" y="1210884"/>
                </a:lnTo>
                <a:lnTo>
                  <a:pt x="222622" y="1251627"/>
                </a:lnTo>
                <a:lnTo>
                  <a:pt x="262754" y="1293582"/>
                </a:lnTo>
                <a:lnTo>
                  <a:pt x="306668" y="1337819"/>
                </a:lnTo>
                <a:lnTo>
                  <a:pt x="354165" y="1383280"/>
                </a:lnTo>
                <a:lnTo>
                  <a:pt x="405051" y="1428911"/>
                </a:lnTo>
                <a:lnTo>
                  <a:pt x="459128" y="1473655"/>
                </a:lnTo>
                <a:lnTo>
                  <a:pt x="516199" y="1516456"/>
                </a:lnTo>
                <a:lnTo>
                  <a:pt x="576069" y="1556257"/>
                </a:lnTo>
                <a:lnTo>
                  <a:pt x="638540" y="1592003"/>
                </a:lnTo>
                <a:lnTo>
                  <a:pt x="703416" y="1622638"/>
                </a:lnTo>
                <a:lnTo>
                  <a:pt x="770500" y="1647105"/>
                </a:lnTo>
                <a:lnTo>
                  <a:pt x="838696" y="1664186"/>
                </a:lnTo>
                <a:lnTo>
                  <a:pt x="907605" y="1674665"/>
                </a:lnTo>
                <a:lnTo>
                  <a:pt x="978078" y="1679804"/>
                </a:lnTo>
                <a:lnTo>
                  <a:pt x="1050965" y="1680865"/>
                </a:lnTo>
                <a:lnTo>
                  <a:pt x="1088579" y="1680260"/>
                </a:lnTo>
                <a:lnTo>
                  <a:pt x="1127116" y="1679109"/>
                </a:lnTo>
                <a:lnTo>
                  <a:pt x="1166682" y="1677570"/>
                </a:lnTo>
                <a:lnTo>
                  <a:pt x="1207382" y="1675799"/>
                </a:lnTo>
                <a:lnTo>
                  <a:pt x="1249324" y="1673955"/>
                </a:lnTo>
                <a:lnTo>
                  <a:pt x="1292613" y="1672196"/>
                </a:lnTo>
                <a:lnTo>
                  <a:pt x="1337357" y="1670680"/>
                </a:lnTo>
                <a:lnTo>
                  <a:pt x="1383660" y="1669563"/>
                </a:lnTo>
                <a:lnTo>
                  <a:pt x="1431630" y="1669004"/>
                </a:lnTo>
                <a:lnTo>
                  <a:pt x="1481373" y="1669161"/>
                </a:lnTo>
                <a:lnTo>
                  <a:pt x="1532995" y="1670190"/>
                </a:lnTo>
                <a:lnTo>
                  <a:pt x="1586602" y="1672251"/>
                </a:lnTo>
                <a:lnTo>
                  <a:pt x="1643236" y="1675719"/>
                </a:lnTo>
                <a:lnTo>
                  <a:pt x="1703792" y="1680701"/>
                </a:lnTo>
                <a:lnTo>
                  <a:pt x="1767815" y="1686951"/>
                </a:lnTo>
                <a:lnTo>
                  <a:pt x="1834850" y="1694221"/>
                </a:lnTo>
                <a:lnTo>
                  <a:pt x="1904440" y="1702267"/>
                </a:lnTo>
                <a:lnTo>
                  <a:pt x="1976130" y="1710841"/>
                </a:lnTo>
                <a:lnTo>
                  <a:pt x="2049465" y="1719698"/>
                </a:lnTo>
                <a:lnTo>
                  <a:pt x="2123989" y="1728590"/>
                </a:lnTo>
                <a:lnTo>
                  <a:pt x="2199247" y="1737273"/>
                </a:lnTo>
                <a:lnTo>
                  <a:pt x="2274783" y="1745498"/>
                </a:lnTo>
                <a:lnTo>
                  <a:pt x="2350143" y="1753021"/>
                </a:lnTo>
                <a:lnTo>
                  <a:pt x="2424869" y="1759595"/>
                </a:lnTo>
                <a:lnTo>
                  <a:pt x="2498508" y="1764973"/>
                </a:lnTo>
                <a:lnTo>
                  <a:pt x="2570603" y="1768909"/>
                </a:lnTo>
                <a:lnTo>
                  <a:pt x="2640698" y="1771156"/>
                </a:lnTo>
                <a:lnTo>
                  <a:pt x="2708339" y="1771470"/>
                </a:lnTo>
                <a:lnTo>
                  <a:pt x="2773070" y="1769602"/>
                </a:lnTo>
                <a:lnTo>
                  <a:pt x="2834436" y="1765307"/>
                </a:lnTo>
                <a:lnTo>
                  <a:pt x="2891980" y="1758339"/>
                </a:lnTo>
                <a:lnTo>
                  <a:pt x="2945248" y="1748451"/>
                </a:lnTo>
                <a:lnTo>
                  <a:pt x="2995722" y="1735447"/>
                </a:lnTo>
                <a:lnTo>
                  <a:pt x="3044705" y="1719464"/>
                </a:lnTo>
                <a:lnTo>
                  <a:pt x="3092158" y="1700760"/>
                </a:lnTo>
                <a:lnTo>
                  <a:pt x="3138040" y="1679591"/>
                </a:lnTo>
                <a:lnTo>
                  <a:pt x="3182313" y="1656213"/>
                </a:lnTo>
                <a:lnTo>
                  <a:pt x="3224938" y="1630885"/>
                </a:lnTo>
                <a:lnTo>
                  <a:pt x="3265874" y="1603860"/>
                </a:lnTo>
                <a:lnTo>
                  <a:pt x="3305083" y="1575398"/>
                </a:lnTo>
                <a:lnTo>
                  <a:pt x="3342524" y="1545754"/>
                </a:lnTo>
                <a:lnTo>
                  <a:pt x="3378159" y="1515184"/>
                </a:lnTo>
                <a:lnTo>
                  <a:pt x="3411948" y="1483946"/>
                </a:lnTo>
                <a:lnTo>
                  <a:pt x="3443852" y="1452295"/>
                </a:lnTo>
                <a:lnTo>
                  <a:pt x="3473831" y="1420490"/>
                </a:lnTo>
                <a:lnTo>
                  <a:pt x="3501846" y="1388785"/>
                </a:lnTo>
                <a:lnTo>
                  <a:pt x="3527857" y="1357438"/>
                </a:lnTo>
                <a:lnTo>
                  <a:pt x="3551825" y="1326706"/>
                </a:lnTo>
                <a:lnTo>
                  <a:pt x="3593473" y="1268110"/>
                </a:lnTo>
                <a:lnTo>
                  <a:pt x="3626476" y="1215051"/>
                </a:lnTo>
                <a:lnTo>
                  <a:pt x="3647121" y="1165710"/>
                </a:lnTo>
                <a:lnTo>
                  <a:pt x="3654384" y="1116954"/>
                </a:lnTo>
                <a:lnTo>
                  <a:pt x="3653730" y="1092822"/>
                </a:lnTo>
                <a:lnTo>
                  <a:pt x="3645316" y="1045098"/>
                </a:lnTo>
                <a:lnTo>
                  <a:pt x="3629385" y="998165"/>
                </a:lnTo>
                <a:lnTo>
                  <a:pt x="3608280" y="952106"/>
                </a:lnTo>
                <a:lnTo>
                  <a:pt x="3584347" y="907002"/>
                </a:lnTo>
                <a:lnTo>
                  <a:pt x="3572053" y="884834"/>
                </a:lnTo>
                <a:lnTo>
                  <a:pt x="3559932" y="862936"/>
                </a:lnTo>
                <a:lnTo>
                  <a:pt x="3537380" y="819990"/>
                </a:lnTo>
                <a:lnTo>
                  <a:pt x="3519037" y="778246"/>
                </a:lnTo>
                <a:lnTo>
                  <a:pt x="3506579" y="737670"/>
                </a:lnTo>
                <a:lnTo>
                  <a:pt x="3497120" y="697683"/>
                </a:lnTo>
                <a:lnTo>
                  <a:pt x="3489209" y="658363"/>
                </a:lnTo>
                <a:lnTo>
                  <a:pt x="3485547" y="639016"/>
                </a:lnTo>
                <a:lnTo>
                  <a:pt x="3481926" y="619911"/>
                </a:lnTo>
                <a:lnTo>
                  <a:pt x="3474353" y="582530"/>
                </a:lnTo>
                <a:lnTo>
                  <a:pt x="3460439" y="528904"/>
                </a:lnTo>
                <a:lnTo>
                  <a:pt x="3440703" y="478816"/>
                </a:lnTo>
                <a:lnTo>
                  <a:pt x="3412043" y="432947"/>
                </a:lnTo>
                <a:lnTo>
                  <a:pt x="3372031" y="391938"/>
                </a:lnTo>
                <a:lnTo>
                  <a:pt x="3341019" y="366691"/>
                </a:lnTo>
                <a:lnTo>
                  <a:pt x="3307008" y="342859"/>
                </a:lnTo>
                <a:lnTo>
                  <a:pt x="3269888" y="320593"/>
                </a:lnTo>
                <a:lnTo>
                  <a:pt x="3229549" y="300043"/>
                </a:lnTo>
                <a:lnTo>
                  <a:pt x="3185882" y="281361"/>
                </a:lnTo>
                <a:lnTo>
                  <a:pt x="3138776" y="264698"/>
                </a:lnTo>
                <a:lnTo>
                  <a:pt x="3088123" y="250204"/>
                </a:lnTo>
                <a:lnTo>
                  <a:pt x="3033812" y="238031"/>
                </a:lnTo>
                <a:lnTo>
                  <a:pt x="2975734" y="228329"/>
                </a:lnTo>
                <a:lnTo>
                  <a:pt x="2913426" y="221779"/>
                </a:lnTo>
                <a:lnTo>
                  <a:pt x="2879996" y="220724"/>
                </a:lnTo>
                <a:lnTo>
                  <a:pt x="2845088" y="221097"/>
                </a:lnTo>
                <a:lnTo>
                  <a:pt x="2771357" y="225368"/>
                </a:lnTo>
                <a:lnTo>
                  <a:pt x="2732794" y="228888"/>
                </a:lnTo>
                <a:lnTo>
                  <a:pt x="2693272" y="233080"/>
                </a:lnTo>
                <a:lnTo>
                  <a:pt x="2652921" y="237753"/>
                </a:lnTo>
                <a:lnTo>
                  <a:pt x="2611870" y="242718"/>
                </a:lnTo>
                <a:lnTo>
                  <a:pt x="2570249" y="247787"/>
                </a:lnTo>
                <a:lnTo>
                  <a:pt x="2528188" y="252771"/>
                </a:lnTo>
                <a:lnTo>
                  <a:pt x="2485817" y="257479"/>
                </a:lnTo>
                <a:lnTo>
                  <a:pt x="2443265" y="261724"/>
                </a:lnTo>
                <a:lnTo>
                  <a:pt x="2400663" y="265315"/>
                </a:lnTo>
                <a:lnTo>
                  <a:pt x="2358139" y="268064"/>
                </a:lnTo>
                <a:lnTo>
                  <a:pt x="2315824" y="269781"/>
                </a:lnTo>
                <a:lnTo>
                  <a:pt x="2273847" y="270278"/>
                </a:lnTo>
                <a:lnTo>
                  <a:pt x="2232338" y="269364"/>
                </a:lnTo>
                <a:lnTo>
                  <a:pt x="2191428" y="266852"/>
                </a:lnTo>
                <a:lnTo>
                  <a:pt x="2151244" y="262551"/>
                </a:lnTo>
                <a:lnTo>
                  <a:pt x="2110768" y="256347"/>
                </a:lnTo>
                <a:lnTo>
                  <a:pt x="2069040" y="248370"/>
                </a:lnTo>
                <a:lnTo>
                  <a:pt x="2026283" y="238805"/>
                </a:lnTo>
                <a:lnTo>
                  <a:pt x="1982720" y="227834"/>
                </a:lnTo>
                <a:lnTo>
                  <a:pt x="1938575" y="215641"/>
                </a:lnTo>
                <a:lnTo>
                  <a:pt x="1894069" y="202407"/>
                </a:lnTo>
                <a:lnTo>
                  <a:pt x="1849426" y="188315"/>
                </a:lnTo>
                <a:lnTo>
                  <a:pt x="1804869" y="173550"/>
                </a:lnTo>
                <a:lnTo>
                  <a:pt x="1760621" y="158292"/>
                </a:lnTo>
                <a:lnTo>
                  <a:pt x="1716904" y="142727"/>
                </a:lnTo>
                <a:lnTo>
                  <a:pt x="1673942" y="127035"/>
                </a:lnTo>
                <a:lnTo>
                  <a:pt x="1631956" y="111401"/>
                </a:lnTo>
                <a:lnTo>
                  <a:pt x="1591171" y="96007"/>
                </a:lnTo>
                <a:lnTo>
                  <a:pt x="1551809" y="81035"/>
                </a:lnTo>
                <a:lnTo>
                  <a:pt x="1514093" y="66670"/>
                </a:lnTo>
                <a:lnTo>
                  <a:pt x="1478246" y="53093"/>
                </a:lnTo>
                <a:lnTo>
                  <a:pt x="1444490" y="40487"/>
                </a:lnTo>
                <a:lnTo>
                  <a:pt x="1413049" y="29036"/>
                </a:lnTo>
                <a:lnTo>
                  <a:pt x="1384145" y="18923"/>
                </a:lnTo>
                <a:lnTo>
                  <a:pt x="1358002" y="103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4093" y="1575044"/>
            <a:ext cx="4818747" cy="1624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5636" y="2173097"/>
            <a:ext cx="260438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647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6542" y="2402546"/>
            <a:ext cx="283362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6313" y="2555512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5387" y="1637714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9889" y="170144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03" y="3678541"/>
            <a:ext cx="7718274" cy="2201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90300"/>
              </a:lnSpc>
              <a:tabLst>
                <a:tab pos="5149890" algn="l"/>
                <a:tab pos="5528250" algn="l"/>
                <a:tab pos="7016208" algn="l"/>
              </a:tabLst>
            </a:pPr>
            <a:r>
              <a:rPr sz="3200" spc="-20" dirty="0">
                <a:latin typeface="Times New Roman"/>
                <a:cs typeface="Times New Roman"/>
              </a:rPr>
              <a:t>Sinc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violating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claimed invariant,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When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 </a:t>
            </a:r>
            <a:r>
              <a:rPr sz="3200" spc="-20" dirty="0">
                <a:latin typeface="Times New Roman"/>
                <a:cs typeface="Times New Roman"/>
              </a:rPr>
              <a:t>added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was </a:t>
            </a:r>
            <a:r>
              <a:rPr sz="3200" spc="-15" dirty="0">
                <a:latin typeface="Times New Roman"/>
                <a:cs typeface="Times New Roman"/>
              </a:rPr>
              <a:t>relaxed,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which</a:t>
            </a:r>
            <a:r>
              <a:rPr sz="3200" spc="-15" dirty="0">
                <a:latin typeface="Times New Roman"/>
                <a:cs typeface="Times New Roman"/>
              </a:rPr>
              <a:t> implies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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15" dirty="0">
                <a:latin typeface="Times New Roman"/>
                <a:cs typeface="Times New Roman"/>
              </a:rPr>
              <a:t>But,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our </a:t>
            </a:r>
            <a:r>
              <a:rPr sz="3200" spc="-15" dirty="0">
                <a:latin typeface="Times New Roman"/>
                <a:cs typeface="Times New Roman"/>
              </a:rPr>
              <a:t>choice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15" dirty="0">
                <a:latin typeface="Times New Roman"/>
                <a:cs typeface="Times New Roman"/>
              </a:rPr>
              <a:t>Contradiction.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10552" y="5494048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0552" y="5494048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18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39551" y="4917719"/>
            <a:ext cx="40753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038259" algn="l"/>
                <a:tab pos="2719855" algn="l"/>
                <a:tab pos="391035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	–2	–5	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in Graphs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E3C8-91A9-4555-BCC6-E12843A8E9E1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787" y="4678545"/>
            <a:ext cx="6264466" cy="1152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976" y="1466390"/>
            <a:ext cx="8177385" cy="31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92600"/>
              </a:lnSpc>
              <a:tabLst>
                <a:tab pos="3517976" algn="l"/>
              </a:tabLst>
            </a:pPr>
            <a:r>
              <a:rPr sz="3200" spc="-15" dirty="0">
                <a:latin typeface="Times New Roman"/>
                <a:cs typeface="Times New Roman"/>
              </a:rPr>
              <a:t>Consider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edge-weight function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weight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</a:t>
            </a:r>
            <a:r>
              <a:rPr sz="3200" spc="-90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defined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endParaRPr sz="3200" dirty="0">
              <a:latin typeface="Times New Roman"/>
              <a:cs typeface="Times New Roman"/>
            </a:endParaRPr>
          </a:p>
          <a:p>
            <a:pPr marR="507664" algn="ctr">
              <a:lnSpc>
                <a:spcPts val="1895"/>
              </a:lnSpc>
              <a:spcBef>
                <a:spcPts val="376"/>
              </a:spcBef>
            </a:pP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34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91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2365701">
              <a:lnSpc>
                <a:spcPts val="4785"/>
              </a:lnSpc>
            </a:pPr>
            <a:r>
              <a:rPr sz="32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31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-52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083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8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338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8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spc="18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-233" baseline="-18518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600" spc="233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R="517218" algn="ctr">
              <a:lnSpc>
                <a:spcPts val="2743"/>
              </a:lnSpc>
              <a:spcBef>
                <a:spcPts val="135"/>
              </a:spcBef>
            </a:pPr>
            <a:r>
              <a:rPr sz="2400" i="1" spc="1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191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369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217" y="4723814"/>
            <a:ext cx="35306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763806" algn="l"/>
              </a:tabLst>
            </a:pPr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4800" i="1" spc="-925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    </a:t>
            </a:r>
            <a:r>
              <a:rPr sz="3200" spc="-677" baseline="-210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baseline="-37037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638" y="5124000"/>
            <a:ext cx="31679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763806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baseline="-37037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1785" y="4723814"/>
            <a:ext cx="417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1266" y="5470544"/>
            <a:ext cx="16122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–2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864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6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10425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Dijkstra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01D0-FC33-4DCA-AF56-977041B41E1F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540453" y="1112372"/>
            <a:ext cx="615437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364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 dirty="0">
              <a:latin typeface="Symbol"/>
              <a:cs typeface="Symbol"/>
            </a:endParaRPr>
          </a:p>
          <a:p>
            <a:pPr marR="1588599" algn="ctr">
              <a:lnSpc>
                <a:spcPts val="3019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XTRAC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-M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929974">
              <a:lnSpc>
                <a:spcPts val="3034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  <a:p>
            <a:pPr marL="929974">
              <a:lnSpc>
                <a:spcPts val="3009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  <a:p>
            <a:pPr marL="1387954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308374">
              <a:lnSpc>
                <a:spcPts val="3214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3215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13691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Dijkstra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1A0D-038A-4942-A713-616782CC177A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540479" y="1112372"/>
            <a:ext cx="615437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364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R="1588599" algn="ctr">
              <a:lnSpc>
                <a:spcPts val="3019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XTRAC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-M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337">
              <a:lnSpc>
                <a:spcPts val="3034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9974">
              <a:lnSpc>
                <a:spcPts val="3009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7954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08374">
              <a:lnSpc>
                <a:spcPts val="3214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881" y="1211829"/>
            <a:ext cx="298645" cy="2370981"/>
          </a:xfrm>
          <a:custGeom>
            <a:avLst/>
            <a:gdLst/>
            <a:ahLst/>
            <a:cxnLst/>
            <a:rect l="l" t="t" r="r" b="b"/>
            <a:pathLst>
              <a:path w="297815" h="2362200">
                <a:moveTo>
                  <a:pt x="297248" y="0"/>
                </a:moveTo>
                <a:lnTo>
                  <a:pt x="248255" y="10475"/>
                </a:lnTo>
                <a:lnTo>
                  <a:pt x="215653" y="30739"/>
                </a:lnTo>
                <a:lnTo>
                  <a:pt x="187880" y="59995"/>
                </a:lnTo>
                <a:lnTo>
                  <a:pt x="166085" y="96765"/>
                </a:lnTo>
                <a:lnTo>
                  <a:pt x="151419" y="139570"/>
                </a:lnTo>
                <a:lnTo>
                  <a:pt x="145031" y="186931"/>
                </a:lnTo>
                <a:lnTo>
                  <a:pt x="144848" y="984503"/>
                </a:lnTo>
                <a:lnTo>
                  <a:pt x="144324" y="1000913"/>
                </a:lnTo>
                <a:lnTo>
                  <a:pt x="136797" y="1047733"/>
                </a:lnTo>
                <a:lnTo>
                  <a:pt x="121192" y="1089794"/>
                </a:lnTo>
                <a:lnTo>
                  <a:pt x="98609" y="1125616"/>
                </a:lnTo>
                <a:lnTo>
                  <a:pt x="70148" y="1153721"/>
                </a:lnTo>
                <a:lnTo>
                  <a:pt x="36912" y="1172629"/>
                </a:lnTo>
                <a:lnTo>
                  <a:pt x="0" y="1180864"/>
                </a:lnTo>
                <a:lnTo>
                  <a:pt x="11926" y="1181605"/>
                </a:lnTo>
                <a:lnTo>
                  <a:pt x="57151" y="1197704"/>
                </a:lnTo>
                <a:lnTo>
                  <a:pt x="87085" y="1221957"/>
                </a:lnTo>
                <a:lnTo>
                  <a:pt x="112122" y="1254923"/>
                </a:lnTo>
                <a:lnTo>
                  <a:pt x="130930" y="1295047"/>
                </a:lnTo>
                <a:lnTo>
                  <a:pt x="142177" y="1340776"/>
                </a:lnTo>
                <a:lnTo>
                  <a:pt x="144848" y="2165603"/>
                </a:lnTo>
                <a:lnTo>
                  <a:pt x="145377" y="2182013"/>
                </a:lnTo>
                <a:lnTo>
                  <a:pt x="152974" y="2228833"/>
                </a:lnTo>
                <a:lnTo>
                  <a:pt x="168692" y="2270894"/>
                </a:lnTo>
                <a:lnTo>
                  <a:pt x="191379" y="2306716"/>
                </a:lnTo>
                <a:lnTo>
                  <a:pt x="219886" y="2334821"/>
                </a:lnTo>
                <a:lnTo>
                  <a:pt x="253063" y="2353729"/>
                </a:lnTo>
                <a:lnTo>
                  <a:pt x="277208" y="2360496"/>
                </a:lnTo>
                <a:lnTo>
                  <a:pt x="289761" y="2361964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570" y="2022207"/>
            <a:ext cx="795961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" algn="ctr">
              <a:lnSpc>
                <a:spcPts val="3200"/>
              </a:lnSpc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200"/>
              </a:lnSpc>
            </a:pP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132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14779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Dijkstra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3AE9-209C-4BC1-AB67-65675B96AD72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063900" y="2293481"/>
            <a:ext cx="298645" cy="1223732"/>
          </a:xfrm>
          <a:custGeom>
            <a:avLst/>
            <a:gdLst/>
            <a:ahLst/>
            <a:cxnLst/>
            <a:rect l="l" t="t" r="r" b="b"/>
            <a:pathLst>
              <a:path w="297814" h="1219200">
                <a:moveTo>
                  <a:pt x="297664" y="0"/>
                </a:moveTo>
                <a:lnTo>
                  <a:pt x="247481" y="5620"/>
                </a:lnTo>
                <a:lnTo>
                  <a:pt x="204421" y="21191"/>
                </a:lnTo>
                <a:lnTo>
                  <a:pt x="171246" y="44772"/>
                </a:lnTo>
                <a:lnTo>
                  <a:pt x="147167" y="85324"/>
                </a:lnTo>
                <a:lnTo>
                  <a:pt x="145264" y="508253"/>
                </a:lnTo>
                <a:lnTo>
                  <a:pt x="144291" y="519678"/>
                </a:lnTo>
                <a:lnTo>
                  <a:pt x="122726" y="561079"/>
                </a:lnTo>
                <a:lnTo>
                  <a:pt x="90987" y="585607"/>
                </a:lnTo>
                <a:lnTo>
                  <a:pt x="49116" y="602390"/>
                </a:lnTo>
                <a:lnTo>
                  <a:pt x="0" y="609489"/>
                </a:lnTo>
                <a:lnTo>
                  <a:pt x="16342" y="610202"/>
                </a:lnTo>
                <a:lnTo>
                  <a:pt x="62533" y="619990"/>
                </a:lnTo>
                <a:lnTo>
                  <a:pt x="101666" y="639590"/>
                </a:lnTo>
                <a:lnTo>
                  <a:pt x="130133" y="666874"/>
                </a:lnTo>
                <a:lnTo>
                  <a:pt x="145264" y="1117853"/>
                </a:lnTo>
                <a:lnTo>
                  <a:pt x="146227" y="1129278"/>
                </a:lnTo>
                <a:lnTo>
                  <a:pt x="167623" y="1170679"/>
                </a:lnTo>
                <a:lnTo>
                  <a:pt x="199228" y="1195207"/>
                </a:lnTo>
                <a:lnTo>
                  <a:pt x="241097" y="1211990"/>
                </a:lnTo>
                <a:lnTo>
                  <a:pt x="273348" y="1217918"/>
                </a:lnTo>
                <a:lnTo>
                  <a:pt x="290467" y="1219089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810" y="2566947"/>
            <a:ext cx="1411080" cy="768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758" marR="5096" indent="-307656">
              <a:lnSpc>
                <a:spcPts val="3029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881" y="1222715"/>
            <a:ext cx="298645" cy="2370981"/>
          </a:xfrm>
          <a:custGeom>
            <a:avLst/>
            <a:gdLst/>
            <a:ahLst/>
            <a:cxnLst/>
            <a:rect l="l" t="t" r="r" b="b"/>
            <a:pathLst>
              <a:path w="297815" h="2362200">
                <a:moveTo>
                  <a:pt x="297248" y="0"/>
                </a:moveTo>
                <a:lnTo>
                  <a:pt x="248255" y="10475"/>
                </a:lnTo>
                <a:lnTo>
                  <a:pt x="215653" y="30739"/>
                </a:lnTo>
                <a:lnTo>
                  <a:pt x="187880" y="59995"/>
                </a:lnTo>
                <a:lnTo>
                  <a:pt x="166085" y="96765"/>
                </a:lnTo>
                <a:lnTo>
                  <a:pt x="151419" y="139570"/>
                </a:lnTo>
                <a:lnTo>
                  <a:pt x="145031" y="186931"/>
                </a:lnTo>
                <a:lnTo>
                  <a:pt x="144848" y="984503"/>
                </a:lnTo>
                <a:lnTo>
                  <a:pt x="144324" y="1000913"/>
                </a:lnTo>
                <a:lnTo>
                  <a:pt x="136797" y="1047733"/>
                </a:lnTo>
                <a:lnTo>
                  <a:pt x="121192" y="1089794"/>
                </a:lnTo>
                <a:lnTo>
                  <a:pt x="98609" y="1125616"/>
                </a:lnTo>
                <a:lnTo>
                  <a:pt x="70148" y="1153721"/>
                </a:lnTo>
                <a:lnTo>
                  <a:pt x="36912" y="1172629"/>
                </a:lnTo>
                <a:lnTo>
                  <a:pt x="0" y="1180864"/>
                </a:lnTo>
                <a:lnTo>
                  <a:pt x="11926" y="1181605"/>
                </a:lnTo>
                <a:lnTo>
                  <a:pt x="57151" y="1197704"/>
                </a:lnTo>
                <a:lnTo>
                  <a:pt x="87085" y="1221957"/>
                </a:lnTo>
                <a:lnTo>
                  <a:pt x="112122" y="1254923"/>
                </a:lnTo>
                <a:lnTo>
                  <a:pt x="130930" y="1295047"/>
                </a:lnTo>
                <a:lnTo>
                  <a:pt x="142177" y="1340776"/>
                </a:lnTo>
                <a:lnTo>
                  <a:pt x="144848" y="2165603"/>
                </a:lnTo>
                <a:lnTo>
                  <a:pt x="145377" y="2182013"/>
                </a:lnTo>
                <a:lnTo>
                  <a:pt x="152974" y="2228833"/>
                </a:lnTo>
                <a:lnTo>
                  <a:pt x="168692" y="2270894"/>
                </a:lnTo>
                <a:lnTo>
                  <a:pt x="191379" y="2306716"/>
                </a:lnTo>
                <a:lnTo>
                  <a:pt x="219886" y="2334821"/>
                </a:lnTo>
                <a:lnTo>
                  <a:pt x="253063" y="2353729"/>
                </a:lnTo>
                <a:lnTo>
                  <a:pt x="277208" y="2360496"/>
                </a:lnTo>
                <a:lnTo>
                  <a:pt x="289761" y="2361964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570" y="2033093"/>
            <a:ext cx="795961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" algn="ctr">
              <a:lnSpc>
                <a:spcPts val="3200"/>
              </a:lnSpc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200"/>
              </a:lnSpc>
            </a:pP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0478" y="1123258"/>
            <a:ext cx="409951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364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70720">
              <a:lnSpc>
                <a:spcPts val="3019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XTRAC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-M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337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7439" y="2283583"/>
            <a:ext cx="5237423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18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391139">
              <a:lnSpc>
                <a:spcPts val="3225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5794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Dijkstra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86B1-AEC2-4435-B03B-D978EEC7A9A2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13691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3900" y="2282595"/>
            <a:ext cx="298645" cy="1223732"/>
          </a:xfrm>
          <a:custGeom>
            <a:avLst/>
            <a:gdLst/>
            <a:ahLst/>
            <a:cxnLst/>
            <a:rect l="l" t="t" r="r" b="b"/>
            <a:pathLst>
              <a:path w="297814" h="1219200">
                <a:moveTo>
                  <a:pt x="297664" y="0"/>
                </a:moveTo>
                <a:lnTo>
                  <a:pt x="247481" y="5620"/>
                </a:lnTo>
                <a:lnTo>
                  <a:pt x="204421" y="21191"/>
                </a:lnTo>
                <a:lnTo>
                  <a:pt x="171246" y="44772"/>
                </a:lnTo>
                <a:lnTo>
                  <a:pt x="147167" y="85324"/>
                </a:lnTo>
                <a:lnTo>
                  <a:pt x="145264" y="508253"/>
                </a:lnTo>
                <a:lnTo>
                  <a:pt x="144291" y="519678"/>
                </a:lnTo>
                <a:lnTo>
                  <a:pt x="122726" y="561079"/>
                </a:lnTo>
                <a:lnTo>
                  <a:pt x="90987" y="585607"/>
                </a:lnTo>
                <a:lnTo>
                  <a:pt x="49116" y="602390"/>
                </a:lnTo>
                <a:lnTo>
                  <a:pt x="0" y="609489"/>
                </a:lnTo>
                <a:lnTo>
                  <a:pt x="16342" y="610202"/>
                </a:lnTo>
                <a:lnTo>
                  <a:pt x="62533" y="619990"/>
                </a:lnTo>
                <a:lnTo>
                  <a:pt x="101666" y="639590"/>
                </a:lnTo>
                <a:lnTo>
                  <a:pt x="130133" y="666874"/>
                </a:lnTo>
                <a:lnTo>
                  <a:pt x="145264" y="1117853"/>
                </a:lnTo>
                <a:lnTo>
                  <a:pt x="146227" y="1129278"/>
                </a:lnTo>
                <a:lnTo>
                  <a:pt x="167623" y="1170679"/>
                </a:lnTo>
                <a:lnTo>
                  <a:pt x="199228" y="1195207"/>
                </a:lnTo>
                <a:lnTo>
                  <a:pt x="241097" y="1211990"/>
                </a:lnTo>
                <a:lnTo>
                  <a:pt x="273348" y="1217918"/>
                </a:lnTo>
                <a:lnTo>
                  <a:pt x="290467" y="1219089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810" y="2556061"/>
            <a:ext cx="1411080" cy="768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758" marR="5096" indent="-307656">
              <a:lnSpc>
                <a:spcPts val="3029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881" y="1211829"/>
            <a:ext cx="298645" cy="2370981"/>
          </a:xfrm>
          <a:custGeom>
            <a:avLst/>
            <a:gdLst/>
            <a:ahLst/>
            <a:cxnLst/>
            <a:rect l="l" t="t" r="r" b="b"/>
            <a:pathLst>
              <a:path w="297815" h="2362200">
                <a:moveTo>
                  <a:pt x="297248" y="0"/>
                </a:moveTo>
                <a:lnTo>
                  <a:pt x="248255" y="10475"/>
                </a:lnTo>
                <a:lnTo>
                  <a:pt x="215653" y="30739"/>
                </a:lnTo>
                <a:lnTo>
                  <a:pt x="187880" y="59995"/>
                </a:lnTo>
                <a:lnTo>
                  <a:pt x="166085" y="96765"/>
                </a:lnTo>
                <a:lnTo>
                  <a:pt x="151419" y="139570"/>
                </a:lnTo>
                <a:lnTo>
                  <a:pt x="145031" y="186931"/>
                </a:lnTo>
                <a:lnTo>
                  <a:pt x="144848" y="984503"/>
                </a:lnTo>
                <a:lnTo>
                  <a:pt x="144324" y="1000913"/>
                </a:lnTo>
                <a:lnTo>
                  <a:pt x="136797" y="1047733"/>
                </a:lnTo>
                <a:lnTo>
                  <a:pt x="121192" y="1089794"/>
                </a:lnTo>
                <a:lnTo>
                  <a:pt x="98609" y="1125616"/>
                </a:lnTo>
                <a:lnTo>
                  <a:pt x="70148" y="1153721"/>
                </a:lnTo>
                <a:lnTo>
                  <a:pt x="36912" y="1172629"/>
                </a:lnTo>
                <a:lnTo>
                  <a:pt x="0" y="1180864"/>
                </a:lnTo>
                <a:lnTo>
                  <a:pt x="11926" y="1181605"/>
                </a:lnTo>
                <a:lnTo>
                  <a:pt x="57151" y="1197704"/>
                </a:lnTo>
                <a:lnTo>
                  <a:pt x="87085" y="1221957"/>
                </a:lnTo>
                <a:lnTo>
                  <a:pt x="112122" y="1254923"/>
                </a:lnTo>
                <a:lnTo>
                  <a:pt x="130930" y="1295047"/>
                </a:lnTo>
                <a:lnTo>
                  <a:pt x="142177" y="1340776"/>
                </a:lnTo>
                <a:lnTo>
                  <a:pt x="144848" y="2165603"/>
                </a:lnTo>
                <a:lnTo>
                  <a:pt x="145377" y="2182013"/>
                </a:lnTo>
                <a:lnTo>
                  <a:pt x="152974" y="2228833"/>
                </a:lnTo>
                <a:lnTo>
                  <a:pt x="168692" y="2270894"/>
                </a:lnTo>
                <a:lnTo>
                  <a:pt x="191379" y="2306716"/>
                </a:lnTo>
                <a:lnTo>
                  <a:pt x="219886" y="2334821"/>
                </a:lnTo>
                <a:lnTo>
                  <a:pt x="253063" y="2353729"/>
                </a:lnTo>
                <a:lnTo>
                  <a:pt x="277208" y="2360496"/>
                </a:lnTo>
                <a:lnTo>
                  <a:pt x="289761" y="2361964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570" y="2022207"/>
            <a:ext cx="795961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" algn="ctr">
              <a:lnSpc>
                <a:spcPts val="3200"/>
              </a:lnSpc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200"/>
              </a:lnSpc>
            </a:pP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0212" y="3047440"/>
            <a:ext cx="3219503" cy="382416"/>
          </a:xfrm>
          <a:custGeom>
            <a:avLst/>
            <a:gdLst/>
            <a:ahLst/>
            <a:cxnLst/>
            <a:rect l="l" t="t" r="r" b="b"/>
            <a:pathLst>
              <a:path w="3210559" h="381000">
                <a:moveTo>
                  <a:pt x="3210302" y="63233"/>
                </a:moveTo>
                <a:lnTo>
                  <a:pt x="3196464" y="24017"/>
                </a:lnTo>
                <a:lnTo>
                  <a:pt x="3161891" y="1895"/>
                </a:lnTo>
                <a:lnTo>
                  <a:pt x="3147558" y="0"/>
                </a:lnTo>
                <a:lnTo>
                  <a:pt x="62604" y="60"/>
                </a:lnTo>
                <a:lnTo>
                  <a:pt x="23832" y="13685"/>
                </a:lnTo>
                <a:lnTo>
                  <a:pt x="1781" y="48184"/>
                </a:lnTo>
                <a:lnTo>
                  <a:pt x="0" y="62595"/>
                </a:lnTo>
                <a:lnTo>
                  <a:pt x="0" y="317769"/>
                </a:lnTo>
                <a:lnTo>
                  <a:pt x="13695" y="357152"/>
                </a:lnTo>
                <a:lnTo>
                  <a:pt x="48193" y="379202"/>
                </a:lnTo>
                <a:lnTo>
                  <a:pt x="3146294" y="380987"/>
                </a:lnTo>
                <a:lnTo>
                  <a:pt x="3160707" y="379362"/>
                </a:lnTo>
                <a:lnTo>
                  <a:pt x="3195718" y="357869"/>
                </a:lnTo>
                <a:lnTo>
                  <a:pt x="3210289" y="319005"/>
                </a:lnTo>
                <a:lnTo>
                  <a:pt x="3210302" y="6323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0843" y="4043310"/>
            <a:ext cx="80767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latin typeface="Times New Roman"/>
                <a:cs typeface="Times New Roman"/>
              </a:rPr>
              <a:t>Handshakin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ECREASE</a:t>
            </a:r>
            <a:r>
              <a:rPr sz="2800" spc="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EY</a:t>
            </a:r>
            <a:r>
              <a:rPr sz="280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30282" y="3429844"/>
            <a:ext cx="122260" cy="613778"/>
          </a:xfrm>
          <a:custGeom>
            <a:avLst/>
            <a:gdLst/>
            <a:ahLst/>
            <a:cxnLst/>
            <a:rect l="l" t="t" r="r" b="b"/>
            <a:pathLst>
              <a:path w="121920" h="611504">
                <a:moveTo>
                  <a:pt x="96350" y="68117"/>
                </a:moveTo>
                <a:lnTo>
                  <a:pt x="83498" y="56777"/>
                </a:lnTo>
                <a:lnTo>
                  <a:pt x="82552" y="56649"/>
                </a:lnTo>
                <a:lnTo>
                  <a:pt x="68187" y="64071"/>
                </a:lnTo>
                <a:lnTo>
                  <a:pt x="0" y="608076"/>
                </a:lnTo>
                <a:lnTo>
                  <a:pt x="28194" y="611124"/>
                </a:lnTo>
                <a:lnTo>
                  <a:pt x="96350" y="68117"/>
                </a:lnTo>
                <a:close/>
              </a:path>
              <a:path w="121920" h="611504">
                <a:moveTo>
                  <a:pt x="121919" y="90677"/>
                </a:moveTo>
                <a:lnTo>
                  <a:pt x="90677" y="0"/>
                </a:lnTo>
                <a:lnTo>
                  <a:pt x="37338" y="80010"/>
                </a:lnTo>
                <a:lnTo>
                  <a:pt x="68187" y="64071"/>
                </a:lnTo>
                <a:lnTo>
                  <a:pt x="69341" y="54864"/>
                </a:lnTo>
                <a:lnTo>
                  <a:pt x="82552" y="56649"/>
                </a:lnTo>
                <a:lnTo>
                  <a:pt x="83057" y="56387"/>
                </a:lnTo>
                <a:lnTo>
                  <a:pt x="83498" y="56777"/>
                </a:lnTo>
                <a:lnTo>
                  <a:pt x="97535" y="58674"/>
                </a:lnTo>
                <a:lnTo>
                  <a:pt x="97535" y="69162"/>
                </a:lnTo>
                <a:lnTo>
                  <a:pt x="121919" y="90677"/>
                </a:lnTo>
                <a:close/>
              </a:path>
              <a:path w="121920" h="611504">
                <a:moveTo>
                  <a:pt x="82552" y="56649"/>
                </a:moveTo>
                <a:lnTo>
                  <a:pt x="69341" y="54864"/>
                </a:lnTo>
                <a:lnTo>
                  <a:pt x="68187" y="64071"/>
                </a:lnTo>
                <a:lnTo>
                  <a:pt x="82552" y="56649"/>
                </a:lnTo>
                <a:close/>
              </a:path>
              <a:path w="121920" h="611504">
                <a:moveTo>
                  <a:pt x="97535" y="58674"/>
                </a:moveTo>
                <a:lnTo>
                  <a:pt x="83498" y="56777"/>
                </a:lnTo>
                <a:lnTo>
                  <a:pt x="96350" y="68117"/>
                </a:lnTo>
                <a:lnTo>
                  <a:pt x="97535" y="58674"/>
                </a:lnTo>
                <a:close/>
              </a:path>
              <a:path w="121920" h="611504">
                <a:moveTo>
                  <a:pt x="97535" y="69162"/>
                </a:moveTo>
                <a:lnTo>
                  <a:pt x="97535" y="58674"/>
                </a:lnTo>
                <a:lnTo>
                  <a:pt x="96350" y="68117"/>
                </a:lnTo>
                <a:lnTo>
                  <a:pt x="97535" y="691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40452" y="1112372"/>
            <a:ext cx="409951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364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71357">
              <a:lnSpc>
                <a:spcPts val="3019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XTRAC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-M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974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7439" y="2272697"/>
            <a:ext cx="5237423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18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391139">
              <a:lnSpc>
                <a:spcPts val="3225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0798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Dijkstra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307A-59BB-45E7-81AA-B7F5B4DAACA4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12602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3900" y="2271709"/>
            <a:ext cx="298645" cy="1223732"/>
          </a:xfrm>
          <a:custGeom>
            <a:avLst/>
            <a:gdLst/>
            <a:ahLst/>
            <a:cxnLst/>
            <a:rect l="l" t="t" r="r" b="b"/>
            <a:pathLst>
              <a:path w="297814" h="1219200">
                <a:moveTo>
                  <a:pt x="297664" y="0"/>
                </a:moveTo>
                <a:lnTo>
                  <a:pt x="247481" y="5620"/>
                </a:lnTo>
                <a:lnTo>
                  <a:pt x="204421" y="21191"/>
                </a:lnTo>
                <a:lnTo>
                  <a:pt x="171246" y="44772"/>
                </a:lnTo>
                <a:lnTo>
                  <a:pt x="147167" y="85324"/>
                </a:lnTo>
                <a:lnTo>
                  <a:pt x="145264" y="508253"/>
                </a:lnTo>
                <a:lnTo>
                  <a:pt x="144291" y="519678"/>
                </a:lnTo>
                <a:lnTo>
                  <a:pt x="122726" y="561079"/>
                </a:lnTo>
                <a:lnTo>
                  <a:pt x="90987" y="585607"/>
                </a:lnTo>
                <a:lnTo>
                  <a:pt x="49116" y="602390"/>
                </a:lnTo>
                <a:lnTo>
                  <a:pt x="0" y="609489"/>
                </a:lnTo>
                <a:lnTo>
                  <a:pt x="16342" y="610202"/>
                </a:lnTo>
                <a:lnTo>
                  <a:pt x="62533" y="619990"/>
                </a:lnTo>
                <a:lnTo>
                  <a:pt x="101666" y="639590"/>
                </a:lnTo>
                <a:lnTo>
                  <a:pt x="130133" y="666874"/>
                </a:lnTo>
                <a:lnTo>
                  <a:pt x="145264" y="1117853"/>
                </a:lnTo>
                <a:lnTo>
                  <a:pt x="146227" y="1129278"/>
                </a:lnTo>
                <a:lnTo>
                  <a:pt x="167623" y="1170679"/>
                </a:lnTo>
                <a:lnTo>
                  <a:pt x="199228" y="1195207"/>
                </a:lnTo>
                <a:lnTo>
                  <a:pt x="241097" y="1211990"/>
                </a:lnTo>
                <a:lnTo>
                  <a:pt x="273348" y="1217918"/>
                </a:lnTo>
                <a:lnTo>
                  <a:pt x="290467" y="1219089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810" y="2545175"/>
            <a:ext cx="1411080" cy="768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758" marR="5096" indent="-307656">
              <a:lnSpc>
                <a:spcPts val="3029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881" y="1200943"/>
            <a:ext cx="298645" cy="2370981"/>
          </a:xfrm>
          <a:custGeom>
            <a:avLst/>
            <a:gdLst/>
            <a:ahLst/>
            <a:cxnLst/>
            <a:rect l="l" t="t" r="r" b="b"/>
            <a:pathLst>
              <a:path w="297815" h="2362200">
                <a:moveTo>
                  <a:pt x="297248" y="0"/>
                </a:moveTo>
                <a:lnTo>
                  <a:pt x="248255" y="10475"/>
                </a:lnTo>
                <a:lnTo>
                  <a:pt x="215653" y="30739"/>
                </a:lnTo>
                <a:lnTo>
                  <a:pt x="187880" y="59995"/>
                </a:lnTo>
                <a:lnTo>
                  <a:pt x="166085" y="96765"/>
                </a:lnTo>
                <a:lnTo>
                  <a:pt x="151419" y="139570"/>
                </a:lnTo>
                <a:lnTo>
                  <a:pt x="145031" y="186931"/>
                </a:lnTo>
                <a:lnTo>
                  <a:pt x="144848" y="984503"/>
                </a:lnTo>
                <a:lnTo>
                  <a:pt x="144324" y="1000913"/>
                </a:lnTo>
                <a:lnTo>
                  <a:pt x="136797" y="1047733"/>
                </a:lnTo>
                <a:lnTo>
                  <a:pt x="121192" y="1089794"/>
                </a:lnTo>
                <a:lnTo>
                  <a:pt x="98609" y="1125616"/>
                </a:lnTo>
                <a:lnTo>
                  <a:pt x="70148" y="1153721"/>
                </a:lnTo>
                <a:lnTo>
                  <a:pt x="36912" y="1172629"/>
                </a:lnTo>
                <a:lnTo>
                  <a:pt x="0" y="1180864"/>
                </a:lnTo>
                <a:lnTo>
                  <a:pt x="11926" y="1181605"/>
                </a:lnTo>
                <a:lnTo>
                  <a:pt x="57151" y="1197704"/>
                </a:lnTo>
                <a:lnTo>
                  <a:pt x="87085" y="1221957"/>
                </a:lnTo>
                <a:lnTo>
                  <a:pt x="112122" y="1254923"/>
                </a:lnTo>
                <a:lnTo>
                  <a:pt x="130930" y="1295047"/>
                </a:lnTo>
                <a:lnTo>
                  <a:pt x="142177" y="1340776"/>
                </a:lnTo>
                <a:lnTo>
                  <a:pt x="144848" y="2165603"/>
                </a:lnTo>
                <a:lnTo>
                  <a:pt x="145377" y="2182013"/>
                </a:lnTo>
                <a:lnTo>
                  <a:pt x="152974" y="2228833"/>
                </a:lnTo>
                <a:lnTo>
                  <a:pt x="168692" y="2270894"/>
                </a:lnTo>
                <a:lnTo>
                  <a:pt x="191379" y="2306716"/>
                </a:lnTo>
                <a:lnTo>
                  <a:pt x="219886" y="2334821"/>
                </a:lnTo>
                <a:lnTo>
                  <a:pt x="253063" y="2353729"/>
                </a:lnTo>
                <a:lnTo>
                  <a:pt x="277208" y="2360496"/>
                </a:lnTo>
                <a:lnTo>
                  <a:pt x="289761" y="2361964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570" y="2011321"/>
            <a:ext cx="795961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" algn="ctr">
              <a:lnSpc>
                <a:spcPts val="3200"/>
              </a:lnSpc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200"/>
              </a:lnSpc>
            </a:pP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0212" y="3036554"/>
            <a:ext cx="3219503" cy="382416"/>
          </a:xfrm>
          <a:custGeom>
            <a:avLst/>
            <a:gdLst/>
            <a:ahLst/>
            <a:cxnLst/>
            <a:rect l="l" t="t" r="r" b="b"/>
            <a:pathLst>
              <a:path w="3210559" h="381000">
                <a:moveTo>
                  <a:pt x="3210302" y="63233"/>
                </a:moveTo>
                <a:lnTo>
                  <a:pt x="3196464" y="24017"/>
                </a:lnTo>
                <a:lnTo>
                  <a:pt x="3161891" y="1895"/>
                </a:lnTo>
                <a:lnTo>
                  <a:pt x="3147558" y="0"/>
                </a:lnTo>
                <a:lnTo>
                  <a:pt x="62604" y="60"/>
                </a:lnTo>
                <a:lnTo>
                  <a:pt x="23832" y="13685"/>
                </a:lnTo>
                <a:lnTo>
                  <a:pt x="1781" y="48184"/>
                </a:lnTo>
                <a:lnTo>
                  <a:pt x="0" y="62595"/>
                </a:lnTo>
                <a:lnTo>
                  <a:pt x="0" y="317769"/>
                </a:lnTo>
                <a:lnTo>
                  <a:pt x="13695" y="357152"/>
                </a:lnTo>
                <a:lnTo>
                  <a:pt x="48193" y="379202"/>
                </a:lnTo>
                <a:lnTo>
                  <a:pt x="3146294" y="380987"/>
                </a:lnTo>
                <a:lnTo>
                  <a:pt x="3160707" y="379362"/>
                </a:lnTo>
                <a:lnTo>
                  <a:pt x="3195718" y="357869"/>
                </a:lnTo>
                <a:lnTo>
                  <a:pt x="3210289" y="319005"/>
                </a:lnTo>
                <a:lnTo>
                  <a:pt x="3210302" y="6323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0282" y="3418958"/>
            <a:ext cx="122260" cy="613778"/>
          </a:xfrm>
          <a:custGeom>
            <a:avLst/>
            <a:gdLst/>
            <a:ahLst/>
            <a:cxnLst/>
            <a:rect l="l" t="t" r="r" b="b"/>
            <a:pathLst>
              <a:path w="121920" h="611504">
                <a:moveTo>
                  <a:pt x="96350" y="68117"/>
                </a:moveTo>
                <a:lnTo>
                  <a:pt x="83498" y="56777"/>
                </a:lnTo>
                <a:lnTo>
                  <a:pt x="82552" y="56649"/>
                </a:lnTo>
                <a:lnTo>
                  <a:pt x="68187" y="64071"/>
                </a:lnTo>
                <a:lnTo>
                  <a:pt x="0" y="608076"/>
                </a:lnTo>
                <a:lnTo>
                  <a:pt x="28194" y="611124"/>
                </a:lnTo>
                <a:lnTo>
                  <a:pt x="96350" y="68117"/>
                </a:lnTo>
                <a:close/>
              </a:path>
              <a:path w="121920" h="611504">
                <a:moveTo>
                  <a:pt x="121919" y="90677"/>
                </a:moveTo>
                <a:lnTo>
                  <a:pt x="90677" y="0"/>
                </a:lnTo>
                <a:lnTo>
                  <a:pt x="37338" y="80010"/>
                </a:lnTo>
                <a:lnTo>
                  <a:pt x="68187" y="64071"/>
                </a:lnTo>
                <a:lnTo>
                  <a:pt x="69341" y="54864"/>
                </a:lnTo>
                <a:lnTo>
                  <a:pt x="82552" y="56649"/>
                </a:lnTo>
                <a:lnTo>
                  <a:pt x="83057" y="56387"/>
                </a:lnTo>
                <a:lnTo>
                  <a:pt x="83498" y="56777"/>
                </a:lnTo>
                <a:lnTo>
                  <a:pt x="97535" y="58674"/>
                </a:lnTo>
                <a:lnTo>
                  <a:pt x="97535" y="69162"/>
                </a:lnTo>
                <a:lnTo>
                  <a:pt x="121919" y="90677"/>
                </a:lnTo>
                <a:close/>
              </a:path>
              <a:path w="121920" h="611504">
                <a:moveTo>
                  <a:pt x="82552" y="56649"/>
                </a:moveTo>
                <a:lnTo>
                  <a:pt x="69341" y="54864"/>
                </a:lnTo>
                <a:lnTo>
                  <a:pt x="68187" y="64071"/>
                </a:lnTo>
                <a:lnTo>
                  <a:pt x="82552" y="56649"/>
                </a:lnTo>
                <a:close/>
              </a:path>
              <a:path w="121920" h="611504">
                <a:moveTo>
                  <a:pt x="97535" y="58674"/>
                </a:moveTo>
                <a:lnTo>
                  <a:pt x="83498" y="56777"/>
                </a:lnTo>
                <a:lnTo>
                  <a:pt x="96350" y="68117"/>
                </a:lnTo>
                <a:lnTo>
                  <a:pt x="97535" y="58674"/>
                </a:lnTo>
                <a:close/>
              </a:path>
              <a:path w="121920" h="611504">
                <a:moveTo>
                  <a:pt x="97535" y="69162"/>
                </a:moveTo>
                <a:lnTo>
                  <a:pt x="97535" y="58674"/>
                </a:lnTo>
                <a:lnTo>
                  <a:pt x="96350" y="68117"/>
                </a:lnTo>
                <a:lnTo>
                  <a:pt x="97535" y="691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832" y="4032425"/>
            <a:ext cx="8076775" cy="2218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latin typeface="Times New Roman"/>
                <a:cs typeface="Times New Roman"/>
              </a:rPr>
              <a:t>Handshakin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ECREASE</a:t>
            </a:r>
            <a:r>
              <a:rPr sz="2800" spc="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EY</a:t>
            </a:r>
            <a:r>
              <a:rPr sz="280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  <a:p>
            <a:pPr marL="12739">
              <a:spcBef>
                <a:spcPts val="1831"/>
              </a:spcBef>
            </a:pPr>
            <a:r>
              <a:rPr sz="4800" spc="-37" baseline="17361" dirty="0">
                <a:latin typeface="Times New Roman"/>
                <a:cs typeface="Times New Roman"/>
              </a:rPr>
              <a:t>Tim</a:t>
            </a:r>
            <a:r>
              <a:rPr sz="4800" spc="-22" baseline="17361" dirty="0">
                <a:latin typeface="Times New Roman"/>
                <a:cs typeface="Times New Roman"/>
              </a:rPr>
              <a:t>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413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21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-413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i="1" spc="-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800" baseline="17361">
              <a:latin typeface="Times New Roman"/>
              <a:cs typeface="Times New Roman"/>
            </a:endParaRPr>
          </a:p>
          <a:p>
            <a:pPr marL="12739" marR="198734">
              <a:lnSpc>
                <a:spcPts val="3461"/>
              </a:lnSpc>
              <a:spcBef>
                <a:spcPts val="1334"/>
              </a:spcBef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formula</a:t>
            </a:r>
            <a:r>
              <a:rPr sz="3200" dirty="0">
                <a:latin typeface="Times New Roman"/>
                <a:cs typeface="Times New Roman"/>
              </a:rPr>
              <a:t> as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analysis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Prim’s</a:t>
            </a:r>
            <a:r>
              <a:rPr sz="3200" spc="-20" dirty="0">
                <a:latin typeface="Times New Roman"/>
                <a:cs typeface="Times New Roman"/>
              </a:rPr>
              <a:t> minimum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0452" y="1101486"/>
            <a:ext cx="409951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364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71357">
              <a:lnSpc>
                <a:spcPts val="3019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XTRAC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-M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974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7439" y="2261811"/>
            <a:ext cx="5237423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18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391139">
              <a:lnSpc>
                <a:spcPts val="3225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741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Dijkstra</a:t>
            </a:r>
            <a:r>
              <a:rPr lang="en-US" dirty="0"/>
              <a:t> (cont’d)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A120-210A-4A29-97C4-4A597AEC2D61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10843" y="1583779"/>
            <a:ext cx="813854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37"/>
              </a:lnSpc>
            </a:pPr>
            <a:r>
              <a:rPr sz="4800" spc="-37" baseline="17361" dirty="0">
                <a:latin typeface="Times New Roman"/>
                <a:cs typeface="Times New Roman"/>
              </a:rPr>
              <a:t>Tim</a:t>
            </a:r>
            <a:r>
              <a:rPr sz="4800" spc="-22" baseline="17361" dirty="0">
                <a:latin typeface="Times New Roman"/>
                <a:cs typeface="Times New Roman"/>
              </a:rPr>
              <a:t>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21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5522" y="2304137"/>
            <a:ext cx="885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Total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303" y="2304137"/>
            <a:ext cx="320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0822" y="2304138"/>
            <a:ext cx="482861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  <a:tabLst>
                <a:tab pos="2458698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501" y="295748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501" y="298272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89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Dijkstra</a:t>
            </a:r>
            <a:r>
              <a:rPr lang="en-US" dirty="0"/>
              <a:t> (cont’d)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77F1-C60A-4C93-A917-5C0C10AD4DD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0843" y="1583779"/>
            <a:ext cx="813854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37"/>
              </a:lnSpc>
            </a:pPr>
            <a:r>
              <a:rPr sz="4800" spc="-37" baseline="17361" dirty="0">
                <a:latin typeface="Times New Roman"/>
                <a:cs typeface="Times New Roman"/>
              </a:rPr>
              <a:t>Tim</a:t>
            </a:r>
            <a:r>
              <a:rPr sz="4800" spc="-22" baseline="17361" dirty="0">
                <a:latin typeface="Times New Roman"/>
                <a:cs typeface="Times New Roman"/>
              </a:rPr>
              <a:t>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21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5522" y="2304137"/>
            <a:ext cx="885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Total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303" y="2304137"/>
            <a:ext cx="320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501" y="295748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501" y="298272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0822" y="2304137"/>
            <a:ext cx="4828618" cy="148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481" marR="5096" indent="-685378">
              <a:lnSpc>
                <a:spcPct val="150600"/>
              </a:lnSpc>
              <a:tabLst>
                <a:tab pos="2458698" algn="l"/>
                <a:tab pos="3252361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277" y="3167612"/>
            <a:ext cx="8634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2698" y="3154193"/>
            <a:ext cx="9736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70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Dijkstra</a:t>
            </a:r>
            <a:r>
              <a:rPr lang="en-US" dirty="0"/>
              <a:t> (cont’d)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44A-49E1-4C5E-9386-82C93199F230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0843" y="1583779"/>
            <a:ext cx="813854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37"/>
              </a:lnSpc>
            </a:pPr>
            <a:r>
              <a:rPr sz="4800" spc="-37" baseline="17361" dirty="0">
                <a:latin typeface="Times New Roman"/>
                <a:cs typeface="Times New Roman"/>
              </a:rPr>
              <a:t>Tim</a:t>
            </a:r>
            <a:r>
              <a:rPr sz="4800" spc="-22" baseline="17361" dirty="0">
                <a:latin typeface="Times New Roman"/>
                <a:cs typeface="Times New Roman"/>
              </a:rPr>
              <a:t>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21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5522" y="2304137"/>
            <a:ext cx="885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Total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303" y="2304137"/>
            <a:ext cx="320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501" y="295748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501" y="298272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0822" y="2304137"/>
            <a:ext cx="4828618" cy="2379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algn="ctr">
              <a:lnSpc>
                <a:spcPct val="150600"/>
              </a:lnSpc>
              <a:tabLst>
                <a:tab pos="2458698" algn="l"/>
                <a:tab pos="2567620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R="78984" algn="ctr">
              <a:tabLst>
                <a:tab pos="2531313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125" y="3167612"/>
            <a:ext cx="1067225" cy="1595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1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12739" marR="5096" algn="ctr">
              <a:lnSpc>
                <a:spcPts val="3461"/>
              </a:lnSpc>
              <a:spcBef>
                <a:spcPts val="1640"/>
              </a:spcBef>
            </a:pPr>
            <a:r>
              <a:rPr sz="3200" spc="-15" dirty="0">
                <a:latin typeface="Times New Roman"/>
                <a:cs typeface="Times New Roman"/>
              </a:rPr>
              <a:t>binary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2698" y="3154193"/>
            <a:ext cx="9736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2273" y="4045650"/>
            <a:ext cx="15333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2172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Dijkstra</a:t>
            </a:r>
            <a:r>
              <a:rPr lang="en-US" dirty="0"/>
              <a:t> (cont’d)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2FE-0086-41FE-8F15-4ECA5D2D220B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0843" y="1583779"/>
            <a:ext cx="813854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37"/>
              </a:lnSpc>
            </a:pPr>
            <a:r>
              <a:rPr sz="4800" spc="-37" baseline="17361" dirty="0">
                <a:latin typeface="Times New Roman"/>
                <a:cs typeface="Times New Roman"/>
              </a:rPr>
              <a:t>Tim</a:t>
            </a:r>
            <a:r>
              <a:rPr sz="4800" spc="-22" baseline="17361" dirty="0">
                <a:latin typeface="Times New Roman"/>
                <a:cs typeface="Times New Roman"/>
              </a:rPr>
              <a:t>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21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5522" y="2304137"/>
            <a:ext cx="885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Total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303" y="2304137"/>
            <a:ext cx="320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822" y="2304138"/>
            <a:ext cx="482861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  <a:tabLst>
                <a:tab pos="2458698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01" y="295748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01" y="298272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6095" y="3167612"/>
            <a:ext cx="1632038" cy="2672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15" dirty="0">
                <a:latin typeface="Times New Roman"/>
                <a:cs typeface="Times New Roman"/>
              </a:rPr>
              <a:t>array</a:t>
            </a:r>
            <a:endParaRPr sz="3200" dirty="0">
              <a:latin typeface="Times New Roman"/>
              <a:cs typeface="Times New Roman"/>
            </a:endParaRPr>
          </a:p>
          <a:p>
            <a:pPr marL="12739" marR="5096" indent="-1274" algn="ctr">
              <a:lnSpc>
                <a:spcPts val="3461"/>
              </a:lnSpc>
              <a:spcBef>
                <a:spcPts val="1640"/>
              </a:spcBef>
            </a:pPr>
            <a:r>
              <a:rPr sz="3200" spc="-15" dirty="0">
                <a:latin typeface="Times New Roman"/>
                <a:cs typeface="Times New Roman"/>
              </a:rPr>
              <a:t>binary heap</a:t>
            </a:r>
            <a:endParaRPr sz="3200" dirty="0">
              <a:latin typeface="Times New Roman"/>
              <a:cs typeface="Times New Roman"/>
            </a:endParaRPr>
          </a:p>
          <a:p>
            <a:pPr marL="12739" marR="5096" algn="ctr">
              <a:lnSpc>
                <a:spcPts val="3461"/>
              </a:lnSpc>
              <a:spcBef>
                <a:spcPts val="1374"/>
              </a:spcBef>
            </a:pPr>
            <a:r>
              <a:rPr sz="3200" spc="-20" dirty="0">
                <a:latin typeface="Times New Roman"/>
                <a:cs typeface="Times New Roman"/>
              </a:rPr>
              <a:t>Fibonacci heap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6024" y="3169162"/>
            <a:ext cx="375120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287" algn="ctr">
              <a:tabLst>
                <a:tab pos="2554881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4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algn="ctr">
              <a:tabLst>
                <a:tab pos="2531313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2698" y="3154193"/>
            <a:ext cx="9736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2273" y="4045650"/>
            <a:ext cx="15333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7395" y="4864022"/>
            <a:ext cx="1657509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218479">
              <a:lnSpc>
                <a:spcPts val="3461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8910" y="4864022"/>
            <a:ext cx="1657509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6"/>
              </a:lnSpc>
            </a:pPr>
            <a:r>
              <a:rPr sz="3200" spc="-15" dirty="0">
                <a:latin typeface="Times New Roman"/>
                <a:cs typeface="Times New Roman"/>
              </a:rPr>
              <a:t>amortized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1366" y="4864022"/>
            <a:ext cx="221468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6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6"/>
              </a:lnSpc>
            </a:pPr>
            <a:r>
              <a:rPr sz="3200" dirty="0">
                <a:latin typeface="Times New Roman"/>
                <a:cs typeface="Times New Roman"/>
              </a:rPr>
              <a:t>worst </a:t>
            </a:r>
            <a:r>
              <a:rPr sz="3200" spc="-15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3799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30">
                <a:latin typeface="Times New Roman"/>
                <a:cs typeface="Times New Roman"/>
              </a:rPr>
              <a:t>Unweighte</a:t>
            </a:r>
            <a:r>
              <a:rPr lang="en-US" spc="-25">
                <a:latin typeface="Times New Roman"/>
                <a:cs typeface="Times New Roman"/>
              </a:rPr>
              <a:t>d</a:t>
            </a:r>
            <a:r>
              <a:rPr lang="en-US" spc="10">
                <a:latin typeface="Times New Roman"/>
                <a:cs typeface="Times New Roman"/>
              </a:rPr>
              <a:t> </a:t>
            </a:r>
            <a:r>
              <a:rPr lang="en-US" spc="-25">
                <a:latin typeface="Times New Roman"/>
                <a:cs typeface="Times New Roman"/>
              </a:rPr>
              <a:t>Graphs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14128A9-28D4-4D8F-9160-4111648DAE1F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09377" y="1105354"/>
            <a:ext cx="6884107" cy="824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230"/>
              </a:lnSpc>
            </a:pPr>
            <a:r>
              <a:rPr sz="3200" dirty="0">
                <a:latin typeface="Times New Roman"/>
                <a:cs typeface="Times New Roman"/>
              </a:rPr>
              <a:t>Suppose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1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20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Dijkstra’s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improved?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39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F0B-F64C-43D6-B829-1E3102D261D3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8652" y="1539304"/>
            <a:ext cx="7561630" cy="3057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9" marR="342689">
              <a:tabLst>
                <a:tab pos="5027592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shortest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path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</a:t>
            </a:r>
            <a:r>
              <a:rPr sz="3200" spc="-25" dirty="0"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20" dirty="0">
                <a:latin typeface="Times New Roman"/>
                <a:cs typeface="Times New Roman"/>
              </a:rPr>
              <a:t>minimum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weigh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shortest-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path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weigh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</a:t>
            </a:r>
            <a:r>
              <a:rPr sz="3200" spc="-25" dirty="0"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defined</a:t>
            </a:r>
            <a:r>
              <a:rPr sz="3200" dirty="0">
                <a:latin typeface="Times New Roman"/>
                <a:cs typeface="Times New Roman"/>
              </a:rPr>
              <a:t> as</a:t>
            </a:r>
            <a:endParaRPr sz="3200">
              <a:latin typeface="Times New Roman"/>
              <a:cs typeface="Times New Roman"/>
            </a:endParaRPr>
          </a:p>
          <a:p>
            <a:pPr algn="ctr">
              <a:spcBef>
                <a:spcPts val="1389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min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39"/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Note: </a:t>
            </a:r>
            <a:r>
              <a:rPr sz="3200" spc="-1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0897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Unweighted graphs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BD7-DAAE-42E9-9936-4CA57DF1E77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09377" y="1110627"/>
            <a:ext cx="7725916" cy="17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846531">
              <a:lnSpc>
                <a:spcPts val="3230"/>
              </a:lnSpc>
            </a:pPr>
            <a:r>
              <a:rPr sz="3200" dirty="0">
                <a:latin typeface="Times New Roman"/>
                <a:cs typeface="Times New Roman"/>
              </a:rPr>
              <a:t>Suppose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1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20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Dijkstra’s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improved?</a:t>
            </a:r>
            <a:endParaRPr sz="3200" dirty="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270"/>
              </a:lnSpc>
              <a:spcBef>
                <a:spcPts val="385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Use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FIFO </a:t>
            </a:r>
            <a:r>
              <a:rPr sz="3200" spc="-20" dirty="0">
                <a:latin typeface="Times New Roman"/>
                <a:cs typeface="Times New Roman"/>
              </a:rPr>
              <a:t>queue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instead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priority queue.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872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Unweighted Graphs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F047-D0E8-4D59-BA1D-B64FD25CE1B1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9377" y="1108949"/>
            <a:ext cx="7725916" cy="4520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846531">
              <a:lnSpc>
                <a:spcPts val="3230"/>
              </a:lnSpc>
            </a:pPr>
            <a:r>
              <a:rPr sz="3200" dirty="0">
                <a:latin typeface="Times New Roman"/>
                <a:cs typeface="Times New Roman"/>
              </a:rPr>
              <a:t>Suppose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1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20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Dijkstra’s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improved?</a:t>
            </a:r>
            <a:endParaRPr sz="3200" dirty="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270"/>
              </a:lnSpc>
              <a:spcBef>
                <a:spcPts val="385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Use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FIFO </a:t>
            </a:r>
            <a:r>
              <a:rPr sz="3200" spc="-20" dirty="0">
                <a:latin typeface="Times New Roman"/>
                <a:cs typeface="Times New Roman"/>
              </a:rPr>
              <a:t>queue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instead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priority queue.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46"/>
              </a:lnSpc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Breadt</a:t>
            </a:r>
            <a:r>
              <a:rPr sz="3200" b="1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-first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search</a:t>
            </a:r>
            <a:endParaRPr sz="3200" dirty="0">
              <a:latin typeface="Times New Roman"/>
              <a:cs typeface="Times New Roman"/>
            </a:endParaRPr>
          </a:p>
          <a:p>
            <a:pPr marL="1404516">
              <a:lnSpc>
                <a:spcPts val="3230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 dirty="0">
              <a:latin typeface="Symbol"/>
              <a:cs typeface="Symbol"/>
            </a:endParaRPr>
          </a:p>
          <a:p>
            <a:pPr marL="1863133">
              <a:lnSpc>
                <a:spcPts val="3019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EQUEU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R="287273" algn="ctr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  <a:p>
            <a:pPr marR="175803" algn="ctr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 dirty="0">
              <a:latin typeface="Symbol"/>
              <a:cs typeface="Symbol"/>
            </a:endParaRPr>
          </a:p>
          <a:p>
            <a:pPr marL="4424383" marR="996219" indent="-724233">
              <a:lnSpc>
                <a:spcPts val="2989"/>
              </a:lnSpc>
              <a:spcBef>
                <a:spcPts val="246"/>
              </a:spcBef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NQUEU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992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Unweighted Graphs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F1-ADA2-4F4D-9DB7-3A583499DFA1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13691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9377" y="1111191"/>
            <a:ext cx="7725916" cy="5016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846531">
              <a:lnSpc>
                <a:spcPts val="3230"/>
              </a:lnSpc>
            </a:pPr>
            <a:r>
              <a:rPr sz="3200" dirty="0">
                <a:latin typeface="Times New Roman"/>
                <a:cs typeface="Times New Roman"/>
              </a:rPr>
              <a:t>Suppose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1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20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Dijkstra’s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270"/>
              </a:lnSpc>
              <a:spcBef>
                <a:spcPts val="385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Use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FIFO </a:t>
            </a:r>
            <a:r>
              <a:rPr sz="3200" spc="-20" dirty="0">
                <a:latin typeface="Times New Roman"/>
                <a:cs typeface="Times New Roman"/>
              </a:rPr>
              <a:t>queue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instead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priority queue.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40"/>
              </a:lnSpc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Breadt</a:t>
            </a:r>
            <a:r>
              <a:rPr sz="3200" b="1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-first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  <a:p>
            <a:pPr marR="3083565" algn="ctr">
              <a:lnSpc>
                <a:spcPts val="3230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1863133">
              <a:lnSpc>
                <a:spcPts val="3019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EQUEU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R="287273" algn="ctr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R="175803" algn="ctr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4424383" marR="996219" indent="-724233">
              <a:lnSpc>
                <a:spcPts val="2989"/>
              </a:lnSpc>
              <a:spcBef>
                <a:spcPts val="246"/>
              </a:spcBef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NQUEU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15"/>
              </a:spcBef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Analysis: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4258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7F1C-7333-4A73-B17E-582120FA338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2003241" y="1900208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45" y="3247789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245" y="4599865"/>
            <a:ext cx="19428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6098" y="2591689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4102" y="3939270"/>
            <a:ext cx="19428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8316" y="1900208"/>
            <a:ext cx="12535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66320" y="3247789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6241" y="1900208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34245" y="3925621"/>
            <a:ext cx="12535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8" name="object 11"/>
          <p:cNvSpPr txBox="1"/>
          <p:nvPr/>
        </p:nvSpPr>
        <p:spPr>
          <a:xfrm>
            <a:off x="1992765" y="4634581"/>
            <a:ext cx="1057673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endParaRPr sz="4800" baseline="-10416" dirty="0">
              <a:latin typeface="Times New Roman"/>
              <a:cs typeface="Times New Roman"/>
            </a:endParaRPr>
          </a:p>
          <a:p>
            <a:pPr marR="5096" algn="r">
              <a:lnSpc>
                <a:spcPts val="3155"/>
              </a:lnSpc>
              <a:spcBef>
                <a:spcPts val="16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R="5096" algn="ctr">
              <a:lnSpc>
                <a:spcPts val="3636"/>
              </a:lnSpc>
              <a:tabLst>
                <a:tab pos="633784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6863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3AE-D99F-4394-B194-3100692BFF03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1981245" y="1900208"/>
            <a:ext cx="5191722" cy="3192100"/>
            <a:chOff x="1981245" y="1900208"/>
            <a:chExt cx="5191722" cy="3192100"/>
          </a:xfrm>
        </p:grpSpPr>
        <p:sp>
          <p:nvSpPr>
            <p:cNvPr id="19" name="TextBox 18"/>
            <p:cNvSpPr txBox="1"/>
            <p:nvPr/>
          </p:nvSpPr>
          <p:spPr>
            <a:xfrm>
              <a:off x="2003241" y="1900208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245" y="32477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1245" y="4599865"/>
              <a:ext cx="1942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6098" y="25916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14102" y="3939270"/>
              <a:ext cx="1942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8316" y="1900208"/>
              <a:ext cx="12535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f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66320" y="32477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g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56241" y="1900208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34245" y="3925621"/>
              <a:ext cx="12535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i</a:t>
              </a:r>
            </a:p>
          </p:txBody>
        </p:sp>
      </p:grpSp>
      <p:sp>
        <p:nvSpPr>
          <p:cNvPr id="29" name="object 11"/>
          <p:cNvSpPr txBox="1"/>
          <p:nvPr/>
        </p:nvSpPr>
        <p:spPr>
          <a:xfrm>
            <a:off x="1981879" y="5320399"/>
            <a:ext cx="1057673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>
              <a:lnSpc>
                <a:spcPts val="3155"/>
              </a:lnSpc>
              <a:spcBef>
                <a:spcPts val="163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 marR="5096" algn="r">
              <a:lnSpc>
                <a:spcPts val="3636"/>
              </a:lnSpc>
              <a:tabLst>
                <a:tab pos="633784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859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2064-8C89-418F-AC67-521E53797756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1879" y="4634581"/>
            <a:ext cx="1872737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endParaRPr sz="4800" baseline="-10416" dirty="0">
              <a:latin typeface="Times New Roman"/>
              <a:cs typeface="Times New Roman"/>
            </a:endParaRPr>
          </a:p>
          <a:p>
            <a:pPr marR="5096" algn="r">
              <a:spcBef>
                <a:spcPts val="1033"/>
              </a:spcBef>
              <a:tabLst>
                <a:tab pos="35606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1</a:t>
            </a:r>
            <a:endParaRPr sz="2800" dirty="0">
              <a:latin typeface="Times New Roman"/>
              <a:cs typeface="Times New Roman"/>
            </a:endParaRPr>
          </a:p>
          <a:p>
            <a:pPr marR="6370" algn="r">
              <a:spcBef>
                <a:spcPts val="171"/>
              </a:spcBef>
              <a:tabLst>
                <a:tab pos="633147" algn="l"/>
                <a:tab pos="1040807" algn="l"/>
                <a:tab pos="1447829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b	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3241" y="1900208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45" y="3247789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245" y="4599865"/>
            <a:ext cx="19428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6098" y="2591689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4102" y="3939270"/>
            <a:ext cx="19428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8316" y="1900208"/>
            <a:ext cx="12535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66320" y="3247789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6241" y="1900208"/>
            <a:ext cx="21672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34245" y="3925621"/>
            <a:ext cx="12535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3200" i="1" dirty="0">
                <a:solidFill>
                  <a:srgbClr val="00A8B0"/>
                </a:solidFill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8" name="object 18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3938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261F-86A4-45BE-BAB3-32BA0322B70F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7732" y="3965352"/>
            <a:ext cx="986355" cy="1726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  <a:p>
            <a:pPr marL="82169">
              <a:spcBef>
                <a:spcPts val="1444"/>
              </a:spcBef>
              <a:tabLst>
                <a:tab pos="438234" algn="l"/>
                <a:tab pos="7943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2	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5966" y="5705346"/>
            <a:ext cx="244646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45886" algn="l"/>
                <a:tab pos="1053546" algn="l"/>
                <a:tab pos="1460569" algn="l"/>
                <a:tab pos="1868229" algn="l"/>
                <a:tab pos="2252958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81245" y="1900208"/>
            <a:ext cx="5191722" cy="3192100"/>
            <a:chOff x="1981245" y="1900208"/>
            <a:chExt cx="5191722" cy="3192100"/>
          </a:xfrm>
        </p:grpSpPr>
        <p:sp>
          <p:nvSpPr>
            <p:cNvPr id="25" name="TextBox 24"/>
            <p:cNvSpPr txBox="1"/>
            <p:nvPr/>
          </p:nvSpPr>
          <p:spPr>
            <a:xfrm>
              <a:off x="2003241" y="1900208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81245" y="32477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81245" y="4599865"/>
              <a:ext cx="1942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6098" y="25916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14102" y="3939270"/>
              <a:ext cx="1942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8316" y="1900208"/>
              <a:ext cx="12535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f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66320" y="32477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g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56241" y="1900208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34245" y="3925621"/>
              <a:ext cx="12535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696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B005-F152-4F16-8035-E6D995519E97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479" y="2806426"/>
            <a:ext cx="1086328" cy="471647"/>
          </a:xfrm>
          <a:custGeom>
            <a:avLst/>
            <a:gdLst/>
            <a:ahLst/>
            <a:cxnLst/>
            <a:rect l="l" t="t" r="r" b="b"/>
            <a:pathLst>
              <a:path w="1083310" h="469900">
                <a:moveTo>
                  <a:pt x="128015" y="310133"/>
                </a:moveTo>
                <a:lnTo>
                  <a:pt x="0" y="453389"/>
                </a:lnTo>
                <a:lnTo>
                  <a:pt x="96011" y="461422"/>
                </a:lnTo>
                <a:lnTo>
                  <a:pt x="96011" y="384809"/>
                </a:lnTo>
                <a:lnTo>
                  <a:pt x="113786" y="377725"/>
                </a:lnTo>
                <a:lnTo>
                  <a:pt x="128015" y="310133"/>
                </a:lnTo>
                <a:close/>
              </a:path>
              <a:path w="1083310" h="469900">
                <a:moveTo>
                  <a:pt x="113786" y="377725"/>
                </a:moveTo>
                <a:lnTo>
                  <a:pt x="96011" y="384809"/>
                </a:lnTo>
                <a:lnTo>
                  <a:pt x="106679" y="411480"/>
                </a:lnTo>
                <a:lnTo>
                  <a:pt x="113786" y="377725"/>
                </a:lnTo>
                <a:close/>
              </a:path>
              <a:path w="1083310" h="469900">
                <a:moveTo>
                  <a:pt x="191261" y="469391"/>
                </a:moveTo>
                <a:lnTo>
                  <a:pt x="135225" y="431024"/>
                </a:lnTo>
                <a:lnTo>
                  <a:pt x="117347" y="438150"/>
                </a:lnTo>
                <a:lnTo>
                  <a:pt x="96011" y="384809"/>
                </a:lnTo>
                <a:lnTo>
                  <a:pt x="96011" y="461422"/>
                </a:lnTo>
                <a:lnTo>
                  <a:pt x="191261" y="469391"/>
                </a:lnTo>
                <a:close/>
              </a:path>
              <a:path w="1083310" h="469900">
                <a:moveTo>
                  <a:pt x="1082801" y="53339"/>
                </a:moveTo>
                <a:lnTo>
                  <a:pt x="1061465" y="0"/>
                </a:lnTo>
                <a:lnTo>
                  <a:pt x="113786" y="377725"/>
                </a:lnTo>
                <a:lnTo>
                  <a:pt x="106679" y="411479"/>
                </a:lnTo>
                <a:lnTo>
                  <a:pt x="135225" y="431024"/>
                </a:lnTo>
                <a:lnTo>
                  <a:pt x="1082801" y="53339"/>
                </a:lnTo>
                <a:close/>
              </a:path>
              <a:path w="1083310" h="469900">
                <a:moveTo>
                  <a:pt x="135225" y="431024"/>
                </a:moveTo>
                <a:lnTo>
                  <a:pt x="106679" y="411479"/>
                </a:lnTo>
                <a:lnTo>
                  <a:pt x="117347" y="438150"/>
                </a:lnTo>
                <a:lnTo>
                  <a:pt x="135225" y="43102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7732" y="3965353"/>
            <a:ext cx="3560811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358734" algn="l"/>
              </a:tabLst>
            </a:pPr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5966" y="5245122"/>
            <a:ext cx="2449013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>
              <a:tabLst>
                <a:tab pos="35606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	2</a:t>
            </a:r>
            <a:endParaRPr sz="2800">
              <a:latin typeface="Times New Roman"/>
              <a:cs typeface="Times New Roman"/>
            </a:endParaRPr>
          </a:p>
          <a:p>
            <a:pPr marR="7007" algn="r">
              <a:spcBef>
                <a:spcPts val="171"/>
              </a:spcBef>
              <a:tabLst>
                <a:tab pos="633147" algn="l"/>
                <a:tab pos="1040807" algn="l"/>
                <a:tab pos="1447829" algn="l"/>
                <a:tab pos="1855489" algn="l"/>
                <a:tab pos="2240218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d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1245" y="1900208"/>
            <a:ext cx="5191722" cy="3192100"/>
            <a:chOff x="1981245" y="1900208"/>
            <a:chExt cx="5191722" cy="3192100"/>
          </a:xfrm>
        </p:grpSpPr>
        <p:sp>
          <p:nvSpPr>
            <p:cNvPr id="22" name="TextBox 21"/>
            <p:cNvSpPr txBox="1"/>
            <p:nvPr/>
          </p:nvSpPr>
          <p:spPr>
            <a:xfrm>
              <a:off x="2003241" y="1900208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1245" y="32477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1245" y="4599865"/>
              <a:ext cx="1942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36098" y="25916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4102" y="3939270"/>
              <a:ext cx="1942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88316" y="1900208"/>
              <a:ext cx="12535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66320" y="32477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56241" y="1900208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34245" y="3925621"/>
              <a:ext cx="12535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i</a:t>
              </a:r>
            </a:p>
          </p:txBody>
        </p:sp>
      </p:grpSp>
      <p:sp>
        <p:nvSpPr>
          <p:cNvPr id="31" name="object 18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6343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3071-5139-4392-B47C-E3FD3A9CE2C4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7732" y="3965353"/>
            <a:ext cx="3560811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358734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5966" y="5245122"/>
            <a:ext cx="2449013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R="7007" algn="r">
              <a:spcBef>
                <a:spcPts val="171"/>
              </a:spcBef>
              <a:tabLst>
                <a:tab pos="633147" algn="l"/>
                <a:tab pos="1040807" algn="l"/>
                <a:tab pos="1447829" algn="l"/>
                <a:tab pos="1855489" algn="l"/>
                <a:tab pos="224085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d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1245" y="1900208"/>
            <a:ext cx="5191722" cy="3192100"/>
            <a:chOff x="1981245" y="1900208"/>
            <a:chExt cx="5191722" cy="3192100"/>
          </a:xfrm>
        </p:grpSpPr>
        <p:sp>
          <p:nvSpPr>
            <p:cNvPr id="22" name="TextBox 21"/>
            <p:cNvSpPr txBox="1"/>
            <p:nvPr/>
          </p:nvSpPr>
          <p:spPr>
            <a:xfrm>
              <a:off x="2003241" y="1900208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1245" y="32477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1245" y="4599865"/>
              <a:ext cx="1942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36098" y="25916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4102" y="3939270"/>
              <a:ext cx="1942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88316" y="1900208"/>
              <a:ext cx="12535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66320" y="3247789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56241" y="1900208"/>
              <a:ext cx="216726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34245" y="3925621"/>
              <a:ext cx="12535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1397"/>
              <a:r>
                <a:rPr lang="en-US" sz="3200" i="1" dirty="0">
                  <a:solidFill>
                    <a:srgbClr val="00A8B0"/>
                  </a:solidFill>
                  <a:latin typeface="Times New Roman"/>
                  <a:cs typeface="Times New Roman"/>
                </a:rPr>
                <a:t>i</a:t>
              </a:r>
            </a:p>
          </p:txBody>
        </p:sp>
      </p:grpSp>
      <p:sp>
        <p:nvSpPr>
          <p:cNvPr id="31" name="object 18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564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AA8C-CA1B-4B2D-9988-5372D0D19CE5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0417" y="1957667"/>
            <a:ext cx="5272446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370200" algn="l"/>
                <a:tab pos="4980457" algn="l"/>
              </a:tabLst>
            </a:pPr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417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878" y="4634581"/>
            <a:ext cx="282725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6270" y="2626896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732" y="3965353"/>
            <a:ext cx="28272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1360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1433" y="4085226"/>
            <a:ext cx="2630492" cy="172087"/>
          </a:xfrm>
          <a:custGeom>
            <a:avLst/>
            <a:gdLst/>
            <a:ahLst/>
            <a:cxnLst/>
            <a:rect l="l" t="t" r="r" b="b"/>
            <a:pathLst>
              <a:path w="2623184" h="171450">
                <a:moveTo>
                  <a:pt x="2508503" y="86106"/>
                </a:moveTo>
                <a:lnTo>
                  <a:pt x="2489285" y="57150"/>
                </a:lnTo>
                <a:lnTo>
                  <a:pt x="0" y="57150"/>
                </a:lnTo>
                <a:lnTo>
                  <a:pt x="0" y="114300"/>
                </a:lnTo>
                <a:lnTo>
                  <a:pt x="2489624" y="114300"/>
                </a:lnTo>
                <a:lnTo>
                  <a:pt x="2508503" y="86106"/>
                </a:lnTo>
                <a:close/>
              </a:path>
              <a:path w="2623184" h="171450">
                <a:moveTo>
                  <a:pt x="2622804" y="86105"/>
                </a:moveTo>
                <a:lnTo>
                  <a:pt x="2451354" y="0"/>
                </a:lnTo>
                <a:lnTo>
                  <a:pt x="2489285" y="57150"/>
                </a:lnTo>
                <a:lnTo>
                  <a:pt x="2508503" y="57150"/>
                </a:lnTo>
                <a:lnTo>
                  <a:pt x="2508504" y="86105"/>
                </a:lnTo>
                <a:lnTo>
                  <a:pt x="2508504" y="143001"/>
                </a:lnTo>
                <a:lnTo>
                  <a:pt x="2622804" y="86105"/>
                </a:lnTo>
                <a:close/>
              </a:path>
              <a:path w="2623184" h="171450">
                <a:moveTo>
                  <a:pt x="2508503" y="143002"/>
                </a:moveTo>
                <a:lnTo>
                  <a:pt x="2508503" y="114300"/>
                </a:lnTo>
                <a:lnTo>
                  <a:pt x="2489624" y="114300"/>
                </a:lnTo>
                <a:lnTo>
                  <a:pt x="2451354" y="171450"/>
                </a:lnTo>
                <a:lnTo>
                  <a:pt x="2508503" y="143002"/>
                </a:lnTo>
                <a:close/>
              </a:path>
              <a:path w="2623184" h="171450">
                <a:moveTo>
                  <a:pt x="2508503" y="86105"/>
                </a:moveTo>
                <a:lnTo>
                  <a:pt x="2508503" y="57150"/>
                </a:lnTo>
                <a:lnTo>
                  <a:pt x="2489285" y="57150"/>
                </a:lnTo>
                <a:lnTo>
                  <a:pt x="2508503" y="86105"/>
                </a:lnTo>
                <a:close/>
              </a:path>
              <a:path w="2623184" h="171450">
                <a:moveTo>
                  <a:pt x="2508504" y="143001"/>
                </a:moveTo>
                <a:lnTo>
                  <a:pt x="2508504" y="86105"/>
                </a:lnTo>
                <a:lnTo>
                  <a:pt x="2489624" y="114300"/>
                </a:lnTo>
                <a:lnTo>
                  <a:pt x="2508503" y="114300"/>
                </a:lnTo>
                <a:lnTo>
                  <a:pt x="2508503" y="14300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0635" y="3486362"/>
            <a:ext cx="1085054" cy="471647"/>
          </a:xfrm>
          <a:custGeom>
            <a:avLst/>
            <a:gdLst/>
            <a:ahLst/>
            <a:cxnLst/>
            <a:rect l="l" t="t" r="r" b="b"/>
            <a:pathLst>
              <a:path w="1082039" h="469900">
                <a:moveTo>
                  <a:pt x="976121" y="57912"/>
                </a:moveTo>
                <a:lnTo>
                  <a:pt x="947576" y="38367"/>
                </a:lnTo>
                <a:lnTo>
                  <a:pt x="0" y="416051"/>
                </a:lnTo>
                <a:lnTo>
                  <a:pt x="21335" y="469391"/>
                </a:lnTo>
                <a:lnTo>
                  <a:pt x="969015" y="91666"/>
                </a:lnTo>
                <a:lnTo>
                  <a:pt x="976121" y="57912"/>
                </a:lnTo>
                <a:close/>
              </a:path>
              <a:path w="1082039" h="469900">
                <a:moveTo>
                  <a:pt x="1082039" y="16001"/>
                </a:moveTo>
                <a:lnTo>
                  <a:pt x="891539" y="0"/>
                </a:lnTo>
                <a:lnTo>
                  <a:pt x="947576" y="38367"/>
                </a:lnTo>
                <a:lnTo>
                  <a:pt x="965454" y="31241"/>
                </a:lnTo>
                <a:lnTo>
                  <a:pt x="986789" y="84582"/>
                </a:lnTo>
                <a:lnTo>
                  <a:pt x="986789" y="123229"/>
                </a:lnTo>
                <a:lnTo>
                  <a:pt x="1082039" y="16001"/>
                </a:lnTo>
                <a:close/>
              </a:path>
              <a:path w="1082039" h="469900">
                <a:moveTo>
                  <a:pt x="986789" y="84582"/>
                </a:moveTo>
                <a:lnTo>
                  <a:pt x="965454" y="31241"/>
                </a:lnTo>
                <a:lnTo>
                  <a:pt x="947576" y="38367"/>
                </a:lnTo>
                <a:lnTo>
                  <a:pt x="976121" y="57912"/>
                </a:lnTo>
                <a:lnTo>
                  <a:pt x="976121" y="88834"/>
                </a:lnTo>
                <a:lnTo>
                  <a:pt x="986789" y="84582"/>
                </a:lnTo>
                <a:close/>
              </a:path>
              <a:path w="1082039" h="469900">
                <a:moveTo>
                  <a:pt x="986789" y="123229"/>
                </a:moveTo>
                <a:lnTo>
                  <a:pt x="986789" y="84582"/>
                </a:lnTo>
                <a:lnTo>
                  <a:pt x="969015" y="91666"/>
                </a:lnTo>
                <a:lnTo>
                  <a:pt x="954785" y="159257"/>
                </a:lnTo>
                <a:lnTo>
                  <a:pt x="986789" y="123229"/>
                </a:lnTo>
                <a:close/>
              </a:path>
              <a:path w="1082039" h="469900">
                <a:moveTo>
                  <a:pt x="976121" y="88834"/>
                </a:moveTo>
                <a:lnTo>
                  <a:pt x="976121" y="57912"/>
                </a:lnTo>
                <a:lnTo>
                  <a:pt x="969015" y="91666"/>
                </a:lnTo>
                <a:lnTo>
                  <a:pt x="976121" y="8883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50203" y="3965353"/>
            <a:ext cx="24834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5"/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0963" y="300798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5966" y="5245122"/>
            <a:ext cx="323351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>
              <a:tabLst>
                <a:tab pos="35606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	3</a:t>
            </a:r>
            <a:endParaRPr sz="2800">
              <a:latin typeface="Times New Roman"/>
              <a:cs typeface="Times New Roman"/>
            </a:endParaRPr>
          </a:p>
          <a:p>
            <a:pPr marR="66245" algn="r">
              <a:spcBef>
                <a:spcPts val="171"/>
              </a:spcBef>
              <a:tabLst>
                <a:tab pos="633147" algn="l"/>
                <a:tab pos="1040807" algn="l"/>
                <a:tab pos="1448466" algn="l"/>
                <a:tab pos="1856125" algn="l"/>
                <a:tab pos="2240855" algn="l"/>
                <a:tab pos="2626858" algn="l"/>
                <a:tab pos="3033881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d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g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245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4680-A815-4CE5-B57E-DDD541FAAAEC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37324" y="2556164"/>
            <a:ext cx="7296350" cy="1937482"/>
            <a:chOff x="937324" y="2556164"/>
            <a:chExt cx="7296350" cy="1937482"/>
          </a:xfrm>
        </p:grpSpPr>
        <p:sp>
          <p:nvSpPr>
            <p:cNvPr id="3" name="object 3"/>
            <p:cNvSpPr/>
            <p:nvPr/>
          </p:nvSpPr>
          <p:spPr>
            <a:xfrm>
              <a:off x="4508577" y="3365518"/>
              <a:ext cx="128372" cy="127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937324" y="2556164"/>
              <a:ext cx="7137542" cy="4488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 marR="5096" indent="-637">
                <a:lnSpc>
                  <a:spcPts val="3461"/>
                </a:lnSpc>
                <a:tabLst>
                  <a:tab pos="1905173" algn="l"/>
                </a:tabLst>
              </a:pPr>
              <a:r>
                <a:rPr sz="3200" i="1" spc="-15" dirty="0">
                  <a:solidFill>
                    <a:srgbClr val="CC0000"/>
                  </a:solidFill>
                  <a:latin typeface="Times New Roman"/>
                  <a:cs typeface="Times New Roman"/>
                </a:rPr>
                <a:t>Proof.	</a:t>
              </a:r>
              <a:r>
                <a:rPr sz="3200" spc="-20" dirty="0">
                  <a:latin typeface="Times New Roman"/>
                  <a:cs typeface="Times New Roman"/>
                </a:rPr>
                <a:t>Cut and</a:t>
              </a:r>
              <a:r>
                <a:rPr sz="3200" spc="-5" dirty="0">
                  <a:latin typeface="Times New Roman"/>
                  <a:cs typeface="Times New Roman"/>
                </a:rPr>
                <a:t> </a:t>
              </a:r>
              <a:r>
                <a:rPr sz="3200" spc="-15" dirty="0">
                  <a:latin typeface="Times New Roman"/>
                  <a:cs typeface="Times New Roman"/>
                </a:rPr>
                <a:t>paste:</a:t>
              </a:r>
              <a:endParaRPr sz="3200" dirty="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75848" y="3730152"/>
              <a:ext cx="7257826" cy="7634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46610" y="4316206"/>
            <a:ext cx="5240354" cy="948392"/>
            <a:chOff x="2846610" y="4316206"/>
            <a:chExt cx="5240354" cy="948392"/>
          </a:xfrm>
        </p:grpSpPr>
        <p:sp>
          <p:nvSpPr>
            <p:cNvPr id="6" name="object 6"/>
            <p:cNvSpPr/>
            <p:nvPr/>
          </p:nvSpPr>
          <p:spPr>
            <a:xfrm>
              <a:off x="2846610" y="4316206"/>
              <a:ext cx="3460202" cy="675602"/>
            </a:xfrm>
            <a:custGeom>
              <a:avLst/>
              <a:gdLst/>
              <a:ahLst/>
              <a:cxnLst/>
              <a:rect l="l" t="t" r="r" b="b"/>
              <a:pathLst>
                <a:path w="3450590" h="673100">
                  <a:moveTo>
                    <a:pt x="56387" y="102107"/>
                  </a:moveTo>
                  <a:lnTo>
                    <a:pt x="56387" y="101345"/>
                  </a:lnTo>
                  <a:lnTo>
                    <a:pt x="48767" y="86867"/>
                  </a:lnTo>
                  <a:lnTo>
                    <a:pt x="42672" y="72390"/>
                  </a:lnTo>
                  <a:lnTo>
                    <a:pt x="30479" y="29717"/>
                  </a:lnTo>
                  <a:lnTo>
                    <a:pt x="28193" y="0"/>
                  </a:lnTo>
                  <a:lnTo>
                    <a:pt x="0" y="761"/>
                  </a:lnTo>
                  <a:lnTo>
                    <a:pt x="0" y="16001"/>
                  </a:lnTo>
                  <a:lnTo>
                    <a:pt x="2286" y="32765"/>
                  </a:lnTo>
                  <a:lnTo>
                    <a:pt x="16002" y="82295"/>
                  </a:lnTo>
                  <a:lnTo>
                    <a:pt x="32004" y="116585"/>
                  </a:lnTo>
                  <a:lnTo>
                    <a:pt x="56387" y="102107"/>
                  </a:lnTo>
                  <a:close/>
                </a:path>
                <a:path w="3450590" h="673100">
                  <a:moveTo>
                    <a:pt x="186690" y="245363"/>
                  </a:moveTo>
                  <a:lnTo>
                    <a:pt x="153162" y="217170"/>
                  </a:lnTo>
                  <a:lnTo>
                    <a:pt x="122681" y="188213"/>
                  </a:lnTo>
                  <a:lnTo>
                    <a:pt x="105156" y="169163"/>
                  </a:lnTo>
                  <a:lnTo>
                    <a:pt x="83058" y="188213"/>
                  </a:lnTo>
                  <a:lnTo>
                    <a:pt x="87629" y="192785"/>
                  </a:lnTo>
                  <a:lnTo>
                    <a:pt x="102108" y="208025"/>
                  </a:lnTo>
                  <a:lnTo>
                    <a:pt x="117347" y="223265"/>
                  </a:lnTo>
                  <a:lnTo>
                    <a:pt x="134112" y="238505"/>
                  </a:lnTo>
                  <a:lnTo>
                    <a:pt x="150875" y="252983"/>
                  </a:lnTo>
                  <a:lnTo>
                    <a:pt x="169164" y="267461"/>
                  </a:lnTo>
                  <a:lnTo>
                    <a:pt x="186690" y="245363"/>
                  </a:lnTo>
                  <a:close/>
                </a:path>
                <a:path w="3450590" h="673100">
                  <a:moveTo>
                    <a:pt x="353567" y="350520"/>
                  </a:moveTo>
                  <a:lnTo>
                    <a:pt x="335279" y="341375"/>
                  </a:lnTo>
                  <a:lnTo>
                    <a:pt x="311658" y="327659"/>
                  </a:lnTo>
                  <a:lnTo>
                    <a:pt x="288797" y="314705"/>
                  </a:lnTo>
                  <a:lnTo>
                    <a:pt x="266700" y="300990"/>
                  </a:lnTo>
                  <a:lnTo>
                    <a:pt x="256031" y="294131"/>
                  </a:lnTo>
                  <a:lnTo>
                    <a:pt x="240029" y="317753"/>
                  </a:lnTo>
                  <a:lnTo>
                    <a:pt x="251460" y="324611"/>
                  </a:lnTo>
                  <a:lnTo>
                    <a:pt x="273558" y="339090"/>
                  </a:lnTo>
                  <a:lnTo>
                    <a:pt x="297179" y="352805"/>
                  </a:lnTo>
                  <a:lnTo>
                    <a:pt x="321564" y="365759"/>
                  </a:lnTo>
                  <a:lnTo>
                    <a:pt x="339852" y="375665"/>
                  </a:lnTo>
                  <a:lnTo>
                    <a:pt x="353567" y="350520"/>
                  </a:lnTo>
                  <a:close/>
                </a:path>
                <a:path w="3450590" h="673100">
                  <a:moveTo>
                    <a:pt x="534162" y="432815"/>
                  </a:moveTo>
                  <a:lnTo>
                    <a:pt x="493775" y="416813"/>
                  </a:lnTo>
                  <a:lnTo>
                    <a:pt x="438150" y="392429"/>
                  </a:lnTo>
                  <a:lnTo>
                    <a:pt x="429767" y="388620"/>
                  </a:lnTo>
                  <a:lnTo>
                    <a:pt x="417575" y="413765"/>
                  </a:lnTo>
                  <a:lnTo>
                    <a:pt x="425958" y="418337"/>
                  </a:lnTo>
                  <a:lnTo>
                    <a:pt x="482346" y="442721"/>
                  </a:lnTo>
                  <a:lnTo>
                    <a:pt x="523493" y="459485"/>
                  </a:lnTo>
                  <a:lnTo>
                    <a:pt x="534162" y="432815"/>
                  </a:lnTo>
                  <a:close/>
                </a:path>
                <a:path w="3450590" h="673100">
                  <a:moveTo>
                    <a:pt x="721614" y="498347"/>
                  </a:moveTo>
                  <a:lnTo>
                    <a:pt x="675131" y="483870"/>
                  </a:lnTo>
                  <a:lnTo>
                    <a:pt x="613410" y="462533"/>
                  </a:lnTo>
                  <a:lnTo>
                    <a:pt x="604266" y="489965"/>
                  </a:lnTo>
                  <a:lnTo>
                    <a:pt x="665988" y="511301"/>
                  </a:lnTo>
                  <a:lnTo>
                    <a:pt x="713231" y="525779"/>
                  </a:lnTo>
                  <a:lnTo>
                    <a:pt x="721614" y="498347"/>
                  </a:lnTo>
                  <a:close/>
                </a:path>
                <a:path w="3450590" h="673100">
                  <a:moveTo>
                    <a:pt x="913638" y="550163"/>
                  </a:moveTo>
                  <a:lnTo>
                    <a:pt x="877062" y="541781"/>
                  </a:lnTo>
                  <a:lnTo>
                    <a:pt x="808481" y="523493"/>
                  </a:lnTo>
                  <a:lnTo>
                    <a:pt x="803910" y="522731"/>
                  </a:lnTo>
                  <a:lnTo>
                    <a:pt x="795528" y="550163"/>
                  </a:lnTo>
                  <a:lnTo>
                    <a:pt x="800100" y="550925"/>
                  </a:lnTo>
                  <a:lnTo>
                    <a:pt x="870203" y="569213"/>
                  </a:lnTo>
                  <a:lnTo>
                    <a:pt x="906779" y="578357"/>
                  </a:lnTo>
                  <a:lnTo>
                    <a:pt x="913638" y="550163"/>
                  </a:lnTo>
                  <a:close/>
                </a:path>
                <a:path w="3450590" h="673100">
                  <a:moveTo>
                    <a:pt x="1108710" y="590550"/>
                  </a:moveTo>
                  <a:lnTo>
                    <a:pt x="1094993" y="588263"/>
                  </a:lnTo>
                  <a:lnTo>
                    <a:pt x="1021079" y="574547"/>
                  </a:lnTo>
                  <a:lnTo>
                    <a:pt x="996696" y="569213"/>
                  </a:lnTo>
                  <a:lnTo>
                    <a:pt x="991362" y="597407"/>
                  </a:lnTo>
                  <a:lnTo>
                    <a:pt x="1089660" y="616457"/>
                  </a:lnTo>
                  <a:lnTo>
                    <a:pt x="1104138" y="618743"/>
                  </a:lnTo>
                  <a:lnTo>
                    <a:pt x="1108710" y="590550"/>
                  </a:lnTo>
                  <a:close/>
                </a:path>
                <a:path w="3450590" h="673100">
                  <a:moveTo>
                    <a:pt x="1306067" y="620267"/>
                  </a:moveTo>
                  <a:lnTo>
                    <a:pt x="1245870" y="612647"/>
                  </a:lnTo>
                  <a:lnTo>
                    <a:pt x="1192529" y="604265"/>
                  </a:lnTo>
                  <a:lnTo>
                    <a:pt x="1188720" y="633221"/>
                  </a:lnTo>
                  <a:lnTo>
                    <a:pt x="1242059" y="640841"/>
                  </a:lnTo>
                  <a:lnTo>
                    <a:pt x="1302258" y="648461"/>
                  </a:lnTo>
                  <a:lnTo>
                    <a:pt x="1306067" y="620267"/>
                  </a:lnTo>
                  <a:close/>
                </a:path>
                <a:path w="3450590" h="673100">
                  <a:moveTo>
                    <a:pt x="1504188" y="637793"/>
                  </a:moveTo>
                  <a:lnTo>
                    <a:pt x="1479803" y="636270"/>
                  </a:lnTo>
                  <a:lnTo>
                    <a:pt x="1401317" y="630173"/>
                  </a:lnTo>
                  <a:lnTo>
                    <a:pt x="1390650" y="628650"/>
                  </a:lnTo>
                  <a:lnTo>
                    <a:pt x="1387602" y="657605"/>
                  </a:lnTo>
                  <a:lnTo>
                    <a:pt x="1398270" y="658367"/>
                  </a:lnTo>
                  <a:lnTo>
                    <a:pt x="1477517" y="665225"/>
                  </a:lnTo>
                  <a:lnTo>
                    <a:pt x="1502664" y="666750"/>
                  </a:lnTo>
                  <a:lnTo>
                    <a:pt x="1504188" y="637793"/>
                  </a:lnTo>
                  <a:close/>
                </a:path>
                <a:path w="3450590" h="673100">
                  <a:moveTo>
                    <a:pt x="1703070" y="672845"/>
                  </a:moveTo>
                  <a:lnTo>
                    <a:pt x="1703070" y="644651"/>
                  </a:lnTo>
                  <a:lnTo>
                    <a:pt x="1638300" y="643890"/>
                  </a:lnTo>
                  <a:lnTo>
                    <a:pt x="1589531" y="642365"/>
                  </a:lnTo>
                  <a:lnTo>
                    <a:pt x="1588008" y="670559"/>
                  </a:lnTo>
                  <a:lnTo>
                    <a:pt x="1636776" y="672083"/>
                  </a:lnTo>
                  <a:lnTo>
                    <a:pt x="1703070" y="672845"/>
                  </a:lnTo>
                  <a:close/>
                </a:path>
                <a:path w="3450590" h="673100">
                  <a:moveTo>
                    <a:pt x="1904238" y="668273"/>
                  </a:moveTo>
                  <a:lnTo>
                    <a:pt x="1901952" y="639317"/>
                  </a:lnTo>
                  <a:lnTo>
                    <a:pt x="1876043" y="640841"/>
                  </a:lnTo>
                  <a:lnTo>
                    <a:pt x="1797558" y="643860"/>
                  </a:lnTo>
                  <a:lnTo>
                    <a:pt x="1788414" y="643890"/>
                  </a:lnTo>
                  <a:lnTo>
                    <a:pt x="1789176" y="672845"/>
                  </a:lnTo>
                  <a:lnTo>
                    <a:pt x="1797558" y="672083"/>
                  </a:lnTo>
                  <a:lnTo>
                    <a:pt x="1877567" y="669797"/>
                  </a:lnTo>
                  <a:lnTo>
                    <a:pt x="1904238" y="668273"/>
                  </a:lnTo>
                  <a:close/>
                </a:path>
                <a:path w="3450590" h="673100">
                  <a:moveTo>
                    <a:pt x="2103881" y="651509"/>
                  </a:moveTo>
                  <a:lnTo>
                    <a:pt x="2100834" y="623315"/>
                  </a:lnTo>
                  <a:lnTo>
                    <a:pt x="2033778" y="630173"/>
                  </a:lnTo>
                  <a:lnTo>
                    <a:pt x="1987296" y="633983"/>
                  </a:lnTo>
                  <a:lnTo>
                    <a:pt x="1989581" y="662177"/>
                  </a:lnTo>
                  <a:lnTo>
                    <a:pt x="2036064" y="658367"/>
                  </a:lnTo>
                  <a:lnTo>
                    <a:pt x="2103881" y="651509"/>
                  </a:lnTo>
                  <a:close/>
                </a:path>
                <a:path w="3450590" h="673100">
                  <a:moveTo>
                    <a:pt x="2302764" y="624077"/>
                  </a:moveTo>
                  <a:lnTo>
                    <a:pt x="2298191" y="595883"/>
                  </a:lnTo>
                  <a:lnTo>
                    <a:pt x="2265426" y="601217"/>
                  </a:lnTo>
                  <a:lnTo>
                    <a:pt x="2189226" y="612647"/>
                  </a:lnTo>
                  <a:lnTo>
                    <a:pt x="2185416" y="612647"/>
                  </a:lnTo>
                  <a:lnTo>
                    <a:pt x="2189226" y="641603"/>
                  </a:lnTo>
                  <a:lnTo>
                    <a:pt x="2192273" y="640841"/>
                  </a:lnTo>
                  <a:lnTo>
                    <a:pt x="2269236" y="629411"/>
                  </a:lnTo>
                  <a:lnTo>
                    <a:pt x="2302764" y="624077"/>
                  </a:lnTo>
                  <a:close/>
                </a:path>
                <a:path w="3450590" h="673100">
                  <a:moveTo>
                    <a:pt x="2500122" y="585215"/>
                  </a:moveTo>
                  <a:lnTo>
                    <a:pt x="2493264" y="557021"/>
                  </a:lnTo>
                  <a:lnTo>
                    <a:pt x="2487167" y="558545"/>
                  </a:lnTo>
                  <a:lnTo>
                    <a:pt x="2414778" y="574547"/>
                  </a:lnTo>
                  <a:lnTo>
                    <a:pt x="2382012" y="580643"/>
                  </a:lnTo>
                  <a:lnTo>
                    <a:pt x="2387346" y="608837"/>
                  </a:lnTo>
                  <a:lnTo>
                    <a:pt x="2420112" y="602741"/>
                  </a:lnTo>
                  <a:lnTo>
                    <a:pt x="2493264" y="586740"/>
                  </a:lnTo>
                  <a:lnTo>
                    <a:pt x="2500122" y="585215"/>
                  </a:lnTo>
                  <a:close/>
                </a:path>
                <a:path w="3450590" h="673100">
                  <a:moveTo>
                    <a:pt x="2694431" y="534161"/>
                  </a:moveTo>
                  <a:lnTo>
                    <a:pt x="2686050" y="506729"/>
                  </a:lnTo>
                  <a:lnTo>
                    <a:pt x="2627376" y="524255"/>
                  </a:lnTo>
                  <a:lnTo>
                    <a:pt x="2576322" y="537209"/>
                  </a:lnTo>
                  <a:lnTo>
                    <a:pt x="2583941" y="564641"/>
                  </a:lnTo>
                  <a:lnTo>
                    <a:pt x="2634234" y="551687"/>
                  </a:lnTo>
                  <a:lnTo>
                    <a:pt x="2694431" y="534161"/>
                  </a:lnTo>
                  <a:close/>
                </a:path>
                <a:path w="3450590" h="673100">
                  <a:moveTo>
                    <a:pt x="2884931" y="470153"/>
                  </a:moveTo>
                  <a:lnTo>
                    <a:pt x="2875026" y="443483"/>
                  </a:lnTo>
                  <a:lnTo>
                    <a:pt x="2822447" y="462533"/>
                  </a:lnTo>
                  <a:lnTo>
                    <a:pt x="2767584" y="481583"/>
                  </a:lnTo>
                  <a:lnTo>
                    <a:pt x="2776728" y="509015"/>
                  </a:lnTo>
                  <a:lnTo>
                    <a:pt x="2832353" y="489965"/>
                  </a:lnTo>
                  <a:lnTo>
                    <a:pt x="2884931" y="470153"/>
                  </a:lnTo>
                  <a:close/>
                </a:path>
                <a:path w="3450590" h="673100">
                  <a:moveTo>
                    <a:pt x="3069336" y="389381"/>
                  </a:moveTo>
                  <a:lnTo>
                    <a:pt x="3056381" y="364235"/>
                  </a:lnTo>
                  <a:lnTo>
                    <a:pt x="3050286" y="367283"/>
                  </a:lnTo>
                  <a:lnTo>
                    <a:pt x="2997708" y="392429"/>
                  </a:lnTo>
                  <a:lnTo>
                    <a:pt x="2953512" y="411479"/>
                  </a:lnTo>
                  <a:lnTo>
                    <a:pt x="2964941" y="438149"/>
                  </a:lnTo>
                  <a:lnTo>
                    <a:pt x="3009138" y="419099"/>
                  </a:lnTo>
                  <a:lnTo>
                    <a:pt x="3062478" y="393191"/>
                  </a:lnTo>
                  <a:lnTo>
                    <a:pt x="3069336" y="389381"/>
                  </a:lnTo>
                  <a:close/>
                </a:path>
                <a:path w="3450590" h="673100">
                  <a:moveTo>
                    <a:pt x="3242310" y="285749"/>
                  </a:moveTo>
                  <a:lnTo>
                    <a:pt x="3226308" y="262890"/>
                  </a:lnTo>
                  <a:lnTo>
                    <a:pt x="3209544" y="274319"/>
                  </a:lnTo>
                  <a:lnTo>
                    <a:pt x="3189731" y="288035"/>
                  </a:lnTo>
                  <a:lnTo>
                    <a:pt x="3168396" y="301751"/>
                  </a:lnTo>
                  <a:lnTo>
                    <a:pt x="3146297" y="314705"/>
                  </a:lnTo>
                  <a:lnTo>
                    <a:pt x="3131058" y="323849"/>
                  </a:lnTo>
                  <a:lnTo>
                    <a:pt x="3145536" y="348233"/>
                  </a:lnTo>
                  <a:lnTo>
                    <a:pt x="3160776" y="339851"/>
                  </a:lnTo>
                  <a:lnTo>
                    <a:pt x="3183636" y="326135"/>
                  </a:lnTo>
                  <a:lnTo>
                    <a:pt x="3204972" y="311657"/>
                  </a:lnTo>
                  <a:lnTo>
                    <a:pt x="3225546" y="297941"/>
                  </a:lnTo>
                  <a:lnTo>
                    <a:pt x="3242310" y="285749"/>
                  </a:lnTo>
                  <a:close/>
                </a:path>
                <a:path w="3450590" h="673100">
                  <a:moveTo>
                    <a:pt x="3387851" y="142493"/>
                  </a:moveTo>
                  <a:lnTo>
                    <a:pt x="3364229" y="126491"/>
                  </a:lnTo>
                  <a:lnTo>
                    <a:pt x="3361181" y="131063"/>
                  </a:lnTo>
                  <a:lnTo>
                    <a:pt x="3350513" y="145541"/>
                  </a:lnTo>
                  <a:lnTo>
                    <a:pt x="3312413" y="188975"/>
                  </a:lnTo>
                  <a:lnTo>
                    <a:pt x="3291077" y="209549"/>
                  </a:lnTo>
                  <a:lnTo>
                    <a:pt x="3310127" y="230885"/>
                  </a:lnTo>
                  <a:lnTo>
                    <a:pt x="3346703" y="194309"/>
                  </a:lnTo>
                  <a:lnTo>
                    <a:pt x="3372612" y="163829"/>
                  </a:lnTo>
                  <a:lnTo>
                    <a:pt x="3387851" y="142493"/>
                  </a:lnTo>
                  <a:close/>
                </a:path>
                <a:path w="3450590" h="673100">
                  <a:moveTo>
                    <a:pt x="3450336" y="92963"/>
                  </a:moveTo>
                  <a:lnTo>
                    <a:pt x="3420618" y="1523"/>
                  </a:lnTo>
                  <a:lnTo>
                    <a:pt x="3365753" y="80771"/>
                  </a:lnTo>
                  <a:lnTo>
                    <a:pt x="3412236" y="58673"/>
                  </a:lnTo>
                  <a:lnTo>
                    <a:pt x="3450336" y="92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1315" y="4958665"/>
              <a:ext cx="305649" cy="305933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81315" y="4958665"/>
              <a:ext cx="305649" cy="305933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4"/>
          <p:cNvSpPr txBox="1"/>
          <p:nvPr/>
        </p:nvSpPr>
        <p:spPr>
          <a:xfrm>
            <a:off x="937320" y="1598192"/>
            <a:ext cx="7137542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461"/>
              </a:lnSpc>
              <a:tabLst>
                <a:tab pos="190517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A </a:t>
            </a:r>
            <a:r>
              <a:rPr sz="3200" spc="-15" dirty="0">
                <a:latin typeface="Times New Roman"/>
                <a:cs typeface="Times New Roman"/>
              </a:rPr>
              <a:t>subpath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 shortest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2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1C68-1850-4B6E-85C4-C48BE2682F5F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0417" y="1957667"/>
            <a:ext cx="5272446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370200" algn="l"/>
                <a:tab pos="4980457" algn="l"/>
              </a:tabLst>
            </a:pPr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417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878" y="4634581"/>
            <a:ext cx="282725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6270" y="2626896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732" y="3965353"/>
            <a:ext cx="28272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1360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6589" y="3475655"/>
            <a:ext cx="1085054" cy="471647"/>
          </a:xfrm>
          <a:custGeom>
            <a:avLst/>
            <a:gdLst/>
            <a:ahLst/>
            <a:cxnLst/>
            <a:rect l="l" t="t" r="r" b="b"/>
            <a:pathLst>
              <a:path w="1082040" h="469900">
                <a:moveTo>
                  <a:pt x="976121" y="411479"/>
                </a:moveTo>
                <a:lnTo>
                  <a:pt x="969015" y="377725"/>
                </a:lnTo>
                <a:lnTo>
                  <a:pt x="21335" y="0"/>
                </a:lnTo>
                <a:lnTo>
                  <a:pt x="0" y="53339"/>
                </a:lnTo>
                <a:lnTo>
                  <a:pt x="947576" y="431024"/>
                </a:lnTo>
                <a:lnTo>
                  <a:pt x="976121" y="411479"/>
                </a:lnTo>
                <a:close/>
              </a:path>
              <a:path w="1082040" h="469900">
                <a:moveTo>
                  <a:pt x="986789" y="461390"/>
                </a:moveTo>
                <a:lnTo>
                  <a:pt x="986789" y="384809"/>
                </a:lnTo>
                <a:lnTo>
                  <a:pt x="965453" y="438150"/>
                </a:lnTo>
                <a:lnTo>
                  <a:pt x="947576" y="431024"/>
                </a:lnTo>
                <a:lnTo>
                  <a:pt x="891539" y="469391"/>
                </a:lnTo>
                <a:lnTo>
                  <a:pt x="986789" y="461390"/>
                </a:lnTo>
                <a:close/>
              </a:path>
              <a:path w="1082040" h="469900">
                <a:moveTo>
                  <a:pt x="976121" y="411480"/>
                </a:moveTo>
                <a:lnTo>
                  <a:pt x="947576" y="431024"/>
                </a:lnTo>
                <a:lnTo>
                  <a:pt x="965453" y="438150"/>
                </a:lnTo>
                <a:lnTo>
                  <a:pt x="976121" y="411480"/>
                </a:lnTo>
                <a:close/>
              </a:path>
              <a:path w="1082040" h="469900">
                <a:moveTo>
                  <a:pt x="1082039" y="453389"/>
                </a:moveTo>
                <a:lnTo>
                  <a:pt x="954785" y="310133"/>
                </a:lnTo>
                <a:lnTo>
                  <a:pt x="969015" y="377725"/>
                </a:lnTo>
                <a:lnTo>
                  <a:pt x="986789" y="384809"/>
                </a:lnTo>
                <a:lnTo>
                  <a:pt x="986789" y="461390"/>
                </a:lnTo>
                <a:lnTo>
                  <a:pt x="1082039" y="453389"/>
                </a:lnTo>
                <a:close/>
              </a:path>
              <a:path w="1082040" h="469900">
                <a:moveTo>
                  <a:pt x="986789" y="384809"/>
                </a:moveTo>
                <a:lnTo>
                  <a:pt x="969015" y="377725"/>
                </a:lnTo>
                <a:lnTo>
                  <a:pt x="976121" y="411479"/>
                </a:lnTo>
                <a:lnTo>
                  <a:pt x="986789" y="38480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50203" y="3965353"/>
            <a:ext cx="24834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5"/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0963" y="300798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5117" y="1433679"/>
            <a:ext cx="2044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355"/>
              </a:lnSpc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5967" y="5245084"/>
            <a:ext cx="3577366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>
              <a:tabLst>
                <a:tab pos="35606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2800">
              <a:latin typeface="Times New Roman"/>
              <a:cs typeface="Times New Roman"/>
            </a:endParaRPr>
          </a:p>
          <a:p>
            <a:pPr marL="12739">
              <a:spcBef>
                <a:spcPts val="171"/>
              </a:spcBef>
              <a:tabLst>
                <a:tab pos="645886" algn="l"/>
                <a:tab pos="1053546" algn="l"/>
                <a:tab pos="1461843" algn="l"/>
                <a:tab pos="1869503" algn="l"/>
                <a:tab pos="2254868" algn="l"/>
                <a:tab pos="2640234" algn="l"/>
                <a:tab pos="3046620" algn="l"/>
                <a:tab pos="3364468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d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g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06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FC9E-27A9-4AC8-AF29-CB1D430CA535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0417" y="1957667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417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878" y="4634581"/>
            <a:ext cx="282725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6270" y="2626896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7732" y="3965353"/>
            <a:ext cx="28272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1360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203" y="3965353"/>
            <a:ext cx="24834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5"/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5117" y="1420931"/>
            <a:ext cx="247703" cy="104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44588">
              <a:spcBef>
                <a:spcPts val="772"/>
              </a:spcBef>
            </a:pP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7213" y="1420931"/>
            <a:ext cx="305649" cy="104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772"/>
              </a:spcBef>
            </a:pPr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0963" y="300798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5967" y="5245084"/>
            <a:ext cx="389766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>
              <a:tabLst>
                <a:tab pos="35606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	4</a:t>
            </a:r>
            <a:endParaRPr sz="2800">
              <a:latin typeface="Times New Roman"/>
              <a:cs typeface="Times New Roman"/>
            </a:endParaRPr>
          </a:p>
          <a:p>
            <a:pPr marR="5733" algn="r">
              <a:spcBef>
                <a:spcPts val="171"/>
              </a:spcBef>
              <a:tabLst>
                <a:tab pos="633147" algn="l"/>
                <a:tab pos="1040807" algn="l"/>
                <a:tab pos="1448466" algn="l"/>
                <a:tab pos="1856125" algn="l"/>
                <a:tab pos="2241492" algn="l"/>
                <a:tab pos="2626221" algn="l"/>
                <a:tab pos="3034518" algn="l"/>
                <a:tab pos="3351091" algn="l"/>
                <a:tab pos="3667664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d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g	</a:t>
            </a:r>
            <a:r>
              <a:rPr sz="3200" i="1" spc="-10" dirty="0">
                <a:solidFill>
                  <a:srgbClr val="DDDDDD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h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1231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98-97CB-48C7-94F9-012BEAFFD25D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0417" y="1957667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417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878" y="4634581"/>
            <a:ext cx="282725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6270" y="2626896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7732" y="3965353"/>
            <a:ext cx="28272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1360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203" y="3965353"/>
            <a:ext cx="24834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5"/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5117" y="1420931"/>
            <a:ext cx="247703" cy="104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44588">
              <a:spcBef>
                <a:spcPts val="772"/>
              </a:spcBef>
            </a:pP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7213" y="1420931"/>
            <a:ext cx="305649" cy="104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772"/>
              </a:spcBef>
            </a:pPr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0963" y="300798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5967" y="5245084"/>
            <a:ext cx="389766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R="6370" algn="r">
              <a:spcBef>
                <a:spcPts val="171"/>
              </a:spcBef>
              <a:tabLst>
                <a:tab pos="633147" algn="l"/>
                <a:tab pos="1040807" algn="l"/>
                <a:tab pos="1448466" algn="l"/>
                <a:tab pos="1856125" algn="l"/>
                <a:tab pos="2241492" algn="l"/>
                <a:tab pos="2626221" algn="l"/>
                <a:tab pos="3034518" algn="l"/>
                <a:tab pos="3351728" algn="l"/>
                <a:tab pos="3667664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d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g	</a:t>
            </a:r>
            <a:r>
              <a:rPr sz="3200" i="1" spc="-10" dirty="0">
                <a:solidFill>
                  <a:srgbClr val="DDDDDD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DDDDDD"/>
                </a:solidFill>
                <a:latin typeface="Times New Roman"/>
                <a:cs typeface="Times New Roman"/>
              </a:rPr>
              <a:t>f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543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16F-EA76-4195-BCFA-1EBF701FCDCC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0417" y="1957667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417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878" y="4634581"/>
            <a:ext cx="282725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6270" y="2626896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7187" y="2381180"/>
            <a:ext cx="1191394" cy="880831"/>
          </a:xfrm>
          <a:custGeom>
            <a:avLst/>
            <a:gdLst/>
            <a:ahLst/>
            <a:cxnLst/>
            <a:rect l="l" t="t" r="r" b="b"/>
            <a:pathLst>
              <a:path w="1188084" h="877569">
                <a:moveTo>
                  <a:pt x="90691" y="776018"/>
                </a:moveTo>
                <a:lnTo>
                  <a:pt x="87630" y="707135"/>
                </a:lnTo>
                <a:lnTo>
                  <a:pt x="0" y="877061"/>
                </a:lnTo>
                <a:lnTo>
                  <a:pt x="75438" y="864590"/>
                </a:lnTo>
                <a:lnTo>
                  <a:pt x="75438" y="787145"/>
                </a:lnTo>
                <a:lnTo>
                  <a:pt x="90691" y="776018"/>
                </a:lnTo>
                <a:close/>
              </a:path>
              <a:path w="1188084" h="877569">
                <a:moveTo>
                  <a:pt x="124123" y="821819"/>
                </a:moveTo>
                <a:lnTo>
                  <a:pt x="92202" y="810005"/>
                </a:lnTo>
                <a:lnTo>
                  <a:pt x="90691" y="776018"/>
                </a:lnTo>
                <a:lnTo>
                  <a:pt x="75438" y="787145"/>
                </a:lnTo>
                <a:lnTo>
                  <a:pt x="108966" y="832865"/>
                </a:lnTo>
                <a:lnTo>
                  <a:pt x="124123" y="821819"/>
                </a:lnTo>
                <a:close/>
              </a:path>
              <a:path w="1188084" h="877569">
                <a:moveTo>
                  <a:pt x="188976" y="845819"/>
                </a:moveTo>
                <a:lnTo>
                  <a:pt x="124123" y="821819"/>
                </a:lnTo>
                <a:lnTo>
                  <a:pt x="108966" y="832865"/>
                </a:lnTo>
                <a:lnTo>
                  <a:pt x="75438" y="787145"/>
                </a:lnTo>
                <a:lnTo>
                  <a:pt x="75438" y="864590"/>
                </a:lnTo>
                <a:lnTo>
                  <a:pt x="188976" y="845819"/>
                </a:lnTo>
                <a:close/>
              </a:path>
              <a:path w="1188084" h="877569">
                <a:moveTo>
                  <a:pt x="1187958" y="46481"/>
                </a:moveTo>
                <a:lnTo>
                  <a:pt x="1154430" y="0"/>
                </a:lnTo>
                <a:lnTo>
                  <a:pt x="90691" y="776018"/>
                </a:lnTo>
                <a:lnTo>
                  <a:pt x="92202" y="810005"/>
                </a:lnTo>
                <a:lnTo>
                  <a:pt x="124123" y="821819"/>
                </a:lnTo>
                <a:lnTo>
                  <a:pt x="1187958" y="4648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7732" y="3965353"/>
            <a:ext cx="28272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1360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203" y="3965353"/>
            <a:ext cx="24834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5"/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5117" y="1420931"/>
            <a:ext cx="247703" cy="104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44588">
              <a:spcBef>
                <a:spcPts val="772"/>
              </a:spcBef>
            </a:pP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7213" y="1420931"/>
            <a:ext cx="305649" cy="104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772"/>
              </a:spcBef>
            </a:pPr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0963" y="300798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5967" y="5705346"/>
            <a:ext cx="38963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45886" algn="l"/>
                <a:tab pos="1053546" algn="l"/>
                <a:tab pos="1461206" algn="l"/>
                <a:tab pos="1868865" algn="l"/>
                <a:tab pos="2253595" algn="l"/>
                <a:tab pos="2638324" algn="l"/>
                <a:tab pos="3045983" algn="l"/>
                <a:tab pos="3363194" algn="l"/>
                <a:tab pos="3680403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d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g	</a:t>
            </a:r>
            <a:r>
              <a:rPr sz="3200" i="1" spc="-10" dirty="0">
                <a:solidFill>
                  <a:srgbClr val="DDDDDD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DDDDDD"/>
                </a:solidFill>
                <a:latin typeface="Times New Roman"/>
                <a:cs typeface="Times New Roman"/>
              </a:rPr>
              <a:t>f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h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7241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Breadth-First Search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ACB5-4D7A-4302-9018-DB05FB2760E7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971" y="1818071"/>
            <a:ext cx="5729581" cy="34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0417" y="1957667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417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878" y="4634581"/>
            <a:ext cx="282725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6270" y="2626896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81433" y="4128821"/>
            <a:ext cx="2630492" cy="86044"/>
          </a:xfrm>
          <a:custGeom>
            <a:avLst/>
            <a:gdLst/>
            <a:ahLst/>
            <a:cxnLst/>
            <a:rect l="l" t="t" r="r" b="b"/>
            <a:pathLst>
              <a:path w="2623184" h="85725">
                <a:moveTo>
                  <a:pt x="2565653" y="42672"/>
                </a:moveTo>
                <a:lnTo>
                  <a:pt x="25558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2555829" y="57149"/>
                </a:lnTo>
                <a:lnTo>
                  <a:pt x="2565653" y="42672"/>
                </a:lnTo>
                <a:close/>
              </a:path>
              <a:path w="2623184" h="85725">
                <a:moveTo>
                  <a:pt x="2622804" y="42671"/>
                </a:moveTo>
                <a:lnTo>
                  <a:pt x="2536697" y="0"/>
                </a:lnTo>
                <a:lnTo>
                  <a:pt x="2555829" y="28193"/>
                </a:lnTo>
                <a:lnTo>
                  <a:pt x="2565653" y="28194"/>
                </a:lnTo>
                <a:lnTo>
                  <a:pt x="2565654" y="42671"/>
                </a:lnTo>
                <a:lnTo>
                  <a:pt x="2565654" y="70994"/>
                </a:lnTo>
                <a:lnTo>
                  <a:pt x="2622804" y="42671"/>
                </a:lnTo>
                <a:close/>
              </a:path>
              <a:path w="2623184" h="85725">
                <a:moveTo>
                  <a:pt x="2565653" y="70994"/>
                </a:moveTo>
                <a:lnTo>
                  <a:pt x="2565653" y="57150"/>
                </a:lnTo>
                <a:lnTo>
                  <a:pt x="2555829" y="57150"/>
                </a:lnTo>
                <a:lnTo>
                  <a:pt x="2536697" y="85344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4" y="70994"/>
                </a:moveTo>
                <a:lnTo>
                  <a:pt x="2565654" y="42671"/>
                </a:lnTo>
                <a:lnTo>
                  <a:pt x="2555829" y="57150"/>
                </a:lnTo>
                <a:lnTo>
                  <a:pt x="2565653" y="57150"/>
                </a:lnTo>
                <a:lnTo>
                  <a:pt x="2565653" y="70994"/>
                </a:lnTo>
                <a:close/>
              </a:path>
              <a:path w="2623184" h="85725">
                <a:moveTo>
                  <a:pt x="2565653" y="42671"/>
                </a:moveTo>
                <a:lnTo>
                  <a:pt x="2565653" y="28194"/>
                </a:lnTo>
                <a:lnTo>
                  <a:pt x="2555829" y="28194"/>
                </a:lnTo>
                <a:lnTo>
                  <a:pt x="256565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1937" y="3488656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59" h="448945">
                <a:moveTo>
                  <a:pt x="1024040" y="418690"/>
                </a:moveTo>
                <a:lnTo>
                  <a:pt x="1020703" y="402955"/>
                </a:lnTo>
                <a:lnTo>
                  <a:pt x="10667" y="0"/>
                </a:lnTo>
                <a:lnTo>
                  <a:pt x="0" y="26670"/>
                </a:lnTo>
                <a:lnTo>
                  <a:pt x="1009661" y="429175"/>
                </a:lnTo>
                <a:lnTo>
                  <a:pt x="1023805" y="419324"/>
                </a:lnTo>
                <a:lnTo>
                  <a:pt x="1024040" y="418690"/>
                </a:lnTo>
                <a:close/>
              </a:path>
              <a:path w="1076959" h="448945">
                <a:moveTo>
                  <a:pt x="1024127" y="445062"/>
                </a:moveTo>
                <a:lnTo>
                  <a:pt x="1024127" y="419100"/>
                </a:lnTo>
                <a:lnTo>
                  <a:pt x="1023805" y="419324"/>
                </a:lnTo>
                <a:lnTo>
                  <a:pt x="1018793" y="432815"/>
                </a:lnTo>
                <a:lnTo>
                  <a:pt x="1009661" y="429175"/>
                </a:lnTo>
                <a:lnTo>
                  <a:pt x="981456" y="448818"/>
                </a:lnTo>
                <a:lnTo>
                  <a:pt x="1024127" y="445062"/>
                </a:lnTo>
                <a:close/>
              </a:path>
              <a:path w="1076959" h="448945">
                <a:moveTo>
                  <a:pt x="1023805" y="419324"/>
                </a:moveTo>
                <a:lnTo>
                  <a:pt x="1009661" y="429175"/>
                </a:lnTo>
                <a:lnTo>
                  <a:pt x="1018793" y="432815"/>
                </a:lnTo>
                <a:lnTo>
                  <a:pt x="1023805" y="419324"/>
                </a:lnTo>
                <a:close/>
              </a:path>
              <a:path w="1076959" h="448945">
                <a:moveTo>
                  <a:pt x="1076706" y="440436"/>
                </a:moveTo>
                <a:lnTo>
                  <a:pt x="1013460" y="368808"/>
                </a:lnTo>
                <a:lnTo>
                  <a:pt x="1020703" y="402955"/>
                </a:lnTo>
                <a:lnTo>
                  <a:pt x="1028700" y="406146"/>
                </a:lnTo>
                <a:lnTo>
                  <a:pt x="1028700" y="444660"/>
                </a:lnTo>
                <a:lnTo>
                  <a:pt x="1076706" y="440436"/>
                </a:lnTo>
                <a:close/>
              </a:path>
              <a:path w="1076959" h="448945">
                <a:moveTo>
                  <a:pt x="1028700" y="406146"/>
                </a:moveTo>
                <a:lnTo>
                  <a:pt x="1020703" y="402955"/>
                </a:lnTo>
                <a:lnTo>
                  <a:pt x="1024040" y="418690"/>
                </a:lnTo>
                <a:lnTo>
                  <a:pt x="1028700" y="406146"/>
                </a:lnTo>
                <a:close/>
              </a:path>
              <a:path w="1076959" h="448945">
                <a:moveTo>
                  <a:pt x="1028700" y="444660"/>
                </a:moveTo>
                <a:lnTo>
                  <a:pt x="1028700" y="406146"/>
                </a:lnTo>
                <a:lnTo>
                  <a:pt x="1024040" y="418690"/>
                </a:lnTo>
                <a:lnTo>
                  <a:pt x="1024127" y="419100"/>
                </a:lnTo>
                <a:lnTo>
                  <a:pt x="1024127" y="445062"/>
                </a:lnTo>
                <a:lnTo>
                  <a:pt x="1028700" y="444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5984" y="3494011"/>
            <a:ext cx="1079960" cy="450614"/>
          </a:xfrm>
          <a:custGeom>
            <a:avLst/>
            <a:gdLst/>
            <a:ahLst/>
            <a:cxnLst/>
            <a:rect l="l" t="t" r="r" b="b"/>
            <a:pathLst>
              <a:path w="1076960" h="448945">
                <a:moveTo>
                  <a:pt x="1024127" y="29717"/>
                </a:moveTo>
                <a:lnTo>
                  <a:pt x="1009660" y="19642"/>
                </a:lnTo>
                <a:lnTo>
                  <a:pt x="0" y="422147"/>
                </a:lnTo>
                <a:lnTo>
                  <a:pt x="10667" y="448817"/>
                </a:lnTo>
                <a:lnTo>
                  <a:pt x="1020633" y="46191"/>
                </a:lnTo>
                <a:lnTo>
                  <a:pt x="1024127" y="29717"/>
                </a:lnTo>
                <a:close/>
              </a:path>
              <a:path w="1076960" h="448945">
                <a:moveTo>
                  <a:pt x="1076705" y="8381"/>
                </a:moveTo>
                <a:lnTo>
                  <a:pt x="981455" y="0"/>
                </a:lnTo>
                <a:lnTo>
                  <a:pt x="1009660" y="19642"/>
                </a:lnTo>
                <a:lnTo>
                  <a:pt x="1018793" y="16001"/>
                </a:lnTo>
                <a:lnTo>
                  <a:pt x="1029461" y="42671"/>
                </a:lnTo>
                <a:lnTo>
                  <a:pt x="1029461" y="61887"/>
                </a:lnTo>
                <a:lnTo>
                  <a:pt x="1076705" y="8381"/>
                </a:lnTo>
                <a:close/>
              </a:path>
              <a:path w="1076960" h="448945">
                <a:moveTo>
                  <a:pt x="1029461" y="42671"/>
                </a:moveTo>
                <a:lnTo>
                  <a:pt x="1018793" y="16001"/>
                </a:lnTo>
                <a:lnTo>
                  <a:pt x="1009660" y="19642"/>
                </a:lnTo>
                <a:lnTo>
                  <a:pt x="1024127" y="29717"/>
                </a:lnTo>
                <a:lnTo>
                  <a:pt x="1024127" y="44798"/>
                </a:lnTo>
                <a:lnTo>
                  <a:pt x="1029461" y="42671"/>
                </a:lnTo>
                <a:close/>
              </a:path>
              <a:path w="1076960" h="448945">
                <a:moveTo>
                  <a:pt x="1029461" y="61887"/>
                </a:moveTo>
                <a:lnTo>
                  <a:pt x="1029461" y="42671"/>
                </a:lnTo>
                <a:lnTo>
                  <a:pt x="1020633" y="46191"/>
                </a:lnTo>
                <a:lnTo>
                  <a:pt x="1013459" y="80009"/>
                </a:lnTo>
                <a:lnTo>
                  <a:pt x="1029461" y="61887"/>
                </a:lnTo>
                <a:close/>
              </a:path>
              <a:path w="1076960" h="448945">
                <a:moveTo>
                  <a:pt x="1024127" y="44798"/>
                </a:moveTo>
                <a:lnTo>
                  <a:pt x="1024127" y="29717"/>
                </a:lnTo>
                <a:lnTo>
                  <a:pt x="1020633" y="46191"/>
                </a:lnTo>
                <a:lnTo>
                  <a:pt x="1024127" y="4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7186" y="2392651"/>
            <a:ext cx="1183116" cy="869360"/>
          </a:xfrm>
          <a:custGeom>
            <a:avLst/>
            <a:gdLst/>
            <a:ahLst/>
            <a:cxnLst/>
            <a:rect l="l" t="t" r="r" b="b"/>
            <a:pathLst>
              <a:path w="1179829" h="866139">
                <a:moveTo>
                  <a:pt x="44970" y="815108"/>
                </a:moveTo>
                <a:lnTo>
                  <a:pt x="43434" y="780287"/>
                </a:lnTo>
                <a:lnTo>
                  <a:pt x="0" y="865631"/>
                </a:lnTo>
                <a:lnTo>
                  <a:pt x="37338" y="859308"/>
                </a:lnTo>
                <a:lnTo>
                  <a:pt x="37338" y="820674"/>
                </a:lnTo>
                <a:lnTo>
                  <a:pt x="44970" y="815108"/>
                </a:lnTo>
                <a:close/>
              </a:path>
              <a:path w="1179829" h="866139">
                <a:moveTo>
                  <a:pt x="61839" y="837897"/>
                </a:moveTo>
                <a:lnTo>
                  <a:pt x="45720" y="832104"/>
                </a:lnTo>
                <a:lnTo>
                  <a:pt x="44970" y="815108"/>
                </a:lnTo>
                <a:lnTo>
                  <a:pt x="37338" y="820674"/>
                </a:lnTo>
                <a:lnTo>
                  <a:pt x="54102" y="843534"/>
                </a:lnTo>
                <a:lnTo>
                  <a:pt x="61839" y="837897"/>
                </a:lnTo>
                <a:close/>
              </a:path>
              <a:path w="1179829" h="866139">
                <a:moveTo>
                  <a:pt x="94488" y="849630"/>
                </a:moveTo>
                <a:lnTo>
                  <a:pt x="61839" y="837897"/>
                </a:lnTo>
                <a:lnTo>
                  <a:pt x="54102" y="843534"/>
                </a:lnTo>
                <a:lnTo>
                  <a:pt x="37338" y="820674"/>
                </a:lnTo>
                <a:lnTo>
                  <a:pt x="37338" y="859308"/>
                </a:lnTo>
                <a:lnTo>
                  <a:pt x="94488" y="849630"/>
                </a:lnTo>
                <a:close/>
              </a:path>
              <a:path w="1179829" h="866139">
                <a:moveTo>
                  <a:pt x="1179575" y="23622"/>
                </a:moveTo>
                <a:lnTo>
                  <a:pt x="1162812" y="0"/>
                </a:lnTo>
                <a:lnTo>
                  <a:pt x="44970" y="815108"/>
                </a:lnTo>
                <a:lnTo>
                  <a:pt x="45720" y="832104"/>
                </a:lnTo>
                <a:lnTo>
                  <a:pt x="61839" y="837897"/>
                </a:lnTo>
                <a:lnTo>
                  <a:pt x="1179575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5480" y="2819428"/>
            <a:ext cx="1080597" cy="450614"/>
          </a:xfrm>
          <a:custGeom>
            <a:avLst/>
            <a:gdLst/>
            <a:ahLst/>
            <a:cxnLst/>
            <a:rect l="l" t="t" r="r" b="b"/>
            <a:pathLst>
              <a:path w="1077595" h="448945">
                <a:moveTo>
                  <a:pt x="64007" y="368808"/>
                </a:moveTo>
                <a:lnTo>
                  <a:pt x="0" y="440436"/>
                </a:lnTo>
                <a:lnTo>
                  <a:pt x="48005" y="444626"/>
                </a:lnTo>
                <a:lnTo>
                  <a:pt x="48005" y="406146"/>
                </a:lnTo>
                <a:lnTo>
                  <a:pt x="56834" y="402626"/>
                </a:lnTo>
                <a:lnTo>
                  <a:pt x="64007" y="368808"/>
                </a:lnTo>
                <a:close/>
              </a:path>
              <a:path w="1077595" h="448945">
                <a:moveTo>
                  <a:pt x="56834" y="402626"/>
                </a:moveTo>
                <a:lnTo>
                  <a:pt x="48005" y="406146"/>
                </a:lnTo>
                <a:lnTo>
                  <a:pt x="53339" y="419481"/>
                </a:lnTo>
                <a:lnTo>
                  <a:pt x="53339" y="419100"/>
                </a:lnTo>
                <a:lnTo>
                  <a:pt x="56834" y="402626"/>
                </a:lnTo>
                <a:close/>
              </a:path>
              <a:path w="1077595" h="448945">
                <a:moveTo>
                  <a:pt x="96011" y="448818"/>
                </a:moveTo>
                <a:lnTo>
                  <a:pt x="67806" y="429175"/>
                </a:lnTo>
                <a:lnTo>
                  <a:pt x="58673" y="432815"/>
                </a:lnTo>
                <a:lnTo>
                  <a:pt x="48005" y="406146"/>
                </a:lnTo>
                <a:lnTo>
                  <a:pt x="48005" y="444626"/>
                </a:lnTo>
                <a:lnTo>
                  <a:pt x="96011" y="448818"/>
                </a:lnTo>
                <a:close/>
              </a:path>
              <a:path w="1077595" h="448945">
                <a:moveTo>
                  <a:pt x="1077467" y="26670"/>
                </a:moveTo>
                <a:lnTo>
                  <a:pt x="1066799" y="0"/>
                </a:lnTo>
                <a:lnTo>
                  <a:pt x="56834" y="402626"/>
                </a:lnTo>
                <a:lnTo>
                  <a:pt x="53339" y="419100"/>
                </a:lnTo>
                <a:lnTo>
                  <a:pt x="67806" y="429175"/>
                </a:lnTo>
                <a:lnTo>
                  <a:pt x="1077467" y="26670"/>
                </a:lnTo>
                <a:close/>
              </a:path>
              <a:path w="1077595" h="448945">
                <a:moveTo>
                  <a:pt x="67806" y="429175"/>
                </a:moveTo>
                <a:lnTo>
                  <a:pt x="53339" y="419100"/>
                </a:lnTo>
                <a:lnTo>
                  <a:pt x="53339" y="419481"/>
                </a:lnTo>
                <a:lnTo>
                  <a:pt x="58673" y="432815"/>
                </a:lnTo>
                <a:lnTo>
                  <a:pt x="67806" y="42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7732" y="3965353"/>
            <a:ext cx="28272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013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1360" y="3296125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203" y="3965353"/>
            <a:ext cx="24834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5"/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14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5117" y="1420931"/>
            <a:ext cx="247703" cy="104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44588">
              <a:spcBef>
                <a:spcPts val="772"/>
              </a:spcBef>
            </a:pP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7213" y="1420931"/>
            <a:ext cx="305649" cy="104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772"/>
              </a:spcBef>
            </a:pPr>
            <a:r>
              <a:rPr sz="3200" i="1" spc="-1003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9246" y="2109321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0963" y="300798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996" y="198159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5996" y="332004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5996" y="4658490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5967" y="5705346"/>
            <a:ext cx="38963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45886" algn="l"/>
                <a:tab pos="1053546" algn="l"/>
                <a:tab pos="1461206" algn="l"/>
                <a:tab pos="1868865" algn="l"/>
                <a:tab pos="2253595" algn="l"/>
                <a:tab pos="2638324" algn="l"/>
                <a:tab pos="3045983" algn="l"/>
                <a:tab pos="3363194" algn="l"/>
                <a:tab pos="3680403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b	d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DDDDDD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g	</a:t>
            </a:r>
            <a:r>
              <a:rPr sz="3200" i="1" spc="-10" dirty="0">
                <a:solidFill>
                  <a:srgbClr val="DDDDDD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DDDDDD"/>
                </a:solidFill>
                <a:latin typeface="Times New Roman"/>
                <a:cs typeface="Times New Roman"/>
              </a:rPr>
              <a:t>f</a:t>
            </a:r>
            <a:r>
              <a:rPr sz="3200" i="1" dirty="0">
                <a:solidFill>
                  <a:srgbClr val="DDDDDD"/>
                </a:solidFill>
                <a:latin typeface="Times New Roman"/>
                <a:cs typeface="Times New Roman"/>
              </a:rPr>
              <a:t>	h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685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BFS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7CEE-D64B-4EE8-A39B-FBDFD8F5195F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48641" y="1340978"/>
            <a:ext cx="7452742" cy="4826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011">
              <a:lnSpc>
                <a:spcPts val="3364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1523629">
              <a:lnSpc>
                <a:spcPts val="3019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EQUEU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R="693022" algn="ctr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R="581552" algn="ctr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4084878" marR="1063100" indent="-724233">
              <a:lnSpc>
                <a:spcPts val="2989"/>
              </a:lnSpc>
              <a:spcBef>
                <a:spcPts val="246"/>
              </a:spcBef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NQUEU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39">
              <a:spcBef>
                <a:spcPts val="15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Key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idea:</a:t>
            </a:r>
            <a:endParaRPr sz="3200">
              <a:latin typeface="Times New Roman"/>
              <a:cs typeface="Times New Roman"/>
            </a:endParaRPr>
          </a:p>
          <a:p>
            <a:pPr marL="12739" marR="435049">
              <a:lnSpc>
                <a:spcPts val="3461"/>
              </a:lnSpc>
              <a:spcBef>
                <a:spcPts val="627"/>
              </a:spcBef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FIF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breadth-first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mimics</a:t>
            </a:r>
            <a:r>
              <a:rPr sz="3200" spc="-15" dirty="0">
                <a:latin typeface="Times New Roman"/>
                <a:cs typeface="Times New Roman"/>
              </a:rPr>
              <a:t>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priority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queue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Dijkstra.</a:t>
            </a:r>
            <a:endParaRPr sz="3200">
              <a:latin typeface="Times New Roman"/>
              <a:cs typeface="Times New Roman"/>
            </a:endParaRPr>
          </a:p>
          <a:p>
            <a:pPr marL="238863" indent="-226124">
              <a:lnSpc>
                <a:spcPts val="3656"/>
              </a:lnSpc>
              <a:spcBef>
                <a:spcPts val="26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Invariant: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after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implies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238863">
              <a:lnSpc>
                <a:spcPts val="3640"/>
              </a:lnSpc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7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Inequality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E748-0527-4DCF-8116-D46A3391C1B0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37324" y="2862872"/>
            <a:ext cx="6936450" cy="3013592"/>
            <a:chOff x="937324" y="2862872"/>
            <a:chExt cx="6936450" cy="3013592"/>
          </a:xfrm>
        </p:grpSpPr>
        <p:sp>
          <p:nvSpPr>
            <p:cNvPr id="3" name="object 3"/>
            <p:cNvSpPr/>
            <p:nvPr/>
          </p:nvSpPr>
          <p:spPr>
            <a:xfrm>
              <a:off x="4508577" y="3365518"/>
              <a:ext cx="128372" cy="127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0503" y="3652140"/>
              <a:ext cx="4982270" cy="22243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937324" y="2862872"/>
              <a:ext cx="6363231" cy="48731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>
                <a:lnSpc>
                  <a:spcPts val="3812"/>
                </a:lnSpc>
                <a:tabLst>
                  <a:tab pos="1905173" algn="l"/>
                </a:tabLst>
              </a:pPr>
              <a:r>
                <a:rPr sz="3200" i="1" spc="-15" dirty="0">
                  <a:solidFill>
                    <a:srgbClr val="CC0000"/>
                  </a:solidFill>
                  <a:latin typeface="Times New Roman"/>
                  <a:cs typeface="Times New Roman"/>
                </a:rPr>
                <a:t>Proof.</a:t>
              </a:r>
              <a:endParaRPr sz="32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350950" y="3807033"/>
              <a:ext cx="305649" cy="509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3200" i="1" spc="-1008" dirty="0">
                  <a:solidFill>
                    <a:srgbClr val="008A87"/>
                  </a:solidFill>
                  <a:latin typeface="Times New Roman"/>
                  <a:cs typeface="Times New Roman"/>
                </a:rPr>
                <a:t>u</a:t>
              </a:r>
              <a:endParaRPr sz="4800" baseline="-10416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449231" y="5267864"/>
              <a:ext cx="283362" cy="509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3200" i="1" spc="-838" dirty="0">
                  <a:solidFill>
                    <a:srgbClr val="008A87"/>
                  </a:solidFill>
                  <a:latin typeface="Times New Roman"/>
                  <a:cs typeface="Times New Roman"/>
                </a:rPr>
                <a:t>x</a:t>
              </a:r>
              <a:endParaRPr sz="4800" baseline="-10416" dirty="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582661" y="3808563"/>
              <a:ext cx="282725" cy="509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3200" i="1" spc="-838" dirty="0">
                  <a:solidFill>
                    <a:srgbClr val="008A87"/>
                  </a:solidFill>
                  <a:latin typeface="Times New Roman"/>
                  <a:cs typeface="Times New Roman"/>
                </a:rPr>
                <a:t>v</a:t>
              </a:r>
              <a:endParaRPr sz="4800" baseline="-10416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087800" y="3666156"/>
              <a:ext cx="821432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2400" dirty="0">
                  <a:solidFill>
                    <a:srgbClr val="008A87"/>
                  </a:solidFill>
                  <a:latin typeface="Symbol"/>
                  <a:cs typeface="Symbol"/>
                </a:rPr>
                <a:t></a:t>
              </a:r>
              <a:r>
                <a:rPr sz="24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(</a:t>
              </a:r>
              <a:r>
                <a:rPr sz="2400" i="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u</a:t>
              </a:r>
              <a:r>
                <a:rPr sz="24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 </a:t>
              </a:r>
              <a:r>
                <a:rPr sz="2400" i="1" spc="-2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v</a:t>
              </a:r>
              <a:r>
                <a:rPr sz="24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)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757465" y="4889888"/>
              <a:ext cx="821432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2400" dirty="0">
                  <a:solidFill>
                    <a:srgbClr val="008A87"/>
                  </a:solidFill>
                  <a:latin typeface="Symbol"/>
                  <a:cs typeface="Symbol"/>
                </a:rPr>
                <a:t></a:t>
              </a:r>
              <a:r>
                <a:rPr sz="24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(</a:t>
              </a:r>
              <a:r>
                <a:rPr sz="2400" i="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u</a:t>
              </a:r>
              <a:r>
                <a:rPr sz="24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 </a:t>
              </a:r>
              <a:r>
                <a:rPr sz="2400" i="1" spc="-2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x</a:t>
              </a:r>
              <a:r>
                <a:rPr sz="24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)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508306" y="4889888"/>
              <a:ext cx="804876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2400" dirty="0">
                  <a:solidFill>
                    <a:srgbClr val="008A87"/>
                  </a:solidFill>
                  <a:latin typeface="Symbol"/>
                  <a:cs typeface="Symbol"/>
                </a:rPr>
                <a:t></a:t>
              </a:r>
              <a:r>
                <a:rPr sz="24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(</a:t>
              </a:r>
              <a:r>
                <a:rPr sz="2400" i="1" spc="-1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x</a:t>
              </a:r>
              <a:r>
                <a:rPr sz="24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400" spc="-1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400" i="1" spc="-1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v</a:t>
              </a:r>
              <a:r>
                <a:rPr sz="24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)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568125" y="5494048"/>
              <a:ext cx="305649" cy="305933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68125" y="5494048"/>
              <a:ext cx="305649" cy="305933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5"/>
          <p:cNvSpPr txBox="1"/>
          <p:nvPr/>
        </p:nvSpPr>
        <p:spPr>
          <a:xfrm>
            <a:off x="937320" y="1600092"/>
            <a:ext cx="636323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12"/>
              </a:lnSpc>
              <a:tabLst>
                <a:tab pos="190517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, we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endParaRPr sz="3200" dirty="0">
              <a:latin typeface="Times New Roman"/>
              <a:cs typeface="Times New Roman"/>
            </a:endParaRPr>
          </a:p>
          <a:p>
            <a:pPr marL="1572038">
              <a:lnSpc>
                <a:spcPts val="3812"/>
              </a:lnSpc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1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</a:t>
            </a:r>
            <a:r>
              <a:rPr lang="en-US" dirty="0" err="1"/>
              <a:t>Definedness</a:t>
            </a:r>
            <a:r>
              <a:rPr lang="en-US" dirty="0"/>
              <a:t> of Shortest Paths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5B40-3625-45CA-8598-3FFB757FD56B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67688" y="1587997"/>
            <a:ext cx="754571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dirty="0">
                <a:latin typeface="Times New Roman"/>
                <a:cs typeface="Times New Roman"/>
              </a:rPr>
              <a:t>If </a:t>
            </a:r>
            <a:r>
              <a:rPr sz="3200" spc="-15" dirty="0">
                <a:latin typeface="Times New Roman"/>
                <a:cs typeface="Times New Roman"/>
              </a:rPr>
              <a:t>a graph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15" dirty="0">
                <a:latin typeface="Times New Roman"/>
                <a:cs typeface="Times New Roman"/>
              </a:rPr>
              <a:t>contains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cycle, 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exist.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67688" y="2916136"/>
            <a:ext cx="7160337" cy="2807361"/>
            <a:chOff x="767688" y="2916136"/>
            <a:chExt cx="7160337" cy="2807361"/>
          </a:xfrm>
        </p:grpSpPr>
        <p:sp>
          <p:nvSpPr>
            <p:cNvPr id="4" name="object 4"/>
            <p:cNvSpPr/>
            <p:nvPr/>
          </p:nvSpPr>
          <p:spPr>
            <a:xfrm>
              <a:off x="4508577" y="3365518"/>
              <a:ext cx="128372" cy="127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67688" y="2916136"/>
              <a:ext cx="1701446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3200" b="1" spc="-20" dirty="0">
                  <a:solidFill>
                    <a:srgbClr val="CC0000"/>
                  </a:solidFill>
                  <a:latin typeface="Times New Roman"/>
                  <a:cs typeface="Times New Roman"/>
                </a:rPr>
                <a:t>Example:</a:t>
              </a:r>
              <a:endParaRPr sz="32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34322" y="3395346"/>
              <a:ext cx="6493703" cy="2328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664768" y="5016923"/>
              <a:ext cx="305649" cy="509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3200" i="1" spc="-1003" dirty="0">
                  <a:solidFill>
                    <a:srgbClr val="008A87"/>
                  </a:solidFill>
                  <a:latin typeface="Times New Roman"/>
                  <a:cs typeface="Times New Roman"/>
                </a:rPr>
                <a:t>u</a:t>
              </a:r>
              <a:endParaRPr sz="4800" baseline="-10416" dirty="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407149" y="5016923"/>
              <a:ext cx="282725" cy="509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3200" i="1" spc="-838" dirty="0">
                  <a:solidFill>
                    <a:srgbClr val="008A87"/>
                  </a:solidFill>
                  <a:latin typeface="Times New Roman"/>
                  <a:cs typeface="Times New Roman"/>
                </a:rPr>
                <a:t>v</a:t>
              </a:r>
              <a:endParaRPr sz="4800" baseline="-10416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412788" y="3101092"/>
              <a:ext cx="433003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3200" dirty="0">
                  <a:latin typeface="Times New Roman"/>
                  <a:cs typeface="Times New Roman"/>
                </a:rPr>
                <a:t>…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339433" y="4007573"/>
              <a:ext cx="560993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3200" spc="-2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&lt;</a:t>
              </a:r>
              <a:r>
                <a:rPr sz="32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32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0</a:t>
              </a:r>
              <a:endParaRPr sz="32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3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0B8D-2AF3-40CA-8DEE-76CBBA2C3FF4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25440" y="979157"/>
            <a:ext cx="8047484" cy="521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Problem.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source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find</a:t>
            </a:r>
            <a:r>
              <a:rPr sz="3200" spc="-15" dirty="0">
                <a:latin typeface="Times New Roman"/>
                <a:cs typeface="Times New Roman"/>
              </a:rPr>
              <a:t>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shortest-path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 marR="462438" indent="-637">
              <a:lnSpc>
                <a:spcPts val="3461"/>
              </a:lnSpc>
              <a:spcBef>
                <a:spcPts val="1134"/>
              </a:spcBef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nonnegative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15" dirty="0">
                <a:latin typeface="Times New Roman"/>
                <a:cs typeface="Times New Roman"/>
              </a:rPr>
              <a:t>all shortest-path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  <a:spcBef>
                <a:spcPts val="762"/>
              </a:spcBef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Greedy.</a:t>
            </a:r>
            <a:endParaRPr sz="3200" dirty="0">
              <a:latin typeface="Times New Roman"/>
              <a:cs typeface="Times New Roman"/>
            </a:endParaRPr>
          </a:p>
          <a:p>
            <a:pPr marL="470720" marR="487917" indent="-457980">
              <a:lnSpc>
                <a:spcPts val="3461"/>
              </a:lnSpc>
              <a:spcBef>
                <a:spcPts val="246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15" dirty="0">
                <a:latin typeface="Times New Roman"/>
                <a:cs typeface="Times New Roman"/>
              </a:rPr>
              <a:t>Maintain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vertices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shortest- 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distances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known.</a:t>
            </a:r>
          </a:p>
          <a:p>
            <a:pPr marL="470720" indent="-457980">
              <a:lnSpc>
                <a:spcPts val="3250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dirty="0">
                <a:latin typeface="Times New Roman"/>
                <a:cs typeface="Times New Roman"/>
              </a:rPr>
              <a:t>At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step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add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471357">
              <a:lnSpc>
                <a:spcPts val="3426"/>
              </a:lnSpc>
            </a:pPr>
            <a:r>
              <a:rPr sz="3200" dirty="0">
                <a:latin typeface="Times New Roman"/>
                <a:cs typeface="Times New Roman"/>
              </a:rPr>
              <a:t>whose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distance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estimate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minimal.</a:t>
            </a:r>
            <a:endParaRPr sz="3200" dirty="0">
              <a:latin typeface="Times New Roman"/>
              <a:cs typeface="Times New Roman"/>
            </a:endParaRPr>
          </a:p>
          <a:p>
            <a:pPr marL="470720" marR="919146" indent="-457980">
              <a:lnSpc>
                <a:spcPts val="3461"/>
              </a:lnSpc>
              <a:spcBef>
                <a:spcPts val="246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Update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distance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estimates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vertices adjacent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8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01706" y="934712"/>
            <a:ext cx="8727141" cy="5202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76457" y="1707935"/>
            <a:ext cx="4299908" cy="279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44C6-7732-43A5-860E-8E151555195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744" y="282180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2226" y="1808398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6785" y="1808398"/>
            <a:ext cx="396707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19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0764" y="3813432"/>
            <a:ext cx="37378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9708" y="3813432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254" y="2136089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5091" y="3627516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039" y="2907805"/>
            <a:ext cx="6628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6861" y="2907805"/>
            <a:ext cx="6819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89829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4514" y="27097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223" y="1638937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223" y="410092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050" y="1770416"/>
            <a:ext cx="2368143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Graph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nonnegative edge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weights: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669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44236</TotalTime>
  <Words>2601</Words>
  <Application>Microsoft Office PowerPoint</Application>
  <PresentationFormat>On-screen Show (4:3)</PresentationFormat>
  <Paragraphs>846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 Unicode MS</vt:lpstr>
      <vt:lpstr>ＭＳ Ｐゴシック</vt:lpstr>
      <vt:lpstr>Arial</vt:lpstr>
      <vt:lpstr>Calibri</vt:lpstr>
      <vt:lpstr>Symbol</vt:lpstr>
      <vt:lpstr>Times New Roman</vt:lpstr>
      <vt:lpstr>Wingdings</vt:lpstr>
      <vt:lpstr>3_itu_presentation_template</vt:lpstr>
      <vt:lpstr>CSC 680 Advanced Computer Algorithms</vt:lpstr>
      <vt:lpstr>Agenda</vt:lpstr>
      <vt:lpstr>Paths in Graphs</vt:lpstr>
      <vt:lpstr>Shortest Paths</vt:lpstr>
      <vt:lpstr>Optimal Substructure</vt:lpstr>
      <vt:lpstr>Triangle Inequality</vt:lpstr>
      <vt:lpstr>Well-Definedness of Shortest Paths</vt:lpstr>
      <vt:lpstr>Single-Source Shortest Paths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Dijkstra’s algorithm</vt:lpstr>
      <vt:lpstr>Dijkstra’s Algorithm</vt:lpstr>
      <vt:lpstr>Dijkstra’s Algorithm</vt:lpstr>
      <vt:lpstr>Correctness — Part I</vt:lpstr>
      <vt:lpstr>Correctness — Part I</vt:lpstr>
      <vt:lpstr>Correctness — Part II</vt:lpstr>
      <vt:lpstr>Correctness — Part II</vt:lpstr>
      <vt:lpstr>Correctness — Part III</vt:lpstr>
      <vt:lpstr>Correctness — Part III</vt:lpstr>
      <vt:lpstr>Correctness — Part III (cont’d)</vt:lpstr>
      <vt:lpstr>Analysis of Dijkstra</vt:lpstr>
      <vt:lpstr>Analysis of Dijkstra</vt:lpstr>
      <vt:lpstr>Analysis of Dijkstra</vt:lpstr>
      <vt:lpstr>Analysis of Dijkstra</vt:lpstr>
      <vt:lpstr>Analysis of Dijkstra</vt:lpstr>
      <vt:lpstr>Analysis of Dijkstra (cont’d)</vt:lpstr>
      <vt:lpstr>Analysis of Dijkstra (cont’d)</vt:lpstr>
      <vt:lpstr>Analysis of Dijkstra (cont’d)</vt:lpstr>
      <vt:lpstr>Analysis of Dijkstra (cont’d)</vt:lpstr>
      <vt:lpstr>Unweighted Graphs</vt:lpstr>
      <vt:lpstr>Unweighted graphs</vt:lpstr>
      <vt:lpstr>Unweighted Graphs</vt:lpstr>
      <vt:lpstr>Unweighted Graphs</vt:lpstr>
      <vt:lpstr>Example of Breadth-First Search</vt:lpstr>
      <vt:lpstr>Example of Breadth-First Search</vt:lpstr>
      <vt:lpstr>Example of Breadth-First Search</vt:lpstr>
      <vt:lpstr>Example of Breadth-First Search</vt:lpstr>
      <vt:lpstr>Example of Breadth-First Search</vt:lpstr>
      <vt:lpstr>Example of Breadth-First Search</vt:lpstr>
      <vt:lpstr>Example of Breadth-First Search</vt:lpstr>
      <vt:lpstr>Example of Breadth-First Search</vt:lpstr>
      <vt:lpstr>Example of Breadth-First Search</vt:lpstr>
      <vt:lpstr>Example of Breadth-First Search</vt:lpstr>
      <vt:lpstr>Example of Breadth-First Search</vt:lpstr>
      <vt:lpstr>Example of Breadth-First Search</vt:lpstr>
      <vt:lpstr>Correctness of BFS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1339</cp:revision>
  <dcterms:created xsi:type="dcterms:W3CDTF">2013-05-07T23:48:43Z</dcterms:created>
  <dcterms:modified xsi:type="dcterms:W3CDTF">2017-03-17T20:59:40Z</dcterms:modified>
</cp:coreProperties>
</file>