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604" r:id="rId3"/>
    <p:sldId id="635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51" r:id="rId18"/>
    <p:sldId id="655" r:id="rId19"/>
    <p:sldId id="656" r:id="rId20"/>
    <p:sldId id="657" r:id="rId21"/>
    <p:sldId id="658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9A"/>
    <a:srgbClr val="008F96"/>
    <a:srgbClr val="FAE0A0"/>
    <a:srgbClr val="00ACB5"/>
    <a:srgbClr val="00A8B0"/>
    <a:srgbClr val="00C2CC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6130" autoAdjust="0"/>
  </p:normalViewPr>
  <p:slideViewPr>
    <p:cSldViewPr snapToGrid="0" snapToObjects="1">
      <p:cViewPr>
        <p:scale>
          <a:sx n="70" d="100"/>
          <a:sy n="70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B59F99-8233-4E97-A36A-ACC9C63FD72E}" type="datetime1">
              <a:rPr lang="en-US" smtClean="0"/>
              <a:t>12/14/2015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E0037-6E9B-4CB9-AC83-3AEF1A13EA42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SEN-920</a:t>
            </a:r>
            <a:r>
              <a:rPr lang="en-US" baseline="0" dirty="0" smtClean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 smtClean="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B6880449-F2D8-4C18-B1A3-5F4F689A533C}" type="datetime1">
              <a:rPr lang="en-US" spc="-10" smtClean="0"/>
              <a:t>12/14/2015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 smtClean="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 smtClean="0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8D0330A3-8DC4-4400-B357-1B23AD98E6F6}" type="datetime1">
              <a:rPr lang="en-US" spc="-9" smtClean="0"/>
              <a:t>12/14/2015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 smtClean="0"/>
              <a:t>L7</a:t>
            </a:r>
            <a:r>
              <a:rPr lang="en-US" spc="-4" smtClean="0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 smtClean="0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7E261B8C-D32E-4B56-BF47-F85DCDB28F0C}" type="datetime1">
              <a:rPr lang="en-US" spc="-9" smtClean="0"/>
              <a:t>12/14/2015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 smtClean="0"/>
              <a:t>L7</a:t>
            </a:r>
            <a:r>
              <a:rPr lang="en-US" spc="-4" smtClean="0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70DD51-83DB-4F92-899C-11CE1621D0E1}" type="datetime1">
              <a:rPr lang="en-US" smtClean="0"/>
              <a:t>12/14/2015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11.   Augmenting Data Structures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 smtClean="0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Computer Algorithms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1716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 smtClean="0"/>
              <a:t>Data-</a:t>
            </a:r>
            <a:r>
              <a:rPr lang="en-US" spc="-25" dirty="0" smtClean="0"/>
              <a:t>S</a:t>
            </a:r>
            <a:r>
              <a:rPr spc="-25" dirty="0" smtClean="0"/>
              <a:t>tructur</a:t>
            </a:r>
            <a:r>
              <a:rPr spc="-20" dirty="0" smtClean="0"/>
              <a:t>e</a:t>
            </a:r>
            <a:r>
              <a:rPr spc="15" dirty="0" smtClean="0"/>
              <a:t> </a:t>
            </a:r>
            <a:r>
              <a:rPr lang="en-US" spc="-25" dirty="0"/>
              <a:t>A</a:t>
            </a:r>
            <a:r>
              <a:rPr spc="-25" dirty="0" smtClean="0"/>
              <a:t>ugmentation</a:t>
            </a:r>
            <a:endParaRPr spc="-25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B4FEC25-F19F-4C48-AD31-95DD5F316786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85811" y="974381"/>
            <a:ext cx="7906758" cy="518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Methodology: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e.g.,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order-statistics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trees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71357" marR="621681" indent="-458617">
              <a:lnSpc>
                <a:spcPts val="3461"/>
              </a:lnSpc>
              <a:spcBef>
                <a:spcPts val="747"/>
              </a:spcBef>
              <a:buClr>
                <a:srgbClr val="CC0000"/>
              </a:buClr>
              <a:buFont typeface="Times New Roman"/>
              <a:buAutoNum type="arabicPeriod"/>
              <a:tabLst>
                <a:tab pos="471993" algn="l"/>
              </a:tabLst>
            </a:pPr>
            <a:r>
              <a:rPr sz="3200" spc="-20" dirty="0">
                <a:latin typeface="Times New Roman"/>
                <a:cs typeface="Times New Roman"/>
              </a:rPr>
              <a:t>Choose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underlying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structure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red- black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tree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471357" marR="550978" indent="-458617">
              <a:lnSpc>
                <a:spcPts val="3461"/>
              </a:lnSpc>
              <a:buClr>
                <a:srgbClr val="CC0000"/>
              </a:buClr>
              <a:buFont typeface="Times New Roman"/>
              <a:buAutoNum type="arabicPeriod"/>
              <a:tabLst>
                <a:tab pos="471993" algn="l"/>
              </a:tabLst>
            </a:pPr>
            <a:r>
              <a:rPr sz="3200" spc="-15" dirty="0">
                <a:latin typeface="Times New Roman"/>
                <a:cs typeface="Times New Roman"/>
              </a:rPr>
              <a:t>Determine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additional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information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stored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structure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subtree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size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471357" marR="5096" indent="-458617">
              <a:lnSpc>
                <a:spcPts val="3461"/>
              </a:lnSpc>
              <a:buClr>
                <a:srgbClr val="CC0000"/>
              </a:buClr>
              <a:buFont typeface="Times New Roman"/>
              <a:buAutoNum type="arabicPeriod"/>
              <a:tabLst>
                <a:tab pos="471993" algn="l"/>
              </a:tabLst>
            </a:pPr>
            <a:r>
              <a:rPr sz="3200" spc="-15" dirty="0">
                <a:latin typeface="Times New Roman"/>
                <a:cs typeface="Times New Roman"/>
              </a:rPr>
              <a:t>Verify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information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maintained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modifying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RB-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NSERT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RB-D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ELET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400" i="1" spc="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—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don’t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forget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rotations</a:t>
            </a:r>
            <a:r>
              <a:rPr sz="3200" spc="-1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471357" marR="8918" indent="-458617">
              <a:lnSpc>
                <a:spcPts val="3461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Develop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new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dynamic-set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information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OS-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ELEC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i="1" spc="1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and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OS-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AN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607"/>
              </a:spcBef>
            </a:pPr>
            <a:r>
              <a:rPr sz="3200" spc="-20" dirty="0">
                <a:latin typeface="Times New Roman"/>
                <a:cs typeface="Times New Roman"/>
              </a:rPr>
              <a:t>These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steps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guidelines,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rigid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rules.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78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Interva</a:t>
            </a:r>
            <a:r>
              <a:rPr spc="-15" dirty="0"/>
              <a:t>l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 smtClean="0"/>
              <a:t>rees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201706" y="923826"/>
            <a:ext cx="8727141" cy="1787052"/>
          </a:xfrm>
          <a:prstGeom prst="rect">
            <a:avLst/>
          </a:prstGeom>
        </p:spPr>
        <p:txBody>
          <a:bodyPr vert="horz" wrap="square" lIns="0" tIns="131469" rIns="0" bIns="0" rtlCol="0">
            <a:spAutoFit/>
          </a:bodyPr>
          <a:lstStyle/>
          <a:p>
            <a:pPr marL="340141" marR="5096">
              <a:lnSpc>
                <a:spcPts val="3461"/>
              </a:lnSpc>
            </a:pPr>
            <a:r>
              <a:rPr spc="-20" dirty="0">
                <a:solidFill>
                  <a:srgbClr val="CC0000"/>
                </a:solidFill>
              </a:rPr>
              <a:t>Goal:</a:t>
            </a:r>
            <a:r>
              <a:rPr spc="-10" dirty="0">
                <a:solidFill>
                  <a:srgbClr val="CC0000"/>
                </a:solidFill>
              </a:rPr>
              <a:t> </a:t>
            </a:r>
            <a:r>
              <a:rPr spc="-20" dirty="0"/>
              <a:t>To</a:t>
            </a:r>
            <a:r>
              <a:rPr dirty="0"/>
              <a:t> </a:t>
            </a:r>
            <a:r>
              <a:rPr spc="-15" dirty="0"/>
              <a:t>maintain</a:t>
            </a:r>
            <a:r>
              <a:rPr spc="-5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/>
              <a:t>dynamic</a:t>
            </a:r>
            <a:r>
              <a:rPr dirty="0"/>
              <a:t> </a:t>
            </a:r>
            <a:r>
              <a:rPr spc="-15" dirty="0"/>
              <a:t>set</a:t>
            </a:r>
            <a:r>
              <a:rPr dirty="0"/>
              <a:t> </a:t>
            </a:r>
            <a:r>
              <a:rPr spc="-15" dirty="0"/>
              <a:t>of</a:t>
            </a:r>
            <a:r>
              <a:rPr dirty="0"/>
              <a:t> </a:t>
            </a:r>
            <a:r>
              <a:rPr spc="-15" dirty="0"/>
              <a:t>intervals, such</a:t>
            </a:r>
            <a:r>
              <a:rPr dirty="0"/>
              <a:t> </a:t>
            </a:r>
            <a:r>
              <a:rPr spc="-15" dirty="0"/>
              <a:t>as</a:t>
            </a:r>
            <a:r>
              <a:rPr spc="-5" dirty="0"/>
              <a:t> </a:t>
            </a:r>
            <a:r>
              <a:rPr spc="-15" dirty="0"/>
              <a:t>time</a:t>
            </a:r>
            <a:r>
              <a:rPr spc="-5" dirty="0"/>
              <a:t> </a:t>
            </a:r>
            <a:r>
              <a:rPr spc="-15" dirty="0"/>
              <a:t>intervals.</a:t>
            </a:r>
          </a:p>
          <a:p>
            <a:pPr marL="2557500" indent="0">
              <a:lnSpc>
                <a:spcPts val="3355"/>
              </a:lnSpc>
              <a:spcBef>
                <a:spcPts val="2463"/>
              </a:spcBef>
              <a:buNone/>
            </a:pPr>
            <a:r>
              <a:rPr lang="en-US" sz="2800" i="1" dirty="0" smtClean="0">
                <a:solidFill>
                  <a:srgbClr val="008A87"/>
                </a:solidFill>
              </a:rPr>
              <a:t>     </a:t>
            </a:r>
            <a:r>
              <a:rPr sz="2800" i="1" dirty="0" err="1" smtClean="0">
                <a:solidFill>
                  <a:srgbClr val="008A87"/>
                </a:solidFill>
              </a:rPr>
              <a:t>i</a:t>
            </a:r>
            <a:r>
              <a:rPr sz="2800" i="1" spc="-5" dirty="0" smtClean="0">
                <a:solidFill>
                  <a:srgbClr val="008A87"/>
                </a:solidFill>
              </a:rPr>
              <a:t> </a:t>
            </a:r>
            <a:r>
              <a:rPr sz="2800" dirty="0">
                <a:solidFill>
                  <a:srgbClr val="008A87"/>
                </a:solidFill>
              </a:rPr>
              <a:t>= </a:t>
            </a:r>
            <a:r>
              <a:rPr sz="2800" spc="-5" dirty="0">
                <a:solidFill>
                  <a:srgbClr val="008A87"/>
                </a:solidFill>
              </a:rPr>
              <a:t>[7</a:t>
            </a:r>
            <a:r>
              <a:rPr sz="2800" dirty="0">
                <a:solidFill>
                  <a:srgbClr val="008A87"/>
                </a:solidFill>
              </a:rPr>
              <a:t>, </a:t>
            </a:r>
            <a:r>
              <a:rPr sz="2800" spc="-5" dirty="0">
                <a:solidFill>
                  <a:srgbClr val="008A87"/>
                </a:solidFill>
              </a:rPr>
              <a:t>10]</a:t>
            </a:r>
            <a:endParaRPr sz="2800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F200FBF-8B0F-41E3-B09A-E0F282361038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2866" y="3361695"/>
            <a:ext cx="1107978" cy="114725"/>
          </a:xfrm>
          <a:custGeom>
            <a:avLst/>
            <a:gdLst/>
            <a:ahLst/>
            <a:cxnLst/>
            <a:rect l="l" t="t" r="r" b="b"/>
            <a:pathLst>
              <a:path w="1104900" h="114300">
                <a:moveTo>
                  <a:pt x="110208" y="38100"/>
                </a:moveTo>
                <a:lnTo>
                  <a:pt x="78549" y="6218"/>
                </a:lnTo>
                <a:lnTo>
                  <a:pt x="47298" y="800"/>
                </a:lnTo>
                <a:lnTo>
                  <a:pt x="34305" y="4697"/>
                </a:lnTo>
                <a:lnTo>
                  <a:pt x="6102" y="32960"/>
                </a:lnTo>
                <a:lnTo>
                  <a:pt x="0" y="62570"/>
                </a:lnTo>
                <a:lnTo>
                  <a:pt x="3041" y="76602"/>
                </a:lnTo>
                <a:lnTo>
                  <a:pt x="29332" y="107416"/>
                </a:lnTo>
                <a:lnTo>
                  <a:pt x="56906" y="114300"/>
                </a:lnTo>
                <a:lnTo>
                  <a:pt x="56906" y="38100"/>
                </a:lnTo>
                <a:lnTo>
                  <a:pt x="110208" y="38100"/>
                </a:lnTo>
                <a:close/>
              </a:path>
              <a:path w="1104900" h="114300">
                <a:moveTo>
                  <a:pt x="112604" y="44573"/>
                </a:moveTo>
                <a:lnTo>
                  <a:pt x="110208" y="38100"/>
                </a:lnTo>
                <a:lnTo>
                  <a:pt x="56906" y="38100"/>
                </a:lnTo>
                <a:lnTo>
                  <a:pt x="56906" y="76200"/>
                </a:lnTo>
                <a:lnTo>
                  <a:pt x="108165" y="76200"/>
                </a:lnTo>
                <a:lnTo>
                  <a:pt x="111675" y="62072"/>
                </a:lnTo>
                <a:lnTo>
                  <a:pt x="112604" y="44573"/>
                </a:lnTo>
                <a:close/>
              </a:path>
              <a:path w="1104900" h="114300">
                <a:moveTo>
                  <a:pt x="108165" y="76200"/>
                </a:moveTo>
                <a:lnTo>
                  <a:pt x="56906" y="76200"/>
                </a:lnTo>
                <a:lnTo>
                  <a:pt x="56906" y="114300"/>
                </a:lnTo>
                <a:lnTo>
                  <a:pt x="93322" y="100038"/>
                </a:lnTo>
                <a:lnTo>
                  <a:pt x="108165" y="76200"/>
                </a:lnTo>
                <a:close/>
              </a:path>
              <a:path w="1104900" h="114300">
                <a:moveTo>
                  <a:pt x="112604" y="76200"/>
                </a:moveTo>
                <a:lnTo>
                  <a:pt x="112604" y="44573"/>
                </a:lnTo>
                <a:lnTo>
                  <a:pt x="111675" y="62072"/>
                </a:lnTo>
                <a:lnTo>
                  <a:pt x="108165" y="76200"/>
                </a:lnTo>
                <a:lnTo>
                  <a:pt x="112604" y="76200"/>
                </a:lnTo>
                <a:close/>
              </a:path>
              <a:path w="1104900" h="114300">
                <a:moveTo>
                  <a:pt x="996177" y="38100"/>
                </a:moveTo>
                <a:lnTo>
                  <a:pt x="110208" y="38100"/>
                </a:lnTo>
                <a:lnTo>
                  <a:pt x="112604" y="44573"/>
                </a:lnTo>
                <a:lnTo>
                  <a:pt x="112604" y="76200"/>
                </a:lnTo>
                <a:lnTo>
                  <a:pt x="991726" y="76200"/>
                </a:lnTo>
                <a:lnTo>
                  <a:pt x="991726" y="69765"/>
                </a:lnTo>
                <a:lnTo>
                  <a:pt x="992647" y="52484"/>
                </a:lnTo>
                <a:lnTo>
                  <a:pt x="996177" y="38100"/>
                </a:lnTo>
                <a:close/>
              </a:path>
              <a:path w="1104900" h="114300">
                <a:moveTo>
                  <a:pt x="1047506" y="76200"/>
                </a:moveTo>
                <a:lnTo>
                  <a:pt x="1047506" y="38100"/>
                </a:lnTo>
                <a:lnTo>
                  <a:pt x="996177" y="38100"/>
                </a:lnTo>
                <a:lnTo>
                  <a:pt x="992647" y="52484"/>
                </a:lnTo>
                <a:lnTo>
                  <a:pt x="991726" y="69765"/>
                </a:lnTo>
                <a:lnTo>
                  <a:pt x="994012" y="76200"/>
                </a:lnTo>
                <a:lnTo>
                  <a:pt x="1047506" y="76200"/>
                </a:lnTo>
                <a:close/>
              </a:path>
              <a:path w="1104900" h="114300">
                <a:moveTo>
                  <a:pt x="994012" y="76200"/>
                </a:moveTo>
                <a:lnTo>
                  <a:pt x="991726" y="69765"/>
                </a:lnTo>
                <a:lnTo>
                  <a:pt x="991726" y="76200"/>
                </a:lnTo>
                <a:lnTo>
                  <a:pt x="994012" y="76200"/>
                </a:lnTo>
                <a:close/>
              </a:path>
              <a:path w="1104900" h="114300">
                <a:moveTo>
                  <a:pt x="1047506" y="112853"/>
                </a:moveTo>
                <a:lnTo>
                  <a:pt x="1047506" y="76200"/>
                </a:lnTo>
                <a:lnTo>
                  <a:pt x="994012" y="76200"/>
                </a:lnTo>
                <a:lnTo>
                  <a:pt x="1025366" y="108201"/>
                </a:lnTo>
                <a:lnTo>
                  <a:pt x="1047506" y="112853"/>
                </a:lnTo>
                <a:close/>
              </a:path>
              <a:path w="1104900" h="114300">
                <a:moveTo>
                  <a:pt x="1104406" y="51845"/>
                </a:moveTo>
                <a:lnTo>
                  <a:pt x="1085978" y="15116"/>
                </a:lnTo>
                <a:lnTo>
                  <a:pt x="1047506" y="0"/>
                </a:lnTo>
                <a:lnTo>
                  <a:pt x="1045241" y="43"/>
                </a:lnTo>
                <a:lnTo>
                  <a:pt x="1002493" y="24724"/>
                </a:lnTo>
                <a:lnTo>
                  <a:pt x="996177" y="38100"/>
                </a:lnTo>
                <a:lnTo>
                  <a:pt x="1047506" y="38100"/>
                </a:lnTo>
                <a:lnTo>
                  <a:pt x="1047506" y="112853"/>
                </a:lnTo>
                <a:lnTo>
                  <a:pt x="1090798" y="93580"/>
                </a:lnTo>
                <a:lnTo>
                  <a:pt x="1102829" y="67741"/>
                </a:lnTo>
                <a:lnTo>
                  <a:pt x="1104406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5156" y="3820594"/>
            <a:ext cx="2177749" cy="114725"/>
          </a:xfrm>
          <a:custGeom>
            <a:avLst/>
            <a:gdLst/>
            <a:ahLst/>
            <a:cxnLst/>
            <a:rect l="l" t="t" r="r" b="b"/>
            <a:pathLst>
              <a:path w="2171700" h="114300">
                <a:moveTo>
                  <a:pt x="110208" y="38100"/>
                </a:moveTo>
                <a:lnTo>
                  <a:pt x="78549" y="6218"/>
                </a:lnTo>
                <a:lnTo>
                  <a:pt x="47298" y="800"/>
                </a:lnTo>
                <a:lnTo>
                  <a:pt x="34305" y="4697"/>
                </a:lnTo>
                <a:lnTo>
                  <a:pt x="6102" y="32960"/>
                </a:lnTo>
                <a:lnTo>
                  <a:pt x="0" y="62570"/>
                </a:lnTo>
                <a:lnTo>
                  <a:pt x="3041" y="76602"/>
                </a:lnTo>
                <a:lnTo>
                  <a:pt x="29332" y="107416"/>
                </a:lnTo>
                <a:lnTo>
                  <a:pt x="56906" y="114300"/>
                </a:lnTo>
                <a:lnTo>
                  <a:pt x="56906" y="38100"/>
                </a:lnTo>
                <a:lnTo>
                  <a:pt x="110208" y="38100"/>
                </a:lnTo>
                <a:close/>
              </a:path>
              <a:path w="2171700" h="114300">
                <a:moveTo>
                  <a:pt x="112604" y="44573"/>
                </a:moveTo>
                <a:lnTo>
                  <a:pt x="110208" y="38100"/>
                </a:lnTo>
                <a:lnTo>
                  <a:pt x="56906" y="38100"/>
                </a:lnTo>
                <a:lnTo>
                  <a:pt x="56906" y="76200"/>
                </a:lnTo>
                <a:lnTo>
                  <a:pt x="108165" y="76200"/>
                </a:lnTo>
                <a:lnTo>
                  <a:pt x="111675" y="62072"/>
                </a:lnTo>
                <a:lnTo>
                  <a:pt x="112604" y="44573"/>
                </a:lnTo>
                <a:close/>
              </a:path>
              <a:path w="2171700" h="114300">
                <a:moveTo>
                  <a:pt x="108165" y="76200"/>
                </a:moveTo>
                <a:lnTo>
                  <a:pt x="56906" y="76200"/>
                </a:lnTo>
                <a:lnTo>
                  <a:pt x="56906" y="114300"/>
                </a:lnTo>
                <a:lnTo>
                  <a:pt x="93322" y="100038"/>
                </a:lnTo>
                <a:lnTo>
                  <a:pt x="108165" y="76200"/>
                </a:lnTo>
                <a:close/>
              </a:path>
              <a:path w="2171700" h="114300">
                <a:moveTo>
                  <a:pt x="112604" y="76200"/>
                </a:moveTo>
                <a:lnTo>
                  <a:pt x="112604" y="44573"/>
                </a:lnTo>
                <a:lnTo>
                  <a:pt x="111675" y="62072"/>
                </a:lnTo>
                <a:lnTo>
                  <a:pt x="108165" y="76200"/>
                </a:lnTo>
                <a:lnTo>
                  <a:pt x="112604" y="76200"/>
                </a:lnTo>
                <a:close/>
              </a:path>
              <a:path w="2171700" h="114300">
                <a:moveTo>
                  <a:pt x="2062977" y="38100"/>
                </a:moveTo>
                <a:lnTo>
                  <a:pt x="110208" y="38100"/>
                </a:lnTo>
                <a:lnTo>
                  <a:pt x="112604" y="44573"/>
                </a:lnTo>
                <a:lnTo>
                  <a:pt x="112604" y="76200"/>
                </a:lnTo>
                <a:lnTo>
                  <a:pt x="2058526" y="76200"/>
                </a:lnTo>
                <a:lnTo>
                  <a:pt x="2058526" y="69765"/>
                </a:lnTo>
                <a:lnTo>
                  <a:pt x="2059447" y="52484"/>
                </a:lnTo>
                <a:lnTo>
                  <a:pt x="2062977" y="38100"/>
                </a:lnTo>
                <a:close/>
              </a:path>
              <a:path w="2171700" h="114300">
                <a:moveTo>
                  <a:pt x="2114306" y="76200"/>
                </a:moveTo>
                <a:lnTo>
                  <a:pt x="2114306" y="38100"/>
                </a:lnTo>
                <a:lnTo>
                  <a:pt x="2062977" y="38100"/>
                </a:lnTo>
                <a:lnTo>
                  <a:pt x="2059447" y="52484"/>
                </a:lnTo>
                <a:lnTo>
                  <a:pt x="2058526" y="69765"/>
                </a:lnTo>
                <a:lnTo>
                  <a:pt x="2060812" y="76200"/>
                </a:lnTo>
                <a:lnTo>
                  <a:pt x="2114306" y="76200"/>
                </a:lnTo>
                <a:close/>
              </a:path>
              <a:path w="2171700" h="114300">
                <a:moveTo>
                  <a:pt x="2060812" y="76200"/>
                </a:moveTo>
                <a:lnTo>
                  <a:pt x="2058526" y="69765"/>
                </a:lnTo>
                <a:lnTo>
                  <a:pt x="2058526" y="76200"/>
                </a:lnTo>
                <a:lnTo>
                  <a:pt x="2060812" y="76200"/>
                </a:lnTo>
                <a:close/>
              </a:path>
              <a:path w="2171700" h="114300">
                <a:moveTo>
                  <a:pt x="2114306" y="112853"/>
                </a:moveTo>
                <a:lnTo>
                  <a:pt x="2114306" y="76200"/>
                </a:lnTo>
                <a:lnTo>
                  <a:pt x="2060812" y="76200"/>
                </a:lnTo>
                <a:lnTo>
                  <a:pt x="2092166" y="108201"/>
                </a:lnTo>
                <a:lnTo>
                  <a:pt x="2114306" y="112853"/>
                </a:lnTo>
                <a:close/>
              </a:path>
              <a:path w="2171700" h="114300">
                <a:moveTo>
                  <a:pt x="2171206" y="51845"/>
                </a:moveTo>
                <a:lnTo>
                  <a:pt x="2152778" y="15116"/>
                </a:lnTo>
                <a:lnTo>
                  <a:pt x="2114306" y="0"/>
                </a:lnTo>
                <a:lnTo>
                  <a:pt x="2112041" y="43"/>
                </a:lnTo>
                <a:lnTo>
                  <a:pt x="2069293" y="24724"/>
                </a:lnTo>
                <a:lnTo>
                  <a:pt x="2062977" y="38100"/>
                </a:lnTo>
                <a:lnTo>
                  <a:pt x="2114306" y="38100"/>
                </a:lnTo>
                <a:lnTo>
                  <a:pt x="2114306" y="112853"/>
                </a:lnTo>
                <a:lnTo>
                  <a:pt x="2157598" y="93580"/>
                </a:lnTo>
                <a:lnTo>
                  <a:pt x="2169629" y="67741"/>
                </a:lnTo>
                <a:lnTo>
                  <a:pt x="2171206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3094" y="4279494"/>
            <a:ext cx="1490039" cy="114725"/>
          </a:xfrm>
          <a:custGeom>
            <a:avLst/>
            <a:gdLst/>
            <a:ahLst/>
            <a:cxnLst/>
            <a:rect l="l" t="t" r="r" b="b"/>
            <a:pathLst>
              <a:path w="1485900" h="114300">
                <a:moveTo>
                  <a:pt x="110208" y="38099"/>
                </a:moveTo>
                <a:lnTo>
                  <a:pt x="78549" y="6218"/>
                </a:lnTo>
                <a:lnTo>
                  <a:pt x="47298" y="800"/>
                </a:lnTo>
                <a:lnTo>
                  <a:pt x="34305" y="4697"/>
                </a:lnTo>
                <a:lnTo>
                  <a:pt x="6102" y="32960"/>
                </a:lnTo>
                <a:lnTo>
                  <a:pt x="0" y="62570"/>
                </a:lnTo>
                <a:lnTo>
                  <a:pt x="3041" y="76602"/>
                </a:lnTo>
                <a:lnTo>
                  <a:pt x="29332" y="107416"/>
                </a:lnTo>
                <a:lnTo>
                  <a:pt x="56906" y="114299"/>
                </a:lnTo>
                <a:lnTo>
                  <a:pt x="56906" y="38099"/>
                </a:lnTo>
                <a:lnTo>
                  <a:pt x="110208" y="38099"/>
                </a:lnTo>
                <a:close/>
              </a:path>
              <a:path w="1485900" h="114300">
                <a:moveTo>
                  <a:pt x="112604" y="44573"/>
                </a:moveTo>
                <a:lnTo>
                  <a:pt x="110208" y="38099"/>
                </a:lnTo>
                <a:lnTo>
                  <a:pt x="56906" y="38099"/>
                </a:lnTo>
                <a:lnTo>
                  <a:pt x="56906" y="76199"/>
                </a:lnTo>
                <a:lnTo>
                  <a:pt x="108165" y="76199"/>
                </a:lnTo>
                <a:lnTo>
                  <a:pt x="111675" y="62072"/>
                </a:lnTo>
                <a:lnTo>
                  <a:pt x="112604" y="44573"/>
                </a:lnTo>
                <a:close/>
              </a:path>
              <a:path w="1485900" h="114300">
                <a:moveTo>
                  <a:pt x="108165" y="76199"/>
                </a:moveTo>
                <a:lnTo>
                  <a:pt x="56906" y="76199"/>
                </a:lnTo>
                <a:lnTo>
                  <a:pt x="56906" y="114299"/>
                </a:lnTo>
                <a:lnTo>
                  <a:pt x="93322" y="100038"/>
                </a:lnTo>
                <a:lnTo>
                  <a:pt x="108165" y="76199"/>
                </a:lnTo>
                <a:close/>
              </a:path>
              <a:path w="1485900" h="114300">
                <a:moveTo>
                  <a:pt x="112604" y="76199"/>
                </a:moveTo>
                <a:lnTo>
                  <a:pt x="112604" y="44573"/>
                </a:lnTo>
                <a:lnTo>
                  <a:pt x="111675" y="62072"/>
                </a:lnTo>
                <a:lnTo>
                  <a:pt x="108165" y="76199"/>
                </a:lnTo>
                <a:lnTo>
                  <a:pt x="112604" y="76199"/>
                </a:lnTo>
                <a:close/>
              </a:path>
              <a:path w="1485900" h="114300">
                <a:moveTo>
                  <a:pt x="1377177" y="38099"/>
                </a:moveTo>
                <a:lnTo>
                  <a:pt x="110208" y="38099"/>
                </a:lnTo>
                <a:lnTo>
                  <a:pt x="112604" y="44573"/>
                </a:lnTo>
                <a:lnTo>
                  <a:pt x="112604" y="76199"/>
                </a:lnTo>
                <a:lnTo>
                  <a:pt x="1372726" y="76199"/>
                </a:lnTo>
                <a:lnTo>
                  <a:pt x="1372726" y="69765"/>
                </a:lnTo>
                <a:lnTo>
                  <a:pt x="1373647" y="52484"/>
                </a:lnTo>
                <a:lnTo>
                  <a:pt x="1377177" y="38099"/>
                </a:lnTo>
                <a:close/>
              </a:path>
              <a:path w="1485900" h="114300">
                <a:moveTo>
                  <a:pt x="1428506" y="76199"/>
                </a:moveTo>
                <a:lnTo>
                  <a:pt x="1428506" y="38099"/>
                </a:lnTo>
                <a:lnTo>
                  <a:pt x="1377177" y="38099"/>
                </a:lnTo>
                <a:lnTo>
                  <a:pt x="1373647" y="52484"/>
                </a:lnTo>
                <a:lnTo>
                  <a:pt x="1372726" y="69765"/>
                </a:lnTo>
                <a:lnTo>
                  <a:pt x="1375012" y="76199"/>
                </a:lnTo>
                <a:lnTo>
                  <a:pt x="1428506" y="76199"/>
                </a:lnTo>
                <a:close/>
              </a:path>
              <a:path w="1485900" h="114300">
                <a:moveTo>
                  <a:pt x="1375012" y="76199"/>
                </a:moveTo>
                <a:lnTo>
                  <a:pt x="1372726" y="69765"/>
                </a:lnTo>
                <a:lnTo>
                  <a:pt x="1372726" y="76199"/>
                </a:lnTo>
                <a:lnTo>
                  <a:pt x="1375012" y="76199"/>
                </a:lnTo>
                <a:close/>
              </a:path>
              <a:path w="1485900" h="114300">
                <a:moveTo>
                  <a:pt x="1428506" y="112853"/>
                </a:moveTo>
                <a:lnTo>
                  <a:pt x="1428506" y="76199"/>
                </a:lnTo>
                <a:lnTo>
                  <a:pt x="1375012" y="76199"/>
                </a:lnTo>
                <a:lnTo>
                  <a:pt x="1406366" y="108201"/>
                </a:lnTo>
                <a:lnTo>
                  <a:pt x="1428506" y="112853"/>
                </a:lnTo>
                <a:close/>
              </a:path>
              <a:path w="1485900" h="114300">
                <a:moveTo>
                  <a:pt x="1485406" y="51845"/>
                </a:moveTo>
                <a:lnTo>
                  <a:pt x="1466978" y="15116"/>
                </a:lnTo>
                <a:lnTo>
                  <a:pt x="1428506" y="0"/>
                </a:lnTo>
                <a:lnTo>
                  <a:pt x="1426241" y="43"/>
                </a:lnTo>
                <a:lnTo>
                  <a:pt x="1383493" y="24724"/>
                </a:lnTo>
                <a:lnTo>
                  <a:pt x="1377177" y="38099"/>
                </a:lnTo>
                <a:lnTo>
                  <a:pt x="1428506" y="38099"/>
                </a:lnTo>
                <a:lnTo>
                  <a:pt x="1428506" y="112853"/>
                </a:lnTo>
                <a:lnTo>
                  <a:pt x="1471798" y="93580"/>
                </a:lnTo>
                <a:lnTo>
                  <a:pt x="1483829" y="67741"/>
                </a:lnTo>
                <a:lnTo>
                  <a:pt x="1485406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0724" y="4279494"/>
            <a:ext cx="1184390" cy="114725"/>
          </a:xfrm>
          <a:custGeom>
            <a:avLst/>
            <a:gdLst/>
            <a:ahLst/>
            <a:cxnLst/>
            <a:rect l="l" t="t" r="r" b="b"/>
            <a:pathLst>
              <a:path w="1181100" h="114300">
                <a:moveTo>
                  <a:pt x="110203" y="38100"/>
                </a:moveTo>
                <a:lnTo>
                  <a:pt x="78651" y="6235"/>
                </a:lnTo>
                <a:lnTo>
                  <a:pt x="47475" y="801"/>
                </a:lnTo>
                <a:lnTo>
                  <a:pt x="34617" y="4698"/>
                </a:lnTo>
                <a:lnTo>
                  <a:pt x="6240" y="32961"/>
                </a:lnTo>
                <a:lnTo>
                  <a:pt x="0" y="62570"/>
                </a:lnTo>
                <a:lnTo>
                  <a:pt x="3117" y="76602"/>
                </a:lnTo>
                <a:lnTo>
                  <a:pt x="29663" y="107416"/>
                </a:lnTo>
                <a:lnTo>
                  <a:pt x="56899" y="114300"/>
                </a:lnTo>
                <a:lnTo>
                  <a:pt x="56899" y="38100"/>
                </a:lnTo>
                <a:lnTo>
                  <a:pt x="110203" y="38100"/>
                </a:lnTo>
                <a:close/>
              </a:path>
              <a:path w="1181100" h="114300">
                <a:moveTo>
                  <a:pt x="112626" y="44692"/>
                </a:moveTo>
                <a:lnTo>
                  <a:pt x="110203" y="38100"/>
                </a:lnTo>
                <a:lnTo>
                  <a:pt x="56899" y="38100"/>
                </a:lnTo>
                <a:lnTo>
                  <a:pt x="56899" y="76200"/>
                </a:lnTo>
                <a:lnTo>
                  <a:pt x="108177" y="76200"/>
                </a:lnTo>
                <a:lnTo>
                  <a:pt x="111684" y="62168"/>
                </a:lnTo>
                <a:lnTo>
                  <a:pt x="112626" y="44692"/>
                </a:lnTo>
                <a:close/>
              </a:path>
              <a:path w="1181100" h="114300">
                <a:moveTo>
                  <a:pt x="108177" y="76200"/>
                </a:moveTo>
                <a:lnTo>
                  <a:pt x="56899" y="76200"/>
                </a:lnTo>
                <a:lnTo>
                  <a:pt x="56899" y="114300"/>
                </a:lnTo>
                <a:lnTo>
                  <a:pt x="93273" y="100091"/>
                </a:lnTo>
                <a:lnTo>
                  <a:pt x="108177" y="76200"/>
                </a:lnTo>
                <a:close/>
              </a:path>
              <a:path w="1181100" h="114300">
                <a:moveTo>
                  <a:pt x="112626" y="76200"/>
                </a:moveTo>
                <a:lnTo>
                  <a:pt x="112626" y="44692"/>
                </a:lnTo>
                <a:lnTo>
                  <a:pt x="111684" y="62168"/>
                </a:lnTo>
                <a:lnTo>
                  <a:pt x="108177" y="76200"/>
                </a:lnTo>
                <a:lnTo>
                  <a:pt x="112626" y="76200"/>
                </a:lnTo>
                <a:close/>
              </a:path>
              <a:path w="1181100" h="114300">
                <a:moveTo>
                  <a:pt x="1072508" y="38100"/>
                </a:moveTo>
                <a:lnTo>
                  <a:pt x="110203" y="38100"/>
                </a:lnTo>
                <a:lnTo>
                  <a:pt x="112626" y="44692"/>
                </a:lnTo>
                <a:lnTo>
                  <a:pt x="112626" y="76200"/>
                </a:lnTo>
                <a:lnTo>
                  <a:pt x="1067955" y="76200"/>
                </a:lnTo>
                <a:lnTo>
                  <a:pt x="1067955" y="69765"/>
                </a:lnTo>
                <a:lnTo>
                  <a:pt x="1068901" y="52488"/>
                </a:lnTo>
                <a:lnTo>
                  <a:pt x="1072508" y="38100"/>
                </a:lnTo>
                <a:close/>
              </a:path>
              <a:path w="1181100" h="114300">
                <a:moveTo>
                  <a:pt x="1123699" y="76200"/>
                </a:moveTo>
                <a:lnTo>
                  <a:pt x="1123699" y="38100"/>
                </a:lnTo>
                <a:lnTo>
                  <a:pt x="1072508" y="38100"/>
                </a:lnTo>
                <a:lnTo>
                  <a:pt x="1068901" y="52488"/>
                </a:lnTo>
                <a:lnTo>
                  <a:pt x="1067955" y="69765"/>
                </a:lnTo>
                <a:lnTo>
                  <a:pt x="1070290" y="76200"/>
                </a:lnTo>
                <a:lnTo>
                  <a:pt x="1123699" y="76200"/>
                </a:lnTo>
                <a:close/>
              </a:path>
              <a:path w="1181100" h="114300">
                <a:moveTo>
                  <a:pt x="1070290" y="76200"/>
                </a:moveTo>
                <a:lnTo>
                  <a:pt x="1067955" y="69765"/>
                </a:lnTo>
                <a:lnTo>
                  <a:pt x="1067955" y="76200"/>
                </a:lnTo>
                <a:lnTo>
                  <a:pt x="1070290" y="76200"/>
                </a:lnTo>
                <a:close/>
              </a:path>
              <a:path w="1181100" h="114300">
                <a:moveTo>
                  <a:pt x="1123699" y="112844"/>
                </a:moveTo>
                <a:lnTo>
                  <a:pt x="1123699" y="76200"/>
                </a:lnTo>
                <a:lnTo>
                  <a:pt x="1070290" y="76200"/>
                </a:lnTo>
                <a:lnTo>
                  <a:pt x="1101892" y="108201"/>
                </a:lnTo>
                <a:lnTo>
                  <a:pt x="1123699" y="112844"/>
                </a:lnTo>
                <a:close/>
              </a:path>
              <a:path w="1181100" h="114300">
                <a:moveTo>
                  <a:pt x="1180599" y="51845"/>
                </a:moveTo>
                <a:lnTo>
                  <a:pt x="1162171" y="15116"/>
                </a:lnTo>
                <a:lnTo>
                  <a:pt x="1123699" y="0"/>
                </a:lnTo>
                <a:lnTo>
                  <a:pt x="1121462" y="44"/>
                </a:lnTo>
                <a:lnTo>
                  <a:pt x="1078920" y="24733"/>
                </a:lnTo>
                <a:lnTo>
                  <a:pt x="1072508" y="38100"/>
                </a:lnTo>
                <a:lnTo>
                  <a:pt x="1123699" y="38100"/>
                </a:lnTo>
                <a:lnTo>
                  <a:pt x="1123699" y="112844"/>
                </a:lnTo>
                <a:lnTo>
                  <a:pt x="1166991" y="93580"/>
                </a:lnTo>
                <a:lnTo>
                  <a:pt x="1179022" y="67741"/>
                </a:lnTo>
                <a:lnTo>
                  <a:pt x="1180599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1425" y="3820594"/>
            <a:ext cx="801692" cy="120460"/>
          </a:xfrm>
          <a:custGeom>
            <a:avLst/>
            <a:gdLst/>
            <a:ahLst/>
            <a:cxnLst/>
            <a:rect l="l" t="t" r="r" b="b"/>
            <a:pathLst>
              <a:path w="799465" h="120014">
                <a:moveTo>
                  <a:pt x="110048" y="43014"/>
                </a:moveTo>
                <a:lnTo>
                  <a:pt x="77608" y="10937"/>
                </a:lnTo>
                <a:lnTo>
                  <a:pt x="46227" y="6221"/>
                </a:lnTo>
                <a:lnTo>
                  <a:pt x="33499" y="10198"/>
                </a:lnTo>
                <a:lnTo>
                  <a:pt x="5669" y="38452"/>
                </a:lnTo>
                <a:lnTo>
                  <a:pt x="0" y="67904"/>
                </a:lnTo>
                <a:lnTo>
                  <a:pt x="3117" y="81936"/>
                </a:lnTo>
                <a:lnTo>
                  <a:pt x="29663" y="112750"/>
                </a:lnTo>
                <a:lnTo>
                  <a:pt x="56137" y="119537"/>
                </a:lnTo>
                <a:lnTo>
                  <a:pt x="56137" y="43433"/>
                </a:lnTo>
                <a:lnTo>
                  <a:pt x="110048" y="43014"/>
                </a:lnTo>
                <a:close/>
              </a:path>
              <a:path w="799465" h="120014">
                <a:moveTo>
                  <a:pt x="114020" y="60823"/>
                </a:moveTo>
                <a:lnTo>
                  <a:pt x="112060" y="48002"/>
                </a:lnTo>
                <a:lnTo>
                  <a:pt x="110048" y="43014"/>
                </a:lnTo>
                <a:lnTo>
                  <a:pt x="56137" y="43433"/>
                </a:lnTo>
                <a:lnTo>
                  <a:pt x="56899" y="81533"/>
                </a:lnTo>
                <a:lnTo>
                  <a:pt x="110179" y="81119"/>
                </a:lnTo>
                <a:lnTo>
                  <a:pt x="112291" y="75486"/>
                </a:lnTo>
                <a:lnTo>
                  <a:pt x="114020" y="60823"/>
                </a:lnTo>
                <a:close/>
              </a:path>
              <a:path w="799465" h="120014">
                <a:moveTo>
                  <a:pt x="110179" y="81119"/>
                </a:moveTo>
                <a:lnTo>
                  <a:pt x="56899" y="81533"/>
                </a:lnTo>
                <a:lnTo>
                  <a:pt x="56137" y="43433"/>
                </a:lnTo>
                <a:lnTo>
                  <a:pt x="56137" y="119537"/>
                </a:lnTo>
                <a:lnTo>
                  <a:pt x="99601" y="99985"/>
                </a:lnTo>
                <a:lnTo>
                  <a:pt x="107349" y="88664"/>
                </a:lnTo>
                <a:lnTo>
                  <a:pt x="110179" y="81119"/>
                </a:lnTo>
                <a:close/>
              </a:path>
              <a:path w="799465" h="120014">
                <a:moveTo>
                  <a:pt x="689125" y="38510"/>
                </a:moveTo>
                <a:lnTo>
                  <a:pt x="110048" y="43014"/>
                </a:lnTo>
                <a:lnTo>
                  <a:pt x="112060" y="48002"/>
                </a:lnTo>
                <a:lnTo>
                  <a:pt x="114020" y="60823"/>
                </a:lnTo>
                <a:lnTo>
                  <a:pt x="114020" y="81089"/>
                </a:lnTo>
                <a:lnTo>
                  <a:pt x="685550" y="76644"/>
                </a:lnTo>
                <a:lnTo>
                  <a:pt x="685550" y="58322"/>
                </a:lnTo>
                <a:lnTo>
                  <a:pt x="687028" y="44133"/>
                </a:lnTo>
                <a:lnTo>
                  <a:pt x="689125" y="38510"/>
                </a:lnTo>
                <a:close/>
              </a:path>
              <a:path w="799465" h="120014">
                <a:moveTo>
                  <a:pt x="114020" y="81089"/>
                </a:moveTo>
                <a:lnTo>
                  <a:pt x="114020" y="60823"/>
                </a:lnTo>
                <a:lnTo>
                  <a:pt x="112291" y="75486"/>
                </a:lnTo>
                <a:lnTo>
                  <a:pt x="110179" y="81119"/>
                </a:lnTo>
                <a:lnTo>
                  <a:pt x="114020" y="81089"/>
                </a:lnTo>
                <a:close/>
              </a:path>
              <a:path w="799465" h="120014">
                <a:moveTo>
                  <a:pt x="742699" y="76200"/>
                </a:moveTo>
                <a:lnTo>
                  <a:pt x="741937" y="38100"/>
                </a:lnTo>
                <a:lnTo>
                  <a:pt x="689125" y="38510"/>
                </a:lnTo>
                <a:lnTo>
                  <a:pt x="687028" y="44133"/>
                </a:lnTo>
                <a:lnTo>
                  <a:pt x="685550" y="58322"/>
                </a:lnTo>
                <a:lnTo>
                  <a:pt x="687186" y="71239"/>
                </a:lnTo>
                <a:lnTo>
                  <a:pt x="689266" y="76615"/>
                </a:lnTo>
                <a:lnTo>
                  <a:pt x="742699" y="76200"/>
                </a:lnTo>
                <a:close/>
              </a:path>
              <a:path w="799465" h="120014">
                <a:moveTo>
                  <a:pt x="689266" y="76615"/>
                </a:moveTo>
                <a:lnTo>
                  <a:pt x="687186" y="71239"/>
                </a:lnTo>
                <a:lnTo>
                  <a:pt x="685550" y="58322"/>
                </a:lnTo>
                <a:lnTo>
                  <a:pt x="685550" y="76644"/>
                </a:lnTo>
                <a:lnTo>
                  <a:pt x="689266" y="76615"/>
                </a:lnTo>
                <a:close/>
              </a:path>
              <a:path w="799465" h="120014">
                <a:moveTo>
                  <a:pt x="799414" y="51272"/>
                </a:moveTo>
                <a:lnTo>
                  <a:pt x="780586" y="14930"/>
                </a:lnTo>
                <a:lnTo>
                  <a:pt x="741937" y="0"/>
                </a:lnTo>
                <a:lnTo>
                  <a:pt x="735197" y="560"/>
                </a:lnTo>
                <a:lnTo>
                  <a:pt x="699557" y="19940"/>
                </a:lnTo>
                <a:lnTo>
                  <a:pt x="689125" y="38510"/>
                </a:lnTo>
                <a:lnTo>
                  <a:pt x="741937" y="38100"/>
                </a:lnTo>
                <a:lnTo>
                  <a:pt x="742699" y="76200"/>
                </a:lnTo>
                <a:lnTo>
                  <a:pt x="742699" y="112872"/>
                </a:lnTo>
                <a:lnTo>
                  <a:pt x="752754" y="113420"/>
                </a:lnTo>
                <a:lnTo>
                  <a:pt x="786376" y="92964"/>
                </a:lnTo>
                <a:lnTo>
                  <a:pt x="797971" y="67045"/>
                </a:lnTo>
                <a:lnTo>
                  <a:pt x="799414" y="51272"/>
                </a:lnTo>
                <a:close/>
              </a:path>
              <a:path w="799465" h="120014">
                <a:moveTo>
                  <a:pt x="742699" y="112872"/>
                </a:moveTo>
                <a:lnTo>
                  <a:pt x="742699" y="76200"/>
                </a:lnTo>
                <a:lnTo>
                  <a:pt x="689266" y="76615"/>
                </a:lnTo>
                <a:lnTo>
                  <a:pt x="721490" y="108645"/>
                </a:lnTo>
                <a:lnTo>
                  <a:pt x="742699" y="112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9504" y="4279494"/>
            <a:ext cx="496680" cy="114725"/>
          </a:xfrm>
          <a:custGeom>
            <a:avLst/>
            <a:gdLst/>
            <a:ahLst/>
            <a:cxnLst/>
            <a:rect l="l" t="t" r="r" b="b"/>
            <a:pathLst>
              <a:path w="495300" h="114300">
                <a:moveTo>
                  <a:pt x="110203" y="38100"/>
                </a:moveTo>
                <a:lnTo>
                  <a:pt x="78650" y="6235"/>
                </a:lnTo>
                <a:lnTo>
                  <a:pt x="47475" y="801"/>
                </a:lnTo>
                <a:lnTo>
                  <a:pt x="34617" y="4698"/>
                </a:lnTo>
                <a:lnTo>
                  <a:pt x="6240" y="32961"/>
                </a:lnTo>
                <a:lnTo>
                  <a:pt x="0" y="62570"/>
                </a:lnTo>
                <a:lnTo>
                  <a:pt x="3117" y="76602"/>
                </a:lnTo>
                <a:lnTo>
                  <a:pt x="29663" y="107416"/>
                </a:lnTo>
                <a:lnTo>
                  <a:pt x="56899" y="114300"/>
                </a:lnTo>
                <a:lnTo>
                  <a:pt x="56899" y="38100"/>
                </a:lnTo>
                <a:lnTo>
                  <a:pt x="110203" y="38100"/>
                </a:lnTo>
                <a:close/>
              </a:path>
              <a:path w="495300" h="114300">
                <a:moveTo>
                  <a:pt x="112626" y="44692"/>
                </a:moveTo>
                <a:lnTo>
                  <a:pt x="110203" y="38100"/>
                </a:lnTo>
                <a:lnTo>
                  <a:pt x="56899" y="38100"/>
                </a:lnTo>
                <a:lnTo>
                  <a:pt x="56899" y="76200"/>
                </a:lnTo>
                <a:lnTo>
                  <a:pt x="108177" y="76200"/>
                </a:lnTo>
                <a:lnTo>
                  <a:pt x="111684" y="62168"/>
                </a:lnTo>
                <a:lnTo>
                  <a:pt x="112626" y="44692"/>
                </a:lnTo>
                <a:close/>
              </a:path>
              <a:path w="495300" h="114300">
                <a:moveTo>
                  <a:pt x="108177" y="76200"/>
                </a:moveTo>
                <a:lnTo>
                  <a:pt x="56899" y="76200"/>
                </a:lnTo>
                <a:lnTo>
                  <a:pt x="56899" y="114300"/>
                </a:lnTo>
                <a:lnTo>
                  <a:pt x="93273" y="100091"/>
                </a:lnTo>
                <a:lnTo>
                  <a:pt x="108177" y="76200"/>
                </a:lnTo>
                <a:close/>
              </a:path>
              <a:path w="495300" h="114300">
                <a:moveTo>
                  <a:pt x="112626" y="76200"/>
                </a:moveTo>
                <a:lnTo>
                  <a:pt x="112626" y="44692"/>
                </a:lnTo>
                <a:lnTo>
                  <a:pt x="111684" y="62168"/>
                </a:lnTo>
                <a:lnTo>
                  <a:pt x="108177" y="76200"/>
                </a:lnTo>
                <a:lnTo>
                  <a:pt x="112626" y="76200"/>
                </a:lnTo>
                <a:close/>
              </a:path>
              <a:path w="495300" h="114300">
                <a:moveTo>
                  <a:pt x="386708" y="38100"/>
                </a:moveTo>
                <a:lnTo>
                  <a:pt x="110203" y="38100"/>
                </a:lnTo>
                <a:lnTo>
                  <a:pt x="112626" y="44692"/>
                </a:lnTo>
                <a:lnTo>
                  <a:pt x="112626" y="76200"/>
                </a:lnTo>
                <a:lnTo>
                  <a:pt x="382155" y="76200"/>
                </a:lnTo>
                <a:lnTo>
                  <a:pt x="382155" y="69765"/>
                </a:lnTo>
                <a:lnTo>
                  <a:pt x="383101" y="52488"/>
                </a:lnTo>
                <a:lnTo>
                  <a:pt x="386708" y="38100"/>
                </a:lnTo>
                <a:close/>
              </a:path>
              <a:path w="495300" h="114300">
                <a:moveTo>
                  <a:pt x="437899" y="76200"/>
                </a:moveTo>
                <a:lnTo>
                  <a:pt x="437899" y="38100"/>
                </a:lnTo>
                <a:lnTo>
                  <a:pt x="386708" y="38100"/>
                </a:lnTo>
                <a:lnTo>
                  <a:pt x="383101" y="52488"/>
                </a:lnTo>
                <a:lnTo>
                  <a:pt x="382155" y="69765"/>
                </a:lnTo>
                <a:lnTo>
                  <a:pt x="384490" y="76200"/>
                </a:lnTo>
                <a:lnTo>
                  <a:pt x="437899" y="76200"/>
                </a:lnTo>
                <a:close/>
              </a:path>
              <a:path w="495300" h="114300">
                <a:moveTo>
                  <a:pt x="384490" y="76200"/>
                </a:moveTo>
                <a:lnTo>
                  <a:pt x="382155" y="69765"/>
                </a:lnTo>
                <a:lnTo>
                  <a:pt x="382155" y="76200"/>
                </a:lnTo>
                <a:lnTo>
                  <a:pt x="384490" y="76200"/>
                </a:lnTo>
                <a:close/>
              </a:path>
              <a:path w="495300" h="114300">
                <a:moveTo>
                  <a:pt x="437899" y="112844"/>
                </a:moveTo>
                <a:lnTo>
                  <a:pt x="437899" y="76200"/>
                </a:lnTo>
                <a:lnTo>
                  <a:pt x="384490" y="76200"/>
                </a:lnTo>
                <a:lnTo>
                  <a:pt x="416092" y="108201"/>
                </a:lnTo>
                <a:lnTo>
                  <a:pt x="437899" y="112844"/>
                </a:lnTo>
                <a:close/>
              </a:path>
              <a:path w="495300" h="114300">
                <a:moveTo>
                  <a:pt x="494799" y="51845"/>
                </a:moveTo>
                <a:lnTo>
                  <a:pt x="476371" y="15116"/>
                </a:lnTo>
                <a:lnTo>
                  <a:pt x="437899" y="0"/>
                </a:lnTo>
                <a:lnTo>
                  <a:pt x="435662" y="44"/>
                </a:lnTo>
                <a:lnTo>
                  <a:pt x="393120" y="24733"/>
                </a:lnTo>
                <a:lnTo>
                  <a:pt x="386708" y="38100"/>
                </a:lnTo>
                <a:lnTo>
                  <a:pt x="437899" y="38100"/>
                </a:lnTo>
                <a:lnTo>
                  <a:pt x="437899" y="112844"/>
                </a:lnTo>
                <a:lnTo>
                  <a:pt x="481191" y="93580"/>
                </a:lnTo>
                <a:lnTo>
                  <a:pt x="493222" y="67741"/>
                </a:lnTo>
                <a:lnTo>
                  <a:pt x="494799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4318" y="2569029"/>
            <a:ext cx="337487" cy="783869"/>
          </a:xfrm>
          <a:custGeom>
            <a:avLst/>
            <a:gdLst/>
            <a:ahLst/>
            <a:cxnLst/>
            <a:rect l="l" t="t" r="r" b="b"/>
            <a:pathLst>
              <a:path w="336550" h="592454">
                <a:moveTo>
                  <a:pt x="28223" y="525219"/>
                </a:moveTo>
                <a:lnTo>
                  <a:pt x="0" y="505206"/>
                </a:lnTo>
                <a:lnTo>
                  <a:pt x="27432" y="564210"/>
                </a:lnTo>
                <a:lnTo>
                  <a:pt x="27432" y="533400"/>
                </a:lnTo>
                <a:lnTo>
                  <a:pt x="28223" y="525219"/>
                </a:lnTo>
                <a:close/>
              </a:path>
              <a:path w="336550" h="592454">
                <a:moveTo>
                  <a:pt x="41305" y="534495"/>
                </a:moveTo>
                <a:lnTo>
                  <a:pt x="28223" y="525219"/>
                </a:lnTo>
                <a:lnTo>
                  <a:pt x="27432" y="533400"/>
                </a:lnTo>
                <a:lnTo>
                  <a:pt x="41305" y="534495"/>
                </a:lnTo>
                <a:close/>
              </a:path>
              <a:path w="336550" h="592454">
                <a:moveTo>
                  <a:pt x="86106" y="507492"/>
                </a:moveTo>
                <a:lnTo>
                  <a:pt x="57065" y="525516"/>
                </a:lnTo>
                <a:lnTo>
                  <a:pt x="56387" y="535686"/>
                </a:lnTo>
                <a:lnTo>
                  <a:pt x="42454" y="534586"/>
                </a:lnTo>
                <a:lnTo>
                  <a:pt x="41909" y="534924"/>
                </a:lnTo>
                <a:lnTo>
                  <a:pt x="41305" y="534495"/>
                </a:lnTo>
                <a:lnTo>
                  <a:pt x="27432" y="533400"/>
                </a:lnTo>
                <a:lnTo>
                  <a:pt x="27432" y="564210"/>
                </a:lnTo>
                <a:lnTo>
                  <a:pt x="40385" y="592074"/>
                </a:lnTo>
                <a:lnTo>
                  <a:pt x="86106" y="507492"/>
                </a:lnTo>
                <a:close/>
              </a:path>
              <a:path w="336550" h="592454">
                <a:moveTo>
                  <a:pt x="336042" y="28194"/>
                </a:moveTo>
                <a:lnTo>
                  <a:pt x="335279" y="0"/>
                </a:lnTo>
                <a:lnTo>
                  <a:pt x="328422" y="0"/>
                </a:lnTo>
                <a:lnTo>
                  <a:pt x="320040" y="762"/>
                </a:lnTo>
                <a:lnTo>
                  <a:pt x="297179" y="5334"/>
                </a:lnTo>
                <a:lnTo>
                  <a:pt x="289559" y="8381"/>
                </a:lnTo>
                <a:lnTo>
                  <a:pt x="281940" y="10668"/>
                </a:lnTo>
                <a:lnTo>
                  <a:pt x="274320" y="14478"/>
                </a:lnTo>
                <a:lnTo>
                  <a:pt x="267461" y="17525"/>
                </a:lnTo>
                <a:lnTo>
                  <a:pt x="259842" y="22098"/>
                </a:lnTo>
                <a:lnTo>
                  <a:pt x="252983" y="25908"/>
                </a:lnTo>
                <a:lnTo>
                  <a:pt x="245364" y="31242"/>
                </a:lnTo>
                <a:lnTo>
                  <a:pt x="238506" y="35814"/>
                </a:lnTo>
                <a:lnTo>
                  <a:pt x="197358" y="73151"/>
                </a:lnTo>
                <a:lnTo>
                  <a:pt x="165353" y="112014"/>
                </a:lnTo>
                <a:lnTo>
                  <a:pt x="141732" y="148590"/>
                </a:lnTo>
                <a:lnTo>
                  <a:pt x="119633" y="188214"/>
                </a:lnTo>
                <a:lnTo>
                  <a:pt x="99822" y="230886"/>
                </a:lnTo>
                <a:lnTo>
                  <a:pt x="73152" y="300990"/>
                </a:lnTo>
                <a:lnTo>
                  <a:pt x="57911" y="350519"/>
                </a:lnTo>
                <a:lnTo>
                  <a:pt x="45720" y="402336"/>
                </a:lnTo>
                <a:lnTo>
                  <a:pt x="32765" y="482346"/>
                </a:lnTo>
                <a:lnTo>
                  <a:pt x="28223" y="525219"/>
                </a:lnTo>
                <a:lnTo>
                  <a:pt x="41305" y="534495"/>
                </a:lnTo>
                <a:lnTo>
                  <a:pt x="42454" y="534586"/>
                </a:lnTo>
                <a:lnTo>
                  <a:pt x="57065" y="525516"/>
                </a:lnTo>
                <a:lnTo>
                  <a:pt x="57911" y="512825"/>
                </a:lnTo>
                <a:lnTo>
                  <a:pt x="60959" y="486156"/>
                </a:lnTo>
                <a:lnTo>
                  <a:pt x="68579" y="434340"/>
                </a:lnTo>
                <a:lnTo>
                  <a:pt x="79247" y="383286"/>
                </a:lnTo>
                <a:lnTo>
                  <a:pt x="92202" y="334518"/>
                </a:lnTo>
                <a:lnTo>
                  <a:pt x="116585" y="264414"/>
                </a:lnTo>
                <a:lnTo>
                  <a:pt x="134873" y="221742"/>
                </a:lnTo>
                <a:lnTo>
                  <a:pt x="155447" y="182118"/>
                </a:lnTo>
                <a:lnTo>
                  <a:pt x="176783" y="146304"/>
                </a:lnTo>
                <a:lnTo>
                  <a:pt x="200406" y="113538"/>
                </a:lnTo>
                <a:lnTo>
                  <a:pt x="206502" y="106680"/>
                </a:lnTo>
                <a:lnTo>
                  <a:pt x="211835" y="99822"/>
                </a:lnTo>
                <a:lnTo>
                  <a:pt x="224027" y="86106"/>
                </a:lnTo>
                <a:lnTo>
                  <a:pt x="230123" y="80010"/>
                </a:lnTo>
                <a:lnTo>
                  <a:pt x="248411" y="64007"/>
                </a:lnTo>
                <a:lnTo>
                  <a:pt x="255270" y="59436"/>
                </a:lnTo>
                <a:lnTo>
                  <a:pt x="267461" y="50292"/>
                </a:lnTo>
                <a:lnTo>
                  <a:pt x="304800" y="33528"/>
                </a:lnTo>
                <a:lnTo>
                  <a:pt x="310896" y="31242"/>
                </a:lnTo>
                <a:lnTo>
                  <a:pt x="316992" y="30480"/>
                </a:lnTo>
                <a:lnTo>
                  <a:pt x="323088" y="28956"/>
                </a:lnTo>
                <a:lnTo>
                  <a:pt x="329183" y="28956"/>
                </a:lnTo>
                <a:lnTo>
                  <a:pt x="336042" y="28194"/>
                </a:lnTo>
                <a:close/>
              </a:path>
              <a:path w="336550" h="592454">
                <a:moveTo>
                  <a:pt x="57065" y="525516"/>
                </a:moveTo>
                <a:lnTo>
                  <a:pt x="42454" y="534586"/>
                </a:lnTo>
                <a:lnTo>
                  <a:pt x="56387" y="535686"/>
                </a:lnTo>
                <a:lnTo>
                  <a:pt x="57065" y="52551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3801" y="3189723"/>
            <a:ext cx="1434640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800" dirty="0">
              <a:latin typeface="Times New Roman"/>
              <a:cs typeface="Times New Roman"/>
            </a:endParaRPr>
          </a:p>
          <a:p>
            <a:pPr marR="111469" algn="ctr">
              <a:spcBef>
                <a:spcPts val="24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 dirty="0">
              <a:latin typeface="Times New Roman"/>
              <a:cs typeface="Times New Roman"/>
            </a:endParaRPr>
          </a:p>
          <a:p>
            <a:pPr marL="178351">
              <a:spcBef>
                <a:spcPts val="27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6427" y="3199072"/>
            <a:ext cx="1732648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 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394284">
              <a:spcBef>
                <a:spcPts val="24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800" dirty="0">
              <a:latin typeface="Times New Roman"/>
              <a:cs typeface="Times New Roman"/>
            </a:endParaRPr>
          </a:p>
          <a:p>
            <a:pPr marL="1095586">
              <a:spcBef>
                <a:spcPts val="28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8434" y="3647090"/>
            <a:ext cx="2076503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587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19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286"/>
              </a:spcBef>
              <a:tabLst>
                <a:tab pos="668180" algn="l"/>
                <a:tab pos="1706438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18	22	23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9137" y="3712407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8703" y="4101212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065" y="5017130"/>
            <a:ext cx="7269989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  <a:tabLst>
                <a:tab pos="146184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Query:	</a:t>
            </a:r>
            <a:r>
              <a:rPr sz="3200" spc="-15" dirty="0">
                <a:latin typeface="Times New Roman"/>
                <a:cs typeface="Times New Roman"/>
              </a:rPr>
              <a:t>For 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query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interval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interval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overlaps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99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Following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lang="en-US" spc="-25" dirty="0"/>
              <a:t>M</a:t>
            </a:r>
            <a:r>
              <a:rPr spc="-25" dirty="0" smtClean="0"/>
              <a:t>ethodology</a:t>
            </a:r>
            <a:endParaRPr spc="-25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54C3B10-E24F-4138-9A54-636A5E101F64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6071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7114" y="4806824"/>
            <a:ext cx="1222596" cy="1223732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200" y="609600"/>
                </a:moveTo>
                <a:lnTo>
                  <a:pt x="1217180" y="559585"/>
                </a:lnTo>
                <a:lnTo>
                  <a:pt x="1211224" y="510687"/>
                </a:lnTo>
                <a:lnTo>
                  <a:pt x="1201490" y="463063"/>
                </a:lnTo>
                <a:lnTo>
                  <a:pt x="1188134" y="416868"/>
                </a:lnTo>
                <a:lnTo>
                  <a:pt x="1171313" y="372260"/>
                </a:lnTo>
                <a:lnTo>
                  <a:pt x="1151182" y="329395"/>
                </a:lnTo>
                <a:lnTo>
                  <a:pt x="1127899" y="288430"/>
                </a:lnTo>
                <a:lnTo>
                  <a:pt x="1101620" y="249521"/>
                </a:lnTo>
                <a:lnTo>
                  <a:pt x="1072502" y="212825"/>
                </a:lnTo>
                <a:lnTo>
                  <a:pt x="1040701" y="178498"/>
                </a:lnTo>
                <a:lnTo>
                  <a:pt x="1006374" y="146697"/>
                </a:lnTo>
                <a:lnTo>
                  <a:pt x="969678" y="117579"/>
                </a:lnTo>
                <a:lnTo>
                  <a:pt x="930769" y="91300"/>
                </a:lnTo>
                <a:lnTo>
                  <a:pt x="889804" y="68017"/>
                </a:lnTo>
                <a:lnTo>
                  <a:pt x="846939" y="47886"/>
                </a:lnTo>
                <a:lnTo>
                  <a:pt x="802331" y="31065"/>
                </a:lnTo>
                <a:lnTo>
                  <a:pt x="756136" y="17709"/>
                </a:lnTo>
                <a:lnTo>
                  <a:pt x="708512" y="7975"/>
                </a:lnTo>
                <a:lnTo>
                  <a:pt x="659614" y="2019"/>
                </a:lnTo>
                <a:lnTo>
                  <a:pt x="609599" y="0"/>
                </a:lnTo>
                <a:lnTo>
                  <a:pt x="559585" y="2019"/>
                </a:lnTo>
                <a:lnTo>
                  <a:pt x="510687" y="7975"/>
                </a:lnTo>
                <a:lnTo>
                  <a:pt x="463063" y="17709"/>
                </a:lnTo>
                <a:lnTo>
                  <a:pt x="416868" y="31065"/>
                </a:lnTo>
                <a:lnTo>
                  <a:pt x="372260" y="47886"/>
                </a:lnTo>
                <a:lnTo>
                  <a:pt x="329395" y="68017"/>
                </a:lnTo>
                <a:lnTo>
                  <a:pt x="288430" y="91300"/>
                </a:lnTo>
                <a:lnTo>
                  <a:pt x="249521" y="117579"/>
                </a:lnTo>
                <a:lnTo>
                  <a:pt x="212825" y="146697"/>
                </a:lnTo>
                <a:lnTo>
                  <a:pt x="178498" y="178498"/>
                </a:lnTo>
                <a:lnTo>
                  <a:pt x="146697" y="212825"/>
                </a:lnTo>
                <a:lnTo>
                  <a:pt x="117579" y="249521"/>
                </a:lnTo>
                <a:lnTo>
                  <a:pt x="91300" y="288430"/>
                </a:lnTo>
                <a:lnTo>
                  <a:pt x="68017" y="329395"/>
                </a:lnTo>
                <a:lnTo>
                  <a:pt x="47886" y="372260"/>
                </a:lnTo>
                <a:lnTo>
                  <a:pt x="31065" y="416868"/>
                </a:lnTo>
                <a:lnTo>
                  <a:pt x="17709" y="463063"/>
                </a:lnTo>
                <a:lnTo>
                  <a:pt x="7975" y="510687"/>
                </a:lnTo>
                <a:lnTo>
                  <a:pt x="2019" y="559585"/>
                </a:lnTo>
                <a:lnTo>
                  <a:pt x="0" y="609600"/>
                </a:lnTo>
                <a:lnTo>
                  <a:pt x="2019" y="659614"/>
                </a:lnTo>
                <a:lnTo>
                  <a:pt x="7975" y="708512"/>
                </a:lnTo>
                <a:lnTo>
                  <a:pt x="17709" y="756136"/>
                </a:lnTo>
                <a:lnTo>
                  <a:pt x="31065" y="802330"/>
                </a:lnTo>
                <a:lnTo>
                  <a:pt x="47886" y="846938"/>
                </a:lnTo>
                <a:lnTo>
                  <a:pt x="68017" y="889803"/>
                </a:lnTo>
                <a:lnTo>
                  <a:pt x="91300" y="930769"/>
                </a:lnTo>
                <a:lnTo>
                  <a:pt x="117579" y="969678"/>
                </a:lnTo>
                <a:lnTo>
                  <a:pt x="146697" y="1006374"/>
                </a:lnTo>
                <a:lnTo>
                  <a:pt x="178498" y="1040701"/>
                </a:lnTo>
                <a:lnTo>
                  <a:pt x="212825" y="1072502"/>
                </a:lnTo>
                <a:lnTo>
                  <a:pt x="249521" y="1101620"/>
                </a:lnTo>
                <a:lnTo>
                  <a:pt x="288430" y="1127899"/>
                </a:lnTo>
                <a:lnTo>
                  <a:pt x="329395" y="1151182"/>
                </a:lnTo>
                <a:lnTo>
                  <a:pt x="372260" y="1171312"/>
                </a:lnTo>
                <a:lnTo>
                  <a:pt x="416868" y="1188134"/>
                </a:lnTo>
                <a:lnTo>
                  <a:pt x="463063" y="1201490"/>
                </a:lnTo>
                <a:lnTo>
                  <a:pt x="510687" y="1211224"/>
                </a:lnTo>
                <a:lnTo>
                  <a:pt x="559585" y="1217180"/>
                </a:lnTo>
                <a:lnTo>
                  <a:pt x="609600" y="1219200"/>
                </a:lnTo>
                <a:lnTo>
                  <a:pt x="659614" y="1217180"/>
                </a:lnTo>
                <a:lnTo>
                  <a:pt x="708512" y="1211224"/>
                </a:lnTo>
                <a:lnTo>
                  <a:pt x="756136" y="1201490"/>
                </a:lnTo>
                <a:lnTo>
                  <a:pt x="802331" y="1188134"/>
                </a:lnTo>
                <a:lnTo>
                  <a:pt x="846939" y="1171312"/>
                </a:lnTo>
                <a:lnTo>
                  <a:pt x="889804" y="1151182"/>
                </a:lnTo>
                <a:lnTo>
                  <a:pt x="930769" y="1127899"/>
                </a:lnTo>
                <a:lnTo>
                  <a:pt x="969678" y="1101620"/>
                </a:lnTo>
                <a:lnTo>
                  <a:pt x="1006374" y="1072502"/>
                </a:lnTo>
                <a:lnTo>
                  <a:pt x="1040701" y="1040701"/>
                </a:lnTo>
                <a:lnTo>
                  <a:pt x="1072502" y="1006374"/>
                </a:lnTo>
                <a:lnTo>
                  <a:pt x="1101620" y="969678"/>
                </a:lnTo>
                <a:lnTo>
                  <a:pt x="1127899" y="930769"/>
                </a:lnTo>
                <a:lnTo>
                  <a:pt x="1151182" y="889803"/>
                </a:lnTo>
                <a:lnTo>
                  <a:pt x="1171313" y="846938"/>
                </a:lnTo>
                <a:lnTo>
                  <a:pt x="1188134" y="802330"/>
                </a:lnTo>
                <a:lnTo>
                  <a:pt x="1201490" y="756136"/>
                </a:lnTo>
                <a:lnTo>
                  <a:pt x="1211224" y="708512"/>
                </a:lnTo>
                <a:lnTo>
                  <a:pt x="1217180" y="659614"/>
                </a:lnTo>
                <a:lnTo>
                  <a:pt x="1219200" y="6096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0702" y="4730341"/>
            <a:ext cx="1222596" cy="1223732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200" y="609600"/>
                </a:moveTo>
                <a:lnTo>
                  <a:pt x="1217180" y="559585"/>
                </a:lnTo>
                <a:lnTo>
                  <a:pt x="1211224" y="510687"/>
                </a:lnTo>
                <a:lnTo>
                  <a:pt x="1201490" y="463063"/>
                </a:lnTo>
                <a:lnTo>
                  <a:pt x="1188134" y="416868"/>
                </a:lnTo>
                <a:lnTo>
                  <a:pt x="1171313" y="372260"/>
                </a:lnTo>
                <a:lnTo>
                  <a:pt x="1151182" y="329395"/>
                </a:lnTo>
                <a:lnTo>
                  <a:pt x="1127899" y="288430"/>
                </a:lnTo>
                <a:lnTo>
                  <a:pt x="1101620" y="249521"/>
                </a:lnTo>
                <a:lnTo>
                  <a:pt x="1072502" y="212825"/>
                </a:lnTo>
                <a:lnTo>
                  <a:pt x="1040701" y="178498"/>
                </a:lnTo>
                <a:lnTo>
                  <a:pt x="1006374" y="146697"/>
                </a:lnTo>
                <a:lnTo>
                  <a:pt x="969678" y="117579"/>
                </a:lnTo>
                <a:lnTo>
                  <a:pt x="930769" y="91300"/>
                </a:lnTo>
                <a:lnTo>
                  <a:pt x="889804" y="68017"/>
                </a:lnTo>
                <a:lnTo>
                  <a:pt x="846939" y="47886"/>
                </a:lnTo>
                <a:lnTo>
                  <a:pt x="802331" y="31065"/>
                </a:lnTo>
                <a:lnTo>
                  <a:pt x="756136" y="17709"/>
                </a:lnTo>
                <a:lnTo>
                  <a:pt x="708512" y="7975"/>
                </a:lnTo>
                <a:lnTo>
                  <a:pt x="659614" y="2019"/>
                </a:lnTo>
                <a:lnTo>
                  <a:pt x="609599" y="0"/>
                </a:lnTo>
                <a:lnTo>
                  <a:pt x="559585" y="2019"/>
                </a:lnTo>
                <a:lnTo>
                  <a:pt x="510687" y="7975"/>
                </a:lnTo>
                <a:lnTo>
                  <a:pt x="463063" y="17709"/>
                </a:lnTo>
                <a:lnTo>
                  <a:pt x="416868" y="31065"/>
                </a:lnTo>
                <a:lnTo>
                  <a:pt x="372260" y="47886"/>
                </a:lnTo>
                <a:lnTo>
                  <a:pt x="329395" y="68017"/>
                </a:lnTo>
                <a:lnTo>
                  <a:pt x="288430" y="91300"/>
                </a:lnTo>
                <a:lnTo>
                  <a:pt x="249521" y="117579"/>
                </a:lnTo>
                <a:lnTo>
                  <a:pt x="212825" y="146697"/>
                </a:lnTo>
                <a:lnTo>
                  <a:pt x="178498" y="178498"/>
                </a:lnTo>
                <a:lnTo>
                  <a:pt x="146697" y="212825"/>
                </a:lnTo>
                <a:lnTo>
                  <a:pt x="117579" y="249521"/>
                </a:lnTo>
                <a:lnTo>
                  <a:pt x="91300" y="288430"/>
                </a:lnTo>
                <a:lnTo>
                  <a:pt x="68017" y="329395"/>
                </a:lnTo>
                <a:lnTo>
                  <a:pt x="47886" y="372260"/>
                </a:lnTo>
                <a:lnTo>
                  <a:pt x="31065" y="416868"/>
                </a:lnTo>
                <a:lnTo>
                  <a:pt x="17709" y="463063"/>
                </a:lnTo>
                <a:lnTo>
                  <a:pt x="7975" y="510687"/>
                </a:lnTo>
                <a:lnTo>
                  <a:pt x="2019" y="559585"/>
                </a:lnTo>
                <a:lnTo>
                  <a:pt x="0" y="609600"/>
                </a:lnTo>
                <a:lnTo>
                  <a:pt x="2019" y="659614"/>
                </a:lnTo>
                <a:lnTo>
                  <a:pt x="7975" y="708512"/>
                </a:lnTo>
                <a:lnTo>
                  <a:pt x="17709" y="756136"/>
                </a:lnTo>
                <a:lnTo>
                  <a:pt x="31065" y="802331"/>
                </a:lnTo>
                <a:lnTo>
                  <a:pt x="47886" y="846939"/>
                </a:lnTo>
                <a:lnTo>
                  <a:pt x="68017" y="889804"/>
                </a:lnTo>
                <a:lnTo>
                  <a:pt x="91300" y="930769"/>
                </a:lnTo>
                <a:lnTo>
                  <a:pt x="117579" y="969678"/>
                </a:lnTo>
                <a:lnTo>
                  <a:pt x="146697" y="1006374"/>
                </a:lnTo>
                <a:lnTo>
                  <a:pt x="178498" y="1040701"/>
                </a:lnTo>
                <a:lnTo>
                  <a:pt x="212825" y="1072502"/>
                </a:lnTo>
                <a:lnTo>
                  <a:pt x="249521" y="1101620"/>
                </a:lnTo>
                <a:lnTo>
                  <a:pt x="288430" y="1127899"/>
                </a:lnTo>
                <a:lnTo>
                  <a:pt x="329395" y="1151182"/>
                </a:lnTo>
                <a:lnTo>
                  <a:pt x="372260" y="1171313"/>
                </a:lnTo>
                <a:lnTo>
                  <a:pt x="416868" y="1188134"/>
                </a:lnTo>
                <a:lnTo>
                  <a:pt x="463063" y="1201490"/>
                </a:lnTo>
                <a:lnTo>
                  <a:pt x="510687" y="1211224"/>
                </a:lnTo>
                <a:lnTo>
                  <a:pt x="559585" y="1217180"/>
                </a:lnTo>
                <a:lnTo>
                  <a:pt x="609600" y="1219200"/>
                </a:lnTo>
                <a:lnTo>
                  <a:pt x="659614" y="1217180"/>
                </a:lnTo>
                <a:lnTo>
                  <a:pt x="708512" y="1211224"/>
                </a:lnTo>
                <a:lnTo>
                  <a:pt x="756136" y="1201490"/>
                </a:lnTo>
                <a:lnTo>
                  <a:pt x="802331" y="1188134"/>
                </a:lnTo>
                <a:lnTo>
                  <a:pt x="846939" y="1171313"/>
                </a:lnTo>
                <a:lnTo>
                  <a:pt x="889804" y="1151182"/>
                </a:lnTo>
                <a:lnTo>
                  <a:pt x="930769" y="1127899"/>
                </a:lnTo>
                <a:lnTo>
                  <a:pt x="969678" y="1101620"/>
                </a:lnTo>
                <a:lnTo>
                  <a:pt x="1006374" y="1072502"/>
                </a:lnTo>
                <a:lnTo>
                  <a:pt x="1040701" y="1040701"/>
                </a:lnTo>
                <a:lnTo>
                  <a:pt x="1072502" y="1006374"/>
                </a:lnTo>
                <a:lnTo>
                  <a:pt x="1101620" y="969678"/>
                </a:lnTo>
                <a:lnTo>
                  <a:pt x="1127899" y="930769"/>
                </a:lnTo>
                <a:lnTo>
                  <a:pt x="1151182" y="889804"/>
                </a:lnTo>
                <a:lnTo>
                  <a:pt x="1171313" y="846939"/>
                </a:lnTo>
                <a:lnTo>
                  <a:pt x="1188134" y="802331"/>
                </a:lnTo>
                <a:lnTo>
                  <a:pt x="1201490" y="756136"/>
                </a:lnTo>
                <a:lnTo>
                  <a:pt x="1211224" y="708512"/>
                </a:lnTo>
                <a:lnTo>
                  <a:pt x="1217180" y="659614"/>
                </a:lnTo>
                <a:lnTo>
                  <a:pt x="1219200" y="6096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0702" y="4730341"/>
            <a:ext cx="1222596" cy="1223732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599" y="0"/>
                </a:moveTo>
                <a:lnTo>
                  <a:pt x="559585" y="2019"/>
                </a:lnTo>
                <a:lnTo>
                  <a:pt x="510687" y="7975"/>
                </a:lnTo>
                <a:lnTo>
                  <a:pt x="463063" y="17709"/>
                </a:lnTo>
                <a:lnTo>
                  <a:pt x="416868" y="31065"/>
                </a:lnTo>
                <a:lnTo>
                  <a:pt x="372260" y="47886"/>
                </a:lnTo>
                <a:lnTo>
                  <a:pt x="329395" y="68017"/>
                </a:lnTo>
                <a:lnTo>
                  <a:pt x="288430" y="91300"/>
                </a:lnTo>
                <a:lnTo>
                  <a:pt x="249521" y="117579"/>
                </a:lnTo>
                <a:lnTo>
                  <a:pt x="212825" y="146697"/>
                </a:lnTo>
                <a:lnTo>
                  <a:pt x="178498" y="178498"/>
                </a:lnTo>
                <a:lnTo>
                  <a:pt x="146697" y="212825"/>
                </a:lnTo>
                <a:lnTo>
                  <a:pt x="117579" y="249521"/>
                </a:lnTo>
                <a:lnTo>
                  <a:pt x="91300" y="288430"/>
                </a:lnTo>
                <a:lnTo>
                  <a:pt x="68017" y="329395"/>
                </a:lnTo>
                <a:lnTo>
                  <a:pt x="47886" y="372260"/>
                </a:lnTo>
                <a:lnTo>
                  <a:pt x="31065" y="416868"/>
                </a:lnTo>
                <a:lnTo>
                  <a:pt x="17709" y="463063"/>
                </a:lnTo>
                <a:lnTo>
                  <a:pt x="7975" y="510687"/>
                </a:lnTo>
                <a:lnTo>
                  <a:pt x="2019" y="559585"/>
                </a:lnTo>
                <a:lnTo>
                  <a:pt x="0" y="609600"/>
                </a:lnTo>
                <a:lnTo>
                  <a:pt x="2019" y="659614"/>
                </a:lnTo>
                <a:lnTo>
                  <a:pt x="7975" y="708512"/>
                </a:lnTo>
                <a:lnTo>
                  <a:pt x="17709" y="756136"/>
                </a:lnTo>
                <a:lnTo>
                  <a:pt x="31065" y="802331"/>
                </a:lnTo>
                <a:lnTo>
                  <a:pt x="47886" y="846939"/>
                </a:lnTo>
                <a:lnTo>
                  <a:pt x="68017" y="889804"/>
                </a:lnTo>
                <a:lnTo>
                  <a:pt x="91300" y="930769"/>
                </a:lnTo>
                <a:lnTo>
                  <a:pt x="117579" y="969678"/>
                </a:lnTo>
                <a:lnTo>
                  <a:pt x="146697" y="1006374"/>
                </a:lnTo>
                <a:lnTo>
                  <a:pt x="178498" y="1040701"/>
                </a:lnTo>
                <a:lnTo>
                  <a:pt x="212825" y="1072502"/>
                </a:lnTo>
                <a:lnTo>
                  <a:pt x="249521" y="1101620"/>
                </a:lnTo>
                <a:lnTo>
                  <a:pt x="288430" y="1127899"/>
                </a:lnTo>
                <a:lnTo>
                  <a:pt x="329395" y="1151182"/>
                </a:lnTo>
                <a:lnTo>
                  <a:pt x="372260" y="1171313"/>
                </a:lnTo>
                <a:lnTo>
                  <a:pt x="416868" y="1188134"/>
                </a:lnTo>
                <a:lnTo>
                  <a:pt x="463063" y="1201490"/>
                </a:lnTo>
                <a:lnTo>
                  <a:pt x="510687" y="1211224"/>
                </a:lnTo>
                <a:lnTo>
                  <a:pt x="559585" y="1217180"/>
                </a:lnTo>
                <a:lnTo>
                  <a:pt x="609600" y="1219200"/>
                </a:lnTo>
                <a:lnTo>
                  <a:pt x="659614" y="1217180"/>
                </a:lnTo>
                <a:lnTo>
                  <a:pt x="708512" y="1211224"/>
                </a:lnTo>
                <a:lnTo>
                  <a:pt x="756136" y="1201490"/>
                </a:lnTo>
                <a:lnTo>
                  <a:pt x="802331" y="1188134"/>
                </a:lnTo>
                <a:lnTo>
                  <a:pt x="846939" y="1171313"/>
                </a:lnTo>
                <a:lnTo>
                  <a:pt x="889804" y="1151182"/>
                </a:lnTo>
                <a:lnTo>
                  <a:pt x="930769" y="1127899"/>
                </a:lnTo>
                <a:lnTo>
                  <a:pt x="969678" y="1101620"/>
                </a:lnTo>
                <a:lnTo>
                  <a:pt x="1006374" y="1072502"/>
                </a:lnTo>
                <a:lnTo>
                  <a:pt x="1040701" y="1040701"/>
                </a:lnTo>
                <a:lnTo>
                  <a:pt x="1072502" y="1006374"/>
                </a:lnTo>
                <a:lnTo>
                  <a:pt x="1101620" y="969678"/>
                </a:lnTo>
                <a:lnTo>
                  <a:pt x="1127899" y="930769"/>
                </a:lnTo>
                <a:lnTo>
                  <a:pt x="1151182" y="889804"/>
                </a:lnTo>
                <a:lnTo>
                  <a:pt x="1171313" y="846939"/>
                </a:lnTo>
                <a:lnTo>
                  <a:pt x="1188134" y="802331"/>
                </a:lnTo>
                <a:lnTo>
                  <a:pt x="1201490" y="756136"/>
                </a:lnTo>
                <a:lnTo>
                  <a:pt x="1211224" y="708512"/>
                </a:lnTo>
                <a:lnTo>
                  <a:pt x="1217180" y="659614"/>
                </a:lnTo>
                <a:lnTo>
                  <a:pt x="1219200" y="609600"/>
                </a:lnTo>
                <a:lnTo>
                  <a:pt x="1217180" y="559585"/>
                </a:lnTo>
                <a:lnTo>
                  <a:pt x="1211224" y="510687"/>
                </a:lnTo>
                <a:lnTo>
                  <a:pt x="1201490" y="463063"/>
                </a:lnTo>
                <a:lnTo>
                  <a:pt x="1188134" y="416868"/>
                </a:lnTo>
                <a:lnTo>
                  <a:pt x="1171313" y="372260"/>
                </a:lnTo>
                <a:lnTo>
                  <a:pt x="1151182" y="329395"/>
                </a:lnTo>
                <a:lnTo>
                  <a:pt x="1127899" y="288430"/>
                </a:lnTo>
                <a:lnTo>
                  <a:pt x="1101620" y="249521"/>
                </a:lnTo>
                <a:lnTo>
                  <a:pt x="1072502" y="212825"/>
                </a:lnTo>
                <a:lnTo>
                  <a:pt x="1040701" y="178498"/>
                </a:lnTo>
                <a:lnTo>
                  <a:pt x="1006374" y="146697"/>
                </a:lnTo>
                <a:lnTo>
                  <a:pt x="969678" y="117579"/>
                </a:lnTo>
                <a:lnTo>
                  <a:pt x="930769" y="91300"/>
                </a:lnTo>
                <a:lnTo>
                  <a:pt x="889804" y="68017"/>
                </a:lnTo>
                <a:lnTo>
                  <a:pt x="846939" y="47886"/>
                </a:lnTo>
                <a:lnTo>
                  <a:pt x="802331" y="31065"/>
                </a:lnTo>
                <a:lnTo>
                  <a:pt x="756136" y="17709"/>
                </a:lnTo>
                <a:lnTo>
                  <a:pt x="708512" y="7975"/>
                </a:lnTo>
                <a:lnTo>
                  <a:pt x="659614" y="2019"/>
                </a:lnTo>
                <a:lnTo>
                  <a:pt x="609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0702" y="5342207"/>
            <a:ext cx="1222596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469" y="1130637"/>
            <a:ext cx="7945601" cy="4783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indent="-458617">
              <a:lnSpc>
                <a:spcPts val="3656"/>
              </a:lnSpc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i="1" spc="-20" dirty="0">
                <a:latin typeface="Times New Roman"/>
                <a:cs typeface="Times New Roman"/>
              </a:rPr>
              <a:t>Choose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an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underlying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data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structure.</a:t>
            </a:r>
            <a:endParaRPr sz="3200" dirty="0">
              <a:latin typeface="Times New Roman"/>
              <a:cs typeface="Times New Roman"/>
            </a:endParaRPr>
          </a:p>
          <a:p>
            <a:pPr marL="697481" lvl="1" indent="-226124">
              <a:lnSpc>
                <a:spcPts val="3656"/>
              </a:lnSpc>
              <a:buClr>
                <a:srgbClr val="CC0000"/>
              </a:buClr>
              <a:buFont typeface="Times New Roman"/>
              <a:buChar char="•"/>
              <a:tabLst>
                <a:tab pos="698117" algn="l"/>
              </a:tabLst>
            </a:pPr>
            <a:r>
              <a:rPr sz="3200" spc="-15" dirty="0">
                <a:latin typeface="Times New Roman"/>
                <a:cs typeface="Times New Roman"/>
              </a:rPr>
              <a:t>Red-black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(left)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endpoint.</a:t>
            </a:r>
            <a:endParaRPr sz="3200" dirty="0">
              <a:latin typeface="Times New Roman"/>
              <a:cs typeface="Times New Roman"/>
            </a:endParaRPr>
          </a:p>
          <a:p>
            <a:pPr marL="471357" marR="1034437" indent="-458617">
              <a:lnSpc>
                <a:spcPts val="3461"/>
              </a:lnSpc>
              <a:spcBef>
                <a:spcPts val="1555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i="1" spc="-15" dirty="0">
                <a:latin typeface="Times New Roman"/>
                <a:cs typeface="Times New Roman"/>
              </a:rPr>
              <a:t>Determine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additional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information to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be</a:t>
            </a:r>
            <a:r>
              <a:rPr sz="3200" i="1" spc="-15" dirty="0">
                <a:latin typeface="Times New Roman"/>
                <a:cs typeface="Times New Roman"/>
              </a:rPr>
              <a:t> stored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in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the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data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structure.</a:t>
            </a:r>
            <a:endParaRPr sz="3200" dirty="0">
              <a:latin typeface="Times New Roman"/>
              <a:cs typeface="Times New Roman"/>
            </a:endParaRPr>
          </a:p>
          <a:p>
            <a:pPr marL="697481" marR="310204" lvl="1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698117" algn="l"/>
              </a:tabLst>
            </a:pPr>
            <a:r>
              <a:rPr sz="3200" spc="-15" dirty="0">
                <a:latin typeface="Times New Roman"/>
                <a:cs typeface="Times New Roman"/>
              </a:rPr>
              <a:t>Store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rooted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interval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int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corresponding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key.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764484" marR="3667664" algn="ctr"/>
            <a:r>
              <a:rPr sz="3200" i="1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lang="en-US" sz="3200" i="1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800" i="1" baseline="-10416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4800" baseline="-10416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2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/>
            <a:r>
              <a:rPr spc="-25" dirty="0"/>
              <a:t>Example</a:t>
            </a:r>
            <a:r>
              <a:rPr spc="-5" dirty="0"/>
              <a:t> </a:t>
            </a:r>
            <a:r>
              <a:rPr lang="en-US" spc="-20" dirty="0"/>
              <a:t>I</a:t>
            </a:r>
            <a:r>
              <a:rPr spc="-20" dirty="0" smtClean="0"/>
              <a:t>nterval</a:t>
            </a:r>
            <a:r>
              <a:rPr spc="-10" dirty="0" smtClean="0"/>
              <a:t> </a:t>
            </a:r>
            <a:r>
              <a:rPr lang="en-US" spc="-20" dirty="0"/>
              <a:t>T</a:t>
            </a:r>
            <a:r>
              <a:rPr spc="-20" dirty="0" smtClean="0"/>
              <a:t>ree</a:t>
            </a:r>
            <a:endParaRPr spc="-2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EB2D668-6C42-42C0-B3D6-7803E79B21F4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599" y="1558028"/>
            <a:ext cx="6733830" cy="4314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937" y="1690890"/>
            <a:ext cx="7895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17,19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87" y="2736416"/>
            <a:ext cx="2472573" cy="286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508"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5,11</a:t>
            </a:r>
            <a:endParaRPr sz="3600" baseline="-13888" dirty="0">
              <a:latin typeface="Times New Roman"/>
              <a:cs typeface="Times New Roman"/>
            </a:endParaRPr>
          </a:p>
          <a:p>
            <a:pPr marL="915323"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600" baseline="-13888" dirty="0">
              <a:latin typeface="Times New Roman"/>
              <a:cs typeface="Times New Roman"/>
            </a:endParaRPr>
          </a:p>
          <a:p>
            <a:pPr marR="1980972" algn="ctr">
              <a:lnSpc>
                <a:spcPts val="2884"/>
              </a:lnSpc>
              <a:spcBef>
                <a:spcPts val="2453"/>
              </a:spcBef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4,8</a:t>
            </a:r>
            <a:endParaRPr sz="3600" baseline="-13888" dirty="0">
              <a:latin typeface="Times New Roman"/>
              <a:cs typeface="Times New Roman"/>
            </a:endParaRPr>
          </a:p>
          <a:p>
            <a:pPr marR="1980972" algn="ctr">
              <a:lnSpc>
                <a:spcPts val="2884"/>
              </a:lnSpc>
            </a:pPr>
            <a:r>
              <a:rPr sz="2400" spc="-6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600" baseline="-13888" dirty="0" smtClean="0">
              <a:latin typeface="Times New Roman"/>
              <a:cs typeface="Times New Roman"/>
            </a:endParaRPr>
          </a:p>
          <a:p>
            <a:pPr marR="5096" algn="r">
              <a:spcBef>
                <a:spcPts val="2448"/>
              </a:spcBef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7,10</a:t>
            </a:r>
            <a:endParaRPr sz="3600" baseline="-13888" dirty="0" smtClean="0">
              <a:latin typeface="Times New Roman"/>
              <a:cs typeface="Times New Roman"/>
            </a:endParaRPr>
          </a:p>
          <a:p>
            <a:pPr marR="121024" algn="r"/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7455" y="3760170"/>
            <a:ext cx="2571272" cy="162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3957"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15,18</a:t>
            </a:r>
            <a:endParaRPr sz="3600" baseline="-13888" dirty="0">
              <a:latin typeface="Times New Roman"/>
              <a:cs typeface="Times New Roman"/>
            </a:endParaRPr>
          </a:p>
          <a:p>
            <a:pPr marR="1777142"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600" baseline="-13888" dirty="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76461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6480" y="2736416"/>
            <a:ext cx="78959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22,23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5472" y="4382527"/>
            <a:ext cx="19026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hig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int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3200" dirty="0">
              <a:latin typeface="Times New Roman"/>
              <a:cs typeface="Times New Roman"/>
            </a:endParaRPr>
          </a:p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3200" dirty="0">
              <a:latin typeface="Times New Roman"/>
              <a:cs typeface="Times New Roman"/>
            </a:endParaRPr>
          </a:p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6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Modifying</a:t>
            </a:r>
            <a:r>
              <a:rPr spc="-15" dirty="0"/>
              <a:t> </a:t>
            </a:r>
            <a:r>
              <a:rPr lang="en-US" spc="-20" dirty="0"/>
              <a:t>O</a:t>
            </a:r>
            <a:r>
              <a:rPr spc="-20" dirty="0" smtClean="0"/>
              <a:t>perations</a:t>
            </a:r>
            <a:endParaRPr spc="-2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DA9253A-1BE1-4DCE-981B-29059D68920B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8248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4510" y="2835250"/>
            <a:ext cx="3906577" cy="2681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9112" y="5017099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5588" y="3681347"/>
            <a:ext cx="382061" cy="994283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166877" y="728471"/>
                </a:moveTo>
                <a:lnTo>
                  <a:pt x="166877" y="262127"/>
                </a:lnTo>
                <a:lnTo>
                  <a:pt x="0" y="262127"/>
                </a:lnTo>
                <a:lnTo>
                  <a:pt x="0" y="728471"/>
                </a:lnTo>
                <a:lnTo>
                  <a:pt x="166877" y="728471"/>
                </a:lnTo>
                <a:close/>
              </a:path>
              <a:path w="381000" h="990600">
                <a:moveTo>
                  <a:pt x="381000" y="495300"/>
                </a:moveTo>
                <a:lnTo>
                  <a:pt x="166877" y="0"/>
                </a:lnTo>
                <a:lnTo>
                  <a:pt x="166877" y="990600"/>
                </a:lnTo>
                <a:lnTo>
                  <a:pt x="381000" y="4953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588" y="3681347"/>
            <a:ext cx="382061" cy="994283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166877" y="0"/>
                </a:moveTo>
                <a:lnTo>
                  <a:pt x="166877" y="262127"/>
                </a:lnTo>
                <a:lnTo>
                  <a:pt x="0" y="262127"/>
                </a:lnTo>
                <a:lnTo>
                  <a:pt x="0" y="728471"/>
                </a:lnTo>
                <a:lnTo>
                  <a:pt x="166877" y="728471"/>
                </a:lnTo>
                <a:lnTo>
                  <a:pt x="166877" y="990600"/>
                </a:lnTo>
                <a:lnTo>
                  <a:pt x="381000" y="495300"/>
                </a:lnTo>
                <a:lnTo>
                  <a:pt x="166877" y="0"/>
                </a:lnTo>
                <a:close/>
              </a:path>
            </a:pathLst>
          </a:custGeom>
          <a:ln w="190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9176" y="3604863"/>
            <a:ext cx="382061" cy="994283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166877" y="728471"/>
                </a:moveTo>
                <a:lnTo>
                  <a:pt x="166877" y="262127"/>
                </a:lnTo>
                <a:lnTo>
                  <a:pt x="0" y="262127"/>
                </a:lnTo>
                <a:lnTo>
                  <a:pt x="0" y="728471"/>
                </a:lnTo>
                <a:lnTo>
                  <a:pt x="166877" y="728471"/>
                </a:lnTo>
                <a:close/>
              </a:path>
              <a:path w="381000" h="990600">
                <a:moveTo>
                  <a:pt x="381000" y="495300"/>
                </a:moveTo>
                <a:lnTo>
                  <a:pt x="166877" y="0"/>
                </a:lnTo>
                <a:lnTo>
                  <a:pt x="166877" y="990600"/>
                </a:lnTo>
                <a:lnTo>
                  <a:pt x="381000" y="4953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176" y="3604863"/>
            <a:ext cx="382061" cy="994283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166877" y="0"/>
                </a:moveTo>
                <a:lnTo>
                  <a:pt x="166877" y="262127"/>
                </a:lnTo>
                <a:lnTo>
                  <a:pt x="0" y="262127"/>
                </a:lnTo>
                <a:lnTo>
                  <a:pt x="0" y="728471"/>
                </a:lnTo>
                <a:lnTo>
                  <a:pt x="166877" y="728471"/>
                </a:lnTo>
                <a:lnTo>
                  <a:pt x="166877" y="990600"/>
                </a:lnTo>
                <a:lnTo>
                  <a:pt x="381000" y="495300"/>
                </a:lnTo>
                <a:lnTo>
                  <a:pt x="1668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362" y="2835250"/>
            <a:ext cx="3906577" cy="2681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7057" y="983866"/>
            <a:ext cx="8045574" cy="1756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357" marR="5096" indent="-458617">
              <a:lnSpc>
                <a:spcPts val="3461"/>
              </a:lnSpc>
              <a:buClr>
                <a:srgbClr val="CC0000"/>
              </a:buClr>
              <a:buFont typeface="Times New Roman"/>
              <a:buAutoNum type="arabicPeriod" startAt="3"/>
              <a:tabLst>
                <a:tab pos="471357" algn="l"/>
              </a:tabLst>
            </a:pPr>
            <a:r>
              <a:rPr sz="3200" i="1" spc="-15" dirty="0">
                <a:latin typeface="Times New Roman"/>
                <a:cs typeface="Times New Roman"/>
              </a:rPr>
              <a:t>Verify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that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this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information </a:t>
            </a:r>
            <a:r>
              <a:rPr sz="3200" i="1" spc="-20" dirty="0">
                <a:latin typeface="Times New Roman"/>
                <a:cs typeface="Times New Roman"/>
              </a:rPr>
              <a:t>can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be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maintained for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modifying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operations.</a:t>
            </a:r>
            <a:endParaRPr sz="3200">
              <a:latin typeface="Times New Roman"/>
              <a:cs typeface="Times New Roman"/>
            </a:endParaRPr>
          </a:p>
          <a:p>
            <a:pPr marL="697481" lvl="1" indent="-226124">
              <a:lnSpc>
                <a:spcPts val="3125"/>
              </a:lnSpc>
              <a:buClr>
                <a:srgbClr val="CC0000"/>
              </a:buClr>
              <a:buFont typeface="Times New Roman"/>
              <a:buChar char="•"/>
              <a:tabLst>
                <a:tab pos="698117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latin typeface="Times New Roman"/>
                <a:cs typeface="Times New Roman"/>
              </a:rPr>
              <a:t>’s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down.</a:t>
            </a:r>
            <a:endParaRPr sz="3200">
              <a:latin typeface="Times New Roman"/>
              <a:cs typeface="Times New Roman"/>
            </a:endParaRPr>
          </a:p>
          <a:p>
            <a:pPr marL="697481" lvl="1" indent="-226124">
              <a:lnSpc>
                <a:spcPts val="3551"/>
              </a:lnSpc>
              <a:buClr>
                <a:srgbClr val="CC0000"/>
              </a:buClr>
              <a:buFont typeface="Times New Roman"/>
              <a:buChar char="•"/>
              <a:tabLst>
                <a:tab pos="698117" algn="l"/>
              </a:tabLst>
            </a:pPr>
            <a:r>
              <a:rPr sz="3200" spc="-15" dirty="0">
                <a:latin typeface="Times New Roman"/>
                <a:cs typeface="Times New Roman"/>
              </a:rPr>
              <a:t>Rotations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ixup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rotation: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5716" y="2968113"/>
            <a:ext cx="63676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6,20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9075" y="3809429"/>
            <a:ext cx="78959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11,15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827" y="5017099"/>
            <a:ext cx="62900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693698" algn="l"/>
                <a:tab pos="5896417" algn="l"/>
              </a:tabLst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30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5447" y="4175783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6630" y="2968113"/>
            <a:ext cx="78959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11,15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272" y="3809429"/>
            <a:ext cx="63676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6,20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9493" y="4175783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7474" y="5692428"/>
            <a:ext cx="73132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Total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r>
              <a:rPr sz="2400" spc="196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;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ELET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similar.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5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7945" y="325665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35" dirty="0"/>
              <a:t>New</a:t>
            </a:r>
            <a:r>
              <a:rPr spc="5" dirty="0"/>
              <a:t> </a:t>
            </a:r>
            <a:r>
              <a:rPr lang="en-US" spc="-20" dirty="0" smtClean="0"/>
              <a:t>O</a:t>
            </a:r>
            <a:r>
              <a:rPr spc="-20" dirty="0" smtClean="0"/>
              <a:t>perations</a:t>
            </a:r>
            <a:endParaRPr spc="-2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EEB8570-4BF9-4DD3-B70B-619C69FAACB5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55195" y="1173337"/>
            <a:ext cx="7902937" cy="4968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720" marR="5096" indent="-458617">
              <a:lnSpc>
                <a:spcPts val="3461"/>
              </a:lnSpc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4.</a:t>
            </a:r>
            <a:r>
              <a:rPr sz="3200" spc="39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Develop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new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dynamic-set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operations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614675">
              <a:spcBef>
                <a:spcPts val="1329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NTERVAL</a:t>
            </a:r>
            <a:r>
              <a:rPr sz="2800" dirty="0">
                <a:latin typeface="Times New Roman"/>
                <a:cs typeface="Times New Roman"/>
              </a:rPr>
              <a:t>-S</a:t>
            </a:r>
            <a:r>
              <a:rPr sz="2400" dirty="0">
                <a:latin typeface="Times New Roman"/>
                <a:cs typeface="Times New Roman"/>
              </a:rPr>
              <a:t>EARC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073292">
              <a:spcBef>
                <a:spcPts val="5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endParaRPr sz="2800">
              <a:latin typeface="Times New Roman"/>
              <a:cs typeface="Times New Roman"/>
            </a:endParaRPr>
          </a:p>
          <a:p>
            <a:pPr marL="1073292">
              <a:lnSpc>
                <a:spcPts val="3350"/>
              </a:lnSpc>
            </a:pPr>
            <a:r>
              <a:rPr sz="2800" b="1" spc="-5" dirty="0">
                <a:latin typeface="Times New Roman"/>
                <a:cs typeface="Times New Roman"/>
              </a:rPr>
              <a:t>whil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2400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800">
              <a:latin typeface="Times New Roman"/>
              <a:cs typeface="Times New Roman"/>
            </a:endParaRPr>
          </a:p>
          <a:p>
            <a:pPr marL="3879138">
              <a:lnSpc>
                <a:spcPts val="3330"/>
              </a:lnSpc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int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]] &gt;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])</a:t>
            </a:r>
            <a:endParaRPr sz="2800">
              <a:latin typeface="Times New Roman"/>
              <a:cs typeface="Times New Roman"/>
            </a:endParaRPr>
          </a:p>
          <a:p>
            <a:pPr marR="552889" algn="ctr">
              <a:lnSpc>
                <a:spcPts val="335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236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8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don’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overlap</a:t>
            </a:r>
            <a:endParaRPr sz="2800">
              <a:latin typeface="Times New Roman"/>
              <a:cs typeface="Times New Roman"/>
            </a:endParaRPr>
          </a:p>
          <a:p>
            <a:pPr marL="1994985">
              <a:spcBef>
                <a:spcPts val="90"/>
              </a:spcBef>
            </a:pP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2400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800">
              <a:latin typeface="Times New Roman"/>
              <a:cs typeface="Times New Roman"/>
            </a:endParaRPr>
          </a:p>
          <a:p>
            <a:pPr marL="2449144">
              <a:spcBef>
                <a:spcPts val="5"/>
              </a:spcBef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R="579641" algn="ctr">
              <a:lnSpc>
                <a:spcPts val="3350"/>
              </a:lnSpc>
            </a:pPr>
            <a:r>
              <a:rPr sz="2800" b="1" spc="-5" dirty="0">
                <a:latin typeface="Times New Roman"/>
                <a:cs typeface="Times New Roman"/>
              </a:rPr>
              <a:t>els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073292">
              <a:lnSpc>
                <a:spcPts val="3335"/>
              </a:lnSpc>
            </a:pPr>
            <a:r>
              <a:rPr sz="2800" b="1" spc="-5" dirty="0">
                <a:latin typeface="Times New Roman"/>
                <a:cs typeface="Times New Roman"/>
              </a:rPr>
              <a:t>retur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1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object 9"/>
          <p:cNvSpPr txBox="1"/>
          <p:nvPr/>
        </p:nvSpPr>
        <p:spPr>
          <a:xfrm>
            <a:off x="2657404" y="4402702"/>
            <a:ext cx="5157191" cy="172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13559" algn="ctr">
              <a:lnSpc>
                <a:spcPts val="2884"/>
              </a:lnSpc>
            </a:pPr>
            <a:endParaRPr lang="en-US" sz="2400" spc="-602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R="4513559" algn="ctr">
              <a:lnSpc>
                <a:spcPts val="2884"/>
              </a:lnSpc>
            </a:pPr>
            <a:endParaRPr sz="3600" baseline="-13888" dirty="0">
              <a:latin typeface="Times New Roman"/>
              <a:cs typeface="Times New Roman"/>
            </a:endParaRPr>
          </a:p>
          <a:p>
            <a:pPr marL="1211514">
              <a:spcBef>
                <a:spcPts val="18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[14,16]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[15,18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overlap</a:t>
            </a:r>
            <a:endParaRPr sz="2800" dirty="0">
              <a:latin typeface="Times New Roman"/>
              <a:cs typeface="Times New Roman"/>
            </a:endParaRPr>
          </a:p>
          <a:p>
            <a:pPr marL="1211514">
              <a:spcBef>
                <a:spcPts val="702"/>
              </a:spcBef>
            </a:pPr>
            <a:r>
              <a:rPr sz="2800" b="1" spc="-5" dirty="0">
                <a:latin typeface="Times New Roman"/>
                <a:cs typeface="Times New Roman"/>
              </a:rPr>
              <a:t>retur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[15,18]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  <a:tabLst>
                <a:tab pos="3470203" algn="l"/>
              </a:tabLst>
            </a:pPr>
            <a:r>
              <a:rPr spc="-25" dirty="0" smtClean="0"/>
              <a:t>Example</a:t>
            </a:r>
            <a:r>
              <a:rPr lang="en-US" spc="-25" dirty="0" smtClean="0"/>
              <a:t> </a:t>
            </a:r>
            <a:r>
              <a:rPr spc="-20" dirty="0" smtClean="0"/>
              <a:t>1</a:t>
            </a:r>
            <a:r>
              <a:rPr spc="-20" dirty="0"/>
              <a:t>:</a:t>
            </a:r>
            <a:r>
              <a:rPr spc="-5" dirty="0"/>
              <a:t> </a:t>
            </a:r>
            <a:r>
              <a:rPr sz="3200" b="0" spc="-20" dirty="0"/>
              <a:t>I</a:t>
            </a:r>
            <a:r>
              <a:rPr sz="2400" b="0" dirty="0"/>
              <a:t>NTERVAL</a:t>
            </a:r>
            <a:r>
              <a:rPr sz="3200" b="0" spc="-20" dirty="0"/>
              <a:t>-S</a:t>
            </a:r>
            <a:r>
              <a:rPr sz="2400" b="0" spc="-5" dirty="0"/>
              <a:t>EARCH</a:t>
            </a:r>
            <a:r>
              <a:rPr sz="3200" b="0" spc="-20" dirty="0">
                <a:solidFill>
                  <a:srgbClr val="008A87"/>
                </a:solidFill>
              </a:rPr>
              <a:t>([14,16])</a:t>
            </a:r>
            <a:endParaRPr sz="3200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0773967-440E-4A77-A162-81D7268C911D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1713" y="1206205"/>
            <a:ext cx="6733830" cy="4134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937" y="1351814"/>
            <a:ext cx="789593" cy="382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17,19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438" y="1705419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806" y="2384593"/>
            <a:ext cx="63676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5,11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858" y="3429355"/>
            <a:ext cx="4839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4,8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6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227" y="3429355"/>
            <a:ext cx="7895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15,18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2279" y="4474881"/>
            <a:ext cx="63676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7,10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6480" y="2384593"/>
            <a:ext cx="78959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22,23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822" y="1386469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3978" y="4698517"/>
            <a:ext cx="4799963" cy="1433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32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[14,16]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[17,19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don’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overlap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757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14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18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03487" y="2993570"/>
            <a:ext cx="845254" cy="45613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bject 9"/>
          <p:cNvSpPr txBox="1"/>
          <p:nvPr/>
        </p:nvSpPr>
        <p:spPr>
          <a:xfrm>
            <a:off x="2658034" y="4401225"/>
            <a:ext cx="5821977" cy="172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78554" algn="ctr">
              <a:lnSpc>
                <a:spcPts val="2884"/>
              </a:lnSpc>
            </a:pPr>
            <a:endParaRPr lang="en-US" sz="2400" spc="-602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R="5178554" algn="ctr">
              <a:lnSpc>
                <a:spcPts val="2884"/>
              </a:lnSpc>
            </a:pPr>
            <a:endParaRPr sz="3600" baseline="-13888" dirty="0">
              <a:latin typeface="Times New Roman"/>
              <a:cs typeface="Times New Roman"/>
            </a:endParaRPr>
          </a:p>
          <a:p>
            <a:pPr marL="1211514">
              <a:spcBef>
                <a:spcPts val="18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[14,16]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[5,11]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don’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overlap</a:t>
            </a:r>
            <a:endParaRPr sz="2800" dirty="0">
              <a:latin typeface="Times New Roman"/>
              <a:cs typeface="Times New Roman"/>
            </a:endParaRPr>
          </a:p>
          <a:p>
            <a:pPr marL="1211514">
              <a:spcBef>
                <a:spcPts val="70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14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3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13437 0.0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38 0.04769 L 2.22222E-6 0.2032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12" grpId="1"/>
      <p:bldP spid="13" grpId="0"/>
      <p:bldP spid="25" grpId="0"/>
      <p:bldP spid="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  <a:tabLst>
                <a:tab pos="3470203" algn="l"/>
              </a:tabLst>
            </a:pPr>
            <a:r>
              <a:rPr spc="-25" dirty="0" smtClean="0"/>
              <a:t>Example</a:t>
            </a:r>
            <a:r>
              <a:rPr lang="en-US" spc="-25" dirty="0" smtClean="0"/>
              <a:t> </a:t>
            </a:r>
            <a:r>
              <a:rPr spc="-20" dirty="0" smtClean="0"/>
              <a:t>2</a:t>
            </a:r>
            <a:r>
              <a:rPr spc="-20" dirty="0"/>
              <a:t>:</a:t>
            </a:r>
            <a:r>
              <a:rPr spc="-5" dirty="0"/>
              <a:t> </a:t>
            </a:r>
            <a:r>
              <a:rPr sz="3200" b="0" spc="-20" dirty="0"/>
              <a:t>I</a:t>
            </a:r>
            <a:r>
              <a:rPr sz="2400" b="0" dirty="0"/>
              <a:t>NTERVAL</a:t>
            </a:r>
            <a:r>
              <a:rPr sz="3200" b="0" spc="-20" dirty="0"/>
              <a:t>-S</a:t>
            </a:r>
            <a:r>
              <a:rPr sz="2400" b="0" spc="-5" dirty="0"/>
              <a:t>EARCH</a:t>
            </a:r>
            <a:r>
              <a:rPr sz="3200" b="0" spc="-20" dirty="0">
                <a:solidFill>
                  <a:srgbClr val="008A87"/>
                </a:solidFill>
              </a:rPr>
              <a:t>([12,14])</a:t>
            </a:r>
            <a:endParaRPr sz="32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DA8B42B-DDE8-4D78-8D13-9D88F7BC5772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599" y="1206205"/>
            <a:ext cx="6733830" cy="4134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937" y="1351814"/>
            <a:ext cx="789593" cy="382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17,19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438" y="1705419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806" y="2384593"/>
            <a:ext cx="63676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5,11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858" y="3429355"/>
            <a:ext cx="4839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4,8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6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227" y="3429355"/>
            <a:ext cx="7895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15,18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2279" y="4474881"/>
            <a:ext cx="63676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7,10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6480" y="2384593"/>
            <a:ext cx="78959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22,23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</a:pPr>
            <a:r>
              <a:rPr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822" y="1386469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1156" y="4706144"/>
            <a:ext cx="4799963" cy="1433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32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[17,19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don’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overlap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spcBef>
                <a:spcPts val="757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12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18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44937" y="2960915"/>
            <a:ext cx="916948" cy="4793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bject 9"/>
          <p:cNvSpPr txBox="1"/>
          <p:nvPr/>
        </p:nvSpPr>
        <p:spPr>
          <a:xfrm>
            <a:off x="2612280" y="4474881"/>
            <a:ext cx="5821977" cy="172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78554" algn="ctr">
              <a:lnSpc>
                <a:spcPts val="2884"/>
              </a:lnSpc>
            </a:pPr>
            <a:endParaRPr sz="3600" baseline="-13888" dirty="0" smtClean="0">
              <a:latin typeface="Times New Roman"/>
              <a:cs typeface="Times New Roman"/>
            </a:endParaRPr>
          </a:p>
          <a:p>
            <a:pPr marR="5181102" algn="ctr">
              <a:lnSpc>
                <a:spcPts val="2884"/>
              </a:lnSpc>
            </a:pPr>
            <a:endParaRPr sz="3600" baseline="-13888" dirty="0" smtClean="0">
              <a:latin typeface="Times New Roman"/>
              <a:cs typeface="Times New Roman"/>
            </a:endParaRPr>
          </a:p>
          <a:p>
            <a:pPr marL="1211514">
              <a:spcBef>
                <a:spcPts val="186"/>
              </a:spcBef>
            </a:pP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sz="2800" spc="-5" dirty="0" smtClean="0">
                <a:latin typeface="Times New Roman"/>
                <a:cs typeface="Times New Roman"/>
              </a:rPr>
              <a:t>an</a:t>
            </a:r>
            <a:r>
              <a:rPr sz="2800" dirty="0" smtClean="0">
                <a:latin typeface="Times New Roman"/>
                <a:cs typeface="Times New Roman"/>
              </a:rPr>
              <a:t>d 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[5,11]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don’</a:t>
            </a:r>
            <a:r>
              <a:rPr sz="2800" dirty="0" smtClean="0">
                <a:latin typeface="Times New Roman"/>
                <a:cs typeface="Times New Roman"/>
              </a:rPr>
              <a:t>t</a:t>
            </a:r>
            <a:r>
              <a:rPr sz="2800" spc="-5" dirty="0" smtClean="0">
                <a:latin typeface="Times New Roman"/>
                <a:cs typeface="Times New Roman"/>
              </a:rPr>
              <a:t> overlap</a:t>
            </a:r>
            <a:endParaRPr sz="2800" dirty="0" smtClean="0">
              <a:latin typeface="Times New Roman"/>
              <a:cs typeface="Times New Roman"/>
            </a:endParaRPr>
          </a:p>
          <a:p>
            <a:pPr marL="1211514">
              <a:spcBef>
                <a:spcPts val="702"/>
              </a:spcBef>
            </a:pP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2612280" y="4474881"/>
            <a:ext cx="5998999" cy="1720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355631" algn="ctr">
              <a:lnSpc>
                <a:spcPts val="2884"/>
              </a:lnSpc>
            </a:pPr>
            <a:endParaRPr sz="3600" baseline="-13888" dirty="0">
              <a:latin typeface="Times New Roman"/>
              <a:cs typeface="Times New Roman"/>
            </a:endParaRPr>
          </a:p>
          <a:p>
            <a:pPr marR="5358179" algn="ctr">
              <a:lnSpc>
                <a:spcPts val="2884"/>
              </a:lnSpc>
            </a:pPr>
            <a:endParaRPr sz="3600" baseline="-13888" dirty="0">
              <a:latin typeface="Times New Roman"/>
              <a:cs typeface="Times New Roman"/>
            </a:endParaRPr>
          </a:p>
          <a:p>
            <a:pPr marL="1211514">
              <a:spcBef>
                <a:spcPts val="186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[15,18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don’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overlap</a:t>
            </a:r>
            <a:endParaRPr sz="2800" dirty="0">
              <a:latin typeface="Times New Roman"/>
              <a:cs typeface="Times New Roman"/>
            </a:endParaRPr>
          </a:p>
          <a:p>
            <a:pPr marL="1211514">
              <a:spcBef>
                <a:spcPts val="70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12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5429" y="4136599"/>
            <a:ext cx="447334" cy="4793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bject 11"/>
          <p:cNvSpPr txBox="1"/>
          <p:nvPr/>
        </p:nvSpPr>
        <p:spPr>
          <a:xfrm>
            <a:off x="3811158" y="4445801"/>
            <a:ext cx="3758845" cy="1633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3538"/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330"/>
              </a:lnSpc>
              <a:spcBef>
                <a:spcPts val="2307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2400" spc="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n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interva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overlap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sz="2800" spc="-5" dirty="0">
                <a:latin typeface="Times New Roman"/>
                <a:cs typeface="Times New Roman"/>
              </a:rPr>
              <a:t>exists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9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2986 0.0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86 0.04769 L 0.06423 0.233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5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3 0.23357 L 0.09271 0.4571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3" grpId="0"/>
      <p:bldP spid="20" grpId="0"/>
      <p:bldP spid="20" grpId="1"/>
      <p:bldP spid="22" grpId="0"/>
      <p:bldP spid="22" grpId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0" dirty="0"/>
              <a:t>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63D0738-EBFE-4CBE-8DA0-66D9C450944E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707" y="1130660"/>
            <a:ext cx="8726394" cy="520233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/>
          <a:p>
            <a:pPr marL="228600" marR="54779" indent="-228600" algn="just">
              <a:lnSpc>
                <a:spcPts val="3461"/>
              </a:lnSpc>
              <a:buFont typeface="Arial" panose="020B0604020202020204" pitchFamily="34" charset="0"/>
              <a:buChar char="•"/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NTERVAL</a:t>
            </a:r>
            <a:r>
              <a:rPr sz="3200" spc="-20" dirty="0">
                <a:latin typeface="Times New Roman"/>
                <a:cs typeface="Times New Roman"/>
              </a:rPr>
              <a:t>-S</a:t>
            </a:r>
            <a:r>
              <a:rPr sz="2400" spc="-5" dirty="0">
                <a:latin typeface="Times New Roman"/>
                <a:cs typeface="Times New Roman"/>
              </a:rPr>
              <a:t>EARCH </a:t>
            </a:r>
            <a:r>
              <a:rPr sz="3200" spc="-15" dirty="0">
                <a:latin typeface="Times New Roman"/>
                <a:cs typeface="Times New Roman"/>
              </a:rPr>
              <a:t>does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level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follows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 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down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tree.</a:t>
            </a:r>
            <a:endParaRPr sz="3200" dirty="0">
              <a:latin typeface="Times New Roman"/>
              <a:cs typeface="Times New Roman"/>
            </a:endParaRPr>
          </a:p>
          <a:p>
            <a:pPr marL="228600" indent="-228600" algn="just">
              <a:lnSpc>
                <a:spcPts val="3847"/>
              </a:lnSpc>
              <a:spcBef>
                <a:spcPts val="1033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/>
                <a:cs typeface="Times New Roman"/>
              </a:rPr>
              <a:t>List </a:t>
            </a:r>
            <a:r>
              <a:rPr sz="3200" i="1" spc="-15" dirty="0">
                <a:latin typeface="Times New Roman"/>
                <a:cs typeface="Times New Roman"/>
              </a:rPr>
              <a:t>all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intervals</a:t>
            </a:r>
            <a:r>
              <a:rPr lang="en-US" sz="3200" spc="-15" dirty="0">
                <a:latin typeface="Times New Roman"/>
                <a:cs typeface="Times New Roman"/>
              </a:rPr>
              <a:t> overlapping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with the given interval </a:t>
            </a:r>
            <a:r>
              <a:rPr lang="en-US" sz="3200" i="1" spc="-15" dirty="0" smtClean="0">
                <a:latin typeface="Times New Roman"/>
                <a:cs typeface="Times New Roman"/>
              </a:rPr>
              <a:t>i</a:t>
            </a:r>
            <a:r>
              <a:rPr sz="3200" spc="-15" dirty="0" smtClean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455613" indent="-225425" algn="just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457200" algn="l"/>
              </a:tabLst>
            </a:pPr>
            <a:r>
              <a:rPr sz="3200" spc="-15" dirty="0">
                <a:latin typeface="Times New Roman"/>
                <a:cs typeface="Times New Roman"/>
              </a:rPr>
              <a:t>Search,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list,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delete,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repeat.</a:t>
            </a:r>
            <a:endParaRPr sz="3200" dirty="0">
              <a:latin typeface="Times New Roman"/>
              <a:cs typeface="Times New Roman"/>
            </a:endParaRPr>
          </a:p>
          <a:p>
            <a:pPr marL="455613" indent="-225425" algn="just">
              <a:lnSpc>
                <a:spcPts val="3676"/>
              </a:lnSpc>
              <a:buClr>
                <a:srgbClr val="CC0000"/>
              </a:buClr>
              <a:buFont typeface="Times New Roman"/>
              <a:buChar char="•"/>
              <a:tabLst>
                <a:tab pos="4572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Insert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again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end.</a:t>
            </a:r>
            <a:endParaRPr sz="3200" dirty="0">
              <a:latin typeface="Times New Roman"/>
              <a:cs typeface="Times New Roman"/>
            </a:endParaRPr>
          </a:p>
          <a:p>
            <a:pPr marL="228600" marR="5096">
              <a:lnSpc>
                <a:spcPts val="3461"/>
              </a:lnSpc>
              <a:spcBef>
                <a:spcPts val="261"/>
              </a:spcBef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total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overlapping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intervals.</a:t>
            </a:r>
            <a:endParaRPr sz="3200" dirty="0">
              <a:latin typeface="Times New Roman"/>
              <a:cs typeface="Times New Roman"/>
            </a:endParaRPr>
          </a:p>
          <a:p>
            <a:pPr marL="228600" marR="2110277">
              <a:lnSpc>
                <a:spcPts val="4494"/>
              </a:lnSpc>
              <a:spcBef>
                <a:spcPts val="216"/>
              </a:spcBef>
            </a:pP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output-sensitive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bound. </a:t>
            </a:r>
            <a:r>
              <a:rPr sz="3200" spc="-15" dirty="0" smtClean="0">
                <a:latin typeface="Times New Roman"/>
                <a:cs typeface="Times New Roman"/>
              </a:rPr>
              <a:t>Best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a</a:t>
            </a:r>
            <a:r>
              <a:rPr sz="3200" spc="-15" dirty="0" smtClean="0">
                <a:latin typeface="Times New Roman"/>
                <a:cs typeface="Times New Roman"/>
              </a:rPr>
              <a:t>lgorithm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date: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0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8199" y="311514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30" dirty="0"/>
              <a:t>Correctness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D6DB139-1BAA-429B-8CA7-51C015751E0B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01706" y="944731"/>
            <a:ext cx="8726394" cy="5198859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12739" marR="64970">
              <a:lnSpc>
                <a:spcPts val="3461"/>
              </a:lnSpc>
              <a:tabLst>
                <a:tab pos="190517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intervals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left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intervals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latin typeface="Times New Roman"/>
                <a:cs typeface="Times New Roman"/>
              </a:rPr>
              <a:t>’s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subtree.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55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goes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right,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endParaRPr sz="3200" dirty="0">
              <a:latin typeface="Times New Roman"/>
              <a:cs typeface="Times New Roman"/>
            </a:endParaRPr>
          </a:p>
          <a:p>
            <a:pPr marL="1558662">
              <a:spcBef>
                <a:spcPts val="65"/>
              </a:spcBef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overlaps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690"/>
              </a:lnSpc>
              <a:spcBef>
                <a:spcPts val="120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goes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left,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then</a:t>
            </a:r>
            <a:r>
              <a:rPr lang="en-US" sz="3200" spc="-15" dirty="0" smtClean="0">
                <a:latin typeface="Times New Roman"/>
                <a:cs typeface="Times New Roman"/>
              </a:rPr>
              <a:t> </a:t>
            </a:r>
            <a:endParaRPr lang="en-US" sz="3200" spc="-15" dirty="0">
              <a:latin typeface="Times New Roman"/>
              <a:cs typeface="Times New Roman"/>
            </a:endParaRPr>
          </a:p>
          <a:p>
            <a:pPr marL="1198563" lvl="2">
              <a:lnSpc>
                <a:spcPts val="3690"/>
              </a:lnSpc>
              <a:spcBef>
                <a:spcPts val="120"/>
              </a:spcBef>
              <a:buClr>
                <a:srgbClr val="CC0000"/>
              </a:buClr>
              <a:tabLst>
                <a:tab pos="239500" algn="l"/>
              </a:tabLst>
            </a:pPr>
            <a:r>
              <a:rPr lang="en-US" sz="3200" spc="-15" dirty="0" smtClean="0">
                <a:latin typeface="Times New Roman"/>
                <a:cs typeface="Times New Roman"/>
              </a:rPr>
              <a:t>if (</a:t>
            </a:r>
            <a:r>
              <a:rPr lang="en-US" sz="3200" i="1" spc="-15" dirty="0" smtClean="0">
                <a:latin typeface="Times New Roman"/>
                <a:cs typeface="Times New Roman"/>
              </a:rPr>
              <a:t>L   R)</a:t>
            </a:r>
            <a:r>
              <a:rPr lang="en-US" sz="3200" spc="-15" dirty="0" smtClean="0">
                <a:latin typeface="Times New Roman"/>
                <a:cs typeface="Times New Roman"/>
              </a:rPr>
              <a:t> contains an interval that overlaps </a:t>
            </a:r>
            <a:r>
              <a:rPr lang="en-US" sz="3200" i="1" spc="-15" dirty="0">
                <a:latin typeface="Times New Roman"/>
                <a:cs typeface="Times New Roman"/>
              </a:rPr>
              <a:t>i</a:t>
            </a:r>
            <a:r>
              <a:rPr lang="en-US" sz="3200" spc="-15" dirty="0" smtClean="0">
                <a:latin typeface="Times New Roman"/>
                <a:cs typeface="Times New Roman"/>
              </a:rPr>
              <a:t>, then </a:t>
            </a:r>
            <a:r>
              <a:rPr lang="en-US" sz="3200" i="1" spc="-15" dirty="0" smtClean="0">
                <a:latin typeface="Times New Roman"/>
                <a:cs typeface="Times New Roman"/>
              </a:rPr>
              <a:t>L</a:t>
            </a:r>
            <a:r>
              <a:rPr lang="en-US" sz="3200" spc="-15" dirty="0" smtClean="0">
                <a:latin typeface="Times New Roman"/>
                <a:cs typeface="Times New Roman"/>
              </a:rPr>
              <a:t> contains such an interval. Or equivalently,</a:t>
            </a:r>
            <a:endParaRPr sz="3200" dirty="0">
              <a:latin typeface="Times New Roman"/>
              <a:cs typeface="Times New Roman"/>
            </a:endParaRPr>
          </a:p>
          <a:p>
            <a:pPr marL="1219158">
              <a:lnSpc>
                <a:spcPts val="3496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overlaps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3200" dirty="0">
              <a:latin typeface="Symbol"/>
              <a:cs typeface="Symbol"/>
            </a:endParaRPr>
          </a:p>
          <a:p>
            <a:pPr marL="1232534">
              <a:lnSpc>
                <a:spcPts val="3656"/>
              </a:lnSpc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overlaps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096" algn="just">
              <a:lnSpc>
                <a:spcPts val="3461"/>
              </a:lnSpc>
              <a:spcBef>
                <a:spcPts val="1013"/>
              </a:spcBef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 other words, it’s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always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safe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take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only</a:t>
            </a:r>
            <a:r>
              <a:rPr sz="32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children: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we’ll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either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find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something, or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nothing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was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be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found.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8914" y="3255205"/>
            <a:ext cx="232436" cy="369332"/>
          </a:xfrm>
          <a:prstGeom prst="rect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400" i="1" spc="-15" dirty="0">
                <a:latin typeface="Times New Roman"/>
                <a:cs typeface="Times New Roman"/>
                <a:sym typeface="Symbol"/>
              </a:rPr>
              <a:t>∩</a:t>
            </a:r>
            <a:endParaRPr lang="en-US" sz="2200" dirty="0" smtClean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25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r>
              <a:rPr lang="en-US" sz="3600" b="1" spc="-25" dirty="0" smtClean="0">
                <a:latin typeface="Times New Roman"/>
                <a:cs typeface="Times New Roman"/>
              </a:rPr>
              <a:t>Augmentin</a:t>
            </a:r>
            <a:r>
              <a:rPr lang="en-US" sz="3600" b="1" spc="-20" dirty="0" smtClean="0">
                <a:latin typeface="Times New Roman"/>
                <a:cs typeface="Times New Roman"/>
              </a:rPr>
              <a:t>g</a:t>
            </a:r>
            <a:r>
              <a:rPr lang="en-US" sz="3600" b="1" spc="5" dirty="0" smtClean="0">
                <a:latin typeface="Times New Roman"/>
                <a:cs typeface="Times New Roman"/>
              </a:rPr>
              <a:t> </a:t>
            </a:r>
            <a:r>
              <a:rPr lang="en-US" sz="3600" b="1" spc="-25" dirty="0">
                <a:latin typeface="Times New Roman"/>
                <a:cs typeface="Times New Roman"/>
              </a:rPr>
              <a:t>Data</a:t>
            </a:r>
            <a:r>
              <a:rPr lang="en-US" sz="3600" b="1" spc="-15" dirty="0">
                <a:latin typeface="Times New Roman"/>
                <a:cs typeface="Times New Roman"/>
              </a:rPr>
              <a:t> </a:t>
            </a:r>
            <a:r>
              <a:rPr lang="en-US" sz="3600" b="1" spc="-15" dirty="0" smtClean="0">
                <a:latin typeface="Times New Roman"/>
                <a:cs typeface="Times New Roman"/>
              </a:rPr>
              <a:t>Structures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spcBef>
                <a:spcPts val="1800"/>
              </a:spcBef>
              <a:buClr>
                <a:srgbClr val="CC0000"/>
              </a:buClr>
              <a:buFont typeface="Times New Roman"/>
              <a:buChar char="•"/>
              <a:tabLst>
                <a:tab pos="1947863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Dynamic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order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statistics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buClr>
                <a:srgbClr val="CC0000"/>
              </a:buClr>
              <a:buFont typeface="Times New Roman"/>
              <a:buChar char="•"/>
              <a:tabLst>
                <a:tab pos="1947863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Methodology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buClr>
                <a:srgbClr val="CC0000"/>
              </a:buClr>
              <a:buFont typeface="Times New Roman"/>
              <a:buChar char="•"/>
              <a:tabLst>
                <a:tab pos="1947863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Interval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trees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 smtClean="0">
              <a:latin typeface="Times New Roman"/>
              <a:cs typeface="Times New Roman"/>
            </a:endParaRPr>
          </a:p>
          <a:p>
            <a:pPr marL="115888" marR="375285" indent="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None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67ACE1-B6B5-4DB5-AF8A-9F23BB0873BF}" type="datetime1">
              <a:rPr lang="en-US" smtClean="0"/>
              <a:t>12/14/2015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Based on slides by Erik </a:t>
            </a:r>
            <a:r>
              <a:rPr lang="en-US" dirty="0" err="1" smtClean="0"/>
              <a:t>Demaine</a:t>
            </a:r>
            <a:r>
              <a:rPr lang="en-US" dirty="0" smtClean="0"/>
              <a:t> and Charles </a:t>
            </a:r>
            <a:r>
              <a:rPr lang="en-US" dirty="0" err="1" smtClean="0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30" dirty="0"/>
              <a:t>Correctnes</a:t>
            </a:r>
            <a:r>
              <a:rPr spc="-20" dirty="0"/>
              <a:t>s</a:t>
            </a:r>
            <a:r>
              <a:rPr spc="10" dirty="0"/>
              <a:t> </a:t>
            </a:r>
            <a:r>
              <a:rPr lang="en-US" spc="-30" dirty="0"/>
              <a:t>P</a:t>
            </a:r>
            <a:r>
              <a:rPr spc="-30" dirty="0" smtClean="0"/>
              <a:t>roof</a:t>
            </a:r>
            <a:endParaRPr spc="-3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E93BBEC-6B21-4E12-AA3E-1E9C1E119535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298450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611" y="968493"/>
            <a:ext cx="7907395" cy="3303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goes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right.</a:t>
            </a:r>
            <a:endParaRPr sz="3200">
              <a:latin typeface="Times New Roman"/>
              <a:cs typeface="Times New Roman"/>
            </a:endParaRPr>
          </a:p>
          <a:p>
            <a:pPr marL="238863" indent="-226124">
              <a:spcBef>
                <a:spcPts val="25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we’re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done,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863" marR="5096" indent="-226124">
              <a:lnSpc>
                <a:spcPct val="89800"/>
              </a:lnSpc>
              <a:spcBef>
                <a:spcPts val="51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  <a:tab pos="1687967" algn="l"/>
                <a:tab pos="3489312" algn="l"/>
              </a:tabLst>
            </a:pPr>
            <a:r>
              <a:rPr sz="3200" spc="-15" dirty="0">
                <a:latin typeface="Times New Roman"/>
                <a:cs typeface="Times New Roman"/>
              </a:rPr>
              <a:t>Otherwise,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dictates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value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corresponds 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high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endpoint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spc="-15" dirty="0">
                <a:latin typeface="Times New Roman"/>
                <a:cs typeface="Times New Roman"/>
              </a:rPr>
              <a:t> interval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other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interval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 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high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endpoint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8805" y="4680908"/>
            <a:ext cx="1661967" cy="114087"/>
          </a:xfrm>
          <a:custGeom>
            <a:avLst/>
            <a:gdLst/>
            <a:ahLst/>
            <a:cxnLst/>
            <a:rect l="l" t="t" r="r" b="b"/>
            <a:pathLst>
              <a:path w="1657350" h="113664">
                <a:moveTo>
                  <a:pt x="154887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44419" y="76200"/>
                </a:lnTo>
                <a:lnTo>
                  <a:pt x="1544419" y="69765"/>
                </a:lnTo>
                <a:lnTo>
                  <a:pt x="1545340" y="52484"/>
                </a:lnTo>
                <a:lnTo>
                  <a:pt x="1548871" y="38100"/>
                </a:lnTo>
                <a:close/>
              </a:path>
              <a:path w="1657350" h="113664">
                <a:moveTo>
                  <a:pt x="1600200" y="76200"/>
                </a:moveTo>
                <a:lnTo>
                  <a:pt x="1600200" y="38100"/>
                </a:lnTo>
                <a:lnTo>
                  <a:pt x="1548871" y="38100"/>
                </a:lnTo>
                <a:lnTo>
                  <a:pt x="1545340" y="52484"/>
                </a:lnTo>
                <a:lnTo>
                  <a:pt x="1544419" y="69765"/>
                </a:lnTo>
                <a:lnTo>
                  <a:pt x="1546705" y="76200"/>
                </a:lnTo>
                <a:lnTo>
                  <a:pt x="1600200" y="76200"/>
                </a:lnTo>
                <a:close/>
              </a:path>
              <a:path w="1657350" h="113664">
                <a:moveTo>
                  <a:pt x="1546705" y="76200"/>
                </a:moveTo>
                <a:lnTo>
                  <a:pt x="1544419" y="69765"/>
                </a:lnTo>
                <a:lnTo>
                  <a:pt x="1544419" y="76200"/>
                </a:lnTo>
                <a:lnTo>
                  <a:pt x="1546705" y="76200"/>
                </a:lnTo>
                <a:close/>
              </a:path>
              <a:path w="1657350" h="113664">
                <a:moveTo>
                  <a:pt x="1600200" y="112853"/>
                </a:moveTo>
                <a:lnTo>
                  <a:pt x="1600200" y="76200"/>
                </a:lnTo>
                <a:lnTo>
                  <a:pt x="1546705" y="76200"/>
                </a:lnTo>
                <a:lnTo>
                  <a:pt x="1578059" y="108201"/>
                </a:lnTo>
                <a:lnTo>
                  <a:pt x="1600200" y="112853"/>
                </a:lnTo>
                <a:close/>
              </a:path>
              <a:path w="1657350" h="113664">
                <a:moveTo>
                  <a:pt x="1657099" y="51845"/>
                </a:moveTo>
                <a:lnTo>
                  <a:pt x="1638671" y="15116"/>
                </a:lnTo>
                <a:lnTo>
                  <a:pt x="1600200" y="0"/>
                </a:lnTo>
                <a:lnTo>
                  <a:pt x="1597934" y="43"/>
                </a:lnTo>
                <a:lnTo>
                  <a:pt x="1555186" y="24724"/>
                </a:lnTo>
                <a:lnTo>
                  <a:pt x="1548871" y="38100"/>
                </a:lnTo>
                <a:lnTo>
                  <a:pt x="1600200" y="38100"/>
                </a:lnTo>
                <a:lnTo>
                  <a:pt x="1600200" y="112853"/>
                </a:lnTo>
                <a:lnTo>
                  <a:pt x="1643492" y="93580"/>
                </a:lnTo>
                <a:lnTo>
                  <a:pt x="1655522" y="67741"/>
                </a:lnTo>
                <a:lnTo>
                  <a:pt x="1657099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0521" y="4680908"/>
            <a:ext cx="2024925" cy="114725"/>
          </a:xfrm>
          <a:custGeom>
            <a:avLst/>
            <a:gdLst/>
            <a:ahLst/>
            <a:cxnLst/>
            <a:rect l="l" t="t" r="r" b="b"/>
            <a:pathLst>
              <a:path w="2019300" h="114300">
                <a:moveTo>
                  <a:pt x="110208" y="38099"/>
                </a:moveTo>
                <a:lnTo>
                  <a:pt x="78549" y="6218"/>
                </a:lnTo>
                <a:lnTo>
                  <a:pt x="47298" y="800"/>
                </a:lnTo>
                <a:lnTo>
                  <a:pt x="34305" y="4697"/>
                </a:lnTo>
                <a:lnTo>
                  <a:pt x="6102" y="32960"/>
                </a:lnTo>
                <a:lnTo>
                  <a:pt x="0" y="62570"/>
                </a:lnTo>
                <a:lnTo>
                  <a:pt x="3041" y="76602"/>
                </a:lnTo>
                <a:lnTo>
                  <a:pt x="29332" y="107416"/>
                </a:lnTo>
                <a:lnTo>
                  <a:pt x="56906" y="114299"/>
                </a:lnTo>
                <a:lnTo>
                  <a:pt x="56906" y="38099"/>
                </a:lnTo>
                <a:lnTo>
                  <a:pt x="110208" y="38099"/>
                </a:lnTo>
                <a:close/>
              </a:path>
              <a:path w="2019300" h="114300">
                <a:moveTo>
                  <a:pt x="112604" y="44573"/>
                </a:moveTo>
                <a:lnTo>
                  <a:pt x="110208" y="38099"/>
                </a:lnTo>
                <a:lnTo>
                  <a:pt x="56906" y="38099"/>
                </a:lnTo>
                <a:lnTo>
                  <a:pt x="56906" y="76199"/>
                </a:lnTo>
                <a:lnTo>
                  <a:pt x="108165" y="76199"/>
                </a:lnTo>
                <a:lnTo>
                  <a:pt x="111675" y="62072"/>
                </a:lnTo>
                <a:lnTo>
                  <a:pt x="112604" y="44573"/>
                </a:lnTo>
                <a:close/>
              </a:path>
              <a:path w="2019300" h="114300">
                <a:moveTo>
                  <a:pt x="108165" y="76199"/>
                </a:moveTo>
                <a:lnTo>
                  <a:pt x="56906" y="76199"/>
                </a:lnTo>
                <a:lnTo>
                  <a:pt x="56906" y="114299"/>
                </a:lnTo>
                <a:lnTo>
                  <a:pt x="93322" y="100038"/>
                </a:lnTo>
                <a:lnTo>
                  <a:pt x="108165" y="76199"/>
                </a:lnTo>
                <a:close/>
              </a:path>
              <a:path w="2019300" h="114300">
                <a:moveTo>
                  <a:pt x="112604" y="76199"/>
                </a:moveTo>
                <a:lnTo>
                  <a:pt x="112604" y="44573"/>
                </a:lnTo>
                <a:lnTo>
                  <a:pt x="111675" y="62072"/>
                </a:lnTo>
                <a:lnTo>
                  <a:pt x="108165" y="76199"/>
                </a:lnTo>
                <a:lnTo>
                  <a:pt x="112604" y="76199"/>
                </a:lnTo>
                <a:close/>
              </a:path>
              <a:path w="2019300" h="114300">
                <a:moveTo>
                  <a:pt x="1910577" y="38099"/>
                </a:moveTo>
                <a:lnTo>
                  <a:pt x="110208" y="38099"/>
                </a:lnTo>
                <a:lnTo>
                  <a:pt x="112604" y="44573"/>
                </a:lnTo>
                <a:lnTo>
                  <a:pt x="112604" y="76199"/>
                </a:lnTo>
                <a:lnTo>
                  <a:pt x="1906126" y="76199"/>
                </a:lnTo>
                <a:lnTo>
                  <a:pt x="1906126" y="69765"/>
                </a:lnTo>
                <a:lnTo>
                  <a:pt x="1907047" y="52484"/>
                </a:lnTo>
                <a:lnTo>
                  <a:pt x="1910577" y="38099"/>
                </a:lnTo>
                <a:close/>
              </a:path>
              <a:path w="2019300" h="114300">
                <a:moveTo>
                  <a:pt x="1961906" y="76199"/>
                </a:moveTo>
                <a:lnTo>
                  <a:pt x="1961906" y="38099"/>
                </a:lnTo>
                <a:lnTo>
                  <a:pt x="1910577" y="38099"/>
                </a:lnTo>
                <a:lnTo>
                  <a:pt x="1907047" y="52484"/>
                </a:lnTo>
                <a:lnTo>
                  <a:pt x="1906126" y="69765"/>
                </a:lnTo>
                <a:lnTo>
                  <a:pt x="1908411" y="76199"/>
                </a:lnTo>
                <a:lnTo>
                  <a:pt x="1961906" y="76199"/>
                </a:lnTo>
                <a:close/>
              </a:path>
              <a:path w="2019300" h="114300">
                <a:moveTo>
                  <a:pt x="1908411" y="76199"/>
                </a:moveTo>
                <a:lnTo>
                  <a:pt x="1906126" y="69765"/>
                </a:lnTo>
                <a:lnTo>
                  <a:pt x="1906126" y="76199"/>
                </a:lnTo>
                <a:lnTo>
                  <a:pt x="1908411" y="76199"/>
                </a:lnTo>
                <a:close/>
              </a:path>
              <a:path w="2019300" h="114300">
                <a:moveTo>
                  <a:pt x="1961906" y="112853"/>
                </a:moveTo>
                <a:lnTo>
                  <a:pt x="1961906" y="76199"/>
                </a:lnTo>
                <a:lnTo>
                  <a:pt x="1908411" y="76199"/>
                </a:lnTo>
                <a:lnTo>
                  <a:pt x="1939766" y="108201"/>
                </a:lnTo>
                <a:lnTo>
                  <a:pt x="1961906" y="112853"/>
                </a:lnTo>
                <a:close/>
              </a:path>
              <a:path w="2019300" h="114300">
                <a:moveTo>
                  <a:pt x="2018805" y="51845"/>
                </a:moveTo>
                <a:lnTo>
                  <a:pt x="2000377" y="15116"/>
                </a:lnTo>
                <a:lnTo>
                  <a:pt x="1961906" y="0"/>
                </a:lnTo>
                <a:lnTo>
                  <a:pt x="1959640" y="43"/>
                </a:lnTo>
                <a:lnTo>
                  <a:pt x="1916892" y="24724"/>
                </a:lnTo>
                <a:lnTo>
                  <a:pt x="1910577" y="38099"/>
                </a:lnTo>
                <a:lnTo>
                  <a:pt x="1961906" y="38099"/>
                </a:lnTo>
                <a:lnTo>
                  <a:pt x="1961906" y="112853"/>
                </a:lnTo>
                <a:lnTo>
                  <a:pt x="2005198" y="93580"/>
                </a:lnTo>
                <a:lnTo>
                  <a:pt x="2017229" y="67741"/>
                </a:lnTo>
                <a:lnTo>
                  <a:pt x="2018805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47895" y="4363669"/>
            <a:ext cx="4330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1409" dirty="0" smtClean="0">
                <a:latin typeface="Arial"/>
                <a:cs typeface="Arial"/>
                <a:sym typeface="Symbol"/>
              </a:rPr>
              <a:t>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830" y="4945196"/>
            <a:ext cx="28514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m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2597" y="4813223"/>
            <a:ext cx="557173" cy="360746"/>
          </a:xfrm>
          <a:custGeom>
            <a:avLst/>
            <a:gdLst/>
            <a:ahLst/>
            <a:cxnLst/>
            <a:rect l="l" t="t" r="r" b="b"/>
            <a:pathLst>
              <a:path w="555625" h="359410">
                <a:moveTo>
                  <a:pt x="530899" y="66761"/>
                </a:moveTo>
                <a:lnTo>
                  <a:pt x="520446" y="55626"/>
                </a:lnTo>
                <a:lnTo>
                  <a:pt x="502371" y="62121"/>
                </a:lnTo>
                <a:lnTo>
                  <a:pt x="501396" y="64770"/>
                </a:lnTo>
                <a:lnTo>
                  <a:pt x="494537" y="80772"/>
                </a:lnTo>
                <a:lnTo>
                  <a:pt x="467105" y="127254"/>
                </a:lnTo>
                <a:lnTo>
                  <a:pt x="430530" y="170687"/>
                </a:lnTo>
                <a:lnTo>
                  <a:pt x="402336" y="197358"/>
                </a:lnTo>
                <a:lnTo>
                  <a:pt x="370331" y="221742"/>
                </a:lnTo>
                <a:lnTo>
                  <a:pt x="335280" y="244602"/>
                </a:lnTo>
                <a:lnTo>
                  <a:pt x="297942" y="264414"/>
                </a:lnTo>
                <a:lnTo>
                  <a:pt x="257555" y="282702"/>
                </a:lnTo>
                <a:lnTo>
                  <a:pt x="214884" y="297942"/>
                </a:lnTo>
                <a:lnTo>
                  <a:pt x="147066" y="315467"/>
                </a:lnTo>
                <a:lnTo>
                  <a:pt x="99822" y="323850"/>
                </a:lnTo>
                <a:lnTo>
                  <a:pt x="51054" y="328422"/>
                </a:lnTo>
                <a:lnTo>
                  <a:pt x="0" y="330708"/>
                </a:lnTo>
                <a:lnTo>
                  <a:pt x="762" y="358902"/>
                </a:lnTo>
                <a:lnTo>
                  <a:pt x="25908" y="358902"/>
                </a:lnTo>
                <a:lnTo>
                  <a:pt x="51816" y="357378"/>
                </a:lnTo>
                <a:lnTo>
                  <a:pt x="102870" y="352044"/>
                </a:lnTo>
                <a:lnTo>
                  <a:pt x="152400" y="343662"/>
                </a:lnTo>
                <a:lnTo>
                  <a:pt x="200405" y="332231"/>
                </a:lnTo>
                <a:lnTo>
                  <a:pt x="245364" y="317754"/>
                </a:lnTo>
                <a:lnTo>
                  <a:pt x="288798" y="300228"/>
                </a:lnTo>
                <a:lnTo>
                  <a:pt x="329946" y="280416"/>
                </a:lnTo>
                <a:lnTo>
                  <a:pt x="368046" y="257555"/>
                </a:lnTo>
                <a:lnTo>
                  <a:pt x="403860" y="232410"/>
                </a:lnTo>
                <a:lnTo>
                  <a:pt x="435864" y="205740"/>
                </a:lnTo>
                <a:lnTo>
                  <a:pt x="464820" y="176022"/>
                </a:lnTo>
                <a:lnTo>
                  <a:pt x="489204" y="144780"/>
                </a:lnTo>
                <a:lnTo>
                  <a:pt x="510540" y="111252"/>
                </a:lnTo>
                <a:lnTo>
                  <a:pt x="527304" y="76200"/>
                </a:lnTo>
                <a:lnTo>
                  <a:pt x="530899" y="66761"/>
                </a:lnTo>
                <a:close/>
              </a:path>
              <a:path w="555625" h="359410">
                <a:moveTo>
                  <a:pt x="555498" y="92964"/>
                </a:moveTo>
                <a:lnTo>
                  <a:pt x="533399" y="0"/>
                </a:lnTo>
                <a:lnTo>
                  <a:pt x="471678" y="73152"/>
                </a:lnTo>
                <a:lnTo>
                  <a:pt x="502371" y="62121"/>
                </a:lnTo>
                <a:lnTo>
                  <a:pt x="506730" y="50292"/>
                </a:lnTo>
                <a:lnTo>
                  <a:pt x="533399" y="60198"/>
                </a:lnTo>
                <a:lnTo>
                  <a:pt x="533399" y="69424"/>
                </a:lnTo>
                <a:lnTo>
                  <a:pt x="555498" y="92964"/>
                </a:lnTo>
                <a:close/>
              </a:path>
              <a:path w="555625" h="359410">
                <a:moveTo>
                  <a:pt x="533399" y="60198"/>
                </a:moveTo>
                <a:lnTo>
                  <a:pt x="506730" y="50292"/>
                </a:lnTo>
                <a:lnTo>
                  <a:pt x="502371" y="62121"/>
                </a:lnTo>
                <a:lnTo>
                  <a:pt x="520446" y="55626"/>
                </a:lnTo>
                <a:lnTo>
                  <a:pt x="530899" y="66761"/>
                </a:lnTo>
                <a:lnTo>
                  <a:pt x="533399" y="60198"/>
                </a:lnTo>
                <a:close/>
              </a:path>
              <a:path w="555625" h="359410">
                <a:moveTo>
                  <a:pt x="533399" y="69424"/>
                </a:moveTo>
                <a:lnTo>
                  <a:pt x="533399" y="60198"/>
                </a:lnTo>
                <a:lnTo>
                  <a:pt x="530899" y="66761"/>
                </a:lnTo>
                <a:lnTo>
                  <a:pt x="533399" y="6942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2626" y="4275120"/>
            <a:ext cx="87683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048"/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1500"/>
              </a:spcBef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1406" y="4813223"/>
            <a:ext cx="556536" cy="360746"/>
          </a:xfrm>
          <a:custGeom>
            <a:avLst/>
            <a:gdLst/>
            <a:ahLst/>
            <a:cxnLst/>
            <a:rect l="l" t="t" r="r" b="b"/>
            <a:pathLst>
              <a:path w="554989" h="359410">
                <a:moveTo>
                  <a:pt x="83058" y="73152"/>
                </a:moveTo>
                <a:lnTo>
                  <a:pt x="21336" y="0"/>
                </a:lnTo>
                <a:lnTo>
                  <a:pt x="0" y="92964"/>
                </a:lnTo>
                <a:lnTo>
                  <a:pt x="21336" y="69731"/>
                </a:lnTo>
                <a:lnTo>
                  <a:pt x="21336" y="60198"/>
                </a:lnTo>
                <a:lnTo>
                  <a:pt x="48006" y="50292"/>
                </a:lnTo>
                <a:lnTo>
                  <a:pt x="52364" y="62121"/>
                </a:lnTo>
                <a:lnTo>
                  <a:pt x="83058" y="73152"/>
                </a:lnTo>
                <a:close/>
              </a:path>
              <a:path w="554989" h="359410">
                <a:moveTo>
                  <a:pt x="52364" y="62121"/>
                </a:moveTo>
                <a:lnTo>
                  <a:pt x="48006" y="50292"/>
                </a:lnTo>
                <a:lnTo>
                  <a:pt x="21336" y="60198"/>
                </a:lnTo>
                <a:lnTo>
                  <a:pt x="23903" y="66936"/>
                </a:lnTo>
                <a:lnTo>
                  <a:pt x="34290" y="55626"/>
                </a:lnTo>
                <a:lnTo>
                  <a:pt x="52364" y="62121"/>
                </a:lnTo>
                <a:close/>
              </a:path>
              <a:path w="554989" h="359410">
                <a:moveTo>
                  <a:pt x="23903" y="66936"/>
                </a:moveTo>
                <a:lnTo>
                  <a:pt x="21336" y="60198"/>
                </a:lnTo>
                <a:lnTo>
                  <a:pt x="21336" y="69731"/>
                </a:lnTo>
                <a:lnTo>
                  <a:pt x="23903" y="66936"/>
                </a:lnTo>
                <a:close/>
              </a:path>
              <a:path w="554989" h="359410">
                <a:moveTo>
                  <a:pt x="554736" y="358902"/>
                </a:moveTo>
                <a:lnTo>
                  <a:pt x="554736" y="330708"/>
                </a:lnTo>
                <a:lnTo>
                  <a:pt x="529589" y="329946"/>
                </a:lnTo>
                <a:lnTo>
                  <a:pt x="479298" y="326898"/>
                </a:lnTo>
                <a:lnTo>
                  <a:pt x="431291" y="320040"/>
                </a:lnTo>
                <a:lnTo>
                  <a:pt x="361950" y="304800"/>
                </a:lnTo>
                <a:lnTo>
                  <a:pt x="297179" y="282702"/>
                </a:lnTo>
                <a:lnTo>
                  <a:pt x="256794" y="264414"/>
                </a:lnTo>
                <a:lnTo>
                  <a:pt x="219456" y="244602"/>
                </a:lnTo>
                <a:lnTo>
                  <a:pt x="184404" y="221742"/>
                </a:lnTo>
                <a:lnTo>
                  <a:pt x="153161" y="197358"/>
                </a:lnTo>
                <a:lnTo>
                  <a:pt x="124206" y="170687"/>
                </a:lnTo>
                <a:lnTo>
                  <a:pt x="77724" y="112014"/>
                </a:lnTo>
                <a:lnTo>
                  <a:pt x="53340" y="64770"/>
                </a:lnTo>
                <a:lnTo>
                  <a:pt x="52364" y="62121"/>
                </a:lnTo>
                <a:lnTo>
                  <a:pt x="34290" y="55626"/>
                </a:lnTo>
                <a:lnTo>
                  <a:pt x="23903" y="66936"/>
                </a:lnTo>
                <a:lnTo>
                  <a:pt x="27432" y="76200"/>
                </a:lnTo>
                <a:lnTo>
                  <a:pt x="35052" y="94487"/>
                </a:lnTo>
                <a:lnTo>
                  <a:pt x="54102" y="128016"/>
                </a:lnTo>
                <a:lnTo>
                  <a:pt x="77724" y="160781"/>
                </a:lnTo>
                <a:lnTo>
                  <a:pt x="104394" y="191262"/>
                </a:lnTo>
                <a:lnTo>
                  <a:pt x="134874" y="219455"/>
                </a:lnTo>
                <a:lnTo>
                  <a:pt x="168402" y="245364"/>
                </a:lnTo>
                <a:lnTo>
                  <a:pt x="224790" y="280416"/>
                </a:lnTo>
                <a:lnTo>
                  <a:pt x="265938" y="300228"/>
                </a:lnTo>
                <a:lnTo>
                  <a:pt x="309372" y="317754"/>
                </a:lnTo>
                <a:lnTo>
                  <a:pt x="355091" y="332231"/>
                </a:lnTo>
                <a:lnTo>
                  <a:pt x="402336" y="343662"/>
                </a:lnTo>
                <a:lnTo>
                  <a:pt x="451866" y="352044"/>
                </a:lnTo>
                <a:lnTo>
                  <a:pt x="502920" y="357378"/>
                </a:lnTo>
                <a:lnTo>
                  <a:pt x="528827" y="358902"/>
                </a:lnTo>
                <a:lnTo>
                  <a:pt x="554736" y="35890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6879" y="4220705"/>
            <a:ext cx="1388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612" y="5519110"/>
            <a:ext cx="666442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Therefore,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49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0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overlaps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6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01706" y="1054458"/>
            <a:ext cx="8727141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spc="-20" dirty="0"/>
              <a:t>Suppose</a:t>
            </a:r>
            <a:r>
              <a:rPr spc="5" dirty="0"/>
              <a:t> </a:t>
            </a:r>
            <a:r>
              <a:rPr spc="-15" dirty="0"/>
              <a:t>that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15" dirty="0"/>
              <a:t>search</a:t>
            </a:r>
            <a:r>
              <a:rPr spc="5" dirty="0"/>
              <a:t> </a:t>
            </a:r>
            <a:r>
              <a:rPr spc="-15" dirty="0"/>
              <a:t>goes</a:t>
            </a:r>
            <a:r>
              <a:rPr dirty="0"/>
              <a:t> </a:t>
            </a:r>
            <a:r>
              <a:rPr spc="-15" dirty="0"/>
              <a:t>left,</a:t>
            </a:r>
            <a:r>
              <a:rPr spc="-5" dirty="0"/>
              <a:t> </a:t>
            </a:r>
            <a:r>
              <a:rPr spc="-20" dirty="0"/>
              <a:t>and</a:t>
            </a:r>
            <a:r>
              <a:rPr dirty="0"/>
              <a:t> </a:t>
            </a:r>
            <a:r>
              <a:rPr spc="-20" dirty="0"/>
              <a:t>assume</a:t>
            </a:r>
            <a:r>
              <a:rPr spc="-5" dirty="0"/>
              <a:t> </a:t>
            </a:r>
            <a:r>
              <a:rPr spc="-15" dirty="0" smtClean="0"/>
              <a:t>that</a:t>
            </a:r>
            <a:endParaRPr lang="en-US" spc="-15" dirty="0" smtClean="0"/>
          </a:p>
          <a:p>
            <a:pPr marL="0"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en-US" spc="-15" dirty="0">
                <a:solidFill>
                  <a:srgbClr val="008A87"/>
                </a:solidFill>
              </a:rPr>
              <a:t>	</a:t>
            </a:r>
            <a:r>
              <a:rPr spc="-20" dirty="0" smtClean="0">
                <a:solidFill>
                  <a:srgbClr val="008A87"/>
                </a:solidFill>
              </a:rPr>
              <a:t>{</a:t>
            </a:r>
            <a:r>
              <a:rPr i="1" spc="-10" dirty="0" err="1" smtClean="0">
                <a:solidFill>
                  <a:srgbClr val="008A87"/>
                </a:solidFill>
              </a:rPr>
              <a:t>i</a:t>
            </a:r>
            <a:r>
              <a:rPr i="1" spc="-507" dirty="0" smtClean="0">
                <a:solidFill>
                  <a:srgbClr val="008A87"/>
                </a:solidFill>
              </a:rPr>
              <a:t> </a:t>
            </a:r>
            <a:r>
              <a:rPr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0" dirty="0">
                <a:solidFill>
                  <a:srgbClr val="008A87"/>
                </a:solidFill>
              </a:rPr>
              <a:t>L</a:t>
            </a:r>
            <a:r>
              <a:rPr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8A87"/>
                </a:solidFill>
              </a:rPr>
              <a:t>: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507" dirty="0">
                <a:solidFill>
                  <a:srgbClr val="008A87"/>
                </a:solidFill>
              </a:rPr>
              <a:t> </a:t>
            </a:r>
            <a:r>
              <a:rPr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overlaps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A87"/>
                </a:solidFill>
              </a:rPr>
              <a:t>}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20" dirty="0">
                <a:solidFill>
                  <a:srgbClr val="008A87"/>
                </a:solidFill>
              </a:rPr>
              <a:t>=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pc="-10" dirty="0" smtClean="0"/>
              <a:t>.</a:t>
            </a:r>
            <a:endParaRPr lang="en-US" spc="-10" dirty="0" smtClean="0"/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spc="-15" dirty="0" smtClean="0"/>
              <a:t>Then</a:t>
            </a:r>
            <a:r>
              <a:rPr spc="-15" dirty="0"/>
              <a:t>,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20" dirty="0"/>
              <a:t>code</a:t>
            </a:r>
            <a:r>
              <a:rPr spc="-5" dirty="0"/>
              <a:t> </a:t>
            </a:r>
            <a:r>
              <a:rPr spc="-15" dirty="0"/>
              <a:t>dictates</a:t>
            </a:r>
            <a:r>
              <a:rPr dirty="0"/>
              <a:t> </a:t>
            </a:r>
            <a:r>
              <a:rPr spc="-15" dirty="0"/>
              <a:t>that</a:t>
            </a:r>
            <a:r>
              <a:rPr dirty="0"/>
              <a:t> </a:t>
            </a:r>
            <a:r>
              <a:rPr i="1" spc="-20" dirty="0">
                <a:solidFill>
                  <a:srgbClr val="008A87"/>
                </a:solidFill>
              </a:rPr>
              <a:t>low</a:t>
            </a:r>
            <a:r>
              <a:rPr spc="-20" dirty="0">
                <a:solidFill>
                  <a:srgbClr val="008A87"/>
                </a:solidFill>
              </a:rPr>
              <a:t>[</a:t>
            </a:r>
            <a:r>
              <a:rPr i="1" spc="-15" dirty="0">
                <a:solidFill>
                  <a:srgbClr val="008A87"/>
                </a:solidFill>
              </a:rPr>
              <a:t>i</a:t>
            </a:r>
            <a:r>
              <a:rPr spc="-15" dirty="0">
                <a:solidFill>
                  <a:srgbClr val="008A87"/>
                </a:solidFill>
              </a:rPr>
              <a:t>]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5" dirty="0">
                <a:solidFill>
                  <a:srgbClr val="008A87"/>
                </a:solidFill>
              </a:rPr>
              <a:t>m</a:t>
            </a:r>
            <a:r>
              <a:rPr spc="-15" dirty="0">
                <a:solidFill>
                  <a:srgbClr val="008A87"/>
                </a:solidFill>
              </a:rPr>
              <a:t>[</a:t>
            </a:r>
            <a:r>
              <a:rPr i="1" spc="-15" dirty="0">
                <a:solidFill>
                  <a:srgbClr val="008A87"/>
                </a:solidFill>
              </a:rPr>
              <a:t>left</a:t>
            </a:r>
            <a:r>
              <a:rPr spc="-20" dirty="0">
                <a:solidFill>
                  <a:srgbClr val="008A87"/>
                </a:solidFill>
              </a:rPr>
              <a:t>[</a:t>
            </a:r>
            <a:r>
              <a:rPr i="1" spc="-15" dirty="0">
                <a:solidFill>
                  <a:srgbClr val="008A87"/>
                </a:solidFill>
              </a:rPr>
              <a:t>x</a:t>
            </a:r>
            <a:r>
              <a:rPr spc="-20" dirty="0">
                <a:solidFill>
                  <a:srgbClr val="008A87"/>
                </a:solidFill>
              </a:rPr>
              <a:t>]</a:t>
            </a:r>
            <a:r>
              <a:rPr spc="-15" dirty="0">
                <a:solidFill>
                  <a:srgbClr val="008A87"/>
                </a:solidFill>
              </a:rPr>
              <a:t>]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20" dirty="0" smtClean="0">
                <a:solidFill>
                  <a:srgbClr val="008A87"/>
                </a:solidFill>
              </a:rPr>
              <a:t>=</a:t>
            </a:r>
            <a:endParaRPr lang="en-US" spc="-20" dirty="0" smtClean="0">
              <a:solidFill>
                <a:srgbClr val="008A87"/>
              </a:solidFill>
            </a:endParaRPr>
          </a:p>
          <a:p>
            <a:pPr indent="0">
              <a:lnSpc>
                <a:spcPts val="2400"/>
              </a:lnSpc>
              <a:spcBef>
                <a:spcPts val="1200"/>
              </a:spcBef>
              <a:buNone/>
            </a:pPr>
            <a:r>
              <a:rPr lang="en-US" i="1" spc="-20" dirty="0" smtClean="0">
                <a:solidFill>
                  <a:srgbClr val="008A87"/>
                </a:solidFill>
              </a:rPr>
              <a:t>h</a:t>
            </a:r>
            <a:r>
              <a:rPr i="1" spc="-15" dirty="0" smtClean="0">
                <a:solidFill>
                  <a:srgbClr val="008A87"/>
                </a:solidFill>
              </a:rPr>
              <a:t>ig</a:t>
            </a:r>
            <a:r>
              <a:rPr i="1" spc="-25" dirty="0" smtClean="0">
                <a:solidFill>
                  <a:srgbClr val="008A87"/>
                </a:solidFill>
              </a:rPr>
              <a:t>h</a:t>
            </a:r>
            <a:r>
              <a:rPr spc="-15" dirty="0">
                <a:solidFill>
                  <a:srgbClr val="008A87"/>
                </a:solidFill>
              </a:rPr>
              <a:t>[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i="1" spc="-15" dirty="0">
                <a:solidFill>
                  <a:srgbClr val="008A87"/>
                </a:solidFill>
              </a:rPr>
              <a:t>j</a:t>
            </a:r>
            <a:r>
              <a:rPr spc="-15" dirty="0">
                <a:solidFill>
                  <a:srgbClr val="008A87"/>
                </a:solidFill>
              </a:rPr>
              <a:t>]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 smtClean="0"/>
              <a:t>some</a:t>
            </a:r>
            <a:r>
              <a:rPr lang="en-US" dirty="0"/>
              <a:t> </a:t>
            </a:r>
            <a:r>
              <a:rPr i="1" spc="-10" dirty="0" smtClean="0">
                <a:solidFill>
                  <a:srgbClr val="008A87"/>
                </a:solidFill>
              </a:rPr>
              <a:t>j</a:t>
            </a:r>
            <a:r>
              <a:rPr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0" dirty="0" smtClean="0">
                <a:solidFill>
                  <a:srgbClr val="008A87"/>
                </a:solidFill>
              </a:rPr>
              <a:t>L.</a:t>
            </a:r>
            <a:endParaRPr lang="en-US" i="1" spc="-20" dirty="0" smtClean="0">
              <a:solidFill>
                <a:srgbClr val="008A87"/>
              </a:solidFill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spc="-15" dirty="0" smtClean="0"/>
              <a:t>Since</a:t>
            </a:r>
            <a:r>
              <a:rPr lang="en-US" dirty="0"/>
              <a:t> </a:t>
            </a:r>
            <a:r>
              <a:rPr i="1" spc="-10" dirty="0" smtClean="0">
                <a:solidFill>
                  <a:srgbClr val="008A87"/>
                </a:solidFill>
              </a:rPr>
              <a:t>j</a:t>
            </a:r>
            <a:r>
              <a:rPr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5" dirty="0">
                <a:solidFill>
                  <a:srgbClr val="008A87"/>
                </a:solidFill>
              </a:rPr>
              <a:t>L</a:t>
            </a:r>
            <a:r>
              <a:rPr spc="-10" dirty="0"/>
              <a:t>,</a:t>
            </a:r>
            <a:r>
              <a:rPr dirty="0"/>
              <a:t> </a:t>
            </a:r>
            <a:r>
              <a:rPr spc="-10" dirty="0"/>
              <a:t>it</a:t>
            </a:r>
            <a:r>
              <a:rPr dirty="0"/>
              <a:t> </a:t>
            </a:r>
            <a:r>
              <a:rPr spc="-15" dirty="0"/>
              <a:t>does</a:t>
            </a:r>
            <a:r>
              <a:rPr dirty="0"/>
              <a:t> </a:t>
            </a:r>
            <a:r>
              <a:rPr spc="-15" dirty="0"/>
              <a:t>not</a:t>
            </a:r>
            <a:r>
              <a:rPr dirty="0"/>
              <a:t> </a:t>
            </a:r>
            <a:r>
              <a:rPr spc="-15" dirty="0"/>
              <a:t>overlap</a:t>
            </a:r>
            <a:r>
              <a:rPr spc="5" dirty="0"/>
              <a:t> </a:t>
            </a:r>
            <a:r>
              <a:rPr i="1" spc="-15" dirty="0">
                <a:solidFill>
                  <a:srgbClr val="008A87"/>
                </a:solidFill>
              </a:rPr>
              <a:t>i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15" dirty="0" smtClean="0"/>
              <a:t>hence</a:t>
            </a:r>
            <a:endParaRPr lang="en-US" spc="-15" dirty="0" smtClean="0"/>
          </a:p>
          <a:p>
            <a:pPr indent="0">
              <a:lnSpc>
                <a:spcPts val="2400"/>
              </a:lnSpc>
              <a:spcBef>
                <a:spcPts val="1200"/>
              </a:spcBef>
              <a:buNone/>
            </a:pPr>
            <a:r>
              <a:rPr i="1" spc="-15" dirty="0" smtClean="0">
                <a:solidFill>
                  <a:srgbClr val="008A87"/>
                </a:solidFill>
              </a:rPr>
              <a:t>hig</a:t>
            </a:r>
            <a:r>
              <a:rPr i="1" spc="-25" dirty="0" smtClean="0">
                <a:solidFill>
                  <a:srgbClr val="008A87"/>
                </a:solidFill>
              </a:rPr>
              <a:t>h</a:t>
            </a:r>
            <a:r>
              <a:rPr spc="-20" dirty="0" smtClean="0">
                <a:solidFill>
                  <a:srgbClr val="008A87"/>
                </a:solidFill>
              </a:rPr>
              <a:t>[</a:t>
            </a:r>
            <a:r>
              <a:rPr i="1" spc="-15" dirty="0" err="1" smtClean="0">
                <a:solidFill>
                  <a:srgbClr val="008A87"/>
                </a:solidFill>
              </a:rPr>
              <a:t>i</a:t>
            </a:r>
            <a:r>
              <a:rPr spc="-15" dirty="0">
                <a:solidFill>
                  <a:srgbClr val="008A87"/>
                </a:solidFill>
              </a:rPr>
              <a:t>]</a:t>
            </a:r>
            <a:r>
              <a:rPr spc="-10" dirty="0">
                <a:solidFill>
                  <a:srgbClr val="008A87"/>
                </a:solidFill>
              </a:rPr>
              <a:t> </a:t>
            </a:r>
            <a:r>
              <a:rPr spc="-20" dirty="0">
                <a:solidFill>
                  <a:srgbClr val="008A87"/>
                </a:solidFill>
              </a:rPr>
              <a:t>&lt;</a:t>
            </a:r>
            <a:r>
              <a:rPr spc="-10" dirty="0">
                <a:solidFill>
                  <a:srgbClr val="008A87"/>
                </a:solidFill>
              </a:rPr>
              <a:t> </a:t>
            </a:r>
            <a:r>
              <a:rPr i="1" spc="-20" dirty="0">
                <a:solidFill>
                  <a:srgbClr val="008A87"/>
                </a:solidFill>
              </a:rPr>
              <a:t>low</a:t>
            </a:r>
            <a:r>
              <a:rPr spc="-15" dirty="0">
                <a:solidFill>
                  <a:srgbClr val="008A87"/>
                </a:solidFill>
              </a:rPr>
              <a:t>[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i="1" spc="-15" dirty="0">
                <a:solidFill>
                  <a:srgbClr val="008A87"/>
                </a:solidFill>
              </a:rPr>
              <a:t>j</a:t>
            </a:r>
            <a:r>
              <a:rPr spc="-20" dirty="0" smtClean="0">
                <a:solidFill>
                  <a:srgbClr val="008A87"/>
                </a:solidFill>
              </a:rPr>
              <a:t>]</a:t>
            </a:r>
            <a:r>
              <a:rPr spc="-10" dirty="0" smtClean="0"/>
              <a:t>.</a:t>
            </a:r>
            <a:endParaRPr lang="en-US" spc="-10" dirty="0" smtClean="0"/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spc="-15" dirty="0" smtClean="0"/>
              <a:t>But</a:t>
            </a:r>
            <a:r>
              <a:rPr spc="-15" dirty="0"/>
              <a:t>,</a:t>
            </a:r>
            <a:r>
              <a:rPr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binary-search-tree</a:t>
            </a:r>
            <a:r>
              <a:rPr dirty="0"/>
              <a:t> </a:t>
            </a:r>
            <a:r>
              <a:rPr spc="-15" dirty="0"/>
              <a:t>property</a:t>
            </a:r>
            <a:r>
              <a:rPr dirty="0"/>
              <a:t> </a:t>
            </a:r>
            <a:r>
              <a:rPr spc="-15" dirty="0"/>
              <a:t>implies</a:t>
            </a:r>
            <a:r>
              <a:rPr spc="-5" dirty="0"/>
              <a:t> </a:t>
            </a:r>
            <a:r>
              <a:rPr spc="-15" dirty="0"/>
              <a:t>that </a:t>
            </a:r>
            <a:r>
              <a:rPr spc="-15" dirty="0" smtClean="0"/>
              <a:t>for</a:t>
            </a:r>
            <a:endParaRPr lang="en-US" spc="-15" dirty="0" smtClean="0"/>
          </a:p>
          <a:p>
            <a:pPr indent="0">
              <a:lnSpc>
                <a:spcPts val="2400"/>
              </a:lnSpc>
              <a:spcBef>
                <a:spcPts val="1200"/>
              </a:spcBef>
              <a:buNone/>
            </a:pPr>
            <a:r>
              <a:rPr spc="-15" dirty="0" smtClean="0"/>
              <a:t>all</a:t>
            </a:r>
            <a:r>
              <a:rPr dirty="0" smtClean="0"/>
              <a:t>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507" dirty="0">
                <a:solidFill>
                  <a:srgbClr val="008A87"/>
                </a:solidFill>
              </a:rPr>
              <a:t> </a:t>
            </a:r>
            <a:r>
              <a:rPr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0" dirty="0">
                <a:solidFill>
                  <a:srgbClr val="008A87"/>
                </a:solidFill>
              </a:rPr>
              <a:t>R</a:t>
            </a:r>
            <a:r>
              <a:rPr spc="-10" dirty="0"/>
              <a:t>,</a:t>
            </a:r>
            <a:r>
              <a:rPr dirty="0"/>
              <a:t> </a:t>
            </a:r>
            <a:r>
              <a:rPr spc="-20" dirty="0"/>
              <a:t>we</a:t>
            </a:r>
            <a:r>
              <a:rPr dirty="0"/>
              <a:t> </a:t>
            </a:r>
            <a:r>
              <a:rPr spc="-20" dirty="0"/>
              <a:t>have</a:t>
            </a:r>
            <a:r>
              <a:rPr dirty="0"/>
              <a:t> </a:t>
            </a:r>
            <a:r>
              <a:rPr i="1" spc="-20" dirty="0">
                <a:solidFill>
                  <a:srgbClr val="008A87"/>
                </a:solidFill>
              </a:rPr>
              <a:t>low</a:t>
            </a:r>
            <a:r>
              <a:rPr spc="-15" dirty="0">
                <a:solidFill>
                  <a:srgbClr val="008A87"/>
                </a:solidFill>
              </a:rPr>
              <a:t>[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i="1" spc="-15" dirty="0">
                <a:solidFill>
                  <a:srgbClr val="008A87"/>
                </a:solidFill>
              </a:rPr>
              <a:t>j</a:t>
            </a:r>
            <a:r>
              <a:rPr spc="-15" dirty="0">
                <a:solidFill>
                  <a:srgbClr val="008A87"/>
                </a:solidFill>
              </a:rPr>
              <a:t>]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srgbClr val="008A87"/>
                </a:solidFill>
              </a:rPr>
              <a:t>low</a:t>
            </a:r>
            <a:r>
              <a:rPr spc="-20" dirty="0">
                <a:solidFill>
                  <a:srgbClr val="008A87"/>
                </a:solidFill>
              </a:rPr>
              <a:t>[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507" dirty="0">
                <a:solidFill>
                  <a:srgbClr val="008A87"/>
                </a:solidFill>
              </a:rPr>
              <a:t> </a:t>
            </a:r>
            <a:r>
              <a:rPr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pc="-20" dirty="0" smtClean="0">
                <a:solidFill>
                  <a:srgbClr val="008A87"/>
                </a:solidFill>
              </a:rPr>
              <a:t>]</a:t>
            </a:r>
            <a:r>
              <a:rPr spc="-10" dirty="0" smtClean="0"/>
              <a:t>.</a:t>
            </a:r>
            <a:endParaRPr lang="en-US" spc="-10" dirty="0" smtClean="0"/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dirty="0" smtClean="0"/>
              <a:t>Therefore,</a:t>
            </a:r>
            <a:r>
              <a:rPr dirty="0" smtClean="0"/>
              <a:t> </a:t>
            </a:r>
            <a:r>
              <a:rPr spc="-20" dirty="0">
                <a:solidFill>
                  <a:srgbClr val="008A87"/>
                </a:solidFill>
              </a:rPr>
              <a:t>{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507" dirty="0">
                <a:solidFill>
                  <a:srgbClr val="008A87"/>
                </a:solidFill>
              </a:rPr>
              <a:t> </a:t>
            </a:r>
            <a:r>
              <a:rPr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0" dirty="0">
                <a:solidFill>
                  <a:srgbClr val="008A87"/>
                </a:solidFill>
              </a:rPr>
              <a:t>R</a:t>
            </a:r>
            <a:r>
              <a:rPr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8A87"/>
                </a:solidFill>
              </a:rPr>
              <a:t>: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507" dirty="0">
                <a:solidFill>
                  <a:srgbClr val="008A87"/>
                </a:solidFill>
              </a:rPr>
              <a:t> </a:t>
            </a:r>
            <a:r>
              <a:rPr spc="-1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overlaps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A87"/>
                </a:solidFill>
              </a:rPr>
              <a:t>}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20" dirty="0">
                <a:solidFill>
                  <a:srgbClr val="008A87"/>
                </a:solidFill>
              </a:rPr>
              <a:t>=</a:t>
            </a:r>
            <a:r>
              <a:rPr spc="-5" dirty="0">
                <a:solidFill>
                  <a:srgbClr val="008A87"/>
                </a:solidFill>
              </a:rPr>
              <a:t> </a:t>
            </a:r>
            <a:r>
              <a:rPr spc="-3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pc="-10" dirty="0"/>
              <a:t>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20" dirty="0"/>
              <a:t>(</a:t>
            </a:r>
            <a:r>
              <a:rPr spc="-20" dirty="0" smtClean="0"/>
              <a:t>cont</a:t>
            </a:r>
            <a:r>
              <a:rPr lang="en-US" spc="-20" dirty="0" smtClean="0"/>
              <a:t>'</a:t>
            </a:r>
            <a:r>
              <a:rPr spc="-20" dirty="0" smtClean="0"/>
              <a:t>d</a:t>
            </a:r>
            <a:r>
              <a:rPr spc="-20" dirty="0"/>
              <a:t>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E868872-4A34-4179-BC88-D6AB23C1273C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0481" y="5579610"/>
            <a:ext cx="2024925" cy="114725"/>
          </a:xfrm>
          <a:custGeom>
            <a:avLst/>
            <a:gdLst/>
            <a:ahLst/>
            <a:cxnLst/>
            <a:rect l="l" t="t" r="r" b="b"/>
            <a:pathLst>
              <a:path w="2019300" h="114300">
                <a:moveTo>
                  <a:pt x="110292" y="38100"/>
                </a:moveTo>
                <a:lnTo>
                  <a:pt x="79035" y="6239"/>
                </a:lnTo>
                <a:lnTo>
                  <a:pt x="47556" y="787"/>
                </a:lnTo>
                <a:lnTo>
                  <a:pt x="34678" y="4669"/>
                </a:lnTo>
                <a:lnTo>
                  <a:pt x="6252" y="32895"/>
                </a:lnTo>
                <a:lnTo>
                  <a:pt x="0" y="62454"/>
                </a:lnTo>
                <a:lnTo>
                  <a:pt x="3117" y="76300"/>
                </a:lnTo>
                <a:lnTo>
                  <a:pt x="29663" y="107262"/>
                </a:lnTo>
                <a:lnTo>
                  <a:pt x="56899" y="114299"/>
                </a:lnTo>
                <a:lnTo>
                  <a:pt x="56899" y="38100"/>
                </a:lnTo>
                <a:lnTo>
                  <a:pt x="110292" y="38100"/>
                </a:lnTo>
                <a:close/>
              </a:path>
              <a:path w="2019300" h="114300">
                <a:moveTo>
                  <a:pt x="112677" y="44753"/>
                </a:moveTo>
                <a:lnTo>
                  <a:pt x="110292" y="38100"/>
                </a:lnTo>
                <a:lnTo>
                  <a:pt x="56899" y="38100"/>
                </a:lnTo>
                <a:lnTo>
                  <a:pt x="56899" y="76200"/>
                </a:lnTo>
                <a:lnTo>
                  <a:pt x="108243" y="76200"/>
                </a:lnTo>
                <a:lnTo>
                  <a:pt x="111752" y="61985"/>
                </a:lnTo>
                <a:lnTo>
                  <a:pt x="112677" y="44753"/>
                </a:lnTo>
                <a:close/>
              </a:path>
              <a:path w="2019300" h="114300">
                <a:moveTo>
                  <a:pt x="108243" y="76200"/>
                </a:moveTo>
                <a:lnTo>
                  <a:pt x="56899" y="76200"/>
                </a:lnTo>
                <a:lnTo>
                  <a:pt x="56899" y="114299"/>
                </a:lnTo>
                <a:lnTo>
                  <a:pt x="93560" y="99878"/>
                </a:lnTo>
                <a:lnTo>
                  <a:pt x="108243" y="76200"/>
                </a:lnTo>
                <a:close/>
              </a:path>
              <a:path w="2019300" h="114300">
                <a:moveTo>
                  <a:pt x="112677" y="76200"/>
                </a:moveTo>
                <a:lnTo>
                  <a:pt x="112677" y="44753"/>
                </a:lnTo>
                <a:lnTo>
                  <a:pt x="111752" y="61985"/>
                </a:lnTo>
                <a:lnTo>
                  <a:pt x="108243" y="76200"/>
                </a:lnTo>
                <a:lnTo>
                  <a:pt x="112677" y="76200"/>
                </a:lnTo>
                <a:close/>
              </a:path>
              <a:path w="2019300" h="114300">
                <a:moveTo>
                  <a:pt x="1910712" y="38100"/>
                </a:moveTo>
                <a:lnTo>
                  <a:pt x="110292" y="38100"/>
                </a:lnTo>
                <a:lnTo>
                  <a:pt x="112677" y="44753"/>
                </a:lnTo>
                <a:lnTo>
                  <a:pt x="112677" y="76200"/>
                </a:lnTo>
                <a:lnTo>
                  <a:pt x="1906186" y="76200"/>
                </a:lnTo>
                <a:lnTo>
                  <a:pt x="1906186" y="69664"/>
                </a:lnTo>
                <a:lnTo>
                  <a:pt x="1907122" y="52413"/>
                </a:lnTo>
                <a:lnTo>
                  <a:pt x="1910712" y="38100"/>
                </a:lnTo>
                <a:close/>
              </a:path>
              <a:path w="2019300" h="114300">
                <a:moveTo>
                  <a:pt x="1961899" y="76200"/>
                </a:moveTo>
                <a:lnTo>
                  <a:pt x="1961899" y="38100"/>
                </a:lnTo>
                <a:lnTo>
                  <a:pt x="1910712" y="38100"/>
                </a:lnTo>
                <a:lnTo>
                  <a:pt x="1907122" y="52413"/>
                </a:lnTo>
                <a:lnTo>
                  <a:pt x="1906186" y="69664"/>
                </a:lnTo>
                <a:lnTo>
                  <a:pt x="1908596" y="76200"/>
                </a:lnTo>
                <a:lnTo>
                  <a:pt x="1961899" y="76200"/>
                </a:lnTo>
                <a:close/>
              </a:path>
              <a:path w="2019300" h="114300">
                <a:moveTo>
                  <a:pt x="1908596" y="76200"/>
                </a:moveTo>
                <a:lnTo>
                  <a:pt x="1906186" y="69664"/>
                </a:lnTo>
                <a:lnTo>
                  <a:pt x="1906186" y="76200"/>
                </a:lnTo>
                <a:lnTo>
                  <a:pt x="1908596" y="76200"/>
                </a:lnTo>
                <a:close/>
              </a:path>
              <a:path w="2019300" h="114300">
                <a:moveTo>
                  <a:pt x="1961899" y="112795"/>
                </a:moveTo>
                <a:lnTo>
                  <a:pt x="1961899" y="76200"/>
                </a:lnTo>
                <a:lnTo>
                  <a:pt x="1908596" y="76200"/>
                </a:lnTo>
                <a:lnTo>
                  <a:pt x="1940205" y="108077"/>
                </a:lnTo>
                <a:lnTo>
                  <a:pt x="1961899" y="112795"/>
                </a:lnTo>
                <a:close/>
              </a:path>
              <a:path w="2019300" h="114300">
                <a:moveTo>
                  <a:pt x="2018806" y="51845"/>
                </a:moveTo>
                <a:lnTo>
                  <a:pt x="2000672" y="15116"/>
                </a:lnTo>
                <a:lnTo>
                  <a:pt x="1961899" y="0"/>
                </a:lnTo>
                <a:lnTo>
                  <a:pt x="1959719" y="42"/>
                </a:lnTo>
                <a:lnTo>
                  <a:pt x="1917140" y="24691"/>
                </a:lnTo>
                <a:lnTo>
                  <a:pt x="1910712" y="38100"/>
                </a:lnTo>
                <a:lnTo>
                  <a:pt x="1961899" y="38100"/>
                </a:lnTo>
                <a:lnTo>
                  <a:pt x="1961899" y="112795"/>
                </a:lnTo>
                <a:lnTo>
                  <a:pt x="2005445" y="93270"/>
                </a:lnTo>
                <a:lnTo>
                  <a:pt x="2017269" y="67495"/>
                </a:lnTo>
                <a:lnTo>
                  <a:pt x="2018806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5342" y="6001058"/>
            <a:ext cx="1661967" cy="114087"/>
          </a:xfrm>
          <a:custGeom>
            <a:avLst/>
            <a:gdLst/>
            <a:ahLst/>
            <a:cxnLst/>
            <a:rect l="l" t="t" r="r" b="b"/>
            <a:pathLst>
              <a:path w="1657350" h="113664">
                <a:moveTo>
                  <a:pt x="110204" y="37312"/>
                </a:moveTo>
                <a:lnTo>
                  <a:pt x="78701" y="5452"/>
                </a:lnTo>
                <a:lnTo>
                  <a:pt x="47556" y="0"/>
                </a:lnTo>
                <a:lnTo>
                  <a:pt x="34678" y="3882"/>
                </a:lnTo>
                <a:lnTo>
                  <a:pt x="6252" y="32107"/>
                </a:lnTo>
                <a:lnTo>
                  <a:pt x="0" y="61666"/>
                </a:lnTo>
                <a:lnTo>
                  <a:pt x="3117" y="75512"/>
                </a:lnTo>
                <a:lnTo>
                  <a:pt x="29663" y="106474"/>
                </a:lnTo>
                <a:lnTo>
                  <a:pt x="56899" y="113512"/>
                </a:lnTo>
                <a:lnTo>
                  <a:pt x="56899" y="37312"/>
                </a:lnTo>
                <a:lnTo>
                  <a:pt x="110204" y="37312"/>
                </a:lnTo>
                <a:close/>
              </a:path>
              <a:path w="1657350" h="113664">
                <a:moveTo>
                  <a:pt x="112640" y="43966"/>
                </a:moveTo>
                <a:lnTo>
                  <a:pt x="110204" y="37312"/>
                </a:lnTo>
                <a:lnTo>
                  <a:pt x="56899" y="37312"/>
                </a:lnTo>
                <a:lnTo>
                  <a:pt x="56899" y="75412"/>
                </a:lnTo>
                <a:lnTo>
                  <a:pt x="108105" y="75412"/>
                </a:lnTo>
                <a:lnTo>
                  <a:pt x="111691" y="61193"/>
                </a:lnTo>
                <a:lnTo>
                  <a:pt x="112640" y="43966"/>
                </a:lnTo>
                <a:close/>
              </a:path>
              <a:path w="1657350" h="113664">
                <a:moveTo>
                  <a:pt x="108105" y="75412"/>
                </a:moveTo>
                <a:lnTo>
                  <a:pt x="56899" y="75412"/>
                </a:lnTo>
                <a:lnTo>
                  <a:pt x="56899" y="113512"/>
                </a:lnTo>
                <a:lnTo>
                  <a:pt x="93251" y="99082"/>
                </a:lnTo>
                <a:lnTo>
                  <a:pt x="108105" y="75412"/>
                </a:lnTo>
                <a:close/>
              </a:path>
              <a:path w="1657350" h="113664">
                <a:moveTo>
                  <a:pt x="112640" y="75412"/>
                </a:moveTo>
                <a:lnTo>
                  <a:pt x="112640" y="43966"/>
                </a:lnTo>
                <a:lnTo>
                  <a:pt x="111691" y="61193"/>
                </a:lnTo>
                <a:lnTo>
                  <a:pt x="108105" y="75412"/>
                </a:lnTo>
                <a:lnTo>
                  <a:pt x="112640" y="75412"/>
                </a:lnTo>
                <a:close/>
              </a:path>
              <a:path w="1657350" h="113664">
                <a:moveTo>
                  <a:pt x="1657099" y="75412"/>
                </a:moveTo>
                <a:lnTo>
                  <a:pt x="1657099" y="37312"/>
                </a:lnTo>
                <a:lnTo>
                  <a:pt x="110204" y="37312"/>
                </a:lnTo>
                <a:lnTo>
                  <a:pt x="112640" y="43966"/>
                </a:lnTo>
                <a:lnTo>
                  <a:pt x="112640" y="75412"/>
                </a:lnTo>
                <a:lnTo>
                  <a:pt x="1657099" y="75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4743" y="5667748"/>
            <a:ext cx="4330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1409" dirty="0" smtClean="0">
                <a:latin typeface="Arial"/>
                <a:cs typeface="Arial"/>
                <a:sym typeface="Symbol"/>
              </a:rPr>
              <a:t>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2647" y="5193791"/>
            <a:ext cx="12480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0590" y="5579610"/>
            <a:ext cx="2559811" cy="114725"/>
          </a:xfrm>
          <a:custGeom>
            <a:avLst/>
            <a:gdLst/>
            <a:ahLst/>
            <a:cxnLst/>
            <a:rect l="l" t="t" r="r" b="b"/>
            <a:pathLst>
              <a:path w="2552700" h="114300">
                <a:moveTo>
                  <a:pt x="110204" y="38100"/>
                </a:moveTo>
                <a:lnTo>
                  <a:pt x="78701" y="6239"/>
                </a:lnTo>
                <a:lnTo>
                  <a:pt x="47556" y="787"/>
                </a:lnTo>
                <a:lnTo>
                  <a:pt x="34678" y="4669"/>
                </a:lnTo>
                <a:lnTo>
                  <a:pt x="6252" y="32895"/>
                </a:lnTo>
                <a:lnTo>
                  <a:pt x="0" y="62454"/>
                </a:lnTo>
                <a:lnTo>
                  <a:pt x="3117" y="76300"/>
                </a:lnTo>
                <a:lnTo>
                  <a:pt x="29663" y="107262"/>
                </a:lnTo>
                <a:lnTo>
                  <a:pt x="56899" y="114300"/>
                </a:lnTo>
                <a:lnTo>
                  <a:pt x="56899" y="38100"/>
                </a:lnTo>
                <a:lnTo>
                  <a:pt x="110204" y="38100"/>
                </a:lnTo>
                <a:close/>
              </a:path>
              <a:path w="2552700" h="114300">
                <a:moveTo>
                  <a:pt x="112640" y="44753"/>
                </a:moveTo>
                <a:lnTo>
                  <a:pt x="110204" y="38100"/>
                </a:lnTo>
                <a:lnTo>
                  <a:pt x="56899" y="38100"/>
                </a:lnTo>
                <a:lnTo>
                  <a:pt x="56899" y="76200"/>
                </a:lnTo>
                <a:lnTo>
                  <a:pt x="108105" y="76200"/>
                </a:lnTo>
                <a:lnTo>
                  <a:pt x="111691" y="61980"/>
                </a:lnTo>
                <a:lnTo>
                  <a:pt x="112640" y="44753"/>
                </a:lnTo>
                <a:close/>
              </a:path>
              <a:path w="2552700" h="114300">
                <a:moveTo>
                  <a:pt x="108105" y="76200"/>
                </a:moveTo>
                <a:lnTo>
                  <a:pt x="56899" y="76200"/>
                </a:lnTo>
                <a:lnTo>
                  <a:pt x="56899" y="114300"/>
                </a:lnTo>
                <a:lnTo>
                  <a:pt x="93251" y="99869"/>
                </a:lnTo>
                <a:lnTo>
                  <a:pt x="108105" y="76200"/>
                </a:lnTo>
                <a:close/>
              </a:path>
              <a:path w="2552700" h="114300">
                <a:moveTo>
                  <a:pt x="112640" y="76200"/>
                </a:moveTo>
                <a:lnTo>
                  <a:pt x="112640" y="44753"/>
                </a:lnTo>
                <a:lnTo>
                  <a:pt x="111691" y="61980"/>
                </a:lnTo>
                <a:lnTo>
                  <a:pt x="108105" y="76200"/>
                </a:lnTo>
                <a:lnTo>
                  <a:pt x="112640" y="76200"/>
                </a:lnTo>
                <a:close/>
              </a:path>
              <a:path w="2552700" h="114300">
                <a:moveTo>
                  <a:pt x="2444093" y="38100"/>
                </a:moveTo>
                <a:lnTo>
                  <a:pt x="110204" y="38100"/>
                </a:lnTo>
                <a:lnTo>
                  <a:pt x="112640" y="44753"/>
                </a:lnTo>
                <a:lnTo>
                  <a:pt x="112640" y="76200"/>
                </a:lnTo>
                <a:lnTo>
                  <a:pt x="2439558" y="76200"/>
                </a:lnTo>
                <a:lnTo>
                  <a:pt x="2439558" y="69545"/>
                </a:lnTo>
                <a:lnTo>
                  <a:pt x="2440507" y="52318"/>
                </a:lnTo>
                <a:lnTo>
                  <a:pt x="2444093" y="38100"/>
                </a:lnTo>
                <a:close/>
              </a:path>
              <a:path w="2552700" h="114300">
                <a:moveTo>
                  <a:pt x="2495299" y="76200"/>
                </a:moveTo>
                <a:lnTo>
                  <a:pt x="2495299" y="38100"/>
                </a:lnTo>
                <a:lnTo>
                  <a:pt x="2444093" y="38100"/>
                </a:lnTo>
                <a:lnTo>
                  <a:pt x="2440507" y="52318"/>
                </a:lnTo>
                <a:lnTo>
                  <a:pt x="2439558" y="69545"/>
                </a:lnTo>
                <a:lnTo>
                  <a:pt x="2441994" y="76200"/>
                </a:lnTo>
                <a:lnTo>
                  <a:pt x="2495299" y="76200"/>
                </a:lnTo>
                <a:close/>
              </a:path>
              <a:path w="2552700" h="114300">
                <a:moveTo>
                  <a:pt x="2441994" y="76200"/>
                </a:moveTo>
                <a:lnTo>
                  <a:pt x="2439558" y="69545"/>
                </a:lnTo>
                <a:lnTo>
                  <a:pt x="2439558" y="76200"/>
                </a:lnTo>
                <a:lnTo>
                  <a:pt x="2441994" y="76200"/>
                </a:lnTo>
                <a:close/>
              </a:path>
              <a:path w="2552700" h="114300">
                <a:moveTo>
                  <a:pt x="2495299" y="112804"/>
                </a:moveTo>
                <a:lnTo>
                  <a:pt x="2495299" y="76200"/>
                </a:lnTo>
                <a:lnTo>
                  <a:pt x="2441994" y="76200"/>
                </a:lnTo>
                <a:lnTo>
                  <a:pt x="2473497" y="108060"/>
                </a:lnTo>
                <a:lnTo>
                  <a:pt x="2495299" y="112804"/>
                </a:lnTo>
                <a:close/>
              </a:path>
              <a:path w="2552700" h="114300">
                <a:moveTo>
                  <a:pt x="2552199" y="51845"/>
                </a:moveTo>
                <a:lnTo>
                  <a:pt x="2533771" y="15116"/>
                </a:lnTo>
                <a:lnTo>
                  <a:pt x="2495299" y="0"/>
                </a:lnTo>
                <a:lnTo>
                  <a:pt x="2493228" y="38"/>
                </a:lnTo>
                <a:lnTo>
                  <a:pt x="2450561" y="24627"/>
                </a:lnTo>
                <a:lnTo>
                  <a:pt x="2444093" y="38100"/>
                </a:lnTo>
                <a:lnTo>
                  <a:pt x="2495299" y="38100"/>
                </a:lnTo>
                <a:lnTo>
                  <a:pt x="2495299" y="112804"/>
                </a:lnTo>
                <a:lnTo>
                  <a:pt x="2538591" y="93268"/>
                </a:lnTo>
                <a:lnTo>
                  <a:pt x="2550622" y="67494"/>
                </a:lnTo>
                <a:lnTo>
                  <a:pt x="2552199" y="5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0201" y="5172019"/>
            <a:ext cx="317748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800" dirty="0">
              <a:latin typeface="Times New Roman"/>
              <a:cs typeface="Times New Roman"/>
            </a:endParaRPr>
          </a:p>
          <a:p>
            <a:pPr marL="85991">
              <a:spcBef>
                <a:spcPts val="401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i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7446" y="4605011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6560" y="4605010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5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/>
            <a:r>
              <a:rPr spc="-30" dirty="0"/>
              <a:t>Dynami</a:t>
            </a:r>
            <a:r>
              <a:rPr spc="-20" dirty="0"/>
              <a:t>c</a:t>
            </a:r>
            <a:r>
              <a:rPr spc="5" dirty="0"/>
              <a:t> </a:t>
            </a:r>
            <a:r>
              <a:rPr lang="en-US" spc="-25" dirty="0"/>
              <a:t>O</a:t>
            </a:r>
            <a:r>
              <a:rPr spc="-25" dirty="0" smtClean="0"/>
              <a:t>rder</a:t>
            </a:r>
            <a:r>
              <a:rPr spc="-5" dirty="0" smtClean="0"/>
              <a:t> </a:t>
            </a:r>
            <a:r>
              <a:rPr lang="en-US" spc="-25" dirty="0"/>
              <a:t>S</a:t>
            </a:r>
            <a:r>
              <a:rPr spc="-25" dirty="0" smtClean="0"/>
              <a:t>tatistics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01706" y="923826"/>
            <a:ext cx="8727141" cy="2182126"/>
          </a:xfrm>
          <a:prstGeom prst="rect">
            <a:avLst/>
          </a:prstGeom>
        </p:spPr>
        <p:txBody>
          <a:bodyPr vert="horz" wrap="square" lIns="0" tIns="243322" rIns="0" bIns="0" rtlCol="0">
            <a:spAutoFit/>
          </a:bodyPr>
          <a:lstStyle/>
          <a:p>
            <a:pPr marL="2731393" marR="5096" indent="0">
              <a:lnSpc>
                <a:spcPts val="3461"/>
              </a:lnSpc>
              <a:buNone/>
            </a:pPr>
            <a:r>
              <a:rPr spc="-20" dirty="0"/>
              <a:t>r</a:t>
            </a:r>
            <a:r>
              <a:rPr spc="-15" dirty="0"/>
              <a:t>eturns</a:t>
            </a:r>
            <a:r>
              <a:rPr spc="-10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i="1" spc="-10" dirty="0">
                <a:solidFill>
                  <a:srgbClr val="008A87"/>
                </a:solidFill>
              </a:rPr>
              <a:t>i</a:t>
            </a:r>
            <a:r>
              <a:rPr i="1" spc="-456" dirty="0">
                <a:solidFill>
                  <a:srgbClr val="008A87"/>
                </a:solidFill>
              </a:rPr>
              <a:t> </a:t>
            </a:r>
            <a:r>
              <a:rPr spc="-15" dirty="0"/>
              <a:t>th</a:t>
            </a:r>
            <a:r>
              <a:rPr spc="5" dirty="0"/>
              <a:t> </a:t>
            </a:r>
            <a:r>
              <a:rPr spc="-15" dirty="0"/>
              <a:t>smallest</a:t>
            </a:r>
            <a:r>
              <a:rPr spc="15" dirty="0"/>
              <a:t> </a:t>
            </a:r>
            <a:r>
              <a:rPr spc="-15" dirty="0"/>
              <a:t>element in</a:t>
            </a:r>
            <a:r>
              <a:rPr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20" dirty="0"/>
              <a:t>dynamic</a:t>
            </a:r>
            <a:r>
              <a:rPr dirty="0"/>
              <a:t> </a:t>
            </a:r>
            <a:r>
              <a:rPr spc="-15" dirty="0"/>
              <a:t>set</a:t>
            </a:r>
            <a:r>
              <a:rPr spc="-5" dirty="0"/>
              <a:t> </a:t>
            </a:r>
            <a:r>
              <a:rPr i="1" spc="-20" dirty="0">
                <a:solidFill>
                  <a:srgbClr val="008A87"/>
                </a:solidFill>
              </a:rPr>
              <a:t>S</a:t>
            </a:r>
            <a:r>
              <a:rPr i="1" spc="-10" dirty="0"/>
              <a:t>.</a:t>
            </a:r>
          </a:p>
          <a:p>
            <a:pPr marL="2731393" marR="147140" indent="0">
              <a:lnSpc>
                <a:spcPts val="3389"/>
              </a:lnSpc>
              <a:spcBef>
                <a:spcPts val="1279"/>
              </a:spcBef>
              <a:buNone/>
            </a:pPr>
            <a:r>
              <a:rPr spc="-20" dirty="0"/>
              <a:t>r</a:t>
            </a:r>
            <a:r>
              <a:rPr spc="-15" dirty="0"/>
              <a:t>eturns</a:t>
            </a:r>
            <a:r>
              <a:rPr spc="-10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rank</a:t>
            </a:r>
            <a:r>
              <a:rPr spc="-5" dirty="0"/>
              <a:t> </a:t>
            </a:r>
            <a:r>
              <a:rPr spc="-15" dirty="0"/>
              <a:t>of</a:t>
            </a:r>
            <a:r>
              <a:rPr dirty="0"/>
              <a:t> </a:t>
            </a:r>
            <a:r>
              <a:rPr i="1" spc="-15" dirty="0">
                <a:solidFill>
                  <a:srgbClr val="008A87"/>
                </a:solidFill>
              </a:rPr>
              <a:t>x</a:t>
            </a:r>
            <a:r>
              <a:rPr i="1" spc="5" dirty="0">
                <a:solidFill>
                  <a:srgbClr val="008A87"/>
                </a:solidFill>
              </a:rPr>
              <a:t> </a:t>
            </a:r>
            <a:r>
              <a:rPr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pc="5" dirty="0">
                <a:solidFill>
                  <a:srgbClr val="008A87"/>
                </a:solidFill>
              </a:rPr>
              <a:t> </a:t>
            </a:r>
            <a:r>
              <a:rPr i="1" spc="-20" dirty="0">
                <a:solidFill>
                  <a:srgbClr val="008A87"/>
                </a:solidFill>
              </a:rPr>
              <a:t>S</a:t>
            </a:r>
            <a:r>
              <a:rPr i="1" spc="5" dirty="0">
                <a:solidFill>
                  <a:srgbClr val="008A87"/>
                </a:solidFill>
              </a:rPr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10" dirty="0"/>
              <a:t> </a:t>
            </a:r>
            <a:r>
              <a:rPr spc="-20" dirty="0"/>
              <a:t>sorted</a:t>
            </a:r>
            <a:r>
              <a:rPr spc="5" dirty="0"/>
              <a:t> </a:t>
            </a:r>
            <a:r>
              <a:rPr spc="-15" dirty="0"/>
              <a:t>order</a:t>
            </a:r>
            <a:r>
              <a:rPr dirty="0"/>
              <a:t> </a:t>
            </a:r>
            <a:r>
              <a:rPr spc="-15" dirty="0"/>
              <a:t>of</a:t>
            </a:r>
            <a:r>
              <a:rPr dirty="0"/>
              <a:t> </a:t>
            </a:r>
            <a:r>
              <a:rPr i="1" spc="-20" dirty="0">
                <a:solidFill>
                  <a:srgbClr val="008A87"/>
                </a:solidFill>
              </a:rPr>
              <a:t>S</a:t>
            </a:r>
            <a:r>
              <a:rPr spc="-15" dirty="0"/>
              <a:t>’s</a:t>
            </a:r>
            <a:r>
              <a:rPr dirty="0"/>
              <a:t> </a:t>
            </a:r>
            <a:r>
              <a:rPr spc="-15" dirty="0"/>
              <a:t>elements.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9F5EF47-0E43-42DD-932D-F6AD91E2B158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31329" y="1119599"/>
            <a:ext cx="275975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OS-S</a:t>
            </a:r>
            <a:r>
              <a:rPr sz="2400" spc="-20" dirty="0">
                <a:latin typeface="Times New Roman"/>
                <a:cs typeface="Times New Roman"/>
              </a:rPr>
              <a:t>ELECT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333" y="2154417"/>
            <a:ext cx="25903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OS-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ANK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010" y="3869881"/>
            <a:ext cx="797616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red-black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keep</a:t>
            </a:r>
            <a:r>
              <a:rPr sz="3200" spc="-15" dirty="0">
                <a:latin typeface="Times New Roman"/>
                <a:cs typeface="Times New Roman"/>
              </a:rPr>
              <a:t> subtree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sizes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nodes.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3526" y="5188115"/>
            <a:ext cx="1069772" cy="1070766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1066800" y="533400"/>
                </a:moveTo>
                <a:lnTo>
                  <a:pt x="1065033" y="489611"/>
                </a:lnTo>
                <a:lnTo>
                  <a:pt x="1059826" y="446805"/>
                </a:lnTo>
                <a:lnTo>
                  <a:pt x="1051315" y="405118"/>
                </a:lnTo>
                <a:lnTo>
                  <a:pt x="1039636" y="364687"/>
                </a:lnTo>
                <a:lnTo>
                  <a:pt x="1024925" y="325647"/>
                </a:lnTo>
                <a:lnTo>
                  <a:pt x="1007320" y="288137"/>
                </a:lnTo>
                <a:lnTo>
                  <a:pt x="986957" y="252292"/>
                </a:lnTo>
                <a:lnTo>
                  <a:pt x="963972" y="218248"/>
                </a:lnTo>
                <a:lnTo>
                  <a:pt x="938503" y="186144"/>
                </a:lnTo>
                <a:lnTo>
                  <a:pt x="910685" y="156114"/>
                </a:lnTo>
                <a:lnTo>
                  <a:pt x="880655" y="128296"/>
                </a:lnTo>
                <a:lnTo>
                  <a:pt x="848551" y="102827"/>
                </a:lnTo>
                <a:lnTo>
                  <a:pt x="814507" y="79842"/>
                </a:lnTo>
                <a:lnTo>
                  <a:pt x="778662" y="59479"/>
                </a:lnTo>
                <a:lnTo>
                  <a:pt x="741152" y="41874"/>
                </a:lnTo>
                <a:lnTo>
                  <a:pt x="702112" y="27163"/>
                </a:lnTo>
                <a:lnTo>
                  <a:pt x="661681" y="15484"/>
                </a:lnTo>
                <a:lnTo>
                  <a:pt x="619994" y="6973"/>
                </a:lnTo>
                <a:lnTo>
                  <a:pt x="577188" y="1766"/>
                </a:lnTo>
                <a:lnTo>
                  <a:pt x="533399" y="0"/>
                </a:lnTo>
                <a:lnTo>
                  <a:pt x="489611" y="1766"/>
                </a:lnTo>
                <a:lnTo>
                  <a:pt x="446805" y="6973"/>
                </a:lnTo>
                <a:lnTo>
                  <a:pt x="405118" y="15484"/>
                </a:lnTo>
                <a:lnTo>
                  <a:pt x="364687" y="27163"/>
                </a:lnTo>
                <a:lnTo>
                  <a:pt x="325647" y="41874"/>
                </a:lnTo>
                <a:lnTo>
                  <a:pt x="288137" y="59479"/>
                </a:lnTo>
                <a:lnTo>
                  <a:pt x="252292" y="79842"/>
                </a:lnTo>
                <a:lnTo>
                  <a:pt x="218248" y="102827"/>
                </a:lnTo>
                <a:lnTo>
                  <a:pt x="186144" y="128296"/>
                </a:lnTo>
                <a:lnTo>
                  <a:pt x="156114" y="156114"/>
                </a:lnTo>
                <a:lnTo>
                  <a:pt x="128296" y="186144"/>
                </a:lnTo>
                <a:lnTo>
                  <a:pt x="102827" y="218248"/>
                </a:lnTo>
                <a:lnTo>
                  <a:pt x="79842" y="252292"/>
                </a:lnTo>
                <a:lnTo>
                  <a:pt x="59479" y="288137"/>
                </a:lnTo>
                <a:lnTo>
                  <a:pt x="41874" y="325647"/>
                </a:lnTo>
                <a:lnTo>
                  <a:pt x="27163" y="364687"/>
                </a:lnTo>
                <a:lnTo>
                  <a:pt x="15484" y="405118"/>
                </a:lnTo>
                <a:lnTo>
                  <a:pt x="6973" y="446805"/>
                </a:lnTo>
                <a:lnTo>
                  <a:pt x="1766" y="489611"/>
                </a:lnTo>
                <a:lnTo>
                  <a:pt x="0" y="533400"/>
                </a:lnTo>
                <a:lnTo>
                  <a:pt x="1766" y="577188"/>
                </a:lnTo>
                <a:lnTo>
                  <a:pt x="6973" y="619994"/>
                </a:lnTo>
                <a:lnTo>
                  <a:pt x="15484" y="661681"/>
                </a:lnTo>
                <a:lnTo>
                  <a:pt x="27163" y="702112"/>
                </a:lnTo>
                <a:lnTo>
                  <a:pt x="41874" y="741152"/>
                </a:lnTo>
                <a:lnTo>
                  <a:pt x="59479" y="778662"/>
                </a:lnTo>
                <a:lnTo>
                  <a:pt x="79842" y="814507"/>
                </a:lnTo>
                <a:lnTo>
                  <a:pt x="102827" y="848551"/>
                </a:lnTo>
                <a:lnTo>
                  <a:pt x="128296" y="880655"/>
                </a:lnTo>
                <a:lnTo>
                  <a:pt x="156114" y="910685"/>
                </a:lnTo>
                <a:lnTo>
                  <a:pt x="186144" y="938503"/>
                </a:lnTo>
                <a:lnTo>
                  <a:pt x="218248" y="963972"/>
                </a:lnTo>
                <a:lnTo>
                  <a:pt x="252292" y="986957"/>
                </a:lnTo>
                <a:lnTo>
                  <a:pt x="288137" y="1007320"/>
                </a:lnTo>
                <a:lnTo>
                  <a:pt x="325647" y="1024925"/>
                </a:lnTo>
                <a:lnTo>
                  <a:pt x="364687" y="1039636"/>
                </a:lnTo>
                <a:lnTo>
                  <a:pt x="405118" y="1051315"/>
                </a:lnTo>
                <a:lnTo>
                  <a:pt x="446805" y="1059826"/>
                </a:lnTo>
                <a:lnTo>
                  <a:pt x="489611" y="1065033"/>
                </a:lnTo>
                <a:lnTo>
                  <a:pt x="533400" y="1066800"/>
                </a:lnTo>
                <a:lnTo>
                  <a:pt x="577188" y="1065033"/>
                </a:lnTo>
                <a:lnTo>
                  <a:pt x="619994" y="1059826"/>
                </a:lnTo>
                <a:lnTo>
                  <a:pt x="661681" y="1051315"/>
                </a:lnTo>
                <a:lnTo>
                  <a:pt x="702112" y="1039636"/>
                </a:lnTo>
                <a:lnTo>
                  <a:pt x="741152" y="1024925"/>
                </a:lnTo>
                <a:lnTo>
                  <a:pt x="778662" y="1007320"/>
                </a:lnTo>
                <a:lnTo>
                  <a:pt x="814507" y="986957"/>
                </a:lnTo>
                <a:lnTo>
                  <a:pt x="848551" y="963972"/>
                </a:lnTo>
                <a:lnTo>
                  <a:pt x="880655" y="938503"/>
                </a:lnTo>
                <a:lnTo>
                  <a:pt x="910685" y="910685"/>
                </a:lnTo>
                <a:lnTo>
                  <a:pt x="938503" y="880655"/>
                </a:lnTo>
                <a:lnTo>
                  <a:pt x="963972" y="848551"/>
                </a:lnTo>
                <a:lnTo>
                  <a:pt x="986957" y="814507"/>
                </a:lnTo>
                <a:lnTo>
                  <a:pt x="1007320" y="778662"/>
                </a:lnTo>
                <a:lnTo>
                  <a:pt x="1024925" y="741152"/>
                </a:lnTo>
                <a:lnTo>
                  <a:pt x="1039636" y="702112"/>
                </a:lnTo>
                <a:lnTo>
                  <a:pt x="1051315" y="661681"/>
                </a:lnTo>
                <a:lnTo>
                  <a:pt x="1059826" y="619994"/>
                </a:lnTo>
                <a:lnTo>
                  <a:pt x="1065033" y="577188"/>
                </a:lnTo>
                <a:lnTo>
                  <a:pt x="1066800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7114" y="5111632"/>
            <a:ext cx="1069772" cy="1070766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1066800" y="533400"/>
                </a:moveTo>
                <a:lnTo>
                  <a:pt x="1065033" y="489611"/>
                </a:lnTo>
                <a:lnTo>
                  <a:pt x="1059826" y="446805"/>
                </a:lnTo>
                <a:lnTo>
                  <a:pt x="1051315" y="405118"/>
                </a:lnTo>
                <a:lnTo>
                  <a:pt x="1039636" y="364687"/>
                </a:lnTo>
                <a:lnTo>
                  <a:pt x="1024925" y="325647"/>
                </a:lnTo>
                <a:lnTo>
                  <a:pt x="1007320" y="288137"/>
                </a:lnTo>
                <a:lnTo>
                  <a:pt x="986957" y="252292"/>
                </a:lnTo>
                <a:lnTo>
                  <a:pt x="963972" y="218248"/>
                </a:lnTo>
                <a:lnTo>
                  <a:pt x="938503" y="186144"/>
                </a:lnTo>
                <a:lnTo>
                  <a:pt x="910685" y="156114"/>
                </a:lnTo>
                <a:lnTo>
                  <a:pt x="880655" y="128296"/>
                </a:lnTo>
                <a:lnTo>
                  <a:pt x="848551" y="102827"/>
                </a:lnTo>
                <a:lnTo>
                  <a:pt x="814507" y="79842"/>
                </a:lnTo>
                <a:lnTo>
                  <a:pt x="778662" y="59479"/>
                </a:lnTo>
                <a:lnTo>
                  <a:pt x="741152" y="41874"/>
                </a:lnTo>
                <a:lnTo>
                  <a:pt x="702112" y="27163"/>
                </a:lnTo>
                <a:lnTo>
                  <a:pt x="661681" y="15484"/>
                </a:lnTo>
                <a:lnTo>
                  <a:pt x="619994" y="6973"/>
                </a:lnTo>
                <a:lnTo>
                  <a:pt x="577188" y="1766"/>
                </a:lnTo>
                <a:lnTo>
                  <a:pt x="533399" y="0"/>
                </a:lnTo>
                <a:lnTo>
                  <a:pt x="489611" y="1766"/>
                </a:lnTo>
                <a:lnTo>
                  <a:pt x="446805" y="6973"/>
                </a:lnTo>
                <a:lnTo>
                  <a:pt x="405118" y="15484"/>
                </a:lnTo>
                <a:lnTo>
                  <a:pt x="364687" y="27163"/>
                </a:lnTo>
                <a:lnTo>
                  <a:pt x="325647" y="41874"/>
                </a:lnTo>
                <a:lnTo>
                  <a:pt x="288137" y="59479"/>
                </a:lnTo>
                <a:lnTo>
                  <a:pt x="252292" y="79842"/>
                </a:lnTo>
                <a:lnTo>
                  <a:pt x="218248" y="102827"/>
                </a:lnTo>
                <a:lnTo>
                  <a:pt x="186144" y="128296"/>
                </a:lnTo>
                <a:lnTo>
                  <a:pt x="156114" y="156114"/>
                </a:lnTo>
                <a:lnTo>
                  <a:pt x="128296" y="186144"/>
                </a:lnTo>
                <a:lnTo>
                  <a:pt x="102827" y="218248"/>
                </a:lnTo>
                <a:lnTo>
                  <a:pt x="79842" y="252292"/>
                </a:lnTo>
                <a:lnTo>
                  <a:pt x="59479" y="288137"/>
                </a:lnTo>
                <a:lnTo>
                  <a:pt x="41874" y="325647"/>
                </a:lnTo>
                <a:lnTo>
                  <a:pt x="27163" y="364687"/>
                </a:lnTo>
                <a:lnTo>
                  <a:pt x="15484" y="405118"/>
                </a:lnTo>
                <a:lnTo>
                  <a:pt x="6973" y="446805"/>
                </a:lnTo>
                <a:lnTo>
                  <a:pt x="1766" y="489611"/>
                </a:lnTo>
                <a:lnTo>
                  <a:pt x="0" y="533400"/>
                </a:lnTo>
                <a:lnTo>
                  <a:pt x="1766" y="577188"/>
                </a:lnTo>
                <a:lnTo>
                  <a:pt x="6973" y="619994"/>
                </a:lnTo>
                <a:lnTo>
                  <a:pt x="15484" y="661681"/>
                </a:lnTo>
                <a:lnTo>
                  <a:pt x="27163" y="702112"/>
                </a:lnTo>
                <a:lnTo>
                  <a:pt x="41874" y="741152"/>
                </a:lnTo>
                <a:lnTo>
                  <a:pt x="59479" y="778662"/>
                </a:lnTo>
                <a:lnTo>
                  <a:pt x="79842" y="814507"/>
                </a:lnTo>
                <a:lnTo>
                  <a:pt x="102827" y="848551"/>
                </a:lnTo>
                <a:lnTo>
                  <a:pt x="128296" y="880655"/>
                </a:lnTo>
                <a:lnTo>
                  <a:pt x="156114" y="910685"/>
                </a:lnTo>
                <a:lnTo>
                  <a:pt x="186144" y="938503"/>
                </a:lnTo>
                <a:lnTo>
                  <a:pt x="218248" y="963972"/>
                </a:lnTo>
                <a:lnTo>
                  <a:pt x="252292" y="986957"/>
                </a:lnTo>
                <a:lnTo>
                  <a:pt x="288137" y="1007320"/>
                </a:lnTo>
                <a:lnTo>
                  <a:pt x="325647" y="1024925"/>
                </a:lnTo>
                <a:lnTo>
                  <a:pt x="364687" y="1039636"/>
                </a:lnTo>
                <a:lnTo>
                  <a:pt x="405118" y="1051315"/>
                </a:lnTo>
                <a:lnTo>
                  <a:pt x="446805" y="1059826"/>
                </a:lnTo>
                <a:lnTo>
                  <a:pt x="489611" y="1065033"/>
                </a:lnTo>
                <a:lnTo>
                  <a:pt x="533400" y="1066800"/>
                </a:lnTo>
                <a:lnTo>
                  <a:pt x="577188" y="1065033"/>
                </a:lnTo>
                <a:lnTo>
                  <a:pt x="619994" y="1059826"/>
                </a:lnTo>
                <a:lnTo>
                  <a:pt x="661681" y="1051315"/>
                </a:lnTo>
                <a:lnTo>
                  <a:pt x="702112" y="1039636"/>
                </a:lnTo>
                <a:lnTo>
                  <a:pt x="741152" y="1024925"/>
                </a:lnTo>
                <a:lnTo>
                  <a:pt x="778662" y="1007320"/>
                </a:lnTo>
                <a:lnTo>
                  <a:pt x="814507" y="986957"/>
                </a:lnTo>
                <a:lnTo>
                  <a:pt x="848551" y="963972"/>
                </a:lnTo>
                <a:lnTo>
                  <a:pt x="880655" y="938503"/>
                </a:lnTo>
                <a:lnTo>
                  <a:pt x="910685" y="910685"/>
                </a:lnTo>
                <a:lnTo>
                  <a:pt x="938503" y="880655"/>
                </a:lnTo>
                <a:lnTo>
                  <a:pt x="963972" y="848551"/>
                </a:lnTo>
                <a:lnTo>
                  <a:pt x="986957" y="814507"/>
                </a:lnTo>
                <a:lnTo>
                  <a:pt x="1007320" y="778662"/>
                </a:lnTo>
                <a:lnTo>
                  <a:pt x="1024925" y="741152"/>
                </a:lnTo>
                <a:lnTo>
                  <a:pt x="1039636" y="702112"/>
                </a:lnTo>
                <a:lnTo>
                  <a:pt x="1051315" y="661681"/>
                </a:lnTo>
                <a:lnTo>
                  <a:pt x="1059826" y="619994"/>
                </a:lnTo>
                <a:lnTo>
                  <a:pt x="1065033" y="577188"/>
                </a:lnTo>
                <a:lnTo>
                  <a:pt x="106680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7114" y="5111632"/>
            <a:ext cx="1069772" cy="1070766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399" y="0"/>
                </a:moveTo>
                <a:lnTo>
                  <a:pt x="489611" y="1766"/>
                </a:lnTo>
                <a:lnTo>
                  <a:pt x="446805" y="6973"/>
                </a:lnTo>
                <a:lnTo>
                  <a:pt x="405118" y="15484"/>
                </a:lnTo>
                <a:lnTo>
                  <a:pt x="364687" y="27163"/>
                </a:lnTo>
                <a:lnTo>
                  <a:pt x="325647" y="41874"/>
                </a:lnTo>
                <a:lnTo>
                  <a:pt x="288137" y="59479"/>
                </a:lnTo>
                <a:lnTo>
                  <a:pt x="252292" y="79842"/>
                </a:lnTo>
                <a:lnTo>
                  <a:pt x="218248" y="102827"/>
                </a:lnTo>
                <a:lnTo>
                  <a:pt x="186144" y="128296"/>
                </a:lnTo>
                <a:lnTo>
                  <a:pt x="156114" y="156114"/>
                </a:lnTo>
                <a:lnTo>
                  <a:pt x="128296" y="186144"/>
                </a:lnTo>
                <a:lnTo>
                  <a:pt x="102827" y="218248"/>
                </a:lnTo>
                <a:lnTo>
                  <a:pt x="79842" y="252292"/>
                </a:lnTo>
                <a:lnTo>
                  <a:pt x="59479" y="288137"/>
                </a:lnTo>
                <a:lnTo>
                  <a:pt x="41874" y="325647"/>
                </a:lnTo>
                <a:lnTo>
                  <a:pt x="27163" y="364687"/>
                </a:lnTo>
                <a:lnTo>
                  <a:pt x="15484" y="405118"/>
                </a:lnTo>
                <a:lnTo>
                  <a:pt x="6973" y="446805"/>
                </a:lnTo>
                <a:lnTo>
                  <a:pt x="1766" y="489611"/>
                </a:lnTo>
                <a:lnTo>
                  <a:pt x="0" y="533400"/>
                </a:lnTo>
                <a:lnTo>
                  <a:pt x="1766" y="577188"/>
                </a:lnTo>
                <a:lnTo>
                  <a:pt x="6973" y="619994"/>
                </a:lnTo>
                <a:lnTo>
                  <a:pt x="15484" y="661681"/>
                </a:lnTo>
                <a:lnTo>
                  <a:pt x="27163" y="702112"/>
                </a:lnTo>
                <a:lnTo>
                  <a:pt x="41874" y="741152"/>
                </a:lnTo>
                <a:lnTo>
                  <a:pt x="59479" y="778662"/>
                </a:lnTo>
                <a:lnTo>
                  <a:pt x="79842" y="814507"/>
                </a:lnTo>
                <a:lnTo>
                  <a:pt x="102827" y="848551"/>
                </a:lnTo>
                <a:lnTo>
                  <a:pt x="128296" y="880655"/>
                </a:lnTo>
                <a:lnTo>
                  <a:pt x="156114" y="910685"/>
                </a:lnTo>
                <a:lnTo>
                  <a:pt x="186144" y="938503"/>
                </a:lnTo>
                <a:lnTo>
                  <a:pt x="218248" y="963972"/>
                </a:lnTo>
                <a:lnTo>
                  <a:pt x="252292" y="986957"/>
                </a:lnTo>
                <a:lnTo>
                  <a:pt x="288137" y="1007320"/>
                </a:lnTo>
                <a:lnTo>
                  <a:pt x="325647" y="1024925"/>
                </a:lnTo>
                <a:lnTo>
                  <a:pt x="364687" y="1039636"/>
                </a:lnTo>
                <a:lnTo>
                  <a:pt x="405118" y="1051315"/>
                </a:lnTo>
                <a:lnTo>
                  <a:pt x="446805" y="1059826"/>
                </a:lnTo>
                <a:lnTo>
                  <a:pt x="489611" y="1065033"/>
                </a:lnTo>
                <a:lnTo>
                  <a:pt x="533400" y="1066800"/>
                </a:lnTo>
                <a:lnTo>
                  <a:pt x="577188" y="1065033"/>
                </a:lnTo>
                <a:lnTo>
                  <a:pt x="619994" y="1059826"/>
                </a:lnTo>
                <a:lnTo>
                  <a:pt x="661681" y="1051315"/>
                </a:lnTo>
                <a:lnTo>
                  <a:pt x="702112" y="1039636"/>
                </a:lnTo>
                <a:lnTo>
                  <a:pt x="741152" y="1024925"/>
                </a:lnTo>
                <a:lnTo>
                  <a:pt x="778662" y="1007320"/>
                </a:lnTo>
                <a:lnTo>
                  <a:pt x="814507" y="986957"/>
                </a:lnTo>
                <a:lnTo>
                  <a:pt x="848551" y="963972"/>
                </a:lnTo>
                <a:lnTo>
                  <a:pt x="880655" y="938503"/>
                </a:lnTo>
                <a:lnTo>
                  <a:pt x="910685" y="910685"/>
                </a:lnTo>
                <a:lnTo>
                  <a:pt x="938503" y="880655"/>
                </a:lnTo>
                <a:lnTo>
                  <a:pt x="963972" y="848551"/>
                </a:lnTo>
                <a:lnTo>
                  <a:pt x="986957" y="814507"/>
                </a:lnTo>
                <a:lnTo>
                  <a:pt x="1007320" y="778662"/>
                </a:lnTo>
                <a:lnTo>
                  <a:pt x="1024925" y="741152"/>
                </a:lnTo>
                <a:lnTo>
                  <a:pt x="1039636" y="702112"/>
                </a:lnTo>
                <a:lnTo>
                  <a:pt x="1051315" y="661681"/>
                </a:lnTo>
                <a:lnTo>
                  <a:pt x="1059826" y="619994"/>
                </a:lnTo>
                <a:lnTo>
                  <a:pt x="1065033" y="577188"/>
                </a:lnTo>
                <a:lnTo>
                  <a:pt x="1066800" y="533400"/>
                </a:lnTo>
                <a:lnTo>
                  <a:pt x="1065033" y="489611"/>
                </a:lnTo>
                <a:lnTo>
                  <a:pt x="1059826" y="446805"/>
                </a:lnTo>
                <a:lnTo>
                  <a:pt x="1051315" y="405118"/>
                </a:lnTo>
                <a:lnTo>
                  <a:pt x="1039636" y="364687"/>
                </a:lnTo>
                <a:lnTo>
                  <a:pt x="1024925" y="325647"/>
                </a:lnTo>
                <a:lnTo>
                  <a:pt x="1007320" y="288137"/>
                </a:lnTo>
                <a:lnTo>
                  <a:pt x="986957" y="252292"/>
                </a:lnTo>
                <a:lnTo>
                  <a:pt x="963972" y="218248"/>
                </a:lnTo>
                <a:lnTo>
                  <a:pt x="938503" y="186144"/>
                </a:lnTo>
                <a:lnTo>
                  <a:pt x="910685" y="156114"/>
                </a:lnTo>
                <a:lnTo>
                  <a:pt x="880655" y="128296"/>
                </a:lnTo>
                <a:lnTo>
                  <a:pt x="848551" y="102827"/>
                </a:lnTo>
                <a:lnTo>
                  <a:pt x="814507" y="79842"/>
                </a:lnTo>
                <a:lnTo>
                  <a:pt x="778662" y="59479"/>
                </a:lnTo>
                <a:lnTo>
                  <a:pt x="741152" y="41874"/>
                </a:lnTo>
                <a:lnTo>
                  <a:pt x="702112" y="27163"/>
                </a:lnTo>
                <a:lnTo>
                  <a:pt x="661681" y="15484"/>
                </a:lnTo>
                <a:lnTo>
                  <a:pt x="619994" y="6973"/>
                </a:lnTo>
                <a:lnTo>
                  <a:pt x="577188" y="1766"/>
                </a:lnTo>
                <a:lnTo>
                  <a:pt x="5333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87236" y="5154496"/>
            <a:ext cx="646957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3597" y="5594273"/>
            <a:ext cx="713818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size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7114" y="5647015"/>
            <a:ext cx="1069772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050" y="5454614"/>
            <a:ext cx="31946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Notation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nodes: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an</a:t>
            </a:r>
            <a:r>
              <a:rPr spc="-5" dirty="0"/>
              <a:t> </a:t>
            </a:r>
            <a:r>
              <a:rPr spc="-25" dirty="0"/>
              <a:t>OS-tree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0738900-6804-4FB8-8A2C-60534B24F449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8279" y="1593402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866" y="1516918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1866" y="1516918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7737" y="1543022"/>
            <a:ext cx="37378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340" marR="5096" indent="-59238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1866" y="1861093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6674" y="245995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899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4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0262" y="238347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899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8"/>
                </a:lnTo>
                <a:lnTo>
                  <a:pt x="1134" y="314831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4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0262" y="238347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899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4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4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831"/>
                </a:lnTo>
                <a:lnTo>
                  <a:pt x="675855" y="260628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8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9753" y="2396830"/>
            <a:ext cx="3062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028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4970" y="276394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0262" y="2727647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490" y="332727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078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4078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5165" y="3264150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785" y="3630503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4078" y="3594968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8440" y="332727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831" y="1134"/>
                </a:lnTo>
                <a:lnTo>
                  <a:pt x="260628" y="9944"/>
                </a:lnTo>
                <a:lnTo>
                  <a:pt x="209597" y="26896"/>
                </a:lnTo>
                <a:lnTo>
                  <a:pt x="162453" y="51288"/>
                </a:lnTo>
                <a:lnTo>
                  <a:pt x="119908" y="82422"/>
                </a:lnTo>
                <a:lnTo>
                  <a:pt x="82676" y="119597"/>
                </a:lnTo>
                <a:lnTo>
                  <a:pt x="51470" y="162115"/>
                </a:lnTo>
                <a:lnTo>
                  <a:pt x="27003" y="209276"/>
                </a:lnTo>
                <a:lnTo>
                  <a:pt x="9988" y="260380"/>
                </a:lnTo>
                <a:lnTo>
                  <a:pt x="1139" y="314728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2028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831" y="1134"/>
                </a:lnTo>
                <a:lnTo>
                  <a:pt x="260628" y="9944"/>
                </a:lnTo>
                <a:lnTo>
                  <a:pt x="209597" y="26896"/>
                </a:lnTo>
                <a:lnTo>
                  <a:pt x="162453" y="51288"/>
                </a:lnTo>
                <a:lnTo>
                  <a:pt x="119908" y="82422"/>
                </a:lnTo>
                <a:lnTo>
                  <a:pt x="82676" y="119597"/>
                </a:lnTo>
                <a:lnTo>
                  <a:pt x="51470" y="162115"/>
                </a:lnTo>
                <a:lnTo>
                  <a:pt x="27003" y="209276"/>
                </a:lnTo>
                <a:lnTo>
                  <a:pt x="9988" y="260380"/>
                </a:lnTo>
                <a:lnTo>
                  <a:pt x="1139" y="314728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028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4478"/>
                </a:lnTo>
                <a:lnTo>
                  <a:pt x="234671" y="17446"/>
                </a:lnTo>
                <a:lnTo>
                  <a:pt x="185495" y="38205"/>
                </a:lnTo>
                <a:lnTo>
                  <a:pt x="140561" y="66056"/>
                </a:lnTo>
                <a:lnTo>
                  <a:pt x="100583" y="100298"/>
                </a:lnTo>
                <a:lnTo>
                  <a:pt x="66275" y="140232"/>
                </a:lnTo>
                <a:lnTo>
                  <a:pt x="38349" y="185159"/>
                </a:lnTo>
                <a:lnTo>
                  <a:pt x="17519" y="234379"/>
                </a:lnTo>
                <a:lnTo>
                  <a:pt x="4498" y="287192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19093" y="3264150"/>
            <a:ext cx="271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737" dirty="0" smtClean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7497" y="3630503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2028" y="3594968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9348" y="332727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42936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2936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64021" y="3264150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97643" y="3630503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42936" y="3594968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04903" y="332727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8490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8490" y="325079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49576" y="3264150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83198" y="3630503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28490" y="3594968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11742" y="245995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831" y="1139"/>
                </a:lnTo>
                <a:lnTo>
                  <a:pt x="260628" y="9988"/>
                </a:lnTo>
                <a:lnTo>
                  <a:pt x="209597" y="27003"/>
                </a:lnTo>
                <a:lnTo>
                  <a:pt x="162453" y="51470"/>
                </a:lnTo>
                <a:lnTo>
                  <a:pt x="119908" y="82676"/>
                </a:lnTo>
                <a:lnTo>
                  <a:pt x="82676" y="119908"/>
                </a:lnTo>
                <a:lnTo>
                  <a:pt x="51470" y="162453"/>
                </a:lnTo>
                <a:lnTo>
                  <a:pt x="27003" y="209597"/>
                </a:lnTo>
                <a:lnTo>
                  <a:pt x="9988" y="260627"/>
                </a:lnTo>
                <a:lnTo>
                  <a:pt x="1139" y="314831"/>
                </a:lnTo>
                <a:lnTo>
                  <a:pt x="0" y="342899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4"/>
                </a:lnTo>
                <a:lnTo>
                  <a:pt x="314831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5330" y="238347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831" y="1139"/>
                </a:lnTo>
                <a:lnTo>
                  <a:pt x="260628" y="9988"/>
                </a:lnTo>
                <a:lnTo>
                  <a:pt x="209597" y="27003"/>
                </a:lnTo>
                <a:lnTo>
                  <a:pt x="162453" y="51470"/>
                </a:lnTo>
                <a:lnTo>
                  <a:pt x="119908" y="82676"/>
                </a:lnTo>
                <a:lnTo>
                  <a:pt x="82676" y="119908"/>
                </a:lnTo>
                <a:lnTo>
                  <a:pt x="51470" y="162453"/>
                </a:lnTo>
                <a:lnTo>
                  <a:pt x="27003" y="209597"/>
                </a:lnTo>
                <a:lnTo>
                  <a:pt x="9988" y="260628"/>
                </a:lnTo>
                <a:lnTo>
                  <a:pt x="1139" y="314831"/>
                </a:lnTo>
                <a:lnTo>
                  <a:pt x="0" y="342900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4"/>
                </a:lnTo>
                <a:lnTo>
                  <a:pt x="314831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5330" y="238347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4498"/>
                </a:lnTo>
                <a:lnTo>
                  <a:pt x="234671" y="17519"/>
                </a:lnTo>
                <a:lnTo>
                  <a:pt x="185495" y="38349"/>
                </a:lnTo>
                <a:lnTo>
                  <a:pt x="140561" y="66275"/>
                </a:lnTo>
                <a:lnTo>
                  <a:pt x="100583" y="100584"/>
                </a:lnTo>
                <a:lnTo>
                  <a:pt x="66275" y="140561"/>
                </a:lnTo>
                <a:lnTo>
                  <a:pt x="38349" y="185495"/>
                </a:lnTo>
                <a:lnTo>
                  <a:pt x="17519" y="234671"/>
                </a:lnTo>
                <a:lnTo>
                  <a:pt x="4498" y="287377"/>
                </a:lnTo>
                <a:lnTo>
                  <a:pt x="0" y="342900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4"/>
                </a:lnTo>
                <a:lnTo>
                  <a:pt x="314831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8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82397" y="2396830"/>
            <a:ext cx="271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737" dirty="0" smtClean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90800" y="276394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35330" y="2727647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1599" y="419383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65187" y="411735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65187" y="411735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5187" y="4461524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6045" y="419383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9632" y="411735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79632" y="411735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79632" y="4461524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7872" y="2105074"/>
            <a:ext cx="2034476" cy="379867"/>
          </a:xfrm>
          <a:custGeom>
            <a:avLst/>
            <a:gdLst/>
            <a:ahLst/>
            <a:cxnLst/>
            <a:rect l="l" t="t" r="r" b="b"/>
            <a:pathLst>
              <a:path w="2028825" h="378460">
                <a:moveTo>
                  <a:pt x="2028443" y="0"/>
                </a:moveTo>
                <a:lnTo>
                  <a:pt x="0" y="3779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49475" y="2105074"/>
            <a:ext cx="1986719" cy="379867"/>
          </a:xfrm>
          <a:custGeom>
            <a:avLst/>
            <a:gdLst/>
            <a:ahLst/>
            <a:cxnLst/>
            <a:rect l="l" t="t" r="r" b="b"/>
            <a:pathLst>
              <a:path w="1981200" h="378460">
                <a:moveTo>
                  <a:pt x="1981200" y="37795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1688" y="2971629"/>
            <a:ext cx="659056" cy="379867"/>
          </a:xfrm>
          <a:custGeom>
            <a:avLst/>
            <a:gdLst/>
            <a:ahLst/>
            <a:cxnLst/>
            <a:rect l="l" t="t" r="r" b="b"/>
            <a:pathLst>
              <a:path w="657225" h="378460">
                <a:moveTo>
                  <a:pt x="0" y="377951"/>
                </a:moveTo>
                <a:lnTo>
                  <a:pt x="65684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27871" y="2971629"/>
            <a:ext cx="745019" cy="379867"/>
          </a:xfrm>
          <a:custGeom>
            <a:avLst/>
            <a:gdLst/>
            <a:ahLst/>
            <a:cxnLst/>
            <a:rect l="l" t="t" r="r" b="b"/>
            <a:pathLst>
              <a:path w="742950" h="378460">
                <a:moveTo>
                  <a:pt x="0" y="0"/>
                </a:moveTo>
                <a:lnTo>
                  <a:pt x="742949" y="3779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30546" y="2971629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304800" y="0"/>
                </a:moveTo>
                <a:lnTo>
                  <a:pt x="0" y="3779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22940" y="2971629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0"/>
                </a:moveTo>
                <a:lnTo>
                  <a:pt x="304800" y="3779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67242" y="3838185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377951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59637" y="3838185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0"/>
                </a:moveTo>
                <a:lnTo>
                  <a:pt x="304800" y="3779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76593" y="4130706"/>
            <a:ext cx="6577822" cy="1851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993">
              <a:lnSpc>
                <a:spcPts val="2884"/>
              </a:lnSpc>
              <a:tabLst>
                <a:tab pos="2823044" algn="l"/>
              </a:tabLst>
            </a:pPr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600" baseline="-13888" dirty="0">
              <a:latin typeface="Times New Roman"/>
              <a:cs typeface="Times New Roman"/>
            </a:endParaRPr>
          </a:p>
          <a:p>
            <a:pPr marL="1270752">
              <a:lnSpc>
                <a:spcPts val="2884"/>
              </a:lnSpc>
              <a:tabLst>
                <a:tab pos="2856804" algn="l"/>
              </a:tabLst>
            </a:pPr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size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size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size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30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0" dirty="0"/>
              <a:t>Selection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A7DE070-BFF0-4F71-B4E3-DA1E49FD6E99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16551" y="1182076"/>
            <a:ext cx="7667970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561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Implementatio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trick: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sentinel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546"/>
              </a:lnSpc>
            </a:pPr>
            <a:r>
              <a:rPr sz="3200" spc="-20" dirty="0">
                <a:latin typeface="Times New Roman"/>
                <a:cs typeface="Times New Roman"/>
              </a:rPr>
              <a:t>(dummy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record)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2400" spc="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siz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492" y="2259222"/>
            <a:ext cx="26241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latin typeface="Times New Roman"/>
                <a:cs typeface="Times New Roman"/>
              </a:rPr>
              <a:t>OS-S</a:t>
            </a:r>
            <a:r>
              <a:rPr sz="2400" spc="-20" dirty="0">
                <a:latin typeface="Times New Roman"/>
                <a:cs typeface="Times New Roman"/>
              </a:rPr>
              <a:t>ELECT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951" y="2259222"/>
            <a:ext cx="4629946" cy="85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834" marR="5096" indent="-291732">
              <a:lnSpc>
                <a:spcPts val="3300"/>
              </a:lnSpc>
            </a:pPr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3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24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subtree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rooted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994" y="3113152"/>
            <a:ext cx="33067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480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siz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2753" y="3119659"/>
            <a:ext cx="21026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rank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486" y="4437444"/>
            <a:ext cx="7254707" cy="167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9974">
              <a:lnSpc>
                <a:spcPts val="3656"/>
              </a:lnSpc>
            </a:pPr>
            <a:r>
              <a:rPr sz="3200" b="1" spc="-20" dirty="0">
                <a:latin typeface="Times New Roman"/>
                <a:cs typeface="Times New Roman"/>
              </a:rPr>
              <a:t>then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return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OS-S</a:t>
            </a:r>
            <a:r>
              <a:rPr sz="2400" spc="-20" dirty="0">
                <a:latin typeface="Times New Roman"/>
                <a:cs typeface="Times New Roman"/>
              </a:rPr>
              <a:t>ELECT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spc="-5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spc="-39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 indent="917235">
              <a:lnSpc>
                <a:spcPts val="3656"/>
              </a:lnSpc>
            </a:pPr>
            <a:r>
              <a:rPr sz="3200" b="1" spc="-15" dirty="0">
                <a:latin typeface="Times New Roman"/>
                <a:cs typeface="Times New Roman"/>
              </a:rPr>
              <a:t>else return </a:t>
            </a:r>
            <a:r>
              <a:rPr sz="3200" spc="-25" dirty="0">
                <a:latin typeface="Times New Roman"/>
                <a:cs typeface="Times New Roman"/>
              </a:rPr>
              <a:t>OS-S</a:t>
            </a:r>
            <a:r>
              <a:rPr sz="2400" spc="-20" dirty="0">
                <a:latin typeface="Times New Roman"/>
                <a:cs typeface="Times New Roman"/>
              </a:rPr>
              <a:t>ELECT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spc="-5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right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-39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1786"/>
              </a:spcBef>
            </a:pPr>
            <a:r>
              <a:rPr sz="3200" spc="-25" dirty="0">
                <a:latin typeface="Times New Roman"/>
                <a:cs typeface="Times New Roman"/>
              </a:rPr>
              <a:t>(OS-R</a:t>
            </a:r>
            <a:r>
              <a:rPr sz="2400" dirty="0">
                <a:latin typeface="Times New Roman"/>
                <a:cs typeface="Times New Roman"/>
              </a:rPr>
              <a:t>ANK</a:t>
            </a:r>
            <a:r>
              <a:rPr sz="2400" spc="2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textbook.)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11650"/>
              </p:ext>
            </p:extLst>
          </p:nvPr>
        </p:nvGraphicFramePr>
        <p:xfrm>
          <a:off x="1152727" y="3565560"/>
          <a:ext cx="3739063" cy="9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61"/>
                <a:gridCol w="931551"/>
                <a:gridCol w="2422351"/>
              </a:tblGrid>
              <a:tr h="48949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949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/>
          <p:nvPr/>
        </p:nvSpPr>
        <p:spPr>
          <a:xfrm>
            <a:off x="1993087" y="2743841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Example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8A62056-56C0-48D0-A200-5BDEFB258766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2637" y="1127066"/>
            <a:ext cx="321440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25" dirty="0">
                <a:latin typeface="Times New Roman"/>
                <a:cs typeface="Times New Roman"/>
              </a:rPr>
              <a:t>OS-S</a:t>
            </a:r>
            <a:r>
              <a:rPr sz="2400" spc="-20" dirty="0">
                <a:latin typeface="Times New Roman"/>
                <a:cs typeface="Times New Roman"/>
              </a:rPr>
              <a:t>ELECT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5)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09336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1103" y="1979008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4691" y="1902525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4691" y="1902525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9499" y="2820324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315" y="371288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6903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6903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7989" y="3649756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1610" y="401610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6903" y="3980574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1264" y="371288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831" y="1139"/>
                </a:lnTo>
                <a:lnTo>
                  <a:pt x="260628" y="9988"/>
                </a:lnTo>
                <a:lnTo>
                  <a:pt x="209597" y="27003"/>
                </a:lnTo>
                <a:lnTo>
                  <a:pt x="162453" y="51470"/>
                </a:lnTo>
                <a:lnTo>
                  <a:pt x="119908" y="82676"/>
                </a:lnTo>
                <a:lnTo>
                  <a:pt x="82676" y="119908"/>
                </a:lnTo>
                <a:lnTo>
                  <a:pt x="51470" y="162453"/>
                </a:lnTo>
                <a:lnTo>
                  <a:pt x="27003" y="209597"/>
                </a:lnTo>
                <a:lnTo>
                  <a:pt x="9988" y="260627"/>
                </a:lnTo>
                <a:lnTo>
                  <a:pt x="1139" y="314831"/>
                </a:lnTo>
                <a:lnTo>
                  <a:pt x="0" y="342900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5"/>
                </a:lnTo>
                <a:lnTo>
                  <a:pt x="314831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4852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831" y="1139"/>
                </a:lnTo>
                <a:lnTo>
                  <a:pt x="260628" y="9988"/>
                </a:lnTo>
                <a:lnTo>
                  <a:pt x="209597" y="27003"/>
                </a:lnTo>
                <a:lnTo>
                  <a:pt x="162453" y="51470"/>
                </a:lnTo>
                <a:lnTo>
                  <a:pt x="119908" y="82676"/>
                </a:lnTo>
                <a:lnTo>
                  <a:pt x="82676" y="119908"/>
                </a:lnTo>
                <a:lnTo>
                  <a:pt x="51470" y="162453"/>
                </a:lnTo>
                <a:lnTo>
                  <a:pt x="27003" y="209597"/>
                </a:lnTo>
                <a:lnTo>
                  <a:pt x="9988" y="260627"/>
                </a:lnTo>
                <a:lnTo>
                  <a:pt x="1139" y="314831"/>
                </a:lnTo>
                <a:lnTo>
                  <a:pt x="0" y="342900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5"/>
                </a:lnTo>
                <a:lnTo>
                  <a:pt x="314831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4852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4498"/>
                </a:lnTo>
                <a:lnTo>
                  <a:pt x="234671" y="17519"/>
                </a:lnTo>
                <a:lnTo>
                  <a:pt x="185495" y="38349"/>
                </a:lnTo>
                <a:lnTo>
                  <a:pt x="140561" y="66275"/>
                </a:lnTo>
                <a:lnTo>
                  <a:pt x="100583" y="100583"/>
                </a:lnTo>
                <a:lnTo>
                  <a:pt x="66275" y="140561"/>
                </a:lnTo>
                <a:lnTo>
                  <a:pt x="38349" y="185495"/>
                </a:lnTo>
                <a:lnTo>
                  <a:pt x="17519" y="234671"/>
                </a:lnTo>
                <a:lnTo>
                  <a:pt x="4498" y="287377"/>
                </a:lnTo>
                <a:lnTo>
                  <a:pt x="0" y="342900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5"/>
                </a:lnTo>
                <a:lnTo>
                  <a:pt x="314831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2173" y="371288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5761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5761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16846" y="3649756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0468" y="401610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95761" y="3980574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57727" y="371288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81315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81315" y="363639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02400" y="3649756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36022" y="401610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81315" y="3980574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64567" y="2846327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831" y="1134"/>
                </a:lnTo>
                <a:lnTo>
                  <a:pt x="260628" y="9944"/>
                </a:lnTo>
                <a:lnTo>
                  <a:pt x="209597" y="26896"/>
                </a:lnTo>
                <a:lnTo>
                  <a:pt x="162453" y="51288"/>
                </a:lnTo>
                <a:lnTo>
                  <a:pt x="119908" y="82422"/>
                </a:lnTo>
                <a:lnTo>
                  <a:pt x="82676" y="119597"/>
                </a:lnTo>
                <a:lnTo>
                  <a:pt x="51470" y="162115"/>
                </a:lnTo>
                <a:lnTo>
                  <a:pt x="27003" y="209276"/>
                </a:lnTo>
                <a:lnTo>
                  <a:pt x="9988" y="260380"/>
                </a:lnTo>
                <a:lnTo>
                  <a:pt x="1139" y="314728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2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2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8155" y="2769844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831" y="1134"/>
                </a:lnTo>
                <a:lnTo>
                  <a:pt x="260628" y="9944"/>
                </a:lnTo>
                <a:lnTo>
                  <a:pt x="209597" y="26896"/>
                </a:lnTo>
                <a:lnTo>
                  <a:pt x="162453" y="51288"/>
                </a:lnTo>
                <a:lnTo>
                  <a:pt x="119908" y="82422"/>
                </a:lnTo>
                <a:lnTo>
                  <a:pt x="82676" y="119597"/>
                </a:lnTo>
                <a:lnTo>
                  <a:pt x="51470" y="162115"/>
                </a:lnTo>
                <a:lnTo>
                  <a:pt x="27003" y="209276"/>
                </a:lnTo>
                <a:lnTo>
                  <a:pt x="9988" y="260380"/>
                </a:lnTo>
                <a:lnTo>
                  <a:pt x="1139" y="314728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2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2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8155" y="2769844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4478"/>
                </a:lnTo>
                <a:lnTo>
                  <a:pt x="234671" y="17446"/>
                </a:lnTo>
                <a:lnTo>
                  <a:pt x="185495" y="38205"/>
                </a:lnTo>
                <a:lnTo>
                  <a:pt x="140561" y="66056"/>
                </a:lnTo>
                <a:lnTo>
                  <a:pt x="100583" y="100298"/>
                </a:lnTo>
                <a:lnTo>
                  <a:pt x="66275" y="140232"/>
                </a:lnTo>
                <a:lnTo>
                  <a:pt x="38349" y="185159"/>
                </a:lnTo>
                <a:lnTo>
                  <a:pt x="17519" y="234379"/>
                </a:lnTo>
                <a:lnTo>
                  <a:pt x="4498" y="287192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2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2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35221" y="2783201"/>
            <a:ext cx="271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737" dirty="0" smtClean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43625" y="3149554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88155" y="3114018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4424" y="457943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18011" y="450295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18011" y="450295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8869" y="457943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899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32457" y="450295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342900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3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32457" y="450295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3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653543" y="4516312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80696" y="2490680"/>
            <a:ext cx="2034476" cy="354372"/>
          </a:xfrm>
          <a:custGeom>
            <a:avLst/>
            <a:gdLst/>
            <a:ahLst/>
            <a:cxnLst/>
            <a:rect l="l" t="t" r="r" b="b"/>
            <a:pathLst>
              <a:path w="2028825" h="353060">
                <a:moveTo>
                  <a:pt x="2028443" y="0"/>
                </a:moveTo>
                <a:lnTo>
                  <a:pt x="0" y="35280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2300" y="2490680"/>
            <a:ext cx="1986719" cy="379867"/>
          </a:xfrm>
          <a:custGeom>
            <a:avLst/>
            <a:gdLst/>
            <a:ahLst/>
            <a:cxnLst/>
            <a:rect l="l" t="t" r="r" b="b"/>
            <a:pathLst>
              <a:path w="1981200" h="378460">
                <a:moveTo>
                  <a:pt x="1981200" y="37795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34512" y="3331996"/>
            <a:ext cx="659056" cy="404724"/>
          </a:xfrm>
          <a:custGeom>
            <a:avLst/>
            <a:gdLst/>
            <a:ahLst/>
            <a:cxnLst/>
            <a:rect l="l" t="t" r="r" b="b"/>
            <a:pathLst>
              <a:path w="657225" h="403225">
                <a:moveTo>
                  <a:pt x="0" y="403097"/>
                </a:moveTo>
                <a:lnTo>
                  <a:pt x="65684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83371" y="3357236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304800" y="0"/>
                </a:moveTo>
                <a:lnTo>
                  <a:pt x="0" y="3779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75765" y="3357236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0"/>
                </a:moveTo>
                <a:lnTo>
                  <a:pt x="304800" y="3779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20066" y="4224555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377952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58363" y="1879934"/>
            <a:ext cx="63931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743"/>
              </a:lnSpc>
            </a:pP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5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743"/>
              </a:lnSpc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91103" y="1979008"/>
            <a:ext cx="673701" cy="688349"/>
          </a:xfrm>
          <a:custGeom>
            <a:avLst/>
            <a:gdLst/>
            <a:ahLst/>
            <a:cxnLst/>
            <a:rect l="l" t="t" r="r" b="b"/>
            <a:pathLst>
              <a:path w="671829" h="685800">
                <a:moveTo>
                  <a:pt x="671321" y="342899"/>
                </a:moveTo>
                <a:lnTo>
                  <a:pt x="666933" y="287377"/>
                </a:lnTo>
                <a:lnTo>
                  <a:pt x="654228" y="234671"/>
                </a:lnTo>
                <a:lnTo>
                  <a:pt x="633897" y="185495"/>
                </a:lnTo>
                <a:lnTo>
                  <a:pt x="606631" y="140561"/>
                </a:lnTo>
                <a:lnTo>
                  <a:pt x="573119" y="100583"/>
                </a:lnTo>
                <a:lnTo>
                  <a:pt x="534052" y="66275"/>
                </a:lnTo>
                <a:lnTo>
                  <a:pt x="490120" y="38349"/>
                </a:lnTo>
                <a:lnTo>
                  <a:pt x="442014" y="17519"/>
                </a:lnTo>
                <a:lnTo>
                  <a:pt x="390425" y="4498"/>
                </a:lnTo>
                <a:lnTo>
                  <a:pt x="336041" y="0"/>
                </a:lnTo>
                <a:lnTo>
                  <a:pt x="308435" y="1139"/>
                </a:lnTo>
                <a:lnTo>
                  <a:pt x="255177" y="9988"/>
                </a:lnTo>
                <a:lnTo>
                  <a:pt x="205096" y="27003"/>
                </a:lnTo>
                <a:lnTo>
                  <a:pt x="158879" y="51470"/>
                </a:lnTo>
                <a:lnTo>
                  <a:pt x="117211" y="82676"/>
                </a:lnTo>
                <a:lnTo>
                  <a:pt x="80778" y="119908"/>
                </a:lnTo>
                <a:lnTo>
                  <a:pt x="50266" y="162453"/>
                </a:lnTo>
                <a:lnTo>
                  <a:pt x="26360" y="209597"/>
                </a:lnTo>
                <a:lnTo>
                  <a:pt x="9746" y="260627"/>
                </a:lnTo>
                <a:lnTo>
                  <a:pt x="1111" y="314831"/>
                </a:lnTo>
                <a:lnTo>
                  <a:pt x="0" y="342899"/>
                </a:lnTo>
                <a:lnTo>
                  <a:pt x="1111" y="371071"/>
                </a:lnTo>
                <a:lnTo>
                  <a:pt x="9746" y="425419"/>
                </a:lnTo>
                <a:lnTo>
                  <a:pt x="26360" y="476523"/>
                </a:lnTo>
                <a:lnTo>
                  <a:pt x="50266" y="523684"/>
                </a:lnTo>
                <a:lnTo>
                  <a:pt x="80778" y="566202"/>
                </a:lnTo>
                <a:lnTo>
                  <a:pt x="117211" y="603377"/>
                </a:lnTo>
                <a:lnTo>
                  <a:pt x="158879" y="634511"/>
                </a:lnTo>
                <a:lnTo>
                  <a:pt x="205096" y="658903"/>
                </a:lnTo>
                <a:lnTo>
                  <a:pt x="255177" y="675855"/>
                </a:lnTo>
                <a:lnTo>
                  <a:pt x="308435" y="684665"/>
                </a:lnTo>
                <a:lnTo>
                  <a:pt x="336041" y="685800"/>
                </a:lnTo>
                <a:lnTo>
                  <a:pt x="363539" y="684665"/>
                </a:lnTo>
                <a:lnTo>
                  <a:pt x="416612" y="675855"/>
                </a:lnTo>
                <a:lnTo>
                  <a:pt x="466546" y="658903"/>
                </a:lnTo>
                <a:lnTo>
                  <a:pt x="512651" y="634511"/>
                </a:lnTo>
                <a:lnTo>
                  <a:pt x="554236" y="603377"/>
                </a:lnTo>
                <a:lnTo>
                  <a:pt x="590612" y="566202"/>
                </a:lnTo>
                <a:lnTo>
                  <a:pt x="621088" y="523684"/>
                </a:lnTo>
                <a:lnTo>
                  <a:pt x="644973" y="476523"/>
                </a:lnTo>
                <a:lnTo>
                  <a:pt x="661577" y="425419"/>
                </a:lnTo>
                <a:lnTo>
                  <a:pt x="670210" y="371071"/>
                </a:lnTo>
                <a:lnTo>
                  <a:pt x="671321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14691" y="1902525"/>
            <a:ext cx="673701" cy="688349"/>
          </a:xfrm>
          <a:custGeom>
            <a:avLst/>
            <a:gdLst/>
            <a:ahLst/>
            <a:cxnLst/>
            <a:rect l="l" t="t" r="r" b="b"/>
            <a:pathLst>
              <a:path w="671829" h="685800">
                <a:moveTo>
                  <a:pt x="671321" y="342899"/>
                </a:moveTo>
                <a:lnTo>
                  <a:pt x="666933" y="287377"/>
                </a:lnTo>
                <a:lnTo>
                  <a:pt x="654228" y="234671"/>
                </a:lnTo>
                <a:lnTo>
                  <a:pt x="633897" y="185495"/>
                </a:lnTo>
                <a:lnTo>
                  <a:pt x="606631" y="140561"/>
                </a:lnTo>
                <a:lnTo>
                  <a:pt x="573119" y="100583"/>
                </a:lnTo>
                <a:lnTo>
                  <a:pt x="534052" y="66275"/>
                </a:lnTo>
                <a:lnTo>
                  <a:pt x="490120" y="38349"/>
                </a:lnTo>
                <a:lnTo>
                  <a:pt x="442014" y="17519"/>
                </a:lnTo>
                <a:lnTo>
                  <a:pt x="390425" y="4498"/>
                </a:lnTo>
                <a:lnTo>
                  <a:pt x="336041" y="0"/>
                </a:lnTo>
                <a:lnTo>
                  <a:pt x="308435" y="1139"/>
                </a:lnTo>
                <a:lnTo>
                  <a:pt x="255177" y="9988"/>
                </a:lnTo>
                <a:lnTo>
                  <a:pt x="205096" y="27003"/>
                </a:lnTo>
                <a:lnTo>
                  <a:pt x="158879" y="51470"/>
                </a:lnTo>
                <a:lnTo>
                  <a:pt x="117211" y="82676"/>
                </a:lnTo>
                <a:lnTo>
                  <a:pt x="80778" y="119908"/>
                </a:lnTo>
                <a:lnTo>
                  <a:pt x="50266" y="162453"/>
                </a:lnTo>
                <a:lnTo>
                  <a:pt x="26360" y="209597"/>
                </a:lnTo>
                <a:lnTo>
                  <a:pt x="9746" y="260627"/>
                </a:lnTo>
                <a:lnTo>
                  <a:pt x="1111" y="314831"/>
                </a:lnTo>
                <a:lnTo>
                  <a:pt x="0" y="342899"/>
                </a:lnTo>
                <a:lnTo>
                  <a:pt x="1111" y="371071"/>
                </a:lnTo>
                <a:lnTo>
                  <a:pt x="9746" y="425419"/>
                </a:lnTo>
                <a:lnTo>
                  <a:pt x="26360" y="476523"/>
                </a:lnTo>
                <a:lnTo>
                  <a:pt x="50266" y="523684"/>
                </a:lnTo>
                <a:lnTo>
                  <a:pt x="80778" y="566202"/>
                </a:lnTo>
                <a:lnTo>
                  <a:pt x="117211" y="603377"/>
                </a:lnTo>
                <a:lnTo>
                  <a:pt x="158879" y="634511"/>
                </a:lnTo>
                <a:lnTo>
                  <a:pt x="205096" y="658903"/>
                </a:lnTo>
                <a:lnTo>
                  <a:pt x="255177" y="675855"/>
                </a:lnTo>
                <a:lnTo>
                  <a:pt x="308435" y="684665"/>
                </a:lnTo>
                <a:lnTo>
                  <a:pt x="336041" y="685800"/>
                </a:lnTo>
                <a:lnTo>
                  <a:pt x="363539" y="684665"/>
                </a:lnTo>
                <a:lnTo>
                  <a:pt x="416612" y="675855"/>
                </a:lnTo>
                <a:lnTo>
                  <a:pt x="466546" y="658903"/>
                </a:lnTo>
                <a:lnTo>
                  <a:pt x="512651" y="634511"/>
                </a:lnTo>
                <a:lnTo>
                  <a:pt x="554236" y="603377"/>
                </a:lnTo>
                <a:lnTo>
                  <a:pt x="590612" y="566202"/>
                </a:lnTo>
                <a:lnTo>
                  <a:pt x="621088" y="523684"/>
                </a:lnTo>
                <a:lnTo>
                  <a:pt x="644973" y="476523"/>
                </a:lnTo>
                <a:lnTo>
                  <a:pt x="661577" y="425419"/>
                </a:lnTo>
                <a:lnTo>
                  <a:pt x="670210" y="371071"/>
                </a:lnTo>
                <a:lnTo>
                  <a:pt x="671321" y="3428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14691" y="1902525"/>
            <a:ext cx="673701" cy="688349"/>
          </a:xfrm>
          <a:custGeom>
            <a:avLst/>
            <a:gdLst/>
            <a:ahLst/>
            <a:cxnLst/>
            <a:rect l="l" t="t" r="r" b="b"/>
            <a:pathLst>
              <a:path w="671829" h="685800">
                <a:moveTo>
                  <a:pt x="336041" y="0"/>
                </a:moveTo>
                <a:lnTo>
                  <a:pt x="281452" y="4498"/>
                </a:lnTo>
                <a:lnTo>
                  <a:pt x="229697" y="17519"/>
                </a:lnTo>
                <a:lnTo>
                  <a:pt x="181462" y="38349"/>
                </a:lnTo>
                <a:lnTo>
                  <a:pt x="137434" y="66275"/>
                </a:lnTo>
                <a:lnTo>
                  <a:pt x="98297" y="100583"/>
                </a:lnTo>
                <a:lnTo>
                  <a:pt x="64739" y="140561"/>
                </a:lnTo>
                <a:lnTo>
                  <a:pt x="37444" y="185495"/>
                </a:lnTo>
                <a:lnTo>
                  <a:pt x="17099" y="234671"/>
                </a:lnTo>
                <a:lnTo>
                  <a:pt x="4389" y="287377"/>
                </a:lnTo>
                <a:lnTo>
                  <a:pt x="0" y="342899"/>
                </a:lnTo>
                <a:lnTo>
                  <a:pt x="1111" y="371071"/>
                </a:lnTo>
                <a:lnTo>
                  <a:pt x="9746" y="425419"/>
                </a:lnTo>
                <a:lnTo>
                  <a:pt x="26360" y="476523"/>
                </a:lnTo>
                <a:lnTo>
                  <a:pt x="50266" y="523684"/>
                </a:lnTo>
                <a:lnTo>
                  <a:pt x="80778" y="566202"/>
                </a:lnTo>
                <a:lnTo>
                  <a:pt x="117211" y="603377"/>
                </a:lnTo>
                <a:lnTo>
                  <a:pt x="158879" y="634511"/>
                </a:lnTo>
                <a:lnTo>
                  <a:pt x="205096" y="658903"/>
                </a:lnTo>
                <a:lnTo>
                  <a:pt x="255177" y="675855"/>
                </a:lnTo>
                <a:lnTo>
                  <a:pt x="308435" y="684665"/>
                </a:lnTo>
                <a:lnTo>
                  <a:pt x="336041" y="685800"/>
                </a:lnTo>
                <a:lnTo>
                  <a:pt x="363539" y="684665"/>
                </a:lnTo>
                <a:lnTo>
                  <a:pt x="416612" y="675855"/>
                </a:lnTo>
                <a:lnTo>
                  <a:pt x="466546" y="658903"/>
                </a:lnTo>
                <a:lnTo>
                  <a:pt x="512651" y="634511"/>
                </a:lnTo>
                <a:lnTo>
                  <a:pt x="554236" y="603377"/>
                </a:lnTo>
                <a:lnTo>
                  <a:pt x="590612" y="566202"/>
                </a:lnTo>
                <a:lnTo>
                  <a:pt x="621088" y="523684"/>
                </a:lnTo>
                <a:lnTo>
                  <a:pt x="644973" y="476523"/>
                </a:lnTo>
                <a:lnTo>
                  <a:pt x="661577" y="425419"/>
                </a:lnTo>
                <a:lnTo>
                  <a:pt x="670210" y="371071"/>
                </a:lnTo>
                <a:lnTo>
                  <a:pt x="671321" y="342899"/>
                </a:lnTo>
                <a:lnTo>
                  <a:pt x="670210" y="314831"/>
                </a:lnTo>
                <a:lnTo>
                  <a:pt x="661577" y="260627"/>
                </a:lnTo>
                <a:lnTo>
                  <a:pt x="644973" y="209597"/>
                </a:lnTo>
                <a:lnTo>
                  <a:pt x="621088" y="162453"/>
                </a:lnTo>
                <a:lnTo>
                  <a:pt x="590612" y="119908"/>
                </a:lnTo>
                <a:lnTo>
                  <a:pt x="554236" y="82676"/>
                </a:lnTo>
                <a:lnTo>
                  <a:pt x="512651" y="51470"/>
                </a:lnTo>
                <a:lnTo>
                  <a:pt x="466546" y="27003"/>
                </a:lnTo>
                <a:lnTo>
                  <a:pt x="416612" y="9988"/>
                </a:lnTo>
                <a:lnTo>
                  <a:pt x="363539" y="1139"/>
                </a:lnTo>
                <a:lnTo>
                  <a:pt x="33604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702919" y="1915881"/>
            <a:ext cx="37378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40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61758" y="228299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80696" y="2472324"/>
            <a:ext cx="2035750" cy="409186"/>
          </a:xfrm>
          <a:custGeom>
            <a:avLst/>
            <a:gdLst/>
            <a:ahLst/>
            <a:cxnLst/>
            <a:rect l="l" t="t" r="r" b="b"/>
            <a:pathLst>
              <a:path w="2030095" h="407669">
                <a:moveTo>
                  <a:pt x="102869" y="294893"/>
                </a:moveTo>
                <a:lnTo>
                  <a:pt x="0" y="371093"/>
                </a:lnTo>
                <a:lnTo>
                  <a:pt x="71628" y="392582"/>
                </a:lnTo>
                <a:lnTo>
                  <a:pt x="71628" y="339090"/>
                </a:lnTo>
                <a:lnTo>
                  <a:pt x="84136" y="336917"/>
                </a:lnTo>
                <a:lnTo>
                  <a:pt x="102869" y="294893"/>
                </a:lnTo>
                <a:close/>
              </a:path>
              <a:path w="2030095" h="407669">
                <a:moveTo>
                  <a:pt x="84136" y="336917"/>
                </a:moveTo>
                <a:lnTo>
                  <a:pt x="71628" y="339090"/>
                </a:lnTo>
                <a:lnTo>
                  <a:pt x="74995" y="357423"/>
                </a:lnTo>
                <a:lnTo>
                  <a:pt x="84136" y="336917"/>
                </a:lnTo>
                <a:close/>
              </a:path>
              <a:path w="2030095" h="407669">
                <a:moveTo>
                  <a:pt x="74995" y="357423"/>
                </a:moveTo>
                <a:lnTo>
                  <a:pt x="71628" y="339090"/>
                </a:lnTo>
                <a:lnTo>
                  <a:pt x="71628" y="392582"/>
                </a:lnTo>
                <a:lnTo>
                  <a:pt x="74675" y="393496"/>
                </a:lnTo>
                <a:lnTo>
                  <a:pt x="74675" y="358140"/>
                </a:lnTo>
                <a:lnTo>
                  <a:pt x="74995" y="357423"/>
                </a:lnTo>
                <a:close/>
              </a:path>
              <a:path w="2030095" h="407669">
                <a:moveTo>
                  <a:pt x="121919" y="407669"/>
                </a:moveTo>
                <a:lnTo>
                  <a:pt x="90181" y="374395"/>
                </a:lnTo>
                <a:lnTo>
                  <a:pt x="78485" y="376428"/>
                </a:lnTo>
                <a:lnTo>
                  <a:pt x="75234" y="358725"/>
                </a:lnTo>
                <a:lnTo>
                  <a:pt x="74675" y="358140"/>
                </a:lnTo>
                <a:lnTo>
                  <a:pt x="74675" y="393496"/>
                </a:lnTo>
                <a:lnTo>
                  <a:pt x="121919" y="407669"/>
                </a:lnTo>
                <a:close/>
              </a:path>
              <a:path w="2030095" h="407669">
                <a:moveTo>
                  <a:pt x="2029967" y="37337"/>
                </a:moveTo>
                <a:lnTo>
                  <a:pt x="2023871" y="0"/>
                </a:lnTo>
                <a:lnTo>
                  <a:pt x="84136" y="336917"/>
                </a:lnTo>
                <a:lnTo>
                  <a:pt x="74995" y="357423"/>
                </a:lnTo>
                <a:lnTo>
                  <a:pt x="75234" y="358725"/>
                </a:lnTo>
                <a:lnTo>
                  <a:pt x="90181" y="374395"/>
                </a:lnTo>
                <a:lnTo>
                  <a:pt x="2029967" y="37337"/>
                </a:lnTo>
                <a:close/>
              </a:path>
              <a:path w="2030095" h="407669">
                <a:moveTo>
                  <a:pt x="90181" y="374395"/>
                </a:moveTo>
                <a:lnTo>
                  <a:pt x="75234" y="358725"/>
                </a:lnTo>
                <a:lnTo>
                  <a:pt x="78485" y="376428"/>
                </a:lnTo>
                <a:lnTo>
                  <a:pt x="90181" y="37439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136759" y="2702129"/>
            <a:ext cx="63931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743"/>
              </a:lnSpc>
            </a:pP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5</a:t>
            </a:r>
            <a:endParaRPr sz="2400">
              <a:latin typeface="Times New Roman"/>
              <a:cs typeface="Times New Roman"/>
            </a:endParaRPr>
          </a:p>
          <a:p>
            <a:pPr marL="12739">
              <a:lnSpc>
                <a:spcPts val="2743"/>
              </a:lnSpc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3003" y="5550348"/>
            <a:ext cx="82709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red-black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4691" y="2246699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88310" y="2739059"/>
            <a:ext cx="2793823" cy="2528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222577" y="2757197"/>
            <a:ext cx="3062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028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3087" y="3088015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247795" y="3124315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24852" y="3980574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480321" y="4016109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71918" y="3639050"/>
            <a:ext cx="1360775" cy="1285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698"/>
              </a:lnSpc>
              <a:tabLst>
                <a:tab pos="733788" algn="l"/>
              </a:tabLst>
            </a:pPr>
            <a:r>
              <a:rPr sz="2400" spc="-737" dirty="0" smtClean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600" i="1" spc="-15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3600" spc="-22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600" baseline="2314" dirty="0">
                <a:solidFill>
                  <a:srgbClr val="008A87"/>
                </a:solidFill>
                <a:latin typeface="Times New Roman"/>
                <a:cs typeface="Times New Roman"/>
              </a:rPr>
              <a:t> 3</a:t>
            </a:r>
            <a:endParaRPr sz="3600" baseline="2314" dirty="0">
              <a:latin typeface="Times New Roman"/>
              <a:cs typeface="Times New Roman"/>
            </a:endParaRPr>
          </a:p>
          <a:p>
            <a:pPr marL="779649" indent="-45862">
              <a:lnSpc>
                <a:spcPts val="2698"/>
              </a:lnSpc>
            </a:pP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endParaRPr sz="2400" dirty="0">
              <a:latin typeface="Times New Roman"/>
              <a:cs typeface="Times New Roman"/>
            </a:endParaRPr>
          </a:p>
          <a:p>
            <a:pPr marL="779649">
              <a:spcBef>
                <a:spcPts val="1419"/>
              </a:spcBef>
            </a:pPr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87165" y="4556849"/>
            <a:ext cx="2985809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053" algn="r">
              <a:lnSpc>
                <a:spcPts val="2743"/>
              </a:lnSpc>
            </a:pP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1</a:t>
            </a:r>
            <a:endParaRPr sz="2400" dirty="0">
              <a:latin typeface="Times New Roman"/>
              <a:cs typeface="Times New Roman"/>
            </a:endParaRPr>
          </a:p>
          <a:p>
            <a:pPr marR="5096" algn="r">
              <a:lnSpc>
                <a:spcPts val="2743"/>
              </a:lnSpc>
              <a:tabLst>
                <a:tab pos="1585415" algn="l"/>
                <a:tab pos="2347229" algn="l"/>
              </a:tabLst>
            </a:pPr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18011" y="4847130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32457" y="4847130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6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30" dirty="0"/>
              <a:t>Dat</a:t>
            </a:r>
            <a:r>
              <a:rPr spc="-25" dirty="0"/>
              <a:t>a</a:t>
            </a:r>
            <a:r>
              <a:rPr dirty="0"/>
              <a:t> </a:t>
            </a:r>
            <a:r>
              <a:rPr lang="en-US" spc="-25" dirty="0"/>
              <a:t>S</a:t>
            </a:r>
            <a:r>
              <a:rPr spc="-25" dirty="0" smtClean="0"/>
              <a:t>tructur</a:t>
            </a:r>
            <a:r>
              <a:rPr spc="-20" dirty="0" smtClean="0"/>
              <a:t>e</a:t>
            </a:r>
            <a:r>
              <a:rPr spc="10" dirty="0" smtClean="0"/>
              <a:t> </a:t>
            </a:r>
            <a:r>
              <a:rPr lang="en-US" spc="-25" dirty="0"/>
              <a:t>M</a:t>
            </a:r>
            <a:r>
              <a:rPr spc="-25" dirty="0" smtClean="0"/>
              <a:t>aintenance</a:t>
            </a:r>
            <a:endParaRPr spc="-25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929C9F9-6773-427D-B01D-00C27B510E9C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39620" y="1377801"/>
            <a:ext cx="7233694" cy="396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996" marR="342689" indent="-573272">
              <a:lnSpc>
                <a:spcPts val="3461"/>
              </a:lnSpc>
              <a:tabLst>
                <a:tab pos="857996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Q.	</a:t>
            </a:r>
            <a:r>
              <a:rPr sz="3200" spc="-25" dirty="0">
                <a:latin typeface="Times New Roman"/>
                <a:cs typeface="Times New Roman"/>
              </a:rPr>
              <a:t>Why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keep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ranks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themselves 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instead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sizes?</a:t>
            </a:r>
            <a:endParaRPr sz="3200">
              <a:latin typeface="Times New Roman"/>
              <a:cs typeface="Times New Roman"/>
            </a:endParaRPr>
          </a:p>
          <a:p>
            <a:pPr marL="857996" marR="571998" indent="-573272">
              <a:lnSpc>
                <a:spcPts val="3461"/>
              </a:lnSpc>
              <a:spcBef>
                <a:spcPts val="2137"/>
              </a:spcBef>
              <a:tabLst>
                <a:tab pos="857996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A.	</a:t>
            </a:r>
            <a:r>
              <a:rPr sz="3200" spc="-20" dirty="0">
                <a:latin typeface="Times New Roman"/>
                <a:cs typeface="Times New Roman"/>
              </a:rPr>
              <a:t>They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maintain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red-black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modified.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2839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Modifying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operations: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r>
              <a:rPr sz="2400" spc="196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ELETE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39" marR="1163741">
              <a:lnSpc>
                <a:spcPts val="3461"/>
              </a:lnSpc>
              <a:spcBef>
                <a:spcPts val="1204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Strategy: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Update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sizes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spc="-15" dirty="0">
                <a:latin typeface="Times New Roman"/>
                <a:cs typeface="Times New Roman"/>
              </a:rPr>
              <a:t> inserting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deleting.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19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I</a:t>
            </a:r>
            <a:r>
              <a:rPr spc="-20" dirty="0" smtClean="0"/>
              <a:t>nsertion</a:t>
            </a:r>
            <a:endParaRPr spc="-20" dirty="0"/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A7A16BF-EFCC-4F9B-B53D-689116494586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4779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8279" y="1681615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1866" y="1605132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1866" y="1605132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6674" y="254816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4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0262" y="247168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728" y="1139"/>
                </a:lnTo>
                <a:lnTo>
                  <a:pt x="260380" y="9988"/>
                </a:lnTo>
                <a:lnTo>
                  <a:pt x="209276" y="27003"/>
                </a:lnTo>
                <a:lnTo>
                  <a:pt x="162115" y="51470"/>
                </a:lnTo>
                <a:lnTo>
                  <a:pt x="119597" y="82676"/>
                </a:lnTo>
                <a:lnTo>
                  <a:pt x="82422" y="119908"/>
                </a:lnTo>
                <a:lnTo>
                  <a:pt x="51288" y="162453"/>
                </a:lnTo>
                <a:lnTo>
                  <a:pt x="26896" y="209597"/>
                </a:lnTo>
                <a:lnTo>
                  <a:pt x="9944" y="260627"/>
                </a:lnTo>
                <a:lnTo>
                  <a:pt x="1134" y="314831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4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0262" y="247168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98"/>
                </a:lnTo>
                <a:lnTo>
                  <a:pt x="234379" y="17519"/>
                </a:lnTo>
                <a:lnTo>
                  <a:pt x="185159" y="38349"/>
                </a:lnTo>
                <a:lnTo>
                  <a:pt x="140232" y="66275"/>
                </a:lnTo>
                <a:lnTo>
                  <a:pt x="100298" y="100584"/>
                </a:lnTo>
                <a:lnTo>
                  <a:pt x="66056" y="140561"/>
                </a:lnTo>
                <a:lnTo>
                  <a:pt x="38205" y="185495"/>
                </a:lnTo>
                <a:lnTo>
                  <a:pt x="17446" y="234671"/>
                </a:lnTo>
                <a:lnTo>
                  <a:pt x="4478" y="287377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4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490" y="341549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899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078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078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8440" y="341549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831" y="1134"/>
                </a:lnTo>
                <a:lnTo>
                  <a:pt x="260628" y="9944"/>
                </a:lnTo>
                <a:lnTo>
                  <a:pt x="209597" y="26896"/>
                </a:lnTo>
                <a:lnTo>
                  <a:pt x="162453" y="51288"/>
                </a:lnTo>
                <a:lnTo>
                  <a:pt x="119908" y="82422"/>
                </a:lnTo>
                <a:lnTo>
                  <a:pt x="82676" y="119597"/>
                </a:lnTo>
                <a:lnTo>
                  <a:pt x="51470" y="162115"/>
                </a:lnTo>
                <a:lnTo>
                  <a:pt x="27003" y="209276"/>
                </a:lnTo>
                <a:lnTo>
                  <a:pt x="9988" y="260380"/>
                </a:lnTo>
                <a:lnTo>
                  <a:pt x="1139" y="314728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2028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831" y="1134"/>
                </a:lnTo>
                <a:lnTo>
                  <a:pt x="260628" y="9944"/>
                </a:lnTo>
                <a:lnTo>
                  <a:pt x="209597" y="26896"/>
                </a:lnTo>
                <a:lnTo>
                  <a:pt x="162453" y="51288"/>
                </a:lnTo>
                <a:lnTo>
                  <a:pt x="119908" y="82422"/>
                </a:lnTo>
                <a:lnTo>
                  <a:pt x="82676" y="119597"/>
                </a:lnTo>
                <a:lnTo>
                  <a:pt x="51470" y="162115"/>
                </a:lnTo>
                <a:lnTo>
                  <a:pt x="27003" y="209276"/>
                </a:lnTo>
                <a:lnTo>
                  <a:pt x="9988" y="260380"/>
                </a:lnTo>
                <a:lnTo>
                  <a:pt x="1139" y="314728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2028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4478"/>
                </a:lnTo>
                <a:lnTo>
                  <a:pt x="234671" y="17446"/>
                </a:lnTo>
                <a:lnTo>
                  <a:pt x="185495" y="38205"/>
                </a:lnTo>
                <a:lnTo>
                  <a:pt x="140561" y="66056"/>
                </a:lnTo>
                <a:lnTo>
                  <a:pt x="100583" y="100298"/>
                </a:lnTo>
                <a:lnTo>
                  <a:pt x="66275" y="140232"/>
                </a:lnTo>
                <a:lnTo>
                  <a:pt x="38349" y="185159"/>
                </a:lnTo>
                <a:lnTo>
                  <a:pt x="17519" y="234379"/>
                </a:lnTo>
                <a:lnTo>
                  <a:pt x="4498" y="287192"/>
                </a:lnTo>
                <a:lnTo>
                  <a:pt x="0" y="342900"/>
                </a:lnTo>
                <a:lnTo>
                  <a:pt x="1139" y="370968"/>
                </a:lnTo>
                <a:lnTo>
                  <a:pt x="9988" y="425171"/>
                </a:lnTo>
                <a:lnTo>
                  <a:pt x="27003" y="476202"/>
                </a:lnTo>
                <a:lnTo>
                  <a:pt x="51470" y="523346"/>
                </a:lnTo>
                <a:lnTo>
                  <a:pt x="82676" y="565891"/>
                </a:lnTo>
                <a:lnTo>
                  <a:pt x="119908" y="603123"/>
                </a:lnTo>
                <a:lnTo>
                  <a:pt x="162453" y="634329"/>
                </a:lnTo>
                <a:lnTo>
                  <a:pt x="209597" y="658796"/>
                </a:lnTo>
                <a:lnTo>
                  <a:pt x="260628" y="675811"/>
                </a:lnTo>
                <a:lnTo>
                  <a:pt x="314831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9348" y="341549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2936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2936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2936" y="3683181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4903" y="3415490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8490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8490" y="333900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0968"/>
                </a:lnTo>
                <a:lnTo>
                  <a:pt x="9944" y="425171"/>
                </a:lnTo>
                <a:lnTo>
                  <a:pt x="26896" y="476202"/>
                </a:lnTo>
                <a:lnTo>
                  <a:pt x="51288" y="523346"/>
                </a:lnTo>
                <a:lnTo>
                  <a:pt x="82422" y="565891"/>
                </a:lnTo>
                <a:lnTo>
                  <a:pt x="119597" y="603123"/>
                </a:lnTo>
                <a:lnTo>
                  <a:pt x="162115" y="634329"/>
                </a:lnTo>
                <a:lnTo>
                  <a:pt x="209276" y="658796"/>
                </a:lnTo>
                <a:lnTo>
                  <a:pt x="260380" y="675811"/>
                </a:lnTo>
                <a:lnTo>
                  <a:pt x="314728" y="684660"/>
                </a:lnTo>
                <a:lnTo>
                  <a:pt x="342900" y="685800"/>
                </a:lnTo>
                <a:lnTo>
                  <a:pt x="371071" y="684660"/>
                </a:lnTo>
                <a:lnTo>
                  <a:pt x="425419" y="675811"/>
                </a:lnTo>
                <a:lnTo>
                  <a:pt x="476523" y="658796"/>
                </a:lnTo>
                <a:lnTo>
                  <a:pt x="523684" y="634329"/>
                </a:lnTo>
                <a:lnTo>
                  <a:pt x="566202" y="603123"/>
                </a:lnTo>
                <a:lnTo>
                  <a:pt x="603377" y="565891"/>
                </a:lnTo>
                <a:lnTo>
                  <a:pt x="634511" y="523346"/>
                </a:lnTo>
                <a:lnTo>
                  <a:pt x="658903" y="476202"/>
                </a:lnTo>
                <a:lnTo>
                  <a:pt x="675855" y="425171"/>
                </a:lnTo>
                <a:lnTo>
                  <a:pt x="684665" y="370968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8490" y="3683181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11742" y="2548169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831" y="1139"/>
                </a:lnTo>
                <a:lnTo>
                  <a:pt x="260628" y="9988"/>
                </a:lnTo>
                <a:lnTo>
                  <a:pt x="209597" y="27003"/>
                </a:lnTo>
                <a:lnTo>
                  <a:pt x="162453" y="51470"/>
                </a:lnTo>
                <a:lnTo>
                  <a:pt x="119908" y="82676"/>
                </a:lnTo>
                <a:lnTo>
                  <a:pt x="82676" y="119908"/>
                </a:lnTo>
                <a:lnTo>
                  <a:pt x="51470" y="162453"/>
                </a:lnTo>
                <a:lnTo>
                  <a:pt x="27003" y="209597"/>
                </a:lnTo>
                <a:lnTo>
                  <a:pt x="9988" y="260627"/>
                </a:lnTo>
                <a:lnTo>
                  <a:pt x="1139" y="314831"/>
                </a:lnTo>
                <a:lnTo>
                  <a:pt x="0" y="342899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4"/>
                </a:lnTo>
                <a:lnTo>
                  <a:pt x="314831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5330" y="247168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377"/>
                </a:lnTo>
                <a:lnTo>
                  <a:pt x="668353" y="234671"/>
                </a:lnTo>
                <a:lnTo>
                  <a:pt x="647594" y="185495"/>
                </a:lnTo>
                <a:lnTo>
                  <a:pt x="619743" y="140561"/>
                </a:lnTo>
                <a:lnTo>
                  <a:pt x="585501" y="100584"/>
                </a:lnTo>
                <a:lnTo>
                  <a:pt x="545567" y="66275"/>
                </a:lnTo>
                <a:lnTo>
                  <a:pt x="500640" y="38349"/>
                </a:lnTo>
                <a:lnTo>
                  <a:pt x="451420" y="17519"/>
                </a:lnTo>
                <a:lnTo>
                  <a:pt x="398607" y="4498"/>
                </a:lnTo>
                <a:lnTo>
                  <a:pt x="342900" y="0"/>
                </a:lnTo>
                <a:lnTo>
                  <a:pt x="314831" y="1139"/>
                </a:lnTo>
                <a:lnTo>
                  <a:pt x="260628" y="9988"/>
                </a:lnTo>
                <a:lnTo>
                  <a:pt x="209597" y="27003"/>
                </a:lnTo>
                <a:lnTo>
                  <a:pt x="162453" y="51470"/>
                </a:lnTo>
                <a:lnTo>
                  <a:pt x="119908" y="82676"/>
                </a:lnTo>
                <a:lnTo>
                  <a:pt x="82676" y="119908"/>
                </a:lnTo>
                <a:lnTo>
                  <a:pt x="51470" y="162453"/>
                </a:lnTo>
                <a:lnTo>
                  <a:pt x="27003" y="209597"/>
                </a:lnTo>
                <a:lnTo>
                  <a:pt x="9988" y="260627"/>
                </a:lnTo>
                <a:lnTo>
                  <a:pt x="1139" y="314831"/>
                </a:lnTo>
                <a:lnTo>
                  <a:pt x="0" y="342899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4"/>
                </a:lnTo>
                <a:lnTo>
                  <a:pt x="314831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5330" y="247168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377" y="4498"/>
                </a:lnTo>
                <a:lnTo>
                  <a:pt x="234671" y="17519"/>
                </a:lnTo>
                <a:lnTo>
                  <a:pt x="185495" y="38349"/>
                </a:lnTo>
                <a:lnTo>
                  <a:pt x="140561" y="66275"/>
                </a:lnTo>
                <a:lnTo>
                  <a:pt x="100583" y="100584"/>
                </a:lnTo>
                <a:lnTo>
                  <a:pt x="66275" y="140561"/>
                </a:lnTo>
                <a:lnTo>
                  <a:pt x="38349" y="185495"/>
                </a:lnTo>
                <a:lnTo>
                  <a:pt x="17519" y="234671"/>
                </a:lnTo>
                <a:lnTo>
                  <a:pt x="4498" y="287377"/>
                </a:lnTo>
                <a:lnTo>
                  <a:pt x="0" y="342899"/>
                </a:lnTo>
                <a:lnTo>
                  <a:pt x="1139" y="371071"/>
                </a:lnTo>
                <a:lnTo>
                  <a:pt x="9988" y="425419"/>
                </a:lnTo>
                <a:lnTo>
                  <a:pt x="27003" y="476523"/>
                </a:lnTo>
                <a:lnTo>
                  <a:pt x="51470" y="523684"/>
                </a:lnTo>
                <a:lnTo>
                  <a:pt x="82676" y="566202"/>
                </a:lnTo>
                <a:lnTo>
                  <a:pt x="119908" y="603377"/>
                </a:lnTo>
                <a:lnTo>
                  <a:pt x="162453" y="634511"/>
                </a:lnTo>
                <a:lnTo>
                  <a:pt x="209597" y="658903"/>
                </a:lnTo>
                <a:lnTo>
                  <a:pt x="260628" y="675854"/>
                </a:lnTo>
                <a:lnTo>
                  <a:pt x="314831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4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831"/>
                </a:lnTo>
                <a:lnTo>
                  <a:pt x="675855" y="260627"/>
                </a:lnTo>
                <a:lnTo>
                  <a:pt x="658903" y="209597"/>
                </a:lnTo>
                <a:lnTo>
                  <a:pt x="634511" y="162453"/>
                </a:lnTo>
                <a:lnTo>
                  <a:pt x="603377" y="119908"/>
                </a:lnTo>
                <a:lnTo>
                  <a:pt x="566202" y="82676"/>
                </a:lnTo>
                <a:lnTo>
                  <a:pt x="523684" y="51470"/>
                </a:lnTo>
                <a:lnTo>
                  <a:pt x="476523" y="27003"/>
                </a:lnTo>
                <a:lnTo>
                  <a:pt x="425419" y="9988"/>
                </a:lnTo>
                <a:lnTo>
                  <a:pt x="371071" y="1139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5330" y="2815860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41599" y="428204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5187" y="420556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5187" y="420556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7872" y="2193287"/>
            <a:ext cx="2034476" cy="379867"/>
          </a:xfrm>
          <a:custGeom>
            <a:avLst/>
            <a:gdLst/>
            <a:ahLst/>
            <a:cxnLst/>
            <a:rect l="l" t="t" r="r" b="b"/>
            <a:pathLst>
              <a:path w="2028825" h="378460">
                <a:moveTo>
                  <a:pt x="2028443" y="0"/>
                </a:moveTo>
                <a:lnTo>
                  <a:pt x="0" y="37795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9475" y="2193287"/>
            <a:ext cx="1986719" cy="379867"/>
          </a:xfrm>
          <a:custGeom>
            <a:avLst/>
            <a:gdLst/>
            <a:ahLst/>
            <a:cxnLst/>
            <a:rect l="l" t="t" r="r" b="b"/>
            <a:pathLst>
              <a:path w="1981200" h="378460">
                <a:moveTo>
                  <a:pt x="1981200" y="37795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81688" y="3059842"/>
            <a:ext cx="659056" cy="379867"/>
          </a:xfrm>
          <a:custGeom>
            <a:avLst/>
            <a:gdLst/>
            <a:ahLst/>
            <a:cxnLst/>
            <a:rect l="l" t="t" r="r" b="b"/>
            <a:pathLst>
              <a:path w="657225" h="378460">
                <a:moveTo>
                  <a:pt x="0" y="377951"/>
                </a:moveTo>
                <a:lnTo>
                  <a:pt x="65684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30546" y="3059842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304800" y="0"/>
                </a:moveTo>
                <a:lnTo>
                  <a:pt x="0" y="3779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2940" y="3059842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0"/>
                </a:moveTo>
                <a:lnTo>
                  <a:pt x="304800" y="3779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7242" y="3926399"/>
            <a:ext cx="305649" cy="379867"/>
          </a:xfrm>
          <a:custGeom>
            <a:avLst/>
            <a:gdLst/>
            <a:ahLst/>
            <a:cxnLst/>
            <a:rect l="l" t="t" r="r" b="b"/>
            <a:pathLst>
              <a:path w="304800" h="378460">
                <a:moveTo>
                  <a:pt x="0" y="377951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38279" y="1681615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61866" y="1605132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342899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61866" y="1605132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899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799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800" y="342899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40163" y="1941297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27872" y="2174166"/>
            <a:ext cx="2038297" cy="434042"/>
          </a:xfrm>
          <a:custGeom>
            <a:avLst/>
            <a:gdLst/>
            <a:ahLst/>
            <a:cxnLst/>
            <a:rect l="l" t="t" r="r" b="b"/>
            <a:pathLst>
              <a:path w="2032635" h="432435">
                <a:moveTo>
                  <a:pt x="101346" y="319277"/>
                </a:moveTo>
                <a:lnTo>
                  <a:pt x="0" y="397002"/>
                </a:lnTo>
                <a:lnTo>
                  <a:pt x="70866" y="417249"/>
                </a:lnTo>
                <a:lnTo>
                  <a:pt x="70866" y="364235"/>
                </a:lnTo>
                <a:lnTo>
                  <a:pt x="83370" y="361905"/>
                </a:lnTo>
                <a:lnTo>
                  <a:pt x="101346" y="319277"/>
                </a:lnTo>
                <a:close/>
              </a:path>
              <a:path w="2032635" h="432435">
                <a:moveTo>
                  <a:pt x="83370" y="361905"/>
                </a:moveTo>
                <a:lnTo>
                  <a:pt x="70866" y="364235"/>
                </a:lnTo>
                <a:lnTo>
                  <a:pt x="74675" y="382904"/>
                </a:lnTo>
                <a:lnTo>
                  <a:pt x="74675" y="382523"/>
                </a:lnTo>
                <a:lnTo>
                  <a:pt x="83370" y="361905"/>
                </a:lnTo>
                <a:close/>
              </a:path>
              <a:path w="2032635" h="432435">
                <a:moveTo>
                  <a:pt x="122682" y="432054"/>
                </a:moveTo>
                <a:lnTo>
                  <a:pt x="90897" y="399259"/>
                </a:lnTo>
                <a:lnTo>
                  <a:pt x="78485" y="401573"/>
                </a:lnTo>
                <a:lnTo>
                  <a:pt x="70866" y="364235"/>
                </a:lnTo>
                <a:lnTo>
                  <a:pt x="70866" y="417249"/>
                </a:lnTo>
                <a:lnTo>
                  <a:pt x="122682" y="432054"/>
                </a:lnTo>
                <a:close/>
              </a:path>
              <a:path w="2032635" h="432435">
                <a:moveTo>
                  <a:pt x="2032254" y="37337"/>
                </a:moveTo>
                <a:lnTo>
                  <a:pt x="2025395" y="0"/>
                </a:lnTo>
                <a:lnTo>
                  <a:pt x="83370" y="361905"/>
                </a:lnTo>
                <a:lnTo>
                  <a:pt x="74675" y="382523"/>
                </a:lnTo>
                <a:lnTo>
                  <a:pt x="90897" y="399259"/>
                </a:lnTo>
                <a:lnTo>
                  <a:pt x="2032254" y="37337"/>
                </a:lnTo>
                <a:close/>
              </a:path>
              <a:path w="2032635" h="432435">
                <a:moveTo>
                  <a:pt x="90897" y="399259"/>
                </a:moveTo>
                <a:lnTo>
                  <a:pt x="74675" y="382523"/>
                </a:lnTo>
                <a:lnTo>
                  <a:pt x="74675" y="382904"/>
                </a:lnTo>
                <a:lnTo>
                  <a:pt x="78485" y="401573"/>
                </a:lnTo>
                <a:lnTo>
                  <a:pt x="90897" y="39925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15165" y="3352363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8785" y="3664286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64021" y="3352363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97643" y="3675172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49576" y="3352363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83198" y="3675172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82397" y="2485043"/>
            <a:ext cx="271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737" dirty="0" smtClean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90800" y="2819504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9415" y="1277100"/>
            <a:ext cx="2056763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(“K”)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57737" y="1618488"/>
            <a:ext cx="37378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40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35486" y="2466906"/>
            <a:ext cx="3577048" cy="3421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69753" y="2485043"/>
            <a:ext cx="3062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028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19093" y="3352363"/>
            <a:ext cx="271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737" dirty="0" smtClean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86272" y="4218919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69498" y="5093175"/>
            <a:ext cx="32284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62" marR="5096" indent="-3375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56045" y="4282046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79632" y="420556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342900"/>
                </a:moveTo>
                <a:lnTo>
                  <a:pt x="681321" y="287192"/>
                </a:lnTo>
                <a:lnTo>
                  <a:pt x="668353" y="234379"/>
                </a:lnTo>
                <a:lnTo>
                  <a:pt x="647594" y="185159"/>
                </a:lnTo>
                <a:lnTo>
                  <a:pt x="619743" y="140232"/>
                </a:lnTo>
                <a:lnTo>
                  <a:pt x="585501" y="100298"/>
                </a:lnTo>
                <a:lnTo>
                  <a:pt x="545567" y="66056"/>
                </a:lnTo>
                <a:lnTo>
                  <a:pt x="500640" y="38205"/>
                </a:lnTo>
                <a:lnTo>
                  <a:pt x="451420" y="17446"/>
                </a:lnTo>
                <a:lnTo>
                  <a:pt x="398607" y="4478"/>
                </a:lnTo>
                <a:lnTo>
                  <a:pt x="342900" y="0"/>
                </a:lnTo>
                <a:lnTo>
                  <a:pt x="314728" y="1134"/>
                </a:lnTo>
                <a:lnTo>
                  <a:pt x="260380" y="9944"/>
                </a:lnTo>
                <a:lnTo>
                  <a:pt x="209276" y="26896"/>
                </a:lnTo>
                <a:lnTo>
                  <a:pt x="162115" y="51288"/>
                </a:lnTo>
                <a:lnTo>
                  <a:pt x="119597" y="82422"/>
                </a:lnTo>
                <a:lnTo>
                  <a:pt x="82422" y="119597"/>
                </a:lnTo>
                <a:lnTo>
                  <a:pt x="51288" y="162115"/>
                </a:lnTo>
                <a:lnTo>
                  <a:pt x="26896" y="209276"/>
                </a:lnTo>
                <a:lnTo>
                  <a:pt x="9944" y="260380"/>
                </a:lnTo>
                <a:lnTo>
                  <a:pt x="1134" y="314728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9632" y="4205563"/>
            <a:ext cx="687710" cy="68834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87192" y="4478"/>
                </a:lnTo>
                <a:lnTo>
                  <a:pt x="234379" y="17446"/>
                </a:lnTo>
                <a:lnTo>
                  <a:pt x="185159" y="38205"/>
                </a:lnTo>
                <a:lnTo>
                  <a:pt x="140232" y="66056"/>
                </a:lnTo>
                <a:lnTo>
                  <a:pt x="100298" y="100298"/>
                </a:lnTo>
                <a:lnTo>
                  <a:pt x="66056" y="140232"/>
                </a:lnTo>
                <a:lnTo>
                  <a:pt x="38205" y="185159"/>
                </a:lnTo>
                <a:lnTo>
                  <a:pt x="17446" y="234379"/>
                </a:lnTo>
                <a:lnTo>
                  <a:pt x="4478" y="287192"/>
                </a:lnTo>
                <a:lnTo>
                  <a:pt x="0" y="342900"/>
                </a:lnTo>
                <a:lnTo>
                  <a:pt x="1134" y="371071"/>
                </a:lnTo>
                <a:lnTo>
                  <a:pt x="9944" y="425419"/>
                </a:lnTo>
                <a:lnTo>
                  <a:pt x="26896" y="476523"/>
                </a:lnTo>
                <a:lnTo>
                  <a:pt x="51288" y="523684"/>
                </a:lnTo>
                <a:lnTo>
                  <a:pt x="82422" y="566202"/>
                </a:lnTo>
                <a:lnTo>
                  <a:pt x="119597" y="603377"/>
                </a:lnTo>
                <a:lnTo>
                  <a:pt x="162115" y="634511"/>
                </a:lnTo>
                <a:lnTo>
                  <a:pt x="209276" y="658903"/>
                </a:lnTo>
                <a:lnTo>
                  <a:pt x="260380" y="675855"/>
                </a:lnTo>
                <a:lnTo>
                  <a:pt x="314728" y="684665"/>
                </a:lnTo>
                <a:lnTo>
                  <a:pt x="342900" y="685800"/>
                </a:lnTo>
                <a:lnTo>
                  <a:pt x="371071" y="684665"/>
                </a:lnTo>
                <a:lnTo>
                  <a:pt x="425419" y="675855"/>
                </a:lnTo>
                <a:lnTo>
                  <a:pt x="476523" y="658903"/>
                </a:lnTo>
                <a:lnTo>
                  <a:pt x="523684" y="634511"/>
                </a:lnTo>
                <a:lnTo>
                  <a:pt x="566202" y="603377"/>
                </a:lnTo>
                <a:lnTo>
                  <a:pt x="603377" y="566202"/>
                </a:lnTo>
                <a:lnTo>
                  <a:pt x="634511" y="523684"/>
                </a:lnTo>
                <a:lnTo>
                  <a:pt x="658903" y="476523"/>
                </a:lnTo>
                <a:lnTo>
                  <a:pt x="675855" y="425419"/>
                </a:lnTo>
                <a:lnTo>
                  <a:pt x="684665" y="371071"/>
                </a:lnTo>
                <a:lnTo>
                  <a:pt x="685799" y="342900"/>
                </a:lnTo>
                <a:lnTo>
                  <a:pt x="684665" y="314728"/>
                </a:lnTo>
                <a:lnTo>
                  <a:pt x="675855" y="260380"/>
                </a:lnTo>
                <a:lnTo>
                  <a:pt x="658903" y="209276"/>
                </a:lnTo>
                <a:lnTo>
                  <a:pt x="634511" y="162115"/>
                </a:lnTo>
                <a:lnTo>
                  <a:pt x="603377" y="119597"/>
                </a:lnTo>
                <a:lnTo>
                  <a:pt x="566202" y="82422"/>
                </a:lnTo>
                <a:lnTo>
                  <a:pt x="523684" y="51288"/>
                </a:lnTo>
                <a:lnTo>
                  <a:pt x="476523" y="26896"/>
                </a:lnTo>
                <a:lnTo>
                  <a:pt x="425419" y="9944"/>
                </a:lnTo>
                <a:lnTo>
                  <a:pt x="371071" y="1134"/>
                </a:lnTo>
                <a:lnTo>
                  <a:pt x="342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500719" y="4218919"/>
            <a:ext cx="3228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139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34340" y="4552614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0262" y="2815860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94970" y="2808618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spc="-1204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65187" y="4549737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9632" y="4549737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078" y="3683181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2028" y="3683181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327497" y="3664286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spc="-1204" dirty="0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18930" y="4549737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400" spc="-1204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1866" y="1949306"/>
            <a:ext cx="68771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7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8">
              <a:lnSpc>
                <a:spcPts val="5276"/>
              </a:lnSpc>
            </a:pPr>
            <a:r>
              <a:rPr spc="-25" dirty="0"/>
              <a:t>Handling</a:t>
            </a:r>
            <a:r>
              <a:rPr spc="-10" dirty="0"/>
              <a:t> </a:t>
            </a:r>
            <a:r>
              <a:rPr lang="en-US" spc="-25" dirty="0"/>
              <a:t>R</a:t>
            </a:r>
            <a:r>
              <a:rPr spc="-25" dirty="0" smtClean="0"/>
              <a:t>ebalancing</a:t>
            </a:r>
            <a:endParaRPr spc="-25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7B30B2F-9A78-44BB-8380-697A2597E2E9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1534" y="1021358"/>
            <a:ext cx="7615118" cy="210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algn="just">
              <a:lnSpc>
                <a:spcPct val="89900"/>
              </a:lnSpc>
            </a:pPr>
            <a:r>
              <a:rPr sz="3000" dirty="0">
                <a:latin typeface="Times New Roman"/>
                <a:cs typeface="Times New Roman"/>
              </a:rPr>
              <a:t>Don’t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forget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that</a:t>
            </a:r>
            <a:r>
              <a:rPr sz="3000" dirty="0">
                <a:latin typeface="Times New Roman"/>
                <a:cs typeface="Times New Roman"/>
              </a:rPr>
              <a:t> RB-I</a:t>
            </a:r>
            <a:r>
              <a:rPr sz="2200" spc="-5" dirty="0">
                <a:latin typeface="Times New Roman"/>
                <a:cs typeface="Times New Roman"/>
              </a:rPr>
              <a:t>NSER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0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RB-</a:t>
            </a:r>
            <a:r>
              <a:rPr sz="3000" spc="-10" dirty="0">
                <a:latin typeface="Times New Roman"/>
                <a:cs typeface="Times New Roman"/>
              </a:rPr>
              <a:t>D</a:t>
            </a:r>
            <a:r>
              <a:rPr sz="2200" spc="5" dirty="0">
                <a:latin typeface="Times New Roman"/>
                <a:cs typeface="Times New Roman"/>
              </a:rPr>
              <a:t>ELET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01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may</a:t>
            </a:r>
            <a:r>
              <a:rPr sz="3000" spc="-15" dirty="0">
                <a:latin typeface="Times New Roman"/>
                <a:cs typeface="Times New Roman"/>
              </a:rPr>
              <a:t> also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need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modify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the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red-black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tree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order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 maintain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balance.</a:t>
            </a:r>
            <a:endParaRPr sz="3000">
              <a:latin typeface="Times New Roman"/>
              <a:cs typeface="Times New Roman"/>
            </a:endParaRPr>
          </a:p>
          <a:p>
            <a:pPr marL="238863" indent="-226124" algn="just">
              <a:lnSpc>
                <a:spcPts val="3255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0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Recoloring</a:t>
            </a:r>
            <a:r>
              <a:rPr sz="30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:</a:t>
            </a:r>
            <a:r>
              <a:rPr sz="3000" dirty="0">
                <a:latin typeface="Times New Roman"/>
                <a:cs typeface="Times New Roman"/>
              </a:rPr>
              <a:t> no </a:t>
            </a:r>
            <a:r>
              <a:rPr sz="3000" spc="-15" dirty="0">
                <a:latin typeface="Times New Roman"/>
                <a:cs typeface="Times New Roman"/>
              </a:rPr>
              <a:t>effect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-15" dirty="0">
                <a:latin typeface="Times New Roman"/>
                <a:cs typeface="Times New Roman"/>
              </a:rPr>
              <a:t>subtree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sizes.</a:t>
            </a:r>
            <a:endParaRPr sz="3000">
              <a:latin typeface="Times New Roman"/>
              <a:cs typeface="Times New Roman"/>
            </a:endParaRPr>
          </a:p>
          <a:p>
            <a:pPr marL="238863" indent="-226124" algn="just">
              <a:lnSpc>
                <a:spcPts val="3415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0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Rotations</a:t>
            </a:r>
            <a:r>
              <a:rPr sz="3000" spc="-10" dirty="0">
                <a:latin typeface="Times New Roman"/>
                <a:cs typeface="Times New Roman"/>
              </a:rPr>
              <a:t>: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fix</a:t>
            </a:r>
            <a:r>
              <a:rPr sz="3000" dirty="0">
                <a:latin typeface="Times New Roman"/>
                <a:cs typeface="Times New Roman"/>
              </a:rPr>
              <a:t> up </a:t>
            </a:r>
            <a:r>
              <a:rPr sz="3000" spc="-15" dirty="0">
                <a:latin typeface="Times New Roman"/>
                <a:cs typeface="Times New Roman"/>
              </a:rPr>
              <a:t>subtree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sizes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0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000" spc="-15" dirty="0">
                <a:latin typeface="Times New Roman"/>
                <a:cs typeface="Times New Roman"/>
              </a:rPr>
              <a:t>time.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1042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541" y="3278209"/>
            <a:ext cx="17014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3151" y="4249973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30" y="319041"/>
                </a:lnTo>
                <a:lnTo>
                  <a:pt x="742639" y="260323"/>
                </a:lnTo>
                <a:lnTo>
                  <a:pt x="719596" y="205620"/>
                </a:lnTo>
                <a:lnTo>
                  <a:pt x="688677" y="155704"/>
                </a:lnTo>
                <a:lnTo>
                  <a:pt x="650652" y="111347"/>
                </a:lnTo>
                <a:lnTo>
                  <a:pt x="606295" y="73322"/>
                </a:lnTo>
                <a:lnTo>
                  <a:pt x="556379" y="42403"/>
                </a:lnTo>
                <a:lnTo>
                  <a:pt x="501676" y="19360"/>
                </a:lnTo>
                <a:lnTo>
                  <a:pt x="442958" y="4969"/>
                </a:lnTo>
                <a:lnTo>
                  <a:pt x="381000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336" y="760736"/>
                </a:lnTo>
                <a:lnTo>
                  <a:pt x="472771" y="750920"/>
                </a:lnTo>
                <a:lnTo>
                  <a:pt x="529578" y="732043"/>
                </a:lnTo>
                <a:lnTo>
                  <a:pt x="581984" y="704891"/>
                </a:lnTo>
                <a:lnTo>
                  <a:pt x="629217" y="670250"/>
                </a:lnTo>
                <a:lnTo>
                  <a:pt x="670504" y="628906"/>
                </a:lnTo>
                <a:lnTo>
                  <a:pt x="705073" y="581646"/>
                </a:lnTo>
                <a:lnTo>
                  <a:pt x="732151" y="529256"/>
                </a:lnTo>
                <a:lnTo>
                  <a:pt x="750964" y="472523"/>
                </a:lnTo>
                <a:lnTo>
                  <a:pt x="760741" y="412233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6739" y="4173490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30" y="319041"/>
                </a:lnTo>
                <a:lnTo>
                  <a:pt x="742639" y="260323"/>
                </a:lnTo>
                <a:lnTo>
                  <a:pt x="719596" y="205620"/>
                </a:lnTo>
                <a:lnTo>
                  <a:pt x="688677" y="155704"/>
                </a:lnTo>
                <a:lnTo>
                  <a:pt x="650652" y="111347"/>
                </a:lnTo>
                <a:lnTo>
                  <a:pt x="606295" y="73322"/>
                </a:lnTo>
                <a:lnTo>
                  <a:pt x="556379" y="42403"/>
                </a:lnTo>
                <a:lnTo>
                  <a:pt x="501676" y="19360"/>
                </a:lnTo>
                <a:lnTo>
                  <a:pt x="442958" y="4969"/>
                </a:lnTo>
                <a:lnTo>
                  <a:pt x="381000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336" y="760736"/>
                </a:lnTo>
                <a:lnTo>
                  <a:pt x="472771" y="750920"/>
                </a:lnTo>
                <a:lnTo>
                  <a:pt x="529578" y="732043"/>
                </a:lnTo>
                <a:lnTo>
                  <a:pt x="581984" y="704891"/>
                </a:lnTo>
                <a:lnTo>
                  <a:pt x="629217" y="670250"/>
                </a:lnTo>
                <a:lnTo>
                  <a:pt x="670504" y="628906"/>
                </a:lnTo>
                <a:lnTo>
                  <a:pt x="705073" y="581646"/>
                </a:lnTo>
                <a:lnTo>
                  <a:pt x="732151" y="529256"/>
                </a:lnTo>
                <a:lnTo>
                  <a:pt x="750964" y="472523"/>
                </a:lnTo>
                <a:lnTo>
                  <a:pt x="760741" y="412233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739" y="4173490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69"/>
                </a:lnTo>
                <a:lnTo>
                  <a:pt x="260616" y="19360"/>
                </a:lnTo>
                <a:lnTo>
                  <a:pt x="205956" y="42403"/>
                </a:lnTo>
                <a:lnTo>
                  <a:pt x="156033" y="73322"/>
                </a:lnTo>
                <a:lnTo>
                  <a:pt x="111632" y="111347"/>
                </a:lnTo>
                <a:lnTo>
                  <a:pt x="73542" y="155704"/>
                </a:lnTo>
                <a:lnTo>
                  <a:pt x="42546" y="205620"/>
                </a:lnTo>
                <a:lnTo>
                  <a:pt x="19434" y="260323"/>
                </a:lnTo>
                <a:lnTo>
                  <a:pt x="4989" y="319041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336" y="760736"/>
                </a:lnTo>
                <a:lnTo>
                  <a:pt x="472771" y="750920"/>
                </a:lnTo>
                <a:lnTo>
                  <a:pt x="529578" y="732043"/>
                </a:lnTo>
                <a:lnTo>
                  <a:pt x="581984" y="704891"/>
                </a:lnTo>
                <a:lnTo>
                  <a:pt x="629217" y="670250"/>
                </a:lnTo>
                <a:lnTo>
                  <a:pt x="670504" y="628906"/>
                </a:lnTo>
                <a:lnTo>
                  <a:pt x="705073" y="581646"/>
                </a:lnTo>
                <a:lnTo>
                  <a:pt x="732151" y="529256"/>
                </a:lnTo>
                <a:lnTo>
                  <a:pt x="750964" y="472523"/>
                </a:lnTo>
                <a:lnTo>
                  <a:pt x="760741" y="412233"/>
                </a:lnTo>
                <a:lnTo>
                  <a:pt x="762000" y="381000"/>
                </a:lnTo>
                <a:lnTo>
                  <a:pt x="760741" y="349663"/>
                </a:lnTo>
                <a:lnTo>
                  <a:pt x="750964" y="289228"/>
                </a:lnTo>
                <a:lnTo>
                  <a:pt x="732151" y="232421"/>
                </a:lnTo>
                <a:lnTo>
                  <a:pt x="705073" y="180015"/>
                </a:lnTo>
                <a:lnTo>
                  <a:pt x="670504" y="132782"/>
                </a:lnTo>
                <a:lnTo>
                  <a:pt x="629217" y="91495"/>
                </a:lnTo>
                <a:lnTo>
                  <a:pt x="581984" y="56926"/>
                </a:lnTo>
                <a:lnTo>
                  <a:pt x="529578" y="29848"/>
                </a:lnTo>
                <a:lnTo>
                  <a:pt x="472771" y="11035"/>
                </a:lnTo>
                <a:lnTo>
                  <a:pt x="412336" y="1258"/>
                </a:lnTo>
                <a:lnTo>
                  <a:pt x="381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4436" y="4225089"/>
            <a:ext cx="3062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028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241" y="4591442"/>
            <a:ext cx="4075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6739" y="4555906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5281" y="3485140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1999" y="381000"/>
                </a:moveTo>
                <a:lnTo>
                  <a:pt x="757010" y="319041"/>
                </a:lnTo>
                <a:lnTo>
                  <a:pt x="742565" y="260323"/>
                </a:lnTo>
                <a:lnTo>
                  <a:pt x="719452" y="205620"/>
                </a:lnTo>
                <a:lnTo>
                  <a:pt x="688457" y="155704"/>
                </a:lnTo>
                <a:lnTo>
                  <a:pt x="650367" y="111347"/>
                </a:lnTo>
                <a:lnTo>
                  <a:pt x="605966" y="73322"/>
                </a:lnTo>
                <a:lnTo>
                  <a:pt x="556043" y="42403"/>
                </a:lnTo>
                <a:lnTo>
                  <a:pt x="501383" y="19360"/>
                </a:lnTo>
                <a:lnTo>
                  <a:pt x="442773" y="4969"/>
                </a:lnTo>
                <a:lnTo>
                  <a:pt x="380999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0999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1999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869" y="3408657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1999" y="381000"/>
                </a:moveTo>
                <a:lnTo>
                  <a:pt x="757010" y="319041"/>
                </a:lnTo>
                <a:lnTo>
                  <a:pt x="742565" y="260323"/>
                </a:lnTo>
                <a:lnTo>
                  <a:pt x="719452" y="205620"/>
                </a:lnTo>
                <a:lnTo>
                  <a:pt x="688457" y="155704"/>
                </a:lnTo>
                <a:lnTo>
                  <a:pt x="650367" y="111347"/>
                </a:lnTo>
                <a:lnTo>
                  <a:pt x="605966" y="73322"/>
                </a:lnTo>
                <a:lnTo>
                  <a:pt x="556043" y="42403"/>
                </a:lnTo>
                <a:lnTo>
                  <a:pt x="501383" y="19360"/>
                </a:lnTo>
                <a:lnTo>
                  <a:pt x="442773" y="4969"/>
                </a:lnTo>
                <a:lnTo>
                  <a:pt x="380999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0999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1999" y="3810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869" y="3408657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0"/>
                </a:moveTo>
                <a:lnTo>
                  <a:pt x="319226" y="4969"/>
                </a:lnTo>
                <a:lnTo>
                  <a:pt x="260616" y="19360"/>
                </a:lnTo>
                <a:lnTo>
                  <a:pt x="205956" y="42403"/>
                </a:lnTo>
                <a:lnTo>
                  <a:pt x="156033" y="73322"/>
                </a:lnTo>
                <a:lnTo>
                  <a:pt x="111632" y="111347"/>
                </a:lnTo>
                <a:lnTo>
                  <a:pt x="73542" y="155704"/>
                </a:lnTo>
                <a:lnTo>
                  <a:pt x="42547" y="205620"/>
                </a:lnTo>
                <a:lnTo>
                  <a:pt x="19434" y="260323"/>
                </a:lnTo>
                <a:lnTo>
                  <a:pt x="4989" y="319041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0999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1999" y="381000"/>
                </a:lnTo>
                <a:lnTo>
                  <a:pt x="760736" y="349663"/>
                </a:lnTo>
                <a:lnTo>
                  <a:pt x="750920" y="289228"/>
                </a:lnTo>
                <a:lnTo>
                  <a:pt x="732043" y="232421"/>
                </a:lnTo>
                <a:lnTo>
                  <a:pt x="704891" y="180015"/>
                </a:lnTo>
                <a:lnTo>
                  <a:pt x="670250" y="132782"/>
                </a:lnTo>
                <a:lnTo>
                  <a:pt x="628906" y="91495"/>
                </a:lnTo>
                <a:lnTo>
                  <a:pt x="581646" y="56926"/>
                </a:lnTo>
                <a:lnTo>
                  <a:pt x="529256" y="29848"/>
                </a:lnTo>
                <a:lnTo>
                  <a:pt x="472523" y="11035"/>
                </a:lnTo>
                <a:lnTo>
                  <a:pt x="412233" y="1258"/>
                </a:lnTo>
                <a:lnTo>
                  <a:pt x="3809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0063" y="4061825"/>
            <a:ext cx="520877" cy="223076"/>
          </a:xfrm>
          <a:custGeom>
            <a:avLst/>
            <a:gdLst/>
            <a:ahLst/>
            <a:cxnLst/>
            <a:rect l="l" t="t" r="r" b="b"/>
            <a:pathLst>
              <a:path w="519430" h="222250">
                <a:moveTo>
                  <a:pt x="0" y="221742"/>
                </a:moveTo>
                <a:lnTo>
                  <a:pt x="51892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869" y="3791074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448" y="4826657"/>
            <a:ext cx="425362" cy="341625"/>
          </a:xfrm>
          <a:custGeom>
            <a:avLst/>
            <a:gdLst/>
            <a:ahLst/>
            <a:cxnLst/>
            <a:rect l="l" t="t" r="r" b="b"/>
            <a:pathLst>
              <a:path w="424180" h="340360">
                <a:moveTo>
                  <a:pt x="0" y="339852"/>
                </a:moveTo>
                <a:lnTo>
                  <a:pt x="42367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0063" y="4826657"/>
            <a:ext cx="425362" cy="341625"/>
          </a:xfrm>
          <a:custGeom>
            <a:avLst/>
            <a:gdLst/>
            <a:ahLst/>
            <a:cxnLst/>
            <a:rect l="l" t="t" r="r" b="b"/>
            <a:pathLst>
              <a:path w="424180" h="340360">
                <a:moveTo>
                  <a:pt x="0" y="0"/>
                </a:moveTo>
                <a:lnTo>
                  <a:pt x="423671" y="3398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1429" y="4061825"/>
            <a:ext cx="553989" cy="251757"/>
          </a:xfrm>
          <a:custGeom>
            <a:avLst/>
            <a:gdLst/>
            <a:ahLst/>
            <a:cxnLst/>
            <a:rect l="l" t="t" r="r" b="b"/>
            <a:pathLst>
              <a:path w="552450" h="250825">
                <a:moveTo>
                  <a:pt x="0" y="0"/>
                </a:moveTo>
                <a:lnTo>
                  <a:pt x="552450" y="2506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1429" y="3325291"/>
            <a:ext cx="417719" cy="194395"/>
          </a:xfrm>
          <a:custGeom>
            <a:avLst/>
            <a:gdLst/>
            <a:ahLst/>
            <a:cxnLst/>
            <a:rect l="l" t="t" r="r" b="b"/>
            <a:pathLst>
              <a:path w="416560" h="193675">
                <a:moveTo>
                  <a:pt x="0" y="193548"/>
                </a:moveTo>
                <a:lnTo>
                  <a:pt x="4160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2969" y="3485140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041"/>
                </a:lnTo>
                <a:lnTo>
                  <a:pt x="742565" y="260323"/>
                </a:lnTo>
                <a:lnTo>
                  <a:pt x="719452" y="205620"/>
                </a:lnTo>
                <a:lnTo>
                  <a:pt x="688457" y="155704"/>
                </a:lnTo>
                <a:lnTo>
                  <a:pt x="650367" y="111347"/>
                </a:lnTo>
                <a:lnTo>
                  <a:pt x="605966" y="73322"/>
                </a:lnTo>
                <a:lnTo>
                  <a:pt x="556043" y="42403"/>
                </a:lnTo>
                <a:lnTo>
                  <a:pt x="501383" y="19360"/>
                </a:lnTo>
                <a:lnTo>
                  <a:pt x="442773" y="4969"/>
                </a:lnTo>
                <a:lnTo>
                  <a:pt x="381000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76557" y="3408657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041"/>
                </a:lnTo>
                <a:lnTo>
                  <a:pt x="742565" y="260323"/>
                </a:lnTo>
                <a:lnTo>
                  <a:pt x="719452" y="205620"/>
                </a:lnTo>
                <a:lnTo>
                  <a:pt x="688457" y="155704"/>
                </a:lnTo>
                <a:lnTo>
                  <a:pt x="650367" y="111347"/>
                </a:lnTo>
                <a:lnTo>
                  <a:pt x="605966" y="73322"/>
                </a:lnTo>
                <a:lnTo>
                  <a:pt x="556043" y="42403"/>
                </a:lnTo>
                <a:lnTo>
                  <a:pt x="501383" y="19360"/>
                </a:lnTo>
                <a:lnTo>
                  <a:pt x="442773" y="4969"/>
                </a:lnTo>
                <a:lnTo>
                  <a:pt x="381000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6557" y="3408657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69"/>
                </a:lnTo>
                <a:lnTo>
                  <a:pt x="260616" y="19360"/>
                </a:lnTo>
                <a:lnTo>
                  <a:pt x="205956" y="42403"/>
                </a:lnTo>
                <a:lnTo>
                  <a:pt x="156033" y="73322"/>
                </a:lnTo>
                <a:lnTo>
                  <a:pt x="111633" y="111347"/>
                </a:lnTo>
                <a:lnTo>
                  <a:pt x="73542" y="155704"/>
                </a:lnTo>
                <a:lnTo>
                  <a:pt x="42547" y="205620"/>
                </a:lnTo>
                <a:lnTo>
                  <a:pt x="19434" y="260323"/>
                </a:lnTo>
                <a:lnTo>
                  <a:pt x="4989" y="319041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663"/>
                </a:lnTo>
                <a:lnTo>
                  <a:pt x="750920" y="289228"/>
                </a:lnTo>
                <a:lnTo>
                  <a:pt x="732043" y="232421"/>
                </a:lnTo>
                <a:lnTo>
                  <a:pt x="704891" y="180015"/>
                </a:lnTo>
                <a:lnTo>
                  <a:pt x="670250" y="132782"/>
                </a:lnTo>
                <a:lnTo>
                  <a:pt x="628906" y="91495"/>
                </a:lnTo>
                <a:lnTo>
                  <a:pt x="581646" y="56926"/>
                </a:lnTo>
                <a:lnTo>
                  <a:pt x="529256" y="29848"/>
                </a:lnTo>
                <a:lnTo>
                  <a:pt x="472523" y="11035"/>
                </a:lnTo>
                <a:lnTo>
                  <a:pt x="412233" y="1258"/>
                </a:lnTo>
                <a:lnTo>
                  <a:pt x="381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6557" y="3791074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14335" y="4249973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041"/>
                </a:lnTo>
                <a:lnTo>
                  <a:pt x="742565" y="260323"/>
                </a:lnTo>
                <a:lnTo>
                  <a:pt x="719452" y="205620"/>
                </a:lnTo>
                <a:lnTo>
                  <a:pt x="688457" y="155704"/>
                </a:lnTo>
                <a:lnTo>
                  <a:pt x="650367" y="111347"/>
                </a:lnTo>
                <a:lnTo>
                  <a:pt x="605966" y="73322"/>
                </a:lnTo>
                <a:lnTo>
                  <a:pt x="556043" y="42403"/>
                </a:lnTo>
                <a:lnTo>
                  <a:pt x="501383" y="19360"/>
                </a:lnTo>
                <a:lnTo>
                  <a:pt x="442773" y="4969"/>
                </a:lnTo>
                <a:lnTo>
                  <a:pt x="381000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37922" y="4173490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041"/>
                </a:lnTo>
                <a:lnTo>
                  <a:pt x="742565" y="260323"/>
                </a:lnTo>
                <a:lnTo>
                  <a:pt x="719452" y="205620"/>
                </a:lnTo>
                <a:lnTo>
                  <a:pt x="688457" y="155704"/>
                </a:lnTo>
                <a:lnTo>
                  <a:pt x="650367" y="111347"/>
                </a:lnTo>
                <a:lnTo>
                  <a:pt x="605966" y="73322"/>
                </a:lnTo>
                <a:lnTo>
                  <a:pt x="556043" y="42403"/>
                </a:lnTo>
                <a:lnTo>
                  <a:pt x="501383" y="19360"/>
                </a:lnTo>
                <a:lnTo>
                  <a:pt x="442773" y="4969"/>
                </a:lnTo>
                <a:lnTo>
                  <a:pt x="381000" y="0"/>
                </a:lnTo>
                <a:lnTo>
                  <a:pt x="349766" y="1258"/>
                </a:lnTo>
                <a:lnTo>
                  <a:pt x="289476" y="11035"/>
                </a:lnTo>
                <a:lnTo>
                  <a:pt x="232743" y="29848"/>
                </a:lnTo>
                <a:lnTo>
                  <a:pt x="180353" y="56926"/>
                </a:lnTo>
                <a:lnTo>
                  <a:pt x="133093" y="91495"/>
                </a:lnTo>
                <a:lnTo>
                  <a:pt x="91749" y="132782"/>
                </a:lnTo>
                <a:lnTo>
                  <a:pt x="57108" y="180015"/>
                </a:lnTo>
                <a:lnTo>
                  <a:pt x="29956" y="232421"/>
                </a:lnTo>
                <a:lnTo>
                  <a:pt x="11079" y="289228"/>
                </a:lnTo>
                <a:lnTo>
                  <a:pt x="1263" y="349663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37922" y="4173490"/>
            <a:ext cx="764123" cy="76483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69"/>
                </a:lnTo>
                <a:lnTo>
                  <a:pt x="260616" y="19360"/>
                </a:lnTo>
                <a:lnTo>
                  <a:pt x="205956" y="42403"/>
                </a:lnTo>
                <a:lnTo>
                  <a:pt x="156033" y="73322"/>
                </a:lnTo>
                <a:lnTo>
                  <a:pt x="111633" y="111347"/>
                </a:lnTo>
                <a:lnTo>
                  <a:pt x="73542" y="155704"/>
                </a:lnTo>
                <a:lnTo>
                  <a:pt x="42547" y="205620"/>
                </a:lnTo>
                <a:lnTo>
                  <a:pt x="19434" y="260323"/>
                </a:lnTo>
                <a:lnTo>
                  <a:pt x="4989" y="319041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663"/>
                </a:lnTo>
                <a:lnTo>
                  <a:pt x="750920" y="289228"/>
                </a:lnTo>
                <a:lnTo>
                  <a:pt x="732043" y="232421"/>
                </a:lnTo>
                <a:lnTo>
                  <a:pt x="704891" y="180015"/>
                </a:lnTo>
                <a:lnTo>
                  <a:pt x="670250" y="132782"/>
                </a:lnTo>
                <a:lnTo>
                  <a:pt x="628906" y="91495"/>
                </a:lnTo>
                <a:lnTo>
                  <a:pt x="581646" y="56926"/>
                </a:lnTo>
                <a:lnTo>
                  <a:pt x="529256" y="29848"/>
                </a:lnTo>
                <a:lnTo>
                  <a:pt x="472523" y="11035"/>
                </a:lnTo>
                <a:lnTo>
                  <a:pt x="412233" y="1258"/>
                </a:lnTo>
                <a:lnTo>
                  <a:pt x="381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29118" y="4061825"/>
            <a:ext cx="520877" cy="223076"/>
          </a:xfrm>
          <a:custGeom>
            <a:avLst/>
            <a:gdLst/>
            <a:ahLst/>
            <a:cxnLst/>
            <a:rect l="l" t="t" r="r" b="b"/>
            <a:pathLst>
              <a:path w="519429" h="222250">
                <a:moveTo>
                  <a:pt x="0" y="0"/>
                </a:moveTo>
                <a:lnTo>
                  <a:pt x="518921" y="22174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7922" y="4555906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92713" y="3460256"/>
            <a:ext cx="3975347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18" algn="ctr">
              <a:lnSpc>
                <a:spcPts val="2884"/>
              </a:lnSpc>
              <a:tabLst>
                <a:tab pos="3567661" algn="l"/>
              </a:tabLst>
            </a:pPr>
            <a:r>
              <a:rPr sz="2400" spc="-88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60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spc="-1028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  <a:p>
            <a:pPr algn="ctr">
              <a:lnSpc>
                <a:spcPts val="2884"/>
              </a:lnSpc>
              <a:tabLst>
                <a:tab pos="3568298" algn="l"/>
              </a:tabLst>
            </a:pP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16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16</a:t>
            </a:r>
            <a:endParaRPr sz="3600" baseline="-13888" dirty="0">
              <a:latin typeface="Times New Roman"/>
              <a:cs typeface="Times New Roman"/>
            </a:endParaRPr>
          </a:p>
          <a:p>
            <a:pPr marL="51594" algn="ctr">
              <a:spcBef>
                <a:spcPts val="1590"/>
              </a:spcBef>
              <a:tabLst>
                <a:tab pos="2099448" algn="l"/>
              </a:tabLst>
            </a:pPr>
            <a:r>
              <a:rPr lang="en-US"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7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62503" y="4061825"/>
            <a:ext cx="425998" cy="251757"/>
          </a:xfrm>
          <a:custGeom>
            <a:avLst/>
            <a:gdLst/>
            <a:ahLst/>
            <a:cxnLst/>
            <a:rect l="l" t="t" r="r" b="b"/>
            <a:pathLst>
              <a:path w="424814" h="250825">
                <a:moveTo>
                  <a:pt x="0" y="250698"/>
                </a:moveTo>
                <a:lnTo>
                  <a:pt x="42443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274" y="4826657"/>
            <a:ext cx="417719" cy="341625"/>
          </a:xfrm>
          <a:custGeom>
            <a:avLst/>
            <a:gdLst/>
            <a:ahLst/>
            <a:cxnLst/>
            <a:rect l="l" t="t" r="r" b="b"/>
            <a:pathLst>
              <a:path w="416559" h="340360">
                <a:moveTo>
                  <a:pt x="416052" y="0"/>
                </a:moveTo>
                <a:lnTo>
                  <a:pt x="0" y="3398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90483" y="4826657"/>
            <a:ext cx="433639" cy="341625"/>
          </a:xfrm>
          <a:custGeom>
            <a:avLst/>
            <a:gdLst/>
            <a:ahLst/>
            <a:cxnLst/>
            <a:rect l="l" t="t" r="r" b="b"/>
            <a:pathLst>
              <a:path w="432434" h="340360">
                <a:moveTo>
                  <a:pt x="0" y="0"/>
                </a:moveTo>
                <a:lnTo>
                  <a:pt x="432054" y="3398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29118" y="3290109"/>
            <a:ext cx="408806" cy="229450"/>
          </a:xfrm>
          <a:custGeom>
            <a:avLst/>
            <a:gdLst/>
            <a:ahLst/>
            <a:cxnLst/>
            <a:rect l="l" t="t" r="r" b="b"/>
            <a:pathLst>
              <a:path w="407670" h="228600">
                <a:moveTo>
                  <a:pt x="0" y="228600"/>
                </a:moveTo>
                <a:lnTo>
                  <a:pt x="40766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3693" y="3485141"/>
            <a:ext cx="764123" cy="1147249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385572" y="831341"/>
                </a:moveTo>
                <a:lnTo>
                  <a:pt x="385572" y="310896"/>
                </a:lnTo>
                <a:lnTo>
                  <a:pt x="0" y="310896"/>
                </a:lnTo>
                <a:lnTo>
                  <a:pt x="0" y="831341"/>
                </a:lnTo>
                <a:lnTo>
                  <a:pt x="385572" y="831341"/>
                </a:lnTo>
                <a:close/>
              </a:path>
              <a:path w="762000" h="1143000">
                <a:moveTo>
                  <a:pt x="762000" y="571500"/>
                </a:moveTo>
                <a:lnTo>
                  <a:pt x="385572" y="0"/>
                </a:lnTo>
                <a:lnTo>
                  <a:pt x="385572" y="1143000"/>
                </a:lnTo>
                <a:lnTo>
                  <a:pt x="762000" y="5715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7280" y="3408657"/>
            <a:ext cx="764123" cy="1147249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385572" y="831341"/>
                </a:moveTo>
                <a:lnTo>
                  <a:pt x="385572" y="310896"/>
                </a:lnTo>
                <a:lnTo>
                  <a:pt x="0" y="310896"/>
                </a:lnTo>
                <a:lnTo>
                  <a:pt x="0" y="831341"/>
                </a:lnTo>
                <a:lnTo>
                  <a:pt x="385572" y="831341"/>
                </a:lnTo>
                <a:close/>
              </a:path>
              <a:path w="762000" h="1143000">
                <a:moveTo>
                  <a:pt x="762000" y="571500"/>
                </a:moveTo>
                <a:lnTo>
                  <a:pt x="385572" y="0"/>
                </a:lnTo>
                <a:lnTo>
                  <a:pt x="385572" y="1143000"/>
                </a:lnTo>
                <a:lnTo>
                  <a:pt x="762000" y="5715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7280" y="3408657"/>
            <a:ext cx="764123" cy="1147249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385572" y="0"/>
                </a:moveTo>
                <a:lnTo>
                  <a:pt x="385572" y="310896"/>
                </a:lnTo>
                <a:lnTo>
                  <a:pt x="0" y="310896"/>
                </a:lnTo>
                <a:lnTo>
                  <a:pt x="0" y="831341"/>
                </a:lnTo>
                <a:lnTo>
                  <a:pt x="385572" y="831341"/>
                </a:lnTo>
                <a:lnTo>
                  <a:pt x="385572" y="1143000"/>
                </a:lnTo>
                <a:lnTo>
                  <a:pt x="762000" y="571500"/>
                </a:lnTo>
                <a:lnTo>
                  <a:pt x="3855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1541" y="5249200"/>
            <a:ext cx="8274811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58">
              <a:tabLst>
                <a:tab pos="2027471" algn="l"/>
                <a:tab pos="6335926" algn="l"/>
                <a:tab pos="7727702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3	3	4</a:t>
            </a:r>
            <a:endParaRPr sz="2400">
              <a:latin typeface="Times New Roman"/>
              <a:cs typeface="Times New Roman"/>
            </a:endParaRPr>
          </a:p>
          <a:p>
            <a:pPr marL="12739">
              <a:spcBef>
                <a:spcPts val="552"/>
              </a:spcBef>
            </a:pPr>
            <a:r>
              <a:rPr sz="3000" spc="-30" dirty="0">
                <a:latin typeface="Symbol"/>
                <a:cs typeface="Symbol"/>
              </a:rPr>
              <a:t></a:t>
            </a:r>
            <a:r>
              <a:rPr sz="3000" spc="-30" dirty="0">
                <a:latin typeface="Times New Roman"/>
                <a:cs typeface="Times New Roman"/>
              </a:rPr>
              <a:t>RB-I</a:t>
            </a:r>
            <a:r>
              <a:rPr sz="2200" spc="-5" dirty="0">
                <a:latin typeface="Times New Roman"/>
                <a:cs typeface="Times New Roman"/>
              </a:rPr>
              <a:t>NSER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0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RB-D</a:t>
            </a:r>
            <a:r>
              <a:rPr sz="2200" dirty="0">
                <a:latin typeface="Times New Roman"/>
                <a:cs typeface="Times New Roman"/>
              </a:rPr>
              <a:t>ELETE</a:t>
            </a:r>
            <a:r>
              <a:rPr sz="2200" spc="196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still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run </a:t>
            </a:r>
            <a:r>
              <a:rPr sz="3000" spc="-1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000" spc="-15" dirty="0">
                <a:latin typeface="Times New Roman"/>
                <a:cs typeface="Times New Roman"/>
              </a:rPr>
              <a:t>time.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15554" y="4225089"/>
            <a:ext cx="2890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88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30837" y="4591442"/>
            <a:ext cx="25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602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600" baseline="-1388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01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29394</TotalTime>
  <Words>1191</Words>
  <Application>Microsoft Office PowerPoint</Application>
  <PresentationFormat>On-screen Show (4:3)</PresentationFormat>
  <Paragraphs>323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3_itu_presentation_template</vt:lpstr>
      <vt:lpstr>CSC 580 Computer Algorithms</vt:lpstr>
      <vt:lpstr>Agenda</vt:lpstr>
      <vt:lpstr>Dynamic Order Statistics</vt:lpstr>
      <vt:lpstr>Example of an OS-tree</vt:lpstr>
      <vt:lpstr>Selection</vt:lpstr>
      <vt:lpstr>Example</vt:lpstr>
      <vt:lpstr>Data Structure Maintenance</vt:lpstr>
      <vt:lpstr>Example of Insertion</vt:lpstr>
      <vt:lpstr>Handling Rebalancing</vt:lpstr>
      <vt:lpstr>Data-Structure Augmentation</vt:lpstr>
      <vt:lpstr>Interval Trees</vt:lpstr>
      <vt:lpstr>Following the Methodology</vt:lpstr>
      <vt:lpstr>Example Interval Tree</vt:lpstr>
      <vt:lpstr>Modifying Operations</vt:lpstr>
      <vt:lpstr>New Operations</vt:lpstr>
      <vt:lpstr>Example 1: INTERVAL-SEARCH([14,16])</vt:lpstr>
      <vt:lpstr>Example 2: INTERVAL-SEARCH([12,14])</vt:lpstr>
      <vt:lpstr>Analysis</vt:lpstr>
      <vt:lpstr>Correctness</vt:lpstr>
      <vt:lpstr>Correctness Proof</vt:lpstr>
      <vt:lpstr>Proof (cont'd)</vt:lpstr>
    </vt:vector>
  </TitlesOfParts>
  <Company>International Technological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synopsys</cp:lastModifiedBy>
  <cp:revision>788</cp:revision>
  <dcterms:created xsi:type="dcterms:W3CDTF">2013-05-07T23:48:43Z</dcterms:created>
  <dcterms:modified xsi:type="dcterms:W3CDTF">2015-12-15T06:56:48Z</dcterms:modified>
</cp:coreProperties>
</file>