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25" r:id="rId1"/>
  </p:sldMasterIdLst>
  <p:notesMasterIdLst>
    <p:notesMasterId r:id="rId23"/>
  </p:notesMasterIdLst>
  <p:handoutMasterIdLst>
    <p:handoutMasterId r:id="rId24"/>
  </p:handoutMasterIdLst>
  <p:sldIdLst>
    <p:sldId id="256" r:id="rId2"/>
    <p:sldId id="604" r:id="rId3"/>
    <p:sldId id="689" r:id="rId4"/>
    <p:sldId id="688" r:id="rId5"/>
    <p:sldId id="662" r:id="rId6"/>
    <p:sldId id="664" r:id="rId7"/>
    <p:sldId id="667" r:id="rId8"/>
    <p:sldId id="670" r:id="rId9"/>
    <p:sldId id="672" r:id="rId10"/>
    <p:sldId id="674" r:id="rId11"/>
    <p:sldId id="676" r:id="rId12"/>
    <p:sldId id="679" r:id="rId13"/>
    <p:sldId id="681" r:id="rId14"/>
    <p:sldId id="684" r:id="rId15"/>
    <p:sldId id="686" r:id="rId16"/>
    <p:sldId id="687" r:id="rId17"/>
    <p:sldId id="690" r:id="rId18"/>
    <p:sldId id="691" r:id="rId19"/>
    <p:sldId id="692" r:id="rId20"/>
    <p:sldId id="693" r:id="rId21"/>
    <p:sldId id="694" r:id="rId2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2CC"/>
    <a:srgbClr val="00939A"/>
    <a:srgbClr val="008F96"/>
    <a:srgbClr val="FAE0A0"/>
    <a:srgbClr val="00ACB5"/>
    <a:srgbClr val="00A8B0"/>
    <a:srgbClr val="00ACEA"/>
    <a:srgbClr val="00C0C0"/>
    <a:srgbClr val="0086EA"/>
    <a:srgbClr val="383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8" autoAdjust="0"/>
    <p:restoredTop sz="96130" autoAdjust="0"/>
  </p:normalViewPr>
  <p:slideViewPr>
    <p:cSldViewPr snapToGrid="0" snapToObjects="1">
      <p:cViewPr>
        <p:scale>
          <a:sx n="70" d="100"/>
          <a:sy n="70" d="100"/>
        </p:scale>
        <p:origin x="-734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2019D95-3D9B-6B4D-BC89-9DFF030770ED}" type="datetimeFigureOut">
              <a:rPr lang="en-US"/>
              <a:pPr>
                <a:defRPr/>
              </a:pPr>
              <a:t>12/14/2015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438DFBC-DDA0-B94A-8263-133608A494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791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4B86FB6-4812-8540-A818-438F11ECCD0D}" type="datetimeFigureOut">
              <a:rPr lang="en-US"/>
              <a:pPr>
                <a:defRPr/>
              </a:pPr>
              <a:t>12/14/2015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B8E23CC-A730-F04A-BB21-6A9E12C20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767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2575" y="228600"/>
            <a:ext cx="4235450" cy="41878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624388" y="2378075"/>
            <a:ext cx="2057400" cy="20383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6810375" y="2378075"/>
            <a:ext cx="2057400" cy="20383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6810375" y="228600"/>
            <a:ext cx="2057400" cy="20383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4624388" y="228600"/>
            <a:ext cx="2057400" cy="2038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/>
          </a:p>
        </p:txBody>
      </p:sp>
      <p:pic>
        <p:nvPicPr>
          <p:cNvPr id="9" name="Picture 13" descr="CREST_2013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3" r="55576"/>
          <a:stretch>
            <a:fillRect/>
          </a:stretch>
        </p:blipFill>
        <p:spPr bwMode="auto">
          <a:xfrm>
            <a:off x="485775" y="669925"/>
            <a:ext cx="37623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CREST_2013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3" r="55576"/>
          <a:stretch>
            <a:fillRect/>
          </a:stretch>
        </p:blipFill>
        <p:spPr bwMode="auto">
          <a:xfrm>
            <a:off x="485775" y="669925"/>
            <a:ext cx="37623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575" y="5527739"/>
            <a:ext cx="4038600" cy="407282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282575" y="4617943"/>
            <a:ext cx="7556313" cy="6638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407FB7-302C-4776-A347-0424E919DE2A}" type="datetime1">
              <a:rPr lang="en-US" smtClean="0"/>
              <a:t>12/14/2015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Based on slides by Erik Demaine and Charles Leiserson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4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41922" y="6252457"/>
            <a:ext cx="7202078" cy="6143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06" y="148418"/>
            <a:ext cx="8727141" cy="663833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923826"/>
            <a:ext cx="8727141" cy="5202337"/>
          </a:xfrm>
          <a:noFill/>
        </p:spPr>
        <p:txBody>
          <a:bodyPr/>
          <a:lstStyle>
            <a:lvl1pPr marL="228600" indent="-228600">
              <a:buFont typeface="Arial"/>
              <a:buChar char="•"/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-228600">
              <a:buFont typeface="Arial"/>
              <a:buChar char="•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685800" indent="-228600">
              <a:buFont typeface="Arial"/>
              <a:buChar char="•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914400" indent="-228600">
              <a:buFont typeface="Arial"/>
              <a:buChar char="•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143000" indent="-228600">
              <a:buFont typeface="Arial"/>
              <a:buChar char="•"/>
              <a:defRPr sz="18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0"/>
          </p:nvPr>
        </p:nvSpPr>
        <p:spPr>
          <a:xfrm>
            <a:off x="6794500" y="6404171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60C23-AF6C-4568-9CC6-6657627E0AC7}" type="datetime1">
              <a:rPr lang="en-US" smtClean="0"/>
              <a:t>12/14/2015</a:t>
            </a:fld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111604" y="6404171"/>
            <a:ext cx="4212996" cy="365125"/>
          </a:xfrm>
        </p:spPr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en-US" smtClean="0"/>
              <a:t>Based on slides by Erik Demaine and Charles Leiserson</a:t>
            </a:r>
            <a:endParaRPr lang="en-US" dirty="0"/>
          </a:p>
        </p:txBody>
      </p:sp>
      <p:sp>
        <p:nvSpPr>
          <p:cNvPr id="9" name="Footer Placeholder 8"/>
          <p:cNvSpPr txBox="1">
            <a:spLocks/>
          </p:cNvSpPr>
          <p:nvPr userDrawn="1"/>
        </p:nvSpPr>
        <p:spPr>
          <a:xfrm>
            <a:off x="3498931" y="0"/>
            <a:ext cx="4212996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1100" i="1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rgbClr val="00B050"/>
                </a:solidFill>
              </a:rPr>
              <a:t>SEN-920</a:t>
            </a:r>
            <a:r>
              <a:rPr lang="en-US" baseline="0" dirty="0" smtClean="0">
                <a:solidFill>
                  <a:srgbClr val="00B050"/>
                </a:solidFill>
              </a:rPr>
              <a:t> Computer Algorithms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201706" y="812251"/>
            <a:ext cx="8727141" cy="111575"/>
          </a:xfrm>
          <a:prstGeom prst="rect">
            <a:avLst/>
          </a:prstGeom>
          <a:gradFill flip="none" rotWithShape="0">
            <a:gsLst>
              <a:gs pos="29000">
                <a:srgbClr val="3C895C"/>
              </a:gs>
              <a:gs pos="0">
                <a:schemeClr val="tx2">
                  <a:lumMod val="90000"/>
                  <a:lumOff val="10000"/>
                </a:schemeClr>
              </a:gs>
              <a:gs pos="100000">
                <a:schemeClr val="accent1">
                  <a:tint val="70000"/>
                  <a:shade val="100000"/>
                  <a:alpha val="100000"/>
                  <a:satMod val="200000"/>
                  <a:lumMod val="100000"/>
                </a:scheme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6" descr="CREST_2013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86" y="6236167"/>
            <a:ext cx="1639824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6660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39"/>
            <a:r>
              <a:rPr lang="en-US" spc="-10" smtClean="0"/>
              <a:t>Based on slides by Erik Demaine and Charles Leiserson</a:t>
            </a:r>
            <a:endParaRPr lang="en-US"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39"/>
            <a:fld id="{D39A88F2-8DA9-439F-87DB-8A0C05210F6C}" type="datetime1">
              <a:rPr lang="en-US" spc="-10" smtClean="0"/>
              <a:t>12/14/2015</a:t>
            </a:fld>
            <a:endParaRPr lang="en-US" spc="-1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7708211" y="5993069"/>
            <a:ext cx="924588" cy="76164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47781"/>
            <a:r>
              <a:rPr lang="en-US" spc="-10" smtClean="0"/>
              <a:t>L6.</a:t>
            </a:r>
            <a:fld id="{81D60167-4931-47E6-BA6A-407CBD079E47}" type="slidenum">
              <a:rPr lang="en-US" spc="-10" smtClean="0"/>
              <a:pPr marL="247781"/>
              <a:t>‹#›</a:t>
            </a:fld>
            <a:endParaRPr lang="en-US" spc="-10" dirty="0"/>
          </a:p>
        </p:txBody>
      </p:sp>
    </p:spTree>
    <p:extLst>
      <p:ext uri="{BB962C8B-B14F-4D97-AF65-F5344CB8AC3E}">
        <p14:creationId xmlns:p14="http://schemas.microsoft.com/office/powerpoint/2010/main" val="261329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9A9A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397"/>
            <a:r>
              <a:rPr lang="en-US" spc="-9" smtClean="0"/>
              <a:t>Based on slides by Erik Demaine and Charles Leiserson</a:t>
            </a:r>
            <a:endParaRPr lang="en-US" spc="-9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397"/>
            <a:fld id="{65935058-C6B4-43F7-A038-25C853F58DFB}" type="datetime1">
              <a:rPr lang="en-US" spc="-9" smtClean="0"/>
              <a:t>12/14/2015</a:t>
            </a:fld>
            <a:endParaRPr lang="en-US" spc="-9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28545" y="6173439"/>
            <a:ext cx="416791" cy="179294"/>
          </a:xfrm>
          <a:prstGeom prst="rect">
            <a:avLst/>
          </a:prstGeom>
        </p:spPr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91176"/>
            <a:r>
              <a:rPr lang="en-US" spc="-13" smtClean="0"/>
              <a:t>L7</a:t>
            </a:r>
            <a:r>
              <a:rPr lang="en-US" spc="-4" smtClean="0"/>
              <a:t>.</a:t>
            </a:r>
            <a:fld id="{81D60167-4931-47E6-BA6A-407CBD079E47}" type="slidenum">
              <a:rPr lang="en-US" spc="-9" smtClean="0"/>
              <a:pPr marL="91176"/>
              <a:t>‹#›</a:t>
            </a:fld>
            <a:endParaRPr lang="en-US" spc="-9" dirty="0"/>
          </a:p>
        </p:txBody>
      </p:sp>
    </p:spTree>
    <p:extLst>
      <p:ext uri="{BB962C8B-B14F-4D97-AF65-F5344CB8AC3E}">
        <p14:creationId xmlns:p14="http://schemas.microsoft.com/office/powerpoint/2010/main" val="3210883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64963" y="1743483"/>
            <a:ext cx="3513859" cy="4462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397"/>
            <a:r>
              <a:rPr lang="en-US" spc="-9" smtClean="0"/>
              <a:t>Based on slides by Erik Demaine and Charles Leiserson</a:t>
            </a:r>
            <a:endParaRPr lang="en-US" spc="-9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1397"/>
            <a:fld id="{250BDFD1-0484-4D10-831E-792712053659}" type="datetime1">
              <a:rPr lang="en-US" spc="-9" smtClean="0"/>
              <a:t>12/14/2015</a:t>
            </a:fld>
            <a:endParaRPr lang="en-US" spc="-9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7628545" y="6173439"/>
            <a:ext cx="416791" cy="179294"/>
          </a:xfrm>
          <a:prstGeom prst="rect">
            <a:avLst/>
          </a:prstGeom>
        </p:spPr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91176"/>
            <a:r>
              <a:rPr lang="en-US" spc="-13" smtClean="0"/>
              <a:t>L7</a:t>
            </a:r>
            <a:r>
              <a:rPr lang="en-US" spc="-4" smtClean="0"/>
              <a:t>.</a:t>
            </a:r>
            <a:fld id="{81D60167-4931-47E6-BA6A-407CBD079E47}" type="slidenum">
              <a:rPr lang="en-US" spc="-9" smtClean="0"/>
              <a:pPr marL="91176"/>
              <a:t>‹#›</a:t>
            </a:fld>
            <a:endParaRPr lang="en-US" spc="-9" dirty="0"/>
          </a:p>
        </p:txBody>
      </p:sp>
    </p:spTree>
    <p:extLst>
      <p:ext uri="{BB962C8B-B14F-4D97-AF65-F5344CB8AC3E}">
        <p14:creationId xmlns:p14="http://schemas.microsoft.com/office/powerpoint/2010/main" val="168672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01613" y="1317625"/>
            <a:ext cx="7853362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01613" y="1981200"/>
            <a:ext cx="7853362" cy="414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7"/>
          <p:cNvSpPr>
            <a:spLocks noGrp="1"/>
          </p:cNvSpPr>
          <p:nvPr>
            <p:ph type="dt" sz="half" idx="2"/>
          </p:nvPr>
        </p:nvSpPr>
        <p:spPr>
          <a:xfrm>
            <a:off x="6794500" y="64230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AAD7041-E43A-494E-AD6E-81CDF0BC3655}" type="datetime1">
              <a:rPr lang="en-US" smtClean="0"/>
              <a:t>12/14/2015</a:t>
            </a:fld>
            <a:endParaRPr lang="en-US"/>
          </a:p>
        </p:txBody>
      </p:sp>
      <p:sp>
        <p:nvSpPr>
          <p:cNvPr id="14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01613" y="6423025"/>
            <a:ext cx="61229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Based on slides by Erik Demaine and Charles Leiserson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8" r:id="rId1"/>
    <p:sldLayoutId id="2147484041" r:id="rId2"/>
    <p:sldLayoutId id="2147484043" r:id="rId3"/>
    <p:sldLayoutId id="2147484044" r:id="rId4"/>
    <p:sldLayoutId id="2147484045" r:id="rId5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228600" indent="-228600" algn="l" rtl="0" eaLnBrk="0" fontAlgn="base" hangingPunct="0">
        <a:spcBef>
          <a:spcPts val="2000"/>
        </a:spcBef>
        <a:spcAft>
          <a:spcPct val="0"/>
        </a:spcAft>
        <a:buClr>
          <a:schemeClr val="accent1"/>
        </a:buClr>
        <a:buSzPct val="75000"/>
        <a:buFont typeface="Arial" charset="0"/>
        <a:buChar char="•"/>
        <a:defRPr sz="2000" kern="1200">
          <a:solidFill>
            <a:schemeClr val="accent2"/>
          </a:solidFill>
          <a:latin typeface="Arial" charset="0"/>
          <a:ea typeface="+mn-ea"/>
          <a:cs typeface="+mn-cs"/>
        </a:defRPr>
      </a:lvl1pPr>
      <a:lvl2pPr marL="457200" indent="-228600" algn="l" rtl="0" eaLnBrk="0" fontAlgn="base" hangingPunct="0">
        <a:spcBef>
          <a:spcPts val="600"/>
        </a:spcBef>
        <a:spcAft>
          <a:spcPct val="0"/>
        </a:spcAft>
        <a:buClr>
          <a:srgbClr val="B3B3B3"/>
        </a:buClr>
        <a:buSzPct val="75000"/>
        <a:buFont typeface="Arial" charset="0"/>
        <a:buChar char="•"/>
        <a:defRPr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6858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Arial" charset="0"/>
        <a:buChar char="•"/>
        <a:defRPr kern="1200">
          <a:solidFill>
            <a:srgbClr val="936A08"/>
          </a:solidFill>
          <a:latin typeface="Arial" charset="0"/>
          <a:ea typeface="+mn-ea"/>
          <a:cs typeface="+mn-cs"/>
        </a:defRPr>
      </a:lvl3pPr>
      <a:lvl4pPr marL="914400" indent="-228600" algn="l" rtl="0" eaLnBrk="0" fontAlgn="base" hangingPunct="0">
        <a:spcBef>
          <a:spcPts val="600"/>
        </a:spcBef>
        <a:spcAft>
          <a:spcPct val="0"/>
        </a:spcAft>
        <a:buClr>
          <a:srgbClr val="B3B3B3"/>
        </a:buClr>
        <a:buSzPct val="75000"/>
        <a:buFont typeface="Arial" charset="0"/>
        <a:buChar char="•"/>
        <a:defRPr kern="1200">
          <a:solidFill>
            <a:srgbClr val="6F6F6F"/>
          </a:solidFill>
          <a:latin typeface="Arial" charset="0"/>
          <a:ea typeface="+mn-ea"/>
          <a:cs typeface="+mn-cs"/>
        </a:defRPr>
      </a:lvl4pPr>
      <a:lvl5pPr marL="11430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5000"/>
        <a:buFont typeface="Arial" charset="0"/>
        <a:buChar char="•"/>
        <a:defRPr sz="1600" kern="1200">
          <a:solidFill>
            <a:srgbClr val="6F6F6F"/>
          </a:solidFill>
          <a:latin typeface="Arial" charset="0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Subtitle 12"/>
          <p:cNvSpPr>
            <a:spLocks noGrp="1"/>
          </p:cNvSpPr>
          <p:nvPr>
            <p:ph type="subTitle" idx="1"/>
          </p:nvPr>
        </p:nvSpPr>
        <p:spPr>
          <a:xfrm>
            <a:off x="1522413" y="5807869"/>
            <a:ext cx="6235848" cy="560388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L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ECTURE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ea typeface="ＭＳ Ｐゴシック" charset="0"/>
                <a:cs typeface="ＭＳ Ｐゴシック" charset="0"/>
              </a:rPr>
              <a:t> 12.   Dynamic Programming</a:t>
            </a:r>
            <a:endParaRPr lang="en-US" sz="2000" dirty="0">
              <a:solidFill>
                <a:schemeClr val="accent6">
                  <a:lumMod val="75000"/>
                </a:schemeClr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146" name="Title 11"/>
          <p:cNvSpPr>
            <a:spLocks noGrp="1"/>
          </p:cNvSpPr>
          <p:nvPr>
            <p:ph type="title"/>
          </p:nvPr>
        </p:nvSpPr>
        <p:spPr>
          <a:xfrm>
            <a:off x="371475" y="4933950"/>
            <a:ext cx="8475663" cy="663575"/>
          </a:xfrm>
          <a:noFill/>
        </p:spPr>
        <p:txBody>
          <a:bodyPr/>
          <a:lstStyle/>
          <a:p>
            <a:pPr algn="ctr" eaLnBrk="1" hangingPunct="1"/>
            <a:r>
              <a:rPr lang="en-US" b="1" smtClean="0">
                <a:ea typeface="ＭＳ Ｐゴシック" charset="0"/>
                <a:cs typeface="ＭＳ Ｐゴシック" charset="0"/>
              </a:rPr>
              <a:t>CSC</a:t>
            </a:r>
            <a:r>
              <a:rPr lang="en-US" b="1" smtClean="0">
                <a:ea typeface="ＭＳ Ｐゴシック" charset="0"/>
                <a:cs typeface="ＭＳ Ｐゴシック" charset="0"/>
              </a:rPr>
              <a:t> 580 </a:t>
            </a:r>
            <a:r>
              <a:rPr lang="en-US" b="1" dirty="0" smtClean="0">
                <a:ea typeface="ＭＳ Ｐゴシック" charset="0"/>
                <a:cs typeface="ＭＳ Ｐゴシック" charset="0"/>
              </a:rPr>
              <a:t>Computer Algorithms</a:t>
            </a:r>
            <a:endParaRPr lang="en-US" b="1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300822"/>
            <a:ext cx="8727141" cy="4431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0" marR="5096">
              <a:lnSpc>
                <a:spcPct val="80000"/>
              </a:lnSpc>
            </a:pPr>
            <a:r>
              <a:rPr spc="-30" dirty="0" smtClean="0"/>
              <a:t>Dynamic-</a:t>
            </a:r>
            <a:r>
              <a:rPr lang="en-US" spc="-30" dirty="0" smtClean="0"/>
              <a:t>P</a:t>
            </a:r>
            <a:r>
              <a:rPr spc="-30" dirty="0" smtClean="0"/>
              <a:t>rogramming </a:t>
            </a:r>
            <a:r>
              <a:rPr lang="en-US" spc="-25" dirty="0"/>
              <a:t>H</a:t>
            </a:r>
            <a:r>
              <a:rPr spc="-25" dirty="0" smtClean="0"/>
              <a:t>allmark</a:t>
            </a:r>
            <a:r>
              <a:rPr spc="10" dirty="0" smtClean="0"/>
              <a:t> </a:t>
            </a:r>
            <a:r>
              <a:rPr spc="-25" dirty="0"/>
              <a:t>#1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044989F1-40FE-4800-B04F-492A761DEF81}" type="datetime1">
              <a:rPr lang="en-US" spc="-10" smtClean="0"/>
              <a:t>12/14/2015</a:t>
            </a:fld>
            <a:endParaRPr spc="-10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 smtClean="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15510" y="1747025"/>
            <a:ext cx="6112981" cy="2446190"/>
          </a:xfrm>
          <a:custGeom>
            <a:avLst/>
            <a:gdLst/>
            <a:ahLst/>
            <a:cxnLst/>
            <a:rect l="l" t="t" r="r" b="b"/>
            <a:pathLst>
              <a:path w="6096000" h="2437129">
                <a:moveTo>
                  <a:pt x="6096000" y="1980544"/>
                </a:moveTo>
                <a:lnTo>
                  <a:pt x="6095566" y="140156"/>
                </a:lnTo>
                <a:lnTo>
                  <a:pt x="6086923" y="100153"/>
                </a:lnTo>
                <a:lnTo>
                  <a:pt x="6068043" y="64885"/>
                </a:lnTo>
                <a:lnTo>
                  <a:pt x="6040041" y="35832"/>
                </a:lnTo>
                <a:lnTo>
                  <a:pt x="6004033" y="14475"/>
                </a:lnTo>
                <a:lnTo>
                  <a:pt x="5961136" y="2293"/>
                </a:lnTo>
                <a:lnTo>
                  <a:pt x="5929262" y="0"/>
                </a:lnTo>
                <a:lnTo>
                  <a:pt x="5914893" y="2007"/>
                </a:lnTo>
                <a:lnTo>
                  <a:pt x="5874876" y="15514"/>
                </a:lnTo>
                <a:lnTo>
                  <a:pt x="5840806" y="38934"/>
                </a:lnTo>
                <a:lnTo>
                  <a:pt x="5814375" y="70574"/>
                </a:lnTo>
                <a:lnTo>
                  <a:pt x="5797275" y="108741"/>
                </a:lnTo>
                <a:lnTo>
                  <a:pt x="5791200" y="151744"/>
                </a:lnTo>
                <a:lnTo>
                  <a:pt x="5791200" y="304144"/>
                </a:lnTo>
                <a:lnTo>
                  <a:pt x="138062" y="304800"/>
                </a:lnTo>
                <a:lnTo>
                  <a:pt x="96438" y="314627"/>
                </a:lnTo>
                <a:lnTo>
                  <a:pt x="60197" y="334931"/>
                </a:lnTo>
                <a:lnTo>
                  <a:pt x="31032" y="364018"/>
                </a:lnTo>
                <a:lnTo>
                  <a:pt x="10634" y="400198"/>
                </a:lnTo>
                <a:lnTo>
                  <a:pt x="695" y="441777"/>
                </a:lnTo>
                <a:lnTo>
                  <a:pt x="0" y="456544"/>
                </a:lnTo>
                <a:lnTo>
                  <a:pt x="422" y="2296751"/>
                </a:lnTo>
                <a:lnTo>
                  <a:pt x="8969" y="2336569"/>
                </a:lnTo>
                <a:lnTo>
                  <a:pt x="27712" y="2371826"/>
                </a:lnTo>
                <a:lnTo>
                  <a:pt x="55597" y="2400976"/>
                </a:lnTo>
                <a:lnTo>
                  <a:pt x="91568" y="2422470"/>
                </a:lnTo>
                <a:lnTo>
                  <a:pt x="134569" y="2434762"/>
                </a:lnTo>
                <a:lnTo>
                  <a:pt x="166621" y="2437081"/>
                </a:lnTo>
                <a:lnTo>
                  <a:pt x="180898" y="2435053"/>
                </a:lnTo>
                <a:lnTo>
                  <a:pt x="220788" y="2421434"/>
                </a:lnTo>
                <a:lnTo>
                  <a:pt x="254891" y="2397886"/>
                </a:lnTo>
                <a:lnTo>
                  <a:pt x="281439" y="2366176"/>
                </a:lnTo>
                <a:lnTo>
                  <a:pt x="298665" y="2328072"/>
                </a:lnTo>
                <a:lnTo>
                  <a:pt x="304800" y="2285344"/>
                </a:lnTo>
                <a:lnTo>
                  <a:pt x="304800" y="2132944"/>
                </a:lnTo>
                <a:lnTo>
                  <a:pt x="5957821" y="2132281"/>
                </a:lnTo>
                <a:lnTo>
                  <a:pt x="5999247" y="2122364"/>
                </a:lnTo>
                <a:lnTo>
                  <a:pt x="6035476" y="2101929"/>
                </a:lnTo>
                <a:lnTo>
                  <a:pt x="6064739" y="2072744"/>
                </a:lnTo>
                <a:lnTo>
                  <a:pt x="6085268" y="2036575"/>
                </a:lnTo>
                <a:lnTo>
                  <a:pt x="6095296" y="1995191"/>
                </a:lnTo>
                <a:lnTo>
                  <a:pt x="6096000" y="1980544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68335" y="2128924"/>
            <a:ext cx="152188" cy="229450"/>
          </a:xfrm>
          <a:custGeom>
            <a:avLst/>
            <a:gdLst/>
            <a:ahLst/>
            <a:cxnLst/>
            <a:rect l="l" t="t" r="r" b="b"/>
            <a:pathLst>
              <a:path w="151764" h="228600">
                <a:moveTo>
                  <a:pt x="151737" y="90282"/>
                </a:moveTo>
                <a:lnTo>
                  <a:pt x="142472" y="43386"/>
                </a:lnTo>
                <a:lnTo>
                  <a:pt x="117019" y="12468"/>
                </a:lnTo>
                <a:lnTo>
                  <a:pt x="80803" y="0"/>
                </a:lnTo>
                <a:lnTo>
                  <a:pt x="65372" y="1260"/>
                </a:lnTo>
                <a:lnTo>
                  <a:pt x="26798" y="18821"/>
                </a:lnTo>
                <a:lnTo>
                  <a:pt x="3948" y="52013"/>
                </a:lnTo>
                <a:lnTo>
                  <a:pt x="0" y="228460"/>
                </a:lnTo>
                <a:lnTo>
                  <a:pt x="14647" y="227757"/>
                </a:lnTo>
                <a:lnTo>
                  <a:pt x="56031" y="217729"/>
                </a:lnTo>
                <a:lnTo>
                  <a:pt x="92199" y="197199"/>
                </a:lnTo>
                <a:lnTo>
                  <a:pt x="121385" y="167936"/>
                </a:lnTo>
                <a:lnTo>
                  <a:pt x="141820" y="131708"/>
                </a:lnTo>
                <a:lnTo>
                  <a:pt x="151737" y="90282"/>
                </a:lnTo>
                <a:close/>
              </a:path>
            </a:pathLst>
          </a:custGeom>
          <a:solidFill>
            <a:srgbClr val="A4A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22841" y="1747026"/>
            <a:ext cx="305649" cy="305296"/>
          </a:xfrm>
          <a:custGeom>
            <a:avLst/>
            <a:gdLst/>
            <a:ahLst/>
            <a:cxnLst/>
            <a:rect l="l" t="t" r="r" b="b"/>
            <a:pathLst>
              <a:path w="304800" h="304164">
                <a:moveTo>
                  <a:pt x="304366" y="140156"/>
                </a:moveTo>
                <a:lnTo>
                  <a:pt x="295723" y="100153"/>
                </a:lnTo>
                <a:lnTo>
                  <a:pt x="276843" y="64885"/>
                </a:lnTo>
                <a:lnTo>
                  <a:pt x="248841" y="35832"/>
                </a:lnTo>
                <a:lnTo>
                  <a:pt x="212833" y="14475"/>
                </a:lnTo>
                <a:lnTo>
                  <a:pt x="169936" y="2293"/>
                </a:lnTo>
                <a:lnTo>
                  <a:pt x="138062" y="0"/>
                </a:lnTo>
                <a:lnTo>
                  <a:pt x="123693" y="2007"/>
                </a:lnTo>
                <a:lnTo>
                  <a:pt x="83676" y="15514"/>
                </a:lnTo>
                <a:lnTo>
                  <a:pt x="49606" y="38934"/>
                </a:lnTo>
                <a:lnTo>
                  <a:pt x="23175" y="70574"/>
                </a:lnTo>
                <a:lnTo>
                  <a:pt x="6075" y="108741"/>
                </a:lnTo>
                <a:lnTo>
                  <a:pt x="0" y="151744"/>
                </a:lnTo>
                <a:lnTo>
                  <a:pt x="1047" y="164289"/>
                </a:lnTo>
                <a:lnTo>
                  <a:pt x="18145" y="200221"/>
                </a:lnTo>
                <a:lnTo>
                  <a:pt x="52740" y="222905"/>
                </a:lnTo>
                <a:lnTo>
                  <a:pt x="83310" y="227612"/>
                </a:lnTo>
                <a:lnTo>
                  <a:pt x="97364" y="224935"/>
                </a:lnTo>
                <a:lnTo>
                  <a:pt x="132333" y="203139"/>
                </a:lnTo>
                <a:lnTo>
                  <a:pt x="151014" y="166200"/>
                </a:lnTo>
                <a:lnTo>
                  <a:pt x="152400" y="151744"/>
                </a:lnTo>
                <a:lnTo>
                  <a:pt x="161606" y="303866"/>
                </a:lnTo>
                <a:lnTo>
                  <a:pt x="201978" y="295711"/>
                </a:lnTo>
                <a:lnTo>
                  <a:pt x="237781" y="277167"/>
                </a:lnTo>
                <a:lnTo>
                  <a:pt x="267431" y="249463"/>
                </a:lnTo>
                <a:lnTo>
                  <a:pt x="289343" y="213828"/>
                </a:lnTo>
                <a:lnTo>
                  <a:pt x="301933" y="171494"/>
                </a:lnTo>
                <a:lnTo>
                  <a:pt x="303785" y="156106"/>
                </a:lnTo>
                <a:lnTo>
                  <a:pt x="304366" y="140156"/>
                </a:lnTo>
                <a:close/>
              </a:path>
            </a:pathLst>
          </a:custGeom>
          <a:solidFill>
            <a:srgbClr val="A4A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5510" y="1747025"/>
            <a:ext cx="6112981" cy="2446190"/>
          </a:xfrm>
          <a:custGeom>
            <a:avLst/>
            <a:gdLst/>
            <a:ahLst/>
            <a:cxnLst/>
            <a:rect l="l" t="t" r="r" b="b"/>
            <a:pathLst>
              <a:path w="6096000" h="2437129">
                <a:moveTo>
                  <a:pt x="0" y="456544"/>
                </a:moveTo>
                <a:lnTo>
                  <a:pt x="6075" y="413541"/>
                </a:lnTo>
                <a:lnTo>
                  <a:pt x="23175" y="375374"/>
                </a:lnTo>
                <a:lnTo>
                  <a:pt x="49606" y="343734"/>
                </a:lnTo>
                <a:lnTo>
                  <a:pt x="83676" y="320314"/>
                </a:lnTo>
                <a:lnTo>
                  <a:pt x="123693" y="306807"/>
                </a:lnTo>
                <a:lnTo>
                  <a:pt x="5791200" y="304144"/>
                </a:lnTo>
                <a:lnTo>
                  <a:pt x="5791200" y="151744"/>
                </a:lnTo>
                <a:lnTo>
                  <a:pt x="5797275" y="108741"/>
                </a:lnTo>
                <a:lnTo>
                  <a:pt x="5814375" y="70574"/>
                </a:lnTo>
                <a:lnTo>
                  <a:pt x="5840806" y="38934"/>
                </a:lnTo>
                <a:lnTo>
                  <a:pt x="5874876" y="15514"/>
                </a:lnTo>
                <a:lnTo>
                  <a:pt x="5914893" y="2007"/>
                </a:lnTo>
                <a:lnTo>
                  <a:pt x="5929262" y="0"/>
                </a:lnTo>
                <a:lnTo>
                  <a:pt x="5945499" y="527"/>
                </a:lnTo>
                <a:lnTo>
                  <a:pt x="5990444" y="9321"/>
                </a:lnTo>
                <a:lnTo>
                  <a:pt x="6028872" y="27785"/>
                </a:lnTo>
                <a:lnTo>
                  <a:pt x="6059667" y="54437"/>
                </a:lnTo>
                <a:lnTo>
                  <a:pt x="6081712" y="87798"/>
                </a:lnTo>
                <a:lnTo>
                  <a:pt x="6093892" y="126387"/>
                </a:lnTo>
                <a:lnTo>
                  <a:pt x="6096000" y="1980544"/>
                </a:lnTo>
                <a:lnTo>
                  <a:pt x="6095296" y="1995191"/>
                </a:lnTo>
                <a:lnTo>
                  <a:pt x="6085268" y="2036575"/>
                </a:lnTo>
                <a:lnTo>
                  <a:pt x="6064739" y="2072744"/>
                </a:lnTo>
                <a:lnTo>
                  <a:pt x="6035476" y="2101929"/>
                </a:lnTo>
                <a:lnTo>
                  <a:pt x="5999247" y="2122364"/>
                </a:lnTo>
                <a:lnTo>
                  <a:pt x="5957821" y="2132281"/>
                </a:lnTo>
                <a:lnTo>
                  <a:pt x="304800" y="2132944"/>
                </a:lnTo>
                <a:lnTo>
                  <a:pt x="304800" y="2285344"/>
                </a:lnTo>
                <a:lnTo>
                  <a:pt x="298665" y="2328072"/>
                </a:lnTo>
                <a:lnTo>
                  <a:pt x="281439" y="2366176"/>
                </a:lnTo>
                <a:lnTo>
                  <a:pt x="254891" y="2397886"/>
                </a:lnTo>
                <a:lnTo>
                  <a:pt x="220788" y="2421434"/>
                </a:lnTo>
                <a:lnTo>
                  <a:pt x="180898" y="2435053"/>
                </a:lnTo>
                <a:lnTo>
                  <a:pt x="166621" y="2437081"/>
                </a:lnTo>
                <a:lnTo>
                  <a:pt x="150283" y="2436547"/>
                </a:lnTo>
                <a:lnTo>
                  <a:pt x="105172" y="2427666"/>
                </a:lnTo>
                <a:lnTo>
                  <a:pt x="66741" y="2409068"/>
                </a:lnTo>
                <a:lnTo>
                  <a:pt x="36044" y="2382298"/>
                </a:lnTo>
                <a:lnTo>
                  <a:pt x="14136" y="2348904"/>
                </a:lnTo>
                <a:lnTo>
                  <a:pt x="2073" y="2310435"/>
                </a:lnTo>
                <a:lnTo>
                  <a:pt x="422" y="2296751"/>
                </a:lnTo>
                <a:lnTo>
                  <a:pt x="0" y="45654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15510" y="2128819"/>
            <a:ext cx="305649" cy="22945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76164"/>
                </a:moveTo>
                <a:lnTo>
                  <a:pt x="6075" y="118893"/>
                </a:lnTo>
                <a:lnTo>
                  <a:pt x="23175" y="156996"/>
                </a:lnTo>
                <a:lnTo>
                  <a:pt x="49606" y="188706"/>
                </a:lnTo>
                <a:lnTo>
                  <a:pt x="83676" y="212255"/>
                </a:lnTo>
                <a:lnTo>
                  <a:pt x="123693" y="225874"/>
                </a:lnTo>
                <a:lnTo>
                  <a:pt x="138062" y="227901"/>
                </a:lnTo>
                <a:lnTo>
                  <a:pt x="154298" y="227368"/>
                </a:lnTo>
                <a:lnTo>
                  <a:pt x="199243" y="218494"/>
                </a:lnTo>
                <a:lnTo>
                  <a:pt x="237670" y="199908"/>
                </a:lnTo>
                <a:lnTo>
                  <a:pt x="268465" y="173157"/>
                </a:lnTo>
                <a:lnTo>
                  <a:pt x="290511" y="139784"/>
                </a:lnTo>
                <a:lnTo>
                  <a:pt x="302691" y="101337"/>
                </a:lnTo>
                <a:lnTo>
                  <a:pt x="304366" y="87660"/>
                </a:lnTo>
                <a:lnTo>
                  <a:pt x="303304" y="70890"/>
                </a:lnTo>
                <a:lnTo>
                  <a:pt x="287363" y="29945"/>
                </a:lnTo>
                <a:lnTo>
                  <a:pt x="256715" y="5525"/>
                </a:lnTo>
                <a:lnTo>
                  <a:pt x="230925" y="0"/>
                </a:lnTo>
                <a:lnTo>
                  <a:pt x="215966" y="1332"/>
                </a:lnTo>
                <a:lnTo>
                  <a:pt x="178190" y="19465"/>
                </a:lnTo>
                <a:lnTo>
                  <a:pt x="155863" y="53545"/>
                </a:lnTo>
                <a:lnTo>
                  <a:pt x="152400" y="22856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1159" y="2205268"/>
            <a:ext cx="0" cy="1682632"/>
          </a:xfrm>
          <a:custGeom>
            <a:avLst/>
            <a:gdLst/>
            <a:ahLst/>
            <a:cxnLst/>
            <a:rect l="l" t="t" r="r" b="b"/>
            <a:pathLst>
              <a:path h="1676400">
                <a:moveTo>
                  <a:pt x="0" y="0"/>
                </a:moveTo>
                <a:lnTo>
                  <a:pt x="0" y="1676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22841" y="1899334"/>
            <a:ext cx="305649" cy="152967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304800" y="0"/>
                </a:moveTo>
                <a:lnTo>
                  <a:pt x="298665" y="42728"/>
                </a:lnTo>
                <a:lnTo>
                  <a:pt x="281439" y="80832"/>
                </a:lnTo>
                <a:lnTo>
                  <a:pt x="254891" y="112542"/>
                </a:lnTo>
                <a:lnTo>
                  <a:pt x="220788" y="136090"/>
                </a:lnTo>
                <a:lnTo>
                  <a:pt x="180898" y="149709"/>
                </a:lnTo>
                <a:lnTo>
                  <a:pt x="166621" y="151737"/>
                </a:lnTo>
                <a:lnTo>
                  <a:pt x="0" y="15239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22841" y="1899334"/>
            <a:ext cx="152825" cy="152967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1680" y="40416"/>
                </a:lnTo>
                <a:lnTo>
                  <a:pt x="42005" y="68045"/>
                </a:lnTo>
                <a:lnTo>
                  <a:pt x="69089" y="75868"/>
                </a:lnTo>
                <a:lnTo>
                  <a:pt x="85014" y="74709"/>
                </a:lnTo>
                <a:lnTo>
                  <a:pt x="124445" y="57816"/>
                </a:lnTo>
                <a:lnTo>
                  <a:pt x="147874" y="25612"/>
                </a:lnTo>
                <a:lnTo>
                  <a:pt x="151352" y="12545"/>
                </a:lnTo>
                <a:lnTo>
                  <a:pt x="152400" y="15239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10094" y="2103118"/>
            <a:ext cx="6657418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0200" algn="ctr">
              <a:lnSpc>
                <a:spcPts val="3656"/>
              </a:lnSpc>
            </a:pPr>
            <a:r>
              <a:rPr sz="3200" b="1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Optimal</a:t>
            </a:r>
            <a:r>
              <a:rPr sz="3200" b="1" i="1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substructure</a:t>
            </a:r>
            <a:endParaRPr sz="3200" dirty="0">
              <a:latin typeface="Times New Roman"/>
              <a:cs typeface="Times New Roman"/>
            </a:endParaRPr>
          </a:p>
          <a:p>
            <a:pPr marL="735062" marR="514034" algn="ctr">
              <a:lnSpc>
                <a:spcPts val="3461"/>
              </a:lnSpc>
              <a:spcBef>
                <a:spcPts val="245"/>
              </a:spcBef>
            </a:pPr>
            <a:r>
              <a:rPr sz="3200" i="1" spc="-20" dirty="0">
                <a:latin typeface="Times New Roman"/>
                <a:cs typeface="Times New Roman"/>
              </a:rPr>
              <a:t>An</a:t>
            </a:r>
            <a:r>
              <a:rPr sz="3200" i="1" spc="-5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latin typeface="Times New Roman"/>
                <a:cs typeface="Times New Roman"/>
              </a:rPr>
              <a:t>optimal</a:t>
            </a:r>
            <a:r>
              <a:rPr sz="3200" i="1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latin typeface="Times New Roman"/>
                <a:cs typeface="Times New Roman"/>
              </a:rPr>
              <a:t>solution</a:t>
            </a:r>
            <a:r>
              <a:rPr sz="3200" i="1" spc="5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latin typeface="Times New Roman"/>
                <a:cs typeface="Times New Roman"/>
              </a:rPr>
              <a:t>to</a:t>
            </a:r>
            <a:r>
              <a:rPr sz="3200" i="1" spc="-5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latin typeface="Times New Roman"/>
                <a:cs typeface="Times New Roman"/>
              </a:rPr>
              <a:t>a</a:t>
            </a:r>
            <a:r>
              <a:rPr sz="3200" i="1" spc="-5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latin typeface="Times New Roman"/>
                <a:cs typeface="Times New Roman"/>
              </a:rPr>
              <a:t>problem</a:t>
            </a:r>
            <a:r>
              <a:rPr sz="3200" i="1" spc="-15" dirty="0">
                <a:latin typeface="Times New Roman"/>
                <a:cs typeface="Times New Roman"/>
              </a:rPr>
              <a:t> (instance)</a:t>
            </a:r>
            <a:r>
              <a:rPr sz="3200" i="1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latin typeface="Times New Roman"/>
                <a:cs typeface="Times New Roman"/>
              </a:rPr>
              <a:t>contains</a:t>
            </a:r>
            <a:r>
              <a:rPr sz="3200" i="1" spc="-10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latin typeface="Times New Roman"/>
                <a:cs typeface="Times New Roman"/>
              </a:rPr>
              <a:t>optimal solutions</a:t>
            </a:r>
            <a:r>
              <a:rPr sz="3200" i="1" spc="10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latin typeface="Times New Roman"/>
                <a:cs typeface="Times New Roman"/>
              </a:rPr>
              <a:t>to</a:t>
            </a:r>
            <a:r>
              <a:rPr sz="3200" i="1" dirty="0">
                <a:latin typeface="Times New Roman"/>
                <a:cs typeface="Times New Roman"/>
              </a:rPr>
              <a:t> </a:t>
            </a:r>
            <a:r>
              <a:rPr sz="3200" i="1" spc="-15" dirty="0" smtClean="0">
                <a:latin typeface="Times New Roman"/>
                <a:cs typeface="Times New Roman"/>
              </a:rPr>
              <a:t>sub</a:t>
            </a:r>
            <a:r>
              <a:rPr lang="en-US" sz="3200" i="1" spc="-15" dirty="0" smtClean="0">
                <a:latin typeface="Times New Roman"/>
                <a:cs typeface="Times New Roman"/>
              </a:rPr>
              <a:t>-</a:t>
            </a:r>
            <a:r>
              <a:rPr sz="3200" i="1" spc="-15" dirty="0" smtClean="0">
                <a:latin typeface="Times New Roman"/>
                <a:cs typeface="Times New Roman"/>
              </a:rPr>
              <a:t>problems.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7" name="object 12"/>
          <p:cNvSpPr txBox="1"/>
          <p:nvPr/>
        </p:nvSpPr>
        <p:spPr>
          <a:xfrm>
            <a:off x="1210090" y="4889930"/>
            <a:ext cx="6657418" cy="8976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 indent="-637">
              <a:lnSpc>
                <a:spcPts val="3461"/>
              </a:lnSpc>
            </a:pPr>
            <a:r>
              <a:rPr sz="3200" spc="-20" dirty="0" smtClean="0">
                <a:latin typeface="Times New Roman"/>
                <a:cs typeface="Times New Roman"/>
              </a:rPr>
              <a:t>I</a:t>
            </a:r>
            <a:r>
              <a:rPr sz="3200" spc="-15" dirty="0" smtClean="0">
                <a:latin typeface="Times New Roman"/>
                <a:cs typeface="Times New Roman"/>
              </a:rPr>
              <a:t>f</a:t>
            </a:r>
            <a:r>
              <a:rPr sz="3200" dirty="0" smtClean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z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LCS</a:t>
            </a:r>
            <a:r>
              <a:rPr sz="3200" spc="-2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latin typeface="Times New Roman"/>
                <a:cs typeface="Times New Roman"/>
              </a:rPr>
              <a:t>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any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prefix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z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 an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LCS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prefix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prefix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0919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18820" y="413652"/>
            <a:ext cx="6978986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30" dirty="0">
                <a:latin typeface="+mj-lt"/>
                <a:cs typeface="Times New Roman"/>
              </a:rPr>
              <a:t>Recursiv</a:t>
            </a:r>
            <a:r>
              <a:rPr lang="en-US" spc="-20" dirty="0">
                <a:latin typeface="+mj-lt"/>
                <a:cs typeface="Times New Roman"/>
              </a:rPr>
              <a:t>e</a:t>
            </a:r>
            <a:r>
              <a:rPr lang="en-US" spc="10" dirty="0">
                <a:latin typeface="+mj-lt"/>
                <a:cs typeface="Times New Roman"/>
              </a:rPr>
              <a:t> </a:t>
            </a:r>
            <a:r>
              <a:rPr lang="en-US" spc="-25" dirty="0" smtClean="0">
                <a:latin typeface="+mj-lt"/>
                <a:cs typeface="Times New Roman"/>
              </a:rPr>
              <a:t>Algorithm</a:t>
            </a:r>
            <a:r>
              <a:rPr lang="en-US" spc="-5" dirty="0" smtClean="0">
                <a:latin typeface="+mj-lt"/>
                <a:cs typeface="Times New Roman"/>
              </a:rPr>
              <a:t> </a:t>
            </a:r>
            <a:r>
              <a:rPr lang="en-US" spc="-20" dirty="0">
                <a:latin typeface="+mj-lt"/>
                <a:cs typeface="Times New Roman"/>
              </a:rPr>
              <a:t>for</a:t>
            </a:r>
            <a:r>
              <a:rPr lang="en-US" spc="-5" dirty="0">
                <a:latin typeface="+mj-lt"/>
                <a:cs typeface="Times New Roman"/>
              </a:rPr>
              <a:t> </a:t>
            </a:r>
            <a:r>
              <a:rPr lang="en-US" spc="-30" dirty="0">
                <a:latin typeface="+mj-lt"/>
                <a:cs typeface="Times New Roman"/>
              </a:rPr>
              <a:t>LCS</a:t>
            </a:r>
            <a:r>
              <a:rPr lang="en-US" dirty="0">
                <a:latin typeface="+mj-lt"/>
                <a:cs typeface="Times New Roman"/>
              </a:rPr>
              <a:t/>
            </a:r>
            <a:br>
              <a:rPr lang="en-US" dirty="0">
                <a:latin typeface="+mj-lt"/>
                <a:cs typeface="Times New Roman"/>
              </a:rPr>
            </a:br>
            <a:endParaRPr lang="en-US" dirty="0">
              <a:latin typeface="+mj-l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201706" y="4418232"/>
            <a:ext cx="8727141" cy="1469165"/>
          </a:xfrm>
          <a:prstGeom prst="rect">
            <a:avLst/>
          </a:prstGeom>
        </p:spPr>
        <p:txBody>
          <a:bodyPr vert="horz" wrap="square" lIns="0" tIns="152888" rIns="0" bIns="0" rtlCol="0">
            <a:spAutoFit/>
          </a:bodyPr>
          <a:lstStyle/>
          <a:p>
            <a:pPr marL="405749" marR="5096">
              <a:lnSpc>
                <a:spcPct val="89000"/>
              </a:lnSpc>
              <a:spcBef>
                <a:spcPts val="2428"/>
              </a:spcBef>
            </a:pPr>
            <a:r>
              <a:rPr spc="-15" dirty="0" smtClean="0">
                <a:solidFill>
                  <a:srgbClr val="CC0000"/>
                </a:solidFill>
              </a:rPr>
              <a:t>Worst-case</a:t>
            </a:r>
            <a:r>
              <a:rPr spc="-15" dirty="0">
                <a:solidFill>
                  <a:srgbClr val="CC0000"/>
                </a:solidFill>
              </a:rPr>
              <a:t>:</a:t>
            </a:r>
            <a:r>
              <a:rPr spc="-5" dirty="0">
                <a:solidFill>
                  <a:srgbClr val="CC0000"/>
                </a:solidFill>
              </a:rPr>
              <a:t> </a:t>
            </a:r>
            <a:r>
              <a:rPr i="1" spc="-15" dirty="0"/>
              <a:t>x</a:t>
            </a:r>
            <a:r>
              <a:rPr spc="-20" dirty="0"/>
              <a:t>[</a:t>
            </a:r>
            <a:r>
              <a:rPr i="1" spc="-5" dirty="0"/>
              <a:t>i</a:t>
            </a:r>
            <a:r>
              <a:rPr spc="-15" dirty="0"/>
              <a:t>]</a:t>
            </a:r>
            <a:r>
              <a:rPr spc="-5" dirty="0"/>
              <a:t> </a:t>
            </a:r>
            <a:r>
              <a:rPr spc="-20" dirty="0">
                <a:latin typeface="Symbol"/>
                <a:cs typeface="Symbol"/>
              </a:rPr>
              <a:t></a:t>
            </a:r>
            <a:r>
              <a:rPr spc="5" dirty="0"/>
              <a:t> </a:t>
            </a:r>
            <a:r>
              <a:rPr i="1" spc="-10" dirty="0"/>
              <a:t>y</a:t>
            </a:r>
            <a:r>
              <a:rPr spc="-15" dirty="0"/>
              <a:t>[</a:t>
            </a:r>
            <a:r>
              <a:rPr spc="-5" dirty="0"/>
              <a:t> </a:t>
            </a:r>
            <a:r>
              <a:rPr i="1" spc="-15" dirty="0"/>
              <a:t>j</a:t>
            </a:r>
            <a:r>
              <a:rPr spc="-20" dirty="0"/>
              <a:t>]</a:t>
            </a:r>
            <a:r>
              <a:rPr spc="-10" dirty="0">
                <a:solidFill>
                  <a:srgbClr val="000000"/>
                </a:solidFill>
              </a:rPr>
              <a:t>,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spc="-15" dirty="0">
                <a:solidFill>
                  <a:srgbClr val="000000"/>
                </a:solidFill>
              </a:rPr>
              <a:t>in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spc="-20" dirty="0">
                <a:solidFill>
                  <a:srgbClr val="000000"/>
                </a:solidFill>
              </a:rPr>
              <a:t>which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spc="-15" dirty="0">
                <a:solidFill>
                  <a:srgbClr val="000000"/>
                </a:solidFill>
              </a:rPr>
              <a:t>case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spc="-15" dirty="0">
                <a:solidFill>
                  <a:srgbClr val="000000"/>
                </a:solidFill>
              </a:rPr>
              <a:t>the algorithm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spc="-15" dirty="0">
                <a:solidFill>
                  <a:srgbClr val="000000"/>
                </a:solidFill>
              </a:rPr>
              <a:t>evaluates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spc="-20" dirty="0">
                <a:solidFill>
                  <a:srgbClr val="000000"/>
                </a:solidFill>
              </a:rPr>
              <a:t>two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spc="-15" dirty="0">
                <a:solidFill>
                  <a:srgbClr val="000000"/>
                </a:solidFill>
              </a:rPr>
              <a:t>subproblems,</a:t>
            </a:r>
            <a:r>
              <a:rPr spc="10" dirty="0">
                <a:solidFill>
                  <a:srgbClr val="000000"/>
                </a:solidFill>
              </a:rPr>
              <a:t> </a:t>
            </a:r>
            <a:r>
              <a:rPr spc="-15" dirty="0">
                <a:solidFill>
                  <a:srgbClr val="000000"/>
                </a:solidFill>
              </a:rPr>
              <a:t>each with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spc="-15" dirty="0">
                <a:solidFill>
                  <a:srgbClr val="000000"/>
                </a:solidFill>
              </a:rPr>
              <a:t>only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spc="-20" dirty="0">
                <a:solidFill>
                  <a:srgbClr val="000000"/>
                </a:solidFill>
              </a:rPr>
              <a:t>one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spc="-15" dirty="0">
                <a:solidFill>
                  <a:srgbClr val="000000"/>
                </a:solidFill>
              </a:rPr>
              <a:t>parameter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spc="-15" dirty="0">
                <a:solidFill>
                  <a:srgbClr val="000000"/>
                </a:solidFill>
              </a:rPr>
              <a:t>decremented.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FAF54718-B9F2-44D1-BF19-64F0E13C8956}" type="datetime1">
              <a:rPr lang="en-US" spc="-10" smtClean="0"/>
              <a:t>12/14/2015</a:t>
            </a:fld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 smtClean="0"/>
              <a:t>Based on slides by Erik Demaine and Charles Leiserson</a:t>
            </a:r>
            <a:endParaRPr spc="-10" dirty="0"/>
          </a:p>
        </p:txBody>
      </p:sp>
      <p:sp>
        <p:nvSpPr>
          <p:cNvPr id="10" name="object 4"/>
          <p:cNvSpPr txBox="1">
            <a:spLocks/>
          </p:cNvSpPr>
          <p:nvPr/>
        </p:nvSpPr>
        <p:spPr bwMode="auto">
          <a:xfrm>
            <a:off x="201702" y="923822"/>
            <a:ext cx="8727141" cy="3409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152888" rIns="0" bIns="0" numCol="1" rtlCol="0" anchor="t" anchorCtr="0" compatLnSpc="1">
            <a:prstTxWarp prst="textNoShape">
              <a:avLst/>
            </a:prstTxWarp>
            <a:spAutoFit/>
          </a:bodyPr>
          <a:lstStyle>
            <a:lvl1pPr marL="228600" indent="-22860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Arial"/>
              <a:buChar char="•"/>
              <a:defRPr sz="3200" kern="120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B3B3B3"/>
              </a:buClr>
              <a:buSzPct val="75000"/>
              <a:buFont typeface="Arial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6858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Arial"/>
              <a:buChar char="•"/>
              <a:defRPr sz="2400" kern="1200">
                <a:solidFill>
                  <a:srgbClr val="936A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9144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B3B3B3"/>
              </a:buClr>
              <a:buSzPct val="75000"/>
              <a:buFont typeface="Arial"/>
              <a:buChar char="•"/>
              <a:defRPr sz="2000" kern="1200">
                <a:solidFill>
                  <a:srgbClr val="6F6F6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1430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Arial"/>
              <a:buChar char="•"/>
              <a:defRPr sz="1800" kern="120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5749"/>
            <a:r>
              <a:rPr lang="en-US" spc="-25" dirty="0" smtClean="0">
                <a:solidFill>
                  <a:srgbClr val="000000"/>
                </a:solidFill>
              </a:rPr>
              <a:t>LC</a:t>
            </a:r>
            <a:r>
              <a:rPr lang="en-US" spc="-30" dirty="0" smtClean="0">
                <a:solidFill>
                  <a:srgbClr val="000000"/>
                </a:solidFill>
              </a:rPr>
              <a:t>S</a:t>
            </a:r>
            <a:r>
              <a:rPr lang="en-US" spc="-20" dirty="0" smtClean="0"/>
              <a:t>(</a:t>
            </a:r>
            <a:r>
              <a:rPr lang="en-US" i="1" spc="-15" dirty="0" smtClean="0"/>
              <a:t>x</a:t>
            </a:r>
            <a:r>
              <a:rPr lang="en-US" spc="-10" dirty="0" smtClean="0"/>
              <a:t>,</a:t>
            </a:r>
            <a:r>
              <a:rPr lang="en-US" dirty="0" smtClean="0"/>
              <a:t> </a:t>
            </a:r>
            <a:r>
              <a:rPr lang="en-US" i="1" spc="-10" dirty="0" smtClean="0"/>
              <a:t>y</a:t>
            </a:r>
            <a:r>
              <a:rPr lang="en-US" spc="-10" dirty="0" smtClean="0"/>
              <a:t>,</a:t>
            </a:r>
            <a:r>
              <a:rPr lang="en-US" spc="-5" dirty="0" smtClean="0"/>
              <a:t> </a:t>
            </a:r>
            <a:r>
              <a:rPr lang="en-US" i="1" spc="-15" dirty="0" err="1" smtClean="0"/>
              <a:t>i</a:t>
            </a:r>
            <a:r>
              <a:rPr lang="en-US" spc="-10" dirty="0" smtClean="0"/>
              <a:t>,</a:t>
            </a:r>
            <a:r>
              <a:rPr lang="en-US" spc="-5" dirty="0" smtClean="0"/>
              <a:t> </a:t>
            </a:r>
            <a:r>
              <a:rPr lang="en-US" i="1" spc="-15" dirty="0" smtClean="0"/>
              <a:t>j</a:t>
            </a:r>
            <a:r>
              <a:rPr lang="en-US" spc="-15" dirty="0" smtClean="0"/>
              <a:t>)</a:t>
            </a:r>
          </a:p>
          <a:p>
            <a:pPr marL="864365"/>
            <a:r>
              <a:rPr lang="en-US" spc="-15" dirty="0" smtClean="0">
                <a:solidFill>
                  <a:srgbClr val="000000"/>
                </a:solidFill>
              </a:rPr>
              <a:t>if</a:t>
            </a:r>
            <a:r>
              <a:rPr lang="en-US" spc="-5" dirty="0" smtClean="0">
                <a:solidFill>
                  <a:srgbClr val="000000"/>
                </a:solidFill>
              </a:rPr>
              <a:t> </a:t>
            </a:r>
            <a:r>
              <a:rPr lang="en-US" i="1" spc="-15" dirty="0" smtClean="0"/>
              <a:t>x</a:t>
            </a:r>
            <a:r>
              <a:rPr lang="en-US" spc="-20" dirty="0" smtClean="0"/>
              <a:t>[</a:t>
            </a:r>
            <a:r>
              <a:rPr lang="en-US" i="1" spc="-5" dirty="0" err="1" smtClean="0"/>
              <a:t>i</a:t>
            </a:r>
            <a:r>
              <a:rPr lang="en-US" spc="-15" dirty="0" smtClean="0"/>
              <a:t>]</a:t>
            </a:r>
            <a:r>
              <a:rPr lang="en-US" spc="-5" dirty="0" smtClean="0"/>
              <a:t> </a:t>
            </a:r>
            <a:r>
              <a:rPr lang="en-US" spc="-20" dirty="0" smtClean="0"/>
              <a:t>=</a:t>
            </a:r>
            <a:r>
              <a:rPr lang="en-US" spc="-5" dirty="0" smtClean="0"/>
              <a:t> </a:t>
            </a:r>
            <a:r>
              <a:rPr lang="en-US" i="1" spc="-15" dirty="0" smtClean="0"/>
              <a:t>y</a:t>
            </a:r>
            <a:r>
              <a:rPr lang="en-US" spc="-15" dirty="0" smtClean="0"/>
              <a:t>[</a:t>
            </a:r>
            <a:r>
              <a:rPr lang="en-US" spc="-5" dirty="0" smtClean="0"/>
              <a:t> </a:t>
            </a:r>
            <a:r>
              <a:rPr lang="en-US" i="1" spc="-15" dirty="0" smtClean="0"/>
              <a:t>j</a:t>
            </a:r>
            <a:r>
              <a:rPr lang="en-US" spc="-15" dirty="0" smtClean="0"/>
              <a:t>]</a:t>
            </a:r>
          </a:p>
          <a:p>
            <a:pPr marL="1322984">
              <a:lnSpc>
                <a:spcPts val="3421"/>
              </a:lnSpc>
              <a:spcBef>
                <a:spcPts val="50"/>
              </a:spcBef>
            </a:pPr>
            <a:r>
              <a:rPr lang="en-US" spc="-20" dirty="0" smtClean="0">
                <a:solidFill>
                  <a:srgbClr val="000000"/>
                </a:solidFill>
              </a:rPr>
              <a:t>then</a:t>
            </a:r>
            <a:r>
              <a:rPr lang="en-US" spc="-10" dirty="0" smtClean="0">
                <a:solidFill>
                  <a:srgbClr val="000000"/>
                </a:solidFill>
              </a:rPr>
              <a:t> </a:t>
            </a:r>
            <a:r>
              <a:rPr lang="en-US" i="1" spc="-15" dirty="0" smtClean="0"/>
              <a:t>c</a:t>
            </a:r>
            <a:r>
              <a:rPr lang="en-US" spc="-20" dirty="0" smtClean="0"/>
              <a:t>[</a:t>
            </a:r>
            <a:r>
              <a:rPr lang="en-US" i="1" spc="-15" dirty="0" err="1" smtClean="0"/>
              <a:t>i</a:t>
            </a:r>
            <a:r>
              <a:rPr lang="en-US" spc="-10" dirty="0" smtClean="0"/>
              <a:t>,</a:t>
            </a:r>
            <a:r>
              <a:rPr lang="en-US" spc="5" dirty="0" smtClean="0"/>
              <a:t> </a:t>
            </a:r>
            <a:r>
              <a:rPr lang="en-US" i="1" spc="-15" dirty="0" smtClean="0"/>
              <a:t>j</a:t>
            </a:r>
            <a:r>
              <a:rPr lang="en-US" spc="-15" dirty="0" smtClean="0"/>
              <a:t>]</a:t>
            </a:r>
            <a:r>
              <a:rPr lang="en-US" spc="-5" dirty="0" smtClean="0"/>
              <a:t> </a:t>
            </a:r>
            <a:r>
              <a:rPr lang="en-US" spc="-35" dirty="0" smtClean="0">
                <a:latin typeface="Symbol"/>
                <a:cs typeface="Symbol"/>
              </a:rPr>
              <a:t></a:t>
            </a:r>
            <a:r>
              <a:rPr lang="en-US" spc="5" dirty="0" smtClean="0"/>
              <a:t> </a:t>
            </a:r>
            <a:r>
              <a:rPr lang="en-US" spc="-25" dirty="0" smtClean="0">
                <a:solidFill>
                  <a:srgbClr val="000000"/>
                </a:solidFill>
              </a:rPr>
              <a:t>LCS</a:t>
            </a:r>
            <a:r>
              <a:rPr lang="en-US" spc="-20" dirty="0" smtClean="0"/>
              <a:t>(</a:t>
            </a:r>
            <a:r>
              <a:rPr lang="en-US" i="1" spc="-15" dirty="0" smtClean="0"/>
              <a:t>x</a:t>
            </a:r>
            <a:r>
              <a:rPr lang="en-US" spc="-10" dirty="0" smtClean="0"/>
              <a:t>,</a:t>
            </a:r>
            <a:r>
              <a:rPr lang="en-US" dirty="0" smtClean="0"/>
              <a:t> </a:t>
            </a:r>
            <a:r>
              <a:rPr lang="en-US" i="1" spc="-15" dirty="0" smtClean="0"/>
              <a:t>y</a:t>
            </a:r>
            <a:r>
              <a:rPr lang="en-US" spc="-10" dirty="0" smtClean="0"/>
              <a:t>,</a:t>
            </a:r>
            <a:r>
              <a:rPr lang="en-US" spc="-5" dirty="0" smtClean="0"/>
              <a:t> </a:t>
            </a:r>
            <a:r>
              <a:rPr lang="en-US" i="1" spc="-15" dirty="0" err="1" smtClean="0"/>
              <a:t>i</a:t>
            </a:r>
            <a:r>
              <a:rPr lang="en-US" spc="-15" dirty="0" smtClean="0"/>
              <a:t>–1,</a:t>
            </a:r>
            <a:r>
              <a:rPr lang="en-US" dirty="0" smtClean="0"/>
              <a:t> </a:t>
            </a:r>
            <a:r>
              <a:rPr lang="en-US" i="1" spc="-15" dirty="0" smtClean="0"/>
              <a:t>j</a:t>
            </a:r>
            <a:r>
              <a:rPr lang="en-US" spc="-15" dirty="0" smtClean="0"/>
              <a:t>–1)</a:t>
            </a:r>
            <a:r>
              <a:rPr lang="en-US" spc="-5" dirty="0" smtClean="0"/>
              <a:t> </a:t>
            </a:r>
            <a:r>
              <a:rPr lang="en-US" spc="-20" dirty="0" smtClean="0"/>
              <a:t>+</a:t>
            </a:r>
            <a:r>
              <a:rPr lang="en-US" spc="-5" dirty="0" smtClean="0"/>
              <a:t> </a:t>
            </a:r>
            <a:r>
              <a:rPr lang="en-US" spc="-20" dirty="0" smtClean="0"/>
              <a:t>1</a:t>
            </a:r>
          </a:p>
          <a:p>
            <a:pPr marL="1322984">
              <a:lnSpc>
                <a:spcPts val="3897"/>
              </a:lnSpc>
            </a:pPr>
            <a:r>
              <a:rPr lang="en-US" spc="-15" dirty="0" smtClean="0">
                <a:solidFill>
                  <a:srgbClr val="000000"/>
                </a:solidFill>
              </a:rPr>
              <a:t>else</a:t>
            </a:r>
            <a:r>
              <a:rPr lang="en-US" spc="10" dirty="0" smtClean="0">
                <a:solidFill>
                  <a:srgbClr val="000000"/>
                </a:solidFill>
              </a:rPr>
              <a:t> </a:t>
            </a:r>
            <a:r>
              <a:rPr lang="en-US" i="1" spc="-15" dirty="0" smtClean="0"/>
              <a:t>c</a:t>
            </a:r>
            <a:r>
              <a:rPr lang="en-US" spc="-20" dirty="0" smtClean="0"/>
              <a:t>[</a:t>
            </a:r>
            <a:r>
              <a:rPr lang="en-US" i="1" spc="-15" dirty="0" err="1" smtClean="0"/>
              <a:t>i</a:t>
            </a:r>
            <a:r>
              <a:rPr lang="en-US" spc="-10" dirty="0" smtClean="0"/>
              <a:t>,</a:t>
            </a:r>
            <a:r>
              <a:rPr lang="en-US" spc="-5" dirty="0" smtClean="0"/>
              <a:t> </a:t>
            </a:r>
            <a:r>
              <a:rPr lang="en-US" i="1" spc="-5" dirty="0" smtClean="0"/>
              <a:t>j</a:t>
            </a:r>
            <a:r>
              <a:rPr lang="en-US" spc="-15" dirty="0" smtClean="0"/>
              <a:t>]</a:t>
            </a:r>
            <a:r>
              <a:rPr lang="en-US" dirty="0" smtClean="0"/>
              <a:t> </a:t>
            </a:r>
            <a:r>
              <a:rPr lang="en-US" spc="-35" dirty="0" smtClean="0">
                <a:latin typeface="Symbol"/>
                <a:cs typeface="Symbol"/>
              </a:rPr>
              <a:t></a:t>
            </a:r>
            <a:r>
              <a:rPr lang="en-US" spc="5" dirty="0" smtClean="0"/>
              <a:t> </a:t>
            </a:r>
            <a:r>
              <a:rPr lang="en-US" spc="-20" dirty="0" smtClean="0"/>
              <a:t>max</a:t>
            </a:r>
            <a:r>
              <a:rPr lang="en-US" sz="4000" spc="286" dirty="0" smtClean="0"/>
              <a:t>{</a:t>
            </a:r>
            <a:r>
              <a:rPr lang="en-US" spc="-25" dirty="0" smtClean="0">
                <a:solidFill>
                  <a:srgbClr val="000000"/>
                </a:solidFill>
              </a:rPr>
              <a:t>LC</a:t>
            </a:r>
            <a:r>
              <a:rPr lang="en-US" spc="-30" dirty="0" smtClean="0">
                <a:solidFill>
                  <a:srgbClr val="000000"/>
                </a:solidFill>
              </a:rPr>
              <a:t>S</a:t>
            </a:r>
            <a:r>
              <a:rPr lang="en-US" spc="-20" dirty="0" smtClean="0"/>
              <a:t>(</a:t>
            </a:r>
            <a:r>
              <a:rPr lang="en-US" i="1" spc="-15" dirty="0" smtClean="0"/>
              <a:t>x</a:t>
            </a:r>
            <a:r>
              <a:rPr lang="en-US" spc="-10" dirty="0" smtClean="0"/>
              <a:t>,</a:t>
            </a:r>
            <a:r>
              <a:rPr lang="en-US" dirty="0" smtClean="0"/>
              <a:t> </a:t>
            </a:r>
            <a:r>
              <a:rPr lang="en-US" i="1" spc="-10" dirty="0" smtClean="0"/>
              <a:t>y</a:t>
            </a:r>
            <a:r>
              <a:rPr lang="en-US" spc="-10" dirty="0" smtClean="0"/>
              <a:t>,</a:t>
            </a:r>
            <a:r>
              <a:rPr lang="en-US" spc="-5" dirty="0" smtClean="0"/>
              <a:t> </a:t>
            </a:r>
            <a:r>
              <a:rPr lang="en-US" i="1" spc="-15" dirty="0" err="1" smtClean="0"/>
              <a:t>i</a:t>
            </a:r>
            <a:r>
              <a:rPr lang="en-US" i="1" spc="-20" dirty="0" smtClean="0"/>
              <a:t>–</a:t>
            </a:r>
            <a:r>
              <a:rPr lang="en-US" spc="-15" dirty="0" smtClean="0"/>
              <a:t>1,</a:t>
            </a:r>
            <a:r>
              <a:rPr lang="en-US" spc="-5" dirty="0" smtClean="0"/>
              <a:t> </a:t>
            </a:r>
            <a:r>
              <a:rPr lang="en-US" i="1" spc="-15" dirty="0" smtClean="0"/>
              <a:t>j</a:t>
            </a:r>
            <a:r>
              <a:rPr lang="en-US" spc="-15" dirty="0" smtClean="0"/>
              <a:t>),</a:t>
            </a:r>
            <a:endParaRPr lang="en-US" sz="4000" dirty="0" smtClean="0"/>
          </a:p>
          <a:p>
            <a:pPr marL="4532668">
              <a:lnSpc>
                <a:spcPts val="4328"/>
              </a:lnSpc>
            </a:pPr>
            <a:r>
              <a:rPr lang="en-US" spc="-25" dirty="0" smtClean="0">
                <a:solidFill>
                  <a:srgbClr val="000000"/>
                </a:solidFill>
              </a:rPr>
              <a:t>LC</a:t>
            </a:r>
            <a:r>
              <a:rPr lang="en-US" spc="-30" dirty="0" smtClean="0">
                <a:solidFill>
                  <a:srgbClr val="000000"/>
                </a:solidFill>
              </a:rPr>
              <a:t>S</a:t>
            </a:r>
            <a:r>
              <a:rPr lang="en-US" spc="-20" dirty="0" smtClean="0"/>
              <a:t>(</a:t>
            </a:r>
            <a:r>
              <a:rPr lang="en-US" i="1" spc="-15" dirty="0" smtClean="0"/>
              <a:t>x</a:t>
            </a:r>
            <a:r>
              <a:rPr lang="en-US" spc="-10" dirty="0" smtClean="0"/>
              <a:t>,</a:t>
            </a:r>
            <a:r>
              <a:rPr lang="en-US" dirty="0" smtClean="0"/>
              <a:t> </a:t>
            </a:r>
            <a:r>
              <a:rPr lang="en-US" i="1" spc="-10" dirty="0" smtClean="0"/>
              <a:t>y</a:t>
            </a:r>
            <a:r>
              <a:rPr lang="en-US" spc="-10" dirty="0" smtClean="0"/>
              <a:t>,</a:t>
            </a:r>
            <a:r>
              <a:rPr lang="en-US" spc="-5" dirty="0" smtClean="0"/>
              <a:t> </a:t>
            </a:r>
            <a:r>
              <a:rPr lang="en-US" i="1" spc="-15" dirty="0" err="1" smtClean="0"/>
              <a:t>i</a:t>
            </a:r>
            <a:r>
              <a:rPr lang="en-US" spc="-10" dirty="0" smtClean="0"/>
              <a:t>,</a:t>
            </a:r>
            <a:r>
              <a:rPr lang="en-US" spc="-5" dirty="0" smtClean="0"/>
              <a:t> </a:t>
            </a:r>
            <a:r>
              <a:rPr lang="en-US" i="1" spc="-5" dirty="0" smtClean="0"/>
              <a:t>j</a:t>
            </a:r>
            <a:r>
              <a:rPr lang="en-US" spc="-20" dirty="0" smtClean="0"/>
              <a:t>–1</a:t>
            </a:r>
            <a:r>
              <a:rPr lang="en-US" spc="-25" dirty="0" smtClean="0"/>
              <a:t>)</a:t>
            </a:r>
            <a:r>
              <a:rPr lang="en-US" sz="40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84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07608"/>
          </a:xfrm>
          <a:prstGeom prst="rect">
            <a:avLst/>
          </a:prstGeom>
        </p:spPr>
        <p:txBody>
          <a:bodyPr vert="horz" wrap="square" lIns="0" tIns="269055" rIns="0" bIns="0" rtlCol="0">
            <a:spAutoFit/>
          </a:bodyPr>
          <a:lstStyle/>
          <a:p>
            <a:pPr marL="120650">
              <a:lnSpc>
                <a:spcPts val="2400"/>
              </a:lnSpc>
            </a:pPr>
            <a:r>
              <a:rPr spc="-30" dirty="0"/>
              <a:t>Recursio</a:t>
            </a:r>
            <a:r>
              <a:rPr spc="-25" dirty="0"/>
              <a:t>n</a:t>
            </a:r>
            <a:r>
              <a:rPr spc="10" dirty="0"/>
              <a:t> </a:t>
            </a:r>
            <a:r>
              <a:rPr lang="en-US" spc="-20" dirty="0"/>
              <a:t>T</a:t>
            </a:r>
            <a:r>
              <a:rPr spc="-20" dirty="0" smtClean="0"/>
              <a:t>ree</a:t>
            </a:r>
            <a:endParaRPr spc="-20" dirty="0"/>
          </a:p>
        </p:txBody>
      </p:sp>
      <p:sp>
        <p:nvSpPr>
          <p:cNvPr id="53" name="Content Placeholder 5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0" name="object 50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60FD44CE-4FF0-40AB-AD0D-31E4002004EF}" type="datetime1">
              <a:rPr lang="en-US" spc="-10" smtClean="0"/>
              <a:t>12/14/2015</a:t>
            </a:fld>
            <a:endParaRPr spc="-10" dirty="0"/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 smtClean="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4508577" y="314779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9725" y="2825803"/>
            <a:ext cx="2937414" cy="2288125"/>
          </a:xfrm>
          <a:custGeom>
            <a:avLst/>
            <a:gdLst/>
            <a:ahLst/>
            <a:cxnLst/>
            <a:rect l="l" t="t" r="r" b="b"/>
            <a:pathLst>
              <a:path w="2929254" h="2279650">
                <a:moveTo>
                  <a:pt x="2929139" y="1842885"/>
                </a:moveTo>
                <a:lnTo>
                  <a:pt x="2924340" y="1787018"/>
                </a:lnTo>
                <a:lnTo>
                  <a:pt x="2914956" y="1728570"/>
                </a:lnTo>
                <a:lnTo>
                  <a:pt x="2901458" y="1668024"/>
                </a:lnTo>
                <a:lnTo>
                  <a:pt x="2884316" y="1605863"/>
                </a:lnTo>
                <a:lnTo>
                  <a:pt x="2864000" y="1542573"/>
                </a:lnTo>
                <a:lnTo>
                  <a:pt x="2840981" y="1478638"/>
                </a:lnTo>
                <a:lnTo>
                  <a:pt x="2815730" y="1414540"/>
                </a:lnTo>
                <a:lnTo>
                  <a:pt x="2788716" y="1350765"/>
                </a:lnTo>
                <a:lnTo>
                  <a:pt x="2760409" y="1287796"/>
                </a:lnTo>
                <a:lnTo>
                  <a:pt x="2731281" y="1226117"/>
                </a:lnTo>
                <a:lnTo>
                  <a:pt x="2701802" y="1166213"/>
                </a:lnTo>
                <a:lnTo>
                  <a:pt x="2672441" y="1108568"/>
                </a:lnTo>
                <a:lnTo>
                  <a:pt x="2643670" y="1053665"/>
                </a:lnTo>
                <a:lnTo>
                  <a:pt x="2589776" y="954024"/>
                </a:lnTo>
                <a:lnTo>
                  <a:pt x="2563065" y="908403"/>
                </a:lnTo>
                <a:lnTo>
                  <a:pt x="2533641" y="863469"/>
                </a:lnTo>
                <a:lnTo>
                  <a:pt x="2501787" y="819269"/>
                </a:lnTo>
                <a:lnTo>
                  <a:pt x="2467782" y="775850"/>
                </a:lnTo>
                <a:lnTo>
                  <a:pt x="2431911" y="733258"/>
                </a:lnTo>
                <a:lnTo>
                  <a:pt x="2394453" y="691541"/>
                </a:lnTo>
                <a:lnTo>
                  <a:pt x="2355691" y="650744"/>
                </a:lnTo>
                <a:lnTo>
                  <a:pt x="2315907" y="610916"/>
                </a:lnTo>
                <a:lnTo>
                  <a:pt x="2275382" y="572103"/>
                </a:lnTo>
                <a:lnTo>
                  <a:pt x="2234398" y="534352"/>
                </a:lnTo>
                <a:lnTo>
                  <a:pt x="2193237" y="497710"/>
                </a:lnTo>
                <a:lnTo>
                  <a:pt x="2152180" y="462223"/>
                </a:lnTo>
                <a:lnTo>
                  <a:pt x="2111510" y="427938"/>
                </a:lnTo>
                <a:lnTo>
                  <a:pt x="2071508" y="394903"/>
                </a:lnTo>
                <a:lnTo>
                  <a:pt x="2032456" y="363164"/>
                </a:lnTo>
                <a:lnTo>
                  <a:pt x="1891380" y="250107"/>
                </a:lnTo>
                <a:lnTo>
                  <a:pt x="1861303" y="225552"/>
                </a:lnTo>
                <a:lnTo>
                  <a:pt x="1806708" y="180536"/>
                </a:lnTo>
                <a:lnTo>
                  <a:pt x="1757476" y="140939"/>
                </a:lnTo>
                <a:lnTo>
                  <a:pt x="1712615" y="106600"/>
                </a:lnTo>
                <a:lnTo>
                  <a:pt x="1671133" y="77358"/>
                </a:lnTo>
                <a:lnTo>
                  <a:pt x="1632037" y="53054"/>
                </a:lnTo>
                <a:lnTo>
                  <a:pt x="1594335" y="33528"/>
                </a:lnTo>
                <a:lnTo>
                  <a:pt x="1557036" y="18619"/>
                </a:lnTo>
                <a:lnTo>
                  <a:pt x="1519147" y="8168"/>
                </a:lnTo>
                <a:lnTo>
                  <a:pt x="1479677" y="2015"/>
                </a:lnTo>
                <a:lnTo>
                  <a:pt x="1437632" y="0"/>
                </a:lnTo>
                <a:lnTo>
                  <a:pt x="1416048" y="196"/>
                </a:lnTo>
                <a:lnTo>
                  <a:pt x="1374683" y="2116"/>
                </a:lnTo>
                <a:lnTo>
                  <a:pt x="1334893" y="6846"/>
                </a:lnTo>
                <a:lnTo>
                  <a:pt x="1295685" y="15313"/>
                </a:lnTo>
                <a:lnTo>
                  <a:pt x="1256069" y="28446"/>
                </a:lnTo>
                <a:lnTo>
                  <a:pt x="1215051" y="47172"/>
                </a:lnTo>
                <a:lnTo>
                  <a:pt x="1171639" y="72421"/>
                </a:lnTo>
                <a:lnTo>
                  <a:pt x="1124842" y="105120"/>
                </a:lnTo>
                <a:lnTo>
                  <a:pt x="1073668" y="146197"/>
                </a:lnTo>
                <a:lnTo>
                  <a:pt x="1017123" y="196580"/>
                </a:lnTo>
                <a:lnTo>
                  <a:pt x="986527" y="225552"/>
                </a:lnTo>
                <a:lnTo>
                  <a:pt x="962202" y="249282"/>
                </a:lnTo>
                <a:lnTo>
                  <a:pt x="934294" y="274711"/>
                </a:lnTo>
                <a:lnTo>
                  <a:pt x="903199" y="301780"/>
                </a:lnTo>
                <a:lnTo>
                  <a:pt x="869314" y="330427"/>
                </a:lnTo>
                <a:lnTo>
                  <a:pt x="754864" y="425234"/>
                </a:lnTo>
                <a:lnTo>
                  <a:pt x="713768" y="459589"/>
                </a:lnTo>
                <a:lnTo>
                  <a:pt x="671859" y="495220"/>
                </a:lnTo>
                <a:lnTo>
                  <a:pt x="629531" y="532066"/>
                </a:lnTo>
                <a:lnTo>
                  <a:pt x="587180" y="570066"/>
                </a:lnTo>
                <a:lnTo>
                  <a:pt x="545202" y="609161"/>
                </a:lnTo>
                <a:lnTo>
                  <a:pt x="503991" y="649288"/>
                </a:lnTo>
                <a:lnTo>
                  <a:pt x="463945" y="690388"/>
                </a:lnTo>
                <a:lnTo>
                  <a:pt x="425457" y="732401"/>
                </a:lnTo>
                <a:lnTo>
                  <a:pt x="388925" y="775265"/>
                </a:lnTo>
                <a:lnTo>
                  <a:pt x="354742" y="818919"/>
                </a:lnTo>
                <a:lnTo>
                  <a:pt x="323304" y="863305"/>
                </a:lnTo>
                <a:lnTo>
                  <a:pt x="295008" y="908360"/>
                </a:lnTo>
                <a:lnTo>
                  <a:pt x="270248" y="954024"/>
                </a:lnTo>
                <a:lnTo>
                  <a:pt x="246801" y="1001989"/>
                </a:lnTo>
                <a:lnTo>
                  <a:pt x="222441" y="1053665"/>
                </a:lnTo>
                <a:lnTo>
                  <a:pt x="197558" y="1108568"/>
                </a:lnTo>
                <a:lnTo>
                  <a:pt x="172541" y="1166213"/>
                </a:lnTo>
                <a:lnTo>
                  <a:pt x="147780" y="1226117"/>
                </a:lnTo>
                <a:lnTo>
                  <a:pt x="123665" y="1287796"/>
                </a:lnTo>
                <a:lnTo>
                  <a:pt x="100585" y="1350765"/>
                </a:lnTo>
                <a:lnTo>
                  <a:pt x="78931" y="1414540"/>
                </a:lnTo>
                <a:lnTo>
                  <a:pt x="59091" y="1478638"/>
                </a:lnTo>
                <a:lnTo>
                  <a:pt x="41457" y="1542573"/>
                </a:lnTo>
                <a:lnTo>
                  <a:pt x="26417" y="1605863"/>
                </a:lnTo>
                <a:lnTo>
                  <a:pt x="14362" y="1668024"/>
                </a:lnTo>
                <a:lnTo>
                  <a:pt x="5681" y="1728570"/>
                </a:lnTo>
                <a:lnTo>
                  <a:pt x="763" y="1787018"/>
                </a:lnTo>
                <a:lnTo>
                  <a:pt x="0" y="1842885"/>
                </a:lnTo>
                <a:lnTo>
                  <a:pt x="3779" y="1895685"/>
                </a:lnTo>
                <a:lnTo>
                  <a:pt x="12492" y="1944935"/>
                </a:lnTo>
                <a:lnTo>
                  <a:pt x="26528" y="1990151"/>
                </a:lnTo>
                <a:lnTo>
                  <a:pt x="46276" y="2030848"/>
                </a:lnTo>
                <a:lnTo>
                  <a:pt x="72127" y="2066544"/>
                </a:lnTo>
                <a:lnTo>
                  <a:pt x="104912" y="2098000"/>
                </a:lnTo>
                <a:lnTo>
                  <a:pt x="144823" y="2126194"/>
                </a:lnTo>
                <a:lnTo>
                  <a:pt x="191296" y="2151305"/>
                </a:lnTo>
                <a:lnTo>
                  <a:pt x="243767" y="2173510"/>
                </a:lnTo>
                <a:lnTo>
                  <a:pt x="301668" y="2192988"/>
                </a:lnTo>
                <a:lnTo>
                  <a:pt x="364436" y="2209917"/>
                </a:lnTo>
                <a:lnTo>
                  <a:pt x="431505" y="2224475"/>
                </a:lnTo>
                <a:lnTo>
                  <a:pt x="502310" y="2236842"/>
                </a:lnTo>
                <a:lnTo>
                  <a:pt x="576286" y="2247194"/>
                </a:lnTo>
                <a:lnTo>
                  <a:pt x="652867" y="2255710"/>
                </a:lnTo>
                <a:lnTo>
                  <a:pt x="731488" y="2262569"/>
                </a:lnTo>
                <a:lnTo>
                  <a:pt x="811585" y="2267949"/>
                </a:lnTo>
                <a:lnTo>
                  <a:pt x="892591" y="2272029"/>
                </a:lnTo>
                <a:lnTo>
                  <a:pt x="973942" y="2274986"/>
                </a:lnTo>
                <a:lnTo>
                  <a:pt x="1055072" y="2276999"/>
                </a:lnTo>
                <a:lnTo>
                  <a:pt x="1135416" y="2278246"/>
                </a:lnTo>
                <a:lnTo>
                  <a:pt x="1214410" y="2278905"/>
                </a:lnTo>
                <a:lnTo>
                  <a:pt x="1256069" y="2279040"/>
                </a:lnTo>
                <a:lnTo>
                  <a:pt x="1651348" y="2278947"/>
                </a:lnTo>
                <a:lnTo>
                  <a:pt x="1746437" y="2278246"/>
                </a:lnTo>
                <a:lnTo>
                  <a:pt x="1830205" y="2276999"/>
                </a:lnTo>
                <a:lnTo>
                  <a:pt x="1915264" y="2274986"/>
                </a:lnTo>
                <a:lnTo>
                  <a:pt x="2000947" y="2272029"/>
                </a:lnTo>
                <a:lnTo>
                  <a:pt x="2086587" y="2267949"/>
                </a:lnTo>
                <a:lnTo>
                  <a:pt x="2171516" y="2262569"/>
                </a:lnTo>
                <a:lnTo>
                  <a:pt x="2255067" y="2255710"/>
                </a:lnTo>
                <a:lnTo>
                  <a:pt x="2336572" y="2247194"/>
                </a:lnTo>
                <a:lnTo>
                  <a:pt x="2415363" y="2236842"/>
                </a:lnTo>
                <a:lnTo>
                  <a:pt x="2490773" y="2224475"/>
                </a:lnTo>
                <a:lnTo>
                  <a:pt x="2562135" y="2209917"/>
                </a:lnTo>
                <a:lnTo>
                  <a:pt x="2628780" y="2192988"/>
                </a:lnTo>
                <a:lnTo>
                  <a:pt x="2690043" y="2173510"/>
                </a:lnTo>
                <a:lnTo>
                  <a:pt x="2745254" y="2151305"/>
                </a:lnTo>
                <a:lnTo>
                  <a:pt x="2793746" y="2126194"/>
                </a:lnTo>
                <a:lnTo>
                  <a:pt x="2834853" y="2098000"/>
                </a:lnTo>
                <a:lnTo>
                  <a:pt x="2867905" y="2066544"/>
                </a:lnTo>
                <a:lnTo>
                  <a:pt x="2893084" y="2030848"/>
                </a:lnTo>
                <a:lnTo>
                  <a:pt x="2911327" y="1990151"/>
                </a:lnTo>
                <a:lnTo>
                  <a:pt x="2923103" y="1944935"/>
                </a:lnTo>
                <a:lnTo>
                  <a:pt x="2928884" y="1895685"/>
                </a:lnTo>
                <a:lnTo>
                  <a:pt x="2929139" y="1842885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88229" y="2827334"/>
            <a:ext cx="2937414" cy="2288762"/>
          </a:xfrm>
          <a:custGeom>
            <a:avLst/>
            <a:gdLst/>
            <a:ahLst/>
            <a:cxnLst/>
            <a:rect l="l" t="t" r="r" b="b"/>
            <a:pathLst>
              <a:path w="2929254" h="2280285">
                <a:moveTo>
                  <a:pt x="2929020" y="1842885"/>
                </a:moveTo>
                <a:lnTo>
                  <a:pt x="2924221" y="1787018"/>
                </a:lnTo>
                <a:lnTo>
                  <a:pt x="2914837" y="1728570"/>
                </a:lnTo>
                <a:lnTo>
                  <a:pt x="2901339" y="1668024"/>
                </a:lnTo>
                <a:lnTo>
                  <a:pt x="2884197" y="1605863"/>
                </a:lnTo>
                <a:lnTo>
                  <a:pt x="2863881" y="1542573"/>
                </a:lnTo>
                <a:lnTo>
                  <a:pt x="2840862" y="1478637"/>
                </a:lnTo>
                <a:lnTo>
                  <a:pt x="2815611" y="1414540"/>
                </a:lnTo>
                <a:lnTo>
                  <a:pt x="2788597" y="1350764"/>
                </a:lnTo>
                <a:lnTo>
                  <a:pt x="2760290" y="1287795"/>
                </a:lnTo>
                <a:lnTo>
                  <a:pt x="2731162" y="1226117"/>
                </a:lnTo>
                <a:lnTo>
                  <a:pt x="2701683" y="1166213"/>
                </a:lnTo>
                <a:lnTo>
                  <a:pt x="2672322" y="1108568"/>
                </a:lnTo>
                <a:lnTo>
                  <a:pt x="2643550" y="1053665"/>
                </a:lnTo>
                <a:lnTo>
                  <a:pt x="2589656" y="954024"/>
                </a:lnTo>
                <a:lnTo>
                  <a:pt x="2562946" y="908403"/>
                </a:lnTo>
                <a:lnTo>
                  <a:pt x="2533522" y="863469"/>
                </a:lnTo>
                <a:lnTo>
                  <a:pt x="2501667" y="819269"/>
                </a:lnTo>
                <a:lnTo>
                  <a:pt x="2467663" y="775850"/>
                </a:lnTo>
                <a:lnTo>
                  <a:pt x="2431791" y="733258"/>
                </a:lnTo>
                <a:lnTo>
                  <a:pt x="2394334" y="691540"/>
                </a:lnTo>
                <a:lnTo>
                  <a:pt x="2355572" y="650744"/>
                </a:lnTo>
                <a:lnTo>
                  <a:pt x="2315787" y="610916"/>
                </a:lnTo>
                <a:lnTo>
                  <a:pt x="2275262" y="572103"/>
                </a:lnTo>
                <a:lnTo>
                  <a:pt x="2234279" y="534352"/>
                </a:lnTo>
                <a:lnTo>
                  <a:pt x="2193118" y="497709"/>
                </a:lnTo>
                <a:lnTo>
                  <a:pt x="2152061" y="462223"/>
                </a:lnTo>
                <a:lnTo>
                  <a:pt x="2111391" y="427938"/>
                </a:lnTo>
                <a:lnTo>
                  <a:pt x="2071389" y="394903"/>
                </a:lnTo>
                <a:lnTo>
                  <a:pt x="2032337" y="363164"/>
                </a:lnTo>
                <a:lnTo>
                  <a:pt x="1891261" y="250107"/>
                </a:lnTo>
                <a:lnTo>
                  <a:pt x="1861185" y="225551"/>
                </a:lnTo>
                <a:lnTo>
                  <a:pt x="1806590" y="180536"/>
                </a:lnTo>
                <a:lnTo>
                  <a:pt x="1757357" y="140939"/>
                </a:lnTo>
                <a:lnTo>
                  <a:pt x="1712496" y="106599"/>
                </a:lnTo>
                <a:lnTo>
                  <a:pt x="1671014" y="77358"/>
                </a:lnTo>
                <a:lnTo>
                  <a:pt x="1631918" y="53054"/>
                </a:lnTo>
                <a:lnTo>
                  <a:pt x="1594216" y="33528"/>
                </a:lnTo>
                <a:lnTo>
                  <a:pt x="1556917" y="18619"/>
                </a:lnTo>
                <a:lnTo>
                  <a:pt x="1519028" y="8168"/>
                </a:lnTo>
                <a:lnTo>
                  <a:pt x="1479557" y="2015"/>
                </a:lnTo>
                <a:lnTo>
                  <a:pt x="1437512" y="0"/>
                </a:lnTo>
                <a:lnTo>
                  <a:pt x="1415929" y="196"/>
                </a:lnTo>
                <a:lnTo>
                  <a:pt x="1374564" y="2116"/>
                </a:lnTo>
                <a:lnTo>
                  <a:pt x="1334773" y="6846"/>
                </a:lnTo>
                <a:lnTo>
                  <a:pt x="1295566" y="15313"/>
                </a:lnTo>
                <a:lnTo>
                  <a:pt x="1255949" y="28446"/>
                </a:lnTo>
                <a:lnTo>
                  <a:pt x="1214932" y="47172"/>
                </a:lnTo>
                <a:lnTo>
                  <a:pt x="1171520" y="72421"/>
                </a:lnTo>
                <a:lnTo>
                  <a:pt x="1124723" y="105120"/>
                </a:lnTo>
                <a:lnTo>
                  <a:pt x="1073549" y="146197"/>
                </a:lnTo>
                <a:lnTo>
                  <a:pt x="1017004" y="196580"/>
                </a:lnTo>
                <a:lnTo>
                  <a:pt x="986408" y="225551"/>
                </a:lnTo>
                <a:lnTo>
                  <a:pt x="962088" y="249281"/>
                </a:lnTo>
                <a:lnTo>
                  <a:pt x="934196" y="274711"/>
                </a:lnTo>
                <a:lnTo>
                  <a:pt x="903127" y="301780"/>
                </a:lnTo>
                <a:lnTo>
                  <a:pt x="869274" y="330427"/>
                </a:lnTo>
                <a:lnTo>
                  <a:pt x="754959" y="425234"/>
                </a:lnTo>
                <a:lnTo>
                  <a:pt x="713917" y="459589"/>
                </a:lnTo>
                <a:lnTo>
                  <a:pt x="672063" y="495220"/>
                </a:lnTo>
                <a:lnTo>
                  <a:pt x="629792" y="532066"/>
                </a:lnTo>
                <a:lnTo>
                  <a:pt x="587499" y="570066"/>
                </a:lnTo>
                <a:lnTo>
                  <a:pt x="545576" y="609160"/>
                </a:lnTo>
                <a:lnTo>
                  <a:pt x="504420" y="649288"/>
                </a:lnTo>
                <a:lnTo>
                  <a:pt x="464423" y="690388"/>
                </a:lnTo>
                <a:lnTo>
                  <a:pt x="425981" y="732401"/>
                </a:lnTo>
                <a:lnTo>
                  <a:pt x="389488" y="775264"/>
                </a:lnTo>
                <a:lnTo>
                  <a:pt x="355338" y="818919"/>
                </a:lnTo>
                <a:lnTo>
                  <a:pt x="323926" y="863304"/>
                </a:lnTo>
                <a:lnTo>
                  <a:pt x="295645" y="908359"/>
                </a:lnTo>
                <a:lnTo>
                  <a:pt x="270890" y="954024"/>
                </a:lnTo>
                <a:lnTo>
                  <a:pt x="247438" y="1001989"/>
                </a:lnTo>
                <a:lnTo>
                  <a:pt x="223063" y="1053665"/>
                </a:lnTo>
                <a:lnTo>
                  <a:pt x="198155" y="1108568"/>
                </a:lnTo>
                <a:lnTo>
                  <a:pt x="173105" y="1166213"/>
                </a:lnTo>
                <a:lnTo>
                  <a:pt x="148304" y="1226117"/>
                </a:lnTo>
                <a:lnTo>
                  <a:pt x="124143" y="1287795"/>
                </a:lnTo>
                <a:lnTo>
                  <a:pt x="101013" y="1350764"/>
                </a:lnTo>
                <a:lnTo>
                  <a:pt x="79305" y="1414540"/>
                </a:lnTo>
                <a:lnTo>
                  <a:pt x="59410" y="1478637"/>
                </a:lnTo>
                <a:lnTo>
                  <a:pt x="41719" y="1542573"/>
                </a:lnTo>
                <a:lnTo>
                  <a:pt x="26622" y="1605863"/>
                </a:lnTo>
                <a:lnTo>
                  <a:pt x="14511" y="1668024"/>
                </a:lnTo>
                <a:lnTo>
                  <a:pt x="5776" y="1728570"/>
                </a:lnTo>
                <a:lnTo>
                  <a:pt x="809" y="1787018"/>
                </a:lnTo>
                <a:lnTo>
                  <a:pt x="0" y="1842885"/>
                </a:lnTo>
                <a:lnTo>
                  <a:pt x="3739" y="1895685"/>
                </a:lnTo>
                <a:lnTo>
                  <a:pt x="12419" y="1944935"/>
                </a:lnTo>
                <a:lnTo>
                  <a:pt x="26430" y="1990151"/>
                </a:lnTo>
                <a:lnTo>
                  <a:pt x="46163" y="2030848"/>
                </a:lnTo>
                <a:lnTo>
                  <a:pt x="72008" y="2066544"/>
                </a:lnTo>
                <a:lnTo>
                  <a:pt x="104793" y="2098006"/>
                </a:lnTo>
                <a:lnTo>
                  <a:pt x="144704" y="2126216"/>
                </a:lnTo>
                <a:lnTo>
                  <a:pt x="191177" y="2151351"/>
                </a:lnTo>
                <a:lnTo>
                  <a:pt x="243647" y="2173589"/>
                </a:lnTo>
                <a:lnTo>
                  <a:pt x="301549" y="2193107"/>
                </a:lnTo>
                <a:lnTo>
                  <a:pt x="364317" y="2210081"/>
                </a:lnTo>
                <a:lnTo>
                  <a:pt x="431386" y="2224690"/>
                </a:lnTo>
                <a:lnTo>
                  <a:pt x="502191" y="2237110"/>
                </a:lnTo>
                <a:lnTo>
                  <a:pt x="576167" y="2247518"/>
                </a:lnTo>
                <a:lnTo>
                  <a:pt x="652748" y="2256091"/>
                </a:lnTo>
                <a:lnTo>
                  <a:pt x="731369" y="2263007"/>
                </a:lnTo>
                <a:lnTo>
                  <a:pt x="811465" y="2268443"/>
                </a:lnTo>
                <a:lnTo>
                  <a:pt x="892472" y="2272576"/>
                </a:lnTo>
                <a:lnTo>
                  <a:pt x="973823" y="2275583"/>
                </a:lnTo>
                <a:lnTo>
                  <a:pt x="1054953" y="2277641"/>
                </a:lnTo>
                <a:lnTo>
                  <a:pt x="1135297" y="2278928"/>
                </a:lnTo>
                <a:lnTo>
                  <a:pt x="1214291" y="2279620"/>
                </a:lnTo>
                <a:lnTo>
                  <a:pt x="1255949" y="2279769"/>
                </a:lnTo>
                <a:lnTo>
                  <a:pt x="1651229" y="2279667"/>
                </a:lnTo>
                <a:lnTo>
                  <a:pt x="1746317" y="2278928"/>
                </a:lnTo>
                <a:lnTo>
                  <a:pt x="1830085" y="2277641"/>
                </a:lnTo>
                <a:lnTo>
                  <a:pt x="1915145" y="2275583"/>
                </a:lnTo>
                <a:lnTo>
                  <a:pt x="2000828" y="2272576"/>
                </a:lnTo>
                <a:lnTo>
                  <a:pt x="2086468" y="2268443"/>
                </a:lnTo>
                <a:lnTo>
                  <a:pt x="2171397" y="2263007"/>
                </a:lnTo>
                <a:lnTo>
                  <a:pt x="2254948" y="2256091"/>
                </a:lnTo>
                <a:lnTo>
                  <a:pt x="2336453" y="2247518"/>
                </a:lnTo>
                <a:lnTo>
                  <a:pt x="2415244" y="2237110"/>
                </a:lnTo>
                <a:lnTo>
                  <a:pt x="2490654" y="2224690"/>
                </a:lnTo>
                <a:lnTo>
                  <a:pt x="2562016" y="2210081"/>
                </a:lnTo>
                <a:lnTo>
                  <a:pt x="2628661" y="2193107"/>
                </a:lnTo>
                <a:lnTo>
                  <a:pt x="2689924" y="2173589"/>
                </a:lnTo>
                <a:lnTo>
                  <a:pt x="2745135" y="2151351"/>
                </a:lnTo>
                <a:lnTo>
                  <a:pt x="2793627" y="2126216"/>
                </a:lnTo>
                <a:lnTo>
                  <a:pt x="2834734" y="2098006"/>
                </a:lnTo>
                <a:lnTo>
                  <a:pt x="2867787" y="2066544"/>
                </a:lnTo>
                <a:lnTo>
                  <a:pt x="2892965" y="2030848"/>
                </a:lnTo>
                <a:lnTo>
                  <a:pt x="2911208" y="1990151"/>
                </a:lnTo>
                <a:lnTo>
                  <a:pt x="2922984" y="1944935"/>
                </a:lnTo>
                <a:lnTo>
                  <a:pt x="2928765" y="1895685"/>
                </a:lnTo>
                <a:lnTo>
                  <a:pt x="2929020" y="1842885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14392" y="2236455"/>
            <a:ext cx="1951059" cy="824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 indent="543334">
              <a:lnSpc>
                <a:spcPts val="3080"/>
              </a:lnSpc>
            </a:pPr>
            <a:r>
              <a:rPr sz="3200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same subproblem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81333" y="1219655"/>
            <a:ext cx="549531" cy="535383"/>
          </a:xfrm>
          <a:custGeom>
            <a:avLst/>
            <a:gdLst/>
            <a:ahLst/>
            <a:cxnLst/>
            <a:rect l="l" t="t" r="r" b="b"/>
            <a:pathLst>
              <a:path w="548004" h="533400">
                <a:moveTo>
                  <a:pt x="547877" y="266700"/>
                </a:moveTo>
                <a:lnTo>
                  <a:pt x="544291" y="223310"/>
                </a:lnTo>
                <a:lnTo>
                  <a:pt x="533905" y="182197"/>
                </a:lnTo>
                <a:lnTo>
                  <a:pt x="517284" y="143900"/>
                </a:lnTo>
                <a:lnTo>
                  <a:pt x="494988" y="108959"/>
                </a:lnTo>
                <a:lnTo>
                  <a:pt x="467582" y="77914"/>
                </a:lnTo>
                <a:lnTo>
                  <a:pt x="435626" y="51303"/>
                </a:lnTo>
                <a:lnTo>
                  <a:pt x="399683" y="29667"/>
                </a:lnTo>
                <a:lnTo>
                  <a:pt x="360316" y="13545"/>
                </a:lnTo>
                <a:lnTo>
                  <a:pt x="318087" y="3476"/>
                </a:lnTo>
                <a:lnTo>
                  <a:pt x="273558" y="0"/>
                </a:lnTo>
                <a:lnTo>
                  <a:pt x="251149" y="880"/>
                </a:lnTo>
                <a:lnTo>
                  <a:pt x="207885" y="7720"/>
                </a:lnTo>
                <a:lnTo>
                  <a:pt x="167163" y="20883"/>
                </a:lnTo>
                <a:lnTo>
                  <a:pt x="129550" y="39830"/>
                </a:lnTo>
                <a:lnTo>
                  <a:pt x="95613" y="64021"/>
                </a:lnTo>
                <a:lnTo>
                  <a:pt x="65919" y="92916"/>
                </a:lnTo>
                <a:lnTo>
                  <a:pt x="41034" y="125977"/>
                </a:lnTo>
                <a:lnTo>
                  <a:pt x="21526" y="162663"/>
                </a:lnTo>
                <a:lnTo>
                  <a:pt x="7962" y="202435"/>
                </a:lnTo>
                <a:lnTo>
                  <a:pt x="908" y="244754"/>
                </a:lnTo>
                <a:lnTo>
                  <a:pt x="0" y="266700"/>
                </a:lnTo>
                <a:lnTo>
                  <a:pt x="908" y="288542"/>
                </a:lnTo>
                <a:lnTo>
                  <a:pt x="7962" y="330716"/>
                </a:lnTo>
                <a:lnTo>
                  <a:pt x="21526" y="370415"/>
                </a:lnTo>
                <a:lnTo>
                  <a:pt x="41034" y="407084"/>
                </a:lnTo>
                <a:lnTo>
                  <a:pt x="65919" y="440172"/>
                </a:lnTo>
                <a:lnTo>
                  <a:pt x="95613" y="469124"/>
                </a:lnTo>
                <a:lnTo>
                  <a:pt x="129550" y="493387"/>
                </a:lnTo>
                <a:lnTo>
                  <a:pt x="167163" y="512409"/>
                </a:lnTo>
                <a:lnTo>
                  <a:pt x="207885" y="525635"/>
                </a:lnTo>
                <a:lnTo>
                  <a:pt x="251149" y="532514"/>
                </a:lnTo>
                <a:lnTo>
                  <a:pt x="273558" y="533400"/>
                </a:lnTo>
                <a:lnTo>
                  <a:pt x="296074" y="532514"/>
                </a:lnTo>
                <a:lnTo>
                  <a:pt x="339524" y="525635"/>
                </a:lnTo>
                <a:lnTo>
                  <a:pt x="380392" y="512409"/>
                </a:lnTo>
                <a:lnTo>
                  <a:pt x="418118" y="493387"/>
                </a:lnTo>
                <a:lnTo>
                  <a:pt x="452137" y="469124"/>
                </a:lnTo>
                <a:lnTo>
                  <a:pt x="481889" y="440172"/>
                </a:lnTo>
                <a:lnTo>
                  <a:pt x="506810" y="407084"/>
                </a:lnTo>
                <a:lnTo>
                  <a:pt x="526339" y="370415"/>
                </a:lnTo>
                <a:lnTo>
                  <a:pt x="539913" y="330716"/>
                </a:lnTo>
                <a:lnTo>
                  <a:pt x="546969" y="288542"/>
                </a:lnTo>
                <a:lnTo>
                  <a:pt x="547877" y="2667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04921" y="1143171"/>
            <a:ext cx="549531" cy="535383"/>
          </a:xfrm>
          <a:custGeom>
            <a:avLst/>
            <a:gdLst/>
            <a:ahLst/>
            <a:cxnLst/>
            <a:rect l="l" t="t" r="r" b="b"/>
            <a:pathLst>
              <a:path w="548004" h="533400">
                <a:moveTo>
                  <a:pt x="547877" y="266700"/>
                </a:moveTo>
                <a:lnTo>
                  <a:pt x="544291" y="223310"/>
                </a:lnTo>
                <a:lnTo>
                  <a:pt x="533905" y="182197"/>
                </a:lnTo>
                <a:lnTo>
                  <a:pt x="517284" y="143900"/>
                </a:lnTo>
                <a:lnTo>
                  <a:pt x="494988" y="108959"/>
                </a:lnTo>
                <a:lnTo>
                  <a:pt x="467582" y="77914"/>
                </a:lnTo>
                <a:lnTo>
                  <a:pt x="435626" y="51303"/>
                </a:lnTo>
                <a:lnTo>
                  <a:pt x="399683" y="29667"/>
                </a:lnTo>
                <a:lnTo>
                  <a:pt x="360316" y="13545"/>
                </a:lnTo>
                <a:lnTo>
                  <a:pt x="318087" y="3476"/>
                </a:lnTo>
                <a:lnTo>
                  <a:pt x="273558" y="0"/>
                </a:lnTo>
                <a:lnTo>
                  <a:pt x="251149" y="880"/>
                </a:lnTo>
                <a:lnTo>
                  <a:pt x="207885" y="7720"/>
                </a:lnTo>
                <a:lnTo>
                  <a:pt x="167163" y="20883"/>
                </a:lnTo>
                <a:lnTo>
                  <a:pt x="129550" y="39830"/>
                </a:lnTo>
                <a:lnTo>
                  <a:pt x="95613" y="64021"/>
                </a:lnTo>
                <a:lnTo>
                  <a:pt x="65919" y="92916"/>
                </a:lnTo>
                <a:lnTo>
                  <a:pt x="41034" y="125977"/>
                </a:lnTo>
                <a:lnTo>
                  <a:pt x="21526" y="162663"/>
                </a:lnTo>
                <a:lnTo>
                  <a:pt x="7962" y="202435"/>
                </a:lnTo>
                <a:lnTo>
                  <a:pt x="908" y="244754"/>
                </a:lnTo>
                <a:lnTo>
                  <a:pt x="0" y="266700"/>
                </a:lnTo>
                <a:lnTo>
                  <a:pt x="908" y="288542"/>
                </a:lnTo>
                <a:lnTo>
                  <a:pt x="7962" y="330716"/>
                </a:lnTo>
                <a:lnTo>
                  <a:pt x="21526" y="370415"/>
                </a:lnTo>
                <a:lnTo>
                  <a:pt x="41034" y="407084"/>
                </a:lnTo>
                <a:lnTo>
                  <a:pt x="65919" y="440172"/>
                </a:lnTo>
                <a:lnTo>
                  <a:pt x="95613" y="469124"/>
                </a:lnTo>
                <a:lnTo>
                  <a:pt x="129550" y="493387"/>
                </a:lnTo>
                <a:lnTo>
                  <a:pt x="167163" y="512409"/>
                </a:lnTo>
                <a:lnTo>
                  <a:pt x="207885" y="525635"/>
                </a:lnTo>
                <a:lnTo>
                  <a:pt x="251149" y="532514"/>
                </a:lnTo>
                <a:lnTo>
                  <a:pt x="273558" y="533400"/>
                </a:lnTo>
                <a:lnTo>
                  <a:pt x="296074" y="532514"/>
                </a:lnTo>
                <a:lnTo>
                  <a:pt x="339524" y="525635"/>
                </a:lnTo>
                <a:lnTo>
                  <a:pt x="380392" y="512409"/>
                </a:lnTo>
                <a:lnTo>
                  <a:pt x="418118" y="493387"/>
                </a:lnTo>
                <a:lnTo>
                  <a:pt x="452137" y="469124"/>
                </a:lnTo>
                <a:lnTo>
                  <a:pt x="481889" y="440172"/>
                </a:lnTo>
                <a:lnTo>
                  <a:pt x="506810" y="407084"/>
                </a:lnTo>
                <a:lnTo>
                  <a:pt x="526339" y="370415"/>
                </a:lnTo>
                <a:lnTo>
                  <a:pt x="539913" y="330716"/>
                </a:lnTo>
                <a:lnTo>
                  <a:pt x="546969" y="288542"/>
                </a:lnTo>
                <a:lnTo>
                  <a:pt x="547877" y="26670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04921" y="1143171"/>
            <a:ext cx="549531" cy="535383"/>
          </a:xfrm>
          <a:custGeom>
            <a:avLst/>
            <a:gdLst/>
            <a:ahLst/>
            <a:cxnLst/>
            <a:rect l="l" t="t" r="r" b="b"/>
            <a:pathLst>
              <a:path w="548004" h="533400">
                <a:moveTo>
                  <a:pt x="273558" y="0"/>
                </a:moveTo>
                <a:lnTo>
                  <a:pt x="229235" y="3476"/>
                </a:lnTo>
                <a:lnTo>
                  <a:pt x="187171" y="13545"/>
                </a:lnTo>
                <a:lnTo>
                  <a:pt x="147933" y="29667"/>
                </a:lnTo>
                <a:lnTo>
                  <a:pt x="112087" y="51303"/>
                </a:lnTo>
                <a:lnTo>
                  <a:pt x="80200" y="77914"/>
                </a:lnTo>
                <a:lnTo>
                  <a:pt x="52840" y="108959"/>
                </a:lnTo>
                <a:lnTo>
                  <a:pt x="30572" y="143900"/>
                </a:lnTo>
                <a:lnTo>
                  <a:pt x="13965" y="182197"/>
                </a:lnTo>
                <a:lnTo>
                  <a:pt x="3585" y="223310"/>
                </a:lnTo>
                <a:lnTo>
                  <a:pt x="0" y="266700"/>
                </a:lnTo>
                <a:lnTo>
                  <a:pt x="908" y="288542"/>
                </a:lnTo>
                <a:lnTo>
                  <a:pt x="7962" y="330716"/>
                </a:lnTo>
                <a:lnTo>
                  <a:pt x="21526" y="370415"/>
                </a:lnTo>
                <a:lnTo>
                  <a:pt x="41034" y="407084"/>
                </a:lnTo>
                <a:lnTo>
                  <a:pt x="65919" y="440172"/>
                </a:lnTo>
                <a:lnTo>
                  <a:pt x="95613" y="469124"/>
                </a:lnTo>
                <a:lnTo>
                  <a:pt x="129550" y="493387"/>
                </a:lnTo>
                <a:lnTo>
                  <a:pt x="167163" y="512409"/>
                </a:lnTo>
                <a:lnTo>
                  <a:pt x="207885" y="525635"/>
                </a:lnTo>
                <a:lnTo>
                  <a:pt x="251149" y="532514"/>
                </a:lnTo>
                <a:lnTo>
                  <a:pt x="273558" y="533400"/>
                </a:lnTo>
                <a:lnTo>
                  <a:pt x="296074" y="532514"/>
                </a:lnTo>
                <a:lnTo>
                  <a:pt x="339524" y="525635"/>
                </a:lnTo>
                <a:lnTo>
                  <a:pt x="380392" y="512409"/>
                </a:lnTo>
                <a:lnTo>
                  <a:pt x="418118" y="493387"/>
                </a:lnTo>
                <a:lnTo>
                  <a:pt x="452137" y="469124"/>
                </a:lnTo>
                <a:lnTo>
                  <a:pt x="481889" y="440172"/>
                </a:lnTo>
                <a:lnTo>
                  <a:pt x="506810" y="407084"/>
                </a:lnTo>
                <a:lnTo>
                  <a:pt x="526339" y="370415"/>
                </a:lnTo>
                <a:lnTo>
                  <a:pt x="539913" y="330716"/>
                </a:lnTo>
                <a:lnTo>
                  <a:pt x="546969" y="288542"/>
                </a:lnTo>
                <a:lnTo>
                  <a:pt x="547877" y="266700"/>
                </a:lnTo>
                <a:lnTo>
                  <a:pt x="546969" y="244754"/>
                </a:lnTo>
                <a:lnTo>
                  <a:pt x="539913" y="202435"/>
                </a:lnTo>
                <a:lnTo>
                  <a:pt x="526339" y="162663"/>
                </a:lnTo>
                <a:lnTo>
                  <a:pt x="506810" y="125977"/>
                </a:lnTo>
                <a:lnTo>
                  <a:pt x="481889" y="92916"/>
                </a:lnTo>
                <a:lnTo>
                  <a:pt x="452137" y="64021"/>
                </a:lnTo>
                <a:lnTo>
                  <a:pt x="418118" y="39830"/>
                </a:lnTo>
                <a:lnTo>
                  <a:pt x="380392" y="20883"/>
                </a:lnTo>
                <a:lnTo>
                  <a:pt x="339524" y="7720"/>
                </a:lnTo>
                <a:lnTo>
                  <a:pt x="296074" y="880"/>
                </a:lnTo>
                <a:lnTo>
                  <a:pt x="27355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36240" y="2137454"/>
            <a:ext cx="551442" cy="535383"/>
          </a:xfrm>
          <a:custGeom>
            <a:avLst/>
            <a:gdLst/>
            <a:ahLst/>
            <a:cxnLst/>
            <a:rect l="l" t="t" r="r" b="b"/>
            <a:pathLst>
              <a:path w="549910" h="533400">
                <a:moveTo>
                  <a:pt x="549401" y="266699"/>
                </a:moveTo>
                <a:lnTo>
                  <a:pt x="545815" y="223310"/>
                </a:lnTo>
                <a:lnTo>
                  <a:pt x="535429" y="182197"/>
                </a:lnTo>
                <a:lnTo>
                  <a:pt x="518808" y="143900"/>
                </a:lnTo>
                <a:lnTo>
                  <a:pt x="496513" y="108959"/>
                </a:lnTo>
                <a:lnTo>
                  <a:pt x="469106" y="77914"/>
                </a:lnTo>
                <a:lnTo>
                  <a:pt x="437150" y="51303"/>
                </a:lnTo>
                <a:lnTo>
                  <a:pt x="401207" y="29667"/>
                </a:lnTo>
                <a:lnTo>
                  <a:pt x="361840" y="13545"/>
                </a:lnTo>
                <a:lnTo>
                  <a:pt x="319610" y="3476"/>
                </a:lnTo>
                <a:lnTo>
                  <a:pt x="275081" y="0"/>
                </a:lnTo>
                <a:lnTo>
                  <a:pt x="252559" y="880"/>
                </a:lnTo>
                <a:lnTo>
                  <a:pt x="209069" y="7720"/>
                </a:lnTo>
                <a:lnTo>
                  <a:pt x="168128" y="20883"/>
                </a:lnTo>
                <a:lnTo>
                  <a:pt x="130307" y="39830"/>
                </a:lnTo>
                <a:lnTo>
                  <a:pt x="96178" y="64021"/>
                </a:lnTo>
                <a:lnTo>
                  <a:pt x="66312" y="92916"/>
                </a:lnTo>
                <a:lnTo>
                  <a:pt x="41281" y="125977"/>
                </a:lnTo>
                <a:lnTo>
                  <a:pt x="21657" y="162663"/>
                </a:lnTo>
                <a:lnTo>
                  <a:pt x="8011" y="202435"/>
                </a:lnTo>
                <a:lnTo>
                  <a:pt x="913" y="244754"/>
                </a:lnTo>
                <a:lnTo>
                  <a:pt x="0" y="266699"/>
                </a:lnTo>
                <a:lnTo>
                  <a:pt x="913" y="288542"/>
                </a:lnTo>
                <a:lnTo>
                  <a:pt x="8011" y="330716"/>
                </a:lnTo>
                <a:lnTo>
                  <a:pt x="21657" y="370415"/>
                </a:lnTo>
                <a:lnTo>
                  <a:pt x="41281" y="407084"/>
                </a:lnTo>
                <a:lnTo>
                  <a:pt x="66312" y="440172"/>
                </a:lnTo>
                <a:lnTo>
                  <a:pt x="96178" y="469124"/>
                </a:lnTo>
                <a:lnTo>
                  <a:pt x="130307" y="493387"/>
                </a:lnTo>
                <a:lnTo>
                  <a:pt x="168128" y="512409"/>
                </a:lnTo>
                <a:lnTo>
                  <a:pt x="209069" y="525635"/>
                </a:lnTo>
                <a:lnTo>
                  <a:pt x="252559" y="532514"/>
                </a:lnTo>
                <a:lnTo>
                  <a:pt x="275081" y="533399"/>
                </a:lnTo>
                <a:lnTo>
                  <a:pt x="297598" y="532514"/>
                </a:lnTo>
                <a:lnTo>
                  <a:pt x="341048" y="525635"/>
                </a:lnTo>
                <a:lnTo>
                  <a:pt x="381916" y="512409"/>
                </a:lnTo>
                <a:lnTo>
                  <a:pt x="419642" y="493387"/>
                </a:lnTo>
                <a:lnTo>
                  <a:pt x="453661" y="469124"/>
                </a:lnTo>
                <a:lnTo>
                  <a:pt x="483413" y="440172"/>
                </a:lnTo>
                <a:lnTo>
                  <a:pt x="508334" y="407084"/>
                </a:lnTo>
                <a:lnTo>
                  <a:pt x="527863" y="370415"/>
                </a:lnTo>
                <a:lnTo>
                  <a:pt x="541437" y="330716"/>
                </a:lnTo>
                <a:lnTo>
                  <a:pt x="548493" y="288542"/>
                </a:lnTo>
                <a:lnTo>
                  <a:pt x="549401" y="26669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59829" y="2060971"/>
            <a:ext cx="551442" cy="535383"/>
          </a:xfrm>
          <a:custGeom>
            <a:avLst/>
            <a:gdLst/>
            <a:ahLst/>
            <a:cxnLst/>
            <a:rect l="l" t="t" r="r" b="b"/>
            <a:pathLst>
              <a:path w="549910" h="533400">
                <a:moveTo>
                  <a:pt x="549401" y="266699"/>
                </a:moveTo>
                <a:lnTo>
                  <a:pt x="545815" y="223310"/>
                </a:lnTo>
                <a:lnTo>
                  <a:pt x="535429" y="182197"/>
                </a:lnTo>
                <a:lnTo>
                  <a:pt x="518808" y="143900"/>
                </a:lnTo>
                <a:lnTo>
                  <a:pt x="496513" y="108959"/>
                </a:lnTo>
                <a:lnTo>
                  <a:pt x="469106" y="77914"/>
                </a:lnTo>
                <a:lnTo>
                  <a:pt x="437150" y="51303"/>
                </a:lnTo>
                <a:lnTo>
                  <a:pt x="401207" y="29667"/>
                </a:lnTo>
                <a:lnTo>
                  <a:pt x="361840" y="13545"/>
                </a:lnTo>
                <a:lnTo>
                  <a:pt x="319610" y="3476"/>
                </a:lnTo>
                <a:lnTo>
                  <a:pt x="275081" y="0"/>
                </a:lnTo>
                <a:lnTo>
                  <a:pt x="252559" y="880"/>
                </a:lnTo>
                <a:lnTo>
                  <a:pt x="209069" y="7720"/>
                </a:lnTo>
                <a:lnTo>
                  <a:pt x="168128" y="20883"/>
                </a:lnTo>
                <a:lnTo>
                  <a:pt x="130307" y="39830"/>
                </a:lnTo>
                <a:lnTo>
                  <a:pt x="96178" y="64021"/>
                </a:lnTo>
                <a:lnTo>
                  <a:pt x="66312" y="92916"/>
                </a:lnTo>
                <a:lnTo>
                  <a:pt x="41281" y="125977"/>
                </a:lnTo>
                <a:lnTo>
                  <a:pt x="21657" y="162663"/>
                </a:lnTo>
                <a:lnTo>
                  <a:pt x="8011" y="202435"/>
                </a:lnTo>
                <a:lnTo>
                  <a:pt x="913" y="244754"/>
                </a:lnTo>
                <a:lnTo>
                  <a:pt x="0" y="266699"/>
                </a:lnTo>
                <a:lnTo>
                  <a:pt x="913" y="288542"/>
                </a:lnTo>
                <a:lnTo>
                  <a:pt x="8011" y="330716"/>
                </a:lnTo>
                <a:lnTo>
                  <a:pt x="21657" y="370415"/>
                </a:lnTo>
                <a:lnTo>
                  <a:pt x="41281" y="407084"/>
                </a:lnTo>
                <a:lnTo>
                  <a:pt x="66312" y="440172"/>
                </a:lnTo>
                <a:lnTo>
                  <a:pt x="96178" y="469124"/>
                </a:lnTo>
                <a:lnTo>
                  <a:pt x="130307" y="493387"/>
                </a:lnTo>
                <a:lnTo>
                  <a:pt x="168128" y="512409"/>
                </a:lnTo>
                <a:lnTo>
                  <a:pt x="209069" y="525635"/>
                </a:lnTo>
                <a:lnTo>
                  <a:pt x="252559" y="532514"/>
                </a:lnTo>
                <a:lnTo>
                  <a:pt x="275081" y="533399"/>
                </a:lnTo>
                <a:lnTo>
                  <a:pt x="297598" y="532514"/>
                </a:lnTo>
                <a:lnTo>
                  <a:pt x="341048" y="525635"/>
                </a:lnTo>
                <a:lnTo>
                  <a:pt x="381916" y="512409"/>
                </a:lnTo>
                <a:lnTo>
                  <a:pt x="419642" y="493387"/>
                </a:lnTo>
                <a:lnTo>
                  <a:pt x="453661" y="469124"/>
                </a:lnTo>
                <a:lnTo>
                  <a:pt x="483413" y="440172"/>
                </a:lnTo>
                <a:lnTo>
                  <a:pt x="508334" y="407084"/>
                </a:lnTo>
                <a:lnTo>
                  <a:pt x="527863" y="370415"/>
                </a:lnTo>
                <a:lnTo>
                  <a:pt x="541437" y="330716"/>
                </a:lnTo>
                <a:lnTo>
                  <a:pt x="548493" y="288542"/>
                </a:lnTo>
                <a:lnTo>
                  <a:pt x="549401" y="266699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59829" y="2060971"/>
            <a:ext cx="551442" cy="535383"/>
          </a:xfrm>
          <a:custGeom>
            <a:avLst/>
            <a:gdLst/>
            <a:ahLst/>
            <a:cxnLst/>
            <a:rect l="l" t="t" r="r" b="b"/>
            <a:pathLst>
              <a:path w="549910" h="533400">
                <a:moveTo>
                  <a:pt x="275081" y="0"/>
                </a:moveTo>
                <a:lnTo>
                  <a:pt x="230531" y="3476"/>
                </a:lnTo>
                <a:lnTo>
                  <a:pt x="188244" y="13545"/>
                </a:lnTo>
                <a:lnTo>
                  <a:pt x="148791" y="29667"/>
                </a:lnTo>
                <a:lnTo>
                  <a:pt x="112745" y="51303"/>
                </a:lnTo>
                <a:lnTo>
                  <a:pt x="80676" y="77914"/>
                </a:lnTo>
                <a:lnTo>
                  <a:pt x="53157" y="108959"/>
                </a:lnTo>
                <a:lnTo>
                  <a:pt x="30758" y="143900"/>
                </a:lnTo>
                <a:lnTo>
                  <a:pt x="14051" y="182197"/>
                </a:lnTo>
                <a:lnTo>
                  <a:pt x="3608" y="223310"/>
                </a:lnTo>
                <a:lnTo>
                  <a:pt x="0" y="266699"/>
                </a:lnTo>
                <a:lnTo>
                  <a:pt x="913" y="288542"/>
                </a:lnTo>
                <a:lnTo>
                  <a:pt x="8011" y="330716"/>
                </a:lnTo>
                <a:lnTo>
                  <a:pt x="21657" y="370415"/>
                </a:lnTo>
                <a:lnTo>
                  <a:pt x="41281" y="407084"/>
                </a:lnTo>
                <a:lnTo>
                  <a:pt x="66312" y="440172"/>
                </a:lnTo>
                <a:lnTo>
                  <a:pt x="96178" y="469124"/>
                </a:lnTo>
                <a:lnTo>
                  <a:pt x="130307" y="493387"/>
                </a:lnTo>
                <a:lnTo>
                  <a:pt x="168128" y="512409"/>
                </a:lnTo>
                <a:lnTo>
                  <a:pt x="209069" y="525635"/>
                </a:lnTo>
                <a:lnTo>
                  <a:pt x="252559" y="532514"/>
                </a:lnTo>
                <a:lnTo>
                  <a:pt x="275081" y="533399"/>
                </a:lnTo>
                <a:lnTo>
                  <a:pt x="297598" y="532514"/>
                </a:lnTo>
                <a:lnTo>
                  <a:pt x="341048" y="525635"/>
                </a:lnTo>
                <a:lnTo>
                  <a:pt x="381916" y="512409"/>
                </a:lnTo>
                <a:lnTo>
                  <a:pt x="419642" y="493387"/>
                </a:lnTo>
                <a:lnTo>
                  <a:pt x="453661" y="469124"/>
                </a:lnTo>
                <a:lnTo>
                  <a:pt x="483413" y="440172"/>
                </a:lnTo>
                <a:lnTo>
                  <a:pt x="508334" y="407084"/>
                </a:lnTo>
                <a:lnTo>
                  <a:pt x="527863" y="370415"/>
                </a:lnTo>
                <a:lnTo>
                  <a:pt x="541437" y="330716"/>
                </a:lnTo>
                <a:lnTo>
                  <a:pt x="548493" y="288542"/>
                </a:lnTo>
                <a:lnTo>
                  <a:pt x="549401" y="266699"/>
                </a:lnTo>
                <a:lnTo>
                  <a:pt x="548493" y="244754"/>
                </a:lnTo>
                <a:lnTo>
                  <a:pt x="541437" y="202435"/>
                </a:lnTo>
                <a:lnTo>
                  <a:pt x="527863" y="162663"/>
                </a:lnTo>
                <a:lnTo>
                  <a:pt x="508334" y="125977"/>
                </a:lnTo>
                <a:lnTo>
                  <a:pt x="483413" y="92916"/>
                </a:lnTo>
                <a:lnTo>
                  <a:pt x="453661" y="64021"/>
                </a:lnTo>
                <a:lnTo>
                  <a:pt x="419642" y="39830"/>
                </a:lnTo>
                <a:lnTo>
                  <a:pt x="381916" y="20883"/>
                </a:lnTo>
                <a:lnTo>
                  <a:pt x="341048" y="7720"/>
                </a:lnTo>
                <a:lnTo>
                  <a:pt x="297598" y="880"/>
                </a:lnTo>
                <a:lnTo>
                  <a:pt x="27508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83680" y="3055253"/>
            <a:ext cx="551442" cy="535383"/>
          </a:xfrm>
          <a:custGeom>
            <a:avLst/>
            <a:gdLst/>
            <a:ahLst/>
            <a:cxnLst/>
            <a:rect l="l" t="t" r="r" b="b"/>
            <a:pathLst>
              <a:path w="549910" h="533400">
                <a:moveTo>
                  <a:pt x="549401" y="266700"/>
                </a:moveTo>
                <a:lnTo>
                  <a:pt x="545815" y="223310"/>
                </a:lnTo>
                <a:lnTo>
                  <a:pt x="535429" y="182197"/>
                </a:lnTo>
                <a:lnTo>
                  <a:pt x="518808" y="143900"/>
                </a:lnTo>
                <a:lnTo>
                  <a:pt x="496512" y="108960"/>
                </a:lnTo>
                <a:lnTo>
                  <a:pt x="469106" y="77914"/>
                </a:lnTo>
                <a:lnTo>
                  <a:pt x="437150" y="51304"/>
                </a:lnTo>
                <a:lnTo>
                  <a:pt x="401207" y="29667"/>
                </a:lnTo>
                <a:lnTo>
                  <a:pt x="361840" y="13545"/>
                </a:lnTo>
                <a:lnTo>
                  <a:pt x="319610" y="3476"/>
                </a:lnTo>
                <a:lnTo>
                  <a:pt x="275082" y="0"/>
                </a:lnTo>
                <a:lnTo>
                  <a:pt x="252456" y="880"/>
                </a:lnTo>
                <a:lnTo>
                  <a:pt x="208821" y="7720"/>
                </a:lnTo>
                <a:lnTo>
                  <a:pt x="167806" y="20883"/>
                </a:lnTo>
                <a:lnTo>
                  <a:pt x="129969" y="39830"/>
                </a:lnTo>
                <a:lnTo>
                  <a:pt x="95867" y="64021"/>
                </a:lnTo>
                <a:lnTo>
                  <a:pt x="66057" y="92916"/>
                </a:lnTo>
                <a:lnTo>
                  <a:pt x="41099" y="125977"/>
                </a:lnTo>
                <a:lnTo>
                  <a:pt x="21550" y="162663"/>
                </a:lnTo>
                <a:lnTo>
                  <a:pt x="7967" y="202435"/>
                </a:lnTo>
                <a:lnTo>
                  <a:pt x="908" y="244754"/>
                </a:lnTo>
                <a:lnTo>
                  <a:pt x="0" y="266700"/>
                </a:lnTo>
                <a:lnTo>
                  <a:pt x="908" y="288542"/>
                </a:lnTo>
                <a:lnTo>
                  <a:pt x="7967" y="330716"/>
                </a:lnTo>
                <a:lnTo>
                  <a:pt x="21550" y="370415"/>
                </a:lnTo>
                <a:lnTo>
                  <a:pt x="41099" y="407084"/>
                </a:lnTo>
                <a:lnTo>
                  <a:pt x="66057" y="440172"/>
                </a:lnTo>
                <a:lnTo>
                  <a:pt x="95867" y="469124"/>
                </a:lnTo>
                <a:lnTo>
                  <a:pt x="129969" y="493387"/>
                </a:lnTo>
                <a:lnTo>
                  <a:pt x="167806" y="512409"/>
                </a:lnTo>
                <a:lnTo>
                  <a:pt x="208821" y="525635"/>
                </a:lnTo>
                <a:lnTo>
                  <a:pt x="252456" y="532514"/>
                </a:lnTo>
                <a:lnTo>
                  <a:pt x="275082" y="533400"/>
                </a:lnTo>
                <a:lnTo>
                  <a:pt x="297598" y="532514"/>
                </a:lnTo>
                <a:lnTo>
                  <a:pt x="341048" y="525635"/>
                </a:lnTo>
                <a:lnTo>
                  <a:pt x="381916" y="512409"/>
                </a:lnTo>
                <a:lnTo>
                  <a:pt x="419641" y="493387"/>
                </a:lnTo>
                <a:lnTo>
                  <a:pt x="453661" y="469124"/>
                </a:lnTo>
                <a:lnTo>
                  <a:pt x="483413" y="440172"/>
                </a:lnTo>
                <a:lnTo>
                  <a:pt x="508334" y="407084"/>
                </a:lnTo>
                <a:lnTo>
                  <a:pt x="527863" y="370415"/>
                </a:lnTo>
                <a:lnTo>
                  <a:pt x="541437" y="330716"/>
                </a:lnTo>
                <a:lnTo>
                  <a:pt x="548493" y="288542"/>
                </a:lnTo>
                <a:lnTo>
                  <a:pt x="549401" y="2667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7268" y="2978770"/>
            <a:ext cx="551442" cy="535383"/>
          </a:xfrm>
          <a:custGeom>
            <a:avLst/>
            <a:gdLst/>
            <a:ahLst/>
            <a:cxnLst/>
            <a:rect l="l" t="t" r="r" b="b"/>
            <a:pathLst>
              <a:path w="549910" h="533400">
                <a:moveTo>
                  <a:pt x="549401" y="266700"/>
                </a:moveTo>
                <a:lnTo>
                  <a:pt x="545815" y="223310"/>
                </a:lnTo>
                <a:lnTo>
                  <a:pt x="535429" y="182197"/>
                </a:lnTo>
                <a:lnTo>
                  <a:pt x="518808" y="143900"/>
                </a:lnTo>
                <a:lnTo>
                  <a:pt x="496512" y="108960"/>
                </a:lnTo>
                <a:lnTo>
                  <a:pt x="469106" y="77914"/>
                </a:lnTo>
                <a:lnTo>
                  <a:pt x="437150" y="51304"/>
                </a:lnTo>
                <a:lnTo>
                  <a:pt x="401207" y="29667"/>
                </a:lnTo>
                <a:lnTo>
                  <a:pt x="361840" y="13545"/>
                </a:lnTo>
                <a:lnTo>
                  <a:pt x="319610" y="3476"/>
                </a:lnTo>
                <a:lnTo>
                  <a:pt x="275082" y="0"/>
                </a:lnTo>
                <a:lnTo>
                  <a:pt x="252456" y="880"/>
                </a:lnTo>
                <a:lnTo>
                  <a:pt x="208821" y="7720"/>
                </a:lnTo>
                <a:lnTo>
                  <a:pt x="167806" y="20883"/>
                </a:lnTo>
                <a:lnTo>
                  <a:pt x="129969" y="39830"/>
                </a:lnTo>
                <a:lnTo>
                  <a:pt x="95867" y="64021"/>
                </a:lnTo>
                <a:lnTo>
                  <a:pt x="66057" y="92916"/>
                </a:lnTo>
                <a:lnTo>
                  <a:pt x="41099" y="125977"/>
                </a:lnTo>
                <a:lnTo>
                  <a:pt x="21550" y="162663"/>
                </a:lnTo>
                <a:lnTo>
                  <a:pt x="7967" y="202435"/>
                </a:lnTo>
                <a:lnTo>
                  <a:pt x="908" y="244754"/>
                </a:lnTo>
                <a:lnTo>
                  <a:pt x="0" y="266700"/>
                </a:lnTo>
                <a:lnTo>
                  <a:pt x="908" y="288542"/>
                </a:lnTo>
                <a:lnTo>
                  <a:pt x="7967" y="330716"/>
                </a:lnTo>
                <a:lnTo>
                  <a:pt x="21550" y="370415"/>
                </a:lnTo>
                <a:lnTo>
                  <a:pt x="41099" y="407084"/>
                </a:lnTo>
                <a:lnTo>
                  <a:pt x="66057" y="440172"/>
                </a:lnTo>
                <a:lnTo>
                  <a:pt x="95867" y="469124"/>
                </a:lnTo>
                <a:lnTo>
                  <a:pt x="129969" y="493387"/>
                </a:lnTo>
                <a:lnTo>
                  <a:pt x="167806" y="512409"/>
                </a:lnTo>
                <a:lnTo>
                  <a:pt x="208821" y="525635"/>
                </a:lnTo>
                <a:lnTo>
                  <a:pt x="252456" y="532514"/>
                </a:lnTo>
                <a:lnTo>
                  <a:pt x="275082" y="533400"/>
                </a:lnTo>
                <a:lnTo>
                  <a:pt x="297598" y="532514"/>
                </a:lnTo>
                <a:lnTo>
                  <a:pt x="341048" y="525635"/>
                </a:lnTo>
                <a:lnTo>
                  <a:pt x="381916" y="512409"/>
                </a:lnTo>
                <a:lnTo>
                  <a:pt x="419641" y="493387"/>
                </a:lnTo>
                <a:lnTo>
                  <a:pt x="453661" y="469124"/>
                </a:lnTo>
                <a:lnTo>
                  <a:pt x="483413" y="440172"/>
                </a:lnTo>
                <a:lnTo>
                  <a:pt x="508334" y="407084"/>
                </a:lnTo>
                <a:lnTo>
                  <a:pt x="527863" y="370415"/>
                </a:lnTo>
                <a:lnTo>
                  <a:pt x="541437" y="330716"/>
                </a:lnTo>
                <a:lnTo>
                  <a:pt x="548493" y="288542"/>
                </a:lnTo>
                <a:lnTo>
                  <a:pt x="549401" y="26670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7268" y="2978770"/>
            <a:ext cx="551442" cy="535383"/>
          </a:xfrm>
          <a:custGeom>
            <a:avLst/>
            <a:gdLst/>
            <a:ahLst/>
            <a:cxnLst/>
            <a:rect l="l" t="t" r="r" b="b"/>
            <a:pathLst>
              <a:path w="549910" h="533400">
                <a:moveTo>
                  <a:pt x="275082" y="0"/>
                </a:moveTo>
                <a:lnTo>
                  <a:pt x="230346" y="3476"/>
                </a:lnTo>
                <a:lnTo>
                  <a:pt x="187951" y="13545"/>
                </a:lnTo>
                <a:lnTo>
                  <a:pt x="148455" y="29667"/>
                </a:lnTo>
                <a:lnTo>
                  <a:pt x="112416" y="51304"/>
                </a:lnTo>
                <a:lnTo>
                  <a:pt x="80390" y="77914"/>
                </a:lnTo>
                <a:lnTo>
                  <a:pt x="52937" y="108960"/>
                </a:lnTo>
                <a:lnTo>
                  <a:pt x="30614" y="143900"/>
                </a:lnTo>
                <a:lnTo>
                  <a:pt x="13978" y="182197"/>
                </a:lnTo>
                <a:lnTo>
                  <a:pt x="3587" y="223310"/>
                </a:lnTo>
                <a:lnTo>
                  <a:pt x="0" y="266700"/>
                </a:lnTo>
                <a:lnTo>
                  <a:pt x="908" y="288542"/>
                </a:lnTo>
                <a:lnTo>
                  <a:pt x="7967" y="330716"/>
                </a:lnTo>
                <a:lnTo>
                  <a:pt x="21550" y="370415"/>
                </a:lnTo>
                <a:lnTo>
                  <a:pt x="41099" y="407084"/>
                </a:lnTo>
                <a:lnTo>
                  <a:pt x="66057" y="440172"/>
                </a:lnTo>
                <a:lnTo>
                  <a:pt x="95867" y="469124"/>
                </a:lnTo>
                <a:lnTo>
                  <a:pt x="129969" y="493387"/>
                </a:lnTo>
                <a:lnTo>
                  <a:pt x="167806" y="512409"/>
                </a:lnTo>
                <a:lnTo>
                  <a:pt x="208821" y="525635"/>
                </a:lnTo>
                <a:lnTo>
                  <a:pt x="252456" y="532514"/>
                </a:lnTo>
                <a:lnTo>
                  <a:pt x="275082" y="533400"/>
                </a:lnTo>
                <a:lnTo>
                  <a:pt x="297598" y="532514"/>
                </a:lnTo>
                <a:lnTo>
                  <a:pt x="341048" y="525635"/>
                </a:lnTo>
                <a:lnTo>
                  <a:pt x="381916" y="512409"/>
                </a:lnTo>
                <a:lnTo>
                  <a:pt x="419641" y="493387"/>
                </a:lnTo>
                <a:lnTo>
                  <a:pt x="453661" y="469124"/>
                </a:lnTo>
                <a:lnTo>
                  <a:pt x="483413" y="440172"/>
                </a:lnTo>
                <a:lnTo>
                  <a:pt x="508334" y="407084"/>
                </a:lnTo>
                <a:lnTo>
                  <a:pt x="527863" y="370415"/>
                </a:lnTo>
                <a:lnTo>
                  <a:pt x="541437" y="330716"/>
                </a:lnTo>
                <a:lnTo>
                  <a:pt x="548493" y="288542"/>
                </a:lnTo>
                <a:lnTo>
                  <a:pt x="549401" y="266700"/>
                </a:lnTo>
                <a:lnTo>
                  <a:pt x="548493" y="244754"/>
                </a:lnTo>
                <a:lnTo>
                  <a:pt x="541437" y="202435"/>
                </a:lnTo>
                <a:lnTo>
                  <a:pt x="527863" y="162663"/>
                </a:lnTo>
                <a:lnTo>
                  <a:pt x="508334" y="125977"/>
                </a:lnTo>
                <a:lnTo>
                  <a:pt x="483413" y="92916"/>
                </a:lnTo>
                <a:lnTo>
                  <a:pt x="453661" y="64021"/>
                </a:lnTo>
                <a:lnTo>
                  <a:pt x="419641" y="39830"/>
                </a:lnTo>
                <a:lnTo>
                  <a:pt x="381916" y="20883"/>
                </a:lnTo>
                <a:lnTo>
                  <a:pt x="341048" y="7720"/>
                </a:lnTo>
                <a:lnTo>
                  <a:pt x="297598" y="880"/>
                </a:lnTo>
                <a:lnTo>
                  <a:pt x="275082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83116" y="2518341"/>
            <a:ext cx="458474" cy="460812"/>
          </a:xfrm>
          <a:custGeom>
            <a:avLst/>
            <a:gdLst/>
            <a:ahLst/>
            <a:cxnLst/>
            <a:rect l="l" t="t" r="r" b="b"/>
            <a:pathLst>
              <a:path w="457200" h="459105">
                <a:moveTo>
                  <a:pt x="0" y="458723"/>
                </a:moveTo>
                <a:lnTo>
                  <a:pt x="4572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29764" y="2518341"/>
            <a:ext cx="506231" cy="538570"/>
          </a:xfrm>
          <a:custGeom>
            <a:avLst/>
            <a:gdLst/>
            <a:ahLst/>
            <a:cxnLst/>
            <a:rect l="l" t="t" r="r" b="b"/>
            <a:pathLst>
              <a:path w="504825" h="536575">
                <a:moveTo>
                  <a:pt x="0" y="0"/>
                </a:moveTo>
                <a:lnTo>
                  <a:pt x="504444" y="53644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27799" y="3436141"/>
            <a:ext cx="160466" cy="384328"/>
          </a:xfrm>
          <a:custGeom>
            <a:avLst/>
            <a:gdLst/>
            <a:ahLst/>
            <a:cxnLst/>
            <a:rect l="l" t="t" r="r" b="b"/>
            <a:pathLst>
              <a:path w="160019" h="382904">
                <a:moveTo>
                  <a:pt x="160020" y="0"/>
                </a:moveTo>
                <a:lnTo>
                  <a:pt x="0" y="38252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77202" y="3436141"/>
            <a:ext cx="160466" cy="384328"/>
          </a:xfrm>
          <a:custGeom>
            <a:avLst/>
            <a:gdLst/>
            <a:ahLst/>
            <a:cxnLst/>
            <a:rect l="l" t="t" r="r" b="b"/>
            <a:pathLst>
              <a:path w="160019" h="382904">
                <a:moveTo>
                  <a:pt x="0" y="0"/>
                </a:moveTo>
                <a:lnTo>
                  <a:pt x="160019" y="38252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24897" y="2137454"/>
            <a:ext cx="548895" cy="535383"/>
          </a:xfrm>
          <a:custGeom>
            <a:avLst/>
            <a:gdLst/>
            <a:ahLst/>
            <a:cxnLst/>
            <a:rect l="l" t="t" r="r" b="b"/>
            <a:pathLst>
              <a:path w="547370" h="533400">
                <a:moveTo>
                  <a:pt x="547115" y="266700"/>
                </a:moveTo>
                <a:lnTo>
                  <a:pt x="543550" y="223310"/>
                </a:lnTo>
                <a:lnTo>
                  <a:pt x="533222" y="182197"/>
                </a:lnTo>
                <a:lnTo>
                  <a:pt x="516686" y="143900"/>
                </a:lnTo>
                <a:lnTo>
                  <a:pt x="494494" y="108959"/>
                </a:lnTo>
                <a:lnTo>
                  <a:pt x="467200" y="77914"/>
                </a:lnTo>
                <a:lnTo>
                  <a:pt x="435357" y="51303"/>
                </a:lnTo>
                <a:lnTo>
                  <a:pt x="399518" y="29667"/>
                </a:lnTo>
                <a:lnTo>
                  <a:pt x="360236" y="13545"/>
                </a:lnTo>
                <a:lnTo>
                  <a:pt x="318065" y="3476"/>
                </a:lnTo>
                <a:lnTo>
                  <a:pt x="273557" y="0"/>
                </a:lnTo>
                <a:lnTo>
                  <a:pt x="251149" y="880"/>
                </a:lnTo>
                <a:lnTo>
                  <a:pt x="207885" y="7720"/>
                </a:lnTo>
                <a:lnTo>
                  <a:pt x="167163" y="20883"/>
                </a:lnTo>
                <a:lnTo>
                  <a:pt x="129550" y="39830"/>
                </a:lnTo>
                <a:lnTo>
                  <a:pt x="95613" y="64021"/>
                </a:lnTo>
                <a:lnTo>
                  <a:pt x="65918" y="92916"/>
                </a:lnTo>
                <a:lnTo>
                  <a:pt x="41034" y="125977"/>
                </a:lnTo>
                <a:lnTo>
                  <a:pt x="21526" y="162663"/>
                </a:lnTo>
                <a:lnTo>
                  <a:pt x="7962" y="202435"/>
                </a:lnTo>
                <a:lnTo>
                  <a:pt x="908" y="244754"/>
                </a:lnTo>
                <a:lnTo>
                  <a:pt x="0" y="266700"/>
                </a:lnTo>
                <a:lnTo>
                  <a:pt x="908" y="288542"/>
                </a:lnTo>
                <a:lnTo>
                  <a:pt x="7962" y="330716"/>
                </a:lnTo>
                <a:lnTo>
                  <a:pt x="21526" y="370415"/>
                </a:lnTo>
                <a:lnTo>
                  <a:pt x="41034" y="407084"/>
                </a:lnTo>
                <a:lnTo>
                  <a:pt x="65918" y="440172"/>
                </a:lnTo>
                <a:lnTo>
                  <a:pt x="95613" y="469124"/>
                </a:lnTo>
                <a:lnTo>
                  <a:pt x="129550" y="493387"/>
                </a:lnTo>
                <a:lnTo>
                  <a:pt x="167163" y="512409"/>
                </a:lnTo>
                <a:lnTo>
                  <a:pt x="207885" y="525635"/>
                </a:lnTo>
                <a:lnTo>
                  <a:pt x="251149" y="532514"/>
                </a:lnTo>
                <a:lnTo>
                  <a:pt x="273557" y="533399"/>
                </a:lnTo>
                <a:lnTo>
                  <a:pt x="296069" y="532514"/>
                </a:lnTo>
                <a:lnTo>
                  <a:pt x="339477" y="525635"/>
                </a:lnTo>
                <a:lnTo>
                  <a:pt x="380273" y="512409"/>
                </a:lnTo>
                <a:lnTo>
                  <a:pt x="417903" y="493387"/>
                </a:lnTo>
                <a:lnTo>
                  <a:pt x="451813" y="469124"/>
                </a:lnTo>
                <a:lnTo>
                  <a:pt x="481451" y="440172"/>
                </a:lnTo>
                <a:lnTo>
                  <a:pt x="506263" y="407084"/>
                </a:lnTo>
                <a:lnTo>
                  <a:pt x="525696" y="370415"/>
                </a:lnTo>
                <a:lnTo>
                  <a:pt x="539197" y="330716"/>
                </a:lnTo>
                <a:lnTo>
                  <a:pt x="546212" y="288542"/>
                </a:lnTo>
                <a:lnTo>
                  <a:pt x="547115" y="2667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248485" y="2060971"/>
            <a:ext cx="548895" cy="535383"/>
          </a:xfrm>
          <a:custGeom>
            <a:avLst/>
            <a:gdLst/>
            <a:ahLst/>
            <a:cxnLst/>
            <a:rect l="l" t="t" r="r" b="b"/>
            <a:pathLst>
              <a:path w="547370" h="533400">
                <a:moveTo>
                  <a:pt x="547115" y="266700"/>
                </a:moveTo>
                <a:lnTo>
                  <a:pt x="543550" y="223310"/>
                </a:lnTo>
                <a:lnTo>
                  <a:pt x="533222" y="182197"/>
                </a:lnTo>
                <a:lnTo>
                  <a:pt x="516686" y="143900"/>
                </a:lnTo>
                <a:lnTo>
                  <a:pt x="494494" y="108959"/>
                </a:lnTo>
                <a:lnTo>
                  <a:pt x="467200" y="77914"/>
                </a:lnTo>
                <a:lnTo>
                  <a:pt x="435357" y="51303"/>
                </a:lnTo>
                <a:lnTo>
                  <a:pt x="399518" y="29667"/>
                </a:lnTo>
                <a:lnTo>
                  <a:pt x="360236" y="13545"/>
                </a:lnTo>
                <a:lnTo>
                  <a:pt x="318065" y="3476"/>
                </a:lnTo>
                <a:lnTo>
                  <a:pt x="273557" y="0"/>
                </a:lnTo>
                <a:lnTo>
                  <a:pt x="251149" y="880"/>
                </a:lnTo>
                <a:lnTo>
                  <a:pt x="207885" y="7720"/>
                </a:lnTo>
                <a:lnTo>
                  <a:pt x="167163" y="20883"/>
                </a:lnTo>
                <a:lnTo>
                  <a:pt x="129550" y="39830"/>
                </a:lnTo>
                <a:lnTo>
                  <a:pt x="95613" y="64021"/>
                </a:lnTo>
                <a:lnTo>
                  <a:pt x="65918" y="92916"/>
                </a:lnTo>
                <a:lnTo>
                  <a:pt x="41034" y="125977"/>
                </a:lnTo>
                <a:lnTo>
                  <a:pt x="21526" y="162663"/>
                </a:lnTo>
                <a:lnTo>
                  <a:pt x="7962" y="202435"/>
                </a:lnTo>
                <a:lnTo>
                  <a:pt x="908" y="244754"/>
                </a:lnTo>
                <a:lnTo>
                  <a:pt x="0" y="266700"/>
                </a:lnTo>
                <a:lnTo>
                  <a:pt x="908" y="288542"/>
                </a:lnTo>
                <a:lnTo>
                  <a:pt x="7962" y="330716"/>
                </a:lnTo>
                <a:lnTo>
                  <a:pt x="21526" y="370415"/>
                </a:lnTo>
                <a:lnTo>
                  <a:pt x="41034" y="407084"/>
                </a:lnTo>
                <a:lnTo>
                  <a:pt x="65918" y="440172"/>
                </a:lnTo>
                <a:lnTo>
                  <a:pt x="95613" y="469124"/>
                </a:lnTo>
                <a:lnTo>
                  <a:pt x="129550" y="493387"/>
                </a:lnTo>
                <a:lnTo>
                  <a:pt x="167163" y="512409"/>
                </a:lnTo>
                <a:lnTo>
                  <a:pt x="207885" y="525635"/>
                </a:lnTo>
                <a:lnTo>
                  <a:pt x="251149" y="532514"/>
                </a:lnTo>
                <a:lnTo>
                  <a:pt x="273557" y="533399"/>
                </a:lnTo>
                <a:lnTo>
                  <a:pt x="296069" y="532514"/>
                </a:lnTo>
                <a:lnTo>
                  <a:pt x="339477" y="525635"/>
                </a:lnTo>
                <a:lnTo>
                  <a:pt x="380273" y="512409"/>
                </a:lnTo>
                <a:lnTo>
                  <a:pt x="417903" y="493387"/>
                </a:lnTo>
                <a:lnTo>
                  <a:pt x="451813" y="469124"/>
                </a:lnTo>
                <a:lnTo>
                  <a:pt x="481451" y="440172"/>
                </a:lnTo>
                <a:lnTo>
                  <a:pt x="506263" y="407084"/>
                </a:lnTo>
                <a:lnTo>
                  <a:pt x="525696" y="370415"/>
                </a:lnTo>
                <a:lnTo>
                  <a:pt x="539197" y="330716"/>
                </a:lnTo>
                <a:lnTo>
                  <a:pt x="546212" y="288542"/>
                </a:lnTo>
                <a:lnTo>
                  <a:pt x="547115" y="26670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48485" y="2060971"/>
            <a:ext cx="548895" cy="535383"/>
          </a:xfrm>
          <a:custGeom>
            <a:avLst/>
            <a:gdLst/>
            <a:ahLst/>
            <a:cxnLst/>
            <a:rect l="l" t="t" r="r" b="b"/>
            <a:pathLst>
              <a:path w="547370" h="533400">
                <a:moveTo>
                  <a:pt x="273557" y="0"/>
                </a:moveTo>
                <a:lnTo>
                  <a:pt x="229235" y="3476"/>
                </a:lnTo>
                <a:lnTo>
                  <a:pt x="187171" y="13545"/>
                </a:lnTo>
                <a:lnTo>
                  <a:pt x="147932" y="29667"/>
                </a:lnTo>
                <a:lnTo>
                  <a:pt x="112086" y="51303"/>
                </a:lnTo>
                <a:lnTo>
                  <a:pt x="80200" y="77914"/>
                </a:lnTo>
                <a:lnTo>
                  <a:pt x="52840" y="108959"/>
                </a:lnTo>
                <a:lnTo>
                  <a:pt x="30572" y="143900"/>
                </a:lnTo>
                <a:lnTo>
                  <a:pt x="13965" y="182197"/>
                </a:lnTo>
                <a:lnTo>
                  <a:pt x="3585" y="223310"/>
                </a:lnTo>
                <a:lnTo>
                  <a:pt x="0" y="266700"/>
                </a:lnTo>
                <a:lnTo>
                  <a:pt x="908" y="288542"/>
                </a:lnTo>
                <a:lnTo>
                  <a:pt x="7962" y="330716"/>
                </a:lnTo>
                <a:lnTo>
                  <a:pt x="21526" y="370415"/>
                </a:lnTo>
                <a:lnTo>
                  <a:pt x="41034" y="407084"/>
                </a:lnTo>
                <a:lnTo>
                  <a:pt x="65918" y="440172"/>
                </a:lnTo>
                <a:lnTo>
                  <a:pt x="95613" y="469124"/>
                </a:lnTo>
                <a:lnTo>
                  <a:pt x="129550" y="493387"/>
                </a:lnTo>
                <a:lnTo>
                  <a:pt x="167163" y="512409"/>
                </a:lnTo>
                <a:lnTo>
                  <a:pt x="207885" y="525635"/>
                </a:lnTo>
                <a:lnTo>
                  <a:pt x="251149" y="532514"/>
                </a:lnTo>
                <a:lnTo>
                  <a:pt x="273557" y="533399"/>
                </a:lnTo>
                <a:lnTo>
                  <a:pt x="296069" y="532514"/>
                </a:lnTo>
                <a:lnTo>
                  <a:pt x="339477" y="525635"/>
                </a:lnTo>
                <a:lnTo>
                  <a:pt x="380273" y="512409"/>
                </a:lnTo>
                <a:lnTo>
                  <a:pt x="417903" y="493387"/>
                </a:lnTo>
                <a:lnTo>
                  <a:pt x="451813" y="469124"/>
                </a:lnTo>
                <a:lnTo>
                  <a:pt x="481451" y="440172"/>
                </a:lnTo>
                <a:lnTo>
                  <a:pt x="506263" y="407084"/>
                </a:lnTo>
                <a:lnTo>
                  <a:pt x="525696" y="370415"/>
                </a:lnTo>
                <a:lnTo>
                  <a:pt x="539197" y="330716"/>
                </a:lnTo>
                <a:lnTo>
                  <a:pt x="546212" y="288542"/>
                </a:lnTo>
                <a:lnTo>
                  <a:pt x="547115" y="266700"/>
                </a:lnTo>
                <a:lnTo>
                  <a:pt x="546212" y="244754"/>
                </a:lnTo>
                <a:lnTo>
                  <a:pt x="539197" y="202435"/>
                </a:lnTo>
                <a:lnTo>
                  <a:pt x="525696" y="162663"/>
                </a:lnTo>
                <a:lnTo>
                  <a:pt x="506263" y="125977"/>
                </a:lnTo>
                <a:lnTo>
                  <a:pt x="481451" y="92916"/>
                </a:lnTo>
                <a:lnTo>
                  <a:pt x="451813" y="64021"/>
                </a:lnTo>
                <a:lnTo>
                  <a:pt x="417903" y="39830"/>
                </a:lnTo>
                <a:lnTo>
                  <a:pt x="380273" y="20883"/>
                </a:lnTo>
                <a:lnTo>
                  <a:pt x="339477" y="7720"/>
                </a:lnTo>
                <a:lnTo>
                  <a:pt x="296069" y="880"/>
                </a:lnTo>
                <a:lnTo>
                  <a:pt x="27355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85963" y="3055253"/>
            <a:ext cx="550168" cy="535383"/>
          </a:xfrm>
          <a:custGeom>
            <a:avLst/>
            <a:gdLst/>
            <a:ahLst/>
            <a:cxnLst/>
            <a:rect l="l" t="t" r="r" b="b"/>
            <a:pathLst>
              <a:path w="548640" h="533400">
                <a:moveTo>
                  <a:pt x="548640" y="266700"/>
                </a:moveTo>
                <a:lnTo>
                  <a:pt x="545053" y="223310"/>
                </a:lnTo>
                <a:lnTo>
                  <a:pt x="534668" y="182197"/>
                </a:lnTo>
                <a:lnTo>
                  <a:pt x="518046" y="143900"/>
                </a:lnTo>
                <a:lnTo>
                  <a:pt x="495751" y="108960"/>
                </a:lnTo>
                <a:lnTo>
                  <a:pt x="468344" y="77914"/>
                </a:lnTo>
                <a:lnTo>
                  <a:pt x="436388" y="51304"/>
                </a:lnTo>
                <a:lnTo>
                  <a:pt x="400445" y="29667"/>
                </a:lnTo>
                <a:lnTo>
                  <a:pt x="361078" y="13545"/>
                </a:lnTo>
                <a:lnTo>
                  <a:pt x="318848" y="3476"/>
                </a:lnTo>
                <a:lnTo>
                  <a:pt x="274319" y="0"/>
                </a:lnTo>
                <a:lnTo>
                  <a:pt x="251802" y="880"/>
                </a:lnTo>
                <a:lnTo>
                  <a:pt x="208353" y="7720"/>
                </a:lnTo>
                <a:lnTo>
                  <a:pt x="167485" y="20883"/>
                </a:lnTo>
                <a:lnTo>
                  <a:pt x="129759" y="39830"/>
                </a:lnTo>
                <a:lnTo>
                  <a:pt x="95740" y="64021"/>
                </a:lnTo>
                <a:lnTo>
                  <a:pt x="65988" y="92916"/>
                </a:lnTo>
                <a:lnTo>
                  <a:pt x="41067" y="125977"/>
                </a:lnTo>
                <a:lnTo>
                  <a:pt x="21538" y="162663"/>
                </a:lnTo>
                <a:lnTo>
                  <a:pt x="7964" y="202435"/>
                </a:lnTo>
                <a:lnTo>
                  <a:pt x="908" y="244754"/>
                </a:lnTo>
                <a:lnTo>
                  <a:pt x="0" y="266700"/>
                </a:lnTo>
                <a:lnTo>
                  <a:pt x="908" y="288542"/>
                </a:lnTo>
                <a:lnTo>
                  <a:pt x="7964" y="330716"/>
                </a:lnTo>
                <a:lnTo>
                  <a:pt x="21538" y="370415"/>
                </a:lnTo>
                <a:lnTo>
                  <a:pt x="41067" y="407084"/>
                </a:lnTo>
                <a:lnTo>
                  <a:pt x="65988" y="440172"/>
                </a:lnTo>
                <a:lnTo>
                  <a:pt x="95740" y="469124"/>
                </a:lnTo>
                <a:lnTo>
                  <a:pt x="129759" y="493387"/>
                </a:lnTo>
                <a:lnTo>
                  <a:pt x="167485" y="512409"/>
                </a:lnTo>
                <a:lnTo>
                  <a:pt x="208353" y="525635"/>
                </a:lnTo>
                <a:lnTo>
                  <a:pt x="251802" y="532514"/>
                </a:lnTo>
                <a:lnTo>
                  <a:pt x="274319" y="533400"/>
                </a:lnTo>
                <a:lnTo>
                  <a:pt x="296836" y="532514"/>
                </a:lnTo>
                <a:lnTo>
                  <a:pt x="340286" y="525635"/>
                </a:lnTo>
                <a:lnTo>
                  <a:pt x="381154" y="512409"/>
                </a:lnTo>
                <a:lnTo>
                  <a:pt x="418879" y="493387"/>
                </a:lnTo>
                <a:lnTo>
                  <a:pt x="452899" y="469124"/>
                </a:lnTo>
                <a:lnTo>
                  <a:pt x="482651" y="440172"/>
                </a:lnTo>
                <a:lnTo>
                  <a:pt x="507572" y="407084"/>
                </a:lnTo>
                <a:lnTo>
                  <a:pt x="527101" y="370415"/>
                </a:lnTo>
                <a:lnTo>
                  <a:pt x="540675" y="330716"/>
                </a:lnTo>
                <a:lnTo>
                  <a:pt x="547731" y="288542"/>
                </a:lnTo>
                <a:lnTo>
                  <a:pt x="548640" y="26670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009551" y="2978770"/>
            <a:ext cx="550168" cy="535383"/>
          </a:xfrm>
          <a:custGeom>
            <a:avLst/>
            <a:gdLst/>
            <a:ahLst/>
            <a:cxnLst/>
            <a:rect l="l" t="t" r="r" b="b"/>
            <a:pathLst>
              <a:path w="548640" h="533400">
                <a:moveTo>
                  <a:pt x="548640" y="266700"/>
                </a:moveTo>
                <a:lnTo>
                  <a:pt x="545053" y="223310"/>
                </a:lnTo>
                <a:lnTo>
                  <a:pt x="534668" y="182197"/>
                </a:lnTo>
                <a:lnTo>
                  <a:pt x="518046" y="143900"/>
                </a:lnTo>
                <a:lnTo>
                  <a:pt x="495751" y="108960"/>
                </a:lnTo>
                <a:lnTo>
                  <a:pt x="468344" y="77914"/>
                </a:lnTo>
                <a:lnTo>
                  <a:pt x="436388" y="51304"/>
                </a:lnTo>
                <a:lnTo>
                  <a:pt x="400445" y="29667"/>
                </a:lnTo>
                <a:lnTo>
                  <a:pt x="361078" y="13545"/>
                </a:lnTo>
                <a:lnTo>
                  <a:pt x="318848" y="3476"/>
                </a:lnTo>
                <a:lnTo>
                  <a:pt x="274319" y="0"/>
                </a:lnTo>
                <a:lnTo>
                  <a:pt x="251802" y="880"/>
                </a:lnTo>
                <a:lnTo>
                  <a:pt x="208353" y="7720"/>
                </a:lnTo>
                <a:lnTo>
                  <a:pt x="167485" y="20883"/>
                </a:lnTo>
                <a:lnTo>
                  <a:pt x="129759" y="39830"/>
                </a:lnTo>
                <a:lnTo>
                  <a:pt x="95740" y="64021"/>
                </a:lnTo>
                <a:lnTo>
                  <a:pt x="65988" y="92916"/>
                </a:lnTo>
                <a:lnTo>
                  <a:pt x="41067" y="125977"/>
                </a:lnTo>
                <a:lnTo>
                  <a:pt x="21538" y="162663"/>
                </a:lnTo>
                <a:lnTo>
                  <a:pt x="7964" y="202435"/>
                </a:lnTo>
                <a:lnTo>
                  <a:pt x="908" y="244754"/>
                </a:lnTo>
                <a:lnTo>
                  <a:pt x="0" y="266700"/>
                </a:lnTo>
                <a:lnTo>
                  <a:pt x="908" y="288542"/>
                </a:lnTo>
                <a:lnTo>
                  <a:pt x="7964" y="330716"/>
                </a:lnTo>
                <a:lnTo>
                  <a:pt x="21538" y="370415"/>
                </a:lnTo>
                <a:lnTo>
                  <a:pt x="41067" y="407084"/>
                </a:lnTo>
                <a:lnTo>
                  <a:pt x="65988" y="440172"/>
                </a:lnTo>
                <a:lnTo>
                  <a:pt x="95740" y="469124"/>
                </a:lnTo>
                <a:lnTo>
                  <a:pt x="129759" y="493387"/>
                </a:lnTo>
                <a:lnTo>
                  <a:pt x="167485" y="512409"/>
                </a:lnTo>
                <a:lnTo>
                  <a:pt x="208353" y="525635"/>
                </a:lnTo>
                <a:lnTo>
                  <a:pt x="251802" y="532514"/>
                </a:lnTo>
                <a:lnTo>
                  <a:pt x="274319" y="533400"/>
                </a:lnTo>
                <a:lnTo>
                  <a:pt x="296836" y="532514"/>
                </a:lnTo>
                <a:lnTo>
                  <a:pt x="340286" y="525635"/>
                </a:lnTo>
                <a:lnTo>
                  <a:pt x="381154" y="512409"/>
                </a:lnTo>
                <a:lnTo>
                  <a:pt x="418879" y="493387"/>
                </a:lnTo>
                <a:lnTo>
                  <a:pt x="452899" y="469124"/>
                </a:lnTo>
                <a:lnTo>
                  <a:pt x="482651" y="440172"/>
                </a:lnTo>
                <a:lnTo>
                  <a:pt x="507572" y="407084"/>
                </a:lnTo>
                <a:lnTo>
                  <a:pt x="527101" y="370415"/>
                </a:lnTo>
                <a:lnTo>
                  <a:pt x="540675" y="330716"/>
                </a:lnTo>
                <a:lnTo>
                  <a:pt x="547731" y="288542"/>
                </a:lnTo>
                <a:lnTo>
                  <a:pt x="548640" y="26670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09551" y="2978770"/>
            <a:ext cx="550168" cy="535383"/>
          </a:xfrm>
          <a:custGeom>
            <a:avLst/>
            <a:gdLst/>
            <a:ahLst/>
            <a:cxnLst/>
            <a:rect l="l" t="t" r="r" b="b"/>
            <a:pathLst>
              <a:path w="548640" h="533400">
                <a:moveTo>
                  <a:pt x="274319" y="0"/>
                </a:moveTo>
                <a:lnTo>
                  <a:pt x="229790" y="3476"/>
                </a:lnTo>
                <a:lnTo>
                  <a:pt x="187561" y="13545"/>
                </a:lnTo>
                <a:lnTo>
                  <a:pt x="148194" y="29667"/>
                </a:lnTo>
                <a:lnTo>
                  <a:pt x="112251" y="51304"/>
                </a:lnTo>
                <a:lnTo>
                  <a:pt x="80295" y="77914"/>
                </a:lnTo>
                <a:lnTo>
                  <a:pt x="52888" y="108960"/>
                </a:lnTo>
                <a:lnTo>
                  <a:pt x="30593" y="143900"/>
                </a:lnTo>
                <a:lnTo>
                  <a:pt x="13972" y="182197"/>
                </a:lnTo>
                <a:lnTo>
                  <a:pt x="3586" y="223310"/>
                </a:lnTo>
                <a:lnTo>
                  <a:pt x="0" y="266700"/>
                </a:lnTo>
                <a:lnTo>
                  <a:pt x="908" y="288542"/>
                </a:lnTo>
                <a:lnTo>
                  <a:pt x="7964" y="330716"/>
                </a:lnTo>
                <a:lnTo>
                  <a:pt x="21538" y="370415"/>
                </a:lnTo>
                <a:lnTo>
                  <a:pt x="41067" y="407084"/>
                </a:lnTo>
                <a:lnTo>
                  <a:pt x="65988" y="440172"/>
                </a:lnTo>
                <a:lnTo>
                  <a:pt x="95740" y="469124"/>
                </a:lnTo>
                <a:lnTo>
                  <a:pt x="129759" y="493387"/>
                </a:lnTo>
                <a:lnTo>
                  <a:pt x="167485" y="512409"/>
                </a:lnTo>
                <a:lnTo>
                  <a:pt x="208353" y="525635"/>
                </a:lnTo>
                <a:lnTo>
                  <a:pt x="251802" y="532514"/>
                </a:lnTo>
                <a:lnTo>
                  <a:pt x="274319" y="533400"/>
                </a:lnTo>
                <a:lnTo>
                  <a:pt x="296836" y="532514"/>
                </a:lnTo>
                <a:lnTo>
                  <a:pt x="340286" y="525635"/>
                </a:lnTo>
                <a:lnTo>
                  <a:pt x="381154" y="512409"/>
                </a:lnTo>
                <a:lnTo>
                  <a:pt x="418879" y="493387"/>
                </a:lnTo>
                <a:lnTo>
                  <a:pt x="452899" y="469124"/>
                </a:lnTo>
                <a:lnTo>
                  <a:pt x="482651" y="440172"/>
                </a:lnTo>
                <a:lnTo>
                  <a:pt x="507572" y="407084"/>
                </a:lnTo>
                <a:lnTo>
                  <a:pt x="527101" y="370415"/>
                </a:lnTo>
                <a:lnTo>
                  <a:pt x="540675" y="330716"/>
                </a:lnTo>
                <a:lnTo>
                  <a:pt x="547731" y="288542"/>
                </a:lnTo>
                <a:lnTo>
                  <a:pt x="548640" y="266700"/>
                </a:lnTo>
                <a:lnTo>
                  <a:pt x="547731" y="244754"/>
                </a:lnTo>
                <a:lnTo>
                  <a:pt x="540675" y="202435"/>
                </a:lnTo>
                <a:lnTo>
                  <a:pt x="527101" y="162663"/>
                </a:lnTo>
                <a:lnTo>
                  <a:pt x="507572" y="125977"/>
                </a:lnTo>
                <a:lnTo>
                  <a:pt x="482651" y="92916"/>
                </a:lnTo>
                <a:lnTo>
                  <a:pt x="452899" y="64021"/>
                </a:lnTo>
                <a:lnTo>
                  <a:pt x="418879" y="39830"/>
                </a:lnTo>
                <a:lnTo>
                  <a:pt x="381154" y="20883"/>
                </a:lnTo>
                <a:lnTo>
                  <a:pt x="340286" y="7720"/>
                </a:lnTo>
                <a:lnTo>
                  <a:pt x="296836" y="880"/>
                </a:lnTo>
                <a:lnTo>
                  <a:pt x="27431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09215" y="2518341"/>
            <a:ext cx="420267" cy="460812"/>
          </a:xfrm>
          <a:custGeom>
            <a:avLst/>
            <a:gdLst/>
            <a:ahLst/>
            <a:cxnLst/>
            <a:rect l="l" t="t" r="r" b="b"/>
            <a:pathLst>
              <a:path w="419100" h="459105">
                <a:moveTo>
                  <a:pt x="419100" y="0"/>
                </a:moveTo>
                <a:lnTo>
                  <a:pt x="0" y="458723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716127" y="2518341"/>
            <a:ext cx="568635" cy="460812"/>
          </a:xfrm>
          <a:custGeom>
            <a:avLst/>
            <a:gdLst/>
            <a:ahLst/>
            <a:cxnLst/>
            <a:rect l="l" t="t" r="r" b="b"/>
            <a:pathLst>
              <a:path w="567054" h="459105">
                <a:moveTo>
                  <a:pt x="0" y="0"/>
                </a:moveTo>
                <a:lnTo>
                  <a:pt x="566928" y="458723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940780" y="3436141"/>
            <a:ext cx="150277" cy="384328"/>
          </a:xfrm>
          <a:custGeom>
            <a:avLst/>
            <a:gdLst/>
            <a:ahLst/>
            <a:cxnLst/>
            <a:rect l="l" t="t" r="r" b="b"/>
            <a:pathLst>
              <a:path w="149859" h="382904">
                <a:moveTo>
                  <a:pt x="149352" y="0"/>
                </a:moveTo>
                <a:lnTo>
                  <a:pt x="0" y="38252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478721" y="3436141"/>
            <a:ext cx="150277" cy="384328"/>
          </a:xfrm>
          <a:custGeom>
            <a:avLst/>
            <a:gdLst/>
            <a:ahLst/>
            <a:cxnLst/>
            <a:rect l="l" t="t" r="r" b="b"/>
            <a:pathLst>
              <a:path w="149859" h="382904">
                <a:moveTo>
                  <a:pt x="0" y="0"/>
                </a:moveTo>
                <a:lnTo>
                  <a:pt x="149352" y="38252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35677" y="1600542"/>
            <a:ext cx="2150368" cy="460812"/>
          </a:xfrm>
          <a:custGeom>
            <a:avLst/>
            <a:gdLst/>
            <a:ahLst/>
            <a:cxnLst/>
            <a:rect l="l" t="t" r="r" b="b"/>
            <a:pathLst>
              <a:path w="2144395" h="459105">
                <a:moveTo>
                  <a:pt x="2144267" y="0"/>
                </a:moveTo>
                <a:lnTo>
                  <a:pt x="0" y="458723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73328" y="1600542"/>
            <a:ext cx="2150368" cy="460812"/>
          </a:xfrm>
          <a:custGeom>
            <a:avLst/>
            <a:gdLst/>
            <a:ahLst/>
            <a:cxnLst/>
            <a:rect l="l" t="t" r="r" b="b"/>
            <a:pathLst>
              <a:path w="2144395" h="459105">
                <a:moveTo>
                  <a:pt x="0" y="0"/>
                </a:moveTo>
                <a:lnTo>
                  <a:pt x="2144268" y="458723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89256" y="2973990"/>
            <a:ext cx="1918329" cy="17782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95720" y="5717658"/>
            <a:ext cx="792140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 indent="19109">
              <a:lnSpc>
                <a:spcPts val="3320"/>
              </a:lnSpc>
            </a:pPr>
            <a:r>
              <a:rPr sz="3200" spc="-15" dirty="0" smtClean="0">
                <a:latin typeface="Times New Roman"/>
                <a:cs typeface="Times New Roman"/>
              </a:rPr>
              <a:t>but</a:t>
            </a:r>
            <a:r>
              <a:rPr sz="3200" dirty="0" smtClean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we’re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solving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subproblems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already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solved!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96224" y="1168749"/>
            <a:ext cx="211534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3,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4: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977002" y="1262840"/>
            <a:ext cx="48394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3,4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631910" y="2071780"/>
            <a:ext cx="48394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600" baseline="13888" dirty="0" smtClean="0">
                <a:solidFill>
                  <a:srgbClr val="008A87"/>
                </a:solidFill>
                <a:latin typeface="Times New Roman"/>
                <a:cs typeface="Times New Roman"/>
              </a:rPr>
              <a:t>2,</a:t>
            </a:r>
            <a:r>
              <a:rPr lang="en-US" sz="3600" baseline="13888" dirty="0" smtClean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79351" y="3098439"/>
            <a:ext cx="48394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1,4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319802" y="2180640"/>
            <a:ext cx="48394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3,3</a:t>
            </a:r>
            <a:r>
              <a:rPr sz="3600" baseline="-13888" dirty="0" smtClean="0">
                <a:solidFill>
                  <a:srgbClr val="7F7F7F"/>
                </a:solidFill>
                <a:latin typeface="Times New Roman"/>
                <a:cs typeface="Times New Roman"/>
              </a:rPr>
              <a:t>,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080869" y="3098439"/>
            <a:ext cx="48394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3,2</a:t>
            </a:r>
            <a:r>
              <a:rPr sz="3600" baseline="-13888" dirty="0" smtClean="0">
                <a:solidFill>
                  <a:srgbClr val="7F7F7F"/>
                </a:solidFill>
                <a:latin typeface="Times New Roman"/>
                <a:cs typeface="Times New Roman"/>
              </a:rPr>
              <a:t>,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526699" y="3098439"/>
            <a:ext cx="48394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2,3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944248" y="4005352"/>
            <a:ext cx="48394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1,3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115073" y="3907378"/>
            <a:ext cx="48394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600" baseline="13888" dirty="0" smtClean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lang="en-US" sz="3600" baseline="13888" dirty="0" smtClean="0">
                <a:solidFill>
                  <a:srgbClr val="008A87"/>
                </a:solidFill>
                <a:latin typeface="Times New Roman"/>
                <a:cs typeface="Times New Roman"/>
              </a:rPr>
              <a:t>,2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907641" y="2975520"/>
            <a:ext cx="1887001" cy="17782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645082" y="3100733"/>
            <a:ext cx="48394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2,3</a:t>
            </a:r>
            <a:r>
              <a:rPr sz="3600" baseline="-13888" dirty="0" smtClean="0">
                <a:solidFill>
                  <a:srgbClr val="7F7F7F"/>
                </a:solidFill>
                <a:latin typeface="Times New Roman"/>
                <a:cs typeface="Times New Roman"/>
              </a:rPr>
              <a:t>,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073519" y="4018533"/>
            <a:ext cx="48394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1,3</a:t>
            </a:r>
            <a:r>
              <a:rPr sz="3600" baseline="-13888" dirty="0" smtClean="0">
                <a:solidFill>
                  <a:srgbClr val="7F7F7F"/>
                </a:solidFill>
                <a:latin typeface="Times New Roman"/>
                <a:cs typeface="Times New Roman"/>
              </a:rPr>
              <a:t>,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234220" y="4018533"/>
            <a:ext cx="48394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4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2,2</a:t>
            </a:r>
            <a:r>
              <a:rPr sz="3600" baseline="-13888" dirty="0" smtClean="0">
                <a:solidFill>
                  <a:srgbClr val="7F7F7F"/>
                </a:solidFill>
                <a:latin typeface="Times New Roman"/>
                <a:cs typeface="Times New Roman"/>
              </a:rPr>
              <a:t>,</a:t>
            </a:r>
            <a:endParaRPr sz="3600" baseline="-13888" dirty="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8297098" y="1222715"/>
            <a:ext cx="85964" cy="3824164"/>
          </a:xfrm>
          <a:custGeom>
            <a:avLst/>
            <a:gdLst/>
            <a:ahLst/>
            <a:cxnLst/>
            <a:rect l="l" t="t" r="r" b="b"/>
            <a:pathLst>
              <a:path w="85725" h="3810000">
                <a:moveTo>
                  <a:pt x="85343" y="85343"/>
                </a:moveTo>
                <a:lnTo>
                  <a:pt x="42671" y="0"/>
                </a:lnTo>
                <a:lnTo>
                  <a:pt x="0" y="85343"/>
                </a:lnTo>
                <a:lnTo>
                  <a:pt x="28194" y="66715"/>
                </a:lnTo>
                <a:lnTo>
                  <a:pt x="28194" y="57149"/>
                </a:lnTo>
                <a:lnTo>
                  <a:pt x="57150" y="57149"/>
                </a:lnTo>
                <a:lnTo>
                  <a:pt x="57150" y="66715"/>
                </a:lnTo>
                <a:lnTo>
                  <a:pt x="85343" y="85343"/>
                </a:lnTo>
                <a:close/>
              </a:path>
              <a:path w="85725" h="3810000">
                <a:moveTo>
                  <a:pt x="42671" y="3752849"/>
                </a:moveTo>
                <a:lnTo>
                  <a:pt x="0" y="3723893"/>
                </a:lnTo>
                <a:lnTo>
                  <a:pt x="28194" y="3780785"/>
                </a:lnTo>
                <a:lnTo>
                  <a:pt x="28194" y="3752849"/>
                </a:lnTo>
                <a:lnTo>
                  <a:pt x="42671" y="3752849"/>
                </a:lnTo>
                <a:close/>
              </a:path>
              <a:path w="85725" h="3810000">
                <a:moveTo>
                  <a:pt x="42671" y="57149"/>
                </a:moveTo>
                <a:lnTo>
                  <a:pt x="28194" y="57149"/>
                </a:lnTo>
                <a:lnTo>
                  <a:pt x="28194" y="66715"/>
                </a:lnTo>
                <a:lnTo>
                  <a:pt x="42671" y="57149"/>
                </a:lnTo>
                <a:close/>
              </a:path>
              <a:path w="85725" h="3810000">
                <a:moveTo>
                  <a:pt x="57150" y="3743025"/>
                </a:moveTo>
                <a:lnTo>
                  <a:pt x="57150" y="66715"/>
                </a:lnTo>
                <a:lnTo>
                  <a:pt x="42671" y="57149"/>
                </a:lnTo>
                <a:lnTo>
                  <a:pt x="28194" y="66715"/>
                </a:lnTo>
                <a:lnTo>
                  <a:pt x="28194" y="3743025"/>
                </a:lnTo>
                <a:lnTo>
                  <a:pt x="42671" y="3752849"/>
                </a:lnTo>
                <a:lnTo>
                  <a:pt x="57150" y="3743025"/>
                </a:lnTo>
                <a:close/>
              </a:path>
              <a:path w="85725" h="3810000">
                <a:moveTo>
                  <a:pt x="57150" y="3780785"/>
                </a:moveTo>
                <a:lnTo>
                  <a:pt x="57150" y="3752849"/>
                </a:lnTo>
                <a:lnTo>
                  <a:pt x="28194" y="3752849"/>
                </a:lnTo>
                <a:lnTo>
                  <a:pt x="28194" y="3780785"/>
                </a:lnTo>
                <a:lnTo>
                  <a:pt x="42671" y="3809999"/>
                </a:lnTo>
                <a:lnTo>
                  <a:pt x="57150" y="3780785"/>
                </a:lnTo>
                <a:close/>
              </a:path>
              <a:path w="85725" h="3810000">
                <a:moveTo>
                  <a:pt x="57150" y="66715"/>
                </a:moveTo>
                <a:lnTo>
                  <a:pt x="57150" y="57149"/>
                </a:lnTo>
                <a:lnTo>
                  <a:pt x="42671" y="57149"/>
                </a:lnTo>
                <a:lnTo>
                  <a:pt x="57150" y="66715"/>
                </a:lnTo>
                <a:close/>
              </a:path>
              <a:path w="85725" h="3810000">
                <a:moveTo>
                  <a:pt x="85343" y="3723893"/>
                </a:moveTo>
                <a:lnTo>
                  <a:pt x="42671" y="3752849"/>
                </a:lnTo>
                <a:lnTo>
                  <a:pt x="57150" y="3752849"/>
                </a:lnTo>
                <a:lnTo>
                  <a:pt x="57150" y="3780785"/>
                </a:lnTo>
                <a:lnTo>
                  <a:pt x="85343" y="37238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882942" y="2905347"/>
            <a:ext cx="912490" cy="581273"/>
          </a:xfrm>
          <a:custGeom>
            <a:avLst/>
            <a:gdLst/>
            <a:ahLst/>
            <a:cxnLst/>
            <a:rect l="l" t="t" r="r" b="b"/>
            <a:pathLst>
              <a:path w="909954" h="579120">
                <a:moveTo>
                  <a:pt x="0" y="0"/>
                </a:moveTo>
                <a:lnTo>
                  <a:pt x="0" y="579120"/>
                </a:lnTo>
                <a:lnTo>
                  <a:pt x="909827" y="579120"/>
                </a:lnTo>
                <a:lnTo>
                  <a:pt x="90982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7962666" y="3004349"/>
            <a:ext cx="7532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4" name="object 33"/>
          <p:cNvSpPr txBox="1"/>
          <p:nvPr/>
        </p:nvSpPr>
        <p:spPr>
          <a:xfrm>
            <a:off x="595716" y="5271328"/>
            <a:ext cx="7921404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 indent="19109">
              <a:lnSpc>
                <a:spcPts val="3320"/>
              </a:lnSpc>
            </a:pPr>
            <a:r>
              <a:rPr sz="3200" spc="-15" dirty="0">
                <a:latin typeface="Times New Roman"/>
                <a:cs typeface="Times New Roman"/>
              </a:rPr>
              <a:t>Height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latin typeface="Symbol"/>
                <a:cs typeface="Symbol"/>
              </a:rPr>
              <a:t>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work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potentially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exponential</a:t>
            </a:r>
            <a:r>
              <a:rPr sz="3200" spc="-752" dirty="0" smtClean="0">
                <a:latin typeface="Times New Roman"/>
                <a:cs typeface="Times New Roman"/>
              </a:rPr>
              <a:t>.</a:t>
            </a:r>
            <a:r>
              <a:rPr sz="4800" spc="-15" baseline="2604" dirty="0" smtClean="0">
                <a:latin typeface="Times New Roman"/>
                <a:cs typeface="Times New Roman"/>
              </a:rPr>
              <a:t>,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5298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33" grpId="0"/>
      <p:bldP spid="47" grpId="0" animBg="1"/>
      <p:bldP spid="48" grpId="0" animBg="1"/>
      <p:bldP spid="49" grpId="0"/>
      <p:bldP spid="5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431454"/>
            <a:ext cx="8727141" cy="3359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0" marR="5096">
              <a:lnSpc>
                <a:spcPts val="2400"/>
              </a:lnSpc>
            </a:pPr>
            <a:r>
              <a:rPr spc="-30" dirty="0" smtClean="0"/>
              <a:t>Dynamic-</a:t>
            </a:r>
            <a:r>
              <a:rPr lang="en-US" spc="-30" dirty="0" smtClean="0"/>
              <a:t>P</a:t>
            </a:r>
            <a:r>
              <a:rPr spc="-30" dirty="0" smtClean="0"/>
              <a:t>rogramming </a:t>
            </a:r>
            <a:r>
              <a:rPr lang="en-US" spc="-25" dirty="0"/>
              <a:t>H</a:t>
            </a:r>
            <a:r>
              <a:rPr spc="-25" dirty="0" smtClean="0"/>
              <a:t>allmark</a:t>
            </a:r>
            <a:r>
              <a:rPr spc="10" dirty="0" smtClean="0"/>
              <a:t> </a:t>
            </a:r>
            <a:r>
              <a:rPr spc="-25" dirty="0"/>
              <a:t>#2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90E4DC21-22EB-49B0-9559-ADEB4FCFCC3F}" type="datetime1">
              <a:rPr lang="en-US" spc="-10" smtClean="0"/>
              <a:t>12/14/2015</a:t>
            </a:fld>
            <a:endParaRPr spc="-10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 smtClean="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62685" y="1594059"/>
            <a:ext cx="6418630" cy="2446190"/>
          </a:xfrm>
          <a:custGeom>
            <a:avLst/>
            <a:gdLst/>
            <a:ahLst/>
            <a:cxnLst/>
            <a:rect l="l" t="t" r="r" b="b"/>
            <a:pathLst>
              <a:path w="6400800" h="2437129">
                <a:moveTo>
                  <a:pt x="6400800" y="1980544"/>
                </a:moveTo>
                <a:lnTo>
                  <a:pt x="6400366" y="140156"/>
                </a:lnTo>
                <a:lnTo>
                  <a:pt x="6391723" y="100153"/>
                </a:lnTo>
                <a:lnTo>
                  <a:pt x="6372843" y="64885"/>
                </a:lnTo>
                <a:lnTo>
                  <a:pt x="6344841" y="35832"/>
                </a:lnTo>
                <a:lnTo>
                  <a:pt x="6308833" y="14475"/>
                </a:lnTo>
                <a:lnTo>
                  <a:pt x="6265936" y="2293"/>
                </a:lnTo>
                <a:lnTo>
                  <a:pt x="6234062" y="0"/>
                </a:lnTo>
                <a:lnTo>
                  <a:pt x="6219693" y="2007"/>
                </a:lnTo>
                <a:lnTo>
                  <a:pt x="6179676" y="15514"/>
                </a:lnTo>
                <a:lnTo>
                  <a:pt x="6145606" y="38934"/>
                </a:lnTo>
                <a:lnTo>
                  <a:pt x="6119175" y="70574"/>
                </a:lnTo>
                <a:lnTo>
                  <a:pt x="6102075" y="108741"/>
                </a:lnTo>
                <a:lnTo>
                  <a:pt x="6096000" y="151744"/>
                </a:lnTo>
                <a:lnTo>
                  <a:pt x="6096000" y="304144"/>
                </a:lnTo>
                <a:lnTo>
                  <a:pt x="138062" y="304800"/>
                </a:lnTo>
                <a:lnTo>
                  <a:pt x="96438" y="314627"/>
                </a:lnTo>
                <a:lnTo>
                  <a:pt x="60197" y="334931"/>
                </a:lnTo>
                <a:lnTo>
                  <a:pt x="31032" y="364018"/>
                </a:lnTo>
                <a:lnTo>
                  <a:pt x="10634" y="400198"/>
                </a:lnTo>
                <a:lnTo>
                  <a:pt x="695" y="441777"/>
                </a:lnTo>
                <a:lnTo>
                  <a:pt x="0" y="456544"/>
                </a:lnTo>
                <a:lnTo>
                  <a:pt x="422" y="2296751"/>
                </a:lnTo>
                <a:lnTo>
                  <a:pt x="8969" y="2336569"/>
                </a:lnTo>
                <a:lnTo>
                  <a:pt x="27712" y="2371826"/>
                </a:lnTo>
                <a:lnTo>
                  <a:pt x="55597" y="2400976"/>
                </a:lnTo>
                <a:lnTo>
                  <a:pt x="91568" y="2422470"/>
                </a:lnTo>
                <a:lnTo>
                  <a:pt x="134569" y="2434762"/>
                </a:lnTo>
                <a:lnTo>
                  <a:pt x="166621" y="2437081"/>
                </a:lnTo>
                <a:lnTo>
                  <a:pt x="180898" y="2435053"/>
                </a:lnTo>
                <a:lnTo>
                  <a:pt x="220788" y="2421434"/>
                </a:lnTo>
                <a:lnTo>
                  <a:pt x="254891" y="2397886"/>
                </a:lnTo>
                <a:lnTo>
                  <a:pt x="281439" y="2366176"/>
                </a:lnTo>
                <a:lnTo>
                  <a:pt x="298665" y="2328072"/>
                </a:lnTo>
                <a:lnTo>
                  <a:pt x="304800" y="2285344"/>
                </a:lnTo>
                <a:lnTo>
                  <a:pt x="304800" y="2132944"/>
                </a:lnTo>
                <a:lnTo>
                  <a:pt x="6262621" y="2132281"/>
                </a:lnTo>
                <a:lnTo>
                  <a:pt x="6304047" y="2122364"/>
                </a:lnTo>
                <a:lnTo>
                  <a:pt x="6340276" y="2101929"/>
                </a:lnTo>
                <a:lnTo>
                  <a:pt x="6369539" y="2072744"/>
                </a:lnTo>
                <a:lnTo>
                  <a:pt x="6390068" y="2036575"/>
                </a:lnTo>
                <a:lnTo>
                  <a:pt x="6400096" y="1995191"/>
                </a:lnTo>
                <a:lnTo>
                  <a:pt x="6400800" y="1980544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15510" y="1975957"/>
            <a:ext cx="152188" cy="229450"/>
          </a:xfrm>
          <a:custGeom>
            <a:avLst/>
            <a:gdLst/>
            <a:ahLst/>
            <a:cxnLst/>
            <a:rect l="l" t="t" r="r" b="b"/>
            <a:pathLst>
              <a:path w="151764" h="228600">
                <a:moveTo>
                  <a:pt x="151737" y="90282"/>
                </a:moveTo>
                <a:lnTo>
                  <a:pt x="142472" y="43386"/>
                </a:lnTo>
                <a:lnTo>
                  <a:pt x="117019" y="12468"/>
                </a:lnTo>
                <a:lnTo>
                  <a:pt x="80803" y="0"/>
                </a:lnTo>
                <a:lnTo>
                  <a:pt x="65372" y="1260"/>
                </a:lnTo>
                <a:lnTo>
                  <a:pt x="26798" y="18821"/>
                </a:lnTo>
                <a:lnTo>
                  <a:pt x="3948" y="52013"/>
                </a:lnTo>
                <a:lnTo>
                  <a:pt x="0" y="228460"/>
                </a:lnTo>
                <a:lnTo>
                  <a:pt x="14647" y="227757"/>
                </a:lnTo>
                <a:lnTo>
                  <a:pt x="56031" y="217729"/>
                </a:lnTo>
                <a:lnTo>
                  <a:pt x="92199" y="197199"/>
                </a:lnTo>
                <a:lnTo>
                  <a:pt x="121385" y="167936"/>
                </a:lnTo>
                <a:lnTo>
                  <a:pt x="141820" y="131708"/>
                </a:lnTo>
                <a:lnTo>
                  <a:pt x="151737" y="90282"/>
                </a:lnTo>
                <a:close/>
              </a:path>
            </a:pathLst>
          </a:custGeom>
          <a:solidFill>
            <a:srgbClr val="A4A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75666" y="1594059"/>
            <a:ext cx="305649" cy="305296"/>
          </a:xfrm>
          <a:custGeom>
            <a:avLst/>
            <a:gdLst/>
            <a:ahLst/>
            <a:cxnLst/>
            <a:rect l="l" t="t" r="r" b="b"/>
            <a:pathLst>
              <a:path w="304800" h="304164">
                <a:moveTo>
                  <a:pt x="304366" y="140156"/>
                </a:moveTo>
                <a:lnTo>
                  <a:pt x="295723" y="100153"/>
                </a:lnTo>
                <a:lnTo>
                  <a:pt x="276843" y="64885"/>
                </a:lnTo>
                <a:lnTo>
                  <a:pt x="248841" y="35832"/>
                </a:lnTo>
                <a:lnTo>
                  <a:pt x="212833" y="14475"/>
                </a:lnTo>
                <a:lnTo>
                  <a:pt x="169936" y="2293"/>
                </a:lnTo>
                <a:lnTo>
                  <a:pt x="138062" y="0"/>
                </a:lnTo>
                <a:lnTo>
                  <a:pt x="123693" y="2007"/>
                </a:lnTo>
                <a:lnTo>
                  <a:pt x="83676" y="15514"/>
                </a:lnTo>
                <a:lnTo>
                  <a:pt x="49606" y="38934"/>
                </a:lnTo>
                <a:lnTo>
                  <a:pt x="23175" y="70574"/>
                </a:lnTo>
                <a:lnTo>
                  <a:pt x="6075" y="108741"/>
                </a:lnTo>
                <a:lnTo>
                  <a:pt x="0" y="151744"/>
                </a:lnTo>
                <a:lnTo>
                  <a:pt x="1047" y="164289"/>
                </a:lnTo>
                <a:lnTo>
                  <a:pt x="18145" y="200221"/>
                </a:lnTo>
                <a:lnTo>
                  <a:pt x="52740" y="222905"/>
                </a:lnTo>
                <a:lnTo>
                  <a:pt x="83310" y="227612"/>
                </a:lnTo>
                <a:lnTo>
                  <a:pt x="97364" y="224935"/>
                </a:lnTo>
                <a:lnTo>
                  <a:pt x="132333" y="203139"/>
                </a:lnTo>
                <a:lnTo>
                  <a:pt x="151014" y="166200"/>
                </a:lnTo>
                <a:lnTo>
                  <a:pt x="152400" y="151744"/>
                </a:lnTo>
                <a:lnTo>
                  <a:pt x="161606" y="303866"/>
                </a:lnTo>
                <a:lnTo>
                  <a:pt x="201978" y="295711"/>
                </a:lnTo>
                <a:lnTo>
                  <a:pt x="237781" y="277167"/>
                </a:lnTo>
                <a:lnTo>
                  <a:pt x="267431" y="249463"/>
                </a:lnTo>
                <a:lnTo>
                  <a:pt x="289343" y="213828"/>
                </a:lnTo>
                <a:lnTo>
                  <a:pt x="301933" y="171494"/>
                </a:lnTo>
                <a:lnTo>
                  <a:pt x="303785" y="156106"/>
                </a:lnTo>
                <a:lnTo>
                  <a:pt x="304366" y="140156"/>
                </a:lnTo>
                <a:close/>
              </a:path>
            </a:pathLst>
          </a:custGeom>
          <a:solidFill>
            <a:srgbClr val="A4A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62685" y="1594059"/>
            <a:ext cx="6418630" cy="2446190"/>
          </a:xfrm>
          <a:custGeom>
            <a:avLst/>
            <a:gdLst/>
            <a:ahLst/>
            <a:cxnLst/>
            <a:rect l="l" t="t" r="r" b="b"/>
            <a:pathLst>
              <a:path w="6400800" h="2437129">
                <a:moveTo>
                  <a:pt x="0" y="456544"/>
                </a:moveTo>
                <a:lnTo>
                  <a:pt x="6075" y="413541"/>
                </a:lnTo>
                <a:lnTo>
                  <a:pt x="23175" y="375374"/>
                </a:lnTo>
                <a:lnTo>
                  <a:pt x="49606" y="343734"/>
                </a:lnTo>
                <a:lnTo>
                  <a:pt x="83676" y="320314"/>
                </a:lnTo>
                <a:lnTo>
                  <a:pt x="123693" y="306807"/>
                </a:lnTo>
                <a:lnTo>
                  <a:pt x="6096000" y="304144"/>
                </a:lnTo>
                <a:lnTo>
                  <a:pt x="6096000" y="151744"/>
                </a:lnTo>
                <a:lnTo>
                  <a:pt x="6102075" y="108741"/>
                </a:lnTo>
                <a:lnTo>
                  <a:pt x="6119175" y="70574"/>
                </a:lnTo>
                <a:lnTo>
                  <a:pt x="6145606" y="38934"/>
                </a:lnTo>
                <a:lnTo>
                  <a:pt x="6179676" y="15514"/>
                </a:lnTo>
                <a:lnTo>
                  <a:pt x="6219693" y="2007"/>
                </a:lnTo>
                <a:lnTo>
                  <a:pt x="6234062" y="0"/>
                </a:lnTo>
                <a:lnTo>
                  <a:pt x="6250299" y="527"/>
                </a:lnTo>
                <a:lnTo>
                  <a:pt x="6295244" y="9321"/>
                </a:lnTo>
                <a:lnTo>
                  <a:pt x="6333672" y="27785"/>
                </a:lnTo>
                <a:lnTo>
                  <a:pt x="6364467" y="54437"/>
                </a:lnTo>
                <a:lnTo>
                  <a:pt x="6386512" y="87798"/>
                </a:lnTo>
                <a:lnTo>
                  <a:pt x="6398692" y="126387"/>
                </a:lnTo>
                <a:lnTo>
                  <a:pt x="6400800" y="1980544"/>
                </a:lnTo>
                <a:lnTo>
                  <a:pt x="6400096" y="1995191"/>
                </a:lnTo>
                <a:lnTo>
                  <a:pt x="6390068" y="2036575"/>
                </a:lnTo>
                <a:lnTo>
                  <a:pt x="6369539" y="2072744"/>
                </a:lnTo>
                <a:lnTo>
                  <a:pt x="6340276" y="2101929"/>
                </a:lnTo>
                <a:lnTo>
                  <a:pt x="6304047" y="2122364"/>
                </a:lnTo>
                <a:lnTo>
                  <a:pt x="6262621" y="2132281"/>
                </a:lnTo>
                <a:lnTo>
                  <a:pt x="304800" y="2132944"/>
                </a:lnTo>
                <a:lnTo>
                  <a:pt x="304800" y="2285344"/>
                </a:lnTo>
                <a:lnTo>
                  <a:pt x="298665" y="2328072"/>
                </a:lnTo>
                <a:lnTo>
                  <a:pt x="281439" y="2366176"/>
                </a:lnTo>
                <a:lnTo>
                  <a:pt x="254891" y="2397886"/>
                </a:lnTo>
                <a:lnTo>
                  <a:pt x="220788" y="2421434"/>
                </a:lnTo>
                <a:lnTo>
                  <a:pt x="180898" y="2435053"/>
                </a:lnTo>
                <a:lnTo>
                  <a:pt x="166621" y="2437081"/>
                </a:lnTo>
                <a:lnTo>
                  <a:pt x="150283" y="2436547"/>
                </a:lnTo>
                <a:lnTo>
                  <a:pt x="105172" y="2427666"/>
                </a:lnTo>
                <a:lnTo>
                  <a:pt x="66741" y="2409068"/>
                </a:lnTo>
                <a:lnTo>
                  <a:pt x="36044" y="2382298"/>
                </a:lnTo>
                <a:lnTo>
                  <a:pt x="14136" y="2348904"/>
                </a:lnTo>
                <a:lnTo>
                  <a:pt x="2073" y="2310435"/>
                </a:lnTo>
                <a:lnTo>
                  <a:pt x="422" y="2296751"/>
                </a:lnTo>
                <a:lnTo>
                  <a:pt x="0" y="45654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62685" y="1975853"/>
            <a:ext cx="305649" cy="22945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76164"/>
                </a:moveTo>
                <a:lnTo>
                  <a:pt x="6075" y="118893"/>
                </a:lnTo>
                <a:lnTo>
                  <a:pt x="23175" y="156996"/>
                </a:lnTo>
                <a:lnTo>
                  <a:pt x="49606" y="188706"/>
                </a:lnTo>
                <a:lnTo>
                  <a:pt x="83676" y="212255"/>
                </a:lnTo>
                <a:lnTo>
                  <a:pt x="123693" y="225874"/>
                </a:lnTo>
                <a:lnTo>
                  <a:pt x="138062" y="227901"/>
                </a:lnTo>
                <a:lnTo>
                  <a:pt x="154298" y="227368"/>
                </a:lnTo>
                <a:lnTo>
                  <a:pt x="199243" y="218494"/>
                </a:lnTo>
                <a:lnTo>
                  <a:pt x="237670" y="199908"/>
                </a:lnTo>
                <a:lnTo>
                  <a:pt x="268465" y="173157"/>
                </a:lnTo>
                <a:lnTo>
                  <a:pt x="290511" y="139784"/>
                </a:lnTo>
                <a:lnTo>
                  <a:pt x="302691" y="101337"/>
                </a:lnTo>
                <a:lnTo>
                  <a:pt x="304366" y="87660"/>
                </a:lnTo>
                <a:lnTo>
                  <a:pt x="303304" y="70890"/>
                </a:lnTo>
                <a:lnTo>
                  <a:pt x="287363" y="29945"/>
                </a:lnTo>
                <a:lnTo>
                  <a:pt x="256715" y="5525"/>
                </a:lnTo>
                <a:lnTo>
                  <a:pt x="230925" y="0"/>
                </a:lnTo>
                <a:lnTo>
                  <a:pt x="215966" y="1332"/>
                </a:lnTo>
                <a:lnTo>
                  <a:pt x="178190" y="19465"/>
                </a:lnTo>
                <a:lnTo>
                  <a:pt x="155863" y="53545"/>
                </a:lnTo>
                <a:lnTo>
                  <a:pt x="152400" y="22856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68334" y="2052301"/>
            <a:ext cx="0" cy="1682632"/>
          </a:xfrm>
          <a:custGeom>
            <a:avLst/>
            <a:gdLst/>
            <a:ahLst/>
            <a:cxnLst/>
            <a:rect l="l" t="t" r="r" b="b"/>
            <a:pathLst>
              <a:path h="1676400">
                <a:moveTo>
                  <a:pt x="0" y="0"/>
                </a:moveTo>
                <a:lnTo>
                  <a:pt x="0" y="1676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75666" y="1746368"/>
            <a:ext cx="305649" cy="152967"/>
          </a:xfrm>
          <a:custGeom>
            <a:avLst/>
            <a:gdLst/>
            <a:ahLst/>
            <a:cxnLst/>
            <a:rect l="l" t="t" r="r" b="b"/>
            <a:pathLst>
              <a:path w="304800" h="152400">
                <a:moveTo>
                  <a:pt x="304800" y="0"/>
                </a:moveTo>
                <a:lnTo>
                  <a:pt x="298665" y="42728"/>
                </a:lnTo>
                <a:lnTo>
                  <a:pt x="281439" y="80832"/>
                </a:lnTo>
                <a:lnTo>
                  <a:pt x="254891" y="112542"/>
                </a:lnTo>
                <a:lnTo>
                  <a:pt x="220788" y="136090"/>
                </a:lnTo>
                <a:lnTo>
                  <a:pt x="180898" y="149709"/>
                </a:lnTo>
                <a:lnTo>
                  <a:pt x="166621" y="151737"/>
                </a:lnTo>
                <a:lnTo>
                  <a:pt x="0" y="15239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75665" y="1746368"/>
            <a:ext cx="152825" cy="152967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1680" y="40416"/>
                </a:lnTo>
                <a:lnTo>
                  <a:pt x="42005" y="68045"/>
                </a:lnTo>
                <a:lnTo>
                  <a:pt x="69089" y="75868"/>
                </a:lnTo>
                <a:lnTo>
                  <a:pt x="85014" y="74709"/>
                </a:lnTo>
                <a:lnTo>
                  <a:pt x="124445" y="57816"/>
                </a:lnTo>
                <a:lnTo>
                  <a:pt x="147874" y="25612"/>
                </a:lnTo>
                <a:lnTo>
                  <a:pt x="151352" y="12545"/>
                </a:lnTo>
                <a:lnTo>
                  <a:pt x="152400" y="15239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26635" y="4497476"/>
            <a:ext cx="7359774" cy="948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799" algn="ctr">
              <a:lnSpc>
                <a:spcPts val="3656"/>
              </a:lnSpc>
            </a:pPr>
            <a:r>
              <a:rPr sz="3200" spc="-20" dirty="0" smtClean="0">
                <a:latin typeface="Times New Roman"/>
                <a:cs typeface="Times New Roman"/>
              </a:rPr>
              <a:t>The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number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distinct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LCS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subproblem</a:t>
            </a:r>
            <a:r>
              <a:rPr sz="3200" spc="-15" dirty="0">
                <a:latin typeface="Times New Roman"/>
                <a:cs typeface="Times New Roman"/>
              </a:rPr>
              <a:t>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for two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strings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lengths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an</a:t>
            </a:r>
            <a:r>
              <a:rPr sz="3200" spc="-20" dirty="0">
                <a:latin typeface="Times New Roman"/>
                <a:cs typeface="Times New Roman"/>
              </a:rPr>
              <a:t>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only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100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7" name="object 12"/>
          <p:cNvSpPr txBox="1"/>
          <p:nvPr/>
        </p:nvSpPr>
        <p:spPr>
          <a:xfrm>
            <a:off x="926631" y="1950148"/>
            <a:ext cx="7359774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799" algn="ctr">
              <a:lnSpc>
                <a:spcPts val="3656"/>
              </a:lnSpc>
            </a:pP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Overlapping</a:t>
            </a:r>
            <a:r>
              <a:rPr sz="3200" b="1" i="1" spc="1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subproblems</a:t>
            </a:r>
            <a:endParaRPr sz="3200" dirty="0">
              <a:latin typeface="Times New Roman"/>
              <a:cs typeface="Times New Roman"/>
            </a:endParaRPr>
          </a:p>
          <a:p>
            <a:pPr marL="885386" marR="801306" indent="637" algn="ctr">
              <a:lnSpc>
                <a:spcPts val="3461"/>
              </a:lnSpc>
              <a:spcBef>
                <a:spcPts val="245"/>
              </a:spcBef>
            </a:pPr>
            <a:r>
              <a:rPr sz="3200" i="1" spc="-20" dirty="0">
                <a:latin typeface="Times New Roman"/>
                <a:cs typeface="Times New Roman"/>
              </a:rPr>
              <a:t>A </a:t>
            </a:r>
            <a:r>
              <a:rPr sz="3200" i="1" spc="-15" dirty="0">
                <a:latin typeface="Times New Roman"/>
                <a:cs typeface="Times New Roman"/>
              </a:rPr>
              <a:t>recursive</a:t>
            </a:r>
            <a:r>
              <a:rPr sz="3200" i="1" spc="10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latin typeface="Times New Roman"/>
                <a:cs typeface="Times New Roman"/>
              </a:rPr>
              <a:t>solution</a:t>
            </a:r>
            <a:r>
              <a:rPr sz="3200" i="1" spc="10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latin typeface="Times New Roman"/>
                <a:cs typeface="Times New Roman"/>
              </a:rPr>
              <a:t>contains</a:t>
            </a:r>
            <a:r>
              <a:rPr sz="3200" i="1" spc="-5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latin typeface="Times New Roman"/>
                <a:cs typeface="Times New Roman"/>
              </a:rPr>
              <a:t>a</a:t>
            </a:r>
            <a:r>
              <a:rPr sz="3200" i="1" spc="-15" dirty="0">
                <a:latin typeface="Times New Roman"/>
                <a:cs typeface="Times New Roman"/>
              </a:rPr>
              <a:t> “small”</a:t>
            </a:r>
            <a:r>
              <a:rPr sz="3200" i="1" spc="-5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latin typeface="Times New Roman"/>
                <a:cs typeface="Times New Roman"/>
              </a:rPr>
              <a:t>number</a:t>
            </a:r>
            <a:r>
              <a:rPr sz="3200" i="1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latin typeface="Times New Roman"/>
                <a:cs typeface="Times New Roman"/>
              </a:rPr>
              <a:t>of</a:t>
            </a:r>
            <a:r>
              <a:rPr sz="3200" i="1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latin typeface="Times New Roman"/>
                <a:cs typeface="Times New Roman"/>
              </a:rPr>
              <a:t>distinct subproblems</a:t>
            </a:r>
            <a:r>
              <a:rPr sz="3200" i="1" spc="10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latin typeface="Times New Roman"/>
                <a:cs typeface="Times New Roman"/>
              </a:rPr>
              <a:t>repeated</a:t>
            </a:r>
            <a:r>
              <a:rPr sz="3200" i="1" spc="10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latin typeface="Times New Roman"/>
                <a:cs typeface="Times New Roman"/>
              </a:rPr>
              <a:t>many</a:t>
            </a:r>
            <a:r>
              <a:rPr sz="3200" i="1" spc="5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latin typeface="Times New Roman"/>
                <a:cs typeface="Times New Roman"/>
              </a:rPr>
              <a:t>times</a:t>
            </a:r>
            <a:r>
              <a:rPr sz="3200" i="1" spc="-15" dirty="0" smtClean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736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20473"/>
          </a:xfrm>
          <a:prstGeom prst="rect">
            <a:avLst/>
          </a:prstGeom>
        </p:spPr>
        <p:txBody>
          <a:bodyPr vert="horz" wrap="square" lIns="0" tIns="281795" rIns="0" bIns="0" rtlCol="0">
            <a:spAutoFit/>
          </a:bodyPr>
          <a:lstStyle/>
          <a:p>
            <a:pPr marL="120650">
              <a:lnSpc>
                <a:spcPts val="2400"/>
              </a:lnSpc>
            </a:pPr>
            <a:r>
              <a:rPr spc="-25" dirty="0" smtClean="0"/>
              <a:t>Memo</a:t>
            </a:r>
            <a:r>
              <a:rPr lang="en-US" spc="-25" dirty="0" smtClean="0"/>
              <a:t>r</a:t>
            </a:r>
            <a:r>
              <a:rPr spc="-25" dirty="0" smtClean="0"/>
              <a:t>ization</a:t>
            </a:r>
            <a:r>
              <a:rPr spc="-15" dirty="0" smtClean="0"/>
              <a:t> </a:t>
            </a:r>
            <a:r>
              <a:rPr lang="en-US" spc="-25" dirty="0"/>
              <a:t>A</a:t>
            </a:r>
            <a:r>
              <a:rPr spc="-25" dirty="0" smtClean="0"/>
              <a:t>lgorithm</a:t>
            </a:r>
            <a:endParaRPr spc="-25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8B4C8AC3-1934-47E4-9D31-5FFB70BC0F1D}" type="datetime1">
              <a:rPr lang="en-US" spc="-10" smtClean="0"/>
              <a:t>12/14/2015</a:t>
            </a:fld>
            <a:endParaRPr spc="-1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 smtClean="0"/>
              <a:t>Based on slides by Erik Demaine and Charles Leiserson</a:t>
            </a:r>
            <a:endParaRPr spc="-10" dirty="0"/>
          </a:p>
        </p:txBody>
      </p:sp>
      <p:sp>
        <p:nvSpPr>
          <p:cNvPr id="5" name="object 5"/>
          <p:cNvSpPr txBox="1"/>
          <p:nvPr/>
        </p:nvSpPr>
        <p:spPr>
          <a:xfrm>
            <a:off x="601877" y="5238127"/>
            <a:ext cx="7695351" cy="8976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>
              <a:lnSpc>
                <a:spcPts val="3461"/>
              </a:lnSpc>
            </a:pPr>
            <a:r>
              <a:rPr sz="3200" spc="-20" dirty="0">
                <a:latin typeface="Times New Roman"/>
                <a:cs typeface="Times New Roman"/>
              </a:rPr>
              <a:t>Time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10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constant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work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per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table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entry. Space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100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11042" y="2587040"/>
            <a:ext cx="8015902" cy="2666597"/>
            <a:chOff x="611042" y="2587040"/>
            <a:chExt cx="8015902" cy="2666597"/>
          </a:xfrm>
        </p:grpSpPr>
        <p:sp>
          <p:nvSpPr>
            <p:cNvPr id="3" name="object 3"/>
            <p:cNvSpPr/>
            <p:nvPr/>
          </p:nvSpPr>
          <p:spPr>
            <a:xfrm>
              <a:off x="4508577" y="3202228"/>
              <a:ext cx="128372" cy="1277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611042" y="2587040"/>
              <a:ext cx="7907395" cy="86690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39">
                <a:spcBef>
                  <a:spcPts val="1038"/>
                </a:spcBef>
              </a:pPr>
              <a:r>
                <a:rPr sz="2800" spc="-5" dirty="0" smtClean="0">
                  <a:latin typeface="Times New Roman"/>
                  <a:cs typeface="Times New Roman"/>
                </a:rPr>
                <a:t>LC</a:t>
              </a:r>
              <a:r>
                <a:rPr sz="2800" dirty="0" smtClean="0">
                  <a:latin typeface="Times New Roman"/>
                  <a:cs typeface="Times New Roman"/>
                </a:rPr>
                <a:t>S</a:t>
              </a:r>
              <a:r>
                <a:rPr sz="2800" spc="5" dirty="0" smtClean="0">
                  <a:solidFill>
                    <a:srgbClr val="008A87"/>
                  </a:solidFill>
                  <a:latin typeface="Times New Roman"/>
                  <a:cs typeface="Times New Roman"/>
                </a:rPr>
                <a:t>(</a:t>
              </a:r>
              <a:r>
                <a:rPr sz="2800" i="1" spc="-5" dirty="0" smtClean="0">
                  <a:solidFill>
                    <a:srgbClr val="008A87"/>
                  </a:solidFill>
                  <a:latin typeface="Times New Roman"/>
                  <a:cs typeface="Times New Roman"/>
                </a:rPr>
                <a:t>x</a:t>
              </a:r>
              <a:r>
                <a:rPr sz="2800" dirty="0">
                  <a:solidFill>
                    <a:srgbClr val="008A87"/>
                  </a:solidFill>
                  <a:latin typeface="Times New Roman"/>
                  <a:cs typeface="Times New Roman"/>
                </a:rPr>
                <a:t>,</a:t>
              </a:r>
              <a:r>
                <a:rPr sz="2800" spc="-5" dirty="0">
                  <a:solidFill>
                    <a:srgbClr val="008A87"/>
                  </a:solidFill>
                  <a:latin typeface="Times New Roman"/>
                  <a:cs typeface="Times New Roman"/>
                </a:rPr>
                <a:t> </a:t>
              </a:r>
              <a:r>
                <a:rPr sz="2800" i="1" spc="-5" dirty="0">
                  <a:solidFill>
                    <a:srgbClr val="008A87"/>
                  </a:solidFill>
                  <a:latin typeface="Times New Roman"/>
                  <a:cs typeface="Times New Roman"/>
                </a:rPr>
                <a:t>y</a:t>
              </a:r>
              <a:r>
                <a:rPr sz="2800" dirty="0">
                  <a:solidFill>
                    <a:srgbClr val="008A87"/>
                  </a:solidFill>
                  <a:latin typeface="Times New Roman"/>
                  <a:cs typeface="Times New Roman"/>
                </a:rPr>
                <a:t>,</a:t>
              </a:r>
              <a:r>
                <a:rPr sz="2800" spc="-10" dirty="0">
                  <a:solidFill>
                    <a:srgbClr val="008A87"/>
                  </a:solidFill>
                  <a:latin typeface="Times New Roman"/>
                  <a:cs typeface="Times New Roman"/>
                </a:rPr>
                <a:t> </a:t>
              </a:r>
              <a:r>
                <a:rPr sz="2800" i="1" spc="-5" dirty="0">
                  <a:solidFill>
                    <a:srgbClr val="008A87"/>
                  </a:solidFill>
                  <a:latin typeface="Times New Roman"/>
                  <a:cs typeface="Times New Roman"/>
                </a:rPr>
                <a:t>i</a:t>
              </a:r>
              <a:r>
                <a:rPr sz="2800" dirty="0">
                  <a:solidFill>
                    <a:srgbClr val="008A87"/>
                  </a:solidFill>
                  <a:latin typeface="Times New Roman"/>
                  <a:cs typeface="Times New Roman"/>
                </a:rPr>
                <a:t>, </a:t>
              </a:r>
              <a:r>
                <a:rPr sz="2800" i="1" dirty="0">
                  <a:solidFill>
                    <a:srgbClr val="008A87"/>
                  </a:solidFill>
                  <a:latin typeface="Times New Roman"/>
                  <a:cs typeface="Times New Roman"/>
                </a:rPr>
                <a:t>j</a:t>
              </a:r>
              <a:r>
                <a:rPr sz="2800" dirty="0">
                  <a:solidFill>
                    <a:srgbClr val="008A87"/>
                  </a:solidFill>
                  <a:latin typeface="Times New Roman"/>
                  <a:cs typeface="Times New Roman"/>
                </a:rPr>
                <a:t>)</a:t>
              </a:r>
              <a:endParaRPr sz="2800" dirty="0">
                <a:latin typeface="Times New Roman"/>
                <a:cs typeface="Times New Roman"/>
              </a:endParaRPr>
            </a:p>
            <a:p>
              <a:pPr marL="471357">
                <a:lnSpc>
                  <a:spcPts val="3355"/>
                </a:lnSpc>
              </a:pPr>
              <a:r>
                <a:rPr sz="2800" b="1" dirty="0">
                  <a:latin typeface="Times New Roman"/>
                  <a:cs typeface="Times New Roman"/>
                </a:rPr>
                <a:t>if</a:t>
              </a:r>
              <a:r>
                <a:rPr sz="2800" b="1" spc="-5" dirty="0">
                  <a:latin typeface="Times New Roman"/>
                  <a:cs typeface="Times New Roman"/>
                </a:rPr>
                <a:t> </a:t>
              </a:r>
              <a:r>
                <a:rPr sz="2800" i="1" spc="-5" dirty="0">
                  <a:solidFill>
                    <a:srgbClr val="008A87"/>
                  </a:solidFill>
                  <a:latin typeface="Times New Roman"/>
                  <a:cs typeface="Times New Roman"/>
                </a:rPr>
                <a:t>c</a:t>
              </a:r>
              <a:r>
                <a:rPr sz="2800" dirty="0">
                  <a:solidFill>
                    <a:srgbClr val="008A87"/>
                  </a:solidFill>
                  <a:latin typeface="Times New Roman"/>
                  <a:cs typeface="Times New Roman"/>
                </a:rPr>
                <a:t>[</a:t>
              </a:r>
              <a:r>
                <a:rPr sz="2800" i="1" spc="-5" dirty="0">
                  <a:solidFill>
                    <a:srgbClr val="008A87"/>
                  </a:solidFill>
                  <a:latin typeface="Times New Roman"/>
                  <a:cs typeface="Times New Roman"/>
                </a:rPr>
                <a:t>i</a:t>
              </a:r>
              <a:r>
                <a:rPr sz="2800" dirty="0">
                  <a:solidFill>
                    <a:srgbClr val="008A87"/>
                  </a:solidFill>
                  <a:latin typeface="Times New Roman"/>
                  <a:cs typeface="Times New Roman"/>
                </a:rPr>
                <a:t>,</a:t>
              </a:r>
              <a:r>
                <a:rPr sz="2800" spc="-5" dirty="0">
                  <a:solidFill>
                    <a:srgbClr val="008A87"/>
                  </a:solidFill>
                  <a:latin typeface="Times New Roman"/>
                  <a:cs typeface="Times New Roman"/>
                </a:rPr>
                <a:t> </a:t>
              </a:r>
              <a:r>
                <a:rPr sz="2800" i="1" dirty="0">
                  <a:solidFill>
                    <a:srgbClr val="008A87"/>
                  </a:solidFill>
                  <a:latin typeface="Times New Roman"/>
                  <a:cs typeface="Times New Roman"/>
                </a:rPr>
                <a:t>j</a:t>
              </a:r>
              <a:r>
                <a:rPr sz="2800" dirty="0">
                  <a:solidFill>
                    <a:srgbClr val="008A87"/>
                  </a:solidFill>
                  <a:latin typeface="Times New Roman"/>
                  <a:cs typeface="Times New Roman"/>
                </a:rPr>
                <a:t>]</a:t>
              </a:r>
              <a:r>
                <a:rPr sz="2800" spc="-5" dirty="0">
                  <a:solidFill>
                    <a:srgbClr val="008A87"/>
                  </a:solidFill>
                  <a:latin typeface="Times New Roman"/>
                  <a:cs typeface="Times New Roman"/>
                </a:rPr>
                <a:t> </a:t>
              </a:r>
              <a:r>
                <a:rPr sz="2800" dirty="0">
                  <a:solidFill>
                    <a:srgbClr val="008A87"/>
                  </a:solidFill>
                  <a:latin typeface="Times New Roman"/>
                  <a:cs typeface="Times New Roman"/>
                </a:rPr>
                <a:t>=</a:t>
              </a:r>
              <a:r>
                <a:rPr sz="2800" spc="-5" dirty="0">
                  <a:solidFill>
                    <a:srgbClr val="008A87"/>
                  </a:solidFill>
                  <a:latin typeface="Times New Roman"/>
                  <a:cs typeface="Times New Roman"/>
                </a:rPr>
                <a:t> </a:t>
              </a:r>
              <a:r>
                <a:rPr sz="2400" spc="-5" dirty="0">
                  <a:solidFill>
                    <a:srgbClr val="008A87"/>
                  </a:solidFill>
                  <a:latin typeface="Times New Roman"/>
                  <a:cs typeface="Times New Roman"/>
                </a:rPr>
                <a:t>NIL</a:t>
              </a:r>
              <a:endParaRPr sz="2400" dirty="0">
                <a:latin typeface="Times New Roman"/>
                <a:cs typeface="Times New Roman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1527991" y="3450456"/>
              <a:ext cx="5804784" cy="176458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39"/>
              <a:r>
                <a:rPr sz="2800" b="1" dirty="0">
                  <a:latin typeface="Times New Roman"/>
                  <a:cs typeface="Times New Roman"/>
                </a:rPr>
                <a:t>then if</a:t>
              </a:r>
              <a:r>
                <a:rPr sz="2800" b="1" spc="-5" dirty="0">
                  <a:latin typeface="Times New Roman"/>
                  <a:cs typeface="Times New Roman"/>
                </a:rPr>
                <a:t> </a:t>
              </a:r>
              <a:r>
                <a:rPr sz="2800" i="1" spc="-5" dirty="0">
                  <a:solidFill>
                    <a:srgbClr val="008A87"/>
                  </a:solidFill>
                  <a:latin typeface="Times New Roman"/>
                  <a:cs typeface="Times New Roman"/>
                </a:rPr>
                <a:t>x</a:t>
              </a:r>
              <a:r>
                <a:rPr sz="2800" dirty="0">
                  <a:solidFill>
                    <a:srgbClr val="008A87"/>
                  </a:solidFill>
                  <a:latin typeface="Times New Roman"/>
                  <a:cs typeface="Times New Roman"/>
                </a:rPr>
                <a:t>[</a:t>
              </a:r>
              <a:r>
                <a:rPr sz="2800" i="1" spc="-5" dirty="0">
                  <a:solidFill>
                    <a:srgbClr val="008A87"/>
                  </a:solidFill>
                  <a:latin typeface="Times New Roman"/>
                  <a:cs typeface="Times New Roman"/>
                </a:rPr>
                <a:t>i</a:t>
              </a:r>
              <a:r>
                <a:rPr sz="2800" dirty="0">
                  <a:solidFill>
                    <a:srgbClr val="008A87"/>
                  </a:solidFill>
                  <a:latin typeface="Times New Roman"/>
                  <a:cs typeface="Times New Roman"/>
                </a:rPr>
                <a:t>] =</a:t>
              </a:r>
              <a:r>
                <a:rPr sz="2800" spc="-5" dirty="0">
                  <a:solidFill>
                    <a:srgbClr val="008A87"/>
                  </a:solidFill>
                  <a:latin typeface="Times New Roman"/>
                  <a:cs typeface="Times New Roman"/>
                </a:rPr>
                <a:t> </a:t>
              </a:r>
              <a:r>
                <a:rPr sz="2800" i="1" spc="-5" dirty="0">
                  <a:solidFill>
                    <a:srgbClr val="008A87"/>
                  </a:solidFill>
                  <a:latin typeface="Times New Roman"/>
                  <a:cs typeface="Times New Roman"/>
                </a:rPr>
                <a:t>y</a:t>
              </a:r>
              <a:r>
                <a:rPr sz="2800" dirty="0">
                  <a:solidFill>
                    <a:srgbClr val="008A87"/>
                  </a:solidFill>
                  <a:latin typeface="Times New Roman"/>
                  <a:cs typeface="Times New Roman"/>
                </a:rPr>
                <a:t>[</a:t>
              </a:r>
              <a:r>
                <a:rPr sz="2800" i="1" dirty="0">
                  <a:solidFill>
                    <a:srgbClr val="008A87"/>
                  </a:solidFill>
                  <a:latin typeface="Times New Roman"/>
                  <a:cs typeface="Times New Roman"/>
                </a:rPr>
                <a:t>j</a:t>
              </a:r>
              <a:r>
                <a:rPr sz="2800" dirty="0">
                  <a:solidFill>
                    <a:srgbClr val="008A87"/>
                  </a:solidFill>
                  <a:latin typeface="Times New Roman"/>
                  <a:cs typeface="Times New Roman"/>
                </a:rPr>
                <a:t>]</a:t>
              </a:r>
              <a:endParaRPr sz="2800" dirty="0">
                <a:latin typeface="Times New Roman"/>
                <a:cs typeface="Times New Roman"/>
              </a:endParaRPr>
            </a:p>
            <a:p>
              <a:pPr marL="470720">
                <a:lnSpc>
                  <a:spcPts val="2979"/>
                </a:lnSpc>
                <a:spcBef>
                  <a:spcPts val="45"/>
                </a:spcBef>
              </a:pPr>
              <a:r>
                <a:rPr sz="2800" b="1" dirty="0">
                  <a:latin typeface="Times New Roman"/>
                  <a:cs typeface="Times New Roman"/>
                </a:rPr>
                <a:t>then</a:t>
              </a:r>
              <a:r>
                <a:rPr sz="2800" b="1" spc="5" dirty="0">
                  <a:latin typeface="Times New Roman"/>
                  <a:cs typeface="Times New Roman"/>
                </a:rPr>
                <a:t> </a:t>
              </a:r>
              <a:r>
                <a:rPr sz="2800" i="1" spc="-5" dirty="0">
                  <a:solidFill>
                    <a:srgbClr val="008A87"/>
                  </a:solidFill>
                  <a:latin typeface="Times New Roman"/>
                  <a:cs typeface="Times New Roman"/>
                </a:rPr>
                <a:t>c</a:t>
              </a:r>
              <a:r>
                <a:rPr sz="2800" dirty="0">
                  <a:solidFill>
                    <a:srgbClr val="008A87"/>
                  </a:solidFill>
                  <a:latin typeface="Times New Roman"/>
                  <a:cs typeface="Times New Roman"/>
                </a:rPr>
                <a:t>[</a:t>
              </a:r>
              <a:r>
                <a:rPr sz="2800" i="1" spc="-5" dirty="0">
                  <a:solidFill>
                    <a:srgbClr val="008A87"/>
                  </a:solidFill>
                  <a:latin typeface="Times New Roman"/>
                  <a:cs typeface="Times New Roman"/>
                </a:rPr>
                <a:t>i</a:t>
              </a:r>
              <a:r>
                <a:rPr sz="2800" dirty="0">
                  <a:solidFill>
                    <a:srgbClr val="008A87"/>
                  </a:solidFill>
                  <a:latin typeface="Times New Roman"/>
                  <a:cs typeface="Times New Roman"/>
                </a:rPr>
                <a:t>,</a:t>
              </a:r>
              <a:r>
                <a:rPr sz="2800" spc="-5" dirty="0">
                  <a:solidFill>
                    <a:srgbClr val="008A87"/>
                  </a:solidFill>
                  <a:latin typeface="Times New Roman"/>
                  <a:cs typeface="Times New Roman"/>
                </a:rPr>
                <a:t> </a:t>
              </a:r>
              <a:r>
                <a:rPr sz="2800" i="1" dirty="0">
                  <a:solidFill>
                    <a:srgbClr val="008A87"/>
                  </a:solidFill>
                  <a:latin typeface="Times New Roman"/>
                  <a:cs typeface="Times New Roman"/>
                </a:rPr>
                <a:t>j</a:t>
              </a:r>
              <a:r>
                <a:rPr sz="2800" dirty="0">
                  <a:solidFill>
                    <a:srgbClr val="008A87"/>
                  </a:solidFill>
                  <a:latin typeface="Times New Roman"/>
                  <a:cs typeface="Times New Roman"/>
                </a:rPr>
                <a:t>]</a:t>
              </a:r>
              <a:r>
                <a:rPr sz="2800" spc="-5" dirty="0">
                  <a:solidFill>
                    <a:srgbClr val="008A87"/>
                  </a:solidFill>
                  <a:latin typeface="Times New Roman"/>
                  <a:cs typeface="Times New Roman"/>
                </a:rPr>
                <a:t> </a:t>
              </a:r>
              <a:r>
                <a:rPr sz="2800" spc="-30" dirty="0">
                  <a:solidFill>
                    <a:srgbClr val="008A87"/>
                  </a:solidFill>
                  <a:latin typeface="Symbol"/>
                  <a:cs typeface="Symbol"/>
                </a:rPr>
                <a:t></a:t>
              </a:r>
              <a:r>
                <a:rPr sz="2800" spc="5" dirty="0">
                  <a:solidFill>
                    <a:srgbClr val="008A87"/>
                  </a:solidFill>
                  <a:latin typeface="Times New Roman"/>
                  <a:cs typeface="Times New Roman"/>
                </a:rPr>
                <a:t> </a:t>
              </a:r>
              <a:r>
                <a:rPr sz="2800" spc="-5" dirty="0">
                  <a:latin typeface="Times New Roman"/>
                  <a:cs typeface="Times New Roman"/>
                </a:rPr>
                <a:t>LC</a:t>
              </a:r>
              <a:r>
                <a:rPr sz="2800" dirty="0">
                  <a:latin typeface="Times New Roman"/>
                  <a:cs typeface="Times New Roman"/>
                </a:rPr>
                <a:t>S</a:t>
              </a:r>
              <a:r>
                <a:rPr sz="2800" dirty="0">
                  <a:solidFill>
                    <a:srgbClr val="008A87"/>
                  </a:solidFill>
                  <a:latin typeface="Times New Roman"/>
                  <a:cs typeface="Times New Roman"/>
                </a:rPr>
                <a:t>(</a:t>
              </a:r>
              <a:r>
                <a:rPr sz="2800" i="1" spc="-10" dirty="0">
                  <a:solidFill>
                    <a:srgbClr val="008A87"/>
                  </a:solidFill>
                  <a:latin typeface="Times New Roman"/>
                  <a:cs typeface="Times New Roman"/>
                </a:rPr>
                <a:t>x</a:t>
              </a:r>
              <a:r>
                <a:rPr sz="2800" dirty="0">
                  <a:solidFill>
                    <a:srgbClr val="008A87"/>
                  </a:solidFill>
                  <a:latin typeface="Times New Roman"/>
                  <a:cs typeface="Times New Roman"/>
                </a:rPr>
                <a:t>, </a:t>
              </a:r>
              <a:r>
                <a:rPr sz="2800" i="1" spc="-10" dirty="0">
                  <a:solidFill>
                    <a:srgbClr val="008A87"/>
                  </a:solidFill>
                  <a:latin typeface="Times New Roman"/>
                  <a:cs typeface="Times New Roman"/>
                </a:rPr>
                <a:t>y</a:t>
              </a:r>
              <a:r>
                <a:rPr sz="2800" dirty="0">
                  <a:solidFill>
                    <a:srgbClr val="008A87"/>
                  </a:solidFill>
                  <a:latin typeface="Times New Roman"/>
                  <a:cs typeface="Times New Roman"/>
                </a:rPr>
                <a:t>,</a:t>
              </a:r>
              <a:r>
                <a:rPr sz="2800" spc="-5" dirty="0">
                  <a:solidFill>
                    <a:srgbClr val="008A87"/>
                  </a:solidFill>
                  <a:latin typeface="Times New Roman"/>
                  <a:cs typeface="Times New Roman"/>
                </a:rPr>
                <a:t> </a:t>
              </a:r>
              <a:r>
                <a:rPr sz="2800" i="1" spc="-5" dirty="0">
                  <a:solidFill>
                    <a:srgbClr val="008A87"/>
                  </a:solidFill>
                  <a:latin typeface="Times New Roman"/>
                  <a:cs typeface="Times New Roman"/>
                </a:rPr>
                <a:t>i</a:t>
              </a:r>
              <a:r>
                <a:rPr sz="2800" dirty="0">
                  <a:solidFill>
                    <a:srgbClr val="008A87"/>
                  </a:solidFill>
                  <a:latin typeface="Times New Roman"/>
                  <a:cs typeface="Times New Roman"/>
                </a:rPr>
                <a:t>–1,</a:t>
              </a:r>
              <a:r>
                <a:rPr sz="2800" spc="-5" dirty="0">
                  <a:solidFill>
                    <a:srgbClr val="008A87"/>
                  </a:solidFill>
                  <a:latin typeface="Times New Roman"/>
                  <a:cs typeface="Times New Roman"/>
                </a:rPr>
                <a:t> </a:t>
              </a:r>
              <a:r>
                <a:rPr sz="2800" i="1" spc="-5" dirty="0">
                  <a:solidFill>
                    <a:srgbClr val="008A87"/>
                  </a:solidFill>
                  <a:latin typeface="Times New Roman"/>
                  <a:cs typeface="Times New Roman"/>
                </a:rPr>
                <a:t>j</a:t>
              </a:r>
              <a:r>
                <a:rPr sz="2800" spc="-5" dirty="0">
                  <a:solidFill>
                    <a:srgbClr val="008A87"/>
                  </a:solidFill>
                  <a:latin typeface="Times New Roman"/>
                  <a:cs typeface="Times New Roman"/>
                </a:rPr>
                <a:t>–1</a:t>
              </a:r>
              <a:r>
                <a:rPr sz="2800" dirty="0">
                  <a:solidFill>
                    <a:srgbClr val="008A87"/>
                  </a:solidFill>
                  <a:latin typeface="Times New Roman"/>
                  <a:cs typeface="Times New Roman"/>
                </a:rPr>
                <a:t>)</a:t>
              </a:r>
              <a:r>
                <a:rPr sz="2800" spc="-5" dirty="0">
                  <a:solidFill>
                    <a:srgbClr val="008A87"/>
                  </a:solidFill>
                  <a:latin typeface="Times New Roman"/>
                  <a:cs typeface="Times New Roman"/>
                </a:rPr>
                <a:t> </a:t>
              </a:r>
              <a:r>
                <a:rPr sz="2800" dirty="0">
                  <a:solidFill>
                    <a:srgbClr val="008A87"/>
                  </a:solidFill>
                  <a:latin typeface="Times New Roman"/>
                  <a:cs typeface="Times New Roman"/>
                </a:rPr>
                <a:t>+</a:t>
              </a:r>
              <a:r>
                <a:rPr sz="2800" spc="-5" dirty="0">
                  <a:solidFill>
                    <a:srgbClr val="008A87"/>
                  </a:solidFill>
                  <a:latin typeface="Times New Roman"/>
                  <a:cs typeface="Times New Roman"/>
                </a:rPr>
                <a:t> </a:t>
              </a:r>
              <a:r>
                <a:rPr sz="2800" dirty="0">
                  <a:solidFill>
                    <a:srgbClr val="008A87"/>
                  </a:solidFill>
                  <a:latin typeface="Times New Roman"/>
                  <a:cs typeface="Times New Roman"/>
                </a:rPr>
                <a:t>1</a:t>
              </a:r>
              <a:endParaRPr sz="2800" dirty="0">
                <a:latin typeface="Times New Roman"/>
                <a:cs typeface="Times New Roman"/>
              </a:endParaRPr>
            </a:p>
            <a:p>
              <a:pPr marL="470720">
                <a:lnSpc>
                  <a:spcPts val="3515"/>
                </a:lnSpc>
              </a:pPr>
              <a:r>
                <a:rPr sz="2800" b="1" spc="-5" dirty="0">
                  <a:latin typeface="Times New Roman"/>
                  <a:cs typeface="Times New Roman"/>
                </a:rPr>
                <a:t>els</a:t>
              </a:r>
              <a:r>
                <a:rPr sz="2800" b="1" dirty="0">
                  <a:latin typeface="Times New Roman"/>
                  <a:cs typeface="Times New Roman"/>
                </a:rPr>
                <a:t>e</a:t>
              </a:r>
              <a:r>
                <a:rPr sz="2800" b="1" spc="-10" dirty="0">
                  <a:latin typeface="Times New Roman"/>
                  <a:cs typeface="Times New Roman"/>
                </a:rPr>
                <a:t> </a:t>
              </a:r>
              <a:r>
                <a:rPr sz="2800" i="1" spc="-5" dirty="0">
                  <a:solidFill>
                    <a:srgbClr val="008A87"/>
                  </a:solidFill>
                  <a:latin typeface="Times New Roman"/>
                  <a:cs typeface="Times New Roman"/>
                </a:rPr>
                <a:t>c</a:t>
              </a:r>
              <a:r>
                <a:rPr sz="2800" dirty="0">
                  <a:solidFill>
                    <a:srgbClr val="008A87"/>
                  </a:solidFill>
                  <a:latin typeface="Times New Roman"/>
                  <a:cs typeface="Times New Roman"/>
                </a:rPr>
                <a:t>[</a:t>
              </a:r>
              <a:r>
                <a:rPr sz="2800" i="1" spc="-5" dirty="0">
                  <a:solidFill>
                    <a:srgbClr val="008A87"/>
                  </a:solidFill>
                  <a:latin typeface="Times New Roman"/>
                  <a:cs typeface="Times New Roman"/>
                </a:rPr>
                <a:t>i</a:t>
              </a:r>
              <a:r>
                <a:rPr sz="2800" dirty="0">
                  <a:solidFill>
                    <a:srgbClr val="008A87"/>
                  </a:solidFill>
                  <a:latin typeface="Times New Roman"/>
                  <a:cs typeface="Times New Roman"/>
                </a:rPr>
                <a:t>,</a:t>
              </a:r>
              <a:r>
                <a:rPr sz="2800" spc="-5" dirty="0">
                  <a:solidFill>
                    <a:srgbClr val="008A87"/>
                  </a:solidFill>
                  <a:latin typeface="Times New Roman"/>
                  <a:cs typeface="Times New Roman"/>
                </a:rPr>
                <a:t> </a:t>
              </a:r>
              <a:r>
                <a:rPr sz="2800" i="1" dirty="0">
                  <a:solidFill>
                    <a:srgbClr val="008A87"/>
                  </a:solidFill>
                  <a:latin typeface="Times New Roman"/>
                  <a:cs typeface="Times New Roman"/>
                </a:rPr>
                <a:t>j</a:t>
              </a:r>
              <a:r>
                <a:rPr sz="2800" dirty="0">
                  <a:solidFill>
                    <a:srgbClr val="008A87"/>
                  </a:solidFill>
                  <a:latin typeface="Times New Roman"/>
                  <a:cs typeface="Times New Roman"/>
                </a:rPr>
                <a:t>]</a:t>
              </a:r>
              <a:r>
                <a:rPr sz="2800" spc="-5" dirty="0">
                  <a:solidFill>
                    <a:srgbClr val="008A87"/>
                  </a:solidFill>
                  <a:latin typeface="Times New Roman"/>
                  <a:cs typeface="Times New Roman"/>
                </a:rPr>
                <a:t> </a:t>
              </a:r>
              <a:r>
                <a:rPr sz="2800" spc="-30" dirty="0">
                  <a:solidFill>
                    <a:srgbClr val="008A87"/>
                  </a:solidFill>
                  <a:latin typeface="Symbol"/>
                  <a:cs typeface="Symbol"/>
                </a:rPr>
                <a:t></a:t>
              </a:r>
              <a:r>
                <a:rPr sz="2800" spc="-5" dirty="0">
                  <a:solidFill>
                    <a:srgbClr val="008A87"/>
                  </a:solidFill>
                  <a:latin typeface="Times New Roman"/>
                  <a:cs typeface="Times New Roman"/>
                </a:rPr>
                <a:t> max</a:t>
              </a:r>
              <a:r>
                <a:rPr sz="3600" spc="191" dirty="0">
                  <a:solidFill>
                    <a:srgbClr val="008A87"/>
                  </a:solidFill>
                  <a:latin typeface="Times New Roman"/>
                  <a:cs typeface="Times New Roman"/>
                </a:rPr>
                <a:t>{</a:t>
              </a:r>
              <a:r>
                <a:rPr sz="2800" spc="-5" dirty="0">
                  <a:latin typeface="Times New Roman"/>
                  <a:cs typeface="Times New Roman"/>
                </a:rPr>
                <a:t>LC</a:t>
              </a:r>
              <a:r>
                <a:rPr sz="2800" dirty="0">
                  <a:latin typeface="Times New Roman"/>
                  <a:cs typeface="Times New Roman"/>
                </a:rPr>
                <a:t>S</a:t>
              </a:r>
              <a:r>
                <a:rPr sz="2800" spc="5" dirty="0">
                  <a:solidFill>
                    <a:srgbClr val="008A87"/>
                  </a:solidFill>
                  <a:latin typeface="Times New Roman"/>
                  <a:cs typeface="Times New Roman"/>
                </a:rPr>
                <a:t>(</a:t>
              </a:r>
              <a:r>
                <a:rPr sz="2800" i="1" spc="-5" dirty="0">
                  <a:solidFill>
                    <a:srgbClr val="008A87"/>
                  </a:solidFill>
                  <a:latin typeface="Times New Roman"/>
                  <a:cs typeface="Times New Roman"/>
                </a:rPr>
                <a:t>x</a:t>
              </a:r>
              <a:r>
                <a:rPr sz="2800" dirty="0">
                  <a:solidFill>
                    <a:srgbClr val="008A87"/>
                  </a:solidFill>
                  <a:latin typeface="Times New Roman"/>
                  <a:cs typeface="Times New Roman"/>
                </a:rPr>
                <a:t>,</a:t>
              </a:r>
              <a:r>
                <a:rPr sz="2800" spc="-5" dirty="0">
                  <a:solidFill>
                    <a:srgbClr val="008A87"/>
                  </a:solidFill>
                  <a:latin typeface="Times New Roman"/>
                  <a:cs typeface="Times New Roman"/>
                </a:rPr>
                <a:t> </a:t>
              </a:r>
              <a:r>
                <a:rPr sz="2800" i="1" spc="-5" dirty="0">
                  <a:solidFill>
                    <a:srgbClr val="008A87"/>
                  </a:solidFill>
                  <a:latin typeface="Times New Roman"/>
                  <a:cs typeface="Times New Roman"/>
                </a:rPr>
                <a:t>y</a:t>
              </a:r>
              <a:r>
                <a:rPr sz="2800" dirty="0">
                  <a:solidFill>
                    <a:srgbClr val="008A87"/>
                  </a:solidFill>
                  <a:latin typeface="Times New Roman"/>
                  <a:cs typeface="Times New Roman"/>
                </a:rPr>
                <a:t>,</a:t>
              </a:r>
              <a:r>
                <a:rPr sz="2800" spc="-10" dirty="0">
                  <a:solidFill>
                    <a:srgbClr val="008A87"/>
                  </a:solidFill>
                  <a:latin typeface="Times New Roman"/>
                  <a:cs typeface="Times New Roman"/>
                </a:rPr>
                <a:t> </a:t>
              </a:r>
              <a:r>
                <a:rPr sz="2800" i="1" spc="-5" dirty="0">
                  <a:solidFill>
                    <a:srgbClr val="008A87"/>
                  </a:solidFill>
                  <a:latin typeface="Times New Roman"/>
                  <a:cs typeface="Times New Roman"/>
                </a:rPr>
                <a:t>i</a:t>
              </a:r>
              <a:r>
                <a:rPr sz="2800" dirty="0">
                  <a:solidFill>
                    <a:srgbClr val="008A87"/>
                  </a:solidFill>
                  <a:latin typeface="Times New Roman"/>
                  <a:cs typeface="Times New Roman"/>
                </a:rPr>
                <a:t>–1,</a:t>
              </a:r>
              <a:r>
                <a:rPr sz="2800" spc="-5" dirty="0">
                  <a:solidFill>
                    <a:srgbClr val="008A87"/>
                  </a:solidFill>
                  <a:latin typeface="Times New Roman"/>
                  <a:cs typeface="Times New Roman"/>
                </a:rPr>
                <a:t> </a:t>
              </a:r>
              <a:r>
                <a:rPr sz="2800" i="1" dirty="0">
                  <a:solidFill>
                    <a:srgbClr val="008A87"/>
                  </a:solidFill>
                  <a:latin typeface="Times New Roman"/>
                  <a:cs typeface="Times New Roman"/>
                </a:rPr>
                <a:t>j</a:t>
              </a:r>
              <a:r>
                <a:rPr sz="2800" spc="-5" dirty="0">
                  <a:solidFill>
                    <a:srgbClr val="008A87"/>
                  </a:solidFill>
                  <a:latin typeface="Times New Roman"/>
                  <a:cs typeface="Times New Roman"/>
                </a:rPr>
                <a:t>),</a:t>
              </a:r>
              <a:endParaRPr sz="2800" dirty="0">
                <a:latin typeface="Times New Roman"/>
                <a:cs typeface="Times New Roman"/>
              </a:endParaRPr>
            </a:p>
            <a:p>
              <a:pPr marL="3275292">
                <a:lnSpc>
                  <a:spcPts val="3902"/>
                </a:lnSpc>
              </a:pPr>
              <a:r>
                <a:rPr sz="2800" spc="-5" dirty="0">
                  <a:latin typeface="Times New Roman"/>
                  <a:cs typeface="Times New Roman"/>
                </a:rPr>
                <a:t>LC</a:t>
              </a:r>
              <a:r>
                <a:rPr sz="2800" dirty="0">
                  <a:latin typeface="Times New Roman"/>
                  <a:cs typeface="Times New Roman"/>
                </a:rPr>
                <a:t>S</a:t>
              </a:r>
              <a:r>
                <a:rPr sz="2800" spc="5" dirty="0">
                  <a:solidFill>
                    <a:srgbClr val="008A87"/>
                  </a:solidFill>
                  <a:latin typeface="Times New Roman"/>
                  <a:cs typeface="Times New Roman"/>
                </a:rPr>
                <a:t>(</a:t>
              </a:r>
              <a:r>
                <a:rPr sz="2800" i="1" spc="-5" dirty="0">
                  <a:solidFill>
                    <a:srgbClr val="008A87"/>
                  </a:solidFill>
                  <a:latin typeface="Times New Roman"/>
                  <a:cs typeface="Times New Roman"/>
                </a:rPr>
                <a:t>x</a:t>
              </a:r>
              <a:r>
                <a:rPr sz="2800" dirty="0">
                  <a:solidFill>
                    <a:srgbClr val="008A87"/>
                  </a:solidFill>
                  <a:latin typeface="Times New Roman"/>
                  <a:cs typeface="Times New Roman"/>
                </a:rPr>
                <a:t>,</a:t>
              </a:r>
              <a:r>
                <a:rPr sz="2800" spc="-5" dirty="0">
                  <a:solidFill>
                    <a:srgbClr val="008A87"/>
                  </a:solidFill>
                  <a:latin typeface="Times New Roman"/>
                  <a:cs typeface="Times New Roman"/>
                </a:rPr>
                <a:t> </a:t>
              </a:r>
              <a:r>
                <a:rPr sz="2800" i="1" spc="-5" dirty="0">
                  <a:solidFill>
                    <a:srgbClr val="008A87"/>
                  </a:solidFill>
                  <a:latin typeface="Times New Roman"/>
                  <a:cs typeface="Times New Roman"/>
                </a:rPr>
                <a:t>y</a:t>
              </a:r>
              <a:r>
                <a:rPr sz="2800" dirty="0">
                  <a:solidFill>
                    <a:srgbClr val="008A87"/>
                  </a:solidFill>
                  <a:latin typeface="Times New Roman"/>
                  <a:cs typeface="Times New Roman"/>
                </a:rPr>
                <a:t>,</a:t>
              </a:r>
              <a:r>
                <a:rPr sz="2800" spc="-10" dirty="0">
                  <a:solidFill>
                    <a:srgbClr val="008A87"/>
                  </a:solidFill>
                  <a:latin typeface="Times New Roman"/>
                  <a:cs typeface="Times New Roman"/>
                </a:rPr>
                <a:t> </a:t>
              </a:r>
              <a:r>
                <a:rPr sz="2800" i="1" spc="-5" dirty="0">
                  <a:solidFill>
                    <a:srgbClr val="008A87"/>
                  </a:solidFill>
                  <a:latin typeface="Times New Roman"/>
                  <a:cs typeface="Times New Roman"/>
                </a:rPr>
                <a:t>i</a:t>
              </a:r>
              <a:r>
                <a:rPr sz="2800" dirty="0">
                  <a:solidFill>
                    <a:srgbClr val="008A87"/>
                  </a:solidFill>
                  <a:latin typeface="Times New Roman"/>
                  <a:cs typeface="Times New Roman"/>
                </a:rPr>
                <a:t>, </a:t>
              </a:r>
              <a:r>
                <a:rPr sz="2800" i="1" spc="-5" dirty="0">
                  <a:solidFill>
                    <a:srgbClr val="008A87"/>
                  </a:solidFill>
                  <a:latin typeface="Times New Roman"/>
                  <a:cs typeface="Times New Roman"/>
                </a:rPr>
                <a:t>j</a:t>
              </a:r>
              <a:r>
                <a:rPr sz="2800" dirty="0">
                  <a:solidFill>
                    <a:srgbClr val="008A87"/>
                  </a:solidFill>
                  <a:latin typeface="Times New Roman"/>
                  <a:cs typeface="Times New Roman"/>
                </a:rPr>
                <a:t>–1</a:t>
              </a:r>
              <a:r>
                <a:rPr sz="2800" spc="-5" dirty="0">
                  <a:solidFill>
                    <a:srgbClr val="008A87"/>
                  </a:solidFill>
                  <a:latin typeface="Times New Roman"/>
                  <a:cs typeface="Times New Roman"/>
                </a:rPr>
                <a:t>)</a:t>
              </a:r>
              <a:r>
                <a:rPr sz="3600" spc="-20" dirty="0">
                  <a:solidFill>
                    <a:srgbClr val="008A87"/>
                  </a:solidFill>
                  <a:latin typeface="Times New Roman"/>
                  <a:cs typeface="Times New Roman"/>
                </a:rPr>
                <a:t>}</a:t>
              </a:r>
              <a:endParaRPr sz="3600" dirty="0">
                <a:latin typeface="Times New Roman"/>
                <a:cs typeface="Times New Roman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7322841" y="3418677"/>
              <a:ext cx="291640" cy="1834960"/>
            </a:xfrm>
            <a:custGeom>
              <a:avLst/>
              <a:gdLst/>
              <a:ahLst/>
              <a:cxnLst/>
              <a:rect l="l" t="t" r="r" b="b"/>
              <a:pathLst>
                <a:path w="290829" h="1828164">
                  <a:moveTo>
                    <a:pt x="0" y="0"/>
                  </a:moveTo>
                  <a:lnTo>
                    <a:pt x="42729" y="6134"/>
                  </a:lnTo>
                  <a:lnTo>
                    <a:pt x="80832" y="23360"/>
                  </a:lnTo>
                  <a:lnTo>
                    <a:pt x="112542" y="49908"/>
                  </a:lnTo>
                  <a:lnTo>
                    <a:pt x="136090" y="84011"/>
                  </a:lnTo>
                  <a:lnTo>
                    <a:pt x="149709" y="123901"/>
                  </a:lnTo>
                  <a:lnTo>
                    <a:pt x="152400" y="762000"/>
                  </a:lnTo>
                  <a:lnTo>
                    <a:pt x="153103" y="776647"/>
                  </a:lnTo>
                  <a:lnTo>
                    <a:pt x="163131" y="818031"/>
                  </a:lnTo>
                  <a:lnTo>
                    <a:pt x="183661" y="854199"/>
                  </a:lnTo>
                  <a:lnTo>
                    <a:pt x="212924" y="883385"/>
                  </a:lnTo>
                  <a:lnTo>
                    <a:pt x="249152" y="903820"/>
                  </a:lnTo>
                  <a:lnTo>
                    <a:pt x="290578" y="913737"/>
                  </a:lnTo>
                  <a:lnTo>
                    <a:pt x="277746" y="914620"/>
                  </a:lnTo>
                  <a:lnTo>
                    <a:pt x="240336" y="925805"/>
                  </a:lnTo>
                  <a:lnTo>
                    <a:pt x="206544" y="948243"/>
                  </a:lnTo>
                  <a:lnTo>
                    <a:pt x="178926" y="979941"/>
                  </a:lnTo>
                  <a:lnTo>
                    <a:pt x="160040" y="1018905"/>
                  </a:lnTo>
                  <a:lnTo>
                    <a:pt x="152443" y="1063142"/>
                  </a:lnTo>
                  <a:lnTo>
                    <a:pt x="152400" y="1676400"/>
                  </a:lnTo>
                  <a:lnTo>
                    <a:pt x="151696" y="1691047"/>
                  </a:lnTo>
                  <a:lnTo>
                    <a:pt x="141668" y="1732431"/>
                  </a:lnTo>
                  <a:lnTo>
                    <a:pt x="121139" y="1768599"/>
                  </a:lnTo>
                  <a:lnTo>
                    <a:pt x="91876" y="1797785"/>
                  </a:lnTo>
                  <a:lnTo>
                    <a:pt x="55647" y="1818220"/>
                  </a:lnTo>
                  <a:lnTo>
                    <a:pt x="28498" y="1826109"/>
                  </a:lnTo>
                  <a:lnTo>
                    <a:pt x="14221" y="1828137"/>
                  </a:lnTo>
                </a:path>
              </a:pathLst>
            </a:custGeom>
            <a:ln w="19049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7692167" y="3768625"/>
              <a:ext cx="934777" cy="115362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39" marR="5096">
                <a:lnSpc>
                  <a:spcPts val="3029"/>
                </a:lnSpc>
              </a:pPr>
              <a:r>
                <a:rPr sz="2800" i="1" spc="-5" dirty="0">
                  <a:solidFill>
                    <a:srgbClr val="CC0000"/>
                  </a:solidFill>
                  <a:latin typeface="Times New Roman"/>
                  <a:cs typeface="Times New Roman"/>
                </a:rPr>
                <a:t>same as before</a:t>
              </a:r>
              <a:endParaRPr sz="2800">
                <a:latin typeface="Times New Roman"/>
                <a:cs typeface="Times New Roman"/>
              </a:endParaRPr>
            </a:p>
          </p:txBody>
        </p:sp>
      </p:grpSp>
      <p:sp>
        <p:nvSpPr>
          <p:cNvPr id="13" name="object 4"/>
          <p:cNvSpPr txBox="1"/>
          <p:nvPr/>
        </p:nvSpPr>
        <p:spPr>
          <a:xfrm>
            <a:off x="611038" y="1160970"/>
            <a:ext cx="7907395" cy="1269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>
              <a:lnSpc>
                <a:spcPts val="3270"/>
              </a:lnSpc>
              <a:tabLst>
                <a:tab pos="2549148" algn="l"/>
                <a:tab pos="5165815" algn="l"/>
              </a:tabLst>
            </a:pPr>
            <a:r>
              <a:rPr sz="3200" b="1" i="1" spc="-20" dirty="0" smtClean="0">
                <a:solidFill>
                  <a:srgbClr val="CC0000"/>
                </a:solidFill>
                <a:latin typeface="Times New Roman"/>
                <a:cs typeface="Times New Roman"/>
              </a:rPr>
              <a:t>Memo</a:t>
            </a:r>
            <a:r>
              <a:rPr lang="en-US" sz="3200" b="1" i="1" spc="-20" dirty="0" smtClean="0">
                <a:solidFill>
                  <a:srgbClr val="CC0000"/>
                </a:solidFill>
                <a:latin typeface="Times New Roman"/>
                <a:cs typeface="Times New Roman"/>
              </a:rPr>
              <a:t>r</a:t>
            </a:r>
            <a:r>
              <a:rPr sz="3200" b="1" i="1" spc="-20" dirty="0" smtClean="0">
                <a:solidFill>
                  <a:srgbClr val="CC0000"/>
                </a:solidFill>
                <a:latin typeface="Times New Roman"/>
                <a:cs typeface="Times New Roman"/>
              </a:rPr>
              <a:t>ization</a:t>
            </a:r>
            <a:r>
              <a:rPr sz="3200" b="1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:	</a:t>
            </a:r>
            <a:r>
              <a:rPr sz="3200" spc="-15" dirty="0">
                <a:latin typeface="Times New Roman"/>
                <a:cs typeface="Times New Roman"/>
              </a:rPr>
              <a:t>After </a:t>
            </a:r>
            <a:r>
              <a:rPr sz="3200" spc="-20" dirty="0">
                <a:latin typeface="Times New Roman"/>
                <a:cs typeface="Times New Roman"/>
              </a:rPr>
              <a:t>computing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solution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 subproblem,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store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it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table.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15" dirty="0">
                <a:latin typeface="Times New Roman"/>
                <a:cs typeface="Times New Roman"/>
              </a:rPr>
              <a:t>Subsequent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calls check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table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avoid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redoing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work</a:t>
            </a:r>
            <a:r>
              <a:rPr sz="3200" spc="-15" dirty="0" smtClean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703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311708"/>
            <a:ext cx="8727141" cy="4431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0" marR="5096">
              <a:lnSpc>
                <a:spcPct val="80000"/>
              </a:lnSpc>
            </a:pPr>
            <a:r>
              <a:rPr spc="-30" dirty="0" smtClean="0"/>
              <a:t>Dynamic-</a:t>
            </a:r>
            <a:r>
              <a:rPr lang="en-US" spc="-30" dirty="0" smtClean="0"/>
              <a:t>P</a:t>
            </a:r>
            <a:r>
              <a:rPr spc="-30" dirty="0" smtClean="0"/>
              <a:t>rogramming </a:t>
            </a:r>
            <a:r>
              <a:rPr lang="en-US" spc="-25" dirty="0"/>
              <a:t>A</a:t>
            </a:r>
            <a:r>
              <a:rPr spc="-25" dirty="0" smtClean="0"/>
              <a:t>lgorithm</a:t>
            </a:r>
            <a:endParaRPr spc="-25" dirty="0"/>
          </a:p>
        </p:txBody>
      </p:sp>
      <p:sp>
        <p:nvSpPr>
          <p:cNvPr id="242" name="object 242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7891D6D1-C805-4615-BC64-A986422B2BE4}" type="datetime1">
              <a:rPr lang="en-US" spc="-10" smtClean="0"/>
              <a:t>12/14/2015</a:t>
            </a:fld>
            <a:endParaRPr spc="-10" dirty="0"/>
          </a:p>
        </p:txBody>
      </p:sp>
      <p:sp>
        <p:nvSpPr>
          <p:cNvPr id="243" name="object 24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 smtClean="0"/>
              <a:t>Based on slides by Erik Demaine and Charles Leiserson</a:t>
            </a:r>
            <a:endParaRPr spc="-10" dirty="0"/>
          </a:p>
        </p:txBody>
      </p:sp>
      <p:sp>
        <p:nvSpPr>
          <p:cNvPr id="485" name="object 4"/>
          <p:cNvSpPr/>
          <p:nvPr/>
        </p:nvSpPr>
        <p:spPr>
          <a:xfrm>
            <a:off x="3873500" y="16625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599"/>
                </a:lnTo>
                <a:lnTo>
                  <a:pt x="609600" y="609599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86" name="object 5"/>
          <p:cNvSpPr/>
          <p:nvPr/>
        </p:nvSpPr>
        <p:spPr>
          <a:xfrm>
            <a:off x="3797300" y="15863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599"/>
                </a:lnTo>
                <a:lnTo>
                  <a:pt x="609600" y="609599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3" name="object 240"/>
          <p:cNvSpPr/>
          <p:nvPr/>
        </p:nvSpPr>
        <p:spPr>
          <a:xfrm>
            <a:off x="3797300" y="1598378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599"/>
                </a:lnTo>
                <a:lnTo>
                  <a:pt x="609600" y="609599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7"/>
          <p:cNvSpPr/>
          <p:nvPr/>
        </p:nvSpPr>
        <p:spPr>
          <a:xfrm>
            <a:off x="4483100" y="16625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599"/>
                </a:lnTo>
                <a:lnTo>
                  <a:pt x="609600" y="609599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89" name="object 8"/>
          <p:cNvSpPr/>
          <p:nvPr/>
        </p:nvSpPr>
        <p:spPr>
          <a:xfrm>
            <a:off x="4406900" y="15863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599"/>
                </a:lnTo>
                <a:lnTo>
                  <a:pt x="609600" y="609599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90" name="object 9"/>
          <p:cNvSpPr/>
          <p:nvPr/>
        </p:nvSpPr>
        <p:spPr>
          <a:xfrm>
            <a:off x="4406900" y="15863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599"/>
                </a:lnTo>
                <a:lnTo>
                  <a:pt x="609600" y="609599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91" name="object 10"/>
          <p:cNvSpPr/>
          <p:nvPr/>
        </p:nvSpPr>
        <p:spPr>
          <a:xfrm>
            <a:off x="5092700" y="16625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599"/>
                </a:lnTo>
                <a:lnTo>
                  <a:pt x="609600" y="609599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92" name="object 11"/>
          <p:cNvSpPr/>
          <p:nvPr/>
        </p:nvSpPr>
        <p:spPr>
          <a:xfrm>
            <a:off x="5016500" y="15863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599"/>
                </a:lnTo>
                <a:lnTo>
                  <a:pt x="609600" y="609599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93" name="object 12"/>
          <p:cNvSpPr/>
          <p:nvPr/>
        </p:nvSpPr>
        <p:spPr>
          <a:xfrm>
            <a:off x="5016500" y="15863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599"/>
                </a:lnTo>
                <a:lnTo>
                  <a:pt x="609600" y="609599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94" name="object 13"/>
          <p:cNvSpPr/>
          <p:nvPr/>
        </p:nvSpPr>
        <p:spPr>
          <a:xfrm>
            <a:off x="5702300" y="16625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599"/>
                </a:lnTo>
                <a:lnTo>
                  <a:pt x="609600" y="609599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95" name="object 14"/>
          <p:cNvSpPr/>
          <p:nvPr/>
        </p:nvSpPr>
        <p:spPr>
          <a:xfrm>
            <a:off x="5626100" y="15863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599"/>
                </a:lnTo>
                <a:lnTo>
                  <a:pt x="609600" y="609599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96" name="object 15"/>
          <p:cNvSpPr/>
          <p:nvPr/>
        </p:nvSpPr>
        <p:spPr>
          <a:xfrm>
            <a:off x="5626100" y="15863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599"/>
                </a:lnTo>
                <a:lnTo>
                  <a:pt x="609600" y="609599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97" name="object 16"/>
          <p:cNvSpPr/>
          <p:nvPr/>
        </p:nvSpPr>
        <p:spPr>
          <a:xfrm>
            <a:off x="6311900" y="16625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599"/>
                </a:lnTo>
                <a:lnTo>
                  <a:pt x="609600" y="609599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98" name="object 17"/>
          <p:cNvSpPr/>
          <p:nvPr/>
        </p:nvSpPr>
        <p:spPr>
          <a:xfrm>
            <a:off x="6235700" y="15863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599"/>
                </a:lnTo>
                <a:lnTo>
                  <a:pt x="609600" y="609599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99" name="object 18"/>
          <p:cNvSpPr/>
          <p:nvPr/>
        </p:nvSpPr>
        <p:spPr>
          <a:xfrm>
            <a:off x="6235700" y="15863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599"/>
                </a:lnTo>
                <a:lnTo>
                  <a:pt x="609600" y="609599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0" name="object 19"/>
          <p:cNvSpPr/>
          <p:nvPr/>
        </p:nvSpPr>
        <p:spPr>
          <a:xfrm>
            <a:off x="3873500" y="22721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1" name="object 20"/>
          <p:cNvSpPr/>
          <p:nvPr/>
        </p:nvSpPr>
        <p:spPr>
          <a:xfrm>
            <a:off x="3797300" y="21959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2" name="object 21"/>
          <p:cNvSpPr/>
          <p:nvPr/>
        </p:nvSpPr>
        <p:spPr>
          <a:xfrm>
            <a:off x="3797300" y="21959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3" name="object 22"/>
          <p:cNvSpPr/>
          <p:nvPr/>
        </p:nvSpPr>
        <p:spPr>
          <a:xfrm>
            <a:off x="4483100" y="22721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4" name="object 23"/>
          <p:cNvSpPr/>
          <p:nvPr/>
        </p:nvSpPr>
        <p:spPr>
          <a:xfrm>
            <a:off x="4406900" y="21959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5" name="object 24"/>
          <p:cNvSpPr/>
          <p:nvPr/>
        </p:nvSpPr>
        <p:spPr>
          <a:xfrm>
            <a:off x="4406900" y="21959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6" name="object 25"/>
          <p:cNvSpPr txBox="1"/>
          <p:nvPr/>
        </p:nvSpPr>
        <p:spPr>
          <a:xfrm>
            <a:off x="5092700" y="2272132"/>
            <a:ext cx="60960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0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07" name="object 26"/>
          <p:cNvSpPr/>
          <p:nvPr/>
        </p:nvSpPr>
        <p:spPr>
          <a:xfrm>
            <a:off x="5092700" y="22721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599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8" name="object 27"/>
          <p:cNvSpPr/>
          <p:nvPr/>
        </p:nvSpPr>
        <p:spPr>
          <a:xfrm>
            <a:off x="5016500" y="21959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599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9" name="object 28"/>
          <p:cNvSpPr/>
          <p:nvPr/>
        </p:nvSpPr>
        <p:spPr>
          <a:xfrm>
            <a:off x="5016500" y="21959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599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11" name="object 30"/>
          <p:cNvSpPr txBox="1"/>
          <p:nvPr/>
        </p:nvSpPr>
        <p:spPr>
          <a:xfrm>
            <a:off x="5702300" y="2272132"/>
            <a:ext cx="60960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0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12" name="object 31"/>
          <p:cNvSpPr/>
          <p:nvPr/>
        </p:nvSpPr>
        <p:spPr>
          <a:xfrm>
            <a:off x="5702300" y="22721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599"/>
                </a:lnTo>
                <a:lnTo>
                  <a:pt x="609600" y="609599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13" name="object 32"/>
          <p:cNvSpPr/>
          <p:nvPr/>
        </p:nvSpPr>
        <p:spPr>
          <a:xfrm>
            <a:off x="5626100" y="21959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599"/>
                </a:lnTo>
                <a:lnTo>
                  <a:pt x="609600" y="609599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14" name="object 33"/>
          <p:cNvSpPr/>
          <p:nvPr/>
        </p:nvSpPr>
        <p:spPr>
          <a:xfrm>
            <a:off x="5626100" y="21959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599"/>
                </a:lnTo>
                <a:lnTo>
                  <a:pt x="609600" y="609599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15" name="object 34"/>
          <p:cNvSpPr txBox="1"/>
          <p:nvPr/>
        </p:nvSpPr>
        <p:spPr>
          <a:xfrm>
            <a:off x="6311900" y="2272132"/>
            <a:ext cx="60960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0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16" name="object 35"/>
          <p:cNvSpPr/>
          <p:nvPr/>
        </p:nvSpPr>
        <p:spPr>
          <a:xfrm>
            <a:off x="6311900" y="22721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599"/>
                </a:lnTo>
                <a:lnTo>
                  <a:pt x="609600" y="609599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17" name="object 36"/>
          <p:cNvSpPr/>
          <p:nvPr/>
        </p:nvSpPr>
        <p:spPr>
          <a:xfrm>
            <a:off x="6235700" y="21959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599"/>
                </a:lnTo>
                <a:lnTo>
                  <a:pt x="609600" y="609599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18" name="object 37"/>
          <p:cNvSpPr/>
          <p:nvPr/>
        </p:nvSpPr>
        <p:spPr>
          <a:xfrm>
            <a:off x="6235700" y="21959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599"/>
                </a:lnTo>
                <a:lnTo>
                  <a:pt x="609600" y="609599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20" name="object 39"/>
          <p:cNvSpPr txBox="1"/>
          <p:nvPr/>
        </p:nvSpPr>
        <p:spPr>
          <a:xfrm>
            <a:off x="6921500" y="1662532"/>
            <a:ext cx="60960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0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21" name="object 40"/>
          <p:cNvSpPr/>
          <p:nvPr/>
        </p:nvSpPr>
        <p:spPr>
          <a:xfrm>
            <a:off x="6921500" y="16625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599"/>
                </a:lnTo>
                <a:lnTo>
                  <a:pt x="609600" y="609599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22" name="object 41"/>
          <p:cNvSpPr/>
          <p:nvPr/>
        </p:nvSpPr>
        <p:spPr>
          <a:xfrm>
            <a:off x="6845300" y="15863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599"/>
                </a:lnTo>
                <a:lnTo>
                  <a:pt x="609600" y="609599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23" name="object 42"/>
          <p:cNvSpPr/>
          <p:nvPr/>
        </p:nvSpPr>
        <p:spPr>
          <a:xfrm>
            <a:off x="6845300" y="15863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599"/>
                </a:lnTo>
                <a:lnTo>
                  <a:pt x="609600" y="609599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24" name="object 43"/>
          <p:cNvSpPr txBox="1"/>
          <p:nvPr/>
        </p:nvSpPr>
        <p:spPr>
          <a:xfrm>
            <a:off x="7531100" y="1662532"/>
            <a:ext cx="60960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0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25" name="object 44"/>
          <p:cNvSpPr/>
          <p:nvPr/>
        </p:nvSpPr>
        <p:spPr>
          <a:xfrm>
            <a:off x="7531100" y="16625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599"/>
                </a:lnTo>
                <a:lnTo>
                  <a:pt x="609600" y="609599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26" name="object 45"/>
          <p:cNvSpPr/>
          <p:nvPr/>
        </p:nvSpPr>
        <p:spPr>
          <a:xfrm>
            <a:off x="7454900" y="15863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599"/>
                </a:lnTo>
                <a:lnTo>
                  <a:pt x="609600" y="609599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27" name="object 46"/>
          <p:cNvSpPr/>
          <p:nvPr/>
        </p:nvSpPr>
        <p:spPr>
          <a:xfrm>
            <a:off x="7454900" y="15863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599"/>
                </a:lnTo>
                <a:lnTo>
                  <a:pt x="609600" y="609599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28" name="object 47"/>
          <p:cNvSpPr txBox="1"/>
          <p:nvPr/>
        </p:nvSpPr>
        <p:spPr>
          <a:xfrm>
            <a:off x="8140700" y="1662532"/>
            <a:ext cx="60960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0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29" name="object 48"/>
          <p:cNvSpPr/>
          <p:nvPr/>
        </p:nvSpPr>
        <p:spPr>
          <a:xfrm>
            <a:off x="8140700" y="16625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0" name="object 49"/>
          <p:cNvSpPr/>
          <p:nvPr/>
        </p:nvSpPr>
        <p:spPr>
          <a:xfrm>
            <a:off x="8064500" y="15863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1" name="object 50"/>
          <p:cNvSpPr/>
          <p:nvPr/>
        </p:nvSpPr>
        <p:spPr>
          <a:xfrm>
            <a:off x="8064500" y="15863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2" name="object 51"/>
          <p:cNvSpPr txBox="1"/>
          <p:nvPr/>
        </p:nvSpPr>
        <p:spPr>
          <a:xfrm>
            <a:off x="6921500" y="2272132"/>
            <a:ext cx="60960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0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33" name="object 52"/>
          <p:cNvSpPr/>
          <p:nvPr/>
        </p:nvSpPr>
        <p:spPr>
          <a:xfrm>
            <a:off x="6921500" y="22721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599"/>
                </a:lnTo>
                <a:lnTo>
                  <a:pt x="609600" y="609599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4" name="object 53"/>
          <p:cNvSpPr/>
          <p:nvPr/>
        </p:nvSpPr>
        <p:spPr>
          <a:xfrm>
            <a:off x="6845300" y="21959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599"/>
                </a:lnTo>
                <a:lnTo>
                  <a:pt x="609600" y="609599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5" name="object 54"/>
          <p:cNvSpPr/>
          <p:nvPr/>
        </p:nvSpPr>
        <p:spPr>
          <a:xfrm>
            <a:off x="6845300" y="21959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599"/>
                </a:lnTo>
                <a:lnTo>
                  <a:pt x="609600" y="609599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6" name="object 55"/>
          <p:cNvSpPr txBox="1"/>
          <p:nvPr/>
        </p:nvSpPr>
        <p:spPr>
          <a:xfrm>
            <a:off x="7531100" y="2272132"/>
            <a:ext cx="60960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0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37" name="object 56"/>
          <p:cNvSpPr/>
          <p:nvPr/>
        </p:nvSpPr>
        <p:spPr>
          <a:xfrm>
            <a:off x="7531100" y="22721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599"/>
                </a:lnTo>
                <a:lnTo>
                  <a:pt x="609600" y="609599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8" name="object 57"/>
          <p:cNvSpPr/>
          <p:nvPr/>
        </p:nvSpPr>
        <p:spPr>
          <a:xfrm>
            <a:off x="7454900" y="21959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599"/>
                </a:lnTo>
                <a:lnTo>
                  <a:pt x="609600" y="609599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9" name="object 58"/>
          <p:cNvSpPr/>
          <p:nvPr/>
        </p:nvSpPr>
        <p:spPr>
          <a:xfrm>
            <a:off x="7454900" y="21959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599"/>
                </a:lnTo>
                <a:lnTo>
                  <a:pt x="609600" y="609599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0" name="object 59"/>
          <p:cNvSpPr txBox="1"/>
          <p:nvPr/>
        </p:nvSpPr>
        <p:spPr>
          <a:xfrm>
            <a:off x="8140700" y="2272132"/>
            <a:ext cx="60960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0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41" name="object 60"/>
          <p:cNvSpPr/>
          <p:nvPr/>
        </p:nvSpPr>
        <p:spPr>
          <a:xfrm>
            <a:off x="8140700" y="22721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2" name="object 61"/>
          <p:cNvSpPr/>
          <p:nvPr/>
        </p:nvSpPr>
        <p:spPr>
          <a:xfrm>
            <a:off x="8064500" y="21959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3" name="object 62"/>
          <p:cNvSpPr/>
          <p:nvPr/>
        </p:nvSpPr>
        <p:spPr>
          <a:xfrm>
            <a:off x="8064500" y="21959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5" name="object 64"/>
          <p:cNvSpPr txBox="1"/>
          <p:nvPr/>
        </p:nvSpPr>
        <p:spPr>
          <a:xfrm>
            <a:off x="3873500" y="2881732"/>
            <a:ext cx="60960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0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46" name="object 65"/>
          <p:cNvSpPr/>
          <p:nvPr/>
        </p:nvSpPr>
        <p:spPr>
          <a:xfrm>
            <a:off x="3873500" y="28817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7" name="object 66"/>
          <p:cNvSpPr/>
          <p:nvPr/>
        </p:nvSpPr>
        <p:spPr>
          <a:xfrm>
            <a:off x="3797300" y="28055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8" name="object 67"/>
          <p:cNvSpPr/>
          <p:nvPr/>
        </p:nvSpPr>
        <p:spPr>
          <a:xfrm>
            <a:off x="3797300" y="28055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9" name="object 68"/>
          <p:cNvSpPr txBox="1"/>
          <p:nvPr/>
        </p:nvSpPr>
        <p:spPr>
          <a:xfrm>
            <a:off x="4483100" y="2881732"/>
            <a:ext cx="60960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0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50" name="object 69"/>
          <p:cNvSpPr/>
          <p:nvPr/>
        </p:nvSpPr>
        <p:spPr>
          <a:xfrm>
            <a:off x="4483100" y="28817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1" name="object 70"/>
          <p:cNvSpPr/>
          <p:nvPr/>
        </p:nvSpPr>
        <p:spPr>
          <a:xfrm>
            <a:off x="4406900" y="28055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2" name="object 71"/>
          <p:cNvSpPr/>
          <p:nvPr/>
        </p:nvSpPr>
        <p:spPr>
          <a:xfrm>
            <a:off x="4406900" y="28055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3" name="object 72"/>
          <p:cNvSpPr txBox="1"/>
          <p:nvPr/>
        </p:nvSpPr>
        <p:spPr>
          <a:xfrm>
            <a:off x="5092700" y="2881732"/>
            <a:ext cx="60960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0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54" name="object 73"/>
          <p:cNvSpPr/>
          <p:nvPr/>
        </p:nvSpPr>
        <p:spPr>
          <a:xfrm>
            <a:off x="5092700" y="28817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5" name="object 74"/>
          <p:cNvSpPr/>
          <p:nvPr/>
        </p:nvSpPr>
        <p:spPr>
          <a:xfrm>
            <a:off x="5016500" y="28055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6" name="object 75"/>
          <p:cNvSpPr/>
          <p:nvPr/>
        </p:nvSpPr>
        <p:spPr>
          <a:xfrm>
            <a:off x="5016500" y="28055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7" name="object 76"/>
          <p:cNvSpPr txBox="1"/>
          <p:nvPr/>
        </p:nvSpPr>
        <p:spPr>
          <a:xfrm>
            <a:off x="5702300" y="2881732"/>
            <a:ext cx="60960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0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58" name="object 77"/>
          <p:cNvSpPr/>
          <p:nvPr/>
        </p:nvSpPr>
        <p:spPr>
          <a:xfrm>
            <a:off x="5702300" y="28817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9" name="object 78"/>
          <p:cNvSpPr/>
          <p:nvPr/>
        </p:nvSpPr>
        <p:spPr>
          <a:xfrm>
            <a:off x="5626100" y="28055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0" name="object 79"/>
          <p:cNvSpPr/>
          <p:nvPr/>
        </p:nvSpPr>
        <p:spPr>
          <a:xfrm>
            <a:off x="5626100" y="28055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1" name="object 80"/>
          <p:cNvSpPr txBox="1"/>
          <p:nvPr/>
        </p:nvSpPr>
        <p:spPr>
          <a:xfrm>
            <a:off x="6311900" y="2881732"/>
            <a:ext cx="60960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0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62" name="object 81"/>
          <p:cNvSpPr/>
          <p:nvPr/>
        </p:nvSpPr>
        <p:spPr>
          <a:xfrm>
            <a:off x="6311900" y="28817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3" name="object 82"/>
          <p:cNvSpPr/>
          <p:nvPr/>
        </p:nvSpPr>
        <p:spPr>
          <a:xfrm>
            <a:off x="6235700" y="28055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4" name="object 83"/>
          <p:cNvSpPr/>
          <p:nvPr/>
        </p:nvSpPr>
        <p:spPr>
          <a:xfrm>
            <a:off x="6235700" y="28055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5" name="object 84"/>
          <p:cNvSpPr txBox="1"/>
          <p:nvPr/>
        </p:nvSpPr>
        <p:spPr>
          <a:xfrm>
            <a:off x="6921500" y="2881732"/>
            <a:ext cx="60960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0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66" name="object 85"/>
          <p:cNvSpPr/>
          <p:nvPr/>
        </p:nvSpPr>
        <p:spPr>
          <a:xfrm>
            <a:off x="6921500" y="28817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7" name="object 86"/>
          <p:cNvSpPr/>
          <p:nvPr/>
        </p:nvSpPr>
        <p:spPr>
          <a:xfrm>
            <a:off x="6845300" y="28055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8" name="object 87"/>
          <p:cNvSpPr/>
          <p:nvPr/>
        </p:nvSpPr>
        <p:spPr>
          <a:xfrm>
            <a:off x="6845300" y="28055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0" name="object 89"/>
          <p:cNvSpPr txBox="1"/>
          <p:nvPr/>
        </p:nvSpPr>
        <p:spPr>
          <a:xfrm>
            <a:off x="7531100" y="2881732"/>
            <a:ext cx="60960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0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71" name="object 90"/>
          <p:cNvSpPr/>
          <p:nvPr/>
        </p:nvSpPr>
        <p:spPr>
          <a:xfrm>
            <a:off x="7531100" y="28817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2" name="object 91"/>
          <p:cNvSpPr/>
          <p:nvPr/>
        </p:nvSpPr>
        <p:spPr>
          <a:xfrm>
            <a:off x="7454900" y="28055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3" name="object 92"/>
          <p:cNvSpPr/>
          <p:nvPr/>
        </p:nvSpPr>
        <p:spPr>
          <a:xfrm>
            <a:off x="7454900" y="28055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4" name="object 93"/>
          <p:cNvSpPr txBox="1"/>
          <p:nvPr/>
        </p:nvSpPr>
        <p:spPr>
          <a:xfrm>
            <a:off x="8140700" y="2881732"/>
            <a:ext cx="60960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0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75" name="object 94"/>
          <p:cNvSpPr/>
          <p:nvPr/>
        </p:nvSpPr>
        <p:spPr>
          <a:xfrm>
            <a:off x="8140700" y="28817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6" name="object 95"/>
          <p:cNvSpPr/>
          <p:nvPr/>
        </p:nvSpPr>
        <p:spPr>
          <a:xfrm>
            <a:off x="8064500" y="28055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7" name="object 96"/>
          <p:cNvSpPr/>
          <p:nvPr/>
        </p:nvSpPr>
        <p:spPr>
          <a:xfrm>
            <a:off x="8064500" y="28055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8" name="object 97"/>
          <p:cNvSpPr txBox="1"/>
          <p:nvPr/>
        </p:nvSpPr>
        <p:spPr>
          <a:xfrm>
            <a:off x="3873500" y="3491332"/>
            <a:ext cx="60960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0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79" name="object 98"/>
          <p:cNvSpPr/>
          <p:nvPr/>
        </p:nvSpPr>
        <p:spPr>
          <a:xfrm>
            <a:off x="3873500" y="34913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0" name="object 99"/>
          <p:cNvSpPr/>
          <p:nvPr/>
        </p:nvSpPr>
        <p:spPr>
          <a:xfrm>
            <a:off x="3797300" y="34151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1" name="object 100"/>
          <p:cNvSpPr/>
          <p:nvPr/>
        </p:nvSpPr>
        <p:spPr>
          <a:xfrm>
            <a:off x="3797300" y="34151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2" name="object 101"/>
          <p:cNvSpPr txBox="1"/>
          <p:nvPr/>
        </p:nvSpPr>
        <p:spPr>
          <a:xfrm>
            <a:off x="4483100" y="3491332"/>
            <a:ext cx="60960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0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83" name="object 102"/>
          <p:cNvSpPr/>
          <p:nvPr/>
        </p:nvSpPr>
        <p:spPr>
          <a:xfrm>
            <a:off x="4483100" y="34913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4" name="object 103"/>
          <p:cNvSpPr/>
          <p:nvPr/>
        </p:nvSpPr>
        <p:spPr>
          <a:xfrm>
            <a:off x="4406900" y="34151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5" name="object 104"/>
          <p:cNvSpPr/>
          <p:nvPr/>
        </p:nvSpPr>
        <p:spPr>
          <a:xfrm>
            <a:off x="4406900" y="34151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6" name="object 105"/>
          <p:cNvSpPr txBox="1"/>
          <p:nvPr/>
        </p:nvSpPr>
        <p:spPr>
          <a:xfrm>
            <a:off x="5092700" y="3491332"/>
            <a:ext cx="60960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0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87" name="object 106"/>
          <p:cNvSpPr/>
          <p:nvPr/>
        </p:nvSpPr>
        <p:spPr>
          <a:xfrm>
            <a:off x="5092700" y="34913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8" name="object 107"/>
          <p:cNvSpPr/>
          <p:nvPr/>
        </p:nvSpPr>
        <p:spPr>
          <a:xfrm>
            <a:off x="5016500" y="34151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9" name="object 108"/>
          <p:cNvSpPr/>
          <p:nvPr/>
        </p:nvSpPr>
        <p:spPr>
          <a:xfrm>
            <a:off x="5016500" y="34151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0" name="object 109"/>
          <p:cNvSpPr txBox="1"/>
          <p:nvPr/>
        </p:nvSpPr>
        <p:spPr>
          <a:xfrm>
            <a:off x="5702300" y="3491332"/>
            <a:ext cx="60960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0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91" name="object 110"/>
          <p:cNvSpPr/>
          <p:nvPr/>
        </p:nvSpPr>
        <p:spPr>
          <a:xfrm>
            <a:off x="5702300" y="34913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2" name="object 111"/>
          <p:cNvSpPr/>
          <p:nvPr/>
        </p:nvSpPr>
        <p:spPr>
          <a:xfrm>
            <a:off x="5626100" y="34151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3" name="object 112"/>
          <p:cNvSpPr/>
          <p:nvPr/>
        </p:nvSpPr>
        <p:spPr>
          <a:xfrm>
            <a:off x="5626100" y="34151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5" name="object 114"/>
          <p:cNvSpPr txBox="1"/>
          <p:nvPr/>
        </p:nvSpPr>
        <p:spPr>
          <a:xfrm>
            <a:off x="6311900" y="3491332"/>
            <a:ext cx="60960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0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96" name="object 115"/>
          <p:cNvSpPr/>
          <p:nvPr/>
        </p:nvSpPr>
        <p:spPr>
          <a:xfrm>
            <a:off x="6311900" y="34913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7" name="object 116"/>
          <p:cNvSpPr/>
          <p:nvPr/>
        </p:nvSpPr>
        <p:spPr>
          <a:xfrm>
            <a:off x="6235700" y="34151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8" name="object 117"/>
          <p:cNvSpPr/>
          <p:nvPr/>
        </p:nvSpPr>
        <p:spPr>
          <a:xfrm>
            <a:off x="6235700" y="34151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9" name="object 118"/>
          <p:cNvSpPr txBox="1"/>
          <p:nvPr/>
        </p:nvSpPr>
        <p:spPr>
          <a:xfrm>
            <a:off x="6921500" y="3491332"/>
            <a:ext cx="60960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0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00" name="object 119"/>
          <p:cNvSpPr/>
          <p:nvPr/>
        </p:nvSpPr>
        <p:spPr>
          <a:xfrm>
            <a:off x="6921500" y="34913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1" name="object 120"/>
          <p:cNvSpPr/>
          <p:nvPr/>
        </p:nvSpPr>
        <p:spPr>
          <a:xfrm>
            <a:off x="6845300" y="34151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2" name="object 121"/>
          <p:cNvSpPr/>
          <p:nvPr/>
        </p:nvSpPr>
        <p:spPr>
          <a:xfrm>
            <a:off x="6845300" y="34151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3" name="object 122"/>
          <p:cNvSpPr txBox="1"/>
          <p:nvPr/>
        </p:nvSpPr>
        <p:spPr>
          <a:xfrm>
            <a:off x="7531100" y="3491332"/>
            <a:ext cx="60960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0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04" name="object 123"/>
          <p:cNvSpPr/>
          <p:nvPr/>
        </p:nvSpPr>
        <p:spPr>
          <a:xfrm>
            <a:off x="7531100" y="34913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5" name="object 124"/>
          <p:cNvSpPr/>
          <p:nvPr/>
        </p:nvSpPr>
        <p:spPr>
          <a:xfrm>
            <a:off x="7454900" y="34151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6" name="object 125"/>
          <p:cNvSpPr/>
          <p:nvPr/>
        </p:nvSpPr>
        <p:spPr>
          <a:xfrm>
            <a:off x="7454900" y="34151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7" name="object 126"/>
          <p:cNvSpPr txBox="1"/>
          <p:nvPr/>
        </p:nvSpPr>
        <p:spPr>
          <a:xfrm>
            <a:off x="8140700" y="3491332"/>
            <a:ext cx="60960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0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08" name="object 127"/>
          <p:cNvSpPr/>
          <p:nvPr/>
        </p:nvSpPr>
        <p:spPr>
          <a:xfrm>
            <a:off x="8140700" y="34913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9" name="object 128"/>
          <p:cNvSpPr/>
          <p:nvPr/>
        </p:nvSpPr>
        <p:spPr>
          <a:xfrm>
            <a:off x="8064500" y="34151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0" name="object 129"/>
          <p:cNvSpPr/>
          <p:nvPr/>
        </p:nvSpPr>
        <p:spPr>
          <a:xfrm>
            <a:off x="8064500" y="34151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1" name="object 130"/>
          <p:cNvSpPr txBox="1"/>
          <p:nvPr/>
        </p:nvSpPr>
        <p:spPr>
          <a:xfrm>
            <a:off x="3873500" y="4100932"/>
            <a:ext cx="60960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0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12" name="object 131"/>
          <p:cNvSpPr/>
          <p:nvPr/>
        </p:nvSpPr>
        <p:spPr>
          <a:xfrm>
            <a:off x="3873500" y="41009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3" name="object 132"/>
          <p:cNvSpPr/>
          <p:nvPr/>
        </p:nvSpPr>
        <p:spPr>
          <a:xfrm>
            <a:off x="3797300" y="40247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4" name="object 133"/>
          <p:cNvSpPr/>
          <p:nvPr/>
        </p:nvSpPr>
        <p:spPr>
          <a:xfrm>
            <a:off x="3797300" y="40247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5" name="object 134"/>
          <p:cNvSpPr txBox="1"/>
          <p:nvPr/>
        </p:nvSpPr>
        <p:spPr>
          <a:xfrm>
            <a:off x="4483100" y="4100932"/>
            <a:ext cx="60960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0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16" name="object 135"/>
          <p:cNvSpPr/>
          <p:nvPr/>
        </p:nvSpPr>
        <p:spPr>
          <a:xfrm>
            <a:off x="4483100" y="41009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7" name="object 136"/>
          <p:cNvSpPr/>
          <p:nvPr/>
        </p:nvSpPr>
        <p:spPr>
          <a:xfrm>
            <a:off x="4406900" y="40247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8" name="object 137"/>
          <p:cNvSpPr/>
          <p:nvPr/>
        </p:nvSpPr>
        <p:spPr>
          <a:xfrm>
            <a:off x="4406900" y="40247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0" name="object 139"/>
          <p:cNvSpPr txBox="1"/>
          <p:nvPr/>
        </p:nvSpPr>
        <p:spPr>
          <a:xfrm>
            <a:off x="5092700" y="4100932"/>
            <a:ext cx="60960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0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21" name="object 140"/>
          <p:cNvSpPr/>
          <p:nvPr/>
        </p:nvSpPr>
        <p:spPr>
          <a:xfrm>
            <a:off x="5092700" y="41009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2" name="object 141"/>
          <p:cNvSpPr/>
          <p:nvPr/>
        </p:nvSpPr>
        <p:spPr>
          <a:xfrm>
            <a:off x="5016500" y="40247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3" name="object 142"/>
          <p:cNvSpPr/>
          <p:nvPr/>
        </p:nvSpPr>
        <p:spPr>
          <a:xfrm>
            <a:off x="5016500" y="40247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4" name="object 143"/>
          <p:cNvSpPr txBox="1"/>
          <p:nvPr/>
        </p:nvSpPr>
        <p:spPr>
          <a:xfrm>
            <a:off x="5702300" y="4100932"/>
            <a:ext cx="60960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0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25" name="object 144"/>
          <p:cNvSpPr/>
          <p:nvPr/>
        </p:nvSpPr>
        <p:spPr>
          <a:xfrm>
            <a:off x="5702300" y="41009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6" name="object 145"/>
          <p:cNvSpPr/>
          <p:nvPr/>
        </p:nvSpPr>
        <p:spPr>
          <a:xfrm>
            <a:off x="5626100" y="40247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7" name="object 146"/>
          <p:cNvSpPr/>
          <p:nvPr/>
        </p:nvSpPr>
        <p:spPr>
          <a:xfrm>
            <a:off x="5626100" y="40247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8" name="object 147"/>
          <p:cNvSpPr txBox="1"/>
          <p:nvPr/>
        </p:nvSpPr>
        <p:spPr>
          <a:xfrm>
            <a:off x="6311900" y="4100932"/>
            <a:ext cx="60960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0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29" name="object 148"/>
          <p:cNvSpPr/>
          <p:nvPr/>
        </p:nvSpPr>
        <p:spPr>
          <a:xfrm>
            <a:off x="6311900" y="41009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0" name="object 149"/>
          <p:cNvSpPr/>
          <p:nvPr/>
        </p:nvSpPr>
        <p:spPr>
          <a:xfrm>
            <a:off x="6235700" y="40247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1" name="object 150"/>
          <p:cNvSpPr/>
          <p:nvPr/>
        </p:nvSpPr>
        <p:spPr>
          <a:xfrm>
            <a:off x="6235700" y="40247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2" name="object 151"/>
          <p:cNvSpPr txBox="1"/>
          <p:nvPr/>
        </p:nvSpPr>
        <p:spPr>
          <a:xfrm>
            <a:off x="6921500" y="4100932"/>
            <a:ext cx="60960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0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33" name="object 152"/>
          <p:cNvSpPr/>
          <p:nvPr/>
        </p:nvSpPr>
        <p:spPr>
          <a:xfrm>
            <a:off x="6921500" y="41009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4" name="object 153"/>
          <p:cNvSpPr/>
          <p:nvPr/>
        </p:nvSpPr>
        <p:spPr>
          <a:xfrm>
            <a:off x="6845300" y="40247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5" name="object 154"/>
          <p:cNvSpPr/>
          <p:nvPr/>
        </p:nvSpPr>
        <p:spPr>
          <a:xfrm>
            <a:off x="6845300" y="40247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6" name="object 155"/>
          <p:cNvSpPr txBox="1"/>
          <p:nvPr/>
        </p:nvSpPr>
        <p:spPr>
          <a:xfrm>
            <a:off x="7531100" y="4100932"/>
            <a:ext cx="60960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0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37" name="object 156"/>
          <p:cNvSpPr/>
          <p:nvPr/>
        </p:nvSpPr>
        <p:spPr>
          <a:xfrm>
            <a:off x="7531100" y="41009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8" name="object 157"/>
          <p:cNvSpPr/>
          <p:nvPr/>
        </p:nvSpPr>
        <p:spPr>
          <a:xfrm>
            <a:off x="7454900" y="40247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9" name="object 158"/>
          <p:cNvSpPr/>
          <p:nvPr/>
        </p:nvSpPr>
        <p:spPr>
          <a:xfrm>
            <a:off x="7454900" y="40247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1" name="object 160"/>
          <p:cNvSpPr txBox="1"/>
          <p:nvPr/>
        </p:nvSpPr>
        <p:spPr>
          <a:xfrm>
            <a:off x="8140700" y="4100932"/>
            <a:ext cx="60960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0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42" name="object 161"/>
          <p:cNvSpPr/>
          <p:nvPr/>
        </p:nvSpPr>
        <p:spPr>
          <a:xfrm>
            <a:off x="8140700" y="41009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3" name="object 162"/>
          <p:cNvSpPr/>
          <p:nvPr/>
        </p:nvSpPr>
        <p:spPr>
          <a:xfrm>
            <a:off x="8064500" y="40247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4" name="object 163"/>
          <p:cNvSpPr/>
          <p:nvPr/>
        </p:nvSpPr>
        <p:spPr>
          <a:xfrm>
            <a:off x="8064500" y="40247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5" name="object 164"/>
          <p:cNvSpPr txBox="1"/>
          <p:nvPr/>
        </p:nvSpPr>
        <p:spPr>
          <a:xfrm>
            <a:off x="3873500" y="4710532"/>
            <a:ext cx="60960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0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46" name="object 165"/>
          <p:cNvSpPr/>
          <p:nvPr/>
        </p:nvSpPr>
        <p:spPr>
          <a:xfrm>
            <a:off x="3873500" y="47105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7" name="object 166"/>
          <p:cNvSpPr/>
          <p:nvPr/>
        </p:nvSpPr>
        <p:spPr>
          <a:xfrm>
            <a:off x="3797300" y="46343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8" name="object 167"/>
          <p:cNvSpPr/>
          <p:nvPr/>
        </p:nvSpPr>
        <p:spPr>
          <a:xfrm>
            <a:off x="3797300" y="46343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9" name="object 168"/>
          <p:cNvSpPr txBox="1"/>
          <p:nvPr/>
        </p:nvSpPr>
        <p:spPr>
          <a:xfrm>
            <a:off x="4483100" y="4710532"/>
            <a:ext cx="60960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0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50" name="object 169"/>
          <p:cNvSpPr/>
          <p:nvPr/>
        </p:nvSpPr>
        <p:spPr>
          <a:xfrm>
            <a:off x="4483100" y="47105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1" name="object 170"/>
          <p:cNvSpPr/>
          <p:nvPr/>
        </p:nvSpPr>
        <p:spPr>
          <a:xfrm>
            <a:off x="4406900" y="46343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2" name="object 171"/>
          <p:cNvSpPr/>
          <p:nvPr/>
        </p:nvSpPr>
        <p:spPr>
          <a:xfrm>
            <a:off x="4406900" y="46343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3" name="object 172"/>
          <p:cNvSpPr txBox="1"/>
          <p:nvPr/>
        </p:nvSpPr>
        <p:spPr>
          <a:xfrm>
            <a:off x="5092700" y="4710532"/>
            <a:ext cx="60960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0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54" name="object 173"/>
          <p:cNvSpPr/>
          <p:nvPr/>
        </p:nvSpPr>
        <p:spPr>
          <a:xfrm>
            <a:off x="5092700" y="47105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5" name="object 174"/>
          <p:cNvSpPr/>
          <p:nvPr/>
        </p:nvSpPr>
        <p:spPr>
          <a:xfrm>
            <a:off x="5016500" y="46343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6" name="object 175"/>
          <p:cNvSpPr/>
          <p:nvPr/>
        </p:nvSpPr>
        <p:spPr>
          <a:xfrm>
            <a:off x="5016500" y="46343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8" name="object 177"/>
          <p:cNvSpPr txBox="1"/>
          <p:nvPr/>
        </p:nvSpPr>
        <p:spPr>
          <a:xfrm>
            <a:off x="5702300" y="4710532"/>
            <a:ext cx="60960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0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59" name="object 178"/>
          <p:cNvSpPr/>
          <p:nvPr/>
        </p:nvSpPr>
        <p:spPr>
          <a:xfrm>
            <a:off x="5702300" y="47105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0" name="object 179"/>
          <p:cNvSpPr/>
          <p:nvPr/>
        </p:nvSpPr>
        <p:spPr>
          <a:xfrm>
            <a:off x="5626100" y="46343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1" name="object 180"/>
          <p:cNvSpPr/>
          <p:nvPr/>
        </p:nvSpPr>
        <p:spPr>
          <a:xfrm>
            <a:off x="5626100" y="46343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2" name="object 181"/>
          <p:cNvSpPr txBox="1"/>
          <p:nvPr/>
        </p:nvSpPr>
        <p:spPr>
          <a:xfrm>
            <a:off x="6311900" y="4710532"/>
            <a:ext cx="60960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0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63" name="object 182"/>
          <p:cNvSpPr/>
          <p:nvPr/>
        </p:nvSpPr>
        <p:spPr>
          <a:xfrm>
            <a:off x="6311900" y="47105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4" name="object 183"/>
          <p:cNvSpPr/>
          <p:nvPr/>
        </p:nvSpPr>
        <p:spPr>
          <a:xfrm>
            <a:off x="6235700" y="46343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5" name="object 184"/>
          <p:cNvSpPr/>
          <p:nvPr/>
        </p:nvSpPr>
        <p:spPr>
          <a:xfrm>
            <a:off x="6235700" y="46343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7" name="object 186"/>
          <p:cNvSpPr txBox="1"/>
          <p:nvPr/>
        </p:nvSpPr>
        <p:spPr>
          <a:xfrm>
            <a:off x="6921500" y="4710532"/>
            <a:ext cx="60960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0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68" name="object 187"/>
          <p:cNvSpPr/>
          <p:nvPr/>
        </p:nvSpPr>
        <p:spPr>
          <a:xfrm>
            <a:off x="6921500" y="47105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9" name="object 188"/>
          <p:cNvSpPr/>
          <p:nvPr/>
        </p:nvSpPr>
        <p:spPr>
          <a:xfrm>
            <a:off x="6845300" y="46343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0" name="object 189"/>
          <p:cNvSpPr/>
          <p:nvPr/>
        </p:nvSpPr>
        <p:spPr>
          <a:xfrm>
            <a:off x="6845300" y="46343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1" name="object 190"/>
          <p:cNvSpPr txBox="1"/>
          <p:nvPr/>
        </p:nvSpPr>
        <p:spPr>
          <a:xfrm>
            <a:off x="7531100" y="4710532"/>
            <a:ext cx="60960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0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72" name="object 191"/>
          <p:cNvSpPr/>
          <p:nvPr/>
        </p:nvSpPr>
        <p:spPr>
          <a:xfrm>
            <a:off x="7531100" y="47105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3" name="object 192"/>
          <p:cNvSpPr/>
          <p:nvPr/>
        </p:nvSpPr>
        <p:spPr>
          <a:xfrm>
            <a:off x="7454900" y="46343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4" name="object 193"/>
          <p:cNvSpPr/>
          <p:nvPr/>
        </p:nvSpPr>
        <p:spPr>
          <a:xfrm>
            <a:off x="7454900" y="46343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5" name="object 194"/>
          <p:cNvSpPr txBox="1"/>
          <p:nvPr/>
        </p:nvSpPr>
        <p:spPr>
          <a:xfrm>
            <a:off x="8140700" y="4710532"/>
            <a:ext cx="60960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0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76" name="object 195"/>
          <p:cNvSpPr/>
          <p:nvPr/>
        </p:nvSpPr>
        <p:spPr>
          <a:xfrm>
            <a:off x="8140700" y="47105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7" name="object 196"/>
          <p:cNvSpPr/>
          <p:nvPr/>
        </p:nvSpPr>
        <p:spPr>
          <a:xfrm>
            <a:off x="8064500" y="46343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8" name="object 197"/>
          <p:cNvSpPr/>
          <p:nvPr/>
        </p:nvSpPr>
        <p:spPr>
          <a:xfrm>
            <a:off x="8064500" y="46343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0" name="object 199"/>
          <p:cNvSpPr txBox="1"/>
          <p:nvPr/>
        </p:nvSpPr>
        <p:spPr>
          <a:xfrm>
            <a:off x="3873500" y="5320132"/>
            <a:ext cx="60960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0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81" name="object 200"/>
          <p:cNvSpPr/>
          <p:nvPr/>
        </p:nvSpPr>
        <p:spPr>
          <a:xfrm>
            <a:off x="3873500" y="53201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2" name="object 201"/>
          <p:cNvSpPr/>
          <p:nvPr/>
        </p:nvSpPr>
        <p:spPr>
          <a:xfrm>
            <a:off x="3797300" y="52439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3" name="object 202"/>
          <p:cNvSpPr/>
          <p:nvPr/>
        </p:nvSpPr>
        <p:spPr>
          <a:xfrm>
            <a:off x="3797300" y="52439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4" name="object 203"/>
          <p:cNvSpPr txBox="1"/>
          <p:nvPr/>
        </p:nvSpPr>
        <p:spPr>
          <a:xfrm>
            <a:off x="4483100" y="5320132"/>
            <a:ext cx="60960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0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85" name="object 204"/>
          <p:cNvSpPr/>
          <p:nvPr/>
        </p:nvSpPr>
        <p:spPr>
          <a:xfrm>
            <a:off x="4483100" y="53201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6" name="object 205"/>
          <p:cNvSpPr/>
          <p:nvPr/>
        </p:nvSpPr>
        <p:spPr>
          <a:xfrm>
            <a:off x="4406900" y="52439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7" name="object 206"/>
          <p:cNvSpPr/>
          <p:nvPr/>
        </p:nvSpPr>
        <p:spPr>
          <a:xfrm>
            <a:off x="4406900" y="52439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9" name="object 208"/>
          <p:cNvSpPr txBox="1"/>
          <p:nvPr/>
        </p:nvSpPr>
        <p:spPr>
          <a:xfrm>
            <a:off x="5092700" y="5320132"/>
            <a:ext cx="60960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0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90" name="object 209"/>
          <p:cNvSpPr/>
          <p:nvPr/>
        </p:nvSpPr>
        <p:spPr>
          <a:xfrm>
            <a:off x="5092700" y="53201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1" name="object 210"/>
          <p:cNvSpPr/>
          <p:nvPr/>
        </p:nvSpPr>
        <p:spPr>
          <a:xfrm>
            <a:off x="5016500" y="52439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2" name="object 211"/>
          <p:cNvSpPr/>
          <p:nvPr/>
        </p:nvSpPr>
        <p:spPr>
          <a:xfrm>
            <a:off x="5016500" y="52439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3" name="object 212"/>
          <p:cNvSpPr txBox="1"/>
          <p:nvPr/>
        </p:nvSpPr>
        <p:spPr>
          <a:xfrm>
            <a:off x="5702300" y="5320132"/>
            <a:ext cx="60960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0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94" name="object 213"/>
          <p:cNvSpPr/>
          <p:nvPr/>
        </p:nvSpPr>
        <p:spPr>
          <a:xfrm>
            <a:off x="5702300" y="53201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599" y="609600"/>
                </a:lnTo>
                <a:lnTo>
                  <a:pt x="609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5" name="object 214"/>
          <p:cNvSpPr/>
          <p:nvPr/>
        </p:nvSpPr>
        <p:spPr>
          <a:xfrm>
            <a:off x="5626100" y="52439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599" y="609600"/>
                </a:lnTo>
                <a:lnTo>
                  <a:pt x="609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6" name="object 215"/>
          <p:cNvSpPr/>
          <p:nvPr/>
        </p:nvSpPr>
        <p:spPr>
          <a:xfrm>
            <a:off x="5626100" y="52439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599" y="609600"/>
                </a:lnTo>
                <a:lnTo>
                  <a:pt x="60959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7" name="object 216"/>
          <p:cNvSpPr txBox="1"/>
          <p:nvPr/>
        </p:nvSpPr>
        <p:spPr>
          <a:xfrm>
            <a:off x="6311900" y="5320132"/>
            <a:ext cx="60960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0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98" name="object 217"/>
          <p:cNvSpPr/>
          <p:nvPr/>
        </p:nvSpPr>
        <p:spPr>
          <a:xfrm>
            <a:off x="6311900" y="53201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9" name="object 218"/>
          <p:cNvSpPr/>
          <p:nvPr/>
        </p:nvSpPr>
        <p:spPr>
          <a:xfrm>
            <a:off x="6235700" y="52439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0" name="object 219"/>
          <p:cNvSpPr/>
          <p:nvPr/>
        </p:nvSpPr>
        <p:spPr>
          <a:xfrm>
            <a:off x="6235700" y="52439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1" name="object 220"/>
          <p:cNvSpPr txBox="1"/>
          <p:nvPr/>
        </p:nvSpPr>
        <p:spPr>
          <a:xfrm>
            <a:off x="6921500" y="5320132"/>
            <a:ext cx="60960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0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02" name="object 221"/>
          <p:cNvSpPr/>
          <p:nvPr/>
        </p:nvSpPr>
        <p:spPr>
          <a:xfrm>
            <a:off x="6921500" y="53201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3" name="object 222"/>
          <p:cNvSpPr/>
          <p:nvPr/>
        </p:nvSpPr>
        <p:spPr>
          <a:xfrm>
            <a:off x="6845300" y="52439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4" name="object 223"/>
          <p:cNvSpPr/>
          <p:nvPr/>
        </p:nvSpPr>
        <p:spPr>
          <a:xfrm>
            <a:off x="6845300" y="52439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6" name="object 226"/>
          <p:cNvSpPr txBox="1"/>
          <p:nvPr/>
        </p:nvSpPr>
        <p:spPr>
          <a:xfrm>
            <a:off x="7531100" y="5320132"/>
            <a:ext cx="60960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0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07" name="object 227"/>
          <p:cNvSpPr/>
          <p:nvPr/>
        </p:nvSpPr>
        <p:spPr>
          <a:xfrm>
            <a:off x="7531100" y="53201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8" name="object 228"/>
          <p:cNvSpPr/>
          <p:nvPr/>
        </p:nvSpPr>
        <p:spPr>
          <a:xfrm>
            <a:off x="7454900" y="52439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9" name="object 229"/>
          <p:cNvSpPr/>
          <p:nvPr/>
        </p:nvSpPr>
        <p:spPr>
          <a:xfrm>
            <a:off x="7454900" y="52439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1" name="object 231"/>
          <p:cNvSpPr txBox="1"/>
          <p:nvPr/>
        </p:nvSpPr>
        <p:spPr>
          <a:xfrm>
            <a:off x="8140700" y="5320132"/>
            <a:ext cx="60960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0">
              <a:lnSpc>
                <a:spcPct val="100000"/>
              </a:lnSpc>
            </a:pPr>
            <a:r>
              <a:rPr sz="3200" spc="-20" dirty="0">
                <a:solidFill>
                  <a:srgbClr val="7F7F7F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12" name="object 232"/>
          <p:cNvSpPr/>
          <p:nvPr/>
        </p:nvSpPr>
        <p:spPr>
          <a:xfrm>
            <a:off x="8140700" y="53201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3" name="object 233"/>
          <p:cNvSpPr/>
          <p:nvPr/>
        </p:nvSpPr>
        <p:spPr>
          <a:xfrm>
            <a:off x="8064500" y="52439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4" name="object 234"/>
          <p:cNvSpPr/>
          <p:nvPr/>
        </p:nvSpPr>
        <p:spPr>
          <a:xfrm>
            <a:off x="8064500" y="52439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4" name="object 244"/>
          <p:cNvSpPr/>
          <p:nvPr/>
        </p:nvSpPr>
        <p:spPr>
          <a:xfrm>
            <a:off x="4406900" y="158749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599"/>
                </a:lnTo>
                <a:lnTo>
                  <a:pt x="609600" y="609599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5" name="object 242"/>
          <p:cNvSpPr/>
          <p:nvPr/>
        </p:nvSpPr>
        <p:spPr>
          <a:xfrm>
            <a:off x="8065192" y="5243952"/>
            <a:ext cx="611298" cy="611866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6" name="object 246"/>
          <p:cNvSpPr/>
          <p:nvPr/>
        </p:nvSpPr>
        <p:spPr>
          <a:xfrm>
            <a:off x="5019588" y="2807373"/>
            <a:ext cx="611298" cy="611866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7" name="object 248"/>
          <p:cNvSpPr/>
          <p:nvPr/>
        </p:nvSpPr>
        <p:spPr>
          <a:xfrm>
            <a:off x="5630886" y="4031105"/>
            <a:ext cx="611298" cy="611866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8" name="object 250"/>
          <p:cNvSpPr/>
          <p:nvPr/>
        </p:nvSpPr>
        <p:spPr>
          <a:xfrm>
            <a:off x="6853482" y="4632086"/>
            <a:ext cx="611298" cy="611866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9" name="object 252"/>
          <p:cNvSpPr/>
          <p:nvPr/>
        </p:nvSpPr>
        <p:spPr>
          <a:xfrm>
            <a:off x="5019588" y="2195507"/>
            <a:ext cx="611298" cy="611866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599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0" name="object 255"/>
          <p:cNvSpPr/>
          <p:nvPr/>
        </p:nvSpPr>
        <p:spPr>
          <a:xfrm>
            <a:off x="5630886" y="3419239"/>
            <a:ext cx="611298" cy="611866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1" name="object 258"/>
          <p:cNvSpPr/>
          <p:nvPr/>
        </p:nvSpPr>
        <p:spPr>
          <a:xfrm>
            <a:off x="6242184" y="4632086"/>
            <a:ext cx="611298" cy="611866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2" name="object 261"/>
          <p:cNvSpPr/>
          <p:nvPr/>
        </p:nvSpPr>
        <p:spPr>
          <a:xfrm>
            <a:off x="7453894" y="5243952"/>
            <a:ext cx="611298" cy="611866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600"/>
                </a:ln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2" name="object 224"/>
          <p:cNvSpPr txBox="1"/>
          <p:nvPr/>
        </p:nvSpPr>
        <p:spPr>
          <a:xfrm>
            <a:off x="296218" y="946947"/>
            <a:ext cx="2720276" cy="1441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4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DEA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sz="3200" dirty="0">
              <a:latin typeface="Times New Roman"/>
              <a:cs typeface="Times New Roman"/>
            </a:endParaRPr>
          </a:p>
          <a:p>
            <a:pPr marL="12739" marR="5096">
              <a:lnSpc>
                <a:spcPts val="3461"/>
              </a:lnSpc>
              <a:spcBef>
                <a:spcPts val="441"/>
              </a:spcBef>
            </a:pPr>
            <a:r>
              <a:rPr sz="3200" spc="-20" dirty="0">
                <a:latin typeface="Times New Roman"/>
                <a:cs typeface="Times New Roman"/>
              </a:rPr>
              <a:t>Compute </a:t>
            </a:r>
            <a:r>
              <a:rPr sz="3200" spc="-15" dirty="0">
                <a:latin typeface="Times New Roman"/>
                <a:cs typeface="Times New Roman"/>
              </a:rPr>
              <a:t>the table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bottom-up</a:t>
            </a:r>
            <a:r>
              <a:rPr sz="3200" spc="-15" dirty="0" smtClean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87" name="object 6"/>
          <p:cNvSpPr/>
          <p:nvPr/>
        </p:nvSpPr>
        <p:spPr>
          <a:xfrm>
            <a:off x="3797300" y="158633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0"/>
                </a:moveTo>
                <a:lnTo>
                  <a:pt x="0" y="609599"/>
                </a:lnTo>
                <a:lnTo>
                  <a:pt x="609600" y="609599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10" name="object 29"/>
          <p:cNvSpPr/>
          <p:nvPr/>
        </p:nvSpPr>
        <p:spPr>
          <a:xfrm>
            <a:off x="4864100" y="204353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7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19" name="object 38"/>
          <p:cNvSpPr/>
          <p:nvPr/>
        </p:nvSpPr>
        <p:spPr>
          <a:xfrm>
            <a:off x="6083300" y="204353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7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4" name="object 63"/>
          <p:cNvSpPr/>
          <p:nvPr/>
        </p:nvSpPr>
        <p:spPr>
          <a:xfrm>
            <a:off x="7912100" y="204353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7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9" name="object 88"/>
          <p:cNvSpPr/>
          <p:nvPr/>
        </p:nvSpPr>
        <p:spPr>
          <a:xfrm>
            <a:off x="6692900" y="265313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4" name="object 224"/>
          <p:cNvSpPr txBox="1"/>
          <p:nvPr/>
        </p:nvSpPr>
        <p:spPr>
          <a:xfrm>
            <a:off x="296222" y="2481877"/>
            <a:ext cx="272027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spcBef>
                <a:spcPts val="1048"/>
              </a:spcBef>
            </a:pPr>
            <a:r>
              <a:rPr sz="3200" spc="-20" dirty="0" smtClean="0">
                <a:latin typeface="Times New Roman"/>
                <a:cs typeface="Times New Roman"/>
              </a:rPr>
              <a:t>Time</a:t>
            </a:r>
            <a:r>
              <a:rPr sz="3200" spc="-10" dirty="0" smtClean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10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84" name="object 3"/>
          <p:cNvSpPr/>
          <p:nvPr/>
        </p:nvSpPr>
        <p:spPr>
          <a:xfrm>
            <a:off x="4496053" y="3047085"/>
            <a:ext cx="128015" cy="1272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4" name="object 113"/>
          <p:cNvSpPr/>
          <p:nvPr/>
        </p:nvSpPr>
        <p:spPr>
          <a:xfrm>
            <a:off x="5473700" y="326273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9" name="object 138"/>
          <p:cNvSpPr/>
          <p:nvPr/>
        </p:nvSpPr>
        <p:spPr>
          <a:xfrm>
            <a:off x="4254500" y="387233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0" name="object 159"/>
          <p:cNvSpPr/>
          <p:nvPr/>
        </p:nvSpPr>
        <p:spPr>
          <a:xfrm>
            <a:off x="7302500" y="387233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7" name="object 176"/>
          <p:cNvSpPr/>
          <p:nvPr/>
        </p:nvSpPr>
        <p:spPr>
          <a:xfrm>
            <a:off x="4864100" y="448193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6" name="object 185"/>
          <p:cNvSpPr/>
          <p:nvPr/>
        </p:nvSpPr>
        <p:spPr>
          <a:xfrm>
            <a:off x="6083300" y="448193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9" name="object 198"/>
          <p:cNvSpPr/>
          <p:nvPr/>
        </p:nvSpPr>
        <p:spPr>
          <a:xfrm>
            <a:off x="7912100" y="448193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8" name="object 207"/>
          <p:cNvSpPr/>
          <p:nvPr/>
        </p:nvSpPr>
        <p:spPr>
          <a:xfrm>
            <a:off x="4254500" y="509153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0" name="object 230"/>
          <p:cNvSpPr/>
          <p:nvPr/>
        </p:nvSpPr>
        <p:spPr>
          <a:xfrm>
            <a:off x="7302500" y="5091532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5" name="object 235"/>
          <p:cNvSpPr txBox="1">
            <a:spLocks/>
          </p:cNvSpPr>
          <p:nvPr/>
        </p:nvSpPr>
        <p:spPr>
          <a:xfrm>
            <a:off x="623102" y="1062453"/>
            <a:ext cx="7914843" cy="4827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3200" b="0" i="0">
                <a:solidFill>
                  <a:srgbClr val="008A87"/>
                </a:solidFill>
                <a:latin typeface="Times New Roman"/>
                <a:ea typeface="+mn-ea"/>
                <a:cs typeface="Times New Roman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398520" marR="5080" lvl="0" indent="564515" defTabSz="914400" eaLnBrk="1" fontAlgn="auto" latinLnBrk="0" hangingPunct="1">
              <a:lnSpc>
                <a:spcPct val="11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008120" algn="l"/>
                <a:tab pos="4585335" algn="l"/>
                <a:tab pos="5185410" algn="l"/>
                <a:tab pos="5786120" algn="l"/>
                <a:tab pos="5836920" algn="l"/>
                <a:tab pos="6386195" algn="l"/>
                <a:tab pos="6446520" algn="l"/>
                <a:tab pos="7007859" algn="l"/>
                <a:tab pos="7630159" algn="l"/>
              </a:tabLst>
              <a:defRPr/>
            </a:pPr>
            <a:r>
              <a:rPr lang="pt-BR" kern="0" spc="-25" dirty="0"/>
              <a:t> </a:t>
            </a:r>
            <a:r>
              <a:rPr kumimoji="0" lang="pt-BR" sz="3200" b="0" i="0" u="none" strike="noStrike" kern="0" cap="none" spc="-25" normalizeH="0" baseline="0" noProof="0" dirty="0" smtClean="0">
                <a:ln>
                  <a:noFill/>
                </a:ln>
                <a:solidFill>
                  <a:srgbClr val="008A87"/>
                </a:solidFill>
                <a:effectLst/>
                <a:uLnTx/>
                <a:uFillTx/>
                <a:latin typeface="Times New Roman"/>
                <a:cs typeface="Times New Roman"/>
              </a:rPr>
              <a:t>			 	</a:t>
            </a:r>
            <a:r>
              <a:rPr kumimoji="0" lang="pt-BR" sz="3200" b="0" i="0" u="none" strike="noStrike" kern="0" cap="none" spc="-25" normalizeH="0" noProof="0" dirty="0" smtClean="0">
                <a:ln>
                  <a:noFill/>
                </a:ln>
                <a:solidFill>
                  <a:srgbClr val="008A87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pt-BR" sz="3200" b="0" i="0" u="none" strike="noStrike" kern="0" cap="none" spc="-25" normalizeH="0" baseline="0" noProof="0" dirty="0" smtClean="0">
                <a:ln>
                  <a:noFill/>
                </a:ln>
                <a:solidFill>
                  <a:srgbClr val="008A87"/>
                </a:solidFill>
                <a:effectLst/>
                <a:uLnTx/>
                <a:uFillTx/>
                <a:latin typeface="Times New Roman"/>
                <a:cs typeface="Times New Roman"/>
              </a:rPr>
              <a:t>		 </a:t>
            </a:r>
            <a:r>
              <a:rPr kumimoji="0" lang="pt-BR" sz="3200" b="0" i="0" u="none" strike="noStrike" kern="0" cap="none" spc="-15" normalizeH="0" baseline="0" noProof="0" dirty="0" smtClean="0">
                <a:ln>
                  <a:noFill/>
                </a:ln>
                <a:solidFill>
                  <a:srgbClr val="008A87"/>
                </a:solidFill>
                <a:effectLst/>
                <a:uLnTx/>
                <a:uFillTx/>
                <a:latin typeface="Times New Roman"/>
                <a:cs typeface="Times New Roman"/>
              </a:rPr>
              <a:t> 0	</a:t>
            </a:r>
            <a:r>
              <a:rPr kumimoji="0" lang="pt-BR" sz="3200" b="0" i="0" u="none" strike="noStrike" kern="0" cap="none" spc="-20" normalizeH="0" baseline="0" noProof="0" dirty="0" smtClean="0">
                <a:ln>
                  <a:noFill/>
                </a:ln>
                <a:solidFill>
                  <a:srgbClr val="008A87"/>
                </a:solidFill>
                <a:effectLst/>
                <a:uLnTx/>
                <a:uFillTx/>
                <a:latin typeface="Times New Roman"/>
                <a:cs typeface="Times New Roman"/>
              </a:rPr>
              <a:t>0	</a:t>
            </a:r>
            <a:r>
              <a:rPr kumimoji="0" lang="pt-BR" sz="3200" b="0" i="0" u="none" strike="noStrike" kern="0" cap="none" spc="-555" normalizeH="0" baseline="0" noProof="0" dirty="0" smtClean="0">
                <a:ln>
                  <a:noFill/>
                </a:ln>
                <a:solidFill>
                  <a:srgbClr val="008A87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pt-BR" sz="3200" b="0" i="0" u="none" strike="noStrike" kern="0" cap="none" spc="-20" normalizeH="0" baseline="0" noProof="0" dirty="0" smtClean="0">
                <a:ln>
                  <a:noFill/>
                </a:ln>
                <a:solidFill>
                  <a:srgbClr val="008A87"/>
                </a:solidFill>
                <a:effectLst/>
                <a:uLnTx/>
                <a:uFillTx/>
                <a:latin typeface="Times New Roman"/>
                <a:cs typeface="Times New Roman"/>
              </a:rPr>
              <a:t>0	</a:t>
            </a:r>
            <a:r>
              <a:rPr kumimoji="0" lang="pt-BR" sz="3200" b="0" i="0" u="none" strike="noStrike" kern="0" cap="none" spc="-475" normalizeH="0" baseline="0" noProof="0" dirty="0" smtClean="0">
                <a:ln>
                  <a:noFill/>
                </a:ln>
                <a:solidFill>
                  <a:srgbClr val="008A87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pt-BR" sz="3200" b="0" i="0" u="none" strike="noStrike" kern="0" cap="none" spc="-20" normalizeH="0" baseline="0" noProof="0" dirty="0" smtClean="0">
                <a:ln>
                  <a:noFill/>
                </a:ln>
                <a:solidFill>
                  <a:srgbClr val="008A87"/>
                </a:solidFill>
                <a:effectLst/>
                <a:uLnTx/>
                <a:uFillTx/>
                <a:latin typeface="Times New Roman"/>
                <a:cs typeface="Times New Roman"/>
              </a:rPr>
              <a:t>0		0		0	</a:t>
            </a:r>
            <a:r>
              <a:rPr kumimoji="0" lang="pt-BR" sz="3200" b="0" i="0" u="none" strike="noStrike" kern="0" cap="none" spc="-425" normalizeH="0" baseline="0" noProof="0" dirty="0" smtClean="0">
                <a:ln>
                  <a:noFill/>
                </a:ln>
                <a:solidFill>
                  <a:srgbClr val="008A87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pt-BR" sz="3200" b="0" i="0" u="none" strike="noStrike" kern="0" cap="none" spc="-20" normalizeH="0" baseline="0" noProof="0" dirty="0" smtClean="0">
                <a:ln>
                  <a:noFill/>
                </a:ln>
                <a:solidFill>
                  <a:srgbClr val="008A87"/>
                </a:solidFill>
                <a:effectLst/>
                <a:uLnTx/>
                <a:uFillTx/>
                <a:latin typeface="Times New Roman"/>
                <a:cs typeface="Times New Roman"/>
              </a:rPr>
              <a:t>0	</a:t>
            </a:r>
            <a:r>
              <a:rPr kumimoji="0" lang="pt-BR" sz="3200" b="0" i="0" u="none" strike="noStrike" kern="0" cap="none" spc="-520" normalizeH="0" baseline="0" noProof="0" dirty="0" smtClean="0">
                <a:ln>
                  <a:noFill/>
                </a:ln>
                <a:solidFill>
                  <a:srgbClr val="008A87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pt-BR" sz="3200" b="0" i="0" u="none" strike="noStrike" kern="0" cap="none" spc="-20" normalizeH="0" baseline="0" noProof="0" dirty="0" smtClean="0">
                <a:ln>
                  <a:noFill/>
                </a:ln>
                <a:solidFill>
                  <a:srgbClr val="008A87"/>
                </a:solidFill>
                <a:effectLst/>
                <a:uLnTx/>
                <a:uFillTx/>
                <a:latin typeface="Times New Roman"/>
                <a:cs typeface="Times New Roman"/>
              </a:rPr>
              <a:t>0</a:t>
            </a:r>
          </a:p>
          <a:p>
            <a:pPr marL="2753995" marR="0" lvl="0" indent="0" defTabSz="914400" eaLnBrk="1" fontAlgn="auto" latinLnBrk="0" hangingPunct="1">
              <a:lnSpc>
                <a:spcPct val="100000"/>
              </a:lnSpc>
              <a:spcBef>
                <a:spcPts val="969"/>
              </a:spcBef>
              <a:spcAft>
                <a:spcPts val="0"/>
              </a:spcAft>
              <a:buClrTx/>
              <a:buSzTx/>
              <a:buFontTx/>
              <a:buNone/>
              <a:tabLst>
                <a:tab pos="3398520" algn="l"/>
                <a:tab pos="4008120" algn="l"/>
                <a:tab pos="4617720" algn="l"/>
                <a:tab pos="5227320" algn="l"/>
                <a:tab pos="5836920" algn="l"/>
                <a:tab pos="6446520" algn="l"/>
                <a:tab pos="7056120" algn="l"/>
                <a:tab pos="7665720" algn="l"/>
              </a:tabLst>
              <a:defRPr/>
            </a:pPr>
            <a:r>
              <a:rPr kumimoji="0" lang="pt-BR" sz="3200" b="0" i="0" u="none" strike="noStrike" kern="0" cap="none" spc="-25" normalizeH="0" baseline="0" noProof="0" dirty="0" smtClean="0">
                <a:ln>
                  <a:noFill/>
                </a:ln>
                <a:solidFill>
                  <a:srgbClr val="008A87"/>
                </a:solidFill>
                <a:effectLst/>
                <a:uLnTx/>
                <a:uFillTx/>
                <a:latin typeface="Times New Roman"/>
                <a:cs typeface="Times New Roman"/>
              </a:rPr>
              <a:t>	</a:t>
            </a:r>
            <a:r>
              <a:rPr kumimoji="0" lang="pt-BR" sz="3200" b="0" i="0" u="none" strike="noStrike" kern="0" cap="none" spc="-20" normalizeH="0" baseline="0" noProof="0" dirty="0" smtClean="0">
                <a:ln>
                  <a:noFill/>
                </a:ln>
                <a:solidFill>
                  <a:srgbClr val="008A87"/>
                </a:solidFill>
                <a:effectLst/>
                <a:uLnTx/>
                <a:uFillTx/>
                <a:latin typeface="Times New Roman"/>
                <a:cs typeface="Times New Roman"/>
              </a:rPr>
              <a:t>0	0	1	1	1	1	1	1</a:t>
            </a:r>
          </a:p>
          <a:p>
            <a:pPr marL="2753995" marR="0" lvl="0" indent="0" defTabSz="914400" eaLnBrk="1" fontAlgn="auto" latinLnBrk="0" hangingPunct="1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98520" algn="l"/>
                <a:tab pos="4008120" algn="l"/>
                <a:tab pos="4617720" algn="l"/>
                <a:tab pos="5227320" algn="l"/>
                <a:tab pos="5836920" algn="l"/>
                <a:tab pos="6446520" algn="l"/>
                <a:tab pos="7056120" algn="l"/>
                <a:tab pos="7665720" algn="l"/>
              </a:tabLst>
              <a:defRPr/>
            </a:pPr>
            <a:r>
              <a:rPr lang="pt-BR" kern="0" spc="-25" dirty="0"/>
              <a:t> </a:t>
            </a:r>
            <a:r>
              <a:rPr kumimoji="0" lang="pt-BR" sz="3200" b="0" i="0" u="none" strike="noStrike" kern="0" cap="none" spc="-25" normalizeH="0" baseline="0" noProof="0" dirty="0" smtClean="0">
                <a:ln>
                  <a:noFill/>
                </a:ln>
                <a:solidFill>
                  <a:srgbClr val="008A87"/>
                </a:solidFill>
                <a:effectLst/>
                <a:uLnTx/>
                <a:uFillTx/>
                <a:latin typeface="Times New Roman"/>
                <a:cs typeface="Times New Roman"/>
              </a:rPr>
              <a:t>	</a:t>
            </a:r>
            <a:r>
              <a:rPr kumimoji="0" lang="pt-BR" sz="3200" b="0" i="0" u="none" strike="noStrike" kern="0" cap="none" spc="-20" normalizeH="0" baseline="0" noProof="0" dirty="0" smtClean="0">
                <a:ln>
                  <a:noFill/>
                </a:ln>
                <a:solidFill>
                  <a:srgbClr val="008A87"/>
                </a:solidFill>
                <a:effectLst/>
                <a:uLnTx/>
                <a:uFillTx/>
                <a:latin typeface="Times New Roman"/>
                <a:cs typeface="Times New Roman"/>
              </a:rPr>
              <a:t>0	0	1	1	1	2	2	2</a:t>
            </a:r>
          </a:p>
          <a:p>
            <a:pPr marL="2753995" marR="0" lvl="0" indent="0" defTabSz="914400" eaLnBrk="1" fontAlgn="auto" latinLnBrk="0" hangingPunct="1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98520" algn="l"/>
                <a:tab pos="4008120" algn="l"/>
                <a:tab pos="4617720" algn="l"/>
                <a:tab pos="5227320" algn="l"/>
                <a:tab pos="5836920" algn="l"/>
                <a:tab pos="6446520" algn="l"/>
                <a:tab pos="7056120" algn="l"/>
                <a:tab pos="7665720" algn="l"/>
              </a:tabLst>
              <a:defRPr/>
            </a:pPr>
            <a:r>
              <a:rPr kumimoji="0" lang="pt-BR" sz="3200" b="0" i="0" u="none" strike="noStrike" kern="0" cap="none" spc="-25" normalizeH="0" baseline="0" noProof="0" dirty="0" smtClean="0">
                <a:ln>
                  <a:noFill/>
                </a:ln>
                <a:solidFill>
                  <a:srgbClr val="008A87"/>
                </a:solidFill>
                <a:effectLst/>
                <a:uLnTx/>
                <a:uFillTx/>
                <a:latin typeface="Times New Roman"/>
                <a:cs typeface="Times New Roman"/>
              </a:rPr>
              <a:t>	</a:t>
            </a:r>
            <a:r>
              <a:rPr kumimoji="0" lang="pt-BR" sz="3200" b="0" i="0" u="none" strike="noStrike" kern="0" cap="none" spc="-20" normalizeH="0" baseline="0" noProof="0" dirty="0" smtClean="0">
                <a:ln>
                  <a:noFill/>
                </a:ln>
                <a:solidFill>
                  <a:srgbClr val="008A87"/>
                </a:solidFill>
                <a:effectLst/>
                <a:uLnTx/>
                <a:uFillTx/>
                <a:latin typeface="Times New Roman"/>
                <a:cs typeface="Times New Roman"/>
              </a:rPr>
              <a:t>0	0	1	2	2	2	2	2</a:t>
            </a:r>
          </a:p>
          <a:p>
            <a:pPr marL="2753995" marR="0" lvl="0" indent="0" defTabSz="914400" eaLnBrk="1" fontAlgn="auto" latinLnBrk="0" hangingPunct="1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98520" algn="l"/>
                <a:tab pos="4008120" algn="l"/>
                <a:tab pos="4617720" algn="l"/>
                <a:tab pos="5227320" algn="l"/>
                <a:tab pos="5836920" algn="l"/>
                <a:tab pos="6446520" algn="l"/>
                <a:tab pos="7056120" algn="l"/>
                <a:tab pos="7665720" algn="l"/>
              </a:tabLst>
              <a:defRPr/>
            </a:pPr>
            <a:r>
              <a:rPr lang="pt-BR" kern="0" spc="-25" dirty="0"/>
              <a:t> </a:t>
            </a:r>
            <a:r>
              <a:rPr kumimoji="0" lang="pt-BR" sz="3200" b="0" i="0" u="none" strike="noStrike" kern="0" cap="none" spc="-25" normalizeH="0" baseline="0" noProof="0" dirty="0" smtClean="0">
                <a:ln>
                  <a:noFill/>
                </a:ln>
                <a:solidFill>
                  <a:srgbClr val="008A87"/>
                </a:solidFill>
                <a:effectLst/>
                <a:uLnTx/>
                <a:uFillTx/>
                <a:latin typeface="Times New Roman"/>
                <a:cs typeface="Times New Roman"/>
              </a:rPr>
              <a:t>	</a:t>
            </a:r>
            <a:r>
              <a:rPr kumimoji="0" lang="pt-BR" sz="3200" b="0" i="0" u="none" strike="noStrike" kern="0" cap="none" spc="-20" normalizeH="0" baseline="0" noProof="0" dirty="0" smtClean="0">
                <a:ln>
                  <a:noFill/>
                </a:ln>
                <a:solidFill>
                  <a:srgbClr val="008A87"/>
                </a:solidFill>
                <a:effectLst/>
                <a:uLnTx/>
                <a:uFillTx/>
                <a:latin typeface="Times New Roman"/>
                <a:cs typeface="Times New Roman"/>
              </a:rPr>
              <a:t>0	1	1	2	2	2	3	3</a:t>
            </a:r>
          </a:p>
          <a:p>
            <a:pPr marL="2753995" marR="0" lvl="0" indent="0" defTabSz="914400" eaLnBrk="1" fontAlgn="auto" latinLnBrk="0" hangingPunct="1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98520" algn="l"/>
                <a:tab pos="4008120" algn="l"/>
                <a:tab pos="4617720" algn="l"/>
                <a:tab pos="5227320" algn="l"/>
                <a:tab pos="5836920" algn="l"/>
                <a:tab pos="6446520" algn="l"/>
                <a:tab pos="7056120" algn="l"/>
                <a:tab pos="7665720" algn="l"/>
              </a:tabLst>
              <a:defRPr/>
            </a:pPr>
            <a:r>
              <a:rPr kumimoji="0" lang="pt-BR" sz="3200" b="0" i="0" u="none" strike="noStrike" kern="0" cap="none" spc="-25" normalizeH="0" baseline="0" noProof="0" dirty="0" smtClean="0">
                <a:ln>
                  <a:noFill/>
                </a:ln>
                <a:solidFill>
                  <a:srgbClr val="008A87"/>
                </a:solidFill>
                <a:effectLst/>
                <a:uLnTx/>
                <a:uFillTx/>
                <a:latin typeface="Times New Roman"/>
                <a:cs typeface="Times New Roman"/>
              </a:rPr>
              <a:t>	</a:t>
            </a:r>
            <a:r>
              <a:rPr kumimoji="0" lang="pt-BR" sz="3200" b="0" i="0" u="none" strike="noStrike" kern="0" cap="none" spc="-20" normalizeH="0" baseline="0" noProof="0" dirty="0" smtClean="0">
                <a:ln>
                  <a:noFill/>
                </a:ln>
                <a:solidFill>
                  <a:srgbClr val="008A87"/>
                </a:solidFill>
                <a:effectLst/>
                <a:uLnTx/>
                <a:uFillTx/>
                <a:latin typeface="Times New Roman"/>
                <a:cs typeface="Times New Roman"/>
              </a:rPr>
              <a:t>0	1	2	2	3	3	3	4</a:t>
            </a:r>
          </a:p>
          <a:p>
            <a:pPr marL="2753995" marR="0" lvl="0" indent="0" defTabSz="914400" eaLnBrk="1" fontAlgn="auto" latinLnBrk="0" hangingPunct="1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98520" algn="l"/>
                <a:tab pos="4008120" algn="l"/>
                <a:tab pos="4617720" algn="l"/>
                <a:tab pos="5227320" algn="l"/>
                <a:tab pos="5836920" algn="l"/>
                <a:tab pos="6446520" algn="l"/>
                <a:tab pos="7056120" algn="l"/>
                <a:tab pos="7665720" algn="l"/>
              </a:tabLst>
              <a:defRPr/>
            </a:pPr>
            <a:r>
              <a:rPr kumimoji="0" lang="pt-BR" sz="3200" b="0" i="0" u="none" strike="noStrike" kern="0" cap="none" spc="-25" normalizeH="0" baseline="0" noProof="0" dirty="0" smtClean="0">
                <a:ln>
                  <a:noFill/>
                </a:ln>
                <a:solidFill>
                  <a:srgbClr val="008A87"/>
                </a:solidFill>
                <a:effectLst/>
                <a:uLnTx/>
                <a:uFillTx/>
                <a:latin typeface="Times New Roman"/>
                <a:cs typeface="Times New Roman"/>
              </a:rPr>
              <a:t>	</a:t>
            </a:r>
            <a:r>
              <a:rPr kumimoji="0" lang="pt-BR" sz="3200" b="0" i="0" u="none" strike="noStrike" kern="0" cap="none" spc="-20" normalizeH="0" baseline="0" noProof="0" dirty="0" smtClean="0">
                <a:ln>
                  <a:noFill/>
                </a:ln>
                <a:solidFill>
                  <a:srgbClr val="008A87"/>
                </a:solidFill>
                <a:effectLst/>
                <a:uLnTx/>
                <a:uFillTx/>
                <a:latin typeface="Times New Roman"/>
                <a:cs typeface="Times New Roman"/>
              </a:rPr>
              <a:t>0	1	2	2	3	3	4	4</a:t>
            </a:r>
            <a:endParaRPr kumimoji="0" lang="pt-BR" sz="3200" b="0" i="0" u="none" strike="noStrike" kern="0" cap="none" spc="-20" normalizeH="0" baseline="0" noProof="0" dirty="0">
              <a:ln>
                <a:noFill/>
              </a:ln>
              <a:solidFill>
                <a:srgbClr val="008A87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sp>
        <p:nvSpPr>
          <p:cNvPr id="733" name="object 265"/>
          <p:cNvSpPr txBox="1"/>
          <p:nvPr/>
        </p:nvSpPr>
        <p:spPr>
          <a:xfrm>
            <a:off x="296222" y="3102379"/>
            <a:ext cx="2720276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15" dirty="0" smtClean="0">
                <a:latin typeface="Times New Roman"/>
                <a:cs typeface="Times New Roman"/>
              </a:rPr>
              <a:t>Reconstruct </a:t>
            </a:r>
            <a:r>
              <a:rPr sz="3200" spc="-15" dirty="0">
                <a:latin typeface="Times New Roman"/>
                <a:cs typeface="Times New Roman"/>
              </a:rPr>
              <a:t>LCS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by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tracing backwards.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60645" y="2290921"/>
            <a:ext cx="282450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1397"/>
            <a:r>
              <a:rPr lang="pt-BR" sz="3200" kern="0" spc="-25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lang="en-US" sz="320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84969" y="3469632"/>
            <a:ext cx="4555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kern="0" spc="-25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3368201" y="4740603"/>
            <a:ext cx="282450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1397"/>
            <a:r>
              <a:rPr lang="pt-BR" sz="3200" kern="0" spc="-25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lang="en-US" sz="320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85222" y="5312299"/>
            <a:ext cx="4780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kern="0" spc="-2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5190961" y="1092066"/>
            <a:ext cx="282450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1397"/>
            <a:r>
              <a:rPr lang="pt-BR" sz="3200" kern="0" spc="-25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lang="en-US" sz="320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5713186" y="1045099"/>
            <a:ext cx="4555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kern="0" spc="-25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6399275" y="1084163"/>
            <a:ext cx="282450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1397"/>
            <a:r>
              <a:rPr lang="pt-BR" sz="3200" kern="0" spc="-25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lang="en-US" sz="320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7541986" y="1045540"/>
            <a:ext cx="4780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kern="0" spc="-2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98628" y="1037996"/>
            <a:ext cx="467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397"/>
            <a:r>
              <a:rPr lang="pt-BR" sz="3200" kern="0" spc="-25" dirty="0" smtClean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lang="en-US" sz="32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13186" y="1031231"/>
            <a:ext cx="4555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kern="0" spc="-25" dirty="0" smtClean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59" name="Rectangle 258"/>
          <p:cNvSpPr/>
          <p:nvPr/>
        </p:nvSpPr>
        <p:spPr>
          <a:xfrm>
            <a:off x="6304158" y="1047866"/>
            <a:ext cx="467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397"/>
            <a:r>
              <a:rPr lang="pt-BR" sz="3200" kern="0" spc="-25" dirty="0" smtClean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lang="en-US" sz="32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7541986" y="1045099"/>
            <a:ext cx="4780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kern="0" spc="-25" dirty="0" smtClean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3360645" y="2287166"/>
            <a:ext cx="282450" cy="4924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1397"/>
            <a:r>
              <a:rPr lang="pt-BR" sz="3200" kern="0" spc="-25" dirty="0" smtClean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lang="en-US" sz="320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3284969" y="3469416"/>
            <a:ext cx="4555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kern="0" spc="-25" dirty="0" smtClean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63" name="Rectangle 262"/>
          <p:cNvSpPr/>
          <p:nvPr/>
        </p:nvSpPr>
        <p:spPr>
          <a:xfrm>
            <a:off x="3268312" y="4705322"/>
            <a:ext cx="467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397"/>
            <a:r>
              <a:rPr lang="pt-BR" sz="3200" kern="0" spc="-25" dirty="0" smtClean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lang="en-US" sz="32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3284634" y="5312299"/>
            <a:ext cx="4780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kern="0" spc="-25" dirty="0" smtClean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93986" y="1037636"/>
            <a:ext cx="4780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pc="-25" dirty="0">
                <a:solidFill>
                  <a:srgbClr val="DDDDDD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A</a:t>
            </a:r>
            <a:endParaRPr lang="en-US" dirty="0"/>
          </a:p>
        </p:txBody>
      </p:sp>
      <p:sp>
        <p:nvSpPr>
          <p:cNvPr id="266" name="Rectangle 265"/>
          <p:cNvSpPr/>
          <p:nvPr/>
        </p:nvSpPr>
        <p:spPr>
          <a:xfrm>
            <a:off x="3284634" y="4076985"/>
            <a:ext cx="4780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pc="-25" dirty="0">
                <a:solidFill>
                  <a:srgbClr val="DDDDDD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921978" y="1044883"/>
            <a:ext cx="4780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pc="-25" dirty="0">
                <a:solidFill>
                  <a:srgbClr val="DDDDD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9" name="Rectangle 268"/>
          <p:cNvSpPr/>
          <p:nvPr/>
        </p:nvSpPr>
        <p:spPr>
          <a:xfrm>
            <a:off x="3284634" y="2856236"/>
            <a:ext cx="4780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pc="-25" dirty="0">
                <a:solidFill>
                  <a:srgbClr val="DDDDD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164672" y="1040631"/>
            <a:ext cx="4555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pc="-25" dirty="0">
                <a:solidFill>
                  <a:srgbClr val="DDDDDD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B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494464" y="1045091"/>
            <a:ext cx="4780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3200" kern="0" spc="-2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3284634" y="4078944"/>
            <a:ext cx="4780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3200" kern="0" spc="-25" dirty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75" name="Rectangle 274"/>
          <p:cNvSpPr/>
          <p:nvPr/>
        </p:nvSpPr>
        <p:spPr>
          <a:xfrm>
            <a:off x="8154146" y="1037636"/>
            <a:ext cx="467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397"/>
            <a:r>
              <a:rPr lang="pt-BR" sz="3200" kern="0" spc="-25" dirty="0" smtClean="0">
                <a:solidFill>
                  <a:srgbClr val="008A87"/>
                </a:solidFill>
                <a:latin typeface="Times New Roman"/>
                <a:cs typeface="Times New Roman"/>
              </a:rPr>
              <a:t>B</a:t>
            </a:r>
            <a:endParaRPr lang="en-US" sz="32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20640" y="1040681"/>
            <a:ext cx="4780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-25" normalizeH="0" baseline="0" noProof="0" dirty="0" smtClean="0">
                <a:ln>
                  <a:noFill/>
                </a:ln>
                <a:solidFill>
                  <a:srgbClr val="008A87"/>
                </a:solidFill>
                <a:effectLst/>
                <a:uLnTx/>
                <a:uFillTx/>
                <a:latin typeface="Times New Roman"/>
                <a:cs typeface="Times New Roman"/>
              </a:rPr>
              <a:t>D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3284634" y="2856236"/>
            <a:ext cx="4780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-25" normalizeH="0" baseline="0" noProof="0" dirty="0" smtClean="0">
                <a:ln>
                  <a:noFill/>
                </a:ln>
                <a:solidFill>
                  <a:srgbClr val="008A87"/>
                </a:solidFill>
                <a:effectLst/>
                <a:uLnTx/>
                <a:uFillTx/>
                <a:latin typeface="Times New Roman"/>
                <a:cs typeface="Times New Roman"/>
              </a:rPr>
              <a:t>D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8812" y="4665977"/>
            <a:ext cx="30693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marR="103189" lvl="0">
              <a:spcBef>
                <a:spcPts val="0"/>
              </a:spcBef>
            </a:pPr>
            <a:r>
              <a:rPr lang="pt-BR" sz="3200" spc="-20" dirty="0">
                <a:solidFill>
                  <a:srgbClr val="212121"/>
                </a:solidFill>
                <a:latin typeface="Times New Roman"/>
                <a:cs typeface="Times New Roman"/>
              </a:rPr>
              <a:t>Space </a:t>
            </a:r>
            <a:r>
              <a:rPr lang="pt-BR"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 </a:t>
            </a:r>
            <a:r>
              <a:rPr lang="pt-BR" sz="3200" spc="-25" dirty="0">
                <a:solidFill>
                  <a:srgbClr val="008A87"/>
                </a:solidFill>
                <a:latin typeface="Symbol"/>
                <a:cs typeface="Symbol"/>
              </a:rPr>
              <a:t></a:t>
            </a:r>
            <a:r>
              <a:rPr lang="pt-BR"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lang="pt-BR" sz="3200" i="1" spc="100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lang="pt-BR"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lang="pt-BR"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lang="pt-BR" sz="3200" spc="-10" dirty="0">
                <a:solidFill>
                  <a:srgbClr val="212121"/>
                </a:solidFill>
                <a:latin typeface="Times New Roman"/>
                <a:cs typeface="Times New Roman"/>
              </a:rPr>
              <a:t>. </a:t>
            </a:r>
            <a:endParaRPr lang="pt-BR" sz="3200" spc="-10" dirty="0" smtClean="0">
              <a:solidFill>
                <a:srgbClr val="212121"/>
              </a:solidFill>
              <a:latin typeface="Times New Roman"/>
              <a:cs typeface="Times New Roman"/>
            </a:endParaRPr>
          </a:p>
          <a:p>
            <a:pPr marL="91440" marR="103189" lvl="0">
              <a:spcBef>
                <a:spcPts val="0"/>
              </a:spcBef>
            </a:pPr>
            <a:r>
              <a:rPr lang="pt-BR" sz="3200" b="1" spc="-15" dirty="0" smtClean="0">
                <a:solidFill>
                  <a:srgbClr val="CC0000"/>
                </a:solidFill>
                <a:latin typeface="Times New Roman"/>
                <a:cs typeface="Times New Roman"/>
              </a:rPr>
              <a:t>Exercise</a:t>
            </a:r>
            <a:r>
              <a:rPr lang="pt-BR"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: </a:t>
            </a:r>
            <a:endParaRPr lang="pt-BR" sz="3200" b="1" spc="-15" dirty="0" smtClean="0">
              <a:solidFill>
                <a:srgbClr val="CC0000"/>
              </a:solidFill>
              <a:latin typeface="Times New Roman"/>
              <a:cs typeface="Times New Roman"/>
            </a:endParaRPr>
          </a:p>
          <a:p>
            <a:pPr marL="91440" marR="103189" lvl="0">
              <a:spcBef>
                <a:spcPts val="0"/>
              </a:spcBef>
            </a:pPr>
            <a:r>
              <a:rPr lang="pt-BR" sz="3200" i="1" spc="-25" dirty="0" smtClean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lang="pt-BR"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(min{</a:t>
            </a:r>
            <a:r>
              <a:rPr lang="pt-BR" sz="3200" i="1" spc="-25" dirty="0" smtClean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lang="pt-BR"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lang="pt-BR"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pt-BR"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lang="pt-BR"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})</a:t>
            </a:r>
            <a:r>
              <a:rPr lang="pt-BR" sz="3200" spc="-10" dirty="0">
                <a:solidFill>
                  <a:srgbClr val="212121"/>
                </a:solidFill>
                <a:latin typeface="Times New Roman"/>
                <a:cs typeface="Times New Roman"/>
              </a:rPr>
              <a:t>.</a:t>
            </a:r>
            <a:endParaRPr lang="pt-BR" sz="3200" dirty="0">
              <a:solidFill>
                <a:srgbClr val="21212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4551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500"/>
                            </p:stCondLst>
                            <p:childTnLst>
                              <p:par>
                                <p:cTn id="8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6" dur="20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9" dur="20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20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5" dur="20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8" dur="20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1" dur="20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4" dur="20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7" dur="20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0" dur="20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3" dur="20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" grpId="0" animBg="1"/>
      <p:bldP spid="724" grpId="0" animBg="1"/>
      <p:bldP spid="725" grpId="0" animBg="1"/>
      <p:bldP spid="726" grpId="0" animBg="1"/>
      <p:bldP spid="727" grpId="0" animBg="1"/>
      <p:bldP spid="728" grpId="0" animBg="1"/>
      <p:bldP spid="729" grpId="0" animBg="1"/>
      <p:bldP spid="730" grpId="0" animBg="1"/>
      <p:bldP spid="731" grpId="0" animBg="1"/>
      <p:bldP spid="732" grpId="0" animBg="1"/>
      <p:bldP spid="224" grpId="0"/>
      <p:bldP spid="733" grpId="0"/>
      <p:bldP spid="3" grpId="0"/>
      <p:bldP spid="4" grpId="0"/>
      <p:bldP spid="251" grpId="0"/>
      <p:bldP spid="5" grpId="0"/>
      <p:bldP spid="253" grpId="0"/>
      <p:bldP spid="254" grpId="0"/>
      <p:bldP spid="255" grpId="0"/>
      <p:bldP spid="256" grpId="0"/>
      <p:bldP spid="6" grpId="0"/>
      <p:bldP spid="7" grpId="0"/>
      <p:bldP spid="259" grpId="0"/>
      <p:bldP spid="260" grpId="0"/>
      <p:bldP spid="261" grpId="0"/>
      <p:bldP spid="262" grpId="0"/>
      <p:bldP spid="263" grpId="0"/>
      <p:bldP spid="264" grpId="0"/>
      <p:bldP spid="8" grpId="0"/>
      <p:bldP spid="266" grpId="0"/>
      <p:bldP spid="10" grpId="0"/>
      <p:bldP spid="269" grpId="0"/>
      <p:bldP spid="11" grpId="0"/>
      <p:bldP spid="14" grpId="0"/>
      <p:bldP spid="274" grpId="0"/>
      <p:bldP spid="275" grpId="0"/>
      <p:bldP spid="15" grpId="0"/>
      <p:bldP spid="277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RNA Secondary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RNA. String </a:t>
            </a:r>
            <a:r>
              <a:rPr lang="en-US" i="1" dirty="0"/>
              <a:t>B</a:t>
            </a:r>
            <a:r>
              <a:rPr lang="en-US" dirty="0"/>
              <a:t> = </a:t>
            </a:r>
            <a:r>
              <a:rPr lang="en-US" i="1" dirty="0"/>
              <a:t>b</a:t>
            </a:r>
            <a:r>
              <a:rPr lang="en-US" baseline="-25000" dirty="0"/>
              <a:t>1</a:t>
            </a:r>
            <a:r>
              <a:rPr lang="en-US" i="1" dirty="0"/>
              <a:t>b</a:t>
            </a:r>
            <a:r>
              <a:rPr lang="en-US" baseline="-25000" dirty="0"/>
              <a:t>2</a:t>
            </a:r>
            <a:r>
              <a:rPr lang="en-US" dirty="0"/>
              <a:t>…</a:t>
            </a:r>
            <a:r>
              <a:rPr lang="en-US" i="1" dirty="0" err="1"/>
              <a:t>b</a:t>
            </a:r>
            <a:r>
              <a:rPr lang="en-US" i="1" baseline="-25000" dirty="0" err="1"/>
              <a:t>n</a:t>
            </a:r>
            <a:r>
              <a:rPr lang="en-US" dirty="0"/>
              <a:t> over alphabet { A, C, G, U }.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</a:rPr>
              <a:t>Secondary </a:t>
            </a:r>
            <a:r>
              <a:rPr lang="en-US" dirty="0" smtClean="0">
                <a:solidFill>
                  <a:srgbClr val="C00000"/>
                </a:solidFill>
              </a:rPr>
              <a:t>structure:</a:t>
            </a:r>
            <a:r>
              <a:rPr lang="en-US" dirty="0" smtClean="0"/>
              <a:t> </a:t>
            </a:r>
            <a:r>
              <a:rPr lang="en-US" dirty="0"/>
              <a:t>RNA is single-stranded so it tends to loop back and </a:t>
            </a:r>
            <a:r>
              <a:rPr lang="en-US" dirty="0" smtClean="0"/>
              <a:t>form </a:t>
            </a:r>
            <a:r>
              <a:rPr lang="en-US" dirty="0"/>
              <a:t>base pairs with itself. This structure is </a:t>
            </a:r>
            <a:r>
              <a:rPr lang="en-US" dirty="0" smtClean="0"/>
              <a:t>                                          essential </a:t>
            </a:r>
            <a:r>
              <a:rPr lang="en-US" dirty="0"/>
              <a:t>for </a:t>
            </a:r>
            <a:r>
              <a:rPr lang="en-US" dirty="0" smtClean="0"/>
              <a:t>                                                   understanding                                               behavior of                                                        molecule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B60C23-AF6C-4568-9CC6-6657627E0AC7}" type="datetime1">
              <a:rPr lang="en-US" smtClean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Based on slides by Jon Kleinberg and Eva </a:t>
            </a:r>
            <a:r>
              <a:rPr lang="en-US" dirty="0" err="1" smtClean="0"/>
              <a:t>Tardos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488" y="2955360"/>
            <a:ext cx="5279571" cy="3274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266" y="2955360"/>
            <a:ext cx="869565" cy="160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4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358" y="4721678"/>
            <a:ext cx="20955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743" y="4864553"/>
            <a:ext cx="2333625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RNA Secondary Structure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1043572"/>
            <a:ext cx="8727141" cy="2687507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rgbClr val="FF0000"/>
                </a:solidFill>
              </a:rPr>
              <a:t>Secondary </a:t>
            </a:r>
            <a:r>
              <a:rPr lang="en-US" dirty="0" smtClean="0">
                <a:solidFill>
                  <a:srgbClr val="FF0000"/>
                </a:solidFill>
              </a:rPr>
              <a:t>structure:</a:t>
            </a:r>
            <a:r>
              <a:rPr lang="en-US" dirty="0" smtClean="0"/>
              <a:t> </a:t>
            </a:r>
            <a:r>
              <a:rPr lang="en-US" dirty="0"/>
              <a:t>A set of pairs </a:t>
            </a:r>
            <a:r>
              <a:rPr lang="en-US" i="1" dirty="0"/>
              <a:t>S </a:t>
            </a:r>
            <a:r>
              <a:rPr lang="en-US" dirty="0"/>
              <a:t>= { (</a:t>
            </a:r>
            <a:r>
              <a:rPr lang="en-US" i="1" dirty="0"/>
              <a:t>b</a:t>
            </a:r>
            <a:r>
              <a:rPr lang="en-US" i="1" baseline="-25000" dirty="0"/>
              <a:t>i</a:t>
            </a:r>
            <a:r>
              <a:rPr lang="en-US" dirty="0"/>
              <a:t>, </a:t>
            </a:r>
            <a:r>
              <a:rPr lang="en-US" i="1" dirty="0" err="1"/>
              <a:t>b</a:t>
            </a:r>
            <a:r>
              <a:rPr lang="en-US" i="1" baseline="-25000" dirty="0" err="1"/>
              <a:t>j</a:t>
            </a:r>
            <a:r>
              <a:rPr lang="en-US" dirty="0"/>
              <a:t>) } that satisfy: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[Watson-Crick] </a:t>
            </a:r>
            <a:r>
              <a:rPr lang="en-US" i="1" dirty="0" smtClean="0"/>
              <a:t>S </a:t>
            </a:r>
            <a:r>
              <a:rPr lang="en-US" dirty="0" smtClean="0"/>
              <a:t>is a matching and each pair in </a:t>
            </a:r>
            <a:r>
              <a:rPr lang="en-US" i="1" dirty="0" smtClean="0"/>
              <a:t>S </a:t>
            </a:r>
            <a:r>
              <a:rPr lang="en-US" dirty="0" smtClean="0"/>
              <a:t>is a Watson-Crick complement: A–U, U–A, C–G, or G–C.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[No sharp turns] The ends of each pair are separated by at least 4 intervening bases. If (</a:t>
            </a:r>
            <a:r>
              <a:rPr lang="en-US" i="1" dirty="0" smtClean="0"/>
              <a:t>b</a:t>
            </a:r>
            <a:r>
              <a:rPr lang="en-US" i="1" baseline="-25000" dirty="0" smtClean="0"/>
              <a:t>i</a:t>
            </a:r>
            <a:r>
              <a:rPr lang="en-US" dirty="0" smtClean="0"/>
              <a:t>, </a:t>
            </a:r>
            <a:r>
              <a:rPr lang="en-US" i="1" dirty="0" err="1" smtClean="0"/>
              <a:t>b</a:t>
            </a:r>
            <a:r>
              <a:rPr lang="en-US" i="1" baseline="-25000" dirty="0" err="1" smtClean="0"/>
              <a:t>j</a:t>
            </a:r>
            <a:r>
              <a:rPr lang="en-US" dirty="0" smtClean="0"/>
              <a:t>) ∈ </a:t>
            </a:r>
            <a:r>
              <a:rPr lang="en-US" i="1" dirty="0" smtClean="0"/>
              <a:t>S</a:t>
            </a:r>
            <a:r>
              <a:rPr lang="en-US" dirty="0" smtClean="0"/>
              <a:t>, then 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&lt; </a:t>
            </a:r>
            <a:r>
              <a:rPr lang="en-US" i="1" dirty="0" smtClean="0"/>
              <a:t>j </a:t>
            </a:r>
            <a:r>
              <a:rPr lang="en-US" dirty="0" smtClean="0"/>
              <a:t>– 4.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[Non-crossing] If (</a:t>
            </a:r>
            <a:r>
              <a:rPr lang="en-US" i="1" dirty="0" smtClean="0"/>
              <a:t>b</a:t>
            </a:r>
            <a:r>
              <a:rPr lang="en-US" i="1" baseline="-25000" dirty="0" smtClean="0"/>
              <a:t>i</a:t>
            </a:r>
            <a:r>
              <a:rPr lang="en-US" dirty="0" smtClean="0"/>
              <a:t>, </a:t>
            </a:r>
            <a:r>
              <a:rPr lang="en-US" i="1" dirty="0" err="1" smtClean="0"/>
              <a:t>b</a:t>
            </a:r>
            <a:r>
              <a:rPr lang="en-US" i="1" baseline="-25000" dirty="0" err="1" smtClean="0"/>
              <a:t>j</a:t>
            </a:r>
            <a:r>
              <a:rPr lang="en-US" dirty="0" smtClean="0"/>
              <a:t>) and (</a:t>
            </a:r>
            <a:r>
              <a:rPr lang="en-US" i="1" dirty="0" err="1" smtClean="0"/>
              <a:t>b</a:t>
            </a:r>
            <a:r>
              <a:rPr lang="en-US" i="1" baseline="-25000" dirty="0" err="1" smtClean="0"/>
              <a:t>k</a:t>
            </a:r>
            <a:r>
              <a:rPr lang="en-US" dirty="0" smtClean="0"/>
              <a:t>, </a:t>
            </a:r>
            <a:r>
              <a:rPr lang="en-US" i="1" dirty="0" err="1" smtClean="0"/>
              <a:t>b</a:t>
            </a:r>
            <a:r>
              <a:rPr lang="en-US" i="1" baseline="-25000" dirty="0" err="1" smtClean="0"/>
              <a:t>l</a:t>
            </a:r>
            <a:r>
              <a:rPr lang="en-US" dirty="0" smtClean="0"/>
              <a:t>) are two pairs in </a:t>
            </a:r>
            <a:r>
              <a:rPr lang="en-US" i="1" dirty="0" smtClean="0"/>
              <a:t>S</a:t>
            </a:r>
            <a:r>
              <a:rPr lang="en-US" dirty="0" smtClean="0"/>
              <a:t>, then we cannot </a:t>
            </a:r>
            <a:r>
              <a:rPr lang="da-DK" dirty="0" smtClean="0"/>
              <a:t>have </a:t>
            </a:r>
            <a:r>
              <a:rPr lang="da-DK" i="1" dirty="0" smtClean="0"/>
              <a:t>i </a:t>
            </a:r>
            <a:r>
              <a:rPr lang="da-DK" dirty="0" smtClean="0"/>
              <a:t>&lt; </a:t>
            </a:r>
            <a:r>
              <a:rPr lang="da-DK" i="1" dirty="0" smtClean="0"/>
              <a:t>k </a:t>
            </a:r>
            <a:r>
              <a:rPr lang="da-DK" dirty="0" smtClean="0"/>
              <a:t>&lt; </a:t>
            </a:r>
            <a:r>
              <a:rPr lang="da-DK" i="1" dirty="0" smtClean="0"/>
              <a:t>j </a:t>
            </a:r>
            <a:r>
              <a:rPr lang="da-DK" dirty="0" smtClean="0"/>
              <a:t>&lt; </a:t>
            </a:r>
            <a:r>
              <a:rPr lang="da-DK" i="1" dirty="0" smtClean="0"/>
              <a:t>l</a:t>
            </a:r>
            <a:r>
              <a:rPr lang="da-DK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B60C23-AF6C-4568-9CC6-6657627E0AC7}" type="datetime1">
              <a:rPr lang="en-US" smtClean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Based on slides by Jon Kleinberg and Eva </a:t>
            </a:r>
            <a:r>
              <a:rPr lang="en-US" dirty="0" err="1"/>
              <a:t>Tardos</a:t>
            </a:r>
            <a:endParaRPr lang="en-US" dirty="0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942" y="3266395"/>
            <a:ext cx="132397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814" y="5045532"/>
            <a:ext cx="23336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731" y="4329112"/>
            <a:ext cx="178117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782" y="3469819"/>
            <a:ext cx="971550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58" y="3518127"/>
            <a:ext cx="1390650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807" y="4554301"/>
            <a:ext cx="72390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449" y="4657719"/>
            <a:ext cx="29527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37457" y="5617032"/>
            <a:ext cx="466794" cy="4616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1397">
              <a:lnSpc>
                <a:spcPts val="1800"/>
              </a:lnSpc>
            </a:pPr>
            <a:r>
              <a:rPr lang="en-US" sz="2000" dirty="0">
                <a:solidFill>
                  <a:srgbClr val="C00000"/>
                </a:solidFill>
                <a:latin typeface="Times New Roman"/>
                <a:cs typeface="Times New Roman"/>
              </a:rPr>
              <a:t>b</a:t>
            </a:r>
            <a:r>
              <a:rPr lang="en-US" sz="20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ase</a:t>
            </a:r>
          </a:p>
          <a:p>
            <a:pPr marL="11397">
              <a:lnSpc>
                <a:spcPts val="1800"/>
              </a:lnSpc>
            </a:pPr>
            <a:r>
              <a:rPr lang="en-US" sz="20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pair</a:t>
            </a:r>
          </a:p>
        </p:txBody>
      </p:sp>
      <p:cxnSp>
        <p:nvCxnSpPr>
          <p:cNvPr id="23" name="Elbow Connector 22"/>
          <p:cNvCxnSpPr/>
          <p:nvPr/>
        </p:nvCxnSpPr>
        <p:spPr>
          <a:xfrm rot="5400000" flipH="1" flipV="1">
            <a:off x="530353" y="5243873"/>
            <a:ext cx="435432" cy="354431"/>
          </a:xfrm>
          <a:prstGeom prst="bentConnector3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11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06" y="148418"/>
            <a:ext cx="8942294" cy="663833"/>
          </a:xfrm>
        </p:spPr>
        <p:txBody>
          <a:bodyPr/>
          <a:lstStyle/>
          <a:p>
            <a:r>
              <a:rPr lang="en-US" b="0" dirty="0" smtClean="0"/>
              <a:t>RNA Secondary Structure: Sub-Problems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1000028"/>
            <a:ext cx="8727141" cy="5259257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1200"/>
              </a:spcBef>
            </a:pPr>
            <a:r>
              <a:rPr lang="en-US" dirty="0" smtClean="0">
                <a:solidFill>
                  <a:srgbClr val="FF0000"/>
                </a:solidFill>
              </a:rPr>
              <a:t>Free energy:</a:t>
            </a:r>
            <a:r>
              <a:rPr lang="en-US" dirty="0" smtClean="0"/>
              <a:t> </a:t>
            </a:r>
            <a:r>
              <a:rPr lang="en-US" dirty="0"/>
              <a:t>Usual hypothesis is that an RNA molecule will form </a:t>
            </a:r>
            <a:r>
              <a:rPr lang="en-US" dirty="0" smtClean="0"/>
              <a:t>the secondary </a:t>
            </a:r>
            <a:r>
              <a:rPr lang="en-US" dirty="0"/>
              <a:t>structure with the minimum total free energy.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rgbClr val="FF0000"/>
                </a:solidFill>
              </a:rPr>
              <a:t>Goal:</a:t>
            </a:r>
            <a:r>
              <a:rPr lang="en-US" dirty="0" smtClean="0"/>
              <a:t> </a:t>
            </a:r>
            <a:r>
              <a:rPr lang="en-US" dirty="0"/>
              <a:t>Given an RNA molecule </a:t>
            </a:r>
            <a:r>
              <a:rPr lang="en-US" i="1" dirty="0"/>
              <a:t>B </a:t>
            </a:r>
            <a:r>
              <a:rPr lang="en-US" dirty="0"/>
              <a:t>= </a:t>
            </a:r>
            <a:r>
              <a:rPr lang="en-US" i="1" dirty="0"/>
              <a:t>b</a:t>
            </a:r>
            <a:r>
              <a:rPr lang="en-US" baseline="-25000" dirty="0"/>
              <a:t>1</a:t>
            </a:r>
            <a:r>
              <a:rPr lang="en-US" i="1" dirty="0"/>
              <a:t>b</a:t>
            </a:r>
            <a:r>
              <a:rPr lang="en-US" baseline="-25000" dirty="0"/>
              <a:t>2</a:t>
            </a:r>
            <a:r>
              <a:rPr lang="en-US" dirty="0"/>
              <a:t>…</a:t>
            </a:r>
            <a:r>
              <a:rPr lang="en-US" i="1" dirty="0" err="1"/>
              <a:t>b</a:t>
            </a:r>
            <a:r>
              <a:rPr lang="en-US" i="1" baseline="-25000" dirty="0" err="1"/>
              <a:t>n</a:t>
            </a:r>
            <a:r>
              <a:rPr lang="en-US" dirty="0"/>
              <a:t>, find a secondary structure </a:t>
            </a:r>
            <a:r>
              <a:rPr lang="en-US" i="1" dirty="0" smtClean="0"/>
              <a:t>S </a:t>
            </a:r>
            <a:r>
              <a:rPr lang="en-US" dirty="0" smtClean="0"/>
              <a:t>that </a:t>
            </a:r>
            <a:r>
              <a:rPr lang="en-US" dirty="0"/>
              <a:t>maximizes the number of base pairs</a:t>
            </a:r>
            <a:r>
              <a:rPr lang="en-US" dirty="0" smtClean="0"/>
              <a:t>.</a:t>
            </a:r>
          </a:p>
          <a:p>
            <a:r>
              <a:rPr lang="en-US" dirty="0"/>
              <a:t>First </a:t>
            </a:r>
            <a:r>
              <a:rPr lang="en-US" dirty="0" smtClean="0"/>
              <a:t>attempt: </a:t>
            </a:r>
            <a:r>
              <a:rPr lang="en-US" i="1" dirty="0"/>
              <a:t>OPT</a:t>
            </a:r>
            <a:r>
              <a:rPr lang="en-US" dirty="0"/>
              <a:t>(</a:t>
            </a:r>
            <a:r>
              <a:rPr lang="en-US" i="1" dirty="0"/>
              <a:t>j</a:t>
            </a:r>
            <a:r>
              <a:rPr lang="en-US" dirty="0"/>
              <a:t>) = maximum number of base pairs in a </a:t>
            </a:r>
            <a:r>
              <a:rPr lang="en-US" dirty="0" smtClean="0"/>
              <a:t>secondary structure </a:t>
            </a:r>
            <a:r>
              <a:rPr lang="en-US" dirty="0"/>
              <a:t>of the substring </a:t>
            </a:r>
            <a:r>
              <a:rPr lang="en-US" i="1" dirty="0"/>
              <a:t>b</a:t>
            </a:r>
            <a:r>
              <a:rPr lang="en-US" baseline="-25000" dirty="0"/>
              <a:t>1</a:t>
            </a:r>
            <a:r>
              <a:rPr lang="en-US" i="1" dirty="0"/>
              <a:t>b</a:t>
            </a:r>
            <a:r>
              <a:rPr lang="en-US" baseline="-25000" dirty="0"/>
              <a:t>2</a:t>
            </a:r>
            <a:r>
              <a:rPr lang="en-US" dirty="0"/>
              <a:t> … </a:t>
            </a:r>
            <a:r>
              <a:rPr lang="en-US" i="1" dirty="0" err="1"/>
              <a:t>b</a:t>
            </a:r>
            <a:r>
              <a:rPr lang="en-US" i="1" baseline="-25000" dirty="0" err="1"/>
              <a:t>j</a:t>
            </a:r>
            <a:r>
              <a:rPr lang="en-US" dirty="0" smtClean="0"/>
              <a:t>.</a:t>
            </a:r>
          </a:p>
          <a:p>
            <a:r>
              <a:rPr lang="en-US" dirty="0" smtClean="0"/>
              <a:t>Choice: </a:t>
            </a:r>
            <a:r>
              <a:rPr lang="en-US" dirty="0"/>
              <a:t>Match </a:t>
            </a:r>
            <a:r>
              <a:rPr lang="en-US" i="1" dirty="0" err="1"/>
              <a:t>b</a:t>
            </a:r>
            <a:r>
              <a:rPr lang="en-US" i="1" baseline="-25000" dirty="0" err="1"/>
              <a:t>t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b</a:t>
            </a:r>
            <a:r>
              <a:rPr lang="en-US" i="1" baseline="-25000" dirty="0"/>
              <a:t>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Difficulty: </a:t>
            </a:r>
            <a:r>
              <a:rPr lang="en-US" dirty="0"/>
              <a:t>Results in two </a:t>
            </a:r>
            <a:r>
              <a:rPr lang="en-US" dirty="0" err="1"/>
              <a:t>subproblems</a:t>
            </a:r>
            <a:r>
              <a:rPr lang="en-US" dirty="0"/>
              <a:t> but one of wrong form.</a:t>
            </a:r>
          </a:p>
          <a:p>
            <a:pPr lvl="1"/>
            <a:r>
              <a:rPr lang="en-US" dirty="0" smtClean="0"/>
              <a:t>Find </a:t>
            </a:r>
            <a:r>
              <a:rPr lang="en-US" dirty="0"/>
              <a:t>secondary structure in </a:t>
            </a:r>
            <a:r>
              <a:rPr lang="en-US" i="1" dirty="0"/>
              <a:t>b</a:t>
            </a:r>
            <a:r>
              <a:rPr lang="en-US" baseline="-25000" dirty="0"/>
              <a:t>1</a:t>
            </a:r>
            <a:r>
              <a:rPr lang="en-US" i="1" dirty="0"/>
              <a:t>b</a:t>
            </a:r>
            <a:r>
              <a:rPr lang="en-US" baseline="-25000" dirty="0"/>
              <a:t>2</a:t>
            </a:r>
            <a:r>
              <a:rPr lang="en-US" dirty="0"/>
              <a:t> … </a:t>
            </a:r>
            <a:r>
              <a:rPr lang="en-US" i="1" dirty="0" err="1"/>
              <a:t>b</a:t>
            </a:r>
            <a:r>
              <a:rPr lang="en-US" i="1" baseline="-25000" dirty="0" err="1"/>
              <a:t>t</a:t>
            </a:r>
            <a:r>
              <a:rPr lang="en-US" baseline="-25000" dirty="0"/>
              <a:t>–1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Find </a:t>
            </a:r>
            <a:r>
              <a:rPr lang="en-US" dirty="0"/>
              <a:t>secondary structure in </a:t>
            </a:r>
            <a:r>
              <a:rPr lang="en-US" i="1" dirty="0"/>
              <a:t>b</a:t>
            </a:r>
            <a:r>
              <a:rPr lang="en-US" i="1" baseline="-25000" dirty="0"/>
              <a:t>t</a:t>
            </a:r>
            <a:r>
              <a:rPr lang="en-US" baseline="-25000" dirty="0"/>
              <a:t>+1</a:t>
            </a:r>
            <a:r>
              <a:rPr lang="en-US" i="1" dirty="0"/>
              <a:t>b</a:t>
            </a:r>
            <a:r>
              <a:rPr lang="en-US" i="1" baseline="-25000" dirty="0"/>
              <a:t>t</a:t>
            </a:r>
            <a:r>
              <a:rPr lang="en-US" baseline="-25000" dirty="0"/>
              <a:t>+2</a:t>
            </a:r>
            <a:r>
              <a:rPr lang="en-US" dirty="0"/>
              <a:t> … </a:t>
            </a:r>
            <a:r>
              <a:rPr lang="en-US" i="1" dirty="0" err="1"/>
              <a:t>b</a:t>
            </a:r>
            <a:r>
              <a:rPr lang="en-US" i="1" baseline="-25000" dirty="0" err="1"/>
              <a:t>n</a:t>
            </a:r>
            <a:r>
              <a:rPr lang="en-US" baseline="-25000" dirty="0"/>
              <a:t>–1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B60C23-AF6C-4568-9CC6-6657627E0AC7}" type="datetime1">
              <a:rPr lang="en-US" smtClean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Based on slides by Jon Kleinberg and Eva </a:t>
            </a:r>
            <a:r>
              <a:rPr lang="en-US" dirty="0" err="1"/>
              <a:t>Tardos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94676" y="3436207"/>
            <a:ext cx="2489237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approximate by number of base pairs</a:t>
            </a:r>
            <a:endParaRPr lang="en-US" sz="20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Curved Connector 7"/>
          <p:cNvCxnSpPr/>
          <p:nvPr/>
        </p:nvCxnSpPr>
        <p:spPr>
          <a:xfrm rot="5400000" flipH="1" flipV="1">
            <a:off x="6659390" y="1777070"/>
            <a:ext cx="1759811" cy="1623782"/>
          </a:xfrm>
          <a:prstGeom prst="curvedConnector3">
            <a:avLst/>
          </a:prstGeom>
          <a:ln>
            <a:solidFill>
              <a:srgbClr val="7030A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82" y="3936575"/>
            <a:ext cx="506730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151197" y="5579983"/>
            <a:ext cx="2542684" cy="6155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1397"/>
            <a:r>
              <a:rPr lang="en-US" sz="2000" i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OPT</a:t>
            </a:r>
            <a:r>
              <a:rPr lang="en-US" sz="20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(</a:t>
            </a:r>
            <a:r>
              <a:rPr lang="en-US" sz="2000" i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lang="en-US" sz="20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-1)</a:t>
            </a:r>
            <a:endParaRPr lang="en-US" sz="2000" dirty="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pPr marL="11397"/>
            <a:r>
              <a:rPr lang="en-US" sz="2000" dirty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lang="en-US" sz="20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eed more sub-problems</a:t>
            </a:r>
            <a:endParaRPr lang="en-US" sz="2000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682347" y="5747658"/>
            <a:ext cx="348342" cy="1088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682346" y="6085120"/>
            <a:ext cx="348343" cy="1088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96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Programming Over Intervals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942884"/>
            <a:ext cx="8727141" cy="542277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Notation. </a:t>
            </a:r>
            <a:r>
              <a:rPr lang="en-US" i="1" dirty="0" smtClean="0"/>
              <a:t>OPT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dirty="0"/>
              <a:t>, </a:t>
            </a:r>
            <a:r>
              <a:rPr lang="en-US" i="1" dirty="0" smtClean="0"/>
              <a:t>j</a:t>
            </a:r>
            <a:r>
              <a:rPr lang="en-US" dirty="0" smtClean="0"/>
              <a:t>) </a:t>
            </a:r>
            <a:r>
              <a:rPr lang="en-US" dirty="0"/>
              <a:t>= maximum number of base pairs in a </a:t>
            </a:r>
            <a:r>
              <a:rPr lang="en-US" dirty="0" smtClean="0"/>
              <a:t>secondary structure </a:t>
            </a:r>
            <a:r>
              <a:rPr lang="en-US" dirty="0"/>
              <a:t>of the substring </a:t>
            </a:r>
            <a:r>
              <a:rPr lang="en-US" i="1" dirty="0"/>
              <a:t>b</a:t>
            </a:r>
            <a:r>
              <a:rPr lang="en-US" i="1" baseline="-25000" dirty="0"/>
              <a:t>i</a:t>
            </a:r>
            <a:r>
              <a:rPr lang="en-US" i="1" dirty="0"/>
              <a:t> b</a:t>
            </a:r>
            <a:r>
              <a:rPr lang="en-US" i="1" baseline="-25000" dirty="0"/>
              <a:t>i+</a:t>
            </a:r>
            <a:r>
              <a:rPr lang="en-US" baseline="-25000" dirty="0"/>
              <a:t>1</a:t>
            </a:r>
            <a:r>
              <a:rPr lang="en-US" dirty="0"/>
              <a:t> … </a:t>
            </a:r>
            <a:r>
              <a:rPr lang="en-US" i="1" dirty="0" err="1"/>
              <a:t>b</a:t>
            </a:r>
            <a:r>
              <a:rPr lang="en-US" i="1" baseline="-25000" dirty="0" err="1"/>
              <a:t>j</a:t>
            </a:r>
            <a:r>
              <a:rPr lang="en-US" dirty="0"/>
              <a:t>.</a:t>
            </a:r>
          </a:p>
          <a:p>
            <a:r>
              <a:rPr lang="en-US" dirty="0"/>
              <a:t>Case 1. If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≥ </a:t>
            </a:r>
            <a:r>
              <a:rPr lang="en-US" i="1" dirty="0"/>
              <a:t>j </a:t>
            </a:r>
            <a:r>
              <a:rPr lang="en-US" dirty="0"/>
              <a:t>– 4.</a:t>
            </a:r>
          </a:p>
          <a:p>
            <a:pPr lvl="1"/>
            <a:r>
              <a:rPr lang="en-US" i="1" dirty="0" smtClean="0"/>
              <a:t>OPT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dirty="0"/>
              <a:t>, </a:t>
            </a:r>
            <a:r>
              <a:rPr lang="en-US" i="1" dirty="0"/>
              <a:t>j</a:t>
            </a:r>
            <a:r>
              <a:rPr lang="en-US" dirty="0"/>
              <a:t>) = 0 by no-sharp turns condition.</a:t>
            </a:r>
          </a:p>
          <a:p>
            <a:r>
              <a:rPr lang="en-US" dirty="0"/>
              <a:t>Case 2. Base </a:t>
            </a:r>
            <a:r>
              <a:rPr lang="en-US" i="1" dirty="0" err="1"/>
              <a:t>b</a:t>
            </a:r>
            <a:r>
              <a:rPr lang="en-US" i="1" baseline="-25000" dirty="0" err="1"/>
              <a:t>j</a:t>
            </a:r>
            <a:r>
              <a:rPr lang="en-US" i="1" dirty="0"/>
              <a:t> </a:t>
            </a:r>
            <a:r>
              <a:rPr lang="en-US" dirty="0"/>
              <a:t>is not involved in a pair.</a:t>
            </a:r>
          </a:p>
          <a:p>
            <a:pPr lvl="1"/>
            <a:r>
              <a:rPr lang="en-US" i="1" dirty="0" smtClean="0"/>
              <a:t>OPT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dirty="0"/>
              <a:t>, </a:t>
            </a:r>
            <a:r>
              <a:rPr lang="en-US" i="1" dirty="0"/>
              <a:t>j</a:t>
            </a:r>
            <a:r>
              <a:rPr lang="en-US" dirty="0"/>
              <a:t>) = OPT(</a:t>
            </a:r>
            <a:r>
              <a:rPr lang="en-US" i="1" dirty="0" err="1"/>
              <a:t>i</a:t>
            </a:r>
            <a:r>
              <a:rPr lang="en-US" dirty="0"/>
              <a:t>, </a:t>
            </a:r>
            <a:r>
              <a:rPr lang="en-US" i="1" dirty="0"/>
              <a:t>j </a:t>
            </a:r>
            <a:r>
              <a:rPr lang="en-US" dirty="0"/>
              <a:t>– 1).</a:t>
            </a:r>
          </a:p>
          <a:p>
            <a:r>
              <a:rPr lang="en-US" dirty="0"/>
              <a:t>Case 3. Base </a:t>
            </a:r>
            <a:r>
              <a:rPr lang="en-US" i="1" dirty="0" err="1"/>
              <a:t>b</a:t>
            </a:r>
            <a:r>
              <a:rPr lang="en-US" i="1" baseline="-25000" dirty="0" err="1"/>
              <a:t>j</a:t>
            </a:r>
            <a:r>
              <a:rPr lang="en-US" i="1" dirty="0"/>
              <a:t> </a:t>
            </a:r>
            <a:r>
              <a:rPr lang="en-US" dirty="0"/>
              <a:t>pairs with </a:t>
            </a:r>
            <a:r>
              <a:rPr lang="en-US" i="1" dirty="0" err="1"/>
              <a:t>b</a:t>
            </a:r>
            <a:r>
              <a:rPr lang="en-US" i="1" baseline="-25000" dirty="0" err="1"/>
              <a:t>t</a:t>
            </a:r>
            <a:r>
              <a:rPr lang="en-US" i="1" dirty="0"/>
              <a:t> </a:t>
            </a:r>
            <a:r>
              <a:rPr lang="en-US" dirty="0"/>
              <a:t>for some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≤ </a:t>
            </a:r>
            <a:r>
              <a:rPr lang="en-US" i="1" dirty="0"/>
              <a:t>t </a:t>
            </a:r>
            <a:r>
              <a:rPr lang="en-US" dirty="0"/>
              <a:t>&lt; </a:t>
            </a:r>
            <a:r>
              <a:rPr lang="en-US" i="1" dirty="0"/>
              <a:t>j </a:t>
            </a:r>
            <a:r>
              <a:rPr lang="en-US" dirty="0"/>
              <a:t>– 4.</a:t>
            </a:r>
          </a:p>
          <a:p>
            <a:pPr lvl="1"/>
            <a:r>
              <a:rPr lang="en-US" dirty="0" smtClean="0"/>
              <a:t>Non-crossing </a:t>
            </a:r>
            <a:r>
              <a:rPr lang="en-US" dirty="0"/>
              <a:t>constraint decouples resulting </a:t>
            </a:r>
            <a:r>
              <a:rPr lang="en-US" dirty="0" smtClean="0"/>
              <a:t>sub-problems</a:t>
            </a:r>
            <a:r>
              <a:rPr lang="en-US" dirty="0"/>
              <a:t>.</a:t>
            </a:r>
          </a:p>
          <a:p>
            <a:pPr lvl="1"/>
            <a:r>
              <a:rPr lang="en-US" i="1" dirty="0" smtClean="0"/>
              <a:t>OPT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dirty="0"/>
              <a:t>, </a:t>
            </a:r>
            <a:r>
              <a:rPr lang="en-US" i="1" dirty="0"/>
              <a:t>j</a:t>
            </a:r>
            <a:r>
              <a:rPr lang="en-US" dirty="0"/>
              <a:t>) </a:t>
            </a:r>
            <a:r>
              <a:rPr lang="en-US" dirty="0" smtClean="0"/>
              <a:t>= 1 </a:t>
            </a:r>
            <a:r>
              <a:rPr lang="en-US" dirty="0"/>
              <a:t>+ </a:t>
            </a:r>
            <a:r>
              <a:rPr lang="en-US" dirty="0" smtClean="0"/>
              <a:t>max</a:t>
            </a:r>
            <a:r>
              <a:rPr lang="en-US" baseline="-25000" dirty="0" smtClean="0"/>
              <a:t> </a:t>
            </a:r>
            <a:r>
              <a:rPr lang="en-US" i="1" baseline="-25000" dirty="0" smtClean="0"/>
              <a:t>t</a:t>
            </a:r>
            <a:r>
              <a:rPr lang="en-US" baseline="-25000" dirty="0" smtClean="0"/>
              <a:t> </a:t>
            </a:r>
            <a:r>
              <a:rPr lang="en-US" dirty="0" smtClean="0"/>
              <a:t>{ </a:t>
            </a:r>
            <a:r>
              <a:rPr lang="en-US" i="1" dirty="0"/>
              <a:t>OPT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dirty="0"/>
              <a:t>, </a:t>
            </a:r>
            <a:r>
              <a:rPr lang="en-US" i="1" dirty="0"/>
              <a:t>t</a:t>
            </a:r>
            <a:r>
              <a:rPr lang="en-US" dirty="0"/>
              <a:t> – 1) + </a:t>
            </a:r>
            <a:r>
              <a:rPr lang="en-US" i="1" dirty="0"/>
              <a:t>OPT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 + 1, </a:t>
            </a:r>
            <a:r>
              <a:rPr lang="en-US" i="1" dirty="0"/>
              <a:t>j</a:t>
            </a:r>
            <a:r>
              <a:rPr lang="en-US" dirty="0"/>
              <a:t> – 1) </a:t>
            </a:r>
            <a:r>
              <a:rPr lang="en-US" dirty="0" smtClean="0"/>
              <a:t>}.</a:t>
            </a:r>
          </a:p>
          <a:p>
            <a:pPr marL="1828800" lvl="8" indent="0">
              <a:buNone/>
            </a:pPr>
            <a:endParaRPr lang="en-US" dirty="0" smtClean="0"/>
          </a:p>
          <a:p>
            <a:pPr marL="1828800" lvl="8" indent="0">
              <a:buNone/>
            </a:pPr>
            <a:r>
              <a:rPr lang="en-US" dirty="0" smtClean="0"/>
              <a:t>                          </a:t>
            </a:r>
          </a:p>
          <a:p>
            <a:pPr marL="1828800" lvl="8" indent="0">
              <a:buNone/>
            </a:pPr>
            <a:r>
              <a:rPr lang="en-US" dirty="0"/>
              <a:t>	 </a:t>
            </a:r>
            <a:r>
              <a:rPr lang="en-US" dirty="0" smtClean="0"/>
              <a:t>            </a:t>
            </a:r>
            <a:r>
              <a:rPr lang="en-US" dirty="0" smtClean="0">
                <a:solidFill>
                  <a:srgbClr val="C00000"/>
                </a:solidFill>
              </a:rPr>
              <a:t>take </a:t>
            </a:r>
            <a:r>
              <a:rPr lang="en-US" dirty="0">
                <a:solidFill>
                  <a:srgbClr val="C00000"/>
                </a:solidFill>
              </a:rPr>
              <a:t>max over </a:t>
            </a:r>
            <a:r>
              <a:rPr lang="en-US" dirty="0" smtClean="0">
                <a:solidFill>
                  <a:srgbClr val="C00000"/>
                </a:solidFill>
              </a:rPr>
              <a:t>all </a:t>
            </a:r>
            <a:r>
              <a:rPr lang="en-US" i="1" dirty="0" smtClean="0">
                <a:solidFill>
                  <a:srgbClr val="C00000"/>
                </a:solidFill>
              </a:rPr>
              <a:t>t</a:t>
            </a:r>
            <a:r>
              <a:rPr lang="en-US" dirty="0" smtClean="0">
                <a:solidFill>
                  <a:srgbClr val="C00000"/>
                </a:solidFill>
              </a:rPr>
              <a:t>’s that satisfy </a:t>
            </a:r>
            <a:r>
              <a:rPr lang="en-US" i="1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≤ </a:t>
            </a:r>
            <a:r>
              <a:rPr lang="en-US" i="1" dirty="0">
                <a:solidFill>
                  <a:srgbClr val="C00000"/>
                </a:solidFill>
              </a:rPr>
              <a:t>t</a:t>
            </a:r>
            <a:r>
              <a:rPr lang="en-US" dirty="0">
                <a:solidFill>
                  <a:srgbClr val="C00000"/>
                </a:solidFill>
              </a:rPr>
              <a:t> &lt; </a:t>
            </a:r>
            <a:r>
              <a:rPr lang="en-US" i="1" dirty="0">
                <a:solidFill>
                  <a:srgbClr val="C00000"/>
                </a:solidFill>
              </a:rPr>
              <a:t>j</a:t>
            </a:r>
            <a:r>
              <a:rPr lang="en-US" dirty="0">
                <a:solidFill>
                  <a:srgbClr val="C00000"/>
                </a:solidFill>
              </a:rPr>
              <a:t> – 4 </a:t>
            </a:r>
            <a:r>
              <a:rPr lang="en-US" dirty="0" smtClean="0">
                <a:solidFill>
                  <a:srgbClr val="C00000"/>
                </a:solidFill>
              </a:rPr>
              <a:t>and</a:t>
            </a:r>
          </a:p>
          <a:p>
            <a:pPr marL="1828800" lvl="8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                            </a:t>
            </a:r>
            <a:r>
              <a:rPr lang="en-US" i="1" dirty="0" err="1" smtClean="0">
                <a:solidFill>
                  <a:srgbClr val="C00000"/>
                </a:solidFill>
              </a:rPr>
              <a:t>b</a:t>
            </a:r>
            <a:r>
              <a:rPr lang="en-US" i="1" baseline="-25000" dirty="0" err="1" smtClean="0">
                <a:solidFill>
                  <a:srgbClr val="C00000"/>
                </a:solidFill>
              </a:rPr>
              <a:t>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and </a:t>
            </a:r>
            <a:r>
              <a:rPr lang="en-US" i="1" dirty="0" err="1">
                <a:solidFill>
                  <a:srgbClr val="C00000"/>
                </a:solidFill>
              </a:rPr>
              <a:t>b</a:t>
            </a:r>
            <a:r>
              <a:rPr lang="en-US" i="1" baseline="-25000" dirty="0" err="1">
                <a:solidFill>
                  <a:srgbClr val="C00000"/>
                </a:solidFill>
              </a:rPr>
              <a:t>j</a:t>
            </a:r>
            <a:r>
              <a:rPr lang="en-US" dirty="0">
                <a:solidFill>
                  <a:srgbClr val="C00000"/>
                </a:solidFill>
              </a:rPr>
              <a:t> are </a:t>
            </a:r>
            <a:r>
              <a:rPr lang="en-US" dirty="0" smtClean="0">
                <a:solidFill>
                  <a:srgbClr val="C00000"/>
                </a:solidFill>
              </a:rPr>
              <a:t>Watson-Crick </a:t>
            </a:r>
            <a:r>
              <a:rPr lang="en-US" dirty="0">
                <a:solidFill>
                  <a:srgbClr val="C00000"/>
                </a:solidFill>
              </a:rPr>
              <a:t>complements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B60C23-AF6C-4568-9CC6-6657627E0AC7}" type="datetime1">
              <a:rPr lang="en-US" smtClean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Based on slides by Jon Kleinberg and Eva </a:t>
            </a:r>
            <a:r>
              <a:rPr lang="en-US" dirty="0" err="1"/>
              <a:t>Tardos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740229" y="5780314"/>
            <a:ext cx="11542" cy="3385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1397"/>
            <a:endParaRPr lang="en-US" sz="2200" dirty="0" smtClean="0">
              <a:solidFill>
                <a:srgbClr val="CCCCFF"/>
              </a:solidFill>
              <a:latin typeface="Times New Roman"/>
              <a:cs typeface="Times New Roman"/>
            </a:endParaRPr>
          </a:p>
        </p:txBody>
      </p:sp>
      <p:cxnSp>
        <p:nvCxnSpPr>
          <p:cNvPr id="13" name="Elbow Connector 12"/>
          <p:cNvCxnSpPr/>
          <p:nvPr/>
        </p:nvCxnSpPr>
        <p:spPr>
          <a:xfrm rot="16200000" flipV="1">
            <a:off x="3467108" y="5219706"/>
            <a:ext cx="424535" cy="413654"/>
          </a:xfrm>
          <a:prstGeom prst="bentConnector3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22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5637" cy="114979"/>
          </a:xfrm>
          <a:prstGeom prst="rect">
            <a:avLst/>
          </a:prstGeom>
          <a:blipFill>
            <a:blip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marR="1107440" indent="0">
              <a:lnSpc>
                <a:spcPts val="3080"/>
              </a:lnSpc>
              <a:spcBef>
                <a:spcPts val="725"/>
              </a:spcBef>
              <a:buNone/>
            </a:pPr>
            <a:endParaRPr lang="en-US" sz="3600" spc="-20" dirty="0">
              <a:latin typeface="Times New Roman"/>
              <a:cs typeface="Times New Roman"/>
            </a:endParaRPr>
          </a:p>
          <a:p>
            <a:pPr>
              <a:lnSpc>
                <a:spcPts val="3829"/>
              </a:lnSpc>
              <a:tabLst>
                <a:tab pos="2003425" algn="l"/>
              </a:tabLst>
            </a:pPr>
            <a:r>
              <a:rPr lang="en-US" sz="3600" b="1" spc="-25" dirty="0">
                <a:latin typeface="Times New Roman"/>
                <a:cs typeface="Times New Roman"/>
              </a:rPr>
              <a:t>Dynami</a:t>
            </a:r>
            <a:r>
              <a:rPr lang="en-US" sz="3600" b="1" spc="-15" dirty="0">
                <a:latin typeface="Times New Roman"/>
                <a:cs typeface="Times New Roman"/>
              </a:rPr>
              <a:t>c</a:t>
            </a:r>
            <a:r>
              <a:rPr lang="en-US" sz="3600" b="1" dirty="0">
                <a:latin typeface="Times New Roman"/>
                <a:cs typeface="Times New Roman"/>
              </a:rPr>
              <a:t> </a:t>
            </a:r>
            <a:r>
              <a:rPr lang="en-US" sz="3600" b="1" spc="-20" dirty="0">
                <a:latin typeface="Times New Roman"/>
                <a:cs typeface="Times New Roman"/>
              </a:rPr>
              <a:t>Programming</a:t>
            </a:r>
            <a:endParaRPr lang="en-US" sz="3600" dirty="0">
              <a:latin typeface="Times New Roman"/>
              <a:cs typeface="Times New Roman"/>
            </a:endParaRPr>
          </a:p>
          <a:p>
            <a:pPr marL="457200" marR="1381125">
              <a:lnSpc>
                <a:spcPts val="3070"/>
              </a:lnSpc>
              <a:spcBef>
                <a:spcPts val="745"/>
              </a:spcBef>
              <a:buClr>
                <a:srgbClr val="CC0000"/>
              </a:buClr>
              <a:buFont typeface="Times New Roman"/>
              <a:buChar char="•"/>
              <a:tabLst>
                <a:tab pos="2003425" algn="l"/>
              </a:tabLst>
            </a:pPr>
            <a:r>
              <a:rPr lang="en-US" sz="3600" spc="-15" dirty="0" smtClean="0">
                <a:latin typeface="Times New Roman"/>
                <a:cs typeface="Times New Roman"/>
              </a:rPr>
              <a:t>History</a:t>
            </a:r>
          </a:p>
          <a:p>
            <a:pPr marL="457200" marR="1381125">
              <a:lnSpc>
                <a:spcPts val="3070"/>
              </a:lnSpc>
              <a:spcBef>
                <a:spcPts val="745"/>
              </a:spcBef>
              <a:buClr>
                <a:srgbClr val="CC0000"/>
              </a:buClr>
              <a:buFont typeface="Times New Roman"/>
              <a:buChar char="•"/>
              <a:tabLst>
                <a:tab pos="2003425" algn="l"/>
              </a:tabLst>
            </a:pPr>
            <a:r>
              <a:rPr lang="en-US" sz="3600" spc="-15" dirty="0" smtClean="0">
                <a:latin typeface="Times New Roman"/>
                <a:cs typeface="Times New Roman"/>
              </a:rPr>
              <a:t>Longest</a:t>
            </a:r>
            <a:r>
              <a:rPr lang="en-US" sz="3600" spc="-5" dirty="0" smtClean="0">
                <a:latin typeface="Times New Roman"/>
                <a:cs typeface="Times New Roman"/>
              </a:rPr>
              <a:t> </a:t>
            </a:r>
            <a:r>
              <a:rPr lang="en-US" sz="3600" spc="-20" dirty="0">
                <a:latin typeface="Times New Roman"/>
                <a:cs typeface="Times New Roman"/>
              </a:rPr>
              <a:t>common</a:t>
            </a:r>
            <a:r>
              <a:rPr lang="en-US" sz="3600" spc="-15" dirty="0">
                <a:latin typeface="Times New Roman"/>
                <a:cs typeface="Times New Roman"/>
              </a:rPr>
              <a:t> subsequence</a:t>
            </a:r>
            <a:endParaRPr lang="en-US" sz="3600" dirty="0">
              <a:latin typeface="Times New Roman"/>
              <a:cs typeface="Times New Roman"/>
            </a:endParaRPr>
          </a:p>
          <a:p>
            <a:pPr marL="457200">
              <a:spcBef>
                <a:spcPts val="25"/>
              </a:spcBef>
              <a:buClr>
                <a:srgbClr val="CC0000"/>
              </a:buClr>
              <a:buFont typeface="Times New Roman"/>
              <a:buChar char="•"/>
              <a:tabLst>
                <a:tab pos="2003425" algn="l"/>
              </a:tabLst>
            </a:pPr>
            <a:r>
              <a:rPr lang="en-US" sz="3600" spc="-15" dirty="0">
                <a:latin typeface="Times New Roman"/>
                <a:cs typeface="Times New Roman"/>
              </a:rPr>
              <a:t>Optimal</a:t>
            </a:r>
            <a:r>
              <a:rPr lang="en-US" sz="3600" spc="5" dirty="0">
                <a:latin typeface="Times New Roman"/>
                <a:cs typeface="Times New Roman"/>
              </a:rPr>
              <a:t> </a:t>
            </a:r>
            <a:r>
              <a:rPr lang="en-US" sz="3600" spc="-15" dirty="0">
                <a:latin typeface="Times New Roman"/>
                <a:cs typeface="Times New Roman"/>
              </a:rPr>
              <a:t>substructure</a:t>
            </a:r>
            <a:endParaRPr lang="en-US" sz="3600" dirty="0">
              <a:latin typeface="Times New Roman"/>
              <a:cs typeface="Times New Roman"/>
            </a:endParaRPr>
          </a:p>
          <a:p>
            <a:pPr marL="457200">
              <a:spcBef>
                <a:spcPts val="25"/>
              </a:spcBef>
              <a:buClr>
                <a:srgbClr val="CC0000"/>
              </a:buClr>
              <a:buFont typeface="Times New Roman"/>
              <a:buChar char="•"/>
              <a:tabLst>
                <a:tab pos="2003425" algn="l"/>
              </a:tabLst>
            </a:pPr>
            <a:r>
              <a:rPr lang="en-US" sz="3600" spc="-15" dirty="0">
                <a:latin typeface="Times New Roman"/>
                <a:cs typeface="Times New Roman"/>
              </a:rPr>
              <a:t>Overlapping</a:t>
            </a:r>
            <a:r>
              <a:rPr lang="en-US" sz="3600" spc="15" dirty="0">
                <a:latin typeface="Times New Roman"/>
                <a:cs typeface="Times New Roman"/>
              </a:rPr>
              <a:t> </a:t>
            </a:r>
            <a:r>
              <a:rPr lang="en-US" sz="3600" spc="-15" dirty="0" smtClean="0">
                <a:latin typeface="Times New Roman"/>
                <a:cs typeface="Times New Roman"/>
              </a:rPr>
              <a:t>sub-problems</a:t>
            </a:r>
          </a:p>
          <a:p>
            <a:pPr marL="457200">
              <a:spcBef>
                <a:spcPts val="25"/>
              </a:spcBef>
              <a:buClr>
                <a:srgbClr val="CC0000"/>
              </a:buClr>
              <a:buFont typeface="Times New Roman"/>
              <a:buChar char="•"/>
              <a:tabLst>
                <a:tab pos="2003425" algn="l"/>
              </a:tabLst>
            </a:pPr>
            <a:r>
              <a:rPr lang="en-US" sz="3600" spc="-15" dirty="0" smtClean="0">
                <a:latin typeface="Times New Roman"/>
                <a:cs typeface="Times New Roman"/>
              </a:rPr>
              <a:t>RNA secondary structure</a:t>
            </a:r>
            <a:endParaRPr lang="en-US" sz="3600" dirty="0">
              <a:latin typeface="Times New Roman"/>
              <a:cs typeface="Times New Roman"/>
            </a:endParaRPr>
          </a:p>
          <a:p>
            <a:pPr marR="375285">
              <a:lnSpc>
                <a:spcPts val="3070"/>
              </a:lnSpc>
              <a:spcBef>
                <a:spcPts val="745"/>
              </a:spcBef>
              <a:buClr>
                <a:srgbClr val="CC0000"/>
              </a:buClr>
              <a:buNone/>
              <a:tabLst>
                <a:tab pos="2003425" algn="l"/>
              </a:tabLst>
            </a:pPr>
            <a:endParaRPr lang="en-US" sz="3600" spc="-20" dirty="0">
              <a:latin typeface="Times New Roman"/>
              <a:cs typeface="Times New Roman"/>
            </a:endParaRP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1F18AD-3689-4843-9A35-F25BA273D2D5}" type="datetime1">
              <a:rPr lang="en-US" smtClean="0"/>
              <a:t>12/14/2015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Based on slides by Erik </a:t>
            </a:r>
            <a:r>
              <a:rPr lang="en-US" dirty="0" err="1" smtClean="0"/>
              <a:t>Demaine</a:t>
            </a:r>
            <a:r>
              <a:rPr lang="en-US" dirty="0" smtClean="0"/>
              <a:t> and Charles </a:t>
            </a:r>
            <a:r>
              <a:rPr lang="en-US" dirty="0" err="1" smtClean="0"/>
              <a:t>Leiserson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22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4" y="2028823"/>
            <a:ext cx="7745186" cy="2469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Bottom-Up DP Over Intervals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B60C23-AF6C-4568-9CC6-6657627E0AC7}" type="datetime1">
              <a:rPr lang="en-US" smtClean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Based on slides by Jon Kleinberg and Eva </a:t>
            </a:r>
            <a:r>
              <a:rPr lang="en-US" dirty="0" err="1"/>
              <a:t>Tardos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740229" y="5780314"/>
            <a:ext cx="11542" cy="3385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1397"/>
            <a:endParaRPr lang="en-US" sz="2200" dirty="0" smtClean="0">
              <a:solidFill>
                <a:srgbClr val="CCCCFF"/>
              </a:solidFill>
              <a:latin typeface="Times New Roman"/>
              <a:cs typeface="Times New Roman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Q.</a:t>
            </a:r>
            <a:r>
              <a:rPr lang="en-US" dirty="0"/>
              <a:t> In which order to solve the </a:t>
            </a:r>
            <a:r>
              <a:rPr lang="en-US" dirty="0" smtClean="0"/>
              <a:t>sub-problems</a:t>
            </a:r>
            <a:r>
              <a:rPr lang="en-US" dirty="0"/>
              <a:t>?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7030A0"/>
                </a:solidFill>
              </a:rPr>
              <a:t>A.</a:t>
            </a:r>
            <a:r>
              <a:rPr lang="en-US" dirty="0"/>
              <a:t> Do shortest intervals first.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Theorem</a:t>
            </a:r>
            <a:r>
              <a:rPr lang="en-US" dirty="0">
                <a:solidFill>
                  <a:srgbClr val="7030A0"/>
                </a:solidFill>
              </a:rPr>
              <a:t>.</a:t>
            </a:r>
            <a:r>
              <a:rPr lang="en-US" dirty="0"/>
              <a:t> The dynamic programming algorithm solves the RNA </a:t>
            </a:r>
            <a:r>
              <a:rPr lang="en-US" dirty="0" smtClean="0"/>
              <a:t>secondary substructure </a:t>
            </a:r>
            <a:r>
              <a:rPr lang="en-US" dirty="0"/>
              <a:t>problem in O(</a:t>
            </a:r>
            <a:r>
              <a:rPr lang="en-US" i="1" dirty="0"/>
              <a:t>n</a:t>
            </a:r>
            <a:r>
              <a:rPr lang="en-US" baseline="30000" dirty="0"/>
              <a:t>3</a:t>
            </a:r>
            <a:r>
              <a:rPr lang="en-US" dirty="0"/>
              <a:t>) time and O(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) space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04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Polynomial </a:t>
            </a:r>
            <a:r>
              <a:rPr lang="en-US" dirty="0"/>
              <a:t>number of </a:t>
            </a:r>
            <a:r>
              <a:rPr lang="en-US" dirty="0" smtClean="0"/>
              <a:t>sub-problems</a:t>
            </a:r>
            <a:r>
              <a:rPr lang="en-US" dirty="0"/>
              <a:t>.</a:t>
            </a:r>
          </a:p>
          <a:p>
            <a:r>
              <a:rPr lang="en-US" dirty="0" smtClean="0"/>
              <a:t>Solution </a:t>
            </a:r>
            <a:r>
              <a:rPr lang="en-US" dirty="0"/>
              <a:t>to original problem can be computed from </a:t>
            </a:r>
            <a:r>
              <a:rPr lang="en-US" dirty="0" smtClean="0"/>
              <a:t>sub-problems</a:t>
            </a:r>
            <a:r>
              <a:rPr lang="en-US" dirty="0"/>
              <a:t>.</a:t>
            </a:r>
          </a:p>
          <a:p>
            <a:r>
              <a:rPr lang="en-US" dirty="0" smtClean="0"/>
              <a:t>Natural </a:t>
            </a:r>
            <a:r>
              <a:rPr lang="en-US" dirty="0"/>
              <a:t>ordering of </a:t>
            </a:r>
            <a:r>
              <a:rPr lang="en-US" dirty="0" smtClean="0"/>
              <a:t>sub-problems </a:t>
            </a:r>
            <a:r>
              <a:rPr lang="en-US" dirty="0"/>
              <a:t>from smallest to largest, with an </a:t>
            </a:r>
            <a:r>
              <a:rPr lang="en-US" dirty="0" smtClean="0"/>
              <a:t>easy-to-compute </a:t>
            </a:r>
            <a:r>
              <a:rPr lang="en-US" dirty="0"/>
              <a:t>recurrence that allows one to determine the solution to </a:t>
            </a:r>
            <a:r>
              <a:rPr lang="en-US" dirty="0" smtClean="0"/>
              <a:t>a sub-problem from solutions </a:t>
            </a:r>
            <a:r>
              <a:rPr lang="en-US" dirty="0"/>
              <a:t>to smaller </a:t>
            </a:r>
            <a:r>
              <a:rPr lang="en-US" dirty="0" smtClean="0"/>
              <a:t>sub-problems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B60C23-AF6C-4568-9CC6-6657627E0AC7}" type="datetime1">
              <a:rPr lang="en-US" smtClean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Based on slides by Jon Kleinberg and Eva </a:t>
            </a:r>
            <a:r>
              <a:rPr lang="en-US" dirty="0" err="1"/>
              <a:t>Tardos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2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</a:t>
            </a:r>
            <a:r>
              <a:rPr lang="en-US" dirty="0" smtClean="0"/>
              <a:t>Programming </a:t>
            </a:r>
            <a:r>
              <a:rPr lang="en-US" dirty="0"/>
              <a:t>H</a:t>
            </a:r>
            <a:r>
              <a:rPr lang="en-US" dirty="0" smtClean="0"/>
              <a:t>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7663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B60C23-AF6C-4568-9CC6-6657627E0AC7}" type="datetime1">
              <a:rPr lang="en-US" smtClean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Based on slides by Jon Kleinberg and Eva </a:t>
            </a:r>
            <a:r>
              <a:rPr lang="en-US" dirty="0" err="1"/>
              <a:t>Tardos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017680"/>
            <a:ext cx="2075770" cy="259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201705" y="1089256"/>
            <a:ext cx="5662296" cy="5232855"/>
          </a:xfrm>
          <a:prstGeom prst="rect">
            <a:avLst/>
          </a:prstGeom>
        </p:spPr>
        <p:txBody>
          <a:bodyPr wrap="square">
            <a:normAutofit fontScale="92500" lnSpcReduction="10000"/>
          </a:bodyPr>
          <a:lstStyle/>
          <a:p>
            <a:pPr marL="347663" indent="-228600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Richard 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Bellman: Pioneered 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systematic study of dynamic programming in 1950s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7663" indent="-228600"/>
            <a:endParaRPr lang="en-US" sz="2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663" lvl="0" indent="-228600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Etymology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6263" lvl="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programming = planning over time.</a:t>
            </a:r>
          </a:p>
          <a:p>
            <a:pPr marL="576263" lvl="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Secretary of Defense was hostile to mathematical research.</a:t>
            </a:r>
          </a:p>
          <a:p>
            <a:pPr marL="576263" lvl="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Bellman sought an impressive name to avoid confrontation.</a:t>
            </a:r>
          </a:p>
          <a:p>
            <a:pPr marL="11397" lvl="0"/>
            <a:endParaRPr lang="en-US" sz="3200" dirty="0">
              <a:solidFill>
                <a:srgbClr val="CCCC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001" y="3117397"/>
            <a:ext cx="2971800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300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Algorithmic 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FF0000"/>
                </a:solidFill>
              </a:rPr>
              <a:t>Divide-and-conquer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 smtClean="0"/>
              <a:t> </a:t>
            </a:r>
            <a:r>
              <a:rPr lang="en-US" dirty="0"/>
              <a:t>Break up a problem into </a:t>
            </a:r>
            <a:r>
              <a:rPr lang="en-US" i="1" dirty="0">
                <a:solidFill>
                  <a:srgbClr val="7030A0"/>
                </a:solidFill>
              </a:rPr>
              <a:t>independent</a:t>
            </a:r>
            <a:r>
              <a:rPr lang="en-US" dirty="0"/>
              <a:t> </a:t>
            </a:r>
            <a:r>
              <a:rPr lang="en-US" dirty="0" smtClean="0"/>
              <a:t>sub-problems, solve </a:t>
            </a:r>
            <a:r>
              <a:rPr lang="en-US" dirty="0"/>
              <a:t>each </a:t>
            </a:r>
            <a:r>
              <a:rPr lang="en-US" dirty="0" smtClean="0"/>
              <a:t>sub-problem</a:t>
            </a:r>
            <a:r>
              <a:rPr lang="en-US" dirty="0"/>
              <a:t>, and combine solution to </a:t>
            </a:r>
            <a:r>
              <a:rPr lang="en-US" dirty="0" smtClean="0"/>
              <a:t>sub-problems </a:t>
            </a:r>
            <a:r>
              <a:rPr lang="en-US" dirty="0"/>
              <a:t>to </a:t>
            </a:r>
            <a:r>
              <a:rPr lang="en-US" dirty="0" smtClean="0"/>
              <a:t>form solution </a:t>
            </a:r>
            <a:r>
              <a:rPr lang="en-US" dirty="0"/>
              <a:t>to original problem.</a:t>
            </a:r>
          </a:p>
          <a:p>
            <a:r>
              <a:rPr lang="en-US" u="sng" dirty="0">
                <a:solidFill>
                  <a:srgbClr val="FF0000"/>
                </a:solidFill>
              </a:rPr>
              <a:t>Dynamic </a:t>
            </a:r>
            <a:r>
              <a:rPr lang="en-US" u="sng" dirty="0" smtClean="0">
                <a:solidFill>
                  <a:srgbClr val="FF0000"/>
                </a:solidFill>
              </a:rPr>
              <a:t>programming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/>
              <a:t> </a:t>
            </a:r>
            <a:r>
              <a:rPr lang="en-US" dirty="0"/>
              <a:t>Break up a problem into a series of </a:t>
            </a:r>
            <a:r>
              <a:rPr lang="en-US" i="1" dirty="0" smtClean="0">
                <a:solidFill>
                  <a:srgbClr val="7030A0"/>
                </a:solidFill>
              </a:rPr>
              <a:t>overlapping</a:t>
            </a:r>
            <a:r>
              <a:rPr lang="en-US" dirty="0" smtClean="0"/>
              <a:t> sub-problems</a:t>
            </a:r>
            <a:r>
              <a:rPr lang="en-US" dirty="0"/>
              <a:t>, and build up solutions to larger </a:t>
            </a:r>
            <a:r>
              <a:rPr lang="en-US" dirty="0" smtClean="0"/>
              <a:t>and </a:t>
            </a:r>
            <a:r>
              <a:rPr lang="en-US" dirty="0"/>
              <a:t>larger </a:t>
            </a:r>
            <a:r>
              <a:rPr lang="en-US" dirty="0" smtClean="0"/>
              <a:t>sub-problems.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B60C23-AF6C-4568-9CC6-6657627E0AC7}" type="datetime1">
              <a:rPr lang="en-US" smtClean="0"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Based on slides by Jon Kleinberg and Eva </a:t>
            </a:r>
            <a:r>
              <a:rPr lang="en-US" dirty="0" err="1"/>
              <a:t>Tardos</a:t>
            </a:r>
            <a:endParaRPr lang="en-US" dirty="0"/>
          </a:p>
        </p:txBody>
      </p:sp>
      <p:cxnSp>
        <p:nvCxnSpPr>
          <p:cNvPr id="7" name="Elbow Connector 6"/>
          <p:cNvCxnSpPr/>
          <p:nvPr/>
        </p:nvCxnSpPr>
        <p:spPr>
          <a:xfrm rot="16200000" flipH="1">
            <a:off x="1126671" y="3837214"/>
            <a:ext cx="1458686" cy="1077686"/>
          </a:xfrm>
          <a:prstGeom prst="bentConnector3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92086" y="5105400"/>
            <a:ext cx="3799114" cy="1261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fancy name for caching away intermediate results </a:t>
            </a:r>
            <a:r>
              <a:rPr lang="en-US" sz="2000" dirty="0" smtClean="0">
                <a:solidFill>
                  <a:srgbClr val="0070C0"/>
                </a:solidFill>
              </a:rPr>
              <a:t>in </a:t>
            </a:r>
            <a:r>
              <a:rPr lang="en-US" sz="2000" dirty="0">
                <a:solidFill>
                  <a:srgbClr val="0070C0"/>
                </a:solidFill>
              </a:rPr>
              <a:t>a table for later reuse</a:t>
            </a:r>
          </a:p>
          <a:p>
            <a:pPr marL="11397"/>
            <a:endParaRPr lang="en-US" sz="2200" dirty="0" smtClean="0">
              <a:solidFill>
                <a:srgbClr val="CCCC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2910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object 5"/>
          <p:cNvSpPr txBox="1"/>
          <p:nvPr/>
        </p:nvSpPr>
        <p:spPr>
          <a:xfrm>
            <a:off x="372648" y="3213989"/>
            <a:ext cx="8303465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9158">
              <a:lnSpc>
                <a:spcPts val="3181"/>
              </a:lnSpc>
              <a:tabLst>
                <a:tab pos="2545963" algn="l"/>
              </a:tabLst>
            </a:pPr>
            <a:r>
              <a:rPr sz="3200" spc="-10" dirty="0" smtClean="0">
                <a:latin typeface="Times New Roman"/>
                <a:cs typeface="Times New Roman"/>
              </a:rPr>
              <a:t>“</a:t>
            </a:r>
            <a:r>
              <a:rPr sz="3200" spc="-10" dirty="0">
                <a:latin typeface="Times New Roman"/>
                <a:cs typeface="Times New Roman"/>
              </a:rPr>
              <a:t>a</a:t>
            </a:r>
            <a:r>
              <a:rPr sz="3200" spc="-15" dirty="0">
                <a:latin typeface="Times New Roman"/>
                <a:cs typeface="Times New Roman"/>
              </a:rPr>
              <a:t>”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latin typeface="Times New Roman"/>
                <a:cs typeface="Times New Roman"/>
              </a:rPr>
              <a:t>not</a:t>
            </a:r>
            <a:r>
              <a:rPr sz="3200" i="1" dirty="0">
                <a:latin typeface="Times New Roman"/>
                <a:cs typeface="Times New Roman"/>
              </a:rPr>
              <a:t>	</a:t>
            </a:r>
            <a:r>
              <a:rPr sz="3200" spc="-15" dirty="0">
                <a:latin typeface="Times New Roman"/>
                <a:cs typeface="Times New Roman"/>
              </a:rPr>
              <a:t>“the”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20473"/>
          </a:xfrm>
          <a:prstGeom prst="rect">
            <a:avLst/>
          </a:prstGeom>
        </p:spPr>
        <p:txBody>
          <a:bodyPr vert="horz" wrap="square" lIns="0" tIns="281795" rIns="0" bIns="0" rtlCol="0">
            <a:spAutoFit/>
          </a:bodyPr>
          <a:lstStyle/>
          <a:p>
            <a:pPr marL="120650">
              <a:lnSpc>
                <a:spcPts val="2400"/>
              </a:lnSpc>
            </a:pPr>
            <a:r>
              <a:rPr spc="-25" dirty="0"/>
              <a:t>Dynamic</a:t>
            </a:r>
            <a:r>
              <a:rPr spc="5" dirty="0"/>
              <a:t> </a:t>
            </a:r>
            <a:r>
              <a:rPr lang="en-US" spc="-25" dirty="0"/>
              <a:t>P</a:t>
            </a:r>
            <a:r>
              <a:rPr spc="-25" dirty="0" smtClean="0"/>
              <a:t>rogramming</a:t>
            </a:r>
            <a:endParaRPr spc="-25" dirty="0"/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822A1D0E-29FA-46F5-B14D-92703A72F433}" type="datetime1">
              <a:rPr lang="en-US" spc="-10" smtClean="0"/>
              <a:t>12/14/2015</a:t>
            </a:fld>
            <a:endParaRPr spc="-10" dirty="0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 smtClean="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4508577" y="3049824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4067" y="3104203"/>
            <a:ext cx="788957" cy="333977"/>
          </a:xfrm>
          <a:custGeom>
            <a:avLst/>
            <a:gdLst/>
            <a:ahLst/>
            <a:cxnLst/>
            <a:rect l="l" t="t" r="r" b="b"/>
            <a:pathLst>
              <a:path w="786765" h="332739">
                <a:moveTo>
                  <a:pt x="83820" y="75437"/>
                </a:moveTo>
                <a:lnTo>
                  <a:pt x="24384" y="0"/>
                </a:lnTo>
                <a:lnTo>
                  <a:pt x="0" y="92963"/>
                </a:lnTo>
                <a:lnTo>
                  <a:pt x="22859" y="69617"/>
                </a:lnTo>
                <a:lnTo>
                  <a:pt x="22859" y="61721"/>
                </a:lnTo>
                <a:lnTo>
                  <a:pt x="49530" y="50291"/>
                </a:lnTo>
                <a:lnTo>
                  <a:pt x="52578" y="57911"/>
                </a:lnTo>
                <a:lnTo>
                  <a:pt x="56232" y="64490"/>
                </a:lnTo>
                <a:lnTo>
                  <a:pt x="83820" y="75437"/>
                </a:lnTo>
                <a:close/>
              </a:path>
              <a:path w="786765" h="332739">
                <a:moveTo>
                  <a:pt x="56232" y="64490"/>
                </a:moveTo>
                <a:lnTo>
                  <a:pt x="52578" y="57911"/>
                </a:lnTo>
                <a:lnTo>
                  <a:pt x="49530" y="50291"/>
                </a:lnTo>
                <a:lnTo>
                  <a:pt x="22859" y="61721"/>
                </a:lnTo>
                <a:lnTo>
                  <a:pt x="23621" y="62483"/>
                </a:lnTo>
                <a:lnTo>
                  <a:pt x="25594" y="66824"/>
                </a:lnTo>
                <a:lnTo>
                  <a:pt x="35814" y="56387"/>
                </a:lnTo>
                <a:lnTo>
                  <a:pt x="56232" y="64490"/>
                </a:lnTo>
                <a:close/>
              </a:path>
              <a:path w="786765" h="332739">
                <a:moveTo>
                  <a:pt x="25594" y="66824"/>
                </a:moveTo>
                <a:lnTo>
                  <a:pt x="23621" y="62483"/>
                </a:lnTo>
                <a:lnTo>
                  <a:pt x="22859" y="61721"/>
                </a:lnTo>
                <a:lnTo>
                  <a:pt x="22859" y="69617"/>
                </a:lnTo>
                <a:lnTo>
                  <a:pt x="25594" y="66824"/>
                </a:lnTo>
                <a:close/>
              </a:path>
              <a:path w="786765" h="332739">
                <a:moveTo>
                  <a:pt x="786384" y="332231"/>
                </a:moveTo>
                <a:lnTo>
                  <a:pt x="786384" y="303275"/>
                </a:lnTo>
                <a:lnTo>
                  <a:pt x="747522" y="303275"/>
                </a:lnTo>
                <a:lnTo>
                  <a:pt x="707897" y="301720"/>
                </a:lnTo>
                <a:lnTo>
                  <a:pt x="633984" y="297179"/>
                </a:lnTo>
                <a:lnTo>
                  <a:pt x="561594" y="289559"/>
                </a:lnTo>
                <a:lnTo>
                  <a:pt x="492252" y="278891"/>
                </a:lnTo>
                <a:lnTo>
                  <a:pt x="425958" y="265175"/>
                </a:lnTo>
                <a:lnTo>
                  <a:pt x="394716" y="258317"/>
                </a:lnTo>
                <a:lnTo>
                  <a:pt x="334518" y="240791"/>
                </a:lnTo>
                <a:lnTo>
                  <a:pt x="292608" y="227075"/>
                </a:lnTo>
                <a:lnTo>
                  <a:pt x="278892" y="221741"/>
                </a:lnTo>
                <a:lnTo>
                  <a:pt x="265938" y="217170"/>
                </a:lnTo>
                <a:lnTo>
                  <a:pt x="240030" y="206501"/>
                </a:lnTo>
                <a:lnTo>
                  <a:pt x="227837" y="200405"/>
                </a:lnTo>
                <a:lnTo>
                  <a:pt x="204978" y="189737"/>
                </a:lnTo>
                <a:lnTo>
                  <a:pt x="193548" y="183641"/>
                </a:lnTo>
                <a:lnTo>
                  <a:pt x="161544" y="165353"/>
                </a:lnTo>
                <a:lnTo>
                  <a:pt x="152400" y="159257"/>
                </a:lnTo>
                <a:lnTo>
                  <a:pt x="142494" y="153161"/>
                </a:lnTo>
                <a:lnTo>
                  <a:pt x="133350" y="146303"/>
                </a:lnTo>
                <a:lnTo>
                  <a:pt x="124968" y="140207"/>
                </a:lnTo>
                <a:lnTo>
                  <a:pt x="116585" y="133350"/>
                </a:lnTo>
                <a:lnTo>
                  <a:pt x="75437" y="92963"/>
                </a:lnTo>
                <a:lnTo>
                  <a:pt x="56232" y="64490"/>
                </a:lnTo>
                <a:lnTo>
                  <a:pt x="35814" y="56387"/>
                </a:lnTo>
                <a:lnTo>
                  <a:pt x="25594" y="66824"/>
                </a:lnTo>
                <a:lnTo>
                  <a:pt x="31242" y="79247"/>
                </a:lnTo>
                <a:lnTo>
                  <a:pt x="36576" y="87629"/>
                </a:lnTo>
                <a:lnTo>
                  <a:pt x="41909" y="95250"/>
                </a:lnTo>
                <a:lnTo>
                  <a:pt x="47243" y="103631"/>
                </a:lnTo>
                <a:lnTo>
                  <a:pt x="53340" y="111251"/>
                </a:lnTo>
                <a:lnTo>
                  <a:pt x="67056" y="126491"/>
                </a:lnTo>
                <a:lnTo>
                  <a:pt x="82296" y="141731"/>
                </a:lnTo>
                <a:lnTo>
                  <a:pt x="90678" y="148590"/>
                </a:lnTo>
                <a:lnTo>
                  <a:pt x="99059" y="156209"/>
                </a:lnTo>
                <a:lnTo>
                  <a:pt x="107442" y="163067"/>
                </a:lnTo>
                <a:lnTo>
                  <a:pt x="117348" y="169925"/>
                </a:lnTo>
                <a:lnTo>
                  <a:pt x="126492" y="176783"/>
                </a:lnTo>
                <a:lnTo>
                  <a:pt x="136398" y="183641"/>
                </a:lnTo>
                <a:lnTo>
                  <a:pt x="147065" y="189737"/>
                </a:lnTo>
                <a:lnTo>
                  <a:pt x="157734" y="196595"/>
                </a:lnTo>
                <a:lnTo>
                  <a:pt x="192024" y="214883"/>
                </a:lnTo>
                <a:lnTo>
                  <a:pt x="216408" y="227075"/>
                </a:lnTo>
                <a:lnTo>
                  <a:pt x="242315" y="237744"/>
                </a:lnTo>
                <a:lnTo>
                  <a:pt x="255270" y="243840"/>
                </a:lnTo>
                <a:lnTo>
                  <a:pt x="268985" y="248411"/>
                </a:lnTo>
                <a:lnTo>
                  <a:pt x="282702" y="253745"/>
                </a:lnTo>
                <a:lnTo>
                  <a:pt x="297180" y="259079"/>
                </a:lnTo>
                <a:lnTo>
                  <a:pt x="356616" y="277367"/>
                </a:lnTo>
                <a:lnTo>
                  <a:pt x="419862" y="293370"/>
                </a:lnTo>
                <a:lnTo>
                  <a:pt x="487680" y="307085"/>
                </a:lnTo>
                <a:lnTo>
                  <a:pt x="557784" y="317753"/>
                </a:lnTo>
                <a:lnTo>
                  <a:pt x="631697" y="325373"/>
                </a:lnTo>
                <a:lnTo>
                  <a:pt x="669797" y="328421"/>
                </a:lnTo>
                <a:lnTo>
                  <a:pt x="707897" y="330707"/>
                </a:lnTo>
                <a:lnTo>
                  <a:pt x="786384" y="332231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72652" y="1134767"/>
            <a:ext cx="8303465" cy="20185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5187"/>
            <a:r>
              <a:rPr sz="3200" i="1" spc="-20" dirty="0">
                <a:latin typeface="Times New Roman"/>
                <a:cs typeface="Times New Roman"/>
              </a:rPr>
              <a:t>Design</a:t>
            </a:r>
            <a:r>
              <a:rPr sz="3200" i="1" spc="5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latin typeface="Times New Roman"/>
                <a:cs typeface="Times New Roman"/>
              </a:rPr>
              <a:t>technique,</a:t>
            </a:r>
            <a:r>
              <a:rPr sz="3200" i="1" spc="-10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latin typeface="Times New Roman"/>
                <a:cs typeface="Times New Roman"/>
              </a:rPr>
              <a:t>like</a:t>
            </a:r>
            <a:r>
              <a:rPr sz="3200" i="1" spc="-5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latin typeface="Times New Roman"/>
                <a:cs typeface="Times New Roman"/>
              </a:rPr>
              <a:t>divide-and-conquer.</a:t>
            </a:r>
            <a:endParaRPr sz="3200" dirty="0">
              <a:latin typeface="Times New Roman"/>
              <a:cs typeface="Times New Roman"/>
            </a:endParaRPr>
          </a:p>
          <a:p>
            <a:pPr marL="12739">
              <a:lnSpc>
                <a:spcPts val="3690"/>
              </a:lnSpc>
              <a:spcBef>
                <a:spcPts val="918"/>
              </a:spcBef>
            </a:pP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Example:</a:t>
            </a:r>
            <a:r>
              <a:rPr sz="3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Longest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25" dirty="0">
                <a:solidFill>
                  <a:srgbClr val="CC0000"/>
                </a:solidFill>
                <a:latin typeface="Times New Roman"/>
                <a:cs typeface="Times New Roman"/>
              </a:rPr>
              <a:t>Common</a:t>
            </a:r>
            <a:r>
              <a:rPr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25" dirty="0">
                <a:solidFill>
                  <a:srgbClr val="CC0000"/>
                </a:solidFill>
                <a:latin typeface="Times New Roman"/>
                <a:cs typeface="Times New Roman"/>
              </a:rPr>
              <a:t>Subsequenc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3200" b="1" i="1" spc="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(LCS)</a:t>
            </a:r>
            <a:endParaRPr sz="3200" dirty="0">
              <a:latin typeface="Times New Roman"/>
              <a:cs typeface="Times New Roman"/>
            </a:endParaRPr>
          </a:p>
          <a:p>
            <a:pPr marL="238863" marR="5096" indent="-226124">
              <a:lnSpc>
                <a:spcPts val="3461"/>
              </a:lnSpc>
              <a:spcBef>
                <a:spcPts val="281"/>
              </a:spcBef>
              <a:buClr>
                <a:srgbClr val="CC0000"/>
              </a:buClr>
              <a:buFont typeface="Times New Roman"/>
              <a:buChar char="•"/>
              <a:tabLst>
                <a:tab pos="239500" algn="l"/>
              </a:tabLst>
            </a:pPr>
            <a:r>
              <a:rPr sz="3200" spc="-20" dirty="0">
                <a:latin typeface="Times New Roman"/>
                <a:cs typeface="Times New Roman"/>
              </a:rPr>
              <a:t>Given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two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sequences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[1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an</a:t>
            </a:r>
            <a:r>
              <a:rPr sz="3200" spc="-20" dirty="0">
                <a:latin typeface="Times New Roman"/>
                <a:cs typeface="Times New Roman"/>
              </a:rPr>
              <a:t>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[1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10" dirty="0">
                <a:latin typeface="Times New Roman"/>
                <a:cs typeface="Times New Roman"/>
              </a:rPr>
              <a:t>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find 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longest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subsequence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common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them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both</a:t>
            </a:r>
            <a:r>
              <a:rPr sz="3200" spc="-15" dirty="0" smtClean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2616" y="3747685"/>
            <a:ext cx="6282998" cy="14311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624229" algn="l"/>
                <a:tab pos="1520444" algn="l"/>
                <a:tab pos="2415385" algn="l"/>
                <a:tab pos="3312236" algn="l"/>
                <a:tab pos="4206540" algn="l"/>
                <a:tab pos="5102755" algn="l"/>
                <a:tab pos="5999606" algn="l"/>
              </a:tabLst>
            </a:pP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:	</a:t>
            </a:r>
            <a:r>
              <a:rPr sz="3200" spc="-25" dirty="0">
                <a:solidFill>
                  <a:srgbClr val="008A87"/>
                </a:solidFill>
                <a:latin typeface="Times New Roman"/>
                <a:cs typeface="Times New Roman"/>
              </a:rPr>
              <a:t>A	B	C	B	D	A	B</a:t>
            </a:r>
            <a:endParaRPr sz="3200" dirty="0">
              <a:latin typeface="Times New Roman"/>
              <a:cs typeface="Times New Roman"/>
            </a:endParaRPr>
          </a:p>
          <a:p>
            <a:pPr>
              <a:spcBef>
                <a:spcPts val="2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739">
              <a:tabLst>
                <a:tab pos="624229" algn="l"/>
                <a:tab pos="1520444" algn="l"/>
                <a:tab pos="2415385" algn="l"/>
                <a:tab pos="3312236" algn="l"/>
                <a:tab pos="4206540" algn="l"/>
                <a:tab pos="5102755" algn="l"/>
              </a:tabLst>
            </a:pP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:	</a:t>
            </a:r>
            <a:r>
              <a:rPr sz="3200" spc="-25" dirty="0">
                <a:solidFill>
                  <a:srgbClr val="008A87"/>
                </a:solidFill>
                <a:latin typeface="Times New Roman"/>
                <a:cs typeface="Times New Roman"/>
              </a:rPr>
              <a:t>B	D	C	A	B	A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11544" y="3725172"/>
            <a:ext cx="341945" cy="1376699"/>
          </a:xfrm>
          <a:custGeom>
            <a:avLst/>
            <a:gdLst/>
            <a:ahLst/>
            <a:cxnLst/>
            <a:rect l="l" t="t" r="r" b="b"/>
            <a:pathLst>
              <a:path w="340995" h="1371600">
                <a:moveTo>
                  <a:pt x="0" y="0"/>
                </a:moveTo>
                <a:lnTo>
                  <a:pt x="50562" y="4901"/>
                </a:lnTo>
                <a:lnTo>
                  <a:pt x="95249" y="18651"/>
                </a:lnTo>
                <a:lnTo>
                  <a:pt x="131868" y="39814"/>
                </a:lnTo>
                <a:lnTo>
                  <a:pt x="164350" y="77087"/>
                </a:lnTo>
                <a:lnTo>
                  <a:pt x="173735" y="571500"/>
                </a:lnTo>
                <a:lnTo>
                  <a:pt x="174591" y="582941"/>
                </a:lnTo>
                <a:lnTo>
                  <a:pt x="193783" y="624918"/>
                </a:lnTo>
                <a:lnTo>
                  <a:pt x="222458" y="650934"/>
                </a:lnTo>
                <a:lnTo>
                  <a:pt x="260938" y="670671"/>
                </a:lnTo>
                <a:lnTo>
                  <a:pt x="307030" y="682696"/>
                </a:lnTo>
                <a:lnTo>
                  <a:pt x="340904" y="685720"/>
                </a:lnTo>
                <a:lnTo>
                  <a:pt x="324234" y="686326"/>
                </a:lnTo>
                <a:lnTo>
                  <a:pt x="276859" y="694787"/>
                </a:lnTo>
                <a:lnTo>
                  <a:pt x="235487" y="712003"/>
                </a:lnTo>
                <a:lnTo>
                  <a:pt x="202752" y="736428"/>
                </a:lnTo>
                <a:lnTo>
                  <a:pt x="177097" y="777529"/>
                </a:lnTo>
                <a:lnTo>
                  <a:pt x="173735" y="1257300"/>
                </a:lnTo>
                <a:lnTo>
                  <a:pt x="172879" y="1268741"/>
                </a:lnTo>
                <a:lnTo>
                  <a:pt x="153688" y="1310718"/>
                </a:lnTo>
                <a:lnTo>
                  <a:pt x="125013" y="1336734"/>
                </a:lnTo>
                <a:lnTo>
                  <a:pt x="86533" y="1356471"/>
                </a:lnTo>
                <a:lnTo>
                  <a:pt x="40441" y="1368496"/>
                </a:lnTo>
                <a:lnTo>
                  <a:pt x="23764" y="1370543"/>
                </a:lnTo>
                <a:lnTo>
                  <a:pt x="6567" y="1371520"/>
                </a:lnTo>
              </a:path>
            </a:pathLst>
          </a:custGeom>
          <a:ln w="1905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173329" y="3977140"/>
            <a:ext cx="1610388" cy="8976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>
              <a:lnSpc>
                <a:spcPts val="3461"/>
              </a:lnSpc>
            </a:pPr>
            <a:r>
              <a:rPr sz="3200" spc="-25" dirty="0">
                <a:solidFill>
                  <a:srgbClr val="008A87"/>
                </a:solidFill>
                <a:latin typeface="Times New Roman"/>
                <a:cs typeface="Times New Roman"/>
              </a:rPr>
              <a:t>BCBA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8A87"/>
                </a:solidFill>
                <a:latin typeface="Times New Roman"/>
                <a:cs typeface="Times New Roman"/>
              </a:rPr>
              <a:t>LCS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09860" y="4107588"/>
            <a:ext cx="695352" cy="535383"/>
          </a:xfrm>
          <a:custGeom>
            <a:avLst/>
            <a:gdLst/>
            <a:ahLst/>
            <a:cxnLst/>
            <a:rect l="l" t="t" r="r" b="b"/>
            <a:pathLst>
              <a:path w="693419" h="533400">
                <a:moveTo>
                  <a:pt x="693420" y="0"/>
                </a:moveTo>
                <a:lnTo>
                  <a:pt x="0" y="533400"/>
                </a:lnTo>
              </a:path>
            </a:pathLst>
          </a:custGeom>
          <a:ln w="285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66814" y="4107588"/>
            <a:ext cx="696625" cy="535383"/>
          </a:xfrm>
          <a:custGeom>
            <a:avLst/>
            <a:gdLst/>
            <a:ahLst/>
            <a:cxnLst/>
            <a:rect l="l" t="t" r="r" b="b"/>
            <a:pathLst>
              <a:path w="694689" h="533400">
                <a:moveTo>
                  <a:pt x="0" y="0"/>
                </a:moveTo>
                <a:lnTo>
                  <a:pt x="694181" y="533400"/>
                </a:lnTo>
              </a:path>
            </a:pathLst>
          </a:custGeom>
          <a:ln w="285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7609" y="4169539"/>
            <a:ext cx="1910" cy="458900"/>
          </a:xfrm>
          <a:custGeom>
            <a:avLst/>
            <a:gdLst/>
            <a:ahLst/>
            <a:cxnLst/>
            <a:rect l="l" t="t" r="r" b="b"/>
            <a:pathLst>
              <a:path w="1905" h="457200">
                <a:moveTo>
                  <a:pt x="1524" y="0"/>
                </a:moveTo>
                <a:lnTo>
                  <a:pt x="0" y="457200"/>
                </a:lnTo>
              </a:path>
            </a:pathLst>
          </a:custGeom>
          <a:ln w="285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34130" y="4169539"/>
            <a:ext cx="1910" cy="458900"/>
          </a:xfrm>
          <a:custGeom>
            <a:avLst/>
            <a:gdLst/>
            <a:ahLst/>
            <a:cxnLst/>
            <a:rect l="l" t="t" r="r" b="b"/>
            <a:pathLst>
              <a:path w="1904" h="457200">
                <a:moveTo>
                  <a:pt x="1524" y="0"/>
                </a:moveTo>
                <a:lnTo>
                  <a:pt x="0" y="457200"/>
                </a:lnTo>
              </a:path>
            </a:pathLst>
          </a:custGeom>
          <a:ln w="285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339433" y="5229172"/>
            <a:ext cx="3218230" cy="8976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5096">
              <a:lnSpc>
                <a:spcPts val="3461"/>
              </a:lnSpc>
            </a:pPr>
            <a:r>
              <a:rPr sz="3200" spc="-15" dirty="0">
                <a:latin typeface="Times New Roman"/>
                <a:cs typeface="Times New Roman"/>
              </a:rPr>
              <a:t>functional notation, but not a function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011844" y="4865537"/>
            <a:ext cx="922678" cy="402812"/>
          </a:xfrm>
          <a:custGeom>
            <a:avLst/>
            <a:gdLst/>
            <a:ahLst/>
            <a:cxnLst/>
            <a:rect l="l" t="t" r="r" b="b"/>
            <a:pathLst>
              <a:path w="920115" h="401320">
                <a:moveTo>
                  <a:pt x="867155" y="28956"/>
                </a:moveTo>
                <a:lnTo>
                  <a:pt x="853144" y="19615"/>
                </a:lnTo>
                <a:lnTo>
                  <a:pt x="0" y="374903"/>
                </a:lnTo>
                <a:lnTo>
                  <a:pt x="10667" y="400812"/>
                </a:lnTo>
                <a:lnTo>
                  <a:pt x="863899" y="45487"/>
                </a:lnTo>
                <a:lnTo>
                  <a:pt x="867155" y="28956"/>
                </a:lnTo>
                <a:close/>
              </a:path>
              <a:path w="920115" h="401320">
                <a:moveTo>
                  <a:pt x="919733" y="6858"/>
                </a:moveTo>
                <a:lnTo>
                  <a:pt x="823721" y="0"/>
                </a:lnTo>
                <a:lnTo>
                  <a:pt x="853144" y="19615"/>
                </a:lnTo>
                <a:lnTo>
                  <a:pt x="861821" y="16002"/>
                </a:lnTo>
                <a:lnTo>
                  <a:pt x="872489" y="41909"/>
                </a:lnTo>
                <a:lnTo>
                  <a:pt x="872489" y="61592"/>
                </a:lnTo>
                <a:lnTo>
                  <a:pt x="919733" y="6858"/>
                </a:lnTo>
                <a:close/>
              </a:path>
              <a:path w="920115" h="401320">
                <a:moveTo>
                  <a:pt x="867155" y="28955"/>
                </a:moveTo>
                <a:lnTo>
                  <a:pt x="861821" y="16002"/>
                </a:lnTo>
                <a:lnTo>
                  <a:pt x="853144" y="19615"/>
                </a:lnTo>
                <a:lnTo>
                  <a:pt x="867155" y="28955"/>
                </a:lnTo>
                <a:close/>
              </a:path>
              <a:path w="920115" h="401320">
                <a:moveTo>
                  <a:pt x="872489" y="61592"/>
                </a:moveTo>
                <a:lnTo>
                  <a:pt x="872489" y="41909"/>
                </a:lnTo>
                <a:lnTo>
                  <a:pt x="863899" y="45487"/>
                </a:lnTo>
                <a:lnTo>
                  <a:pt x="857249" y="79248"/>
                </a:lnTo>
                <a:lnTo>
                  <a:pt x="872489" y="61592"/>
                </a:lnTo>
                <a:close/>
              </a:path>
              <a:path w="920115" h="401320">
                <a:moveTo>
                  <a:pt x="872489" y="41909"/>
                </a:moveTo>
                <a:lnTo>
                  <a:pt x="867155" y="28956"/>
                </a:lnTo>
                <a:lnTo>
                  <a:pt x="863899" y="45487"/>
                </a:lnTo>
                <a:lnTo>
                  <a:pt x="872489" y="4190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390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" grpId="0" animBg="1"/>
      <p:bldP spid="4" grpId="0" animBg="1"/>
      <p:bldP spid="6" grpId="0"/>
      <p:bldP spid="7" grpId="0" animBg="1"/>
      <p:bldP spid="8" grpId="0"/>
      <p:bldP spid="9" grpId="0" animBg="1"/>
      <p:bldP spid="10" grpId="0" animBg="1"/>
      <p:bldP spid="11" grpId="0" animBg="1"/>
      <p:bldP spid="12" grpId="0" animBg="1"/>
      <p:bldP spid="13" grpId="0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4508577" y="3104254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32714" y="2175693"/>
            <a:ext cx="7315200" cy="39651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35033">
              <a:lnSpc>
                <a:spcPts val="3461"/>
              </a:lnSpc>
            </a:pPr>
            <a:r>
              <a:rPr sz="3200" b="1" spc="-15" dirty="0" smtClean="0">
                <a:solidFill>
                  <a:srgbClr val="CC0000"/>
                </a:solidFill>
                <a:latin typeface="Times New Roman"/>
                <a:cs typeface="Times New Roman"/>
              </a:rPr>
              <a:t>Analysis</a:t>
            </a:r>
            <a:endParaRPr sz="3200" dirty="0">
              <a:latin typeface="Times New Roman"/>
              <a:cs typeface="Times New Roman"/>
            </a:endParaRPr>
          </a:p>
          <a:p>
            <a:pPr marL="238863" indent="-226124">
              <a:spcBef>
                <a:spcPts val="371"/>
              </a:spcBef>
              <a:buClr>
                <a:srgbClr val="CC0000"/>
              </a:buClr>
              <a:buFont typeface="Times New Roman"/>
              <a:buChar char="•"/>
              <a:tabLst>
                <a:tab pos="239500" algn="l"/>
              </a:tabLst>
            </a:pPr>
            <a:r>
              <a:rPr sz="3200" spc="-20" dirty="0">
                <a:latin typeface="Times New Roman"/>
                <a:cs typeface="Times New Roman"/>
              </a:rPr>
              <a:t>Checking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time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per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subsequence</a:t>
            </a:r>
            <a:r>
              <a:rPr lang="en-US" sz="3200" spc="-15" dirty="0" smtClean="0">
                <a:latin typeface="Times New Roman"/>
                <a:cs typeface="Times New Roman"/>
              </a:rPr>
              <a:t> (linear scan to match greedily)</a:t>
            </a:r>
            <a:r>
              <a:rPr sz="3200" spc="-15" dirty="0" smtClean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238863" marR="10828" indent="-226124">
              <a:lnSpc>
                <a:spcPts val="3461"/>
              </a:lnSpc>
              <a:spcBef>
                <a:spcPts val="813"/>
              </a:spcBef>
              <a:buClr>
                <a:srgbClr val="CC0000"/>
              </a:buClr>
              <a:buFont typeface="Times New Roman"/>
              <a:buChar char="•"/>
              <a:tabLst>
                <a:tab pos="239500" algn="l"/>
              </a:tabLst>
            </a:pP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i="1" baseline="26455" dirty="0">
                <a:solidFill>
                  <a:srgbClr val="008A87"/>
                </a:solidFill>
                <a:latin typeface="Times New Roman"/>
                <a:cs typeface="Times New Roman"/>
              </a:rPr>
              <a:t>m </a:t>
            </a:r>
            <a:r>
              <a:rPr sz="3200" i="1" spc="-383" baseline="2645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subsequences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(each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bit-vector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of length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determines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distinct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subsequence of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10" dirty="0">
                <a:latin typeface="Times New Roman"/>
                <a:cs typeface="Times New Roman"/>
              </a:rPr>
              <a:t>).</a:t>
            </a:r>
            <a:endParaRPr sz="3200" dirty="0">
              <a:latin typeface="Times New Roman"/>
              <a:cs typeface="Times New Roman"/>
            </a:endParaRPr>
          </a:p>
          <a:p>
            <a:pPr marL="12739">
              <a:spcBef>
                <a:spcPts val="376"/>
              </a:spcBef>
            </a:pPr>
            <a:r>
              <a:rPr sz="3200" spc="-15" dirty="0">
                <a:latin typeface="Times New Roman"/>
                <a:cs typeface="Times New Roman"/>
              </a:rPr>
              <a:t>Worst-case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running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time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25" dirty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i="1" baseline="2645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 dirty="0">
              <a:latin typeface="Times New Roman"/>
              <a:cs typeface="Times New Roman"/>
            </a:endParaRPr>
          </a:p>
          <a:p>
            <a:pPr marL="4140295">
              <a:lnSpc>
                <a:spcPts val="3837"/>
              </a:lnSpc>
            </a:pP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 </a:t>
            </a:r>
            <a:r>
              <a:rPr sz="3200" spc="-15" dirty="0">
                <a:latin typeface="Times New Roman"/>
                <a:cs typeface="Times New Roman"/>
              </a:rPr>
              <a:t>exponential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time.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9063"/>
            <a:r>
              <a:rPr lang="en-US" spc="-20" dirty="0" smtClean="0">
                <a:latin typeface="+mj-lt"/>
                <a:cs typeface="Times New Roman"/>
              </a:rPr>
              <a:t>Brute-Force </a:t>
            </a:r>
            <a:r>
              <a:rPr lang="en-US" spc="-30" dirty="0">
                <a:latin typeface="+mj-lt"/>
                <a:cs typeface="Times New Roman"/>
              </a:rPr>
              <a:t>LCS</a:t>
            </a:r>
            <a:r>
              <a:rPr lang="en-US" spc="-5" dirty="0">
                <a:latin typeface="+mj-lt"/>
                <a:cs typeface="Times New Roman"/>
              </a:rPr>
              <a:t> </a:t>
            </a:r>
            <a:r>
              <a:rPr lang="en-US" spc="-25" dirty="0" smtClean="0">
                <a:latin typeface="+mj-lt"/>
                <a:cs typeface="Times New Roman"/>
              </a:rPr>
              <a:t>Algorithm</a:t>
            </a:r>
            <a:r>
              <a:rPr lang="en-US" dirty="0">
                <a:latin typeface="+mj-lt"/>
                <a:cs typeface="Times New Roman"/>
              </a:rPr>
              <a:t/>
            </a:r>
            <a:br>
              <a:rPr lang="en-US" dirty="0">
                <a:latin typeface="+mj-lt"/>
                <a:cs typeface="Times New Roman"/>
              </a:rPr>
            </a:br>
            <a:endParaRPr lang="en-US" dirty="0">
              <a:latin typeface="+mj-l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5F6AD432-B3D8-4EAB-98A2-4EAA94709981}" type="datetime1">
              <a:rPr lang="en-US" spc="-10" smtClean="0"/>
              <a:t>12/14/2015</a:t>
            </a:fld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 smtClean="0"/>
              <a:t>Based on slides by Erik Demaine and Charles Leiserson</a:t>
            </a:r>
            <a:endParaRPr spc="-10" dirty="0"/>
          </a:p>
        </p:txBody>
      </p:sp>
      <p:sp>
        <p:nvSpPr>
          <p:cNvPr id="10" name="object 4"/>
          <p:cNvSpPr txBox="1"/>
          <p:nvPr/>
        </p:nvSpPr>
        <p:spPr>
          <a:xfrm>
            <a:off x="932710" y="1250379"/>
            <a:ext cx="7315200" cy="8976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 marR="35033">
              <a:lnSpc>
                <a:spcPts val="3461"/>
              </a:lnSpc>
            </a:pPr>
            <a:r>
              <a:rPr sz="3200" spc="-20" dirty="0">
                <a:latin typeface="Times New Roman"/>
                <a:cs typeface="Times New Roman"/>
              </a:rPr>
              <a:t>Check </a:t>
            </a:r>
            <a:r>
              <a:rPr sz="3200" spc="-15" dirty="0">
                <a:latin typeface="Times New Roman"/>
                <a:cs typeface="Times New Roman"/>
              </a:rPr>
              <a:t>every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subsequence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[1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see</a:t>
            </a:r>
            <a:r>
              <a:rPr sz="3200" spc="-10" dirty="0">
                <a:latin typeface="Times New Roman"/>
                <a:cs typeface="Times New Roman"/>
              </a:rPr>
              <a:t> if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it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also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subsequence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[1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10" dirty="0" smtClean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286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77" y="3071596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5" dirty="0">
                <a:latin typeface="+mj-lt"/>
                <a:cs typeface="Times New Roman"/>
              </a:rPr>
              <a:t>Towards</a:t>
            </a:r>
            <a:r>
              <a:rPr lang="en-US" spc="-5" dirty="0">
                <a:latin typeface="+mj-lt"/>
                <a:cs typeface="Times New Roman"/>
              </a:rPr>
              <a:t> </a:t>
            </a:r>
            <a:r>
              <a:rPr lang="en-US" spc="-25" dirty="0">
                <a:latin typeface="+mj-lt"/>
                <a:cs typeface="Times New Roman"/>
              </a:rPr>
              <a:t>a</a:t>
            </a:r>
            <a:r>
              <a:rPr lang="en-US" spc="-5" dirty="0">
                <a:latin typeface="+mj-lt"/>
                <a:cs typeface="Times New Roman"/>
              </a:rPr>
              <a:t> </a:t>
            </a:r>
            <a:r>
              <a:rPr lang="en-US" spc="-25" dirty="0" smtClean="0">
                <a:latin typeface="+mj-lt"/>
                <a:cs typeface="Times New Roman"/>
              </a:rPr>
              <a:t>Bette</a:t>
            </a:r>
            <a:r>
              <a:rPr lang="en-US" spc="-20" dirty="0" smtClean="0">
                <a:latin typeface="+mj-lt"/>
                <a:cs typeface="Times New Roman"/>
              </a:rPr>
              <a:t>r</a:t>
            </a:r>
            <a:r>
              <a:rPr lang="en-US" spc="5" dirty="0" smtClean="0">
                <a:latin typeface="+mj-lt"/>
                <a:cs typeface="Times New Roman"/>
              </a:rPr>
              <a:t> </a:t>
            </a:r>
            <a:r>
              <a:rPr lang="en-US" spc="-25" dirty="0" smtClean="0">
                <a:latin typeface="+mj-lt"/>
                <a:cs typeface="Times New Roman"/>
              </a:rPr>
              <a:t>Algorithm</a:t>
            </a:r>
            <a:r>
              <a:rPr lang="en-US" dirty="0">
                <a:latin typeface="+mj-lt"/>
                <a:cs typeface="Times New Roman"/>
              </a:rPr>
              <a:t/>
            </a:r>
            <a:br>
              <a:rPr lang="en-US" dirty="0">
                <a:latin typeface="+mj-lt"/>
                <a:cs typeface="Times New Roman"/>
              </a:rPr>
            </a:br>
            <a:endParaRPr lang="en-US" dirty="0">
              <a:latin typeface="+mj-lt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25D48BAF-80D3-4677-8674-474A82E9ACA1}" type="datetime1">
              <a:rPr lang="en-US" spc="-10" smtClean="0"/>
              <a:t>12/14/2015</a:t>
            </a:fld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 smtClean="0"/>
              <a:t>Based on slides by Erik Demaine and Charles Leiserson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740179" y="4359317"/>
            <a:ext cx="7569908" cy="157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b="1" spc="-20" dirty="0" smtClean="0">
                <a:solidFill>
                  <a:srgbClr val="CC0000"/>
                </a:solidFill>
                <a:latin typeface="Times New Roman"/>
                <a:cs typeface="Times New Roman"/>
              </a:rPr>
              <a:t>Strategy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r>
              <a:rPr sz="3200" b="1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Consider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prefixes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12739">
              <a:spcBef>
                <a:spcPts val="376"/>
              </a:spcBef>
            </a:pPr>
            <a:r>
              <a:rPr sz="3200" spc="-15" dirty="0">
                <a:solidFill>
                  <a:srgbClr val="CC0000"/>
                </a:solidFill>
                <a:latin typeface="Times New Roman"/>
                <a:cs typeface="Times New Roman"/>
              </a:rPr>
              <a:t>•</a:t>
            </a:r>
            <a:r>
              <a:rPr sz="3200" spc="-14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Define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b="1" spc="-306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8A87"/>
                </a:solidFill>
                <a:latin typeface="Times New Roman"/>
                <a:cs typeface="Times New Roman"/>
              </a:rPr>
              <a:t>LCS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[1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],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[1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])</a:t>
            </a:r>
            <a:r>
              <a:rPr sz="3200" spc="-306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238863" indent="-226124">
              <a:lnSpc>
                <a:spcPts val="3837"/>
              </a:lnSpc>
              <a:spcBef>
                <a:spcPts val="371"/>
              </a:spcBef>
              <a:buClr>
                <a:srgbClr val="CC0000"/>
              </a:buClr>
              <a:buFont typeface="Times New Roman"/>
              <a:buChar char="•"/>
              <a:tabLst>
                <a:tab pos="239500" algn="l"/>
              </a:tabLst>
            </a:pPr>
            <a:r>
              <a:rPr sz="3200" spc="-15" dirty="0">
                <a:latin typeface="Times New Roman"/>
                <a:cs typeface="Times New Roman"/>
              </a:rPr>
              <a:t>Then,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b="1" spc="-306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8A87"/>
                </a:solidFill>
                <a:latin typeface="Times New Roman"/>
                <a:cs typeface="Times New Roman"/>
              </a:rPr>
              <a:t>LCS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306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0" name="object 4"/>
          <p:cNvSpPr txBox="1"/>
          <p:nvPr/>
        </p:nvSpPr>
        <p:spPr>
          <a:xfrm>
            <a:off x="740175" y="3292485"/>
            <a:ext cx="7569908" cy="884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265"/>
              </a:lnSpc>
            </a:pPr>
            <a:r>
              <a:rPr sz="3200" b="1" spc="-20" dirty="0" smtClean="0">
                <a:solidFill>
                  <a:srgbClr val="CC0000"/>
                </a:solidFill>
                <a:latin typeface="Times New Roman"/>
                <a:cs typeface="Times New Roman"/>
              </a:rPr>
              <a:t>Notation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Denote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length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sequence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endParaRPr sz="3200" dirty="0">
              <a:latin typeface="Times New Roman"/>
              <a:cs typeface="Times New Roman"/>
            </a:endParaRPr>
          </a:p>
          <a:p>
            <a:pPr marL="12739">
              <a:lnSpc>
                <a:spcPts val="3561"/>
              </a:lnSpc>
            </a:pPr>
            <a:r>
              <a:rPr sz="3200" spc="-20" dirty="0">
                <a:latin typeface="Times New Roman"/>
                <a:cs typeface="Times New Roman"/>
              </a:rPr>
              <a:t>by </a:t>
            </a:r>
            <a:r>
              <a:rPr sz="3200" b="1" spc="-20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b="1" spc="-306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3200" i="1" spc="-30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spc="-10" dirty="0" smtClean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1" name="object 4"/>
          <p:cNvSpPr txBox="1"/>
          <p:nvPr/>
        </p:nvSpPr>
        <p:spPr>
          <a:xfrm>
            <a:off x="740171" y="1158825"/>
            <a:ext cx="7569908" cy="20236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Simplification:</a:t>
            </a:r>
            <a:endParaRPr sz="3200" dirty="0">
              <a:latin typeface="Times New Roman"/>
              <a:cs typeface="Times New Roman"/>
            </a:endParaRPr>
          </a:p>
          <a:p>
            <a:pPr marL="471357" marR="546519" indent="-458617">
              <a:lnSpc>
                <a:spcPts val="3461"/>
              </a:lnSpc>
              <a:spcBef>
                <a:spcPts val="813"/>
              </a:spcBef>
              <a:buClr>
                <a:srgbClr val="CC0000"/>
              </a:buClr>
              <a:buFont typeface="Times New Roman"/>
              <a:buAutoNum type="arabicPeriod"/>
              <a:tabLst>
                <a:tab pos="471357" algn="l"/>
              </a:tabLst>
            </a:pPr>
            <a:r>
              <a:rPr sz="3200" spc="-20" dirty="0">
                <a:latin typeface="Times New Roman"/>
                <a:cs typeface="Times New Roman"/>
              </a:rPr>
              <a:t>Look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length</a:t>
            </a:r>
            <a:r>
              <a:rPr sz="32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longest-common</a:t>
            </a:r>
            <a:r>
              <a:rPr sz="3200" spc="-15" dirty="0">
                <a:latin typeface="Times New Roman"/>
                <a:cs typeface="Times New Roman"/>
              </a:rPr>
              <a:t> subsequence.</a:t>
            </a:r>
            <a:endParaRPr sz="3200" dirty="0">
              <a:latin typeface="Times New Roman"/>
              <a:cs typeface="Times New Roman"/>
            </a:endParaRPr>
          </a:p>
          <a:p>
            <a:pPr marL="471357" indent="-458617">
              <a:spcBef>
                <a:spcPts val="326"/>
              </a:spcBef>
              <a:buClr>
                <a:srgbClr val="CC0000"/>
              </a:buClr>
              <a:buFont typeface="Times New Roman"/>
              <a:buAutoNum type="arabicPeriod"/>
              <a:tabLst>
                <a:tab pos="471357" algn="l"/>
              </a:tabLst>
            </a:pPr>
            <a:r>
              <a:rPr sz="3200" spc="-20" dirty="0">
                <a:latin typeface="Times New Roman"/>
                <a:cs typeface="Times New Roman"/>
              </a:rPr>
              <a:t>Extend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algorithm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find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LCS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itself</a:t>
            </a:r>
            <a:r>
              <a:rPr sz="3200" spc="-15" dirty="0" smtClean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2658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620473"/>
          </a:xfrm>
          <a:prstGeom prst="rect">
            <a:avLst/>
          </a:prstGeom>
        </p:spPr>
        <p:txBody>
          <a:bodyPr vert="horz" wrap="square" lIns="0" tIns="281795" rIns="0" bIns="0" rtlCol="0">
            <a:spAutoFit/>
          </a:bodyPr>
          <a:lstStyle/>
          <a:p>
            <a:pPr marL="120650">
              <a:lnSpc>
                <a:spcPts val="2400"/>
              </a:lnSpc>
            </a:pPr>
            <a:r>
              <a:rPr spc="-30" dirty="0"/>
              <a:t>Recursiv</a:t>
            </a:r>
            <a:r>
              <a:rPr spc="-20" dirty="0"/>
              <a:t>e</a:t>
            </a:r>
            <a:r>
              <a:rPr spc="10" dirty="0"/>
              <a:t> </a:t>
            </a:r>
            <a:r>
              <a:rPr lang="en-US" spc="-25" dirty="0"/>
              <a:t>F</a:t>
            </a:r>
            <a:r>
              <a:rPr spc="-25" dirty="0" smtClean="0"/>
              <a:t>ormulation</a:t>
            </a:r>
            <a:endParaRPr spc="-25" dirty="0"/>
          </a:p>
        </p:txBody>
      </p:sp>
      <p:sp>
        <p:nvSpPr>
          <p:cNvPr id="74" name="Content Placeholder 7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1" name="object 71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89165512-86B4-4960-AC00-6F66ED4A5D9B}" type="datetime1">
              <a:rPr lang="en-US" spc="-10" smtClean="0"/>
              <a:t>12/14/2015</a:t>
            </a:fld>
            <a:endParaRPr spc="-10" dirty="0"/>
          </a:p>
        </p:txBody>
      </p:sp>
      <p:sp>
        <p:nvSpPr>
          <p:cNvPr id="72" name="object 7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 smtClean="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372637" y="991259"/>
            <a:ext cx="1714182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837"/>
              </a:lnSpc>
            </a:pPr>
            <a:r>
              <a:rPr sz="3200" b="1" spc="-20" dirty="0">
                <a:solidFill>
                  <a:srgbClr val="CC0000"/>
                </a:solidFill>
                <a:latin typeface="Times New Roman"/>
                <a:cs typeface="Times New Roman"/>
              </a:rPr>
              <a:t>Theorem.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8300" y="1697452"/>
            <a:ext cx="1239152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75508" y="1391505"/>
            <a:ext cx="616710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4139658" algn="l"/>
              </a:tabLst>
            </a:pP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–1,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–1]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3200" spc="-15" dirty="0">
                <a:latin typeface="Times New Roman"/>
                <a:cs typeface="Times New Roman"/>
              </a:rPr>
              <a:t>if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10" dirty="0">
                <a:latin typeface="Times New Roman"/>
                <a:cs typeface="Times New Roman"/>
              </a:rPr>
              <a:t>,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75638" y="1809254"/>
            <a:ext cx="583917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max</a:t>
            </a:r>
            <a:r>
              <a:rPr sz="4000" spc="-5" dirty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–1,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–1]</a:t>
            </a:r>
            <a:r>
              <a:rPr sz="4000" dirty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r>
              <a:rPr sz="4000" spc="19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otherwise.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64534" y="1430955"/>
            <a:ext cx="215227" cy="917799"/>
          </a:xfrm>
          <a:custGeom>
            <a:avLst/>
            <a:gdLst/>
            <a:ahLst/>
            <a:cxnLst/>
            <a:rect l="l" t="t" r="r" b="b"/>
            <a:pathLst>
              <a:path w="214630" h="914400">
                <a:moveTo>
                  <a:pt x="214500" y="0"/>
                </a:moveTo>
                <a:lnTo>
                  <a:pt x="165518" y="7344"/>
                </a:lnTo>
                <a:lnTo>
                  <a:pt x="127139" y="27100"/>
                </a:lnTo>
                <a:lnTo>
                  <a:pt x="101056" y="66849"/>
                </a:lnTo>
                <a:lnTo>
                  <a:pt x="100200" y="381000"/>
                </a:lnTo>
                <a:lnTo>
                  <a:pt x="98921" y="392407"/>
                </a:lnTo>
                <a:lnTo>
                  <a:pt x="71311" y="431599"/>
                </a:lnTo>
                <a:lnTo>
                  <a:pt x="32141" y="450695"/>
                </a:lnTo>
                <a:lnTo>
                  <a:pt x="0" y="456625"/>
                </a:lnTo>
                <a:lnTo>
                  <a:pt x="14837" y="457795"/>
                </a:lnTo>
                <a:lnTo>
                  <a:pt x="56809" y="471999"/>
                </a:lnTo>
                <a:lnTo>
                  <a:pt x="88174" y="498891"/>
                </a:lnTo>
                <a:lnTo>
                  <a:pt x="100200" y="838200"/>
                </a:lnTo>
                <a:lnTo>
                  <a:pt x="101478" y="849607"/>
                </a:lnTo>
                <a:lnTo>
                  <a:pt x="129088" y="888799"/>
                </a:lnTo>
                <a:lnTo>
                  <a:pt x="168258" y="907895"/>
                </a:lnTo>
                <a:lnTo>
                  <a:pt x="183849" y="911624"/>
                </a:lnTo>
                <a:lnTo>
                  <a:pt x="200400" y="913825"/>
                </a:lnTo>
              </a:path>
            </a:pathLst>
          </a:custGeom>
          <a:ln w="19050">
            <a:solidFill>
              <a:srgbClr val="008A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08577" y="2973622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68334" y="3266554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91922" y="3190070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91922" y="3190070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26808" y="3266554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50395" y="3190070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50395" y="3190070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85281" y="3266554"/>
            <a:ext cx="1146184" cy="4589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0"/>
                </a:moveTo>
                <a:lnTo>
                  <a:pt x="0" y="457200"/>
                </a:lnTo>
                <a:lnTo>
                  <a:pt x="1142999" y="457200"/>
                </a:lnTo>
                <a:lnTo>
                  <a:pt x="1142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08869" y="3190070"/>
            <a:ext cx="1146184" cy="4589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0"/>
                </a:moveTo>
                <a:lnTo>
                  <a:pt x="0" y="457200"/>
                </a:lnTo>
                <a:lnTo>
                  <a:pt x="1142999" y="457200"/>
                </a:lnTo>
                <a:lnTo>
                  <a:pt x="1142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08869" y="3190070"/>
            <a:ext cx="1146184" cy="4589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0"/>
                </a:moveTo>
                <a:lnTo>
                  <a:pt x="0" y="457200"/>
                </a:lnTo>
                <a:lnTo>
                  <a:pt x="1142999" y="457200"/>
                </a:lnTo>
                <a:lnTo>
                  <a:pt x="114299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31465" y="3266554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55053" y="3190070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55053" y="3190070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89938" y="3266554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13526" y="3190070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13526" y="3190070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47421" y="3266554"/>
            <a:ext cx="916947" cy="4589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0"/>
                </a:moveTo>
                <a:lnTo>
                  <a:pt x="0" y="457200"/>
                </a:lnTo>
                <a:lnTo>
                  <a:pt x="914400" y="457200"/>
                </a:lnTo>
                <a:lnTo>
                  <a:pt x="914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71008" y="3190070"/>
            <a:ext cx="916947" cy="4589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0"/>
                </a:moveTo>
                <a:lnTo>
                  <a:pt x="0" y="457200"/>
                </a:lnTo>
                <a:lnTo>
                  <a:pt x="914400" y="457200"/>
                </a:lnTo>
                <a:lnTo>
                  <a:pt x="914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871008" y="3190070"/>
            <a:ext cx="916947" cy="4589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0"/>
                </a:moveTo>
                <a:lnTo>
                  <a:pt x="0" y="457200"/>
                </a:lnTo>
                <a:lnTo>
                  <a:pt x="914400" y="457200"/>
                </a:lnTo>
                <a:lnTo>
                  <a:pt x="9144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64367" y="3266554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787955" y="3190070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787955" y="3190070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322841" y="3266554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246429" y="3190070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46429" y="3190070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41271" y="3190071"/>
            <a:ext cx="2295552" cy="611866"/>
          </a:xfrm>
          <a:custGeom>
            <a:avLst/>
            <a:gdLst/>
            <a:ahLst/>
            <a:cxnLst/>
            <a:rect l="l" t="t" r="r" b="b"/>
            <a:pathLst>
              <a:path w="2289175" h="609600">
                <a:moveTo>
                  <a:pt x="155374" y="609600"/>
                </a:moveTo>
                <a:lnTo>
                  <a:pt x="155374" y="121993"/>
                </a:lnTo>
                <a:lnTo>
                  <a:pt x="153554" y="152471"/>
                </a:lnTo>
                <a:lnTo>
                  <a:pt x="145663" y="182943"/>
                </a:lnTo>
                <a:lnTo>
                  <a:pt x="132918" y="213411"/>
                </a:lnTo>
                <a:lnTo>
                  <a:pt x="116531" y="243876"/>
                </a:lnTo>
                <a:lnTo>
                  <a:pt x="97716" y="274338"/>
                </a:lnTo>
                <a:lnTo>
                  <a:pt x="57658" y="335260"/>
                </a:lnTo>
                <a:lnTo>
                  <a:pt x="38843" y="365723"/>
                </a:lnTo>
                <a:lnTo>
                  <a:pt x="22456" y="396187"/>
                </a:lnTo>
                <a:lnTo>
                  <a:pt x="9710" y="426655"/>
                </a:lnTo>
                <a:lnTo>
                  <a:pt x="1820" y="457128"/>
                </a:lnTo>
                <a:lnTo>
                  <a:pt x="0" y="487606"/>
                </a:lnTo>
                <a:lnTo>
                  <a:pt x="5462" y="518091"/>
                </a:lnTo>
                <a:lnTo>
                  <a:pt x="19421" y="548585"/>
                </a:lnTo>
                <a:lnTo>
                  <a:pt x="43092" y="579087"/>
                </a:lnTo>
                <a:lnTo>
                  <a:pt x="77687" y="609600"/>
                </a:lnTo>
                <a:lnTo>
                  <a:pt x="155374" y="609600"/>
                </a:lnTo>
                <a:close/>
              </a:path>
              <a:path w="2289175" h="609600">
                <a:moveTo>
                  <a:pt x="2288974" y="121993"/>
                </a:moveTo>
                <a:lnTo>
                  <a:pt x="2283512" y="91507"/>
                </a:lnTo>
                <a:lnTo>
                  <a:pt x="2269553" y="61014"/>
                </a:lnTo>
                <a:lnTo>
                  <a:pt x="2245882" y="30512"/>
                </a:lnTo>
                <a:lnTo>
                  <a:pt x="2211287" y="0"/>
                </a:lnTo>
                <a:lnTo>
                  <a:pt x="77687" y="0"/>
                </a:lnTo>
                <a:lnTo>
                  <a:pt x="112282" y="30512"/>
                </a:lnTo>
                <a:lnTo>
                  <a:pt x="135953" y="61014"/>
                </a:lnTo>
                <a:lnTo>
                  <a:pt x="149912" y="91507"/>
                </a:lnTo>
                <a:lnTo>
                  <a:pt x="155374" y="121993"/>
                </a:lnTo>
                <a:lnTo>
                  <a:pt x="155374" y="609600"/>
                </a:lnTo>
                <a:lnTo>
                  <a:pt x="2133600" y="609600"/>
                </a:lnTo>
                <a:lnTo>
                  <a:pt x="2133600" y="487606"/>
                </a:lnTo>
                <a:lnTo>
                  <a:pt x="2135420" y="457128"/>
                </a:lnTo>
                <a:lnTo>
                  <a:pt x="2156056" y="396187"/>
                </a:lnTo>
                <a:lnTo>
                  <a:pt x="2191258" y="335260"/>
                </a:lnTo>
                <a:lnTo>
                  <a:pt x="2231316" y="274338"/>
                </a:lnTo>
                <a:lnTo>
                  <a:pt x="2250131" y="243876"/>
                </a:lnTo>
                <a:lnTo>
                  <a:pt x="2266518" y="213411"/>
                </a:lnTo>
                <a:lnTo>
                  <a:pt x="2279263" y="182943"/>
                </a:lnTo>
                <a:lnTo>
                  <a:pt x="2287154" y="152471"/>
                </a:lnTo>
                <a:lnTo>
                  <a:pt x="2288974" y="121993"/>
                </a:lnTo>
                <a:close/>
              </a:path>
              <a:path w="2289175" h="609600">
                <a:moveTo>
                  <a:pt x="2211287" y="609600"/>
                </a:moveTo>
                <a:lnTo>
                  <a:pt x="2176692" y="579087"/>
                </a:lnTo>
                <a:lnTo>
                  <a:pt x="2153021" y="548585"/>
                </a:lnTo>
                <a:lnTo>
                  <a:pt x="2139062" y="518091"/>
                </a:lnTo>
                <a:lnTo>
                  <a:pt x="2133600" y="487606"/>
                </a:lnTo>
                <a:lnTo>
                  <a:pt x="2133600" y="609600"/>
                </a:lnTo>
                <a:lnTo>
                  <a:pt x="2211287" y="609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73117" y="2892965"/>
            <a:ext cx="388301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84770">
              <a:spcBef>
                <a:spcPts val="110"/>
              </a:spcBef>
              <a:tabLst>
                <a:tab pos="1843386" algn="l"/>
                <a:tab pos="3476573" algn="l"/>
              </a:tabLst>
            </a:pPr>
            <a:r>
              <a:rPr sz="20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2000" spc="-10" dirty="0">
                <a:solidFill>
                  <a:srgbClr val="008A87"/>
                </a:solidFill>
                <a:latin typeface="Times New Roman"/>
                <a:cs typeface="Times New Roman"/>
              </a:rPr>
              <a:t>	2</a:t>
            </a:r>
            <a:r>
              <a:rPr sz="20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 	</a:t>
            </a:r>
            <a:r>
              <a:rPr sz="20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291293" y="3103204"/>
            <a:ext cx="394797" cy="446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z="2900" spc="1274" dirty="0" smtClean="0">
                <a:latin typeface="Arial"/>
                <a:cs typeface="Arial"/>
                <a:sym typeface="Symbol"/>
              </a:rPr>
              <a:t>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370522" y="2899009"/>
            <a:ext cx="209497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668334" y="4107870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91922" y="4031386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591922" y="4031386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126808" y="4107870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050395" y="4031386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050395" y="4031386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585281" y="4107870"/>
            <a:ext cx="1986719" cy="458900"/>
          </a:xfrm>
          <a:custGeom>
            <a:avLst/>
            <a:gdLst/>
            <a:ahLst/>
            <a:cxnLst/>
            <a:rect l="l" t="t" r="r" b="b"/>
            <a:pathLst>
              <a:path w="1981200" h="457200">
                <a:moveTo>
                  <a:pt x="0" y="0"/>
                </a:moveTo>
                <a:lnTo>
                  <a:pt x="0" y="457200"/>
                </a:lnTo>
                <a:lnTo>
                  <a:pt x="1981199" y="457200"/>
                </a:lnTo>
                <a:lnTo>
                  <a:pt x="1981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508869" y="4031386"/>
            <a:ext cx="1986719" cy="458900"/>
          </a:xfrm>
          <a:custGeom>
            <a:avLst/>
            <a:gdLst/>
            <a:ahLst/>
            <a:cxnLst/>
            <a:rect l="l" t="t" r="r" b="b"/>
            <a:pathLst>
              <a:path w="1981200" h="457200">
                <a:moveTo>
                  <a:pt x="0" y="0"/>
                </a:moveTo>
                <a:lnTo>
                  <a:pt x="0" y="457200"/>
                </a:lnTo>
                <a:lnTo>
                  <a:pt x="1981199" y="457200"/>
                </a:lnTo>
                <a:lnTo>
                  <a:pt x="1981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508869" y="4031386"/>
            <a:ext cx="2063131" cy="458900"/>
          </a:xfrm>
          <a:custGeom>
            <a:avLst/>
            <a:gdLst/>
            <a:ahLst/>
            <a:cxnLst/>
            <a:rect l="l" t="t" r="r" b="b"/>
            <a:pathLst>
              <a:path w="2057400" h="457200">
                <a:moveTo>
                  <a:pt x="0" y="0"/>
                </a:moveTo>
                <a:lnTo>
                  <a:pt x="0" y="457200"/>
                </a:lnTo>
                <a:lnTo>
                  <a:pt x="2057399" y="457200"/>
                </a:lnTo>
                <a:lnTo>
                  <a:pt x="205739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572000" y="4107870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495588" y="4031386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495588" y="4031386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30474" y="4107870"/>
            <a:ext cx="382061" cy="458900"/>
          </a:xfrm>
          <a:custGeom>
            <a:avLst/>
            <a:gdLst/>
            <a:ahLst/>
            <a:cxnLst/>
            <a:rect l="l" t="t" r="r" b="b"/>
            <a:pathLst>
              <a:path w="381000" h="457200">
                <a:moveTo>
                  <a:pt x="0" y="0"/>
                </a:moveTo>
                <a:lnTo>
                  <a:pt x="0" y="457200"/>
                </a:lnTo>
                <a:lnTo>
                  <a:pt x="381000" y="457200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954061" y="4031386"/>
            <a:ext cx="382061" cy="458900"/>
          </a:xfrm>
          <a:custGeom>
            <a:avLst/>
            <a:gdLst/>
            <a:ahLst/>
            <a:cxnLst/>
            <a:rect l="l" t="t" r="r" b="b"/>
            <a:pathLst>
              <a:path w="381000" h="457200">
                <a:moveTo>
                  <a:pt x="0" y="0"/>
                </a:moveTo>
                <a:lnTo>
                  <a:pt x="0" y="457200"/>
                </a:lnTo>
                <a:lnTo>
                  <a:pt x="381000" y="457200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954061" y="4031386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412535" y="4107870"/>
            <a:ext cx="534886" cy="4589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0"/>
                </a:moveTo>
                <a:lnTo>
                  <a:pt x="0" y="457200"/>
                </a:ln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336122" y="4031386"/>
            <a:ext cx="534886" cy="4589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0"/>
                </a:moveTo>
                <a:lnTo>
                  <a:pt x="0" y="457200"/>
                </a:ln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336123" y="4031386"/>
            <a:ext cx="916947" cy="4589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0"/>
                </a:moveTo>
                <a:lnTo>
                  <a:pt x="0" y="457200"/>
                </a:lnTo>
                <a:lnTo>
                  <a:pt x="914400" y="457200"/>
                </a:lnTo>
                <a:lnTo>
                  <a:pt x="9144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947420" y="4107870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871008" y="4031386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871008" y="4031386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405894" y="4107870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329482" y="4031386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329482" y="4031386"/>
            <a:ext cx="458474" cy="458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0"/>
                </a:move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182197" y="4031387"/>
            <a:ext cx="995906" cy="611866"/>
          </a:xfrm>
          <a:custGeom>
            <a:avLst/>
            <a:gdLst/>
            <a:ahLst/>
            <a:cxnLst/>
            <a:rect l="l" t="t" r="r" b="b"/>
            <a:pathLst>
              <a:path w="993139" h="609600">
                <a:moveTo>
                  <a:pt x="111922" y="609600"/>
                </a:moveTo>
                <a:lnTo>
                  <a:pt x="111922" y="121993"/>
                </a:lnTo>
                <a:lnTo>
                  <a:pt x="110611" y="152471"/>
                </a:lnTo>
                <a:lnTo>
                  <a:pt x="104927" y="182943"/>
                </a:lnTo>
                <a:lnTo>
                  <a:pt x="95746" y="213411"/>
                </a:lnTo>
                <a:lnTo>
                  <a:pt x="83941" y="243876"/>
                </a:lnTo>
                <a:lnTo>
                  <a:pt x="70388" y="274338"/>
                </a:lnTo>
                <a:lnTo>
                  <a:pt x="41533" y="335260"/>
                </a:lnTo>
                <a:lnTo>
                  <a:pt x="27980" y="365723"/>
                </a:lnTo>
                <a:lnTo>
                  <a:pt x="16176" y="396187"/>
                </a:lnTo>
                <a:lnTo>
                  <a:pt x="6995" y="426655"/>
                </a:lnTo>
                <a:lnTo>
                  <a:pt x="1311" y="457128"/>
                </a:lnTo>
                <a:lnTo>
                  <a:pt x="0" y="487606"/>
                </a:lnTo>
                <a:lnTo>
                  <a:pt x="3934" y="518091"/>
                </a:lnTo>
                <a:lnTo>
                  <a:pt x="13990" y="548585"/>
                </a:lnTo>
                <a:lnTo>
                  <a:pt x="31040" y="579087"/>
                </a:lnTo>
                <a:lnTo>
                  <a:pt x="55961" y="609600"/>
                </a:lnTo>
                <a:lnTo>
                  <a:pt x="111922" y="609600"/>
                </a:lnTo>
                <a:close/>
              </a:path>
              <a:path w="993139" h="609600">
                <a:moveTo>
                  <a:pt x="992794" y="121993"/>
                </a:moveTo>
                <a:lnTo>
                  <a:pt x="988859" y="91507"/>
                </a:lnTo>
                <a:lnTo>
                  <a:pt x="978804" y="61014"/>
                </a:lnTo>
                <a:lnTo>
                  <a:pt x="961753" y="30512"/>
                </a:lnTo>
                <a:lnTo>
                  <a:pt x="936833" y="0"/>
                </a:lnTo>
                <a:lnTo>
                  <a:pt x="55961" y="0"/>
                </a:lnTo>
                <a:lnTo>
                  <a:pt x="80881" y="30512"/>
                </a:lnTo>
                <a:lnTo>
                  <a:pt x="97932" y="61014"/>
                </a:lnTo>
                <a:lnTo>
                  <a:pt x="107987" y="91507"/>
                </a:lnTo>
                <a:lnTo>
                  <a:pt x="111922" y="121993"/>
                </a:lnTo>
                <a:lnTo>
                  <a:pt x="111922" y="609600"/>
                </a:lnTo>
                <a:lnTo>
                  <a:pt x="880871" y="609600"/>
                </a:lnTo>
                <a:lnTo>
                  <a:pt x="880871" y="487606"/>
                </a:lnTo>
                <a:lnTo>
                  <a:pt x="882183" y="457128"/>
                </a:lnTo>
                <a:lnTo>
                  <a:pt x="897048" y="396187"/>
                </a:lnTo>
                <a:lnTo>
                  <a:pt x="922405" y="335260"/>
                </a:lnTo>
                <a:lnTo>
                  <a:pt x="951260" y="274338"/>
                </a:lnTo>
                <a:lnTo>
                  <a:pt x="964813" y="243876"/>
                </a:lnTo>
                <a:lnTo>
                  <a:pt x="976618" y="213411"/>
                </a:lnTo>
                <a:lnTo>
                  <a:pt x="985799" y="182943"/>
                </a:lnTo>
                <a:lnTo>
                  <a:pt x="991482" y="152471"/>
                </a:lnTo>
                <a:lnTo>
                  <a:pt x="992794" y="121993"/>
                </a:lnTo>
                <a:close/>
              </a:path>
              <a:path w="993139" h="609600">
                <a:moveTo>
                  <a:pt x="936833" y="609600"/>
                </a:moveTo>
                <a:lnTo>
                  <a:pt x="911913" y="579087"/>
                </a:lnTo>
                <a:lnTo>
                  <a:pt x="894862" y="548585"/>
                </a:lnTo>
                <a:lnTo>
                  <a:pt x="884806" y="518091"/>
                </a:lnTo>
                <a:lnTo>
                  <a:pt x="880871" y="487606"/>
                </a:lnTo>
                <a:lnTo>
                  <a:pt x="880871" y="609600"/>
                </a:lnTo>
                <a:lnTo>
                  <a:pt x="936833" y="609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5482324" y="3944520"/>
            <a:ext cx="394797" cy="446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z="2900" spc="1274" dirty="0" smtClean="0">
                <a:latin typeface="Arial"/>
                <a:cs typeface="Arial"/>
                <a:sym typeface="Symbol"/>
              </a:rPr>
              <a:t>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745000" y="3740325"/>
            <a:ext cx="611298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470720" algn="l"/>
              </a:tabLst>
            </a:pPr>
            <a:r>
              <a:rPr sz="2000" spc="-10" dirty="0">
                <a:solidFill>
                  <a:srgbClr val="008A87"/>
                </a:solidFill>
                <a:latin typeface="Times New Roman"/>
                <a:cs typeface="Times New Roman"/>
              </a:rPr>
              <a:t>1	2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676934" y="3679147"/>
            <a:ext cx="96789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482556" y="3740325"/>
            <a:ext cx="152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20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3841231" y="3376869"/>
            <a:ext cx="927135" cy="926722"/>
          </a:xfrm>
          <a:custGeom>
            <a:avLst/>
            <a:gdLst/>
            <a:ahLst/>
            <a:cxnLst/>
            <a:rect l="l" t="t" r="r" b="b"/>
            <a:pathLst>
              <a:path w="924560" h="923289">
                <a:moveTo>
                  <a:pt x="84742" y="40107"/>
                </a:moveTo>
                <a:lnTo>
                  <a:pt x="64793" y="5370"/>
                </a:lnTo>
                <a:lnTo>
                  <a:pt x="42834" y="0"/>
                </a:lnTo>
                <a:lnTo>
                  <a:pt x="31068" y="2119"/>
                </a:lnTo>
                <a:lnTo>
                  <a:pt x="19441" y="7619"/>
                </a:lnTo>
                <a:lnTo>
                  <a:pt x="8452" y="16632"/>
                </a:lnTo>
                <a:lnTo>
                  <a:pt x="2550" y="27494"/>
                </a:lnTo>
                <a:lnTo>
                  <a:pt x="0" y="39337"/>
                </a:lnTo>
                <a:lnTo>
                  <a:pt x="801" y="51384"/>
                </a:lnTo>
                <a:lnTo>
                  <a:pt x="29860" y="83459"/>
                </a:lnTo>
                <a:lnTo>
                  <a:pt x="33032" y="83955"/>
                </a:lnTo>
                <a:lnTo>
                  <a:pt x="33032" y="52399"/>
                </a:lnTo>
                <a:lnTo>
                  <a:pt x="52844" y="32587"/>
                </a:lnTo>
                <a:lnTo>
                  <a:pt x="81562" y="61305"/>
                </a:lnTo>
                <a:lnTo>
                  <a:pt x="84628" y="51246"/>
                </a:lnTo>
                <a:lnTo>
                  <a:pt x="84742" y="40107"/>
                </a:lnTo>
                <a:close/>
              </a:path>
              <a:path w="924560" h="923289">
                <a:moveTo>
                  <a:pt x="81562" y="61305"/>
                </a:moveTo>
                <a:lnTo>
                  <a:pt x="52844" y="32587"/>
                </a:lnTo>
                <a:lnTo>
                  <a:pt x="33032" y="52399"/>
                </a:lnTo>
                <a:lnTo>
                  <a:pt x="61174" y="80540"/>
                </a:lnTo>
                <a:lnTo>
                  <a:pt x="64915" y="78978"/>
                </a:lnTo>
                <a:lnTo>
                  <a:pt x="75512" y="70724"/>
                </a:lnTo>
                <a:lnTo>
                  <a:pt x="81481" y="61571"/>
                </a:lnTo>
                <a:lnTo>
                  <a:pt x="81562" y="61305"/>
                </a:lnTo>
                <a:close/>
              </a:path>
              <a:path w="924560" h="923289">
                <a:moveTo>
                  <a:pt x="61174" y="80540"/>
                </a:moveTo>
                <a:lnTo>
                  <a:pt x="33032" y="52399"/>
                </a:lnTo>
                <a:lnTo>
                  <a:pt x="33032" y="83955"/>
                </a:lnTo>
                <a:lnTo>
                  <a:pt x="41469" y="85273"/>
                </a:lnTo>
                <a:lnTo>
                  <a:pt x="53361" y="83803"/>
                </a:lnTo>
                <a:lnTo>
                  <a:pt x="61174" y="80540"/>
                </a:lnTo>
                <a:close/>
              </a:path>
              <a:path w="924560" h="923289">
                <a:moveTo>
                  <a:pt x="862903" y="842646"/>
                </a:moveTo>
                <a:lnTo>
                  <a:pt x="81562" y="61305"/>
                </a:lnTo>
                <a:lnTo>
                  <a:pt x="81481" y="61571"/>
                </a:lnTo>
                <a:lnTo>
                  <a:pt x="75512" y="70724"/>
                </a:lnTo>
                <a:lnTo>
                  <a:pt x="64915" y="78978"/>
                </a:lnTo>
                <a:lnTo>
                  <a:pt x="61174" y="80540"/>
                </a:lnTo>
                <a:lnTo>
                  <a:pt x="842514" y="861881"/>
                </a:lnTo>
                <a:lnTo>
                  <a:pt x="842595" y="861615"/>
                </a:lnTo>
                <a:lnTo>
                  <a:pt x="848565" y="852462"/>
                </a:lnTo>
                <a:lnTo>
                  <a:pt x="859161" y="844208"/>
                </a:lnTo>
                <a:lnTo>
                  <a:pt x="862903" y="842646"/>
                </a:lnTo>
                <a:close/>
              </a:path>
              <a:path w="924560" h="923289">
                <a:moveTo>
                  <a:pt x="891044" y="921421"/>
                </a:moveTo>
                <a:lnTo>
                  <a:pt x="891044" y="870787"/>
                </a:lnTo>
                <a:lnTo>
                  <a:pt x="871232" y="890599"/>
                </a:lnTo>
                <a:lnTo>
                  <a:pt x="842514" y="861881"/>
                </a:lnTo>
                <a:lnTo>
                  <a:pt x="839449" y="871940"/>
                </a:lnTo>
                <a:lnTo>
                  <a:pt x="839334" y="883079"/>
                </a:lnTo>
                <a:lnTo>
                  <a:pt x="842462" y="894677"/>
                </a:lnTo>
                <a:lnTo>
                  <a:pt x="849042" y="906374"/>
                </a:lnTo>
                <a:lnTo>
                  <a:pt x="859284" y="917816"/>
                </a:lnTo>
                <a:lnTo>
                  <a:pt x="869835" y="922059"/>
                </a:lnTo>
                <a:lnTo>
                  <a:pt x="881243" y="923187"/>
                </a:lnTo>
                <a:lnTo>
                  <a:pt x="891044" y="921421"/>
                </a:lnTo>
                <a:close/>
              </a:path>
              <a:path w="924560" h="923289">
                <a:moveTo>
                  <a:pt x="891044" y="870787"/>
                </a:moveTo>
                <a:lnTo>
                  <a:pt x="862903" y="842646"/>
                </a:lnTo>
                <a:lnTo>
                  <a:pt x="859161" y="844208"/>
                </a:lnTo>
                <a:lnTo>
                  <a:pt x="848565" y="852462"/>
                </a:lnTo>
                <a:lnTo>
                  <a:pt x="842595" y="861615"/>
                </a:lnTo>
                <a:lnTo>
                  <a:pt x="842514" y="861881"/>
                </a:lnTo>
                <a:lnTo>
                  <a:pt x="871232" y="890599"/>
                </a:lnTo>
                <a:lnTo>
                  <a:pt x="891044" y="870787"/>
                </a:lnTo>
                <a:close/>
              </a:path>
              <a:path w="924560" h="923289">
                <a:moveTo>
                  <a:pt x="924077" y="883849"/>
                </a:moveTo>
                <a:lnTo>
                  <a:pt x="904921" y="844751"/>
                </a:lnTo>
                <a:lnTo>
                  <a:pt x="882608" y="837913"/>
                </a:lnTo>
                <a:lnTo>
                  <a:pt x="870716" y="839383"/>
                </a:lnTo>
                <a:lnTo>
                  <a:pt x="862903" y="842646"/>
                </a:lnTo>
                <a:lnTo>
                  <a:pt x="891044" y="870787"/>
                </a:lnTo>
                <a:lnTo>
                  <a:pt x="891044" y="921421"/>
                </a:lnTo>
                <a:lnTo>
                  <a:pt x="893009" y="921067"/>
                </a:lnTo>
                <a:lnTo>
                  <a:pt x="904635" y="915567"/>
                </a:lnTo>
                <a:lnTo>
                  <a:pt x="915624" y="906554"/>
                </a:lnTo>
                <a:lnTo>
                  <a:pt x="921527" y="895692"/>
                </a:lnTo>
                <a:lnTo>
                  <a:pt x="924077" y="88384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1136759" y="3111964"/>
            <a:ext cx="32029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: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136759" y="3942968"/>
            <a:ext cx="32029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: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931944" y="3655426"/>
            <a:ext cx="25534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96224" y="4743784"/>
            <a:ext cx="8560083" cy="1397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656"/>
              </a:lnSpc>
            </a:pPr>
            <a:r>
              <a:rPr sz="3200" spc="-15" dirty="0">
                <a:latin typeface="Times New Roman"/>
                <a:cs typeface="Times New Roman"/>
              </a:rPr>
              <a:t>Let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z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[1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8A87"/>
                </a:solidFill>
                <a:latin typeface="Times New Roman"/>
                <a:cs typeface="Times New Roman"/>
              </a:rPr>
              <a:t>LC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S(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[1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],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[1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latin typeface="Times New Roman"/>
                <a:cs typeface="Times New Roman"/>
              </a:rPr>
              <a:t>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where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3200" dirty="0">
              <a:latin typeface="Times New Roman"/>
              <a:cs typeface="Times New Roman"/>
            </a:endParaRPr>
          </a:p>
          <a:p>
            <a:pPr marL="12739" marR="5096" indent="-637">
              <a:lnSpc>
                <a:spcPts val="3461"/>
              </a:lnSpc>
              <a:spcBef>
                <a:spcPts val="245"/>
              </a:spcBef>
              <a:tabLst>
                <a:tab pos="831244" algn="l"/>
              </a:tabLst>
            </a:pP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spc="-10" dirty="0">
                <a:latin typeface="Times New Roman"/>
                <a:cs typeface="Times New Roman"/>
              </a:rPr>
              <a:t>.	</a:t>
            </a:r>
            <a:r>
              <a:rPr sz="3200" spc="-15" dirty="0">
                <a:latin typeface="Times New Roman"/>
                <a:cs typeface="Times New Roman"/>
              </a:rPr>
              <a:t>Then,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z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10" dirty="0">
                <a:latin typeface="Times New Roman"/>
                <a:cs typeface="Times New Roman"/>
              </a:rPr>
              <a:t>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else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z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could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be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extended. Thus,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z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[1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–1]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CS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of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[1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–1]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an</a:t>
            </a:r>
            <a:r>
              <a:rPr sz="3200" spc="-20" dirty="0">
                <a:latin typeface="Times New Roman"/>
                <a:cs typeface="Times New Roman"/>
              </a:rPr>
              <a:t>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[1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–1]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75" name="object 34"/>
          <p:cNvSpPr txBox="1"/>
          <p:nvPr/>
        </p:nvSpPr>
        <p:spPr>
          <a:xfrm>
            <a:off x="373113" y="2468407"/>
            <a:ext cx="388301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tabLst>
                <a:tab pos="1246547" algn="l"/>
              </a:tabLst>
            </a:pPr>
            <a:r>
              <a:rPr sz="3200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Proof.	</a:t>
            </a:r>
            <a:r>
              <a:rPr sz="3200" spc="-20" dirty="0">
                <a:latin typeface="Times New Roman"/>
                <a:cs typeface="Times New Roman"/>
              </a:rPr>
              <a:t>Case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spc="-406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10" dirty="0" smtClean="0">
                <a:latin typeface="Times New Roman"/>
                <a:cs typeface="Times New Roman"/>
              </a:rPr>
              <a:t>:</a:t>
            </a:r>
            <a:endParaRPr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9039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/>
      <p:bldP spid="35" grpId="0"/>
      <p:bldP spid="36" grpId="0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/>
      <p:bldP spid="63" grpId="0"/>
      <p:bldP spid="64" grpId="0"/>
      <p:bldP spid="65" grpId="0"/>
      <p:bldP spid="66" grpId="0" animBg="1"/>
      <p:bldP spid="67" grpId="0"/>
      <p:bldP spid="68" grpId="0"/>
      <p:bldP spid="69" grpId="0"/>
      <p:bldP spid="70" grpId="0"/>
      <p:bldP spid="7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06" y="148418"/>
            <a:ext cx="8727141" cy="592323"/>
          </a:xfrm>
          <a:prstGeom prst="rect">
            <a:avLst/>
          </a:prstGeom>
        </p:spPr>
        <p:txBody>
          <a:bodyPr vert="horz" wrap="square" lIns="0" tIns="281795" rIns="0" bIns="0" rtlCol="0">
            <a:spAutoFit/>
          </a:bodyPr>
          <a:lstStyle/>
          <a:p>
            <a:pPr marL="120650">
              <a:lnSpc>
                <a:spcPts val="2400"/>
              </a:lnSpc>
            </a:pPr>
            <a:r>
              <a:rPr spc="-25" dirty="0"/>
              <a:t>Proof</a:t>
            </a:r>
            <a:r>
              <a:rPr spc="-10" dirty="0"/>
              <a:t> </a:t>
            </a:r>
            <a:r>
              <a:rPr spc="-20" dirty="0"/>
              <a:t>(</a:t>
            </a:r>
            <a:r>
              <a:rPr spc="-20" dirty="0" smtClean="0"/>
              <a:t>cont</a:t>
            </a:r>
            <a:r>
              <a:rPr lang="en-US" spc="-20" dirty="0" smtClean="0"/>
              <a:t>'</a:t>
            </a:r>
            <a:r>
              <a:rPr spc="-20" dirty="0" smtClean="0"/>
              <a:t>d</a:t>
            </a:r>
            <a:r>
              <a:rPr spc="-20" dirty="0"/>
              <a:t>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fld id="{C22004E3-B830-4EB3-97E8-865BC723882B}" type="datetime1">
              <a:rPr lang="en-US" spc="-10" smtClean="0"/>
              <a:t>12/14/2015</a:t>
            </a:fld>
            <a:endParaRPr spc="-10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/>
            <a:r>
              <a:rPr lang="en-US" spc="-10" smtClean="0"/>
              <a:t>Based on slides by Erik Demaine and Charles Leiserson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4508577" y="3365518"/>
            <a:ext cx="128372" cy="12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3004" y="4480311"/>
            <a:ext cx="8186936" cy="15440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656"/>
              </a:lnSpc>
            </a:pPr>
            <a:r>
              <a:rPr sz="3200" spc="-15" dirty="0" smtClean="0">
                <a:latin typeface="Times New Roman"/>
                <a:cs typeface="Times New Roman"/>
              </a:rPr>
              <a:t>Thus</a:t>
            </a:r>
            <a:r>
              <a:rPr sz="3200" spc="-15" dirty="0">
                <a:latin typeface="Times New Roman"/>
                <a:cs typeface="Times New Roman"/>
              </a:rPr>
              <a:t>,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–1,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–1]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r>
              <a:rPr sz="3200" spc="-10" dirty="0">
                <a:latin typeface="Times New Roman"/>
                <a:cs typeface="Times New Roman"/>
              </a:rPr>
              <a:t>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which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implies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that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3200" dirty="0">
              <a:latin typeface="Times New Roman"/>
              <a:cs typeface="Times New Roman"/>
            </a:endParaRPr>
          </a:p>
          <a:p>
            <a:pPr marL="58600">
              <a:lnSpc>
                <a:spcPts val="3656"/>
              </a:lnSpc>
            </a:pP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c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–1,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–1]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58600">
              <a:spcBef>
                <a:spcPts val="762"/>
              </a:spcBef>
            </a:pPr>
            <a:r>
              <a:rPr sz="3200" spc="-15" dirty="0">
                <a:latin typeface="Times New Roman"/>
                <a:cs typeface="Times New Roman"/>
              </a:rPr>
              <a:t>Other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cases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are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similar.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41435" y="5624834"/>
            <a:ext cx="305649" cy="305933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0" y="304800"/>
                </a:lnTo>
                <a:lnTo>
                  <a:pt x="304800" y="304800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41435" y="5624834"/>
            <a:ext cx="305649" cy="305933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0" y="304800"/>
                </a:lnTo>
                <a:lnTo>
                  <a:pt x="304800" y="304800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4"/>
          <p:cNvSpPr txBox="1"/>
          <p:nvPr/>
        </p:nvSpPr>
        <p:spPr>
          <a:xfrm>
            <a:off x="433000" y="1160077"/>
            <a:ext cx="8186936" cy="32701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39">
              <a:lnSpc>
                <a:spcPts val="3656"/>
              </a:lnSpc>
            </a:pPr>
            <a:r>
              <a:rPr sz="3200" b="1" spc="-25" dirty="0">
                <a:solidFill>
                  <a:srgbClr val="CC0000"/>
                </a:solidFill>
                <a:latin typeface="Times New Roman"/>
                <a:cs typeface="Times New Roman"/>
              </a:rPr>
              <a:t>Claim</a:t>
            </a:r>
            <a:r>
              <a:rPr sz="3200" b="1" spc="-15" dirty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r>
              <a:rPr sz="3200" b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z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[1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spc="-25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008A87"/>
                </a:solidFill>
                <a:latin typeface="Times New Roman"/>
                <a:cs typeface="Times New Roman"/>
              </a:rPr>
              <a:t>LCS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[1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–1],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[1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–1]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477089" marR="181536">
              <a:lnSpc>
                <a:spcPct val="89800"/>
              </a:lnSpc>
              <a:spcBef>
                <a:spcPts val="196"/>
              </a:spcBef>
              <a:tabLst>
                <a:tab pos="5424424" algn="l"/>
              </a:tabLst>
            </a:pPr>
            <a:r>
              <a:rPr sz="3200" spc="-20" dirty="0">
                <a:latin typeface="Times New Roman"/>
                <a:cs typeface="Times New Roman"/>
              </a:rPr>
              <a:t>Suppose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w </a:t>
            </a:r>
            <a:r>
              <a:rPr sz="3200" spc="-15" dirty="0">
                <a:latin typeface="Times New Roman"/>
                <a:cs typeface="Times New Roman"/>
              </a:rPr>
              <a:t>is a longer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CS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[1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–1]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and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[1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10" dirty="0">
                <a:latin typeface="Times New Roman"/>
                <a:cs typeface="Times New Roman"/>
              </a:rPr>
              <a:t>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that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is,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b="1" spc="-456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i="1" spc="-446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b="1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&gt;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–1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15" dirty="0">
                <a:latin typeface="Times New Roman"/>
                <a:cs typeface="Times New Roman"/>
              </a:rPr>
              <a:t>Then,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cut</a:t>
            </a:r>
            <a:r>
              <a:rPr sz="3200" b="1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and</a:t>
            </a:r>
            <a:r>
              <a:rPr sz="3200" b="1"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 past</a:t>
            </a:r>
            <a:r>
              <a:rPr sz="3200" b="1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3200" spc="-10" dirty="0">
                <a:latin typeface="Times New Roman"/>
                <a:cs typeface="Times New Roman"/>
              </a:rPr>
              <a:t>: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||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z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(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i="1" spc="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concatenated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with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z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15" dirty="0">
                <a:latin typeface="Times New Roman"/>
                <a:cs typeface="Times New Roman"/>
              </a:rPr>
              <a:t>)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spc="-20" dirty="0">
                <a:latin typeface="Times New Roman"/>
                <a:cs typeface="Times New Roman"/>
              </a:rPr>
              <a:t> common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subsequence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[1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an</a:t>
            </a:r>
            <a:r>
              <a:rPr sz="3200" spc="-20" dirty="0">
                <a:latin typeface="Times New Roman"/>
                <a:cs typeface="Times New Roman"/>
              </a:rPr>
              <a:t>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[1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.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] </a:t>
            </a:r>
            <a:r>
              <a:rPr sz="3200" spc="-20" dirty="0">
                <a:latin typeface="Times New Roman"/>
                <a:cs typeface="Times New Roman"/>
              </a:rPr>
              <a:t>with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4000" b="1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4000" b="1" spc="-657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i="1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008A87"/>
                </a:solidFill>
                <a:latin typeface="Times New Roman"/>
                <a:cs typeface="Times New Roman"/>
              </a:rPr>
              <a:t>z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10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spc="-15" dirty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46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4000" b="1" dirty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4000" b="1" spc="-20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008A87"/>
                </a:solidFill>
                <a:latin typeface="Times New Roman"/>
                <a:cs typeface="Times New Roman"/>
              </a:rPr>
              <a:t>&gt;</a:t>
            </a:r>
            <a:r>
              <a:rPr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C</a:t>
            </a:r>
            <a:r>
              <a:rPr sz="3200" spc="-15" dirty="0">
                <a:latin typeface="Times New Roman"/>
                <a:cs typeface="Times New Roman"/>
              </a:rPr>
              <a:t>ontradiction,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proving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the claim</a:t>
            </a:r>
            <a:r>
              <a:rPr sz="3200" spc="-15" dirty="0" smtClean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9903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3_itu_presentation_template">
  <a:themeElements>
    <a:clrScheme name="ITU Presentation">
      <a:dk1>
        <a:srgbClr val="212121"/>
      </a:dk1>
      <a:lt1>
        <a:sysClr val="window" lastClr="FFFFFF"/>
      </a:lt1>
      <a:dk2>
        <a:srgbClr val="00481E"/>
      </a:dk2>
      <a:lt2>
        <a:srgbClr val="E4EFDB"/>
      </a:lt2>
      <a:accent1>
        <a:srgbClr val="808080"/>
      </a:accent1>
      <a:accent2>
        <a:srgbClr val="5B9266"/>
      </a:accent2>
      <a:accent3>
        <a:srgbClr val="59A131"/>
      </a:accent3>
      <a:accent4>
        <a:srgbClr val="A5D028"/>
      </a:accent4>
      <a:accent5>
        <a:srgbClr val="F5C040"/>
      </a:accent5>
      <a:accent6>
        <a:srgbClr val="808080"/>
      </a:accent6>
      <a:hlink>
        <a:srgbClr val="FF7819"/>
      </a:hlink>
      <a:folHlink>
        <a:srgbClr val="DD4216"/>
      </a:folHlink>
    </a:clrScheme>
    <a:fontScheme name="3_itu_presentation_template">
      <a:majorFont>
        <a:latin typeface=""/>
        <a:ea typeface="ＭＳ Ｐゴシック"/>
        <a:cs typeface="ＭＳ Ｐゴシック"/>
      </a:majorFont>
      <a:minorFont>
        <a:latin typeface=""/>
        <a:ea typeface="ＭＳ Ｐゴシック"/>
        <a:cs typeface="ＭＳ Ｐ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 cstate="print"/>
          <a:stretch>
            <a:fillRect/>
          </a:stretch>
        </a:blipFill>
      </a:spPr>
      <a:bodyPr wrap="square" lIns="0" tIns="0" rIns="0" bIns="0" rtlCol="0"/>
      <a:lstStyle>
        <a:defPPr>
          <a:defRPr/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spAutoFit/>
      </a:bodyPr>
      <a:lstStyle>
        <a:defPPr marL="11397">
          <a:defRPr sz="2200" dirty="0" smtClean="0">
            <a:solidFill>
              <a:srgbClr val="CCCCFF"/>
            </a:solidFill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itu_presentation_template.potx</Template>
  <TotalTime>31106</TotalTime>
  <Words>1610</Words>
  <Application>Microsoft Office PowerPoint</Application>
  <PresentationFormat>On-screen Show (4:3)</PresentationFormat>
  <Paragraphs>291</Paragraphs>
  <Slides>21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3_itu_presentation_template</vt:lpstr>
      <vt:lpstr>CSC 580 Computer Algorithms</vt:lpstr>
      <vt:lpstr>Agenda</vt:lpstr>
      <vt:lpstr>Dynamic Programming History</vt:lpstr>
      <vt:lpstr>Algorithmic Paradigms</vt:lpstr>
      <vt:lpstr>Dynamic Programming</vt:lpstr>
      <vt:lpstr>Brute-Force LCS Algorithm </vt:lpstr>
      <vt:lpstr>Towards a Better Algorithm </vt:lpstr>
      <vt:lpstr>Recursive Formulation</vt:lpstr>
      <vt:lpstr>Proof (cont'd)</vt:lpstr>
      <vt:lpstr>Dynamic-Programming Hallmark #1</vt:lpstr>
      <vt:lpstr>Recursive Algorithm for LCS </vt:lpstr>
      <vt:lpstr>Recursion Tree</vt:lpstr>
      <vt:lpstr>Dynamic-Programming Hallmark #2</vt:lpstr>
      <vt:lpstr>Memorization Algorithm</vt:lpstr>
      <vt:lpstr>Dynamic-Programming Algorithm</vt:lpstr>
      <vt:lpstr>RNA Secondary Structure</vt:lpstr>
      <vt:lpstr>RNA Secondary Structure (cont’d)</vt:lpstr>
      <vt:lpstr>RNA Secondary Structure: Sub-Problems</vt:lpstr>
      <vt:lpstr>Dynamic Programming Over Intervals</vt:lpstr>
      <vt:lpstr>Bottom-Up DP Over Intervals</vt:lpstr>
      <vt:lpstr>Summary</vt:lpstr>
    </vt:vector>
  </TitlesOfParts>
  <Company>International Technological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Faculty Orientation Presentation</dc:title>
  <dc:creator>Barbara Hecker</dc:creator>
  <cp:lastModifiedBy>synopsys</cp:lastModifiedBy>
  <cp:revision>853</cp:revision>
  <dcterms:created xsi:type="dcterms:W3CDTF">2013-05-07T23:48:43Z</dcterms:created>
  <dcterms:modified xsi:type="dcterms:W3CDTF">2015-12-15T04:36:41Z</dcterms:modified>
</cp:coreProperties>
</file>