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25" r:id="rId1"/>
  </p:sldMasterIdLst>
  <p:notesMasterIdLst>
    <p:notesMasterId r:id="rId33"/>
  </p:notesMasterIdLst>
  <p:handoutMasterIdLst>
    <p:handoutMasterId r:id="rId34"/>
  </p:handoutMasterIdLst>
  <p:sldIdLst>
    <p:sldId id="256" r:id="rId2"/>
    <p:sldId id="604" r:id="rId3"/>
    <p:sldId id="695" r:id="rId4"/>
    <p:sldId id="697" r:id="rId5"/>
    <p:sldId id="700" r:id="rId6"/>
    <p:sldId id="702" r:id="rId7"/>
    <p:sldId id="704" r:id="rId8"/>
    <p:sldId id="709" r:id="rId9"/>
    <p:sldId id="711" r:id="rId10"/>
    <p:sldId id="714" r:id="rId11"/>
    <p:sldId id="715" r:id="rId12"/>
    <p:sldId id="716" r:id="rId13"/>
    <p:sldId id="717" r:id="rId14"/>
    <p:sldId id="718" r:id="rId15"/>
    <p:sldId id="719" r:id="rId16"/>
    <p:sldId id="720" r:id="rId17"/>
    <p:sldId id="721" r:id="rId18"/>
    <p:sldId id="722" r:id="rId19"/>
    <p:sldId id="723" r:id="rId20"/>
    <p:sldId id="724" r:id="rId21"/>
    <p:sldId id="725" r:id="rId22"/>
    <p:sldId id="726" r:id="rId23"/>
    <p:sldId id="727" r:id="rId24"/>
    <p:sldId id="728" r:id="rId25"/>
    <p:sldId id="729" r:id="rId26"/>
    <p:sldId id="730" r:id="rId27"/>
    <p:sldId id="731" r:id="rId28"/>
    <p:sldId id="732" r:id="rId29"/>
    <p:sldId id="738" r:id="rId30"/>
    <p:sldId id="743" r:id="rId31"/>
    <p:sldId id="745" r:id="rId3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2CC"/>
    <a:srgbClr val="00939A"/>
    <a:srgbClr val="008F96"/>
    <a:srgbClr val="FAE0A0"/>
    <a:srgbClr val="00ACB5"/>
    <a:srgbClr val="00A8B0"/>
    <a:srgbClr val="00ACEA"/>
    <a:srgbClr val="00C0C0"/>
    <a:srgbClr val="0086EA"/>
    <a:srgbClr val="383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5" autoAdjust="0"/>
    <p:restoredTop sz="95510" autoAdjust="0"/>
  </p:normalViewPr>
  <p:slideViewPr>
    <p:cSldViewPr snapToGrid="0" snapToObjects="1">
      <p:cViewPr varScale="1">
        <p:scale>
          <a:sx n="121" d="100"/>
          <a:sy n="121" d="100"/>
        </p:scale>
        <p:origin x="13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2019D95-3D9B-6B4D-BC89-9DFF030770ED}" type="datetimeFigureOut">
              <a:rPr lang="en-US"/>
              <a:pPr>
                <a:defRPr/>
              </a:pPr>
              <a:t>1/20/19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438DFBC-DDA0-B94A-8263-133608A49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91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B86FB6-4812-8540-A818-438F11ECCD0D}" type="datetimeFigureOut">
              <a:rPr lang="en-US"/>
              <a:pPr>
                <a:defRPr/>
              </a:pPr>
              <a:t>1/20/19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B8E23CC-A730-F04A-BB21-6A9E12C20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6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575" y="228600"/>
            <a:ext cx="4235450" cy="41878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624388" y="2378075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810375" y="237807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6810375" y="228600"/>
            <a:ext cx="2057400" cy="2038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624388" y="228600"/>
            <a:ext cx="2057400" cy="2038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9" name="Picture 13" descr="CREST_2013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75" y="5527739"/>
            <a:ext cx="4038600" cy="40728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282575" y="4617943"/>
            <a:ext cx="7556313" cy="6638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C5CFAC-58F7-4F4D-A94F-2B1224763413}" type="datetime1">
              <a:rPr lang="en-US" smtClean="0"/>
              <a:t>1/20/19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</a:p>
        </p:txBody>
      </p:sp>
    </p:spTree>
    <p:extLst>
      <p:ext uri="{BB962C8B-B14F-4D97-AF65-F5344CB8AC3E}">
        <p14:creationId xmlns:p14="http://schemas.microsoft.com/office/powerpoint/2010/main" val="3181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1922" y="6252457"/>
            <a:ext cx="7202078" cy="6143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148418"/>
            <a:ext cx="8727141" cy="66383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923826"/>
            <a:ext cx="8727141" cy="5202337"/>
          </a:xfrm>
          <a:noFill/>
        </p:spPr>
        <p:txBody>
          <a:bodyPr/>
          <a:lstStyle>
            <a:lvl1pPr marL="228600" indent="-228600">
              <a:buFont typeface="Arial"/>
              <a:buChar char="•"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-228600">
              <a:buFont typeface="Arial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685800" indent="-228600">
              <a:buFont typeface="Arial"/>
              <a:buChar char="•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14400" indent="-228600">
              <a:buFont typeface="Arial"/>
              <a:buChar char="•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143000" indent="-228600">
              <a:buFont typeface="Arial"/>
              <a:buChar char="•"/>
              <a:defRPr sz="1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0"/>
          </p:nvPr>
        </p:nvSpPr>
        <p:spPr>
          <a:xfrm>
            <a:off x="6794500" y="640417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43CAF-5407-4C50-B160-CCAFCB726471}" type="datetime1">
              <a:rPr lang="en-US" smtClean="0"/>
              <a:t>1/20/19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111604" y="6404171"/>
            <a:ext cx="4212996" cy="365125"/>
          </a:xfrm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498931" y="0"/>
            <a:ext cx="421299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100" i="1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B050"/>
                </a:solidFill>
              </a:rPr>
              <a:t>SEN-920</a:t>
            </a:r>
            <a:r>
              <a:rPr lang="en-US" baseline="0" dirty="0">
                <a:solidFill>
                  <a:srgbClr val="00B050"/>
                </a:solidFill>
              </a:rPr>
              <a:t> Computer Algorithms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01706" y="812251"/>
            <a:ext cx="8727141" cy="111575"/>
          </a:xfrm>
          <a:prstGeom prst="rect">
            <a:avLst/>
          </a:prstGeom>
          <a:gradFill flip="none" rotWithShape="0">
            <a:gsLst>
              <a:gs pos="29000">
                <a:srgbClr val="3C895C"/>
              </a:gs>
              <a:gs pos="0">
                <a:schemeClr val="tx2">
                  <a:lumMod val="90000"/>
                  <a:lumOff val="10000"/>
                </a:schemeClr>
              </a:gs>
              <a:gs pos="100000">
                <a:schemeClr val="accent1">
                  <a:tint val="70000"/>
                  <a:shade val="100000"/>
                  <a:alpha val="100000"/>
                  <a:satMod val="200000"/>
                  <a:lumMod val="10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6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86" y="6236167"/>
            <a:ext cx="1639824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66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r>
              <a:rPr lang="en-US" spc="-10"/>
              <a:t>Based on slides by Erik Demaine and Charles Leiserson</a:t>
            </a:r>
            <a:endParaRPr lang="en-US"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fld id="{3190BC59-4A9D-49A5-92FF-41836805D614}" type="datetime1">
              <a:rPr lang="en-US" spc="-10" smtClean="0"/>
              <a:t>1/20/19</a:t>
            </a:fld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7708211" y="5993069"/>
            <a:ext cx="924588" cy="76164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47781"/>
            <a:r>
              <a:rPr lang="en-US" spc="-10"/>
              <a:t>L6.</a:t>
            </a:r>
            <a:fld id="{81D60167-4931-47E6-BA6A-407CBD079E47}" type="slidenum">
              <a:rPr lang="en-US" spc="-10" smtClean="0"/>
              <a:pPr marL="247781"/>
              <a:t>‹#›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261329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9A9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397"/>
            <a:r>
              <a:rPr lang="en-US" spc="-9"/>
              <a:t>Based on slides by Erik Demaine and Charles Leiserson</a:t>
            </a:r>
            <a:endParaRPr lang="en-US" spc="-9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397"/>
            <a:fld id="{C4359E81-1E21-4AAC-9691-7B0370F84D5F}" type="datetime1">
              <a:rPr lang="en-US" spc="-9" smtClean="0"/>
              <a:t>1/20/19</a:t>
            </a:fld>
            <a:endParaRPr lang="en-US" spc="-9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28545" y="6173439"/>
            <a:ext cx="416791" cy="179294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1176"/>
            <a:r>
              <a:rPr lang="en-US" spc="-13"/>
              <a:t>L7</a:t>
            </a:r>
            <a:r>
              <a:rPr lang="en-US" spc="-4"/>
              <a:t>.</a:t>
            </a:r>
            <a:fld id="{81D60167-4931-47E6-BA6A-407CBD079E47}" type="slidenum">
              <a:rPr lang="en-US" spc="-9" smtClean="0"/>
              <a:pPr marL="91176"/>
              <a:t>‹#›</a:t>
            </a:fld>
            <a:endParaRPr lang="en-US" spc="-9" dirty="0"/>
          </a:p>
        </p:txBody>
      </p:sp>
    </p:spTree>
    <p:extLst>
      <p:ext uri="{BB962C8B-B14F-4D97-AF65-F5344CB8AC3E}">
        <p14:creationId xmlns:p14="http://schemas.microsoft.com/office/powerpoint/2010/main" val="321088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64963" y="1743483"/>
            <a:ext cx="3513859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397"/>
            <a:r>
              <a:rPr lang="en-US" spc="-9"/>
              <a:t>Based on slides by Erik Demaine and Charles Leiserson</a:t>
            </a:r>
            <a:endParaRPr lang="en-US" spc="-9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397"/>
            <a:fld id="{47161874-D7F1-490F-BC2F-4EF2DE962E3B}" type="datetime1">
              <a:rPr lang="en-US" spc="-9" smtClean="0"/>
              <a:t>1/20/19</a:t>
            </a:fld>
            <a:endParaRPr lang="en-US" spc="-9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628545" y="6173439"/>
            <a:ext cx="416791" cy="179294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1176"/>
            <a:r>
              <a:rPr lang="en-US" spc="-13"/>
              <a:t>L7</a:t>
            </a:r>
            <a:r>
              <a:rPr lang="en-US" spc="-4"/>
              <a:t>.</a:t>
            </a:r>
            <a:fld id="{81D60167-4931-47E6-BA6A-407CBD079E47}" type="slidenum">
              <a:rPr lang="en-US" spc="-9" smtClean="0"/>
              <a:pPr marL="91176"/>
              <a:t>‹#›</a:t>
            </a:fld>
            <a:endParaRPr lang="en-US" spc="-9" dirty="0"/>
          </a:p>
        </p:txBody>
      </p:sp>
    </p:spTree>
    <p:extLst>
      <p:ext uri="{BB962C8B-B14F-4D97-AF65-F5344CB8AC3E}">
        <p14:creationId xmlns:p14="http://schemas.microsoft.com/office/powerpoint/2010/main" val="168672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1613" y="1317625"/>
            <a:ext cx="78533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1613" y="1981200"/>
            <a:ext cx="7853362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7"/>
          <p:cNvSpPr>
            <a:spLocks noGrp="1"/>
          </p:cNvSpPr>
          <p:nvPr>
            <p:ph type="dt" sz="half" idx="2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F10D738-DDE0-4ED0-BD1A-0EB0868A7E65}" type="datetime1">
              <a:rPr lang="en-US" smtClean="0"/>
              <a:t>1/20/19</a:t>
            </a:fld>
            <a:endParaRPr lang="en-US"/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Based on slides by Erik Demaine and Charles Leiserson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41" r:id="rId2"/>
    <p:sldLayoutId id="2147484043" r:id="rId3"/>
    <p:sldLayoutId id="2147484044" r:id="rId4"/>
    <p:sldLayoutId id="2147484045" r:id="rId5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2000" kern="1200">
          <a:solidFill>
            <a:schemeClr val="accent2"/>
          </a:solidFill>
          <a:latin typeface="Arial" charset="0"/>
          <a:ea typeface="+mn-ea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kern="1200">
          <a:solidFill>
            <a:srgbClr val="936A08"/>
          </a:solidFill>
          <a:latin typeface="Arial" charset="0"/>
          <a:ea typeface="+mn-ea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rgbClr val="6F6F6F"/>
          </a:solidFill>
          <a:latin typeface="Arial" charset="0"/>
          <a:ea typeface="+mn-ea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1600" kern="1200">
          <a:solidFill>
            <a:srgbClr val="6F6F6F"/>
          </a:solidFill>
          <a:latin typeface="Arial" charset="0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ubtitle 12"/>
          <p:cNvSpPr>
            <a:spLocks noGrp="1"/>
          </p:cNvSpPr>
          <p:nvPr>
            <p:ph type="subTitle" idx="1"/>
          </p:nvPr>
        </p:nvSpPr>
        <p:spPr>
          <a:xfrm>
            <a:off x="1522413" y="5807869"/>
            <a:ext cx="6235848" cy="56038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L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ECTURE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 13.   Greedy Algorithms</a:t>
            </a:r>
          </a:p>
        </p:txBody>
      </p:sp>
      <p:sp>
        <p:nvSpPr>
          <p:cNvPr id="6146" name="Title 11"/>
          <p:cNvSpPr>
            <a:spLocks noGrp="1"/>
          </p:cNvSpPr>
          <p:nvPr>
            <p:ph type="title"/>
          </p:nvPr>
        </p:nvSpPr>
        <p:spPr>
          <a:xfrm>
            <a:off x="371475" y="4933950"/>
            <a:ext cx="8475663" cy="663575"/>
          </a:xfrm>
          <a:noFill/>
        </p:spPr>
        <p:txBody>
          <a:bodyPr/>
          <a:lstStyle/>
          <a:p>
            <a:pPr algn="ctr" eaLnBrk="1" hangingPunct="1"/>
            <a:r>
              <a:rPr lang="en-US" b="1">
                <a:ea typeface="ＭＳ Ｐゴシック" charset="0"/>
                <a:cs typeface="ＭＳ Ｐゴシック" charset="0"/>
              </a:rPr>
              <a:t>CSC 580 </a:t>
            </a:r>
            <a:r>
              <a:rPr lang="en-US" b="1" dirty="0">
                <a:ea typeface="ＭＳ Ｐゴシック" charset="0"/>
                <a:cs typeface="ＭＳ Ｐゴシック" charset="0"/>
              </a:rPr>
              <a:t>Computer 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2995394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03220" y="1147452"/>
            <a:ext cx="4737560" cy="2446190"/>
          </a:xfrm>
          <a:custGeom>
            <a:avLst/>
            <a:gdLst/>
            <a:ahLst/>
            <a:cxnLst/>
            <a:rect l="l" t="t" r="r" b="b"/>
            <a:pathLst>
              <a:path w="4724400" h="2437129">
                <a:moveTo>
                  <a:pt x="4724400" y="1980544"/>
                </a:moveTo>
                <a:lnTo>
                  <a:pt x="4723966" y="140156"/>
                </a:lnTo>
                <a:lnTo>
                  <a:pt x="4715323" y="100153"/>
                </a:lnTo>
                <a:lnTo>
                  <a:pt x="4696443" y="64885"/>
                </a:lnTo>
                <a:lnTo>
                  <a:pt x="4668441" y="35832"/>
                </a:lnTo>
                <a:lnTo>
                  <a:pt x="4632433" y="14475"/>
                </a:lnTo>
                <a:lnTo>
                  <a:pt x="4589536" y="2293"/>
                </a:lnTo>
                <a:lnTo>
                  <a:pt x="4557662" y="0"/>
                </a:lnTo>
                <a:lnTo>
                  <a:pt x="4543293" y="2007"/>
                </a:lnTo>
                <a:lnTo>
                  <a:pt x="4503276" y="15514"/>
                </a:lnTo>
                <a:lnTo>
                  <a:pt x="4469206" y="38934"/>
                </a:lnTo>
                <a:lnTo>
                  <a:pt x="4442775" y="70574"/>
                </a:lnTo>
                <a:lnTo>
                  <a:pt x="4425675" y="108741"/>
                </a:lnTo>
                <a:lnTo>
                  <a:pt x="4419600" y="151744"/>
                </a:lnTo>
                <a:lnTo>
                  <a:pt x="4419600" y="304144"/>
                </a:lnTo>
                <a:lnTo>
                  <a:pt x="138062" y="304800"/>
                </a:lnTo>
                <a:lnTo>
                  <a:pt x="96438" y="314627"/>
                </a:lnTo>
                <a:lnTo>
                  <a:pt x="60197" y="334931"/>
                </a:lnTo>
                <a:lnTo>
                  <a:pt x="31032" y="364018"/>
                </a:lnTo>
                <a:lnTo>
                  <a:pt x="10634" y="400198"/>
                </a:lnTo>
                <a:lnTo>
                  <a:pt x="695" y="441777"/>
                </a:lnTo>
                <a:lnTo>
                  <a:pt x="0" y="456544"/>
                </a:lnTo>
                <a:lnTo>
                  <a:pt x="422" y="2296751"/>
                </a:lnTo>
                <a:lnTo>
                  <a:pt x="8969" y="2336569"/>
                </a:lnTo>
                <a:lnTo>
                  <a:pt x="27712" y="2371826"/>
                </a:lnTo>
                <a:lnTo>
                  <a:pt x="55597" y="2400976"/>
                </a:lnTo>
                <a:lnTo>
                  <a:pt x="91568" y="2422470"/>
                </a:lnTo>
                <a:lnTo>
                  <a:pt x="134569" y="2434762"/>
                </a:lnTo>
                <a:lnTo>
                  <a:pt x="166621" y="2437081"/>
                </a:lnTo>
                <a:lnTo>
                  <a:pt x="180898" y="2435053"/>
                </a:lnTo>
                <a:lnTo>
                  <a:pt x="220788" y="2421434"/>
                </a:lnTo>
                <a:lnTo>
                  <a:pt x="254891" y="2397886"/>
                </a:lnTo>
                <a:lnTo>
                  <a:pt x="281439" y="2366176"/>
                </a:lnTo>
                <a:lnTo>
                  <a:pt x="298665" y="2328072"/>
                </a:lnTo>
                <a:lnTo>
                  <a:pt x="304800" y="2285344"/>
                </a:lnTo>
                <a:lnTo>
                  <a:pt x="304800" y="2132944"/>
                </a:lnTo>
                <a:lnTo>
                  <a:pt x="4586221" y="2132281"/>
                </a:lnTo>
                <a:lnTo>
                  <a:pt x="4627647" y="2122364"/>
                </a:lnTo>
                <a:lnTo>
                  <a:pt x="4663876" y="2101929"/>
                </a:lnTo>
                <a:lnTo>
                  <a:pt x="4693139" y="2072744"/>
                </a:lnTo>
                <a:lnTo>
                  <a:pt x="4713668" y="2036575"/>
                </a:lnTo>
                <a:lnTo>
                  <a:pt x="4723696" y="1995191"/>
                </a:lnTo>
                <a:lnTo>
                  <a:pt x="4724400" y="1980544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56045" y="1529350"/>
            <a:ext cx="152188" cy="229450"/>
          </a:xfrm>
          <a:custGeom>
            <a:avLst/>
            <a:gdLst/>
            <a:ahLst/>
            <a:cxnLst/>
            <a:rect l="l" t="t" r="r" b="b"/>
            <a:pathLst>
              <a:path w="151764" h="228600">
                <a:moveTo>
                  <a:pt x="151737" y="90282"/>
                </a:moveTo>
                <a:lnTo>
                  <a:pt x="142472" y="43386"/>
                </a:lnTo>
                <a:lnTo>
                  <a:pt x="117019" y="12468"/>
                </a:lnTo>
                <a:lnTo>
                  <a:pt x="80803" y="0"/>
                </a:lnTo>
                <a:lnTo>
                  <a:pt x="65372" y="1260"/>
                </a:lnTo>
                <a:lnTo>
                  <a:pt x="26798" y="18821"/>
                </a:lnTo>
                <a:lnTo>
                  <a:pt x="3948" y="52013"/>
                </a:lnTo>
                <a:lnTo>
                  <a:pt x="0" y="228460"/>
                </a:lnTo>
                <a:lnTo>
                  <a:pt x="14647" y="227757"/>
                </a:lnTo>
                <a:lnTo>
                  <a:pt x="56031" y="217729"/>
                </a:lnTo>
                <a:lnTo>
                  <a:pt x="92199" y="197199"/>
                </a:lnTo>
                <a:lnTo>
                  <a:pt x="121385" y="167936"/>
                </a:lnTo>
                <a:lnTo>
                  <a:pt x="141820" y="131708"/>
                </a:lnTo>
                <a:lnTo>
                  <a:pt x="151737" y="90282"/>
                </a:lnTo>
                <a:close/>
              </a:path>
            </a:pathLst>
          </a:custGeom>
          <a:solidFill>
            <a:srgbClr val="A4A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35131" y="1147452"/>
            <a:ext cx="305649" cy="305296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304366" y="140156"/>
                </a:moveTo>
                <a:lnTo>
                  <a:pt x="295723" y="100153"/>
                </a:lnTo>
                <a:lnTo>
                  <a:pt x="276843" y="64885"/>
                </a:lnTo>
                <a:lnTo>
                  <a:pt x="248841" y="35832"/>
                </a:lnTo>
                <a:lnTo>
                  <a:pt x="212833" y="14475"/>
                </a:lnTo>
                <a:lnTo>
                  <a:pt x="169936" y="2293"/>
                </a:lnTo>
                <a:lnTo>
                  <a:pt x="138062" y="0"/>
                </a:lnTo>
                <a:lnTo>
                  <a:pt x="123693" y="2007"/>
                </a:lnTo>
                <a:lnTo>
                  <a:pt x="83676" y="15514"/>
                </a:lnTo>
                <a:lnTo>
                  <a:pt x="49606" y="38934"/>
                </a:lnTo>
                <a:lnTo>
                  <a:pt x="23175" y="70574"/>
                </a:lnTo>
                <a:lnTo>
                  <a:pt x="6075" y="108741"/>
                </a:lnTo>
                <a:lnTo>
                  <a:pt x="0" y="151744"/>
                </a:lnTo>
                <a:lnTo>
                  <a:pt x="1047" y="164289"/>
                </a:lnTo>
                <a:lnTo>
                  <a:pt x="18145" y="200221"/>
                </a:lnTo>
                <a:lnTo>
                  <a:pt x="52740" y="222905"/>
                </a:lnTo>
                <a:lnTo>
                  <a:pt x="83310" y="227612"/>
                </a:lnTo>
                <a:lnTo>
                  <a:pt x="97364" y="224935"/>
                </a:lnTo>
                <a:lnTo>
                  <a:pt x="132333" y="203139"/>
                </a:lnTo>
                <a:lnTo>
                  <a:pt x="151014" y="166200"/>
                </a:lnTo>
                <a:lnTo>
                  <a:pt x="152400" y="151744"/>
                </a:lnTo>
                <a:lnTo>
                  <a:pt x="161606" y="303866"/>
                </a:lnTo>
                <a:lnTo>
                  <a:pt x="201978" y="295711"/>
                </a:lnTo>
                <a:lnTo>
                  <a:pt x="237781" y="277167"/>
                </a:lnTo>
                <a:lnTo>
                  <a:pt x="267431" y="249463"/>
                </a:lnTo>
                <a:lnTo>
                  <a:pt x="289343" y="213828"/>
                </a:lnTo>
                <a:lnTo>
                  <a:pt x="301933" y="171494"/>
                </a:lnTo>
                <a:lnTo>
                  <a:pt x="303785" y="156106"/>
                </a:lnTo>
                <a:lnTo>
                  <a:pt x="304366" y="140156"/>
                </a:lnTo>
                <a:close/>
              </a:path>
            </a:pathLst>
          </a:custGeom>
          <a:solidFill>
            <a:srgbClr val="A4A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03220" y="1147452"/>
            <a:ext cx="4737560" cy="2446190"/>
          </a:xfrm>
          <a:custGeom>
            <a:avLst/>
            <a:gdLst/>
            <a:ahLst/>
            <a:cxnLst/>
            <a:rect l="l" t="t" r="r" b="b"/>
            <a:pathLst>
              <a:path w="4724400" h="2437129">
                <a:moveTo>
                  <a:pt x="0" y="456544"/>
                </a:moveTo>
                <a:lnTo>
                  <a:pt x="6075" y="413541"/>
                </a:lnTo>
                <a:lnTo>
                  <a:pt x="23175" y="375374"/>
                </a:lnTo>
                <a:lnTo>
                  <a:pt x="49606" y="343734"/>
                </a:lnTo>
                <a:lnTo>
                  <a:pt x="83676" y="320314"/>
                </a:lnTo>
                <a:lnTo>
                  <a:pt x="123693" y="306807"/>
                </a:lnTo>
                <a:lnTo>
                  <a:pt x="4419600" y="304144"/>
                </a:lnTo>
                <a:lnTo>
                  <a:pt x="4419600" y="151744"/>
                </a:lnTo>
                <a:lnTo>
                  <a:pt x="4425675" y="108741"/>
                </a:lnTo>
                <a:lnTo>
                  <a:pt x="4442775" y="70574"/>
                </a:lnTo>
                <a:lnTo>
                  <a:pt x="4469206" y="38934"/>
                </a:lnTo>
                <a:lnTo>
                  <a:pt x="4503276" y="15514"/>
                </a:lnTo>
                <a:lnTo>
                  <a:pt x="4543293" y="2007"/>
                </a:lnTo>
                <a:lnTo>
                  <a:pt x="4557662" y="0"/>
                </a:lnTo>
                <a:lnTo>
                  <a:pt x="4573899" y="527"/>
                </a:lnTo>
                <a:lnTo>
                  <a:pt x="4618844" y="9321"/>
                </a:lnTo>
                <a:lnTo>
                  <a:pt x="4657272" y="27785"/>
                </a:lnTo>
                <a:lnTo>
                  <a:pt x="4688067" y="54437"/>
                </a:lnTo>
                <a:lnTo>
                  <a:pt x="4710112" y="87798"/>
                </a:lnTo>
                <a:lnTo>
                  <a:pt x="4722292" y="126387"/>
                </a:lnTo>
                <a:lnTo>
                  <a:pt x="4724400" y="1980544"/>
                </a:lnTo>
                <a:lnTo>
                  <a:pt x="4723696" y="1995191"/>
                </a:lnTo>
                <a:lnTo>
                  <a:pt x="4713668" y="2036575"/>
                </a:lnTo>
                <a:lnTo>
                  <a:pt x="4693139" y="2072744"/>
                </a:lnTo>
                <a:lnTo>
                  <a:pt x="4663876" y="2101929"/>
                </a:lnTo>
                <a:lnTo>
                  <a:pt x="4627647" y="2122364"/>
                </a:lnTo>
                <a:lnTo>
                  <a:pt x="4586221" y="2132281"/>
                </a:lnTo>
                <a:lnTo>
                  <a:pt x="304800" y="2132944"/>
                </a:lnTo>
                <a:lnTo>
                  <a:pt x="304800" y="2285344"/>
                </a:lnTo>
                <a:lnTo>
                  <a:pt x="298665" y="2328072"/>
                </a:lnTo>
                <a:lnTo>
                  <a:pt x="281439" y="2366176"/>
                </a:lnTo>
                <a:lnTo>
                  <a:pt x="254891" y="2397886"/>
                </a:lnTo>
                <a:lnTo>
                  <a:pt x="220788" y="2421434"/>
                </a:lnTo>
                <a:lnTo>
                  <a:pt x="180898" y="2435053"/>
                </a:lnTo>
                <a:lnTo>
                  <a:pt x="166621" y="2437081"/>
                </a:lnTo>
                <a:lnTo>
                  <a:pt x="150283" y="2436547"/>
                </a:lnTo>
                <a:lnTo>
                  <a:pt x="105172" y="2427666"/>
                </a:lnTo>
                <a:lnTo>
                  <a:pt x="66741" y="2409068"/>
                </a:lnTo>
                <a:lnTo>
                  <a:pt x="36044" y="2382298"/>
                </a:lnTo>
                <a:lnTo>
                  <a:pt x="14136" y="2348904"/>
                </a:lnTo>
                <a:lnTo>
                  <a:pt x="2073" y="2310435"/>
                </a:lnTo>
                <a:lnTo>
                  <a:pt x="422" y="2296751"/>
                </a:lnTo>
                <a:lnTo>
                  <a:pt x="0" y="45654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03220" y="1529246"/>
            <a:ext cx="305649" cy="22945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76164"/>
                </a:moveTo>
                <a:lnTo>
                  <a:pt x="6075" y="118893"/>
                </a:lnTo>
                <a:lnTo>
                  <a:pt x="23175" y="156996"/>
                </a:lnTo>
                <a:lnTo>
                  <a:pt x="49606" y="188706"/>
                </a:lnTo>
                <a:lnTo>
                  <a:pt x="83676" y="212255"/>
                </a:lnTo>
                <a:lnTo>
                  <a:pt x="123693" y="225874"/>
                </a:lnTo>
                <a:lnTo>
                  <a:pt x="138062" y="227901"/>
                </a:lnTo>
                <a:lnTo>
                  <a:pt x="154298" y="227368"/>
                </a:lnTo>
                <a:lnTo>
                  <a:pt x="199243" y="218494"/>
                </a:lnTo>
                <a:lnTo>
                  <a:pt x="237670" y="199908"/>
                </a:lnTo>
                <a:lnTo>
                  <a:pt x="268465" y="173157"/>
                </a:lnTo>
                <a:lnTo>
                  <a:pt x="290511" y="139784"/>
                </a:lnTo>
                <a:lnTo>
                  <a:pt x="302691" y="101337"/>
                </a:lnTo>
                <a:lnTo>
                  <a:pt x="304366" y="87660"/>
                </a:lnTo>
                <a:lnTo>
                  <a:pt x="303304" y="70890"/>
                </a:lnTo>
                <a:lnTo>
                  <a:pt x="287363" y="29945"/>
                </a:lnTo>
                <a:lnTo>
                  <a:pt x="256715" y="5525"/>
                </a:lnTo>
                <a:lnTo>
                  <a:pt x="230925" y="0"/>
                </a:lnTo>
                <a:lnTo>
                  <a:pt x="215966" y="1332"/>
                </a:lnTo>
                <a:lnTo>
                  <a:pt x="178190" y="19465"/>
                </a:lnTo>
                <a:lnTo>
                  <a:pt x="155863" y="53545"/>
                </a:lnTo>
                <a:lnTo>
                  <a:pt x="152400" y="22856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08869" y="1605694"/>
            <a:ext cx="0" cy="1682632"/>
          </a:xfrm>
          <a:custGeom>
            <a:avLst/>
            <a:gdLst/>
            <a:ahLst/>
            <a:cxnLst/>
            <a:rect l="l" t="t" r="r" b="b"/>
            <a:pathLst>
              <a:path h="1676400">
                <a:moveTo>
                  <a:pt x="0" y="0"/>
                </a:moveTo>
                <a:lnTo>
                  <a:pt x="0" y="1676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35131" y="1299761"/>
            <a:ext cx="305649" cy="152967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304800" y="0"/>
                </a:moveTo>
                <a:lnTo>
                  <a:pt x="298665" y="42728"/>
                </a:lnTo>
                <a:lnTo>
                  <a:pt x="281439" y="80832"/>
                </a:lnTo>
                <a:lnTo>
                  <a:pt x="254891" y="112542"/>
                </a:lnTo>
                <a:lnTo>
                  <a:pt x="220788" y="136090"/>
                </a:lnTo>
                <a:lnTo>
                  <a:pt x="180898" y="149709"/>
                </a:lnTo>
                <a:lnTo>
                  <a:pt x="166621" y="151737"/>
                </a:lnTo>
                <a:lnTo>
                  <a:pt x="0" y="1523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35131" y="1299761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1680" y="40416"/>
                </a:lnTo>
                <a:lnTo>
                  <a:pt x="42005" y="68045"/>
                </a:lnTo>
                <a:lnTo>
                  <a:pt x="69089" y="75868"/>
                </a:lnTo>
                <a:lnTo>
                  <a:pt x="85014" y="74709"/>
                </a:lnTo>
                <a:lnTo>
                  <a:pt x="124445" y="57816"/>
                </a:lnTo>
                <a:lnTo>
                  <a:pt x="147874" y="25612"/>
                </a:lnTo>
                <a:lnTo>
                  <a:pt x="151352" y="12545"/>
                </a:lnTo>
                <a:lnTo>
                  <a:pt x="152400" y="1523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07522" y="3922788"/>
            <a:ext cx="7298006" cy="1772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 indent="-637">
              <a:lnSpc>
                <a:spcPct val="90400"/>
              </a:lnSpc>
              <a:tabLst>
                <a:tab pos="1905173" algn="l"/>
                <a:tab pos="2510930" algn="l"/>
              </a:tabLst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3200" spc="-15" dirty="0">
                <a:latin typeface="Times New Roman"/>
                <a:cs typeface="Times New Roman"/>
              </a:rPr>
              <a:t>Let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MS</a:t>
            </a:r>
            <a:r>
              <a:rPr sz="3200" dirty="0">
                <a:latin typeface="Times New Roman"/>
                <a:cs typeface="Times New Roman"/>
              </a:rPr>
              <a:t>T 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let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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.	Suppose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 least-weight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edge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connecting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. </a:t>
            </a:r>
            <a:r>
              <a:rPr sz="3200" spc="-15" dirty="0">
                <a:latin typeface="Times New Roman"/>
                <a:cs typeface="Times New Roman"/>
              </a:rPr>
              <a:t>Then,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5" dirty="0">
                <a:latin typeface="Times New Roman"/>
                <a:cs typeface="Times New Roman"/>
              </a:rPr>
              <a:t>Hallmark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for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“Greedy”</a:t>
            </a:r>
            <a:r>
              <a:rPr lang="en-US" spc="-20" dirty="0">
                <a:latin typeface="Times New Roman"/>
                <a:cs typeface="Times New Roman"/>
              </a:rPr>
              <a:t> Algorithms</a:t>
            </a:r>
            <a:br>
              <a:rPr lang="en-US" dirty="0">
                <a:latin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0648E4E0-978C-492E-B517-0377DA6951C6}" type="datetime1">
              <a:rPr lang="en-US" spc="-10" smtClean="0"/>
              <a:t>1/20/19</a:t>
            </a:fld>
            <a:endParaRPr spc="-1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18" name="object 12"/>
          <p:cNvSpPr txBox="1"/>
          <p:nvPr/>
        </p:nvSpPr>
        <p:spPr>
          <a:xfrm>
            <a:off x="907518" y="1723812"/>
            <a:ext cx="7298006" cy="1346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1663" marR="1565669" indent="-1911" algn="ctr">
              <a:lnSpc>
                <a:spcPts val="3461"/>
              </a:lnSpc>
            </a:pP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Greedy-choice</a:t>
            </a:r>
            <a:r>
              <a:rPr sz="3200" b="1" i="1" spc="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property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latin typeface="Times New Roman"/>
                <a:cs typeface="Times New Roman"/>
              </a:rPr>
              <a:t>A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locally</a:t>
            </a:r>
            <a:r>
              <a:rPr sz="3200" i="1" spc="-1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optimal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choice</a:t>
            </a:r>
            <a:r>
              <a:rPr sz="3200" i="1" spc="-10" dirty="0">
                <a:latin typeface="Times New Roman"/>
                <a:cs typeface="Times New Roman"/>
              </a:rPr>
              <a:t> is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globally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optimal.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007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>
              <a:lnSpc>
                <a:spcPts val="5276"/>
              </a:lnSpc>
            </a:pPr>
            <a:r>
              <a:rPr spc="-25" dirty="0"/>
              <a:t>Proof</a:t>
            </a:r>
            <a:r>
              <a:rPr spc="-10" dirty="0"/>
              <a:t> </a:t>
            </a:r>
            <a:r>
              <a:rPr spc="-30" dirty="0"/>
              <a:t>o</a:t>
            </a:r>
            <a:r>
              <a:rPr spc="-15" dirty="0"/>
              <a:t>f</a:t>
            </a:r>
            <a:r>
              <a:rPr spc="-5" dirty="0"/>
              <a:t> </a:t>
            </a:r>
            <a:r>
              <a:rPr lang="en-US" spc="-30" dirty="0"/>
              <a:t>T</a:t>
            </a:r>
            <a:r>
              <a:rPr spc="-30" dirty="0"/>
              <a:t>heorem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9735D876-8DDB-4068-B278-93B44A48E97C}" type="datetime1">
              <a:rPr lang="en-US" spc="-10" smtClean="0"/>
              <a:t>1/20/19</a:t>
            </a:fld>
            <a:endParaRPr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1546" y="3309686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35" y="89736"/>
                </a:moveTo>
                <a:lnTo>
                  <a:pt x="144897" y="43522"/>
                </a:lnTo>
                <a:lnTo>
                  <a:pt x="119410" y="12815"/>
                </a:lnTo>
                <a:lnTo>
                  <a:pt x="82567" y="181"/>
                </a:lnTo>
                <a:lnTo>
                  <a:pt x="77133" y="0"/>
                </a:lnTo>
                <a:lnTo>
                  <a:pt x="62690" y="1334"/>
                </a:lnTo>
                <a:lnTo>
                  <a:pt x="25560" y="19490"/>
                </a:lnTo>
                <a:lnTo>
                  <a:pt x="3062" y="53986"/>
                </a:lnTo>
                <a:lnTo>
                  <a:pt x="0" y="68031"/>
                </a:lnTo>
                <a:lnTo>
                  <a:pt x="1024" y="84399"/>
                </a:lnTo>
                <a:lnTo>
                  <a:pt x="16993" y="124858"/>
                </a:lnTo>
                <a:lnTo>
                  <a:pt x="47828" y="149515"/>
                </a:lnTo>
                <a:lnTo>
                  <a:pt x="73804" y="155376"/>
                </a:lnTo>
                <a:lnTo>
                  <a:pt x="89153" y="154094"/>
                </a:lnTo>
                <a:lnTo>
                  <a:pt x="127571" y="136472"/>
                </a:lnTo>
                <a:lnTo>
                  <a:pt x="150575" y="103195"/>
                </a:lnTo>
                <a:lnTo>
                  <a:pt x="153935" y="8973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330" y="3283682"/>
            <a:ext cx="154735" cy="156791"/>
          </a:xfrm>
          <a:custGeom>
            <a:avLst/>
            <a:gdLst/>
            <a:ahLst/>
            <a:cxnLst/>
            <a:rect l="l" t="t" r="r" b="b"/>
            <a:pathLst>
              <a:path w="154304" h="156210">
                <a:moveTo>
                  <a:pt x="153773" y="90818"/>
                </a:moveTo>
                <a:lnTo>
                  <a:pt x="144827" y="44503"/>
                </a:lnTo>
                <a:lnTo>
                  <a:pt x="119556" y="13404"/>
                </a:lnTo>
                <a:lnTo>
                  <a:pt x="83403" y="255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16" y="84663"/>
                </a:lnTo>
                <a:lnTo>
                  <a:pt x="16867" y="125334"/>
                </a:lnTo>
                <a:lnTo>
                  <a:pt x="47499" y="150125"/>
                </a:lnTo>
                <a:lnTo>
                  <a:pt x="73325" y="156116"/>
                </a:lnTo>
                <a:lnTo>
                  <a:pt x="88500" y="154859"/>
                </a:lnTo>
                <a:lnTo>
                  <a:pt x="126848" y="137438"/>
                </a:lnTo>
                <a:lnTo>
                  <a:pt x="150235" y="104299"/>
                </a:lnTo>
                <a:lnTo>
                  <a:pt x="153773" y="90818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6330" y="3283682"/>
            <a:ext cx="154735" cy="156791"/>
          </a:xfrm>
          <a:custGeom>
            <a:avLst/>
            <a:gdLst/>
            <a:ahLst/>
            <a:cxnLst/>
            <a:rect l="l" t="t" r="r" b="b"/>
            <a:pathLst>
              <a:path w="154304" h="156210">
                <a:moveTo>
                  <a:pt x="77133" y="0"/>
                </a:moveTo>
                <a:lnTo>
                  <a:pt x="36649" y="11491"/>
                </a:lnTo>
                <a:lnTo>
                  <a:pt x="8513" y="41396"/>
                </a:lnTo>
                <a:lnTo>
                  <a:pt x="0" y="68178"/>
                </a:lnTo>
                <a:lnTo>
                  <a:pt x="1016" y="84663"/>
                </a:lnTo>
                <a:lnTo>
                  <a:pt x="16867" y="125334"/>
                </a:lnTo>
                <a:lnTo>
                  <a:pt x="47499" y="150125"/>
                </a:lnTo>
                <a:lnTo>
                  <a:pt x="73325" y="156116"/>
                </a:lnTo>
                <a:lnTo>
                  <a:pt x="88500" y="154859"/>
                </a:lnTo>
                <a:lnTo>
                  <a:pt x="126848" y="137438"/>
                </a:lnTo>
                <a:lnTo>
                  <a:pt x="150235" y="104299"/>
                </a:lnTo>
                <a:lnTo>
                  <a:pt x="153773" y="90818"/>
                </a:lnTo>
                <a:lnTo>
                  <a:pt x="152941" y="73858"/>
                </a:lnTo>
                <a:lnTo>
                  <a:pt x="137948" y="32311"/>
                </a:lnTo>
                <a:lnTo>
                  <a:pt x="108445" y="6891"/>
                </a:lnTo>
                <a:lnTo>
                  <a:pt x="7713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546" y="3760172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49" y="89826"/>
                </a:moveTo>
                <a:lnTo>
                  <a:pt x="144910" y="43908"/>
                </a:lnTo>
                <a:lnTo>
                  <a:pt x="119443" y="13032"/>
                </a:lnTo>
                <a:lnTo>
                  <a:pt x="82628" y="189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715"/>
                </a:lnTo>
                <a:lnTo>
                  <a:pt x="17023" y="125244"/>
                </a:lnTo>
                <a:lnTo>
                  <a:pt x="47908" y="149652"/>
                </a:lnTo>
                <a:lnTo>
                  <a:pt x="73920" y="155383"/>
                </a:lnTo>
                <a:lnTo>
                  <a:pt x="89246" y="154122"/>
                </a:lnTo>
                <a:lnTo>
                  <a:pt x="127623" y="136701"/>
                </a:lnTo>
                <a:lnTo>
                  <a:pt x="150601" y="103422"/>
                </a:lnTo>
                <a:lnTo>
                  <a:pt x="153949" y="8982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6330" y="3734934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30" y="89649"/>
                </a:moveTo>
                <a:lnTo>
                  <a:pt x="144727" y="43812"/>
                </a:lnTo>
                <a:lnTo>
                  <a:pt x="119040" y="12978"/>
                </a:lnTo>
                <a:lnTo>
                  <a:pt x="82416" y="180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1" y="155381"/>
                </a:lnTo>
                <a:lnTo>
                  <a:pt x="89043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6330" y="3734934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77133" y="0"/>
                </a:moveTo>
                <a:lnTo>
                  <a:pt x="36649" y="11491"/>
                </a:lnTo>
                <a:lnTo>
                  <a:pt x="8513" y="41396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1" y="155381"/>
                </a:lnTo>
                <a:lnTo>
                  <a:pt x="89043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lnTo>
                  <a:pt x="153036" y="72890"/>
                </a:lnTo>
                <a:lnTo>
                  <a:pt x="137722" y="31718"/>
                </a:lnTo>
                <a:lnTo>
                  <a:pt x="107773" y="6559"/>
                </a:lnTo>
                <a:lnTo>
                  <a:pt x="7713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0546" y="3119745"/>
            <a:ext cx="1323842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56"/>
              </a:lnSpc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39">
              <a:lnSpc>
                <a:spcPts val="3656"/>
              </a:lnSpc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84682" y="1359172"/>
            <a:ext cx="6526586" cy="24009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2993" y="1258652"/>
            <a:ext cx="6951605" cy="1487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246547" algn="l"/>
                <a:tab pos="4618022" algn="l"/>
              </a:tabLst>
            </a:pP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3200" spc="-15" dirty="0">
                <a:latin typeface="Times New Roman"/>
                <a:cs typeface="Times New Roman"/>
              </a:rPr>
              <a:t>Suppose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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.	</a:t>
            </a:r>
            <a:r>
              <a:rPr sz="3200" spc="-20" dirty="0">
                <a:latin typeface="Times New Roman"/>
                <a:cs typeface="Times New Roman"/>
              </a:rPr>
              <a:t>Cut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paste.</a:t>
            </a:r>
            <a:endParaRPr sz="3200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3300">
              <a:latin typeface="Times New Roman"/>
              <a:cs typeface="Times New Roman"/>
            </a:endParaRPr>
          </a:p>
          <a:p>
            <a:pPr marL="12739">
              <a:lnSpc>
                <a:spcPts val="3837"/>
              </a:lnSpc>
              <a:tabLst>
                <a:tab pos="4910390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	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01254" y="2915931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86608" y="3386591"/>
            <a:ext cx="3658874" cy="769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039"/>
              </a:lnSpc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least-weigh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edge connectin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6006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584682" y="1359172"/>
            <a:ext cx="6526586" cy="2400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2993" y="1258652"/>
            <a:ext cx="6951605" cy="1487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246547" algn="l"/>
                <a:tab pos="4618022" algn="l"/>
              </a:tabLst>
            </a:pP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3200" spc="-15" dirty="0">
                <a:latin typeface="Times New Roman"/>
                <a:cs typeface="Times New Roman"/>
              </a:rPr>
              <a:t>Suppose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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.	</a:t>
            </a:r>
            <a:r>
              <a:rPr sz="3200" spc="-20" dirty="0">
                <a:latin typeface="Times New Roman"/>
                <a:cs typeface="Times New Roman"/>
              </a:rPr>
              <a:t>Cut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paste.</a:t>
            </a:r>
            <a:endParaRPr sz="3200" dirty="0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12739">
              <a:lnSpc>
                <a:spcPts val="3837"/>
              </a:lnSpc>
              <a:tabLst>
                <a:tab pos="4910390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	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>
              <a:lnSpc>
                <a:spcPts val="5276"/>
              </a:lnSpc>
            </a:pPr>
            <a:r>
              <a:rPr spc="-25" dirty="0"/>
              <a:t>Proof</a:t>
            </a:r>
            <a:r>
              <a:rPr spc="-10" dirty="0"/>
              <a:t> </a:t>
            </a:r>
            <a:r>
              <a:rPr spc="-30" dirty="0"/>
              <a:t>o</a:t>
            </a:r>
            <a:r>
              <a:rPr spc="-15" dirty="0"/>
              <a:t>f</a:t>
            </a:r>
            <a:r>
              <a:rPr spc="-5" dirty="0"/>
              <a:t> </a:t>
            </a:r>
            <a:r>
              <a:rPr lang="en-US" spc="-30" dirty="0"/>
              <a:t>T</a:t>
            </a:r>
            <a:r>
              <a:rPr spc="-30" dirty="0"/>
              <a:t>heorem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306D9D10-DBA0-4871-824C-808046E0EFAD}" type="datetime1">
              <a:rPr lang="en-US" spc="-10" smtClean="0"/>
              <a:t>1/20/19</a:t>
            </a:fld>
            <a:endParaRPr spc="-10"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1546" y="3309686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35" y="89736"/>
                </a:moveTo>
                <a:lnTo>
                  <a:pt x="144897" y="43522"/>
                </a:lnTo>
                <a:lnTo>
                  <a:pt x="119410" y="12815"/>
                </a:lnTo>
                <a:lnTo>
                  <a:pt x="82567" y="181"/>
                </a:lnTo>
                <a:lnTo>
                  <a:pt x="77133" y="0"/>
                </a:lnTo>
                <a:lnTo>
                  <a:pt x="62690" y="1334"/>
                </a:lnTo>
                <a:lnTo>
                  <a:pt x="25560" y="19490"/>
                </a:lnTo>
                <a:lnTo>
                  <a:pt x="3062" y="53986"/>
                </a:lnTo>
                <a:lnTo>
                  <a:pt x="0" y="68031"/>
                </a:lnTo>
                <a:lnTo>
                  <a:pt x="1024" y="84399"/>
                </a:lnTo>
                <a:lnTo>
                  <a:pt x="16993" y="124858"/>
                </a:lnTo>
                <a:lnTo>
                  <a:pt x="47828" y="149515"/>
                </a:lnTo>
                <a:lnTo>
                  <a:pt x="73804" y="155376"/>
                </a:lnTo>
                <a:lnTo>
                  <a:pt x="89153" y="154094"/>
                </a:lnTo>
                <a:lnTo>
                  <a:pt x="127571" y="136472"/>
                </a:lnTo>
                <a:lnTo>
                  <a:pt x="150575" y="103195"/>
                </a:lnTo>
                <a:lnTo>
                  <a:pt x="153935" y="8973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6330" y="3283682"/>
            <a:ext cx="154735" cy="156791"/>
          </a:xfrm>
          <a:custGeom>
            <a:avLst/>
            <a:gdLst/>
            <a:ahLst/>
            <a:cxnLst/>
            <a:rect l="l" t="t" r="r" b="b"/>
            <a:pathLst>
              <a:path w="154304" h="156210">
                <a:moveTo>
                  <a:pt x="153773" y="90818"/>
                </a:moveTo>
                <a:lnTo>
                  <a:pt x="144827" y="44503"/>
                </a:lnTo>
                <a:lnTo>
                  <a:pt x="119556" y="13404"/>
                </a:lnTo>
                <a:lnTo>
                  <a:pt x="83403" y="255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16" y="84663"/>
                </a:lnTo>
                <a:lnTo>
                  <a:pt x="16867" y="125334"/>
                </a:lnTo>
                <a:lnTo>
                  <a:pt x="47499" y="150125"/>
                </a:lnTo>
                <a:lnTo>
                  <a:pt x="73325" y="156116"/>
                </a:lnTo>
                <a:lnTo>
                  <a:pt x="88500" y="154859"/>
                </a:lnTo>
                <a:lnTo>
                  <a:pt x="126848" y="137438"/>
                </a:lnTo>
                <a:lnTo>
                  <a:pt x="150235" y="104299"/>
                </a:lnTo>
                <a:lnTo>
                  <a:pt x="153773" y="90818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6330" y="3283682"/>
            <a:ext cx="154735" cy="156791"/>
          </a:xfrm>
          <a:custGeom>
            <a:avLst/>
            <a:gdLst/>
            <a:ahLst/>
            <a:cxnLst/>
            <a:rect l="l" t="t" r="r" b="b"/>
            <a:pathLst>
              <a:path w="154304" h="156210">
                <a:moveTo>
                  <a:pt x="77133" y="0"/>
                </a:moveTo>
                <a:lnTo>
                  <a:pt x="36649" y="11491"/>
                </a:lnTo>
                <a:lnTo>
                  <a:pt x="8513" y="41396"/>
                </a:lnTo>
                <a:lnTo>
                  <a:pt x="0" y="68178"/>
                </a:lnTo>
                <a:lnTo>
                  <a:pt x="1016" y="84663"/>
                </a:lnTo>
                <a:lnTo>
                  <a:pt x="16867" y="125334"/>
                </a:lnTo>
                <a:lnTo>
                  <a:pt x="47499" y="150125"/>
                </a:lnTo>
                <a:lnTo>
                  <a:pt x="73325" y="156116"/>
                </a:lnTo>
                <a:lnTo>
                  <a:pt x="88500" y="154859"/>
                </a:lnTo>
                <a:lnTo>
                  <a:pt x="126848" y="137438"/>
                </a:lnTo>
                <a:lnTo>
                  <a:pt x="150235" y="104299"/>
                </a:lnTo>
                <a:lnTo>
                  <a:pt x="153773" y="90818"/>
                </a:lnTo>
                <a:lnTo>
                  <a:pt x="152941" y="73858"/>
                </a:lnTo>
                <a:lnTo>
                  <a:pt x="137948" y="32311"/>
                </a:lnTo>
                <a:lnTo>
                  <a:pt x="108445" y="6891"/>
                </a:lnTo>
                <a:lnTo>
                  <a:pt x="7713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1546" y="3760172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49" y="89826"/>
                </a:moveTo>
                <a:lnTo>
                  <a:pt x="144910" y="43908"/>
                </a:lnTo>
                <a:lnTo>
                  <a:pt x="119443" y="13032"/>
                </a:lnTo>
                <a:lnTo>
                  <a:pt x="82628" y="189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715"/>
                </a:lnTo>
                <a:lnTo>
                  <a:pt x="17023" y="125244"/>
                </a:lnTo>
                <a:lnTo>
                  <a:pt x="47908" y="149652"/>
                </a:lnTo>
                <a:lnTo>
                  <a:pt x="73920" y="155383"/>
                </a:lnTo>
                <a:lnTo>
                  <a:pt x="89246" y="154122"/>
                </a:lnTo>
                <a:lnTo>
                  <a:pt x="127623" y="136701"/>
                </a:lnTo>
                <a:lnTo>
                  <a:pt x="150601" y="103422"/>
                </a:lnTo>
                <a:lnTo>
                  <a:pt x="153949" y="8982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6330" y="3734934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30" y="89649"/>
                </a:moveTo>
                <a:lnTo>
                  <a:pt x="144727" y="43812"/>
                </a:lnTo>
                <a:lnTo>
                  <a:pt x="119040" y="12978"/>
                </a:lnTo>
                <a:lnTo>
                  <a:pt x="82416" y="180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1" y="155381"/>
                </a:lnTo>
                <a:lnTo>
                  <a:pt x="89043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6330" y="3734934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77133" y="0"/>
                </a:moveTo>
                <a:lnTo>
                  <a:pt x="36649" y="11491"/>
                </a:lnTo>
                <a:lnTo>
                  <a:pt x="8513" y="41396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1" y="155381"/>
                </a:lnTo>
                <a:lnTo>
                  <a:pt x="89043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lnTo>
                  <a:pt x="153036" y="72890"/>
                </a:lnTo>
                <a:lnTo>
                  <a:pt x="137722" y="31718"/>
                </a:lnTo>
                <a:lnTo>
                  <a:pt x="107773" y="6559"/>
                </a:lnTo>
                <a:lnTo>
                  <a:pt x="7713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0546" y="3119745"/>
            <a:ext cx="1323842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56"/>
              </a:lnSpc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39">
              <a:lnSpc>
                <a:spcPts val="3656"/>
              </a:lnSpc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01254" y="2915931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86608" y="3386591"/>
            <a:ext cx="3658874" cy="769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039"/>
              </a:lnSpc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least-weigh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edge connectin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3003" y="4303337"/>
            <a:ext cx="80532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5" dirty="0">
                <a:latin typeface="Times New Roman"/>
                <a:cs typeface="Times New Roman"/>
              </a:rPr>
              <a:t>Consider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unique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simple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from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5994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>
              <a:lnSpc>
                <a:spcPts val="5276"/>
              </a:lnSpc>
            </a:pPr>
            <a:r>
              <a:rPr spc="-25" dirty="0"/>
              <a:t>Proof</a:t>
            </a:r>
            <a:r>
              <a:rPr spc="-10" dirty="0"/>
              <a:t> </a:t>
            </a:r>
            <a:r>
              <a:rPr spc="-30" dirty="0"/>
              <a:t>o</a:t>
            </a:r>
            <a:r>
              <a:rPr spc="-15" dirty="0"/>
              <a:t>f</a:t>
            </a:r>
            <a:r>
              <a:rPr spc="-5" dirty="0"/>
              <a:t> </a:t>
            </a:r>
            <a:r>
              <a:rPr lang="en-US" spc="-30" dirty="0"/>
              <a:t>T</a:t>
            </a:r>
            <a:r>
              <a:rPr spc="-30" dirty="0"/>
              <a:t>heorem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FD0E7603-FC94-45C7-BC44-FF5EF7D60022}" type="datetime1">
              <a:rPr lang="en-US" spc="-10" smtClean="0"/>
              <a:t>1/20/19</a:t>
            </a:fld>
            <a:endParaRPr spc="-10"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4682" y="1359172"/>
            <a:ext cx="6526586" cy="24009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1546" y="3309686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35" y="89736"/>
                </a:moveTo>
                <a:lnTo>
                  <a:pt x="144897" y="43522"/>
                </a:lnTo>
                <a:lnTo>
                  <a:pt x="119410" y="12815"/>
                </a:lnTo>
                <a:lnTo>
                  <a:pt x="82567" y="181"/>
                </a:lnTo>
                <a:lnTo>
                  <a:pt x="77133" y="0"/>
                </a:lnTo>
                <a:lnTo>
                  <a:pt x="62690" y="1334"/>
                </a:lnTo>
                <a:lnTo>
                  <a:pt x="25560" y="19490"/>
                </a:lnTo>
                <a:lnTo>
                  <a:pt x="3062" y="53986"/>
                </a:lnTo>
                <a:lnTo>
                  <a:pt x="0" y="68031"/>
                </a:lnTo>
                <a:lnTo>
                  <a:pt x="1024" y="84399"/>
                </a:lnTo>
                <a:lnTo>
                  <a:pt x="16993" y="124858"/>
                </a:lnTo>
                <a:lnTo>
                  <a:pt x="47828" y="149515"/>
                </a:lnTo>
                <a:lnTo>
                  <a:pt x="73804" y="155376"/>
                </a:lnTo>
                <a:lnTo>
                  <a:pt x="89153" y="154094"/>
                </a:lnTo>
                <a:lnTo>
                  <a:pt x="127571" y="136472"/>
                </a:lnTo>
                <a:lnTo>
                  <a:pt x="150575" y="103195"/>
                </a:lnTo>
                <a:lnTo>
                  <a:pt x="153935" y="8973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6330" y="3283682"/>
            <a:ext cx="154735" cy="156791"/>
          </a:xfrm>
          <a:custGeom>
            <a:avLst/>
            <a:gdLst/>
            <a:ahLst/>
            <a:cxnLst/>
            <a:rect l="l" t="t" r="r" b="b"/>
            <a:pathLst>
              <a:path w="154304" h="156210">
                <a:moveTo>
                  <a:pt x="153773" y="90818"/>
                </a:moveTo>
                <a:lnTo>
                  <a:pt x="144827" y="44503"/>
                </a:lnTo>
                <a:lnTo>
                  <a:pt x="119556" y="13404"/>
                </a:lnTo>
                <a:lnTo>
                  <a:pt x="83403" y="255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16" y="84663"/>
                </a:lnTo>
                <a:lnTo>
                  <a:pt x="16867" y="125334"/>
                </a:lnTo>
                <a:lnTo>
                  <a:pt x="47499" y="150125"/>
                </a:lnTo>
                <a:lnTo>
                  <a:pt x="73325" y="156116"/>
                </a:lnTo>
                <a:lnTo>
                  <a:pt x="88500" y="154859"/>
                </a:lnTo>
                <a:lnTo>
                  <a:pt x="126848" y="137438"/>
                </a:lnTo>
                <a:lnTo>
                  <a:pt x="150235" y="104299"/>
                </a:lnTo>
                <a:lnTo>
                  <a:pt x="153773" y="90818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6330" y="3283682"/>
            <a:ext cx="154735" cy="156791"/>
          </a:xfrm>
          <a:custGeom>
            <a:avLst/>
            <a:gdLst/>
            <a:ahLst/>
            <a:cxnLst/>
            <a:rect l="l" t="t" r="r" b="b"/>
            <a:pathLst>
              <a:path w="154304" h="156210">
                <a:moveTo>
                  <a:pt x="77133" y="0"/>
                </a:moveTo>
                <a:lnTo>
                  <a:pt x="36649" y="11491"/>
                </a:lnTo>
                <a:lnTo>
                  <a:pt x="8513" y="41396"/>
                </a:lnTo>
                <a:lnTo>
                  <a:pt x="0" y="68178"/>
                </a:lnTo>
                <a:lnTo>
                  <a:pt x="1016" y="84663"/>
                </a:lnTo>
                <a:lnTo>
                  <a:pt x="16867" y="125334"/>
                </a:lnTo>
                <a:lnTo>
                  <a:pt x="47499" y="150125"/>
                </a:lnTo>
                <a:lnTo>
                  <a:pt x="73325" y="156116"/>
                </a:lnTo>
                <a:lnTo>
                  <a:pt x="88500" y="154859"/>
                </a:lnTo>
                <a:lnTo>
                  <a:pt x="126848" y="137438"/>
                </a:lnTo>
                <a:lnTo>
                  <a:pt x="150235" y="104299"/>
                </a:lnTo>
                <a:lnTo>
                  <a:pt x="153773" y="90818"/>
                </a:lnTo>
                <a:lnTo>
                  <a:pt x="152941" y="73858"/>
                </a:lnTo>
                <a:lnTo>
                  <a:pt x="137948" y="32311"/>
                </a:lnTo>
                <a:lnTo>
                  <a:pt x="108445" y="6891"/>
                </a:lnTo>
                <a:lnTo>
                  <a:pt x="7713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1546" y="3760172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49" y="89826"/>
                </a:moveTo>
                <a:lnTo>
                  <a:pt x="144910" y="43908"/>
                </a:lnTo>
                <a:lnTo>
                  <a:pt x="119443" y="13032"/>
                </a:lnTo>
                <a:lnTo>
                  <a:pt x="82628" y="189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715"/>
                </a:lnTo>
                <a:lnTo>
                  <a:pt x="17023" y="125244"/>
                </a:lnTo>
                <a:lnTo>
                  <a:pt x="47908" y="149652"/>
                </a:lnTo>
                <a:lnTo>
                  <a:pt x="73920" y="155383"/>
                </a:lnTo>
                <a:lnTo>
                  <a:pt x="89246" y="154122"/>
                </a:lnTo>
                <a:lnTo>
                  <a:pt x="127623" y="136701"/>
                </a:lnTo>
                <a:lnTo>
                  <a:pt x="150601" y="103422"/>
                </a:lnTo>
                <a:lnTo>
                  <a:pt x="153949" y="8982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6330" y="3734934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30" y="89649"/>
                </a:moveTo>
                <a:lnTo>
                  <a:pt x="144727" y="43812"/>
                </a:lnTo>
                <a:lnTo>
                  <a:pt x="119040" y="12978"/>
                </a:lnTo>
                <a:lnTo>
                  <a:pt x="82416" y="180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1" y="155381"/>
                </a:lnTo>
                <a:lnTo>
                  <a:pt x="89043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6330" y="3734934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77133" y="0"/>
                </a:moveTo>
                <a:lnTo>
                  <a:pt x="36649" y="11491"/>
                </a:lnTo>
                <a:lnTo>
                  <a:pt x="8513" y="41396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1" y="155381"/>
                </a:lnTo>
                <a:lnTo>
                  <a:pt x="89043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lnTo>
                  <a:pt x="153036" y="72890"/>
                </a:lnTo>
                <a:lnTo>
                  <a:pt x="137722" y="31718"/>
                </a:lnTo>
                <a:lnTo>
                  <a:pt x="107773" y="6559"/>
                </a:lnTo>
                <a:lnTo>
                  <a:pt x="7713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2993" y="1258652"/>
            <a:ext cx="6951605" cy="1487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246547" algn="l"/>
                <a:tab pos="4618022" algn="l"/>
              </a:tabLst>
            </a:pP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3200" spc="-15" dirty="0">
                <a:latin typeface="Times New Roman"/>
                <a:cs typeface="Times New Roman"/>
              </a:rPr>
              <a:t>Suppose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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.	</a:t>
            </a:r>
            <a:r>
              <a:rPr sz="3200" spc="-20" dirty="0">
                <a:latin typeface="Times New Roman"/>
                <a:cs typeface="Times New Roman"/>
              </a:rPr>
              <a:t>Cut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paste.</a:t>
            </a:r>
            <a:endParaRPr sz="3200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3300">
              <a:latin typeface="Times New Roman"/>
              <a:cs typeface="Times New Roman"/>
            </a:endParaRPr>
          </a:p>
          <a:p>
            <a:pPr marL="12739">
              <a:lnSpc>
                <a:spcPts val="3837"/>
              </a:lnSpc>
              <a:tabLst>
                <a:tab pos="4910390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	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0546" y="3119745"/>
            <a:ext cx="1323842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56"/>
              </a:lnSpc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39">
              <a:lnSpc>
                <a:spcPts val="3656"/>
              </a:lnSpc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01254" y="2915931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86608" y="3386591"/>
            <a:ext cx="3658874" cy="769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039"/>
              </a:lnSpc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least-weigh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edge connectin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3013" y="4303354"/>
            <a:ext cx="8053215" cy="1544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5" dirty="0">
                <a:latin typeface="Times New Roman"/>
                <a:cs typeface="Times New Roman"/>
              </a:rPr>
              <a:t>Consider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unique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simple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from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39" marR="390462">
              <a:lnSpc>
                <a:spcPts val="3461"/>
              </a:lnSpc>
              <a:spcBef>
                <a:spcPts val="1204"/>
              </a:spcBef>
            </a:pPr>
            <a:r>
              <a:rPr sz="3200" dirty="0">
                <a:latin typeface="Times New Roman"/>
                <a:cs typeface="Times New Roman"/>
              </a:rPr>
              <a:t>Swap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20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first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edge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 </a:t>
            </a:r>
            <a:r>
              <a:rPr sz="3200" spc="-15" dirty="0">
                <a:latin typeface="Times New Roman"/>
                <a:cs typeface="Times New Roman"/>
              </a:rPr>
              <a:t>this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 connects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vertex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vertex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465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>
              <a:lnSpc>
                <a:spcPts val="5276"/>
              </a:lnSpc>
            </a:pPr>
            <a:r>
              <a:rPr spc="-25" dirty="0"/>
              <a:t>Proof</a:t>
            </a:r>
            <a:r>
              <a:rPr spc="-10" dirty="0"/>
              <a:t> </a:t>
            </a:r>
            <a:r>
              <a:rPr spc="-30" dirty="0"/>
              <a:t>o</a:t>
            </a:r>
            <a:r>
              <a:rPr spc="-15" dirty="0"/>
              <a:t>f</a:t>
            </a:r>
            <a:r>
              <a:rPr spc="-5" dirty="0"/>
              <a:t> </a:t>
            </a:r>
            <a:r>
              <a:rPr lang="en-US" spc="-30" dirty="0"/>
              <a:t>T</a:t>
            </a:r>
            <a:r>
              <a:rPr spc="-30" dirty="0"/>
              <a:t>heorem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F11BF45C-2880-424A-B752-6C2D78D49C3A}" type="datetime1">
              <a:rPr lang="en-US" spc="-10" smtClean="0"/>
              <a:t>1/20/19</a:t>
            </a:fld>
            <a:endParaRPr spc="-10"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071596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1546" y="3015764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35" y="89736"/>
                </a:moveTo>
                <a:lnTo>
                  <a:pt x="144897" y="43522"/>
                </a:lnTo>
                <a:lnTo>
                  <a:pt x="119410" y="12815"/>
                </a:lnTo>
                <a:lnTo>
                  <a:pt x="82567" y="181"/>
                </a:lnTo>
                <a:lnTo>
                  <a:pt x="77133" y="0"/>
                </a:lnTo>
                <a:lnTo>
                  <a:pt x="62690" y="1334"/>
                </a:lnTo>
                <a:lnTo>
                  <a:pt x="25560" y="19490"/>
                </a:lnTo>
                <a:lnTo>
                  <a:pt x="3062" y="53986"/>
                </a:lnTo>
                <a:lnTo>
                  <a:pt x="0" y="68031"/>
                </a:lnTo>
                <a:lnTo>
                  <a:pt x="1024" y="84399"/>
                </a:lnTo>
                <a:lnTo>
                  <a:pt x="16993" y="124858"/>
                </a:lnTo>
                <a:lnTo>
                  <a:pt x="47828" y="149515"/>
                </a:lnTo>
                <a:lnTo>
                  <a:pt x="73804" y="155376"/>
                </a:lnTo>
                <a:lnTo>
                  <a:pt x="89153" y="154094"/>
                </a:lnTo>
                <a:lnTo>
                  <a:pt x="127571" y="136472"/>
                </a:lnTo>
                <a:lnTo>
                  <a:pt x="150575" y="103195"/>
                </a:lnTo>
                <a:lnTo>
                  <a:pt x="153935" y="8973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330" y="2989760"/>
            <a:ext cx="154735" cy="156791"/>
          </a:xfrm>
          <a:custGeom>
            <a:avLst/>
            <a:gdLst/>
            <a:ahLst/>
            <a:cxnLst/>
            <a:rect l="l" t="t" r="r" b="b"/>
            <a:pathLst>
              <a:path w="154304" h="156210">
                <a:moveTo>
                  <a:pt x="153773" y="90818"/>
                </a:moveTo>
                <a:lnTo>
                  <a:pt x="144827" y="44503"/>
                </a:lnTo>
                <a:lnTo>
                  <a:pt x="119556" y="13404"/>
                </a:lnTo>
                <a:lnTo>
                  <a:pt x="83403" y="255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16" y="84663"/>
                </a:lnTo>
                <a:lnTo>
                  <a:pt x="16867" y="125334"/>
                </a:lnTo>
                <a:lnTo>
                  <a:pt x="47499" y="150125"/>
                </a:lnTo>
                <a:lnTo>
                  <a:pt x="73325" y="156116"/>
                </a:lnTo>
                <a:lnTo>
                  <a:pt x="88500" y="154859"/>
                </a:lnTo>
                <a:lnTo>
                  <a:pt x="126848" y="137438"/>
                </a:lnTo>
                <a:lnTo>
                  <a:pt x="150235" y="104299"/>
                </a:lnTo>
                <a:lnTo>
                  <a:pt x="153773" y="90818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6330" y="2989760"/>
            <a:ext cx="154735" cy="156791"/>
          </a:xfrm>
          <a:custGeom>
            <a:avLst/>
            <a:gdLst/>
            <a:ahLst/>
            <a:cxnLst/>
            <a:rect l="l" t="t" r="r" b="b"/>
            <a:pathLst>
              <a:path w="154304" h="156210">
                <a:moveTo>
                  <a:pt x="77133" y="0"/>
                </a:moveTo>
                <a:lnTo>
                  <a:pt x="36649" y="11491"/>
                </a:lnTo>
                <a:lnTo>
                  <a:pt x="8513" y="41396"/>
                </a:lnTo>
                <a:lnTo>
                  <a:pt x="0" y="68178"/>
                </a:lnTo>
                <a:lnTo>
                  <a:pt x="1016" y="84663"/>
                </a:lnTo>
                <a:lnTo>
                  <a:pt x="16867" y="125334"/>
                </a:lnTo>
                <a:lnTo>
                  <a:pt x="47499" y="150125"/>
                </a:lnTo>
                <a:lnTo>
                  <a:pt x="73325" y="156116"/>
                </a:lnTo>
                <a:lnTo>
                  <a:pt x="88500" y="154859"/>
                </a:lnTo>
                <a:lnTo>
                  <a:pt x="126848" y="137438"/>
                </a:lnTo>
                <a:lnTo>
                  <a:pt x="150235" y="104299"/>
                </a:lnTo>
                <a:lnTo>
                  <a:pt x="153773" y="90818"/>
                </a:lnTo>
                <a:lnTo>
                  <a:pt x="152941" y="73858"/>
                </a:lnTo>
                <a:lnTo>
                  <a:pt x="137948" y="32311"/>
                </a:lnTo>
                <a:lnTo>
                  <a:pt x="108445" y="6891"/>
                </a:lnTo>
                <a:lnTo>
                  <a:pt x="7713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546" y="3466250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49" y="89826"/>
                </a:moveTo>
                <a:lnTo>
                  <a:pt x="144910" y="43908"/>
                </a:lnTo>
                <a:lnTo>
                  <a:pt x="119443" y="13032"/>
                </a:lnTo>
                <a:lnTo>
                  <a:pt x="82628" y="189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715"/>
                </a:lnTo>
                <a:lnTo>
                  <a:pt x="17023" y="125244"/>
                </a:lnTo>
                <a:lnTo>
                  <a:pt x="47908" y="149652"/>
                </a:lnTo>
                <a:lnTo>
                  <a:pt x="73920" y="155383"/>
                </a:lnTo>
                <a:lnTo>
                  <a:pt x="89246" y="154122"/>
                </a:lnTo>
                <a:lnTo>
                  <a:pt x="127623" y="136701"/>
                </a:lnTo>
                <a:lnTo>
                  <a:pt x="150601" y="103422"/>
                </a:lnTo>
                <a:lnTo>
                  <a:pt x="153949" y="8982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6330" y="3441012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30" y="89649"/>
                </a:moveTo>
                <a:lnTo>
                  <a:pt x="144727" y="43812"/>
                </a:lnTo>
                <a:lnTo>
                  <a:pt x="119040" y="12978"/>
                </a:lnTo>
                <a:lnTo>
                  <a:pt x="82416" y="180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1" y="155381"/>
                </a:lnTo>
                <a:lnTo>
                  <a:pt x="89043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6330" y="3441012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77133" y="0"/>
                </a:moveTo>
                <a:lnTo>
                  <a:pt x="36649" y="11491"/>
                </a:lnTo>
                <a:lnTo>
                  <a:pt x="8513" y="41396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1" y="155381"/>
                </a:lnTo>
                <a:lnTo>
                  <a:pt x="89043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lnTo>
                  <a:pt x="153036" y="72890"/>
                </a:lnTo>
                <a:lnTo>
                  <a:pt x="137722" y="31718"/>
                </a:lnTo>
                <a:lnTo>
                  <a:pt x="107773" y="6559"/>
                </a:lnTo>
                <a:lnTo>
                  <a:pt x="7713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0546" y="2825823"/>
            <a:ext cx="1323842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56"/>
              </a:lnSpc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39">
              <a:lnSpc>
                <a:spcPts val="3656"/>
              </a:lnSpc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84682" y="1065250"/>
            <a:ext cx="6526586" cy="24009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2993" y="964730"/>
            <a:ext cx="6951605" cy="1487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246547" algn="l"/>
                <a:tab pos="4618022" algn="l"/>
              </a:tabLst>
            </a:pP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3200" spc="-15" dirty="0">
                <a:latin typeface="Times New Roman"/>
                <a:cs typeface="Times New Roman"/>
              </a:rPr>
              <a:t>Suppose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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.	</a:t>
            </a:r>
            <a:r>
              <a:rPr sz="3200" spc="-20" dirty="0">
                <a:latin typeface="Times New Roman"/>
                <a:cs typeface="Times New Roman"/>
              </a:rPr>
              <a:t>Cut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paste.</a:t>
            </a:r>
            <a:endParaRPr sz="3200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3300">
              <a:latin typeface="Times New Roman"/>
              <a:cs typeface="Times New Roman"/>
            </a:endParaRPr>
          </a:p>
          <a:p>
            <a:pPr marL="12739">
              <a:lnSpc>
                <a:spcPts val="3837"/>
              </a:lnSpc>
              <a:tabLst>
                <a:tab pos="4910390" algn="l"/>
              </a:tabLst>
            </a:pP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4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	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01254" y="2622009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86608" y="3092669"/>
            <a:ext cx="3658874" cy="769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039"/>
              </a:lnSpc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least-weigh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edge connectin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3013" y="4009431"/>
            <a:ext cx="8053215" cy="21262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5" dirty="0">
                <a:latin typeface="Times New Roman"/>
                <a:cs typeface="Times New Roman"/>
              </a:rPr>
              <a:t>Consider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unique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simple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from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39" marR="390462">
              <a:lnSpc>
                <a:spcPts val="3461"/>
              </a:lnSpc>
              <a:spcBef>
                <a:spcPts val="1204"/>
              </a:spcBef>
            </a:pPr>
            <a:r>
              <a:rPr sz="3200" dirty="0">
                <a:latin typeface="Times New Roman"/>
                <a:cs typeface="Times New Roman"/>
              </a:rPr>
              <a:t>Swap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20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first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edge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 </a:t>
            </a:r>
            <a:r>
              <a:rPr sz="3200" spc="-15" dirty="0">
                <a:latin typeface="Times New Roman"/>
                <a:cs typeface="Times New Roman"/>
              </a:rPr>
              <a:t>this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 connects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vertex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vertex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707"/>
              </a:spcBef>
            </a:pP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lighter-weight </a:t>
            </a:r>
            <a:r>
              <a:rPr sz="3200" spc="-20" dirty="0">
                <a:latin typeface="Times New Roman"/>
                <a:cs typeface="Times New Roman"/>
              </a:rPr>
              <a:t>spanning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tree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results.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39788" y="5713456"/>
            <a:ext cx="305649" cy="30593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39788" y="5713456"/>
            <a:ext cx="305649" cy="30593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3159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071596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14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>
              <a:lnSpc>
                <a:spcPts val="5276"/>
              </a:lnSpc>
            </a:pPr>
            <a:r>
              <a:rPr spc="-25" dirty="0"/>
              <a:t>Prim’s</a:t>
            </a:r>
            <a:r>
              <a:rPr spc="-10" dirty="0"/>
              <a:t> </a:t>
            </a:r>
            <a:r>
              <a:rPr lang="en-US" spc="-25" dirty="0"/>
              <a:t>A</a:t>
            </a:r>
            <a:r>
              <a:rPr spc="-25" dirty="0"/>
              <a:t>lgorithm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41CF670B-1F9B-406D-AF69-A711B02D18F6}" type="datetime1">
              <a:rPr lang="en-US" spc="-10" smtClean="0"/>
              <a:t>1/20/19</a:t>
            </a:fld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63660" y="953654"/>
            <a:ext cx="8052577" cy="39857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461"/>
              </a:lnSpc>
              <a:tabLst>
                <a:tab pos="7362082" algn="l"/>
              </a:tabLst>
            </a:pP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: </a:t>
            </a:r>
            <a:r>
              <a:rPr sz="3200" spc="-15" dirty="0">
                <a:latin typeface="Times New Roman"/>
                <a:cs typeface="Times New Roman"/>
              </a:rPr>
              <a:t>Maintain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priority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queue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dirty="0">
                <a:latin typeface="Times New Roman"/>
                <a:cs typeface="Times New Roman"/>
              </a:rPr>
              <a:t>.	Key </a:t>
            </a:r>
            <a:r>
              <a:rPr sz="3200" spc="-15" dirty="0">
                <a:latin typeface="Times New Roman"/>
                <a:cs typeface="Times New Roman"/>
              </a:rPr>
              <a:t>each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vertex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3200" spc="-20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weigh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least- weight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edge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connecting</a:t>
            </a:r>
            <a:r>
              <a:rPr sz="3200" spc="-10" dirty="0">
                <a:latin typeface="Times New Roman"/>
                <a:cs typeface="Times New Roman"/>
              </a:rPr>
              <a:t> it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vertex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L="12739">
              <a:spcBef>
                <a:spcPts val="336"/>
              </a:spcBef>
            </a:pP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400" spc="-25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400" dirty="0">
              <a:latin typeface="Times New Roman"/>
              <a:cs typeface="Times New Roman"/>
            </a:endParaRPr>
          </a:p>
          <a:p>
            <a:pPr marL="12739">
              <a:lnSpc>
                <a:spcPts val="2884"/>
              </a:lnSpc>
            </a:pPr>
            <a:r>
              <a:rPr sz="24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ke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al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400" dirty="0">
              <a:latin typeface="Times New Roman"/>
              <a:cs typeface="Times New Roman"/>
            </a:endParaRPr>
          </a:p>
          <a:p>
            <a:pPr marL="12739">
              <a:lnSpc>
                <a:spcPts val="2884"/>
              </a:lnSpc>
            </a:pPr>
            <a:r>
              <a:rPr sz="24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ke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 0</a:t>
            </a:r>
            <a:r>
              <a:rPr sz="24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som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arbitrary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s 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4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400" dirty="0">
              <a:latin typeface="Times New Roman"/>
              <a:cs typeface="Times New Roman"/>
            </a:endParaRPr>
          </a:p>
          <a:p>
            <a:pPr marL="12739">
              <a:lnSpc>
                <a:spcPts val="2884"/>
              </a:lnSpc>
            </a:pPr>
            <a:r>
              <a:rPr sz="2400" b="1" spc="-15" dirty="0">
                <a:latin typeface="Times New Roman"/>
                <a:cs typeface="Times New Roman"/>
              </a:rPr>
              <a:t>whi</a:t>
            </a:r>
            <a:r>
              <a:rPr sz="2400" b="1" spc="-20" dirty="0">
                <a:latin typeface="Times New Roman"/>
                <a:cs typeface="Times New Roman"/>
              </a:rPr>
              <a:t>l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400" spc="-15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400" dirty="0">
              <a:latin typeface="Symbol"/>
              <a:cs typeface="Symbol"/>
            </a:endParaRPr>
          </a:p>
          <a:p>
            <a:pPr marR="3762573" algn="ctr">
              <a:lnSpc>
                <a:spcPts val="2884"/>
              </a:lnSpc>
              <a:tabLst>
                <a:tab pos="456706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d</a:t>
            </a:r>
            <a:r>
              <a:rPr sz="2400" b="1" dirty="0">
                <a:latin typeface="Times New Roman"/>
                <a:cs typeface="Times New Roman"/>
              </a:rPr>
              <a:t>o	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u </a:t>
            </a:r>
            <a:r>
              <a:rPr sz="2400" spc="-25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XTRAC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-M</a:t>
            </a:r>
            <a:r>
              <a:rPr sz="2000" spc="-15" dirty="0"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R="3798242" algn="ctr">
              <a:lnSpc>
                <a:spcPts val="2884"/>
              </a:lnSpc>
            </a:pPr>
            <a:r>
              <a:rPr sz="2400" b="1" spc="-15" dirty="0">
                <a:latin typeface="Times New Roman"/>
                <a:cs typeface="Times New Roman"/>
              </a:rPr>
              <a:t>for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each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400" dirty="0">
              <a:latin typeface="Times New Roman"/>
              <a:cs typeface="Times New Roman"/>
            </a:endParaRPr>
          </a:p>
          <a:p>
            <a:pPr marL="1388591">
              <a:lnSpc>
                <a:spcPts val="2874"/>
              </a:lnSpc>
            </a:pPr>
            <a:r>
              <a:rPr sz="2400" b="1" spc="-5" dirty="0">
                <a:latin typeface="Times New Roman"/>
                <a:cs typeface="Times New Roman"/>
              </a:rPr>
              <a:t>d</a:t>
            </a:r>
            <a:r>
              <a:rPr sz="2400" b="1" dirty="0">
                <a:latin typeface="Times New Roman"/>
                <a:cs typeface="Times New Roman"/>
              </a:rPr>
              <a:t>o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i</a:t>
            </a:r>
            <a:r>
              <a:rPr sz="2400" b="1" spc="-10" dirty="0">
                <a:latin typeface="Times New Roman"/>
                <a:cs typeface="Times New Roman"/>
              </a:rPr>
              <a:t>f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400" spc="-15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4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sz="24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9102" y="4939372"/>
            <a:ext cx="2727918" cy="764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b="1" dirty="0">
                <a:latin typeface="Times New Roman"/>
                <a:cs typeface="Times New Roman"/>
              </a:rPr>
              <a:t>then </a:t>
            </a:r>
            <a:r>
              <a:rPr sz="24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ke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635058">
              <a:spcBef>
                <a:spcPts val="176"/>
              </a:spcBef>
            </a:pPr>
            <a:r>
              <a:rPr sz="2400" spc="-15" dirty="0">
                <a:solidFill>
                  <a:srgbClr val="008A87"/>
                </a:solidFill>
                <a:latin typeface="Symbol"/>
                <a:cs typeface="Symbol"/>
              </a:rPr>
              <a:t></a:t>
            </a:r>
            <a:r>
              <a:rPr sz="2400" spc="-1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37077" y="4903028"/>
            <a:ext cx="242163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spc="-20" dirty="0">
                <a:solidFill>
                  <a:srgbClr val="CC0000"/>
                </a:solidFill>
                <a:latin typeface="Arial Unicode MS"/>
                <a:cs typeface="Arial Unicode MS"/>
              </a:rPr>
              <a:t>⊳</a:t>
            </a:r>
            <a:r>
              <a:rPr sz="2800" spc="-70" dirty="0">
                <a:solidFill>
                  <a:srgbClr val="CC0000"/>
                </a:solidFill>
                <a:latin typeface="Arial Unicode MS"/>
                <a:cs typeface="Arial Unicode MS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000" spc="-10" dirty="0">
                <a:latin typeface="Times New Roman"/>
                <a:cs typeface="Times New Roman"/>
              </a:rPr>
              <a:t>ECREAS</a:t>
            </a:r>
            <a:r>
              <a:rPr sz="2000" spc="-2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-K</a:t>
            </a:r>
            <a:r>
              <a:rPr sz="2000" spc="-15" dirty="0">
                <a:latin typeface="Times New Roman"/>
                <a:cs typeface="Times New Roman"/>
              </a:rPr>
              <a:t>EY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3667" y="5758957"/>
            <a:ext cx="634603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latin typeface="Times New Roman"/>
                <a:cs typeface="Times New Roman"/>
              </a:rPr>
              <a:t>At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end,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{(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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])}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form</a:t>
            </a:r>
            <a:r>
              <a:rPr sz="3200" dirty="0">
                <a:latin typeface="Times New Roman"/>
                <a:cs typeface="Times New Roman"/>
              </a:rPr>
              <a:t>s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MST.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447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3"/>
            <a:r>
              <a:rPr spc="-25" dirty="0"/>
              <a:t>Example</a:t>
            </a:r>
            <a:r>
              <a:rPr spc="-5" dirty="0"/>
              <a:t> </a:t>
            </a:r>
            <a:r>
              <a:rPr spc="-20" dirty="0"/>
              <a:t>of</a:t>
            </a:r>
            <a:r>
              <a:rPr spc="-5" dirty="0"/>
              <a:t> </a:t>
            </a:r>
            <a:r>
              <a:rPr spc="-25" dirty="0"/>
              <a:t>Prim’s</a:t>
            </a:r>
            <a:r>
              <a:rPr spc="-10" dirty="0"/>
              <a:t> </a:t>
            </a:r>
            <a:r>
              <a:rPr lang="en-US" spc="-25" dirty="0"/>
              <a:t>A</a:t>
            </a:r>
            <a:r>
              <a:rPr spc="-25" dirty="0"/>
              <a:t>lgorithm</a:t>
            </a:r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62ECD1A4-F08D-49F0-9B8E-8DFED9591363}" type="datetime1">
              <a:rPr lang="en-US" spc="-10" smtClean="0"/>
              <a:t>1/20/19</a:t>
            </a:fld>
            <a:endParaRPr spc="-10" dirty="0"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1546" y="1959756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49" y="89826"/>
                </a:moveTo>
                <a:lnTo>
                  <a:pt x="144910" y="43908"/>
                </a:lnTo>
                <a:lnTo>
                  <a:pt x="119443" y="13032"/>
                </a:lnTo>
                <a:lnTo>
                  <a:pt x="82628" y="189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715"/>
                </a:lnTo>
                <a:lnTo>
                  <a:pt x="17023" y="125244"/>
                </a:lnTo>
                <a:lnTo>
                  <a:pt x="47908" y="149652"/>
                </a:lnTo>
                <a:lnTo>
                  <a:pt x="73920" y="155382"/>
                </a:lnTo>
                <a:lnTo>
                  <a:pt x="89246" y="154122"/>
                </a:lnTo>
                <a:lnTo>
                  <a:pt x="127623" y="136701"/>
                </a:lnTo>
                <a:lnTo>
                  <a:pt x="150601" y="103421"/>
                </a:lnTo>
                <a:lnTo>
                  <a:pt x="153949" y="8982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330" y="1934517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30" y="89649"/>
                </a:moveTo>
                <a:lnTo>
                  <a:pt x="144727" y="43813"/>
                </a:lnTo>
                <a:lnTo>
                  <a:pt x="119040" y="12979"/>
                </a:lnTo>
                <a:lnTo>
                  <a:pt x="82417" y="180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0" y="155381"/>
                </a:lnTo>
                <a:lnTo>
                  <a:pt x="89042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6330" y="1934517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0" y="155381"/>
                </a:lnTo>
                <a:lnTo>
                  <a:pt x="89042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lnTo>
                  <a:pt x="153036" y="72891"/>
                </a:lnTo>
                <a:lnTo>
                  <a:pt x="137722" y="31718"/>
                </a:lnTo>
                <a:lnTo>
                  <a:pt x="107773" y="6559"/>
                </a:lnTo>
                <a:lnTo>
                  <a:pt x="7713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546" y="2411007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35" y="89735"/>
                </a:moveTo>
                <a:lnTo>
                  <a:pt x="144897" y="43521"/>
                </a:lnTo>
                <a:lnTo>
                  <a:pt x="119410" y="12815"/>
                </a:lnTo>
                <a:lnTo>
                  <a:pt x="82566" y="181"/>
                </a:lnTo>
                <a:lnTo>
                  <a:pt x="77133" y="0"/>
                </a:lnTo>
                <a:lnTo>
                  <a:pt x="62690" y="1334"/>
                </a:lnTo>
                <a:lnTo>
                  <a:pt x="25560" y="19490"/>
                </a:lnTo>
                <a:lnTo>
                  <a:pt x="3062" y="53986"/>
                </a:lnTo>
                <a:lnTo>
                  <a:pt x="0" y="68030"/>
                </a:lnTo>
                <a:lnTo>
                  <a:pt x="1024" y="84399"/>
                </a:lnTo>
                <a:lnTo>
                  <a:pt x="16993" y="124857"/>
                </a:lnTo>
                <a:lnTo>
                  <a:pt x="47828" y="149514"/>
                </a:lnTo>
                <a:lnTo>
                  <a:pt x="73805" y="155376"/>
                </a:lnTo>
                <a:lnTo>
                  <a:pt x="89154" y="154093"/>
                </a:lnTo>
                <a:lnTo>
                  <a:pt x="127572" y="136471"/>
                </a:lnTo>
                <a:lnTo>
                  <a:pt x="150575" y="103194"/>
                </a:lnTo>
                <a:lnTo>
                  <a:pt x="153935" y="8973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6330" y="2385003"/>
            <a:ext cx="154735" cy="156791"/>
          </a:xfrm>
          <a:custGeom>
            <a:avLst/>
            <a:gdLst/>
            <a:ahLst/>
            <a:cxnLst/>
            <a:rect l="l" t="t" r="r" b="b"/>
            <a:pathLst>
              <a:path w="154304" h="156210">
                <a:moveTo>
                  <a:pt x="153773" y="90818"/>
                </a:moveTo>
                <a:lnTo>
                  <a:pt x="144827" y="44504"/>
                </a:lnTo>
                <a:lnTo>
                  <a:pt x="119556" y="13404"/>
                </a:lnTo>
                <a:lnTo>
                  <a:pt x="83403" y="255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16" y="84663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6330" y="2385003"/>
            <a:ext cx="154735" cy="156791"/>
          </a:xfrm>
          <a:custGeom>
            <a:avLst/>
            <a:gdLst/>
            <a:ahLst/>
            <a:cxnLst/>
            <a:rect l="l" t="t" r="r" b="b"/>
            <a:pathLst>
              <a:path w="154304" h="156210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16" y="84663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lnTo>
                  <a:pt x="152941" y="73858"/>
                </a:lnTo>
                <a:lnTo>
                  <a:pt x="137948" y="32311"/>
                </a:lnTo>
                <a:lnTo>
                  <a:pt x="108445" y="6891"/>
                </a:lnTo>
                <a:lnTo>
                  <a:pt x="77133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0546" y="1769815"/>
            <a:ext cx="1323842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56"/>
              </a:lnSpc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39">
              <a:lnSpc>
                <a:spcPts val="3656"/>
              </a:lnSpc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41335" y="1540436"/>
            <a:ext cx="3564822" cy="39773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61087" y="2702118"/>
            <a:ext cx="3158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62377" y="2702122"/>
            <a:ext cx="3158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61085" y="3772884"/>
            <a:ext cx="3158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74582" y="3836789"/>
            <a:ext cx="305649" cy="51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003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61736" y="4845182"/>
            <a:ext cx="3158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25197" y="2692467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48785" y="2615983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48785" y="2615983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339852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lnTo>
                  <a:pt x="678581" y="312011"/>
                </a:lnTo>
                <a:lnTo>
                  <a:pt x="669857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9" y="118779"/>
                </a:lnTo>
                <a:lnTo>
                  <a:pt x="561236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25197" y="3763232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48785" y="3686749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48785" y="3686749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339852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lnTo>
                  <a:pt x="678581" y="312011"/>
                </a:lnTo>
                <a:lnTo>
                  <a:pt x="669857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9" y="118779"/>
                </a:lnTo>
                <a:lnTo>
                  <a:pt x="561236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27707" y="2957097"/>
            <a:ext cx="2120440" cy="0"/>
          </a:xfrm>
          <a:custGeom>
            <a:avLst/>
            <a:gdLst/>
            <a:ahLst/>
            <a:cxnLst/>
            <a:rect l="l" t="t" r="r" b="b"/>
            <a:pathLst>
              <a:path w="2114550">
                <a:moveTo>
                  <a:pt x="0" y="0"/>
                </a:moveTo>
                <a:lnTo>
                  <a:pt x="211455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27609" y="3198021"/>
            <a:ext cx="1160830" cy="1562171"/>
          </a:xfrm>
          <a:custGeom>
            <a:avLst/>
            <a:gdLst/>
            <a:ahLst/>
            <a:cxnLst/>
            <a:rect l="l" t="t" r="r" b="b"/>
            <a:pathLst>
              <a:path w="1157604" h="1556385">
                <a:moveTo>
                  <a:pt x="0" y="0"/>
                </a:moveTo>
                <a:lnTo>
                  <a:pt x="1157477" y="155600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29745" y="2957097"/>
            <a:ext cx="719549" cy="0"/>
          </a:xfrm>
          <a:custGeom>
            <a:avLst/>
            <a:gdLst/>
            <a:ahLst/>
            <a:cxnLst/>
            <a:rect l="l" t="t" r="r" b="b"/>
            <a:pathLst>
              <a:path w="717550">
                <a:moveTo>
                  <a:pt x="0" y="0"/>
                </a:moveTo>
                <a:lnTo>
                  <a:pt x="71704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29745" y="4027863"/>
            <a:ext cx="719549" cy="0"/>
          </a:xfrm>
          <a:custGeom>
            <a:avLst/>
            <a:gdLst/>
            <a:ahLst/>
            <a:cxnLst/>
            <a:rect l="l" t="t" r="r" b="b"/>
            <a:pathLst>
              <a:path w="717550">
                <a:moveTo>
                  <a:pt x="0" y="0"/>
                </a:moveTo>
                <a:lnTo>
                  <a:pt x="71704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907488" y="1631353"/>
            <a:ext cx="36996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882"/>
            <a:r>
              <a:rPr sz="3200" spc="-2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61683" y="1986659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85453" y="1986659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43106" y="3341208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61689" y="4600141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30748" y="3631113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85451" y="4579501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14156" y="3567639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16529" y="2496876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61361" y="3323668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63747" y="2702109"/>
            <a:ext cx="3158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63768" y="3772884"/>
            <a:ext cx="3158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43" name="object 30"/>
          <p:cNvSpPr txBox="1"/>
          <p:nvPr/>
        </p:nvSpPr>
        <p:spPr>
          <a:xfrm>
            <a:off x="3977850" y="2446245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32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3873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/>
            <a:r>
              <a:rPr spc="-25" dirty="0"/>
              <a:t>Example</a:t>
            </a:r>
            <a:r>
              <a:rPr spc="-5" dirty="0"/>
              <a:t> </a:t>
            </a:r>
            <a:r>
              <a:rPr spc="-20" dirty="0"/>
              <a:t>of</a:t>
            </a:r>
            <a:r>
              <a:rPr spc="-5" dirty="0"/>
              <a:t> </a:t>
            </a:r>
            <a:r>
              <a:rPr spc="-25" dirty="0"/>
              <a:t>Prim’s</a:t>
            </a:r>
            <a:r>
              <a:rPr spc="-10" dirty="0"/>
              <a:t> </a:t>
            </a:r>
            <a:r>
              <a:rPr lang="en-US" spc="-25" dirty="0"/>
              <a:t>A</a:t>
            </a:r>
            <a:r>
              <a:rPr spc="-25" dirty="0"/>
              <a:t>lgorithm</a:t>
            </a:r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D886E3A3-3285-4B13-AE58-884729C69E14}" type="datetime1">
              <a:rPr lang="en-US" spc="-10" smtClean="0"/>
              <a:t>1/20/19</a:t>
            </a:fld>
            <a:endParaRPr spc="-10" dirty="0"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1546" y="1959756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49" y="89826"/>
                </a:moveTo>
                <a:lnTo>
                  <a:pt x="144910" y="43908"/>
                </a:lnTo>
                <a:lnTo>
                  <a:pt x="119443" y="13032"/>
                </a:lnTo>
                <a:lnTo>
                  <a:pt x="82628" y="189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715"/>
                </a:lnTo>
                <a:lnTo>
                  <a:pt x="17023" y="125244"/>
                </a:lnTo>
                <a:lnTo>
                  <a:pt x="47908" y="149652"/>
                </a:lnTo>
                <a:lnTo>
                  <a:pt x="73920" y="155382"/>
                </a:lnTo>
                <a:lnTo>
                  <a:pt x="89246" y="154122"/>
                </a:lnTo>
                <a:lnTo>
                  <a:pt x="127623" y="136701"/>
                </a:lnTo>
                <a:lnTo>
                  <a:pt x="150601" y="103421"/>
                </a:lnTo>
                <a:lnTo>
                  <a:pt x="153949" y="8982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330" y="1934517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30" y="89649"/>
                </a:moveTo>
                <a:lnTo>
                  <a:pt x="144727" y="43813"/>
                </a:lnTo>
                <a:lnTo>
                  <a:pt x="119040" y="12979"/>
                </a:lnTo>
                <a:lnTo>
                  <a:pt x="82417" y="180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0" y="155381"/>
                </a:lnTo>
                <a:lnTo>
                  <a:pt x="89042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6330" y="1934517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0" y="155381"/>
                </a:lnTo>
                <a:lnTo>
                  <a:pt x="89042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lnTo>
                  <a:pt x="153036" y="72891"/>
                </a:lnTo>
                <a:lnTo>
                  <a:pt x="137722" y="31718"/>
                </a:lnTo>
                <a:lnTo>
                  <a:pt x="107773" y="6559"/>
                </a:lnTo>
                <a:lnTo>
                  <a:pt x="7713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546" y="2411007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35" y="89735"/>
                </a:moveTo>
                <a:lnTo>
                  <a:pt x="144897" y="43521"/>
                </a:lnTo>
                <a:lnTo>
                  <a:pt x="119410" y="12815"/>
                </a:lnTo>
                <a:lnTo>
                  <a:pt x="82566" y="181"/>
                </a:lnTo>
                <a:lnTo>
                  <a:pt x="77133" y="0"/>
                </a:lnTo>
                <a:lnTo>
                  <a:pt x="62690" y="1334"/>
                </a:lnTo>
                <a:lnTo>
                  <a:pt x="25560" y="19490"/>
                </a:lnTo>
                <a:lnTo>
                  <a:pt x="3062" y="53986"/>
                </a:lnTo>
                <a:lnTo>
                  <a:pt x="0" y="68030"/>
                </a:lnTo>
                <a:lnTo>
                  <a:pt x="1024" y="84399"/>
                </a:lnTo>
                <a:lnTo>
                  <a:pt x="16993" y="124857"/>
                </a:lnTo>
                <a:lnTo>
                  <a:pt x="47828" y="149514"/>
                </a:lnTo>
                <a:lnTo>
                  <a:pt x="73805" y="155376"/>
                </a:lnTo>
                <a:lnTo>
                  <a:pt x="89154" y="154093"/>
                </a:lnTo>
                <a:lnTo>
                  <a:pt x="127572" y="136471"/>
                </a:lnTo>
                <a:lnTo>
                  <a:pt x="150575" y="103194"/>
                </a:lnTo>
                <a:lnTo>
                  <a:pt x="153935" y="8973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6330" y="2385003"/>
            <a:ext cx="154735" cy="156791"/>
          </a:xfrm>
          <a:custGeom>
            <a:avLst/>
            <a:gdLst/>
            <a:ahLst/>
            <a:cxnLst/>
            <a:rect l="l" t="t" r="r" b="b"/>
            <a:pathLst>
              <a:path w="154304" h="156210">
                <a:moveTo>
                  <a:pt x="153773" y="90818"/>
                </a:moveTo>
                <a:lnTo>
                  <a:pt x="144827" y="44504"/>
                </a:lnTo>
                <a:lnTo>
                  <a:pt x="119556" y="13404"/>
                </a:lnTo>
                <a:lnTo>
                  <a:pt x="83403" y="255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16" y="84663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6330" y="2385003"/>
            <a:ext cx="154735" cy="156791"/>
          </a:xfrm>
          <a:custGeom>
            <a:avLst/>
            <a:gdLst/>
            <a:ahLst/>
            <a:cxnLst/>
            <a:rect l="l" t="t" r="r" b="b"/>
            <a:pathLst>
              <a:path w="154304" h="156210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16" y="84663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lnTo>
                  <a:pt x="152941" y="73858"/>
                </a:lnTo>
                <a:lnTo>
                  <a:pt x="137948" y="32311"/>
                </a:lnTo>
                <a:lnTo>
                  <a:pt x="108445" y="6891"/>
                </a:lnTo>
                <a:lnTo>
                  <a:pt x="77133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0546" y="1769815"/>
            <a:ext cx="1323842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56"/>
              </a:lnSpc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39">
              <a:lnSpc>
                <a:spcPts val="3656"/>
              </a:lnSpc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41335" y="1540436"/>
            <a:ext cx="3564822" cy="39773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61087" y="2691232"/>
            <a:ext cx="3158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62377" y="2691236"/>
            <a:ext cx="3158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61085" y="3761998"/>
            <a:ext cx="3158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74582" y="3836789"/>
            <a:ext cx="305649" cy="51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003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61736" y="4834296"/>
            <a:ext cx="3158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25197" y="2692467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48785" y="2615983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48785" y="2615983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339852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lnTo>
                  <a:pt x="678581" y="312011"/>
                </a:lnTo>
                <a:lnTo>
                  <a:pt x="669857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9" y="118779"/>
                </a:lnTo>
                <a:lnTo>
                  <a:pt x="561236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25197" y="3763232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48785" y="3686749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48785" y="3686749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339852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lnTo>
                  <a:pt x="678581" y="312011"/>
                </a:lnTo>
                <a:lnTo>
                  <a:pt x="669857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9" y="118779"/>
                </a:lnTo>
                <a:lnTo>
                  <a:pt x="561236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27707" y="2957097"/>
            <a:ext cx="2120440" cy="0"/>
          </a:xfrm>
          <a:custGeom>
            <a:avLst/>
            <a:gdLst/>
            <a:ahLst/>
            <a:cxnLst/>
            <a:rect l="l" t="t" r="r" b="b"/>
            <a:pathLst>
              <a:path w="2114550">
                <a:moveTo>
                  <a:pt x="0" y="0"/>
                </a:moveTo>
                <a:lnTo>
                  <a:pt x="211455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27609" y="3198021"/>
            <a:ext cx="1160830" cy="1562171"/>
          </a:xfrm>
          <a:custGeom>
            <a:avLst/>
            <a:gdLst/>
            <a:ahLst/>
            <a:cxnLst/>
            <a:rect l="l" t="t" r="r" b="b"/>
            <a:pathLst>
              <a:path w="1157604" h="1556385">
                <a:moveTo>
                  <a:pt x="0" y="0"/>
                </a:moveTo>
                <a:lnTo>
                  <a:pt x="1157477" y="155600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29745" y="2957097"/>
            <a:ext cx="719549" cy="0"/>
          </a:xfrm>
          <a:custGeom>
            <a:avLst/>
            <a:gdLst/>
            <a:ahLst/>
            <a:cxnLst/>
            <a:rect l="l" t="t" r="r" b="b"/>
            <a:pathLst>
              <a:path w="717550">
                <a:moveTo>
                  <a:pt x="0" y="0"/>
                </a:moveTo>
                <a:lnTo>
                  <a:pt x="71704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29745" y="4027863"/>
            <a:ext cx="719549" cy="0"/>
          </a:xfrm>
          <a:custGeom>
            <a:avLst/>
            <a:gdLst/>
            <a:ahLst/>
            <a:cxnLst/>
            <a:rect l="l" t="t" r="r" b="b"/>
            <a:pathLst>
              <a:path w="717550">
                <a:moveTo>
                  <a:pt x="0" y="0"/>
                </a:moveTo>
                <a:lnTo>
                  <a:pt x="71704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907488" y="1620467"/>
            <a:ext cx="36996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882"/>
            <a:r>
              <a:rPr sz="3200" spc="-2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61683" y="1986659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85453" y="1986659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43106" y="3341208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61689" y="4600141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30748" y="3631113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85451" y="4579501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14156" y="3567639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16529" y="2496876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61361" y="3323668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63747" y="2691223"/>
            <a:ext cx="3158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63768" y="3761998"/>
            <a:ext cx="3158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43" name="object 30"/>
          <p:cNvSpPr txBox="1"/>
          <p:nvPr/>
        </p:nvSpPr>
        <p:spPr>
          <a:xfrm>
            <a:off x="4005035" y="2455924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32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8268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/>
            <a:r>
              <a:rPr spc="-25" dirty="0"/>
              <a:t>Example</a:t>
            </a:r>
            <a:r>
              <a:rPr spc="-5" dirty="0"/>
              <a:t> </a:t>
            </a:r>
            <a:r>
              <a:rPr spc="-20" dirty="0"/>
              <a:t>of</a:t>
            </a:r>
            <a:r>
              <a:rPr spc="-5" dirty="0"/>
              <a:t> </a:t>
            </a:r>
            <a:r>
              <a:rPr spc="-25" dirty="0"/>
              <a:t>Prim’s</a:t>
            </a:r>
            <a:r>
              <a:rPr spc="-10" dirty="0"/>
              <a:t> </a:t>
            </a:r>
            <a:r>
              <a:rPr lang="en-US" spc="-25" dirty="0"/>
              <a:t>A</a:t>
            </a:r>
            <a:r>
              <a:rPr spc="-25" dirty="0"/>
              <a:t>lgorithm</a:t>
            </a:r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E0361A42-D959-44C9-BCC9-F2C1998DFD37}" type="datetime1">
              <a:rPr lang="en-US" spc="-10" smtClean="0"/>
              <a:t>1/20/19</a:t>
            </a:fld>
            <a:endParaRPr spc="-10" dirty="0"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1546" y="1959756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49" y="89826"/>
                </a:moveTo>
                <a:lnTo>
                  <a:pt x="144910" y="43908"/>
                </a:lnTo>
                <a:lnTo>
                  <a:pt x="119443" y="13032"/>
                </a:lnTo>
                <a:lnTo>
                  <a:pt x="82628" y="189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715"/>
                </a:lnTo>
                <a:lnTo>
                  <a:pt x="17023" y="125244"/>
                </a:lnTo>
                <a:lnTo>
                  <a:pt x="47908" y="149652"/>
                </a:lnTo>
                <a:lnTo>
                  <a:pt x="73920" y="155382"/>
                </a:lnTo>
                <a:lnTo>
                  <a:pt x="89246" y="154122"/>
                </a:lnTo>
                <a:lnTo>
                  <a:pt x="127623" y="136701"/>
                </a:lnTo>
                <a:lnTo>
                  <a:pt x="150601" y="103421"/>
                </a:lnTo>
                <a:lnTo>
                  <a:pt x="153949" y="8982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330" y="1934517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30" y="89649"/>
                </a:moveTo>
                <a:lnTo>
                  <a:pt x="144727" y="43813"/>
                </a:lnTo>
                <a:lnTo>
                  <a:pt x="119040" y="12979"/>
                </a:lnTo>
                <a:lnTo>
                  <a:pt x="82417" y="180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0" y="155381"/>
                </a:lnTo>
                <a:lnTo>
                  <a:pt x="89042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6330" y="1934517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0" y="155381"/>
                </a:lnTo>
                <a:lnTo>
                  <a:pt x="89042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lnTo>
                  <a:pt x="153036" y="72891"/>
                </a:lnTo>
                <a:lnTo>
                  <a:pt x="137722" y="31718"/>
                </a:lnTo>
                <a:lnTo>
                  <a:pt x="107773" y="6559"/>
                </a:lnTo>
                <a:lnTo>
                  <a:pt x="7713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546" y="2411007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35" y="89735"/>
                </a:moveTo>
                <a:lnTo>
                  <a:pt x="144897" y="43521"/>
                </a:lnTo>
                <a:lnTo>
                  <a:pt x="119410" y="12815"/>
                </a:lnTo>
                <a:lnTo>
                  <a:pt x="82566" y="181"/>
                </a:lnTo>
                <a:lnTo>
                  <a:pt x="77133" y="0"/>
                </a:lnTo>
                <a:lnTo>
                  <a:pt x="62690" y="1334"/>
                </a:lnTo>
                <a:lnTo>
                  <a:pt x="25560" y="19490"/>
                </a:lnTo>
                <a:lnTo>
                  <a:pt x="3062" y="53986"/>
                </a:lnTo>
                <a:lnTo>
                  <a:pt x="0" y="68030"/>
                </a:lnTo>
                <a:lnTo>
                  <a:pt x="1024" y="84399"/>
                </a:lnTo>
                <a:lnTo>
                  <a:pt x="16993" y="124857"/>
                </a:lnTo>
                <a:lnTo>
                  <a:pt x="47828" y="149514"/>
                </a:lnTo>
                <a:lnTo>
                  <a:pt x="73805" y="155376"/>
                </a:lnTo>
                <a:lnTo>
                  <a:pt x="89154" y="154093"/>
                </a:lnTo>
                <a:lnTo>
                  <a:pt x="127572" y="136471"/>
                </a:lnTo>
                <a:lnTo>
                  <a:pt x="150575" y="103194"/>
                </a:lnTo>
                <a:lnTo>
                  <a:pt x="153935" y="8973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6330" y="2385003"/>
            <a:ext cx="154735" cy="156791"/>
          </a:xfrm>
          <a:custGeom>
            <a:avLst/>
            <a:gdLst/>
            <a:ahLst/>
            <a:cxnLst/>
            <a:rect l="l" t="t" r="r" b="b"/>
            <a:pathLst>
              <a:path w="154304" h="156210">
                <a:moveTo>
                  <a:pt x="153773" y="90818"/>
                </a:moveTo>
                <a:lnTo>
                  <a:pt x="144827" y="44504"/>
                </a:lnTo>
                <a:lnTo>
                  <a:pt x="119556" y="13404"/>
                </a:lnTo>
                <a:lnTo>
                  <a:pt x="83403" y="255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16" y="84663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6330" y="2385003"/>
            <a:ext cx="154735" cy="156791"/>
          </a:xfrm>
          <a:custGeom>
            <a:avLst/>
            <a:gdLst/>
            <a:ahLst/>
            <a:cxnLst/>
            <a:rect l="l" t="t" r="r" b="b"/>
            <a:pathLst>
              <a:path w="154304" h="156210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16" y="84663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lnTo>
                  <a:pt x="152941" y="73858"/>
                </a:lnTo>
                <a:lnTo>
                  <a:pt x="137948" y="32311"/>
                </a:lnTo>
                <a:lnTo>
                  <a:pt x="108445" y="6891"/>
                </a:lnTo>
                <a:lnTo>
                  <a:pt x="77133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0546" y="1769815"/>
            <a:ext cx="1323842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56"/>
              </a:lnSpc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39">
              <a:lnSpc>
                <a:spcPts val="3656"/>
              </a:lnSpc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41335" y="1540436"/>
            <a:ext cx="3564822" cy="39773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39315" y="2680346"/>
            <a:ext cx="3158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85682" y="2680350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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39319" y="3751112"/>
            <a:ext cx="3158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74582" y="3836789"/>
            <a:ext cx="305649" cy="51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003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82667" y="4823410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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25197" y="2692467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48785" y="2615983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48785" y="2615983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339852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lnTo>
                  <a:pt x="678581" y="312011"/>
                </a:lnTo>
                <a:lnTo>
                  <a:pt x="669857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9" y="118779"/>
                </a:lnTo>
                <a:lnTo>
                  <a:pt x="561236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25197" y="3763232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48785" y="3686749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48785" y="3686749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339852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lnTo>
                  <a:pt x="678581" y="312011"/>
                </a:lnTo>
                <a:lnTo>
                  <a:pt x="669857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9" y="118779"/>
                </a:lnTo>
                <a:lnTo>
                  <a:pt x="561236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27707" y="2957097"/>
            <a:ext cx="2120440" cy="0"/>
          </a:xfrm>
          <a:custGeom>
            <a:avLst/>
            <a:gdLst/>
            <a:ahLst/>
            <a:cxnLst/>
            <a:rect l="l" t="t" r="r" b="b"/>
            <a:pathLst>
              <a:path w="2114550">
                <a:moveTo>
                  <a:pt x="0" y="0"/>
                </a:moveTo>
                <a:lnTo>
                  <a:pt x="211455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27609" y="3198021"/>
            <a:ext cx="1160830" cy="1562171"/>
          </a:xfrm>
          <a:custGeom>
            <a:avLst/>
            <a:gdLst/>
            <a:ahLst/>
            <a:cxnLst/>
            <a:rect l="l" t="t" r="r" b="b"/>
            <a:pathLst>
              <a:path w="1157604" h="1556385">
                <a:moveTo>
                  <a:pt x="0" y="0"/>
                </a:moveTo>
                <a:lnTo>
                  <a:pt x="1157477" y="155600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29745" y="2957097"/>
            <a:ext cx="719549" cy="0"/>
          </a:xfrm>
          <a:custGeom>
            <a:avLst/>
            <a:gdLst/>
            <a:ahLst/>
            <a:cxnLst/>
            <a:rect l="l" t="t" r="r" b="b"/>
            <a:pathLst>
              <a:path w="717550">
                <a:moveTo>
                  <a:pt x="0" y="0"/>
                </a:moveTo>
                <a:lnTo>
                  <a:pt x="71704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29745" y="3942202"/>
            <a:ext cx="719549" cy="172087"/>
          </a:xfrm>
          <a:custGeom>
            <a:avLst/>
            <a:gdLst/>
            <a:ahLst/>
            <a:cxnLst/>
            <a:rect l="l" t="t" r="r" b="b"/>
            <a:pathLst>
              <a:path w="717550" h="171450">
                <a:moveTo>
                  <a:pt x="171450" y="0"/>
                </a:moveTo>
                <a:lnTo>
                  <a:pt x="0" y="85344"/>
                </a:lnTo>
                <a:lnTo>
                  <a:pt x="114300" y="142748"/>
                </a:lnTo>
                <a:lnTo>
                  <a:pt x="114300" y="57150"/>
                </a:lnTo>
                <a:lnTo>
                  <a:pt x="133179" y="57150"/>
                </a:lnTo>
                <a:lnTo>
                  <a:pt x="171450" y="0"/>
                </a:lnTo>
                <a:close/>
              </a:path>
              <a:path w="717550" h="171450">
                <a:moveTo>
                  <a:pt x="133179" y="57150"/>
                </a:moveTo>
                <a:lnTo>
                  <a:pt x="114300" y="57150"/>
                </a:lnTo>
                <a:lnTo>
                  <a:pt x="114300" y="85344"/>
                </a:lnTo>
                <a:lnTo>
                  <a:pt x="133179" y="57150"/>
                </a:lnTo>
                <a:close/>
              </a:path>
              <a:path w="717550" h="171450">
                <a:moveTo>
                  <a:pt x="717042" y="114300"/>
                </a:moveTo>
                <a:lnTo>
                  <a:pt x="717042" y="57150"/>
                </a:lnTo>
                <a:lnTo>
                  <a:pt x="133179" y="57150"/>
                </a:lnTo>
                <a:lnTo>
                  <a:pt x="114300" y="85344"/>
                </a:lnTo>
                <a:lnTo>
                  <a:pt x="133518" y="114300"/>
                </a:lnTo>
                <a:lnTo>
                  <a:pt x="717042" y="114300"/>
                </a:lnTo>
                <a:close/>
              </a:path>
              <a:path w="717550" h="171450">
                <a:moveTo>
                  <a:pt x="133518" y="114300"/>
                </a:moveTo>
                <a:lnTo>
                  <a:pt x="114300" y="85344"/>
                </a:lnTo>
                <a:lnTo>
                  <a:pt x="114300" y="114300"/>
                </a:lnTo>
                <a:lnTo>
                  <a:pt x="133518" y="114300"/>
                </a:lnTo>
                <a:close/>
              </a:path>
              <a:path w="717550" h="171450">
                <a:moveTo>
                  <a:pt x="171450" y="171450"/>
                </a:moveTo>
                <a:lnTo>
                  <a:pt x="133518" y="114300"/>
                </a:lnTo>
                <a:lnTo>
                  <a:pt x="114300" y="114300"/>
                </a:lnTo>
                <a:lnTo>
                  <a:pt x="114300" y="142748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885716" y="1609581"/>
            <a:ext cx="36996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882"/>
            <a:r>
              <a:rPr sz="3200" spc="-2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61683" y="1986659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85453" y="1986659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43106" y="3341208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61689" y="4600141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30748" y="3631113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85451" y="4579501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14156" y="3567639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16529" y="2496876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61361" y="3323668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42005" y="2680337"/>
            <a:ext cx="3158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84699" y="3751112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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43" name="object 30"/>
          <p:cNvSpPr txBox="1"/>
          <p:nvPr/>
        </p:nvSpPr>
        <p:spPr>
          <a:xfrm>
            <a:off x="3973308" y="2479102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32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0464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/>
            <a:r>
              <a:rPr spc="-25" dirty="0"/>
              <a:t>Example</a:t>
            </a:r>
            <a:r>
              <a:rPr spc="-5" dirty="0"/>
              <a:t> </a:t>
            </a:r>
            <a:r>
              <a:rPr spc="-20" dirty="0"/>
              <a:t>of</a:t>
            </a:r>
            <a:r>
              <a:rPr spc="-5" dirty="0"/>
              <a:t> </a:t>
            </a:r>
            <a:r>
              <a:rPr spc="-25" dirty="0"/>
              <a:t>Prim’s</a:t>
            </a:r>
            <a:r>
              <a:rPr spc="-10" dirty="0"/>
              <a:t> </a:t>
            </a:r>
            <a:r>
              <a:rPr lang="en-US" spc="-25" dirty="0"/>
              <a:t>A</a:t>
            </a:r>
            <a:r>
              <a:rPr spc="-25" dirty="0"/>
              <a:t>lgorithm</a:t>
            </a:r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2D837A16-EC52-4AB7-9E4E-97E22EF90B69}" type="datetime1">
              <a:rPr lang="en-US" spc="-10" smtClean="0"/>
              <a:t>1/20/19</a:t>
            </a:fld>
            <a:endParaRPr spc="-10" dirty="0"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1546" y="1959756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49" y="89826"/>
                </a:moveTo>
                <a:lnTo>
                  <a:pt x="144910" y="43908"/>
                </a:lnTo>
                <a:lnTo>
                  <a:pt x="119443" y="13032"/>
                </a:lnTo>
                <a:lnTo>
                  <a:pt x="82628" y="189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715"/>
                </a:lnTo>
                <a:lnTo>
                  <a:pt x="17023" y="125244"/>
                </a:lnTo>
                <a:lnTo>
                  <a:pt x="47908" y="149652"/>
                </a:lnTo>
                <a:lnTo>
                  <a:pt x="73920" y="155382"/>
                </a:lnTo>
                <a:lnTo>
                  <a:pt x="89246" y="154122"/>
                </a:lnTo>
                <a:lnTo>
                  <a:pt x="127623" y="136701"/>
                </a:lnTo>
                <a:lnTo>
                  <a:pt x="150601" y="103421"/>
                </a:lnTo>
                <a:lnTo>
                  <a:pt x="153949" y="8982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330" y="1934517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30" y="89649"/>
                </a:moveTo>
                <a:lnTo>
                  <a:pt x="144727" y="43813"/>
                </a:lnTo>
                <a:lnTo>
                  <a:pt x="119040" y="12979"/>
                </a:lnTo>
                <a:lnTo>
                  <a:pt x="82417" y="180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0" y="155381"/>
                </a:lnTo>
                <a:lnTo>
                  <a:pt x="89042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6330" y="1934517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0" y="155381"/>
                </a:lnTo>
                <a:lnTo>
                  <a:pt x="89042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lnTo>
                  <a:pt x="153036" y="72891"/>
                </a:lnTo>
                <a:lnTo>
                  <a:pt x="137722" y="31718"/>
                </a:lnTo>
                <a:lnTo>
                  <a:pt x="107773" y="6559"/>
                </a:lnTo>
                <a:lnTo>
                  <a:pt x="7713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546" y="2411007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35" y="89735"/>
                </a:moveTo>
                <a:lnTo>
                  <a:pt x="144897" y="43521"/>
                </a:lnTo>
                <a:lnTo>
                  <a:pt x="119410" y="12815"/>
                </a:lnTo>
                <a:lnTo>
                  <a:pt x="82566" y="181"/>
                </a:lnTo>
                <a:lnTo>
                  <a:pt x="77133" y="0"/>
                </a:lnTo>
                <a:lnTo>
                  <a:pt x="62690" y="1334"/>
                </a:lnTo>
                <a:lnTo>
                  <a:pt x="25560" y="19490"/>
                </a:lnTo>
                <a:lnTo>
                  <a:pt x="3062" y="53986"/>
                </a:lnTo>
                <a:lnTo>
                  <a:pt x="0" y="68030"/>
                </a:lnTo>
                <a:lnTo>
                  <a:pt x="1024" y="84399"/>
                </a:lnTo>
                <a:lnTo>
                  <a:pt x="16993" y="124857"/>
                </a:lnTo>
                <a:lnTo>
                  <a:pt x="47828" y="149514"/>
                </a:lnTo>
                <a:lnTo>
                  <a:pt x="73805" y="155376"/>
                </a:lnTo>
                <a:lnTo>
                  <a:pt x="89154" y="154093"/>
                </a:lnTo>
                <a:lnTo>
                  <a:pt x="127572" y="136471"/>
                </a:lnTo>
                <a:lnTo>
                  <a:pt x="150575" y="103194"/>
                </a:lnTo>
                <a:lnTo>
                  <a:pt x="153935" y="8973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6330" y="2385003"/>
            <a:ext cx="154735" cy="156791"/>
          </a:xfrm>
          <a:custGeom>
            <a:avLst/>
            <a:gdLst/>
            <a:ahLst/>
            <a:cxnLst/>
            <a:rect l="l" t="t" r="r" b="b"/>
            <a:pathLst>
              <a:path w="154304" h="156210">
                <a:moveTo>
                  <a:pt x="153773" y="90818"/>
                </a:moveTo>
                <a:lnTo>
                  <a:pt x="144827" y="44504"/>
                </a:lnTo>
                <a:lnTo>
                  <a:pt x="119556" y="13404"/>
                </a:lnTo>
                <a:lnTo>
                  <a:pt x="83403" y="255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16" y="84663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6330" y="2385003"/>
            <a:ext cx="154735" cy="156791"/>
          </a:xfrm>
          <a:custGeom>
            <a:avLst/>
            <a:gdLst/>
            <a:ahLst/>
            <a:cxnLst/>
            <a:rect l="l" t="t" r="r" b="b"/>
            <a:pathLst>
              <a:path w="154304" h="156210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16" y="84663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lnTo>
                  <a:pt x="152941" y="73858"/>
                </a:lnTo>
                <a:lnTo>
                  <a:pt x="137948" y="32311"/>
                </a:lnTo>
                <a:lnTo>
                  <a:pt x="108445" y="6891"/>
                </a:lnTo>
                <a:lnTo>
                  <a:pt x="77133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0546" y="1769815"/>
            <a:ext cx="1323842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56"/>
              </a:lnSpc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39">
              <a:lnSpc>
                <a:spcPts val="3656"/>
              </a:lnSpc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41335" y="1540436"/>
            <a:ext cx="3564822" cy="39773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28429" y="2702118"/>
            <a:ext cx="3158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74582" y="2767157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E5FFFF"/>
                </a:solidFill>
                <a:latin typeface="Symbol"/>
                <a:cs typeface="Symbol"/>
              </a:rPr>
              <a:t>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8433" y="3772884"/>
            <a:ext cx="3158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74582" y="3836789"/>
            <a:ext cx="305649" cy="51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003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71781" y="4845182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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25197" y="2692467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48785" y="2615983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48785" y="2615983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339852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lnTo>
                  <a:pt x="678581" y="312011"/>
                </a:lnTo>
                <a:lnTo>
                  <a:pt x="669857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9" y="118779"/>
                </a:lnTo>
                <a:lnTo>
                  <a:pt x="561236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25197" y="3763232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48785" y="3686749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48785" y="3686749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339852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lnTo>
                  <a:pt x="678581" y="312011"/>
                </a:lnTo>
                <a:lnTo>
                  <a:pt x="669857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9" y="118779"/>
                </a:lnTo>
                <a:lnTo>
                  <a:pt x="561236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27707" y="2957097"/>
            <a:ext cx="2120440" cy="0"/>
          </a:xfrm>
          <a:custGeom>
            <a:avLst/>
            <a:gdLst/>
            <a:ahLst/>
            <a:cxnLst/>
            <a:rect l="l" t="t" r="r" b="b"/>
            <a:pathLst>
              <a:path w="2114550">
                <a:moveTo>
                  <a:pt x="0" y="0"/>
                </a:moveTo>
                <a:lnTo>
                  <a:pt x="211455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27609" y="3198021"/>
            <a:ext cx="1160830" cy="1562171"/>
          </a:xfrm>
          <a:custGeom>
            <a:avLst/>
            <a:gdLst/>
            <a:ahLst/>
            <a:cxnLst/>
            <a:rect l="l" t="t" r="r" b="b"/>
            <a:pathLst>
              <a:path w="1157604" h="1556385">
                <a:moveTo>
                  <a:pt x="0" y="0"/>
                </a:moveTo>
                <a:lnTo>
                  <a:pt x="1157477" y="155600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29745" y="2957097"/>
            <a:ext cx="719549" cy="0"/>
          </a:xfrm>
          <a:custGeom>
            <a:avLst/>
            <a:gdLst/>
            <a:ahLst/>
            <a:cxnLst/>
            <a:rect l="l" t="t" r="r" b="b"/>
            <a:pathLst>
              <a:path w="717550">
                <a:moveTo>
                  <a:pt x="0" y="0"/>
                </a:moveTo>
                <a:lnTo>
                  <a:pt x="71704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29745" y="3942202"/>
            <a:ext cx="719549" cy="172087"/>
          </a:xfrm>
          <a:custGeom>
            <a:avLst/>
            <a:gdLst/>
            <a:ahLst/>
            <a:cxnLst/>
            <a:rect l="l" t="t" r="r" b="b"/>
            <a:pathLst>
              <a:path w="717550" h="171450">
                <a:moveTo>
                  <a:pt x="171450" y="0"/>
                </a:moveTo>
                <a:lnTo>
                  <a:pt x="0" y="85344"/>
                </a:lnTo>
                <a:lnTo>
                  <a:pt x="114300" y="142748"/>
                </a:lnTo>
                <a:lnTo>
                  <a:pt x="114300" y="57150"/>
                </a:lnTo>
                <a:lnTo>
                  <a:pt x="133179" y="57150"/>
                </a:lnTo>
                <a:lnTo>
                  <a:pt x="171450" y="0"/>
                </a:lnTo>
                <a:close/>
              </a:path>
              <a:path w="717550" h="171450">
                <a:moveTo>
                  <a:pt x="133179" y="57150"/>
                </a:moveTo>
                <a:lnTo>
                  <a:pt x="114300" y="57150"/>
                </a:lnTo>
                <a:lnTo>
                  <a:pt x="114300" y="85344"/>
                </a:lnTo>
                <a:lnTo>
                  <a:pt x="133179" y="57150"/>
                </a:lnTo>
                <a:close/>
              </a:path>
              <a:path w="717550" h="171450">
                <a:moveTo>
                  <a:pt x="717042" y="114300"/>
                </a:moveTo>
                <a:lnTo>
                  <a:pt x="717042" y="57150"/>
                </a:lnTo>
                <a:lnTo>
                  <a:pt x="133179" y="57150"/>
                </a:lnTo>
                <a:lnTo>
                  <a:pt x="114300" y="85344"/>
                </a:lnTo>
                <a:lnTo>
                  <a:pt x="133518" y="114300"/>
                </a:lnTo>
                <a:lnTo>
                  <a:pt x="717042" y="114300"/>
                </a:lnTo>
                <a:close/>
              </a:path>
              <a:path w="717550" h="171450">
                <a:moveTo>
                  <a:pt x="133518" y="114300"/>
                </a:moveTo>
                <a:lnTo>
                  <a:pt x="114300" y="85344"/>
                </a:lnTo>
                <a:lnTo>
                  <a:pt x="114300" y="114300"/>
                </a:lnTo>
                <a:lnTo>
                  <a:pt x="133518" y="114300"/>
                </a:lnTo>
                <a:close/>
              </a:path>
              <a:path w="717550" h="171450">
                <a:moveTo>
                  <a:pt x="171450" y="171450"/>
                </a:moveTo>
                <a:lnTo>
                  <a:pt x="133518" y="114300"/>
                </a:lnTo>
                <a:lnTo>
                  <a:pt x="114300" y="114300"/>
                </a:lnTo>
                <a:lnTo>
                  <a:pt x="114300" y="142748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874830" y="1631353"/>
            <a:ext cx="36996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882"/>
            <a:r>
              <a:rPr sz="3200" spc="-2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61683" y="1986659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85453" y="1986659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43106" y="3341208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61689" y="4600141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30748" y="3631113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85451" y="4579501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14156" y="3567639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16529" y="2496876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61361" y="3323668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31119" y="2702109"/>
            <a:ext cx="3158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73813" y="3772884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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43" name="object 30"/>
          <p:cNvSpPr txBox="1"/>
          <p:nvPr/>
        </p:nvSpPr>
        <p:spPr>
          <a:xfrm>
            <a:off x="3945192" y="2486242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32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228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637" cy="114979"/>
          </a:xfrm>
          <a:prstGeom prst="rect">
            <a:avLst/>
          </a:prstGeom>
          <a:blipFill>
            <a:blip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marR="1107440" indent="0">
              <a:lnSpc>
                <a:spcPts val="3080"/>
              </a:lnSpc>
              <a:spcBef>
                <a:spcPts val="725"/>
              </a:spcBef>
              <a:buNone/>
            </a:pPr>
            <a:endParaRPr lang="en-US" sz="3600" spc="-20" dirty="0">
              <a:latin typeface="Times New Roman"/>
              <a:cs typeface="Times New Roman"/>
            </a:endParaRPr>
          </a:p>
          <a:p>
            <a:pPr marR="55244" lvl="0" eaLnBrk="1" fontAlgn="auto" hangingPunct="1">
              <a:lnSpc>
                <a:spcPts val="3070"/>
              </a:lnSpc>
              <a:spcBef>
                <a:spcPts val="740"/>
              </a:spcBef>
              <a:spcAft>
                <a:spcPts val="0"/>
              </a:spcAft>
              <a:buClrTx/>
              <a:buSzTx/>
              <a:buNone/>
              <a:tabLst>
                <a:tab pos="119063" algn="l"/>
              </a:tabLst>
            </a:pPr>
            <a:r>
              <a:rPr lang="en-US" b="1" spc="-20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Greedy</a:t>
            </a:r>
            <a:r>
              <a:rPr lang="en-US" b="1" spc="-5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b="1" spc="-20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Algorithms</a:t>
            </a:r>
            <a:r>
              <a:rPr lang="en-US" b="1" spc="5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b="1" spc="-20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(and Graphs)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  <a:p>
            <a:pPr lvl="0" eaLnBrk="1" fontAlgn="auto" hangingPunct="1">
              <a:lnSpc>
                <a:spcPts val="3835"/>
              </a:lnSpc>
              <a:spcBef>
                <a:spcPts val="25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19063" algn="l"/>
              </a:tabLst>
            </a:pPr>
            <a:r>
              <a:rPr lang="en-US" spc="-20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Graph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representation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  <a:p>
            <a:pPr lvl="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19063" algn="l"/>
              </a:tabLst>
            </a:pPr>
            <a:r>
              <a:rPr lang="en-US" spc="-20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Minimum</a:t>
            </a:r>
            <a:r>
              <a:rPr lang="en-US" spc="5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spanning</a:t>
            </a:r>
            <a:r>
              <a:rPr lang="en-US" spc="5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trees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  <a:p>
            <a:pPr lvl="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19063" algn="l"/>
              </a:tabLst>
            </a:pPr>
            <a:r>
              <a:rPr lang="en-US" spc="-15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Optimal</a:t>
            </a:r>
            <a:r>
              <a:rPr lang="en-US" spc="5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substructure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  <a:p>
            <a:pPr lvl="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19063" algn="l"/>
              </a:tabLst>
            </a:pPr>
            <a:r>
              <a:rPr lang="en-US" spc="-20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Greedy</a:t>
            </a:r>
            <a:r>
              <a:rPr lang="en-US" spc="5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choice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  <a:p>
            <a:pPr marR="842010" lvl="0" eaLnBrk="1" fontAlgn="auto" hangingPunct="1">
              <a:lnSpc>
                <a:spcPts val="3080"/>
              </a:lnSpc>
              <a:spcBef>
                <a:spcPts val="735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19063" algn="l"/>
              </a:tabLst>
            </a:pPr>
            <a:r>
              <a:rPr lang="en-US" spc="-15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Prim’s</a:t>
            </a:r>
            <a:r>
              <a:rPr lang="en-US" spc="5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greedy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pc="-25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MST</a:t>
            </a:r>
            <a:r>
              <a:rPr lang="en-US" spc="-15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 algorithm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5A3DE8-D8B3-439D-AA76-537D1803B87C}" type="datetime1">
              <a:rPr lang="en-US" smtClean="0"/>
              <a:t>1/20/19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Based on slides by Erik </a:t>
            </a:r>
            <a:r>
              <a:rPr lang="en-US" dirty="0" err="1"/>
              <a:t>Demaine</a:t>
            </a:r>
            <a:r>
              <a:rPr lang="en-US" dirty="0"/>
              <a:t> and Charles </a:t>
            </a:r>
            <a:r>
              <a:rPr lang="en-US" dirty="0" err="1"/>
              <a:t>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28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/>
            <a:r>
              <a:rPr spc="-25" dirty="0"/>
              <a:t>Example</a:t>
            </a:r>
            <a:r>
              <a:rPr spc="-5" dirty="0"/>
              <a:t> </a:t>
            </a:r>
            <a:r>
              <a:rPr spc="-20" dirty="0"/>
              <a:t>of</a:t>
            </a:r>
            <a:r>
              <a:rPr spc="-5" dirty="0"/>
              <a:t> </a:t>
            </a:r>
            <a:r>
              <a:rPr spc="-25" dirty="0"/>
              <a:t>Prim’s</a:t>
            </a:r>
            <a:r>
              <a:rPr spc="-10" dirty="0"/>
              <a:t> </a:t>
            </a:r>
            <a:r>
              <a:rPr lang="en-US" spc="-25" dirty="0"/>
              <a:t>A</a:t>
            </a:r>
            <a:r>
              <a:rPr spc="-25" dirty="0"/>
              <a:t>lgorithm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4" name="object 4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3F249CF9-8527-4074-935D-9686A2D1FCB3}" type="datetime1">
              <a:rPr lang="en-US" spc="-10" smtClean="0"/>
              <a:t>1/20/19</a:t>
            </a:fld>
            <a:endParaRPr spc="-10" dirty="0"/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1546" y="1959756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49" y="89826"/>
                </a:moveTo>
                <a:lnTo>
                  <a:pt x="144910" y="43908"/>
                </a:lnTo>
                <a:lnTo>
                  <a:pt x="119443" y="13032"/>
                </a:lnTo>
                <a:lnTo>
                  <a:pt x="82628" y="189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715"/>
                </a:lnTo>
                <a:lnTo>
                  <a:pt x="17023" y="125244"/>
                </a:lnTo>
                <a:lnTo>
                  <a:pt x="47908" y="149652"/>
                </a:lnTo>
                <a:lnTo>
                  <a:pt x="73920" y="155382"/>
                </a:lnTo>
                <a:lnTo>
                  <a:pt x="89246" y="154122"/>
                </a:lnTo>
                <a:lnTo>
                  <a:pt x="127623" y="136701"/>
                </a:lnTo>
                <a:lnTo>
                  <a:pt x="150601" y="103421"/>
                </a:lnTo>
                <a:lnTo>
                  <a:pt x="153949" y="8982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330" y="1934517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30" y="89649"/>
                </a:moveTo>
                <a:lnTo>
                  <a:pt x="144727" y="43813"/>
                </a:lnTo>
                <a:lnTo>
                  <a:pt x="119040" y="12979"/>
                </a:lnTo>
                <a:lnTo>
                  <a:pt x="82417" y="180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0" y="155381"/>
                </a:lnTo>
                <a:lnTo>
                  <a:pt x="89042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6330" y="1934517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0" y="155381"/>
                </a:lnTo>
                <a:lnTo>
                  <a:pt x="89042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lnTo>
                  <a:pt x="153036" y="72891"/>
                </a:lnTo>
                <a:lnTo>
                  <a:pt x="137722" y="31718"/>
                </a:lnTo>
                <a:lnTo>
                  <a:pt x="107773" y="6559"/>
                </a:lnTo>
                <a:lnTo>
                  <a:pt x="7713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546" y="2411007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35" y="89735"/>
                </a:moveTo>
                <a:lnTo>
                  <a:pt x="144897" y="43521"/>
                </a:lnTo>
                <a:lnTo>
                  <a:pt x="119410" y="12815"/>
                </a:lnTo>
                <a:lnTo>
                  <a:pt x="82566" y="181"/>
                </a:lnTo>
                <a:lnTo>
                  <a:pt x="77133" y="0"/>
                </a:lnTo>
                <a:lnTo>
                  <a:pt x="62690" y="1334"/>
                </a:lnTo>
                <a:lnTo>
                  <a:pt x="25560" y="19490"/>
                </a:lnTo>
                <a:lnTo>
                  <a:pt x="3062" y="53986"/>
                </a:lnTo>
                <a:lnTo>
                  <a:pt x="0" y="68030"/>
                </a:lnTo>
                <a:lnTo>
                  <a:pt x="1024" y="84399"/>
                </a:lnTo>
                <a:lnTo>
                  <a:pt x="16993" y="124857"/>
                </a:lnTo>
                <a:lnTo>
                  <a:pt x="47828" y="149514"/>
                </a:lnTo>
                <a:lnTo>
                  <a:pt x="73805" y="155376"/>
                </a:lnTo>
                <a:lnTo>
                  <a:pt x="89154" y="154093"/>
                </a:lnTo>
                <a:lnTo>
                  <a:pt x="127572" y="136471"/>
                </a:lnTo>
                <a:lnTo>
                  <a:pt x="150575" y="103194"/>
                </a:lnTo>
                <a:lnTo>
                  <a:pt x="153935" y="8973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6330" y="2385003"/>
            <a:ext cx="154735" cy="156791"/>
          </a:xfrm>
          <a:custGeom>
            <a:avLst/>
            <a:gdLst/>
            <a:ahLst/>
            <a:cxnLst/>
            <a:rect l="l" t="t" r="r" b="b"/>
            <a:pathLst>
              <a:path w="154304" h="156210">
                <a:moveTo>
                  <a:pt x="153773" y="90818"/>
                </a:moveTo>
                <a:lnTo>
                  <a:pt x="144827" y="44504"/>
                </a:lnTo>
                <a:lnTo>
                  <a:pt x="119556" y="13404"/>
                </a:lnTo>
                <a:lnTo>
                  <a:pt x="83403" y="255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16" y="84663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6330" y="2385003"/>
            <a:ext cx="154735" cy="156791"/>
          </a:xfrm>
          <a:custGeom>
            <a:avLst/>
            <a:gdLst/>
            <a:ahLst/>
            <a:cxnLst/>
            <a:rect l="l" t="t" r="r" b="b"/>
            <a:pathLst>
              <a:path w="154304" h="156210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16" y="84663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lnTo>
                  <a:pt x="152941" y="73858"/>
                </a:lnTo>
                <a:lnTo>
                  <a:pt x="137948" y="32311"/>
                </a:lnTo>
                <a:lnTo>
                  <a:pt x="108445" y="6891"/>
                </a:lnTo>
                <a:lnTo>
                  <a:pt x="77133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0546" y="1769815"/>
            <a:ext cx="1323842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56"/>
              </a:lnSpc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39">
              <a:lnSpc>
                <a:spcPts val="3656"/>
              </a:lnSpc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41335" y="1540436"/>
            <a:ext cx="3564822" cy="39773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28433" y="3751112"/>
            <a:ext cx="3158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24560" y="3763232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5" h="680085">
                <a:moveTo>
                  <a:pt x="679703" y="339851"/>
                </a:moveTo>
                <a:lnTo>
                  <a:pt x="675249" y="284785"/>
                </a:lnTo>
                <a:lnTo>
                  <a:pt x="662354" y="232525"/>
                </a:lnTo>
                <a:lnTo>
                  <a:pt x="641724" y="183777"/>
                </a:lnTo>
                <a:lnTo>
                  <a:pt x="614062" y="139244"/>
                </a:lnTo>
                <a:lnTo>
                  <a:pt x="580072" y="99631"/>
                </a:lnTo>
                <a:lnTo>
                  <a:pt x="540459" y="65641"/>
                </a:lnTo>
                <a:lnTo>
                  <a:pt x="495926" y="37979"/>
                </a:lnTo>
                <a:lnTo>
                  <a:pt x="447178" y="17349"/>
                </a:lnTo>
                <a:lnTo>
                  <a:pt x="394918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692" y="678580"/>
                </a:lnTo>
                <a:lnTo>
                  <a:pt x="421443" y="669856"/>
                </a:lnTo>
                <a:lnTo>
                  <a:pt x="472035" y="653069"/>
                </a:lnTo>
                <a:lnTo>
                  <a:pt x="518763" y="628910"/>
                </a:lnTo>
                <a:lnTo>
                  <a:pt x="560924" y="598068"/>
                </a:lnTo>
                <a:lnTo>
                  <a:pt x="597814" y="561235"/>
                </a:lnTo>
                <a:lnTo>
                  <a:pt x="628728" y="519101"/>
                </a:lnTo>
                <a:lnTo>
                  <a:pt x="652962" y="472356"/>
                </a:lnTo>
                <a:lnTo>
                  <a:pt x="669812" y="421691"/>
                </a:lnTo>
                <a:lnTo>
                  <a:pt x="678575" y="367795"/>
                </a:lnTo>
                <a:lnTo>
                  <a:pt x="679703" y="339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48148" y="3686749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5" h="680085">
                <a:moveTo>
                  <a:pt x="679703" y="339851"/>
                </a:moveTo>
                <a:lnTo>
                  <a:pt x="675249" y="284785"/>
                </a:lnTo>
                <a:lnTo>
                  <a:pt x="662354" y="232525"/>
                </a:lnTo>
                <a:lnTo>
                  <a:pt x="641724" y="183777"/>
                </a:lnTo>
                <a:lnTo>
                  <a:pt x="614062" y="139244"/>
                </a:lnTo>
                <a:lnTo>
                  <a:pt x="580072" y="99631"/>
                </a:lnTo>
                <a:lnTo>
                  <a:pt x="540459" y="65641"/>
                </a:lnTo>
                <a:lnTo>
                  <a:pt x="495926" y="37979"/>
                </a:lnTo>
                <a:lnTo>
                  <a:pt x="447178" y="17349"/>
                </a:lnTo>
                <a:lnTo>
                  <a:pt x="394918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692" y="678580"/>
                </a:lnTo>
                <a:lnTo>
                  <a:pt x="421443" y="669856"/>
                </a:lnTo>
                <a:lnTo>
                  <a:pt x="472035" y="653069"/>
                </a:lnTo>
                <a:lnTo>
                  <a:pt x="518763" y="628910"/>
                </a:lnTo>
                <a:lnTo>
                  <a:pt x="560924" y="598068"/>
                </a:lnTo>
                <a:lnTo>
                  <a:pt x="597814" y="561235"/>
                </a:lnTo>
                <a:lnTo>
                  <a:pt x="628728" y="519101"/>
                </a:lnTo>
                <a:lnTo>
                  <a:pt x="652962" y="472356"/>
                </a:lnTo>
                <a:lnTo>
                  <a:pt x="669812" y="421691"/>
                </a:lnTo>
                <a:lnTo>
                  <a:pt x="678575" y="367795"/>
                </a:lnTo>
                <a:lnTo>
                  <a:pt x="679703" y="339851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8148" y="3686749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5" h="680085">
                <a:moveTo>
                  <a:pt x="339852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692" y="678580"/>
                </a:lnTo>
                <a:lnTo>
                  <a:pt x="421443" y="669856"/>
                </a:lnTo>
                <a:lnTo>
                  <a:pt x="472035" y="653069"/>
                </a:lnTo>
                <a:lnTo>
                  <a:pt x="518763" y="628910"/>
                </a:lnTo>
                <a:lnTo>
                  <a:pt x="560924" y="598068"/>
                </a:lnTo>
                <a:lnTo>
                  <a:pt x="597814" y="561235"/>
                </a:lnTo>
                <a:lnTo>
                  <a:pt x="628728" y="519101"/>
                </a:lnTo>
                <a:lnTo>
                  <a:pt x="652962" y="472356"/>
                </a:lnTo>
                <a:lnTo>
                  <a:pt x="669812" y="421691"/>
                </a:lnTo>
                <a:lnTo>
                  <a:pt x="678575" y="367795"/>
                </a:lnTo>
                <a:lnTo>
                  <a:pt x="679703" y="339851"/>
                </a:lnTo>
                <a:lnTo>
                  <a:pt x="678575" y="312011"/>
                </a:lnTo>
                <a:lnTo>
                  <a:pt x="669812" y="258260"/>
                </a:lnTo>
                <a:lnTo>
                  <a:pt x="652962" y="207668"/>
                </a:lnTo>
                <a:lnTo>
                  <a:pt x="628728" y="160940"/>
                </a:lnTo>
                <a:lnTo>
                  <a:pt x="597814" y="118779"/>
                </a:lnTo>
                <a:lnTo>
                  <a:pt x="560924" y="81889"/>
                </a:lnTo>
                <a:lnTo>
                  <a:pt x="518763" y="50975"/>
                </a:lnTo>
                <a:lnTo>
                  <a:pt x="472035" y="26741"/>
                </a:lnTo>
                <a:lnTo>
                  <a:pt x="421443" y="9890"/>
                </a:lnTo>
                <a:lnTo>
                  <a:pt x="367692" y="1128"/>
                </a:lnTo>
                <a:lnTo>
                  <a:pt x="339852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74582" y="3836789"/>
            <a:ext cx="305649" cy="51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003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71781" y="4823410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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25197" y="2692467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48785" y="2615983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48785" y="2615983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339852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lnTo>
                  <a:pt x="678581" y="312011"/>
                </a:lnTo>
                <a:lnTo>
                  <a:pt x="669857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9" y="118779"/>
                </a:lnTo>
                <a:lnTo>
                  <a:pt x="561236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25197" y="3763232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48785" y="3686749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48785" y="3686749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339852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lnTo>
                  <a:pt x="678581" y="312011"/>
                </a:lnTo>
                <a:lnTo>
                  <a:pt x="669857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9" y="118779"/>
                </a:lnTo>
                <a:lnTo>
                  <a:pt x="561236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27707" y="2871436"/>
            <a:ext cx="2120440" cy="172087"/>
          </a:xfrm>
          <a:custGeom>
            <a:avLst/>
            <a:gdLst/>
            <a:ahLst/>
            <a:cxnLst/>
            <a:rect l="l" t="t" r="r" b="b"/>
            <a:pathLst>
              <a:path w="2114550" h="171450">
                <a:moveTo>
                  <a:pt x="2000250" y="85344"/>
                </a:moveTo>
                <a:lnTo>
                  <a:pt x="1981370" y="57150"/>
                </a:lnTo>
                <a:lnTo>
                  <a:pt x="0" y="57150"/>
                </a:lnTo>
                <a:lnTo>
                  <a:pt x="0" y="114300"/>
                </a:lnTo>
                <a:lnTo>
                  <a:pt x="1981031" y="114300"/>
                </a:lnTo>
                <a:lnTo>
                  <a:pt x="2000250" y="85344"/>
                </a:lnTo>
                <a:close/>
              </a:path>
              <a:path w="2114550" h="171450">
                <a:moveTo>
                  <a:pt x="2114550" y="85344"/>
                </a:moveTo>
                <a:lnTo>
                  <a:pt x="1943100" y="0"/>
                </a:lnTo>
                <a:lnTo>
                  <a:pt x="1981370" y="57150"/>
                </a:lnTo>
                <a:lnTo>
                  <a:pt x="2000250" y="57150"/>
                </a:lnTo>
                <a:lnTo>
                  <a:pt x="2000250" y="142748"/>
                </a:lnTo>
                <a:lnTo>
                  <a:pt x="2114550" y="85344"/>
                </a:lnTo>
                <a:close/>
              </a:path>
              <a:path w="2114550" h="171450">
                <a:moveTo>
                  <a:pt x="2000250" y="142748"/>
                </a:moveTo>
                <a:lnTo>
                  <a:pt x="2000250" y="114300"/>
                </a:lnTo>
                <a:lnTo>
                  <a:pt x="1981031" y="114300"/>
                </a:lnTo>
                <a:lnTo>
                  <a:pt x="1943100" y="171450"/>
                </a:lnTo>
                <a:lnTo>
                  <a:pt x="2000250" y="142748"/>
                </a:lnTo>
                <a:close/>
              </a:path>
              <a:path w="2114550" h="171450">
                <a:moveTo>
                  <a:pt x="2000250" y="114300"/>
                </a:moveTo>
                <a:lnTo>
                  <a:pt x="2000250" y="85344"/>
                </a:lnTo>
                <a:lnTo>
                  <a:pt x="1981031" y="114300"/>
                </a:lnTo>
                <a:lnTo>
                  <a:pt x="2000250" y="114300"/>
                </a:lnTo>
                <a:close/>
              </a:path>
              <a:path w="2114550" h="171450">
                <a:moveTo>
                  <a:pt x="2000250" y="85344"/>
                </a:moveTo>
                <a:lnTo>
                  <a:pt x="2000250" y="57150"/>
                </a:lnTo>
                <a:lnTo>
                  <a:pt x="1981370" y="57150"/>
                </a:lnTo>
                <a:lnTo>
                  <a:pt x="2000250" y="85344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27609" y="3198021"/>
            <a:ext cx="1160830" cy="1562171"/>
          </a:xfrm>
          <a:custGeom>
            <a:avLst/>
            <a:gdLst/>
            <a:ahLst/>
            <a:cxnLst/>
            <a:rect l="l" t="t" r="r" b="b"/>
            <a:pathLst>
              <a:path w="1157604" h="1556385">
                <a:moveTo>
                  <a:pt x="0" y="0"/>
                </a:moveTo>
                <a:lnTo>
                  <a:pt x="1157477" y="155600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29745" y="2871436"/>
            <a:ext cx="719549" cy="172087"/>
          </a:xfrm>
          <a:custGeom>
            <a:avLst/>
            <a:gdLst/>
            <a:ahLst/>
            <a:cxnLst/>
            <a:rect l="l" t="t" r="r" b="b"/>
            <a:pathLst>
              <a:path w="717550" h="171450">
                <a:moveTo>
                  <a:pt x="171450" y="0"/>
                </a:moveTo>
                <a:lnTo>
                  <a:pt x="0" y="85344"/>
                </a:lnTo>
                <a:lnTo>
                  <a:pt x="114300" y="142748"/>
                </a:lnTo>
                <a:lnTo>
                  <a:pt x="114300" y="57150"/>
                </a:lnTo>
                <a:lnTo>
                  <a:pt x="133179" y="57150"/>
                </a:lnTo>
                <a:lnTo>
                  <a:pt x="171450" y="0"/>
                </a:lnTo>
                <a:close/>
              </a:path>
              <a:path w="717550" h="171450">
                <a:moveTo>
                  <a:pt x="133179" y="57150"/>
                </a:moveTo>
                <a:lnTo>
                  <a:pt x="114300" y="57150"/>
                </a:lnTo>
                <a:lnTo>
                  <a:pt x="114300" y="85344"/>
                </a:lnTo>
                <a:lnTo>
                  <a:pt x="133179" y="57150"/>
                </a:lnTo>
                <a:close/>
              </a:path>
              <a:path w="717550" h="171450">
                <a:moveTo>
                  <a:pt x="717042" y="114300"/>
                </a:moveTo>
                <a:lnTo>
                  <a:pt x="717042" y="57150"/>
                </a:lnTo>
                <a:lnTo>
                  <a:pt x="133179" y="57150"/>
                </a:lnTo>
                <a:lnTo>
                  <a:pt x="114300" y="85344"/>
                </a:lnTo>
                <a:lnTo>
                  <a:pt x="133518" y="114300"/>
                </a:lnTo>
                <a:lnTo>
                  <a:pt x="717042" y="114300"/>
                </a:lnTo>
                <a:close/>
              </a:path>
              <a:path w="717550" h="171450">
                <a:moveTo>
                  <a:pt x="133518" y="114300"/>
                </a:moveTo>
                <a:lnTo>
                  <a:pt x="114300" y="85344"/>
                </a:lnTo>
                <a:lnTo>
                  <a:pt x="114300" y="114300"/>
                </a:lnTo>
                <a:lnTo>
                  <a:pt x="133518" y="114300"/>
                </a:lnTo>
                <a:close/>
              </a:path>
              <a:path w="717550" h="171450">
                <a:moveTo>
                  <a:pt x="171450" y="171450"/>
                </a:moveTo>
                <a:lnTo>
                  <a:pt x="133518" y="114300"/>
                </a:lnTo>
                <a:lnTo>
                  <a:pt x="114300" y="114300"/>
                </a:lnTo>
                <a:lnTo>
                  <a:pt x="114300" y="142748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871786" y="1609581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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72760" y="2680346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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74582" y="2767157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E5FFFF"/>
                </a:solidFill>
                <a:latin typeface="Symbol"/>
                <a:cs typeface="Symbol"/>
              </a:rPr>
              <a:t>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61683" y="1986659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85453" y="1986659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43106" y="3341208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61689" y="4600141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30748" y="3631113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85451" y="4579501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014156" y="3567639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116529" y="2496876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61361" y="3323668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312963" y="4268787"/>
            <a:ext cx="935413" cy="615053"/>
          </a:xfrm>
          <a:custGeom>
            <a:avLst/>
            <a:gdLst/>
            <a:ahLst/>
            <a:cxnLst/>
            <a:rect l="l" t="t" r="r" b="b"/>
            <a:pathLst>
              <a:path w="932814" h="612775">
                <a:moveTo>
                  <a:pt x="836675" y="61721"/>
                </a:moveTo>
                <a:lnTo>
                  <a:pt x="804963" y="47911"/>
                </a:lnTo>
                <a:lnTo>
                  <a:pt x="0" y="564641"/>
                </a:lnTo>
                <a:lnTo>
                  <a:pt x="30479" y="612648"/>
                </a:lnTo>
                <a:lnTo>
                  <a:pt x="836176" y="95447"/>
                </a:lnTo>
                <a:lnTo>
                  <a:pt x="836675" y="61721"/>
                </a:lnTo>
                <a:close/>
              </a:path>
              <a:path w="932814" h="612775">
                <a:moveTo>
                  <a:pt x="932688" y="0"/>
                </a:moveTo>
                <a:lnTo>
                  <a:pt x="742188" y="20574"/>
                </a:lnTo>
                <a:lnTo>
                  <a:pt x="804963" y="47911"/>
                </a:lnTo>
                <a:lnTo>
                  <a:pt x="821435" y="37337"/>
                </a:lnTo>
                <a:lnTo>
                  <a:pt x="851915" y="85344"/>
                </a:lnTo>
                <a:lnTo>
                  <a:pt x="851915" y="136302"/>
                </a:lnTo>
                <a:lnTo>
                  <a:pt x="932688" y="0"/>
                </a:lnTo>
                <a:close/>
              </a:path>
              <a:path w="932814" h="612775">
                <a:moveTo>
                  <a:pt x="851915" y="85344"/>
                </a:moveTo>
                <a:lnTo>
                  <a:pt x="821435" y="37337"/>
                </a:lnTo>
                <a:lnTo>
                  <a:pt x="804963" y="47911"/>
                </a:lnTo>
                <a:lnTo>
                  <a:pt x="836675" y="61721"/>
                </a:lnTo>
                <a:lnTo>
                  <a:pt x="836675" y="95127"/>
                </a:lnTo>
                <a:lnTo>
                  <a:pt x="851915" y="85344"/>
                </a:lnTo>
                <a:close/>
              </a:path>
              <a:path w="932814" h="612775">
                <a:moveTo>
                  <a:pt x="851915" y="136302"/>
                </a:moveTo>
                <a:lnTo>
                  <a:pt x="851915" y="85344"/>
                </a:lnTo>
                <a:lnTo>
                  <a:pt x="836176" y="95447"/>
                </a:lnTo>
                <a:lnTo>
                  <a:pt x="835151" y="164591"/>
                </a:lnTo>
                <a:lnTo>
                  <a:pt x="851915" y="136302"/>
                </a:lnTo>
                <a:close/>
              </a:path>
              <a:path w="932814" h="612775">
                <a:moveTo>
                  <a:pt x="836675" y="95127"/>
                </a:moveTo>
                <a:lnTo>
                  <a:pt x="836675" y="61721"/>
                </a:lnTo>
                <a:lnTo>
                  <a:pt x="836176" y="95447"/>
                </a:lnTo>
                <a:lnTo>
                  <a:pt x="836675" y="95127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02601" y="3298213"/>
            <a:ext cx="171928" cy="388790"/>
          </a:xfrm>
          <a:custGeom>
            <a:avLst/>
            <a:gdLst/>
            <a:ahLst/>
            <a:cxnLst/>
            <a:rect l="l" t="t" r="r" b="b"/>
            <a:pathLst>
              <a:path w="171450" h="387350">
                <a:moveTo>
                  <a:pt x="86105" y="272796"/>
                </a:moveTo>
                <a:lnTo>
                  <a:pt x="0" y="215646"/>
                </a:lnTo>
                <a:lnTo>
                  <a:pt x="57150" y="329440"/>
                </a:lnTo>
                <a:lnTo>
                  <a:pt x="57150" y="272796"/>
                </a:lnTo>
                <a:lnTo>
                  <a:pt x="86105" y="272796"/>
                </a:lnTo>
                <a:close/>
              </a:path>
              <a:path w="171450" h="387350">
                <a:moveTo>
                  <a:pt x="114300" y="253916"/>
                </a:moveTo>
                <a:lnTo>
                  <a:pt x="114300" y="0"/>
                </a:lnTo>
                <a:lnTo>
                  <a:pt x="57150" y="0"/>
                </a:lnTo>
                <a:lnTo>
                  <a:pt x="57150" y="253577"/>
                </a:lnTo>
                <a:lnTo>
                  <a:pt x="86105" y="272796"/>
                </a:lnTo>
                <a:lnTo>
                  <a:pt x="114300" y="253916"/>
                </a:lnTo>
                <a:close/>
              </a:path>
              <a:path w="171450" h="387350">
                <a:moveTo>
                  <a:pt x="114300" y="330456"/>
                </a:moveTo>
                <a:lnTo>
                  <a:pt x="114300" y="272796"/>
                </a:lnTo>
                <a:lnTo>
                  <a:pt x="57150" y="272796"/>
                </a:lnTo>
                <a:lnTo>
                  <a:pt x="57150" y="329440"/>
                </a:lnTo>
                <a:lnTo>
                  <a:pt x="86105" y="387096"/>
                </a:lnTo>
                <a:lnTo>
                  <a:pt x="114300" y="330456"/>
                </a:lnTo>
                <a:close/>
              </a:path>
              <a:path w="171450" h="387350">
                <a:moveTo>
                  <a:pt x="171450" y="215646"/>
                </a:moveTo>
                <a:lnTo>
                  <a:pt x="86105" y="272796"/>
                </a:lnTo>
                <a:lnTo>
                  <a:pt x="114300" y="272796"/>
                </a:lnTo>
                <a:lnTo>
                  <a:pt x="114300" y="330456"/>
                </a:lnTo>
                <a:lnTo>
                  <a:pt x="171450" y="215646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29745" y="3942202"/>
            <a:ext cx="719549" cy="172087"/>
          </a:xfrm>
          <a:custGeom>
            <a:avLst/>
            <a:gdLst/>
            <a:ahLst/>
            <a:cxnLst/>
            <a:rect l="l" t="t" r="r" b="b"/>
            <a:pathLst>
              <a:path w="717550" h="171450">
                <a:moveTo>
                  <a:pt x="171450" y="0"/>
                </a:moveTo>
                <a:lnTo>
                  <a:pt x="0" y="85344"/>
                </a:lnTo>
                <a:lnTo>
                  <a:pt x="114300" y="142748"/>
                </a:lnTo>
                <a:lnTo>
                  <a:pt x="114300" y="57150"/>
                </a:lnTo>
                <a:lnTo>
                  <a:pt x="133179" y="57150"/>
                </a:lnTo>
                <a:lnTo>
                  <a:pt x="171450" y="0"/>
                </a:lnTo>
                <a:close/>
              </a:path>
              <a:path w="717550" h="171450">
                <a:moveTo>
                  <a:pt x="133179" y="57150"/>
                </a:moveTo>
                <a:lnTo>
                  <a:pt x="114300" y="57150"/>
                </a:lnTo>
                <a:lnTo>
                  <a:pt x="114300" y="85344"/>
                </a:lnTo>
                <a:lnTo>
                  <a:pt x="133179" y="57150"/>
                </a:lnTo>
                <a:close/>
              </a:path>
              <a:path w="717550" h="171450">
                <a:moveTo>
                  <a:pt x="717042" y="114300"/>
                </a:moveTo>
                <a:lnTo>
                  <a:pt x="717042" y="57150"/>
                </a:lnTo>
                <a:lnTo>
                  <a:pt x="133179" y="57150"/>
                </a:lnTo>
                <a:lnTo>
                  <a:pt x="114300" y="85344"/>
                </a:lnTo>
                <a:lnTo>
                  <a:pt x="133518" y="114300"/>
                </a:lnTo>
                <a:lnTo>
                  <a:pt x="717042" y="114300"/>
                </a:lnTo>
                <a:close/>
              </a:path>
              <a:path w="717550" h="171450">
                <a:moveTo>
                  <a:pt x="133518" y="114300"/>
                </a:moveTo>
                <a:lnTo>
                  <a:pt x="114300" y="85344"/>
                </a:lnTo>
                <a:lnTo>
                  <a:pt x="114300" y="114300"/>
                </a:lnTo>
                <a:lnTo>
                  <a:pt x="133518" y="114300"/>
                </a:lnTo>
                <a:close/>
              </a:path>
              <a:path w="717550" h="171450">
                <a:moveTo>
                  <a:pt x="171450" y="171450"/>
                </a:moveTo>
                <a:lnTo>
                  <a:pt x="133518" y="114300"/>
                </a:lnTo>
                <a:lnTo>
                  <a:pt x="114300" y="114300"/>
                </a:lnTo>
                <a:lnTo>
                  <a:pt x="114300" y="142748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775419" y="2680337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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73789" y="3751112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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48" name="object 32"/>
          <p:cNvSpPr txBox="1"/>
          <p:nvPr/>
        </p:nvSpPr>
        <p:spPr>
          <a:xfrm>
            <a:off x="3973308" y="2446245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32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8841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/>
            <a:r>
              <a:rPr spc="-25" dirty="0"/>
              <a:t>Example</a:t>
            </a:r>
            <a:r>
              <a:rPr spc="-5" dirty="0"/>
              <a:t> </a:t>
            </a:r>
            <a:r>
              <a:rPr spc="-20" dirty="0"/>
              <a:t>of</a:t>
            </a:r>
            <a:r>
              <a:rPr spc="-5" dirty="0"/>
              <a:t> </a:t>
            </a:r>
            <a:r>
              <a:rPr spc="-25" dirty="0"/>
              <a:t>Prim’s</a:t>
            </a:r>
            <a:r>
              <a:rPr spc="-10" dirty="0"/>
              <a:t> </a:t>
            </a:r>
            <a:r>
              <a:rPr lang="en-US" spc="-25" dirty="0"/>
              <a:t>A</a:t>
            </a:r>
            <a:r>
              <a:rPr spc="-25" dirty="0"/>
              <a:t>lgorithm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3CF382D9-DC1A-44F1-B7D1-D5755F921225}" type="datetime1">
              <a:rPr lang="en-US" spc="-10" smtClean="0"/>
              <a:t>1/20/19</a:t>
            </a:fld>
            <a:endParaRPr spc="-10" dirty="0"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1546" y="1959756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49" y="89826"/>
                </a:moveTo>
                <a:lnTo>
                  <a:pt x="144910" y="43908"/>
                </a:lnTo>
                <a:lnTo>
                  <a:pt x="119443" y="13032"/>
                </a:lnTo>
                <a:lnTo>
                  <a:pt x="82628" y="189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715"/>
                </a:lnTo>
                <a:lnTo>
                  <a:pt x="17023" y="125244"/>
                </a:lnTo>
                <a:lnTo>
                  <a:pt x="47908" y="149652"/>
                </a:lnTo>
                <a:lnTo>
                  <a:pt x="73920" y="155382"/>
                </a:lnTo>
                <a:lnTo>
                  <a:pt x="89246" y="154122"/>
                </a:lnTo>
                <a:lnTo>
                  <a:pt x="127623" y="136701"/>
                </a:lnTo>
                <a:lnTo>
                  <a:pt x="150601" y="103421"/>
                </a:lnTo>
                <a:lnTo>
                  <a:pt x="153949" y="8982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330" y="1934517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30" y="89649"/>
                </a:moveTo>
                <a:lnTo>
                  <a:pt x="144727" y="43813"/>
                </a:lnTo>
                <a:lnTo>
                  <a:pt x="119040" y="12979"/>
                </a:lnTo>
                <a:lnTo>
                  <a:pt x="82417" y="180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0" y="155381"/>
                </a:lnTo>
                <a:lnTo>
                  <a:pt x="89042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6330" y="1934517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0" y="155381"/>
                </a:lnTo>
                <a:lnTo>
                  <a:pt x="89042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lnTo>
                  <a:pt x="153036" y="72891"/>
                </a:lnTo>
                <a:lnTo>
                  <a:pt x="137722" y="31718"/>
                </a:lnTo>
                <a:lnTo>
                  <a:pt x="107773" y="6559"/>
                </a:lnTo>
                <a:lnTo>
                  <a:pt x="7713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546" y="2411007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35" y="89735"/>
                </a:moveTo>
                <a:lnTo>
                  <a:pt x="144897" y="43521"/>
                </a:lnTo>
                <a:lnTo>
                  <a:pt x="119410" y="12815"/>
                </a:lnTo>
                <a:lnTo>
                  <a:pt x="82566" y="181"/>
                </a:lnTo>
                <a:lnTo>
                  <a:pt x="77133" y="0"/>
                </a:lnTo>
                <a:lnTo>
                  <a:pt x="62690" y="1334"/>
                </a:lnTo>
                <a:lnTo>
                  <a:pt x="25560" y="19490"/>
                </a:lnTo>
                <a:lnTo>
                  <a:pt x="3062" y="53986"/>
                </a:lnTo>
                <a:lnTo>
                  <a:pt x="0" y="68030"/>
                </a:lnTo>
                <a:lnTo>
                  <a:pt x="1024" y="84399"/>
                </a:lnTo>
                <a:lnTo>
                  <a:pt x="16993" y="124857"/>
                </a:lnTo>
                <a:lnTo>
                  <a:pt x="47828" y="149514"/>
                </a:lnTo>
                <a:lnTo>
                  <a:pt x="73805" y="155376"/>
                </a:lnTo>
                <a:lnTo>
                  <a:pt x="89154" y="154093"/>
                </a:lnTo>
                <a:lnTo>
                  <a:pt x="127572" y="136471"/>
                </a:lnTo>
                <a:lnTo>
                  <a:pt x="150575" y="103194"/>
                </a:lnTo>
                <a:lnTo>
                  <a:pt x="153935" y="8973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6330" y="2385003"/>
            <a:ext cx="154735" cy="156791"/>
          </a:xfrm>
          <a:custGeom>
            <a:avLst/>
            <a:gdLst/>
            <a:ahLst/>
            <a:cxnLst/>
            <a:rect l="l" t="t" r="r" b="b"/>
            <a:pathLst>
              <a:path w="154304" h="156210">
                <a:moveTo>
                  <a:pt x="153773" y="90818"/>
                </a:moveTo>
                <a:lnTo>
                  <a:pt x="144827" y="44504"/>
                </a:lnTo>
                <a:lnTo>
                  <a:pt x="119556" y="13404"/>
                </a:lnTo>
                <a:lnTo>
                  <a:pt x="83403" y="255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16" y="84663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6330" y="2385003"/>
            <a:ext cx="154735" cy="156791"/>
          </a:xfrm>
          <a:custGeom>
            <a:avLst/>
            <a:gdLst/>
            <a:ahLst/>
            <a:cxnLst/>
            <a:rect l="l" t="t" r="r" b="b"/>
            <a:pathLst>
              <a:path w="154304" h="156210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16" y="84663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lnTo>
                  <a:pt x="152941" y="73858"/>
                </a:lnTo>
                <a:lnTo>
                  <a:pt x="137948" y="32311"/>
                </a:lnTo>
                <a:lnTo>
                  <a:pt x="108445" y="6891"/>
                </a:lnTo>
                <a:lnTo>
                  <a:pt x="77133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0546" y="1769815"/>
            <a:ext cx="1323842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56"/>
              </a:lnSpc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39">
              <a:lnSpc>
                <a:spcPts val="3656"/>
              </a:lnSpc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41335" y="1540436"/>
            <a:ext cx="3564822" cy="39773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28433" y="3783770"/>
            <a:ext cx="3158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24560" y="3763232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5" h="680085">
                <a:moveTo>
                  <a:pt x="679703" y="339851"/>
                </a:moveTo>
                <a:lnTo>
                  <a:pt x="675249" y="284785"/>
                </a:lnTo>
                <a:lnTo>
                  <a:pt x="662354" y="232525"/>
                </a:lnTo>
                <a:lnTo>
                  <a:pt x="641724" y="183777"/>
                </a:lnTo>
                <a:lnTo>
                  <a:pt x="614062" y="139244"/>
                </a:lnTo>
                <a:lnTo>
                  <a:pt x="580072" y="99631"/>
                </a:lnTo>
                <a:lnTo>
                  <a:pt x="540459" y="65641"/>
                </a:lnTo>
                <a:lnTo>
                  <a:pt x="495926" y="37979"/>
                </a:lnTo>
                <a:lnTo>
                  <a:pt x="447178" y="17349"/>
                </a:lnTo>
                <a:lnTo>
                  <a:pt x="394918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692" y="678580"/>
                </a:lnTo>
                <a:lnTo>
                  <a:pt x="421443" y="669856"/>
                </a:lnTo>
                <a:lnTo>
                  <a:pt x="472035" y="653069"/>
                </a:lnTo>
                <a:lnTo>
                  <a:pt x="518763" y="628910"/>
                </a:lnTo>
                <a:lnTo>
                  <a:pt x="560924" y="598068"/>
                </a:lnTo>
                <a:lnTo>
                  <a:pt x="597814" y="561235"/>
                </a:lnTo>
                <a:lnTo>
                  <a:pt x="628728" y="519101"/>
                </a:lnTo>
                <a:lnTo>
                  <a:pt x="652962" y="472356"/>
                </a:lnTo>
                <a:lnTo>
                  <a:pt x="669812" y="421691"/>
                </a:lnTo>
                <a:lnTo>
                  <a:pt x="678575" y="367795"/>
                </a:lnTo>
                <a:lnTo>
                  <a:pt x="679703" y="339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48148" y="3686749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5" h="680085">
                <a:moveTo>
                  <a:pt x="679703" y="339851"/>
                </a:moveTo>
                <a:lnTo>
                  <a:pt x="675249" y="284785"/>
                </a:lnTo>
                <a:lnTo>
                  <a:pt x="662354" y="232525"/>
                </a:lnTo>
                <a:lnTo>
                  <a:pt x="641724" y="183777"/>
                </a:lnTo>
                <a:lnTo>
                  <a:pt x="614062" y="139244"/>
                </a:lnTo>
                <a:lnTo>
                  <a:pt x="580072" y="99631"/>
                </a:lnTo>
                <a:lnTo>
                  <a:pt x="540459" y="65641"/>
                </a:lnTo>
                <a:lnTo>
                  <a:pt x="495926" y="37979"/>
                </a:lnTo>
                <a:lnTo>
                  <a:pt x="447178" y="17349"/>
                </a:lnTo>
                <a:lnTo>
                  <a:pt x="394918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692" y="678580"/>
                </a:lnTo>
                <a:lnTo>
                  <a:pt x="421443" y="669856"/>
                </a:lnTo>
                <a:lnTo>
                  <a:pt x="472035" y="653069"/>
                </a:lnTo>
                <a:lnTo>
                  <a:pt x="518763" y="628910"/>
                </a:lnTo>
                <a:lnTo>
                  <a:pt x="560924" y="598068"/>
                </a:lnTo>
                <a:lnTo>
                  <a:pt x="597814" y="561235"/>
                </a:lnTo>
                <a:lnTo>
                  <a:pt x="628728" y="519101"/>
                </a:lnTo>
                <a:lnTo>
                  <a:pt x="652962" y="472356"/>
                </a:lnTo>
                <a:lnTo>
                  <a:pt x="669812" y="421691"/>
                </a:lnTo>
                <a:lnTo>
                  <a:pt x="678575" y="367795"/>
                </a:lnTo>
                <a:lnTo>
                  <a:pt x="679703" y="339851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8148" y="3686749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5" h="680085">
                <a:moveTo>
                  <a:pt x="339852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692" y="678580"/>
                </a:lnTo>
                <a:lnTo>
                  <a:pt x="421443" y="669856"/>
                </a:lnTo>
                <a:lnTo>
                  <a:pt x="472035" y="653069"/>
                </a:lnTo>
                <a:lnTo>
                  <a:pt x="518763" y="628910"/>
                </a:lnTo>
                <a:lnTo>
                  <a:pt x="560924" y="598068"/>
                </a:lnTo>
                <a:lnTo>
                  <a:pt x="597814" y="561235"/>
                </a:lnTo>
                <a:lnTo>
                  <a:pt x="628728" y="519101"/>
                </a:lnTo>
                <a:lnTo>
                  <a:pt x="652962" y="472356"/>
                </a:lnTo>
                <a:lnTo>
                  <a:pt x="669812" y="421691"/>
                </a:lnTo>
                <a:lnTo>
                  <a:pt x="678575" y="367795"/>
                </a:lnTo>
                <a:lnTo>
                  <a:pt x="679703" y="339851"/>
                </a:lnTo>
                <a:lnTo>
                  <a:pt x="678575" y="312011"/>
                </a:lnTo>
                <a:lnTo>
                  <a:pt x="669812" y="258260"/>
                </a:lnTo>
                <a:lnTo>
                  <a:pt x="652962" y="207668"/>
                </a:lnTo>
                <a:lnTo>
                  <a:pt x="628728" y="160940"/>
                </a:lnTo>
                <a:lnTo>
                  <a:pt x="597814" y="118779"/>
                </a:lnTo>
                <a:lnTo>
                  <a:pt x="560924" y="81889"/>
                </a:lnTo>
                <a:lnTo>
                  <a:pt x="518763" y="50975"/>
                </a:lnTo>
                <a:lnTo>
                  <a:pt x="472035" y="26741"/>
                </a:lnTo>
                <a:lnTo>
                  <a:pt x="421443" y="9890"/>
                </a:lnTo>
                <a:lnTo>
                  <a:pt x="367692" y="1128"/>
                </a:lnTo>
                <a:lnTo>
                  <a:pt x="339852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74582" y="3836789"/>
            <a:ext cx="305649" cy="51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003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71781" y="4856068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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25197" y="2692467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48785" y="2615983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48785" y="2615983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339852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lnTo>
                  <a:pt x="678581" y="312011"/>
                </a:lnTo>
                <a:lnTo>
                  <a:pt x="669857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9" y="118779"/>
                </a:lnTo>
                <a:lnTo>
                  <a:pt x="561236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25197" y="3763232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48785" y="3686749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48785" y="3686749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339852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lnTo>
                  <a:pt x="678581" y="312011"/>
                </a:lnTo>
                <a:lnTo>
                  <a:pt x="669857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9" y="118779"/>
                </a:lnTo>
                <a:lnTo>
                  <a:pt x="561236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871786" y="1642239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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72546" y="2767157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E5FFFF"/>
                </a:solidFill>
                <a:latin typeface="Symbol"/>
                <a:cs typeface="Symbol"/>
              </a:rPr>
              <a:t>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74582" y="2767157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E5FFFF"/>
                </a:solidFill>
                <a:latin typeface="Symbol"/>
                <a:cs typeface="Symbol"/>
              </a:rPr>
              <a:t>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75419" y="2712995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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61683" y="1986659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85453" y="1986659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43106" y="3341208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61689" y="4600141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30748" y="3631113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85451" y="4579501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14156" y="3567639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16529" y="2496876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161361" y="3323668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027707" y="2871436"/>
            <a:ext cx="2120440" cy="172087"/>
          </a:xfrm>
          <a:custGeom>
            <a:avLst/>
            <a:gdLst/>
            <a:ahLst/>
            <a:cxnLst/>
            <a:rect l="l" t="t" r="r" b="b"/>
            <a:pathLst>
              <a:path w="2114550" h="171450">
                <a:moveTo>
                  <a:pt x="2000250" y="85344"/>
                </a:moveTo>
                <a:lnTo>
                  <a:pt x="1981370" y="57150"/>
                </a:lnTo>
                <a:lnTo>
                  <a:pt x="0" y="57150"/>
                </a:lnTo>
                <a:lnTo>
                  <a:pt x="0" y="114300"/>
                </a:lnTo>
                <a:lnTo>
                  <a:pt x="1981031" y="114300"/>
                </a:lnTo>
                <a:lnTo>
                  <a:pt x="2000250" y="85344"/>
                </a:lnTo>
                <a:close/>
              </a:path>
              <a:path w="2114550" h="171450">
                <a:moveTo>
                  <a:pt x="2114550" y="85344"/>
                </a:moveTo>
                <a:lnTo>
                  <a:pt x="1943100" y="0"/>
                </a:lnTo>
                <a:lnTo>
                  <a:pt x="1981370" y="57150"/>
                </a:lnTo>
                <a:lnTo>
                  <a:pt x="2000250" y="57150"/>
                </a:lnTo>
                <a:lnTo>
                  <a:pt x="2000250" y="142748"/>
                </a:lnTo>
                <a:lnTo>
                  <a:pt x="2114550" y="85344"/>
                </a:lnTo>
                <a:close/>
              </a:path>
              <a:path w="2114550" h="171450">
                <a:moveTo>
                  <a:pt x="2000250" y="142748"/>
                </a:moveTo>
                <a:lnTo>
                  <a:pt x="2000250" y="114300"/>
                </a:lnTo>
                <a:lnTo>
                  <a:pt x="1981031" y="114300"/>
                </a:lnTo>
                <a:lnTo>
                  <a:pt x="1943100" y="171450"/>
                </a:lnTo>
                <a:lnTo>
                  <a:pt x="2000250" y="142748"/>
                </a:lnTo>
                <a:close/>
              </a:path>
              <a:path w="2114550" h="171450">
                <a:moveTo>
                  <a:pt x="2000250" y="114300"/>
                </a:moveTo>
                <a:lnTo>
                  <a:pt x="2000250" y="85344"/>
                </a:lnTo>
                <a:lnTo>
                  <a:pt x="1981031" y="114300"/>
                </a:lnTo>
                <a:lnTo>
                  <a:pt x="2000250" y="114300"/>
                </a:lnTo>
                <a:close/>
              </a:path>
              <a:path w="2114550" h="171450">
                <a:moveTo>
                  <a:pt x="2000250" y="85344"/>
                </a:moveTo>
                <a:lnTo>
                  <a:pt x="2000250" y="57150"/>
                </a:lnTo>
                <a:lnTo>
                  <a:pt x="1981370" y="57150"/>
                </a:lnTo>
                <a:lnTo>
                  <a:pt x="2000250" y="85344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29745" y="2871436"/>
            <a:ext cx="719549" cy="172087"/>
          </a:xfrm>
          <a:custGeom>
            <a:avLst/>
            <a:gdLst/>
            <a:ahLst/>
            <a:cxnLst/>
            <a:rect l="l" t="t" r="r" b="b"/>
            <a:pathLst>
              <a:path w="717550" h="171450">
                <a:moveTo>
                  <a:pt x="171450" y="0"/>
                </a:moveTo>
                <a:lnTo>
                  <a:pt x="0" y="85344"/>
                </a:lnTo>
                <a:lnTo>
                  <a:pt x="114300" y="142748"/>
                </a:lnTo>
                <a:lnTo>
                  <a:pt x="114300" y="57150"/>
                </a:lnTo>
                <a:lnTo>
                  <a:pt x="133179" y="57150"/>
                </a:lnTo>
                <a:lnTo>
                  <a:pt x="171450" y="0"/>
                </a:lnTo>
                <a:close/>
              </a:path>
              <a:path w="717550" h="171450">
                <a:moveTo>
                  <a:pt x="133179" y="57150"/>
                </a:moveTo>
                <a:lnTo>
                  <a:pt x="114300" y="57150"/>
                </a:lnTo>
                <a:lnTo>
                  <a:pt x="114300" y="85344"/>
                </a:lnTo>
                <a:lnTo>
                  <a:pt x="133179" y="57150"/>
                </a:lnTo>
                <a:close/>
              </a:path>
              <a:path w="717550" h="171450">
                <a:moveTo>
                  <a:pt x="717042" y="114300"/>
                </a:moveTo>
                <a:lnTo>
                  <a:pt x="717042" y="57150"/>
                </a:lnTo>
                <a:lnTo>
                  <a:pt x="133179" y="57150"/>
                </a:lnTo>
                <a:lnTo>
                  <a:pt x="114300" y="85344"/>
                </a:lnTo>
                <a:lnTo>
                  <a:pt x="133518" y="114300"/>
                </a:lnTo>
                <a:lnTo>
                  <a:pt x="717042" y="114300"/>
                </a:lnTo>
                <a:close/>
              </a:path>
              <a:path w="717550" h="171450">
                <a:moveTo>
                  <a:pt x="133518" y="114300"/>
                </a:moveTo>
                <a:lnTo>
                  <a:pt x="114300" y="85344"/>
                </a:lnTo>
                <a:lnTo>
                  <a:pt x="114300" y="114300"/>
                </a:lnTo>
                <a:lnTo>
                  <a:pt x="133518" y="114300"/>
                </a:lnTo>
                <a:close/>
              </a:path>
              <a:path w="717550" h="171450">
                <a:moveTo>
                  <a:pt x="171450" y="171450"/>
                </a:moveTo>
                <a:lnTo>
                  <a:pt x="133518" y="114300"/>
                </a:lnTo>
                <a:lnTo>
                  <a:pt x="114300" y="114300"/>
                </a:lnTo>
                <a:lnTo>
                  <a:pt x="114300" y="142748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12963" y="4268787"/>
            <a:ext cx="935413" cy="615053"/>
          </a:xfrm>
          <a:custGeom>
            <a:avLst/>
            <a:gdLst/>
            <a:ahLst/>
            <a:cxnLst/>
            <a:rect l="l" t="t" r="r" b="b"/>
            <a:pathLst>
              <a:path w="932814" h="612775">
                <a:moveTo>
                  <a:pt x="836675" y="61721"/>
                </a:moveTo>
                <a:lnTo>
                  <a:pt x="804963" y="47911"/>
                </a:lnTo>
                <a:lnTo>
                  <a:pt x="0" y="564641"/>
                </a:lnTo>
                <a:lnTo>
                  <a:pt x="30479" y="612648"/>
                </a:lnTo>
                <a:lnTo>
                  <a:pt x="836176" y="95447"/>
                </a:lnTo>
                <a:lnTo>
                  <a:pt x="836675" y="61721"/>
                </a:lnTo>
                <a:close/>
              </a:path>
              <a:path w="932814" h="612775">
                <a:moveTo>
                  <a:pt x="932688" y="0"/>
                </a:moveTo>
                <a:lnTo>
                  <a:pt x="742188" y="20574"/>
                </a:lnTo>
                <a:lnTo>
                  <a:pt x="804963" y="47911"/>
                </a:lnTo>
                <a:lnTo>
                  <a:pt x="821435" y="37337"/>
                </a:lnTo>
                <a:lnTo>
                  <a:pt x="851915" y="85344"/>
                </a:lnTo>
                <a:lnTo>
                  <a:pt x="851915" y="136302"/>
                </a:lnTo>
                <a:lnTo>
                  <a:pt x="932688" y="0"/>
                </a:lnTo>
                <a:close/>
              </a:path>
              <a:path w="932814" h="612775">
                <a:moveTo>
                  <a:pt x="851915" y="85344"/>
                </a:moveTo>
                <a:lnTo>
                  <a:pt x="821435" y="37337"/>
                </a:lnTo>
                <a:lnTo>
                  <a:pt x="804963" y="47911"/>
                </a:lnTo>
                <a:lnTo>
                  <a:pt x="836675" y="61721"/>
                </a:lnTo>
                <a:lnTo>
                  <a:pt x="836675" y="95127"/>
                </a:lnTo>
                <a:lnTo>
                  <a:pt x="851915" y="85344"/>
                </a:lnTo>
                <a:close/>
              </a:path>
              <a:path w="932814" h="612775">
                <a:moveTo>
                  <a:pt x="851915" y="136302"/>
                </a:moveTo>
                <a:lnTo>
                  <a:pt x="851915" y="85344"/>
                </a:lnTo>
                <a:lnTo>
                  <a:pt x="836176" y="95447"/>
                </a:lnTo>
                <a:lnTo>
                  <a:pt x="835151" y="164591"/>
                </a:lnTo>
                <a:lnTo>
                  <a:pt x="851915" y="136302"/>
                </a:lnTo>
                <a:close/>
              </a:path>
              <a:path w="932814" h="612775">
                <a:moveTo>
                  <a:pt x="836675" y="95127"/>
                </a:moveTo>
                <a:lnTo>
                  <a:pt x="836675" y="61721"/>
                </a:lnTo>
                <a:lnTo>
                  <a:pt x="836176" y="95447"/>
                </a:lnTo>
                <a:lnTo>
                  <a:pt x="836675" y="95127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02601" y="3298213"/>
            <a:ext cx="171928" cy="388790"/>
          </a:xfrm>
          <a:custGeom>
            <a:avLst/>
            <a:gdLst/>
            <a:ahLst/>
            <a:cxnLst/>
            <a:rect l="l" t="t" r="r" b="b"/>
            <a:pathLst>
              <a:path w="171450" h="387350">
                <a:moveTo>
                  <a:pt x="86105" y="272796"/>
                </a:moveTo>
                <a:lnTo>
                  <a:pt x="0" y="215646"/>
                </a:lnTo>
                <a:lnTo>
                  <a:pt x="57150" y="329440"/>
                </a:lnTo>
                <a:lnTo>
                  <a:pt x="57150" y="272796"/>
                </a:lnTo>
                <a:lnTo>
                  <a:pt x="86105" y="272796"/>
                </a:lnTo>
                <a:close/>
              </a:path>
              <a:path w="171450" h="387350">
                <a:moveTo>
                  <a:pt x="114300" y="253916"/>
                </a:moveTo>
                <a:lnTo>
                  <a:pt x="114300" y="0"/>
                </a:lnTo>
                <a:lnTo>
                  <a:pt x="57150" y="0"/>
                </a:lnTo>
                <a:lnTo>
                  <a:pt x="57150" y="253577"/>
                </a:lnTo>
                <a:lnTo>
                  <a:pt x="86105" y="272796"/>
                </a:lnTo>
                <a:lnTo>
                  <a:pt x="114300" y="253916"/>
                </a:lnTo>
                <a:close/>
              </a:path>
              <a:path w="171450" h="387350">
                <a:moveTo>
                  <a:pt x="114300" y="330456"/>
                </a:moveTo>
                <a:lnTo>
                  <a:pt x="114300" y="272796"/>
                </a:lnTo>
                <a:lnTo>
                  <a:pt x="57150" y="272796"/>
                </a:lnTo>
                <a:lnTo>
                  <a:pt x="57150" y="329440"/>
                </a:lnTo>
                <a:lnTo>
                  <a:pt x="86105" y="387096"/>
                </a:lnTo>
                <a:lnTo>
                  <a:pt x="114300" y="330456"/>
                </a:lnTo>
                <a:close/>
              </a:path>
              <a:path w="171450" h="387350">
                <a:moveTo>
                  <a:pt x="171450" y="215646"/>
                </a:moveTo>
                <a:lnTo>
                  <a:pt x="86105" y="272796"/>
                </a:lnTo>
                <a:lnTo>
                  <a:pt x="114300" y="272796"/>
                </a:lnTo>
                <a:lnTo>
                  <a:pt x="114300" y="330456"/>
                </a:lnTo>
                <a:lnTo>
                  <a:pt x="171450" y="215646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29745" y="3942202"/>
            <a:ext cx="719549" cy="172087"/>
          </a:xfrm>
          <a:custGeom>
            <a:avLst/>
            <a:gdLst/>
            <a:ahLst/>
            <a:cxnLst/>
            <a:rect l="l" t="t" r="r" b="b"/>
            <a:pathLst>
              <a:path w="717550" h="171450">
                <a:moveTo>
                  <a:pt x="171450" y="0"/>
                </a:moveTo>
                <a:lnTo>
                  <a:pt x="0" y="85344"/>
                </a:lnTo>
                <a:lnTo>
                  <a:pt x="114300" y="142748"/>
                </a:lnTo>
                <a:lnTo>
                  <a:pt x="114300" y="57150"/>
                </a:lnTo>
                <a:lnTo>
                  <a:pt x="133179" y="57150"/>
                </a:lnTo>
                <a:lnTo>
                  <a:pt x="171450" y="0"/>
                </a:lnTo>
                <a:close/>
              </a:path>
              <a:path w="717550" h="171450">
                <a:moveTo>
                  <a:pt x="133179" y="57150"/>
                </a:moveTo>
                <a:lnTo>
                  <a:pt x="114300" y="57150"/>
                </a:lnTo>
                <a:lnTo>
                  <a:pt x="114300" y="85344"/>
                </a:lnTo>
                <a:lnTo>
                  <a:pt x="133179" y="57150"/>
                </a:lnTo>
                <a:close/>
              </a:path>
              <a:path w="717550" h="171450">
                <a:moveTo>
                  <a:pt x="717042" y="114300"/>
                </a:moveTo>
                <a:lnTo>
                  <a:pt x="717042" y="57150"/>
                </a:lnTo>
                <a:lnTo>
                  <a:pt x="133179" y="57150"/>
                </a:lnTo>
                <a:lnTo>
                  <a:pt x="114300" y="85344"/>
                </a:lnTo>
                <a:lnTo>
                  <a:pt x="133518" y="114300"/>
                </a:lnTo>
                <a:lnTo>
                  <a:pt x="717042" y="114300"/>
                </a:lnTo>
                <a:close/>
              </a:path>
              <a:path w="717550" h="171450">
                <a:moveTo>
                  <a:pt x="133518" y="114300"/>
                </a:moveTo>
                <a:lnTo>
                  <a:pt x="114300" y="85344"/>
                </a:lnTo>
                <a:lnTo>
                  <a:pt x="114300" y="114300"/>
                </a:lnTo>
                <a:lnTo>
                  <a:pt x="133518" y="114300"/>
                </a:lnTo>
                <a:close/>
              </a:path>
              <a:path w="717550" h="171450">
                <a:moveTo>
                  <a:pt x="171450" y="171450"/>
                </a:moveTo>
                <a:lnTo>
                  <a:pt x="133518" y="114300"/>
                </a:lnTo>
                <a:lnTo>
                  <a:pt x="114300" y="114300"/>
                </a:lnTo>
                <a:lnTo>
                  <a:pt x="114300" y="142748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673789" y="3783770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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47" name="object 29"/>
          <p:cNvSpPr txBox="1"/>
          <p:nvPr/>
        </p:nvSpPr>
        <p:spPr>
          <a:xfrm>
            <a:off x="3973986" y="2496876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32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8610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/>
            <a:r>
              <a:rPr spc="-25" dirty="0"/>
              <a:t>Example</a:t>
            </a:r>
            <a:r>
              <a:rPr spc="-5" dirty="0"/>
              <a:t> </a:t>
            </a:r>
            <a:r>
              <a:rPr spc="-20" dirty="0"/>
              <a:t>of</a:t>
            </a:r>
            <a:r>
              <a:rPr spc="-5" dirty="0"/>
              <a:t> </a:t>
            </a:r>
            <a:r>
              <a:rPr spc="-25" dirty="0"/>
              <a:t>Prim’s</a:t>
            </a:r>
            <a:r>
              <a:rPr spc="-10" dirty="0"/>
              <a:t> </a:t>
            </a:r>
            <a:r>
              <a:rPr lang="en-US" spc="-25" dirty="0"/>
              <a:t>A</a:t>
            </a:r>
            <a:r>
              <a:rPr spc="-25" dirty="0"/>
              <a:t>lgorithm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0D806CAF-63E6-4AB1-BEFF-20A1423FC554}" type="datetime1">
              <a:rPr lang="en-US" spc="-10" smtClean="0"/>
              <a:t>1/20/19</a:t>
            </a:fld>
            <a:endParaRPr spc="-10" dirty="0"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1546" y="1959756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49" y="89826"/>
                </a:moveTo>
                <a:lnTo>
                  <a:pt x="144910" y="43908"/>
                </a:lnTo>
                <a:lnTo>
                  <a:pt x="119443" y="13032"/>
                </a:lnTo>
                <a:lnTo>
                  <a:pt x="82628" y="189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715"/>
                </a:lnTo>
                <a:lnTo>
                  <a:pt x="17023" y="125244"/>
                </a:lnTo>
                <a:lnTo>
                  <a:pt x="47908" y="149652"/>
                </a:lnTo>
                <a:lnTo>
                  <a:pt x="73920" y="155382"/>
                </a:lnTo>
                <a:lnTo>
                  <a:pt x="89246" y="154122"/>
                </a:lnTo>
                <a:lnTo>
                  <a:pt x="127623" y="136701"/>
                </a:lnTo>
                <a:lnTo>
                  <a:pt x="150601" y="103421"/>
                </a:lnTo>
                <a:lnTo>
                  <a:pt x="153949" y="8982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330" y="1934517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30" y="89649"/>
                </a:moveTo>
                <a:lnTo>
                  <a:pt x="144727" y="43813"/>
                </a:lnTo>
                <a:lnTo>
                  <a:pt x="119040" y="12979"/>
                </a:lnTo>
                <a:lnTo>
                  <a:pt x="82417" y="180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0" y="155381"/>
                </a:lnTo>
                <a:lnTo>
                  <a:pt x="89042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6330" y="1934517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0" y="155381"/>
                </a:lnTo>
                <a:lnTo>
                  <a:pt x="89042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lnTo>
                  <a:pt x="153036" y="72891"/>
                </a:lnTo>
                <a:lnTo>
                  <a:pt x="137722" y="31718"/>
                </a:lnTo>
                <a:lnTo>
                  <a:pt x="107773" y="6559"/>
                </a:lnTo>
                <a:lnTo>
                  <a:pt x="7713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546" y="2411007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35" y="89735"/>
                </a:moveTo>
                <a:lnTo>
                  <a:pt x="144897" y="43521"/>
                </a:lnTo>
                <a:lnTo>
                  <a:pt x="119410" y="12815"/>
                </a:lnTo>
                <a:lnTo>
                  <a:pt x="82566" y="181"/>
                </a:lnTo>
                <a:lnTo>
                  <a:pt x="77133" y="0"/>
                </a:lnTo>
                <a:lnTo>
                  <a:pt x="62690" y="1334"/>
                </a:lnTo>
                <a:lnTo>
                  <a:pt x="25560" y="19490"/>
                </a:lnTo>
                <a:lnTo>
                  <a:pt x="3062" y="53986"/>
                </a:lnTo>
                <a:lnTo>
                  <a:pt x="0" y="68030"/>
                </a:lnTo>
                <a:lnTo>
                  <a:pt x="1024" y="84399"/>
                </a:lnTo>
                <a:lnTo>
                  <a:pt x="16993" y="124857"/>
                </a:lnTo>
                <a:lnTo>
                  <a:pt x="47828" y="149514"/>
                </a:lnTo>
                <a:lnTo>
                  <a:pt x="73805" y="155376"/>
                </a:lnTo>
                <a:lnTo>
                  <a:pt x="89154" y="154093"/>
                </a:lnTo>
                <a:lnTo>
                  <a:pt x="127572" y="136471"/>
                </a:lnTo>
                <a:lnTo>
                  <a:pt x="150575" y="103194"/>
                </a:lnTo>
                <a:lnTo>
                  <a:pt x="153935" y="8973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6330" y="2385003"/>
            <a:ext cx="154735" cy="156791"/>
          </a:xfrm>
          <a:custGeom>
            <a:avLst/>
            <a:gdLst/>
            <a:ahLst/>
            <a:cxnLst/>
            <a:rect l="l" t="t" r="r" b="b"/>
            <a:pathLst>
              <a:path w="154304" h="156210">
                <a:moveTo>
                  <a:pt x="153773" y="90818"/>
                </a:moveTo>
                <a:lnTo>
                  <a:pt x="144827" y="44504"/>
                </a:lnTo>
                <a:lnTo>
                  <a:pt x="119556" y="13404"/>
                </a:lnTo>
                <a:lnTo>
                  <a:pt x="83403" y="255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16" y="84663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6330" y="2385003"/>
            <a:ext cx="154735" cy="156791"/>
          </a:xfrm>
          <a:custGeom>
            <a:avLst/>
            <a:gdLst/>
            <a:ahLst/>
            <a:cxnLst/>
            <a:rect l="l" t="t" r="r" b="b"/>
            <a:pathLst>
              <a:path w="154304" h="156210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16" y="84663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lnTo>
                  <a:pt x="152941" y="73858"/>
                </a:lnTo>
                <a:lnTo>
                  <a:pt x="137948" y="32311"/>
                </a:lnTo>
                <a:lnTo>
                  <a:pt x="108445" y="6891"/>
                </a:lnTo>
                <a:lnTo>
                  <a:pt x="77133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0546" y="1769815"/>
            <a:ext cx="1323842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56"/>
              </a:lnSpc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39">
              <a:lnSpc>
                <a:spcPts val="3656"/>
              </a:lnSpc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41335" y="1540436"/>
            <a:ext cx="3564822" cy="39773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4560" y="3763232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5" h="680085">
                <a:moveTo>
                  <a:pt x="679703" y="339851"/>
                </a:moveTo>
                <a:lnTo>
                  <a:pt x="675249" y="284785"/>
                </a:lnTo>
                <a:lnTo>
                  <a:pt x="662354" y="232525"/>
                </a:lnTo>
                <a:lnTo>
                  <a:pt x="641724" y="183777"/>
                </a:lnTo>
                <a:lnTo>
                  <a:pt x="614062" y="139244"/>
                </a:lnTo>
                <a:lnTo>
                  <a:pt x="580072" y="99631"/>
                </a:lnTo>
                <a:lnTo>
                  <a:pt x="540459" y="65641"/>
                </a:lnTo>
                <a:lnTo>
                  <a:pt x="495926" y="37979"/>
                </a:lnTo>
                <a:lnTo>
                  <a:pt x="447178" y="17349"/>
                </a:lnTo>
                <a:lnTo>
                  <a:pt x="394918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692" y="678580"/>
                </a:lnTo>
                <a:lnTo>
                  <a:pt x="421443" y="669856"/>
                </a:lnTo>
                <a:lnTo>
                  <a:pt x="472035" y="653069"/>
                </a:lnTo>
                <a:lnTo>
                  <a:pt x="518763" y="628910"/>
                </a:lnTo>
                <a:lnTo>
                  <a:pt x="560924" y="598068"/>
                </a:lnTo>
                <a:lnTo>
                  <a:pt x="597814" y="561235"/>
                </a:lnTo>
                <a:lnTo>
                  <a:pt x="628728" y="519101"/>
                </a:lnTo>
                <a:lnTo>
                  <a:pt x="652962" y="472356"/>
                </a:lnTo>
                <a:lnTo>
                  <a:pt x="669812" y="421691"/>
                </a:lnTo>
                <a:lnTo>
                  <a:pt x="678575" y="367795"/>
                </a:lnTo>
                <a:lnTo>
                  <a:pt x="679703" y="339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48148" y="3686749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5" h="680085">
                <a:moveTo>
                  <a:pt x="679703" y="339851"/>
                </a:moveTo>
                <a:lnTo>
                  <a:pt x="675249" y="284785"/>
                </a:lnTo>
                <a:lnTo>
                  <a:pt x="662354" y="232525"/>
                </a:lnTo>
                <a:lnTo>
                  <a:pt x="641724" y="183777"/>
                </a:lnTo>
                <a:lnTo>
                  <a:pt x="614062" y="139244"/>
                </a:lnTo>
                <a:lnTo>
                  <a:pt x="580072" y="99631"/>
                </a:lnTo>
                <a:lnTo>
                  <a:pt x="540459" y="65641"/>
                </a:lnTo>
                <a:lnTo>
                  <a:pt x="495926" y="37979"/>
                </a:lnTo>
                <a:lnTo>
                  <a:pt x="447178" y="17349"/>
                </a:lnTo>
                <a:lnTo>
                  <a:pt x="394918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692" y="678580"/>
                </a:lnTo>
                <a:lnTo>
                  <a:pt x="421443" y="669856"/>
                </a:lnTo>
                <a:lnTo>
                  <a:pt x="472035" y="653069"/>
                </a:lnTo>
                <a:lnTo>
                  <a:pt x="518763" y="628910"/>
                </a:lnTo>
                <a:lnTo>
                  <a:pt x="560924" y="598068"/>
                </a:lnTo>
                <a:lnTo>
                  <a:pt x="597814" y="561235"/>
                </a:lnTo>
                <a:lnTo>
                  <a:pt x="628728" y="519101"/>
                </a:lnTo>
                <a:lnTo>
                  <a:pt x="652962" y="472356"/>
                </a:lnTo>
                <a:lnTo>
                  <a:pt x="669812" y="421691"/>
                </a:lnTo>
                <a:lnTo>
                  <a:pt x="678575" y="367795"/>
                </a:lnTo>
                <a:lnTo>
                  <a:pt x="679703" y="339851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48148" y="3686749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5" h="680085">
                <a:moveTo>
                  <a:pt x="339852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692" y="678580"/>
                </a:lnTo>
                <a:lnTo>
                  <a:pt x="421443" y="669856"/>
                </a:lnTo>
                <a:lnTo>
                  <a:pt x="472035" y="653069"/>
                </a:lnTo>
                <a:lnTo>
                  <a:pt x="518763" y="628910"/>
                </a:lnTo>
                <a:lnTo>
                  <a:pt x="560924" y="598068"/>
                </a:lnTo>
                <a:lnTo>
                  <a:pt x="597814" y="561235"/>
                </a:lnTo>
                <a:lnTo>
                  <a:pt x="628728" y="519101"/>
                </a:lnTo>
                <a:lnTo>
                  <a:pt x="652962" y="472356"/>
                </a:lnTo>
                <a:lnTo>
                  <a:pt x="669812" y="421691"/>
                </a:lnTo>
                <a:lnTo>
                  <a:pt x="678575" y="367795"/>
                </a:lnTo>
                <a:lnTo>
                  <a:pt x="679703" y="339851"/>
                </a:lnTo>
                <a:lnTo>
                  <a:pt x="678575" y="312011"/>
                </a:lnTo>
                <a:lnTo>
                  <a:pt x="669812" y="258260"/>
                </a:lnTo>
                <a:lnTo>
                  <a:pt x="652962" y="207668"/>
                </a:lnTo>
                <a:lnTo>
                  <a:pt x="628728" y="160940"/>
                </a:lnTo>
                <a:lnTo>
                  <a:pt x="597814" y="118779"/>
                </a:lnTo>
                <a:lnTo>
                  <a:pt x="560924" y="81889"/>
                </a:lnTo>
                <a:lnTo>
                  <a:pt x="518763" y="50975"/>
                </a:lnTo>
                <a:lnTo>
                  <a:pt x="472035" y="26741"/>
                </a:lnTo>
                <a:lnTo>
                  <a:pt x="421443" y="9890"/>
                </a:lnTo>
                <a:lnTo>
                  <a:pt x="367692" y="1128"/>
                </a:lnTo>
                <a:lnTo>
                  <a:pt x="339852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25197" y="2692467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48785" y="2615983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48785" y="2615983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339852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lnTo>
                  <a:pt x="678581" y="312011"/>
                </a:lnTo>
                <a:lnTo>
                  <a:pt x="669857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9" y="118779"/>
                </a:lnTo>
                <a:lnTo>
                  <a:pt x="561236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25197" y="3763232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48785" y="3686749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48785" y="3686749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339852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lnTo>
                  <a:pt x="678581" y="312011"/>
                </a:lnTo>
                <a:lnTo>
                  <a:pt x="669857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9" y="118779"/>
                </a:lnTo>
                <a:lnTo>
                  <a:pt x="561236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96603" y="1653125"/>
            <a:ext cx="327936" cy="1254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832"/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</a:t>
            </a:r>
            <a:endParaRPr sz="3200" dirty="0">
              <a:latin typeface="Symbol"/>
              <a:cs typeface="Symbol"/>
            </a:endParaRPr>
          </a:p>
          <a:p>
            <a:pPr marL="12739">
              <a:spcBef>
                <a:spcPts val="2091"/>
              </a:spcBef>
            </a:pPr>
            <a:r>
              <a:rPr lang="en-US"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72546" y="2767157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E5FFFF"/>
                </a:solidFill>
                <a:latin typeface="Symbol"/>
                <a:cs typeface="Symbol"/>
              </a:rPr>
              <a:t>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74582" y="2767157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E5FFFF"/>
                </a:solidFill>
                <a:latin typeface="Symbol"/>
                <a:cs typeface="Symbol"/>
              </a:rPr>
              <a:t>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88676" y="3221462"/>
            <a:ext cx="837988" cy="1074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 dirty="0">
              <a:latin typeface="Times New Roman"/>
              <a:cs typeface="Times New Roman"/>
            </a:endParaRPr>
          </a:p>
          <a:p>
            <a:pPr marL="416577">
              <a:spcBef>
                <a:spcPts val="707"/>
              </a:spcBef>
            </a:pPr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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74582" y="3836789"/>
            <a:ext cx="305649" cy="51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003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95150" y="4866954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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97180" y="2723881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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95561" y="3794656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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61683" y="1986659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85453" y="1986659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61689" y="4600141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30748" y="3631113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85451" y="4579501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14156" y="3567639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16529" y="2496876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61361" y="3323668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027707" y="2871436"/>
            <a:ext cx="2120440" cy="172087"/>
          </a:xfrm>
          <a:custGeom>
            <a:avLst/>
            <a:gdLst/>
            <a:ahLst/>
            <a:cxnLst/>
            <a:rect l="l" t="t" r="r" b="b"/>
            <a:pathLst>
              <a:path w="2114550" h="171450">
                <a:moveTo>
                  <a:pt x="2000250" y="85344"/>
                </a:moveTo>
                <a:lnTo>
                  <a:pt x="1981370" y="57150"/>
                </a:lnTo>
                <a:lnTo>
                  <a:pt x="0" y="57150"/>
                </a:lnTo>
                <a:lnTo>
                  <a:pt x="0" y="114300"/>
                </a:lnTo>
                <a:lnTo>
                  <a:pt x="1981031" y="114300"/>
                </a:lnTo>
                <a:lnTo>
                  <a:pt x="2000250" y="85344"/>
                </a:lnTo>
                <a:close/>
              </a:path>
              <a:path w="2114550" h="171450">
                <a:moveTo>
                  <a:pt x="2114550" y="85344"/>
                </a:moveTo>
                <a:lnTo>
                  <a:pt x="1943100" y="0"/>
                </a:lnTo>
                <a:lnTo>
                  <a:pt x="1981370" y="57150"/>
                </a:lnTo>
                <a:lnTo>
                  <a:pt x="2000250" y="57150"/>
                </a:lnTo>
                <a:lnTo>
                  <a:pt x="2000250" y="142748"/>
                </a:lnTo>
                <a:lnTo>
                  <a:pt x="2114550" y="85344"/>
                </a:lnTo>
                <a:close/>
              </a:path>
              <a:path w="2114550" h="171450">
                <a:moveTo>
                  <a:pt x="2000250" y="142748"/>
                </a:moveTo>
                <a:lnTo>
                  <a:pt x="2000250" y="114300"/>
                </a:lnTo>
                <a:lnTo>
                  <a:pt x="1981031" y="114300"/>
                </a:lnTo>
                <a:lnTo>
                  <a:pt x="1943100" y="171450"/>
                </a:lnTo>
                <a:lnTo>
                  <a:pt x="2000250" y="142748"/>
                </a:lnTo>
                <a:close/>
              </a:path>
              <a:path w="2114550" h="171450">
                <a:moveTo>
                  <a:pt x="2000250" y="114300"/>
                </a:moveTo>
                <a:lnTo>
                  <a:pt x="2000250" y="85344"/>
                </a:lnTo>
                <a:lnTo>
                  <a:pt x="1981031" y="114300"/>
                </a:lnTo>
                <a:lnTo>
                  <a:pt x="2000250" y="114300"/>
                </a:lnTo>
                <a:close/>
              </a:path>
              <a:path w="2114550" h="171450">
                <a:moveTo>
                  <a:pt x="2000250" y="85344"/>
                </a:moveTo>
                <a:lnTo>
                  <a:pt x="2000250" y="57150"/>
                </a:lnTo>
                <a:lnTo>
                  <a:pt x="1981370" y="57150"/>
                </a:lnTo>
                <a:lnTo>
                  <a:pt x="2000250" y="85344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29745" y="2871436"/>
            <a:ext cx="719549" cy="172087"/>
          </a:xfrm>
          <a:custGeom>
            <a:avLst/>
            <a:gdLst/>
            <a:ahLst/>
            <a:cxnLst/>
            <a:rect l="l" t="t" r="r" b="b"/>
            <a:pathLst>
              <a:path w="717550" h="171450">
                <a:moveTo>
                  <a:pt x="171450" y="0"/>
                </a:moveTo>
                <a:lnTo>
                  <a:pt x="0" y="85344"/>
                </a:lnTo>
                <a:lnTo>
                  <a:pt x="114300" y="142748"/>
                </a:lnTo>
                <a:lnTo>
                  <a:pt x="114300" y="57150"/>
                </a:lnTo>
                <a:lnTo>
                  <a:pt x="133179" y="57150"/>
                </a:lnTo>
                <a:lnTo>
                  <a:pt x="171450" y="0"/>
                </a:lnTo>
                <a:close/>
              </a:path>
              <a:path w="717550" h="171450">
                <a:moveTo>
                  <a:pt x="133179" y="57150"/>
                </a:moveTo>
                <a:lnTo>
                  <a:pt x="114300" y="57150"/>
                </a:lnTo>
                <a:lnTo>
                  <a:pt x="114300" y="85344"/>
                </a:lnTo>
                <a:lnTo>
                  <a:pt x="133179" y="57150"/>
                </a:lnTo>
                <a:close/>
              </a:path>
              <a:path w="717550" h="171450">
                <a:moveTo>
                  <a:pt x="717042" y="114300"/>
                </a:moveTo>
                <a:lnTo>
                  <a:pt x="717042" y="57150"/>
                </a:lnTo>
                <a:lnTo>
                  <a:pt x="133179" y="57150"/>
                </a:lnTo>
                <a:lnTo>
                  <a:pt x="114300" y="85344"/>
                </a:lnTo>
                <a:lnTo>
                  <a:pt x="133518" y="114300"/>
                </a:lnTo>
                <a:lnTo>
                  <a:pt x="717042" y="114300"/>
                </a:lnTo>
                <a:close/>
              </a:path>
              <a:path w="717550" h="171450">
                <a:moveTo>
                  <a:pt x="133518" y="114300"/>
                </a:moveTo>
                <a:lnTo>
                  <a:pt x="114300" y="85344"/>
                </a:lnTo>
                <a:lnTo>
                  <a:pt x="114300" y="114300"/>
                </a:lnTo>
                <a:lnTo>
                  <a:pt x="133518" y="114300"/>
                </a:lnTo>
                <a:close/>
              </a:path>
              <a:path w="717550" h="171450">
                <a:moveTo>
                  <a:pt x="171450" y="171450"/>
                </a:moveTo>
                <a:lnTo>
                  <a:pt x="133518" y="114300"/>
                </a:lnTo>
                <a:lnTo>
                  <a:pt x="114300" y="114300"/>
                </a:lnTo>
                <a:lnTo>
                  <a:pt x="114300" y="142748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28244" y="4268786"/>
            <a:ext cx="920131" cy="591471"/>
          </a:xfrm>
          <a:custGeom>
            <a:avLst/>
            <a:gdLst/>
            <a:ahLst/>
            <a:cxnLst/>
            <a:rect l="l" t="t" r="r" b="b"/>
            <a:pathLst>
              <a:path w="917575" h="589279">
                <a:moveTo>
                  <a:pt x="917448" y="0"/>
                </a:moveTo>
                <a:lnTo>
                  <a:pt x="0" y="5890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02601" y="3298213"/>
            <a:ext cx="171928" cy="388790"/>
          </a:xfrm>
          <a:custGeom>
            <a:avLst/>
            <a:gdLst/>
            <a:ahLst/>
            <a:cxnLst/>
            <a:rect l="l" t="t" r="r" b="b"/>
            <a:pathLst>
              <a:path w="171450" h="387350">
                <a:moveTo>
                  <a:pt x="86105" y="272796"/>
                </a:moveTo>
                <a:lnTo>
                  <a:pt x="0" y="215646"/>
                </a:lnTo>
                <a:lnTo>
                  <a:pt x="57150" y="329440"/>
                </a:lnTo>
                <a:lnTo>
                  <a:pt x="57150" y="272796"/>
                </a:lnTo>
                <a:lnTo>
                  <a:pt x="86105" y="272796"/>
                </a:lnTo>
                <a:close/>
              </a:path>
              <a:path w="171450" h="387350">
                <a:moveTo>
                  <a:pt x="114300" y="253916"/>
                </a:moveTo>
                <a:lnTo>
                  <a:pt x="114300" y="0"/>
                </a:lnTo>
                <a:lnTo>
                  <a:pt x="57150" y="0"/>
                </a:lnTo>
                <a:lnTo>
                  <a:pt x="57150" y="253577"/>
                </a:lnTo>
                <a:lnTo>
                  <a:pt x="86105" y="272796"/>
                </a:lnTo>
                <a:lnTo>
                  <a:pt x="114300" y="253916"/>
                </a:lnTo>
                <a:close/>
              </a:path>
              <a:path w="171450" h="387350">
                <a:moveTo>
                  <a:pt x="114300" y="330456"/>
                </a:moveTo>
                <a:lnTo>
                  <a:pt x="114300" y="272796"/>
                </a:lnTo>
                <a:lnTo>
                  <a:pt x="57150" y="272796"/>
                </a:lnTo>
                <a:lnTo>
                  <a:pt x="57150" y="329440"/>
                </a:lnTo>
                <a:lnTo>
                  <a:pt x="86105" y="387096"/>
                </a:lnTo>
                <a:lnTo>
                  <a:pt x="114300" y="330456"/>
                </a:lnTo>
                <a:close/>
              </a:path>
              <a:path w="171450" h="387350">
                <a:moveTo>
                  <a:pt x="171450" y="215646"/>
                </a:moveTo>
                <a:lnTo>
                  <a:pt x="86105" y="272796"/>
                </a:lnTo>
                <a:lnTo>
                  <a:pt x="114300" y="272796"/>
                </a:lnTo>
                <a:lnTo>
                  <a:pt x="114300" y="330456"/>
                </a:lnTo>
                <a:lnTo>
                  <a:pt x="171450" y="215646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29745" y="3942202"/>
            <a:ext cx="719549" cy="172087"/>
          </a:xfrm>
          <a:custGeom>
            <a:avLst/>
            <a:gdLst/>
            <a:ahLst/>
            <a:cxnLst/>
            <a:rect l="l" t="t" r="r" b="b"/>
            <a:pathLst>
              <a:path w="717550" h="171450">
                <a:moveTo>
                  <a:pt x="171450" y="0"/>
                </a:moveTo>
                <a:lnTo>
                  <a:pt x="0" y="85344"/>
                </a:lnTo>
                <a:lnTo>
                  <a:pt x="114300" y="142748"/>
                </a:lnTo>
                <a:lnTo>
                  <a:pt x="114300" y="57150"/>
                </a:lnTo>
                <a:lnTo>
                  <a:pt x="133179" y="57150"/>
                </a:lnTo>
                <a:lnTo>
                  <a:pt x="171450" y="0"/>
                </a:lnTo>
                <a:close/>
              </a:path>
              <a:path w="717550" h="171450">
                <a:moveTo>
                  <a:pt x="133179" y="57150"/>
                </a:moveTo>
                <a:lnTo>
                  <a:pt x="114300" y="57150"/>
                </a:lnTo>
                <a:lnTo>
                  <a:pt x="114300" y="85344"/>
                </a:lnTo>
                <a:lnTo>
                  <a:pt x="133179" y="57150"/>
                </a:lnTo>
                <a:close/>
              </a:path>
              <a:path w="717550" h="171450">
                <a:moveTo>
                  <a:pt x="717042" y="114300"/>
                </a:moveTo>
                <a:lnTo>
                  <a:pt x="717042" y="57150"/>
                </a:lnTo>
                <a:lnTo>
                  <a:pt x="133179" y="57150"/>
                </a:lnTo>
                <a:lnTo>
                  <a:pt x="114300" y="85344"/>
                </a:lnTo>
                <a:lnTo>
                  <a:pt x="133518" y="114300"/>
                </a:lnTo>
                <a:lnTo>
                  <a:pt x="717042" y="114300"/>
                </a:lnTo>
                <a:close/>
              </a:path>
              <a:path w="717550" h="171450">
                <a:moveTo>
                  <a:pt x="133518" y="114300"/>
                </a:moveTo>
                <a:lnTo>
                  <a:pt x="114300" y="85344"/>
                </a:lnTo>
                <a:lnTo>
                  <a:pt x="114300" y="114300"/>
                </a:lnTo>
                <a:lnTo>
                  <a:pt x="133518" y="114300"/>
                </a:lnTo>
                <a:close/>
              </a:path>
              <a:path w="717550" h="171450">
                <a:moveTo>
                  <a:pt x="171450" y="171450"/>
                </a:moveTo>
                <a:lnTo>
                  <a:pt x="133518" y="114300"/>
                </a:lnTo>
                <a:lnTo>
                  <a:pt x="114300" y="114300"/>
                </a:lnTo>
                <a:lnTo>
                  <a:pt x="114300" y="142748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0150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/>
            <a:r>
              <a:rPr spc="-25" dirty="0"/>
              <a:t>Example</a:t>
            </a:r>
            <a:r>
              <a:rPr spc="-5" dirty="0"/>
              <a:t> </a:t>
            </a:r>
            <a:r>
              <a:rPr spc="-20" dirty="0"/>
              <a:t>of</a:t>
            </a:r>
            <a:r>
              <a:rPr spc="-5" dirty="0"/>
              <a:t> </a:t>
            </a:r>
            <a:r>
              <a:rPr spc="-25" dirty="0"/>
              <a:t>Prim’s</a:t>
            </a:r>
            <a:r>
              <a:rPr spc="-10" dirty="0"/>
              <a:t> </a:t>
            </a:r>
            <a:r>
              <a:rPr lang="en-US" spc="-25" dirty="0"/>
              <a:t>A</a:t>
            </a:r>
            <a:r>
              <a:rPr spc="-25" dirty="0"/>
              <a:t>lgorithm</a:t>
            </a:r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78EC1584-8C0E-4F55-B4BD-7E2D6E60C4DD}" type="datetime1">
              <a:rPr lang="en-US" spc="-10" smtClean="0"/>
              <a:t>1/20/19</a:t>
            </a:fld>
            <a:endParaRPr spc="-10" dirty="0"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1546" y="1959756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49" y="89826"/>
                </a:moveTo>
                <a:lnTo>
                  <a:pt x="144910" y="43908"/>
                </a:lnTo>
                <a:lnTo>
                  <a:pt x="119443" y="13032"/>
                </a:lnTo>
                <a:lnTo>
                  <a:pt x="82628" y="189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715"/>
                </a:lnTo>
                <a:lnTo>
                  <a:pt x="17023" y="125244"/>
                </a:lnTo>
                <a:lnTo>
                  <a:pt x="47908" y="149652"/>
                </a:lnTo>
                <a:lnTo>
                  <a:pt x="73920" y="155382"/>
                </a:lnTo>
                <a:lnTo>
                  <a:pt x="89246" y="154122"/>
                </a:lnTo>
                <a:lnTo>
                  <a:pt x="127623" y="136701"/>
                </a:lnTo>
                <a:lnTo>
                  <a:pt x="150601" y="103421"/>
                </a:lnTo>
                <a:lnTo>
                  <a:pt x="153949" y="8982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330" y="1934517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30" y="89649"/>
                </a:moveTo>
                <a:lnTo>
                  <a:pt x="144727" y="43813"/>
                </a:lnTo>
                <a:lnTo>
                  <a:pt x="119040" y="12979"/>
                </a:lnTo>
                <a:lnTo>
                  <a:pt x="82417" y="180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0" y="155381"/>
                </a:lnTo>
                <a:lnTo>
                  <a:pt x="89042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6330" y="1934517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0" y="155381"/>
                </a:lnTo>
                <a:lnTo>
                  <a:pt x="89042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lnTo>
                  <a:pt x="153036" y="72891"/>
                </a:lnTo>
                <a:lnTo>
                  <a:pt x="137722" y="31718"/>
                </a:lnTo>
                <a:lnTo>
                  <a:pt x="107773" y="6559"/>
                </a:lnTo>
                <a:lnTo>
                  <a:pt x="7713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546" y="2411007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35" y="89735"/>
                </a:moveTo>
                <a:lnTo>
                  <a:pt x="144897" y="43521"/>
                </a:lnTo>
                <a:lnTo>
                  <a:pt x="119410" y="12815"/>
                </a:lnTo>
                <a:lnTo>
                  <a:pt x="82566" y="181"/>
                </a:lnTo>
                <a:lnTo>
                  <a:pt x="77133" y="0"/>
                </a:lnTo>
                <a:lnTo>
                  <a:pt x="62690" y="1334"/>
                </a:lnTo>
                <a:lnTo>
                  <a:pt x="25560" y="19490"/>
                </a:lnTo>
                <a:lnTo>
                  <a:pt x="3062" y="53986"/>
                </a:lnTo>
                <a:lnTo>
                  <a:pt x="0" y="68030"/>
                </a:lnTo>
                <a:lnTo>
                  <a:pt x="1024" y="84399"/>
                </a:lnTo>
                <a:lnTo>
                  <a:pt x="16993" y="124857"/>
                </a:lnTo>
                <a:lnTo>
                  <a:pt x="47828" y="149514"/>
                </a:lnTo>
                <a:lnTo>
                  <a:pt x="73805" y="155376"/>
                </a:lnTo>
                <a:lnTo>
                  <a:pt x="89154" y="154093"/>
                </a:lnTo>
                <a:lnTo>
                  <a:pt x="127572" y="136471"/>
                </a:lnTo>
                <a:lnTo>
                  <a:pt x="150575" y="103194"/>
                </a:lnTo>
                <a:lnTo>
                  <a:pt x="153935" y="8973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6330" y="2385003"/>
            <a:ext cx="154735" cy="156791"/>
          </a:xfrm>
          <a:custGeom>
            <a:avLst/>
            <a:gdLst/>
            <a:ahLst/>
            <a:cxnLst/>
            <a:rect l="l" t="t" r="r" b="b"/>
            <a:pathLst>
              <a:path w="154304" h="156210">
                <a:moveTo>
                  <a:pt x="153773" y="90818"/>
                </a:moveTo>
                <a:lnTo>
                  <a:pt x="144827" y="44504"/>
                </a:lnTo>
                <a:lnTo>
                  <a:pt x="119556" y="13404"/>
                </a:lnTo>
                <a:lnTo>
                  <a:pt x="83403" y="255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16" y="84663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6330" y="2385003"/>
            <a:ext cx="154735" cy="156791"/>
          </a:xfrm>
          <a:custGeom>
            <a:avLst/>
            <a:gdLst/>
            <a:ahLst/>
            <a:cxnLst/>
            <a:rect l="l" t="t" r="r" b="b"/>
            <a:pathLst>
              <a:path w="154304" h="156210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16" y="84663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lnTo>
                  <a:pt x="152941" y="73858"/>
                </a:lnTo>
                <a:lnTo>
                  <a:pt x="137948" y="32311"/>
                </a:lnTo>
                <a:lnTo>
                  <a:pt x="108445" y="6891"/>
                </a:lnTo>
                <a:lnTo>
                  <a:pt x="77133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0546" y="1769815"/>
            <a:ext cx="1323842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56"/>
              </a:lnSpc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39">
              <a:lnSpc>
                <a:spcPts val="3656"/>
              </a:lnSpc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41335" y="1540436"/>
            <a:ext cx="3564822" cy="39773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73182" y="1696391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E5FFFF"/>
                </a:solidFill>
                <a:latin typeface="Symbol"/>
                <a:cs typeface="Symbol"/>
              </a:rPr>
              <a:t>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72546" y="2767157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E5FFFF"/>
                </a:solidFill>
                <a:latin typeface="Symbol"/>
                <a:cs typeface="Symbol"/>
              </a:rPr>
              <a:t>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74582" y="2767157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E5FFFF"/>
                </a:solidFill>
                <a:latin typeface="Symbol"/>
                <a:cs typeface="Symbol"/>
              </a:rPr>
              <a:t>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74582" y="3836789"/>
            <a:ext cx="305649" cy="51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003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73378" y="4845182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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25197" y="2692467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48785" y="2615983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48785" y="2615983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339852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lnTo>
                  <a:pt x="678581" y="312011"/>
                </a:lnTo>
                <a:lnTo>
                  <a:pt x="669857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9" y="118779"/>
                </a:lnTo>
                <a:lnTo>
                  <a:pt x="561236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25197" y="3763232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48785" y="3686749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48785" y="3686749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339852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lnTo>
                  <a:pt x="678581" y="312011"/>
                </a:lnTo>
                <a:lnTo>
                  <a:pt x="669857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9" y="118779"/>
                </a:lnTo>
                <a:lnTo>
                  <a:pt x="561236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066904" y="3199690"/>
            <a:ext cx="837988" cy="1074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 dirty="0">
              <a:latin typeface="Times New Roman"/>
              <a:cs typeface="Times New Roman"/>
            </a:endParaRPr>
          </a:p>
          <a:p>
            <a:pPr marL="416577">
              <a:spcBef>
                <a:spcPts val="707"/>
              </a:spcBef>
            </a:pPr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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75408" y="2702109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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61683" y="1986659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85453" y="1986659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51032" y="2535055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61689" y="4600141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30748" y="3631113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85451" y="4579501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14156" y="3567639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16529" y="2496876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61361" y="3323668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027707" y="2871436"/>
            <a:ext cx="2120440" cy="172087"/>
          </a:xfrm>
          <a:custGeom>
            <a:avLst/>
            <a:gdLst/>
            <a:ahLst/>
            <a:cxnLst/>
            <a:rect l="l" t="t" r="r" b="b"/>
            <a:pathLst>
              <a:path w="2114550" h="171450">
                <a:moveTo>
                  <a:pt x="2000250" y="85344"/>
                </a:moveTo>
                <a:lnTo>
                  <a:pt x="1981370" y="57150"/>
                </a:lnTo>
                <a:lnTo>
                  <a:pt x="0" y="57150"/>
                </a:lnTo>
                <a:lnTo>
                  <a:pt x="0" y="114300"/>
                </a:lnTo>
                <a:lnTo>
                  <a:pt x="1981031" y="114300"/>
                </a:lnTo>
                <a:lnTo>
                  <a:pt x="2000250" y="85344"/>
                </a:lnTo>
                <a:close/>
              </a:path>
              <a:path w="2114550" h="171450">
                <a:moveTo>
                  <a:pt x="2114550" y="85344"/>
                </a:moveTo>
                <a:lnTo>
                  <a:pt x="1943100" y="0"/>
                </a:lnTo>
                <a:lnTo>
                  <a:pt x="1981370" y="57150"/>
                </a:lnTo>
                <a:lnTo>
                  <a:pt x="2000250" y="57150"/>
                </a:lnTo>
                <a:lnTo>
                  <a:pt x="2000250" y="142748"/>
                </a:lnTo>
                <a:lnTo>
                  <a:pt x="2114550" y="85344"/>
                </a:lnTo>
                <a:close/>
              </a:path>
              <a:path w="2114550" h="171450">
                <a:moveTo>
                  <a:pt x="2000250" y="142748"/>
                </a:moveTo>
                <a:lnTo>
                  <a:pt x="2000250" y="114300"/>
                </a:lnTo>
                <a:lnTo>
                  <a:pt x="1981031" y="114300"/>
                </a:lnTo>
                <a:lnTo>
                  <a:pt x="1943100" y="171450"/>
                </a:lnTo>
                <a:lnTo>
                  <a:pt x="2000250" y="142748"/>
                </a:lnTo>
                <a:close/>
              </a:path>
              <a:path w="2114550" h="171450">
                <a:moveTo>
                  <a:pt x="2000250" y="114300"/>
                </a:moveTo>
                <a:lnTo>
                  <a:pt x="2000250" y="85344"/>
                </a:lnTo>
                <a:lnTo>
                  <a:pt x="1981031" y="114300"/>
                </a:lnTo>
                <a:lnTo>
                  <a:pt x="2000250" y="114300"/>
                </a:lnTo>
                <a:close/>
              </a:path>
              <a:path w="2114550" h="171450">
                <a:moveTo>
                  <a:pt x="2000250" y="85344"/>
                </a:moveTo>
                <a:lnTo>
                  <a:pt x="2000250" y="57150"/>
                </a:lnTo>
                <a:lnTo>
                  <a:pt x="1981370" y="57150"/>
                </a:lnTo>
                <a:lnTo>
                  <a:pt x="2000250" y="85344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29745" y="2871436"/>
            <a:ext cx="719549" cy="172087"/>
          </a:xfrm>
          <a:custGeom>
            <a:avLst/>
            <a:gdLst/>
            <a:ahLst/>
            <a:cxnLst/>
            <a:rect l="l" t="t" r="r" b="b"/>
            <a:pathLst>
              <a:path w="717550" h="171450">
                <a:moveTo>
                  <a:pt x="171450" y="0"/>
                </a:moveTo>
                <a:lnTo>
                  <a:pt x="0" y="85344"/>
                </a:lnTo>
                <a:lnTo>
                  <a:pt x="114300" y="142748"/>
                </a:lnTo>
                <a:lnTo>
                  <a:pt x="114300" y="57150"/>
                </a:lnTo>
                <a:lnTo>
                  <a:pt x="133179" y="57150"/>
                </a:lnTo>
                <a:lnTo>
                  <a:pt x="171450" y="0"/>
                </a:lnTo>
                <a:close/>
              </a:path>
              <a:path w="717550" h="171450">
                <a:moveTo>
                  <a:pt x="133179" y="57150"/>
                </a:moveTo>
                <a:lnTo>
                  <a:pt x="114300" y="57150"/>
                </a:lnTo>
                <a:lnTo>
                  <a:pt x="114300" y="85344"/>
                </a:lnTo>
                <a:lnTo>
                  <a:pt x="133179" y="57150"/>
                </a:lnTo>
                <a:close/>
              </a:path>
              <a:path w="717550" h="171450">
                <a:moveTo>
                  <a:pt x="717042" y="114300"/>
                </a:moveTo>
                <a:lnTo>
                  <a:pt x="717042" y="57150"/>
                </a:lnTo>
                <a:lnTo>
                  <a:pt x="133179" y="57150"/>
                </a:lnTo>
                <a:lnTo>
                  <a:pt x="114300" y="85344"/>
                </a:lnTo>
                <a:lnTo>
                  <a:pt x="133518" y="114300"/>
                </a:lnTo>
                <a:lnTo>
                  <a:pt x="717042" y="114300"/>
                </a:lnTo>
                <a:close/>
              </a:path>
              <a:path w="717550" h="171450">
                <a:moveTo>
                  <a:pt x="133518" y="114300"/>
                </a:moveTo>
                <a:lnTo>
                  <a:pt x="114300" y="85344"/>
                </a:lnTo>
                <a:lnTo>
                  <a:pt x="114300" y="114300"/>
                </a:lnTo>
                <a:lnTo>
                  <a:pt x="133518" y="114300"/>
                </a:lnTo>
                <a:close/>
              </a:path>
              <a:path w="717550" h="171450">
                <a:moveTo>
                  <a:pt x="171450" y="171450"/>
                </a:moveTo>
                <a:lnTo>
                  <a:pt x="133518" y="114300"/>
                </a:lnTo>
                <a:lnTo>
                  <a:pt x="114300" y="114300"/>
                </a:lnTo>
                <a:lnTo>
                  <a:pt x="114300" y="142748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02601" y="3298213"/>
            <a:ext cx="171928" cy="388790"/>
          </a:xfrm>
          <a:custGeom>
            <a:avLst/>
            <a:gdLst/>
            <a:ahLst/>
            <a:cxnLst/>
            <a:rect l="l" t="t" r="r" b="b"/>
            <a:pathLst>
              <a:path w="171450" h="387350">
                <a:moveTo>
                  <a:pt x="86105" y="272796"/>
                </a:moveTo>
                <a:lnTo>
                  <a:pt x="0" y="215646"/>
                </a:lnTo>
                <a:lnTo>
                  <a:pt x="57150" y="329440"/>
                </a:lnTo>
                <a:lnTo>
                  <a:pt x="57150" y="272796"/>
                </a:lnTo>
                <a:lnTo>
                  <a:pt x="86105" y="272796"/>
                </a:lnTo>
                <a:close/>
              </a:path>
              <a:path w="171450" h="387350">
                <a:moveTo>
                  <a:pt x="114300" y="253916"/>
                </a:moveTo>
                <a:lnTo>
                  <a:pt x="114300" y="0"/>
                </a:lnTo>
                <a:lnTo>
                  <a:pt x="57150" y="0"/>
                </a:lnTo>
                <a:lnTo>
                  <a:pt x="57150" y="253577"/>
                </a:lnTo>
                <a:lnTo>
                  <a:pt x="86105" y="272796"/>
                </a:lnTo>
                <a:lnTo>
                  <a:pt x="114300" y="253916"/>
                </a:lnTo>
                <a:close/>
              </a:path>
              <a:path w="171450" h="387350">
                <a:moveTo>
                  <a:pt x="114300" y="330456"/>
                </a:moveTo>
                <a:lnTo>
                  <a:pt x="114300" y="272796"/>
                </a:lnTo>
                <a:lnTo>
                  <a:pt x="57150" y="272796"/>
                </a:lnTo>
                <a:lnTo>
                  <a:pt x="57150" y="329440"/>
                </a:lnTo>
                <a:lnTo>
                  <a:pt x="86105" y="387096"/>
                </a:lnTo>
                <a:lnTo>
                  <a:pt x="114300" y="330456"/>
                </a:lnTo>
                <a:close/>
              </a:path>
              <a:path w="171450" h="387350">
                <a:moveTo>
                  <a:pt x="171450" y="215646"/>
                </a:moveTo>
                <a:lnTo>
                  <a:pt x="86105" y="272796"/>
                </a:lnTo>
                <a:lnTo>
                  <a:pt x="114300" y="272796"/>
                </a:lnTo>
                <a:lnTo>
                  <a:pt x="114300" y="330456"/>
                </a:lnTo>
                <a:lnTo>
                  <a:pt x="171450" y="215646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29745" y="3942202"/>
            <a:ext cx="719549" cy="172087"/>
          </a:xfrm>
          <a:custGeom>
            <a:avLst/>
            <a:gdLst/>
            <a:ahLst/>
            <a:cxnLst/>
            <a:rect l="l" t="t" r="r" b="b"/>
            <a:pathLst>
              <a:path w="717550" h="171450">
                <a:moveTo>
                  <a:pt x="171450" y="0"/>
                </a:moveTo>
                <a:lnTo>
                  <a:pt x="0" y="85344"/>
                </a:lnTo>
                <a:lnTo>
                  <a:pt x="114300" y="142748"/>
                </a:lnTo>
                <a:lnTo>
                  <a:pt x="114300" y="57150"/>
                </a:lnTo>
                <a:lnTo>
                  <a:pt x="133179" y="57150"/>
                </a:lnTo>
                <a:lnTo>
                  <a:pt x="171450" y="0"/>
                </a:lnTo>
                <a:close/>
              </a:path>
              <a:path w="717550" h="171450">
                <a:moveTo>
                  <a:pt x="133179" y="57150"/>
                </a:moveTo>
                <a:lnTo>
                  <a:pt x="114300" y="57150"/>
                </a:lnTo>
                <a:lnTo>
                  <a:pt x="114300" y="85344"/>
                </a:lnTo>
                <a:lnTo>
                  <a:pt x="133179" y="57150"/>
                </a:lnTo>
                <a:close/>
              </a:path>
              <a:path w="717550" h="171450">
                <a:moveTo>
                  <a:pt x="717042" y="114300"/>
                </a:moveTo>
                <a:lnTo>
                  <a:pt x="717042" y="57150"/>
                </a:lnTo>
                <a:lnTo>
                  <a:pt x="133179" y="57150"/>
                </a:lnTo>
                <a:lnTo>
                  <a:pt x="114300" y="85344"/>
                </a:lnTo>
                <a:lnTo>
                  <a:pt x="133518" y="114300"/>
                </a:lnTo>
                <a:lnTo>
                  <a:pt x="717042" y="114300"/>
                </a:lnTo>
                <a:close/>
              </a:path>
              <a:path w="717550" h="171450">
                <a:moveTo>
                  <a:pt x="133518" y="114300"/>
                </a:moveTo>
                <a:lnTo>
                  <a:pt x="114300" y="85344"/>
                </a:lnTo>
                <a:lnTo>
                  <a:pt x="114300" y="114300"/>
                </a:lnTo>
                <a:lnTo>
                  <a:pt x="133518" y="114300"/>
                </a:lnTo>
                <a:close/>
              </a:path>
              <a:path w="717550" h="171450">
                <a:moveTo>
                  <a:pt x="171450" y="171450"/>
                </a:moveTo>
                <a:lnTo>
                  <a:pt x="133518" y="114300"/>
                </a:lnTo>
                <a:lnTo>
                  <a:pt x="114300" y="114300"/>
                </a:lnTo>
                <a:lnTo>
                  <a:pt x="114300" y="142748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673789" y="3772884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</a:t>
            </a:r>
            <a:endParaRPr sz="320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4126906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/>
            <a:r>
              <a:rPr spc="-25" dirty="0"/>
              <a:t>Example</a:t>
            </a:r>
            <a:r>
              <a:rPr spc="-5" dirty="0"/>
              <a:t> </a:t>
            </a:r>
            <a:r>
              <a:rPr spc="-20" dirty="0"/>
              <a:t>of</a:t>
            </a:r>
            <a:r>
              <a:rPr spc="-5" dirty="0"/>
              <a:t> </a:t>
            </a:r>
            <a:r>
              <a:rPr spc="-25" dirty="0"/>
              <a:t>Prim’s</a:t>
            </a:r>
            <a:r>
              <a:rPr spc="-10" dirty="0"/>
              <a:t> </a:t>
            </a:r>
            <a:r>
              <a:rPr lang="en-US" spc="-25" dirty="0"/>
              <a:t>A</a:t>
            </a:r>
            <a:r>
              <a:rPr spc="-25" dirty="0"/>
              <a:t>lgorithm</a:t>
            </a:r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8652886E-9698-49AA-9F70-65BC643061BD}" type="datetime1">
              <a:rPr lang="en-US" spc="-10" smtClean="0"/>
              <a:t>1/20/19</a:t>
            </a:fld>
            <a:endParaRPr spc="-10" dirty="0"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1546" y="1959756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49" y="89826"/>
                </a:moveTo>
                <a:lnTo>
                  <a:pt x="144910" y="43908"/>
                </a:lnTo>
                <a:lnTo>
                  <a:pt x="119443" y="13032"/>
                </a:lnTo>
                <a:lnTo>
                  <a:pt x="82628" y="189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715"/>
                </a:lnTo>
                <a:lnTo>
                  <a:pt x="17023" y="125244"/>
                </a:lnTo>
                <a:lnTo>
                  <a:pt x="47908" y="149652"/>
                </a:lnTo>
                <a:lnTo>
                  <a:pt x="73920" y="155382"/>
                </a:lnTo>
                <a:lnTo>
                  <a:pt x="89246" y="154122"/>
                </a:lnTo>
                <a:lnTo>
                  <a:pt x="127623" y="136701"/>
                </a:lnTo>
                <a:lnTo>
                  <a:pt x="150601" y="103421"/>
                </a:lnTo>
                <a:lnTo>
                  <a:pt x="153949" y="8982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330" y="1934517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30" y="89649"/>
                </a:moveTo>
                <a:lnTo>
                  <a:pt x="144727" y="43813"/>
                </a:lnTo>
                <a:lnTo>
                  <a:pt x="119040" y="12979"/>
                </a:lnTo>
                <a:lnTo>
                  <a:pt x="82417" y="180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0" y="155381"/>
                </a:lnTo>
                <a:lnTo>
                  <a:pt x="89042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6330" y="1934517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0" y="155381"/>
                </a:lnTo>
                <a:lnTo>
                  <a:pt x="89042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lnTo>
                  <a:pt x="153036" y="72891"/>
                </a:lnTo>
                <a:lnTo>
                  <a:pt x="137722" y="31718"/>
                </a:lnTo>
                <a:lnTo>
                  <a:pt x="107773" y="6559"/>
                </a:lnTo>
                <a:lnTo>
                  <a:pt x="7713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546" y="2411007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35" y="89735"/>
                </a:moveTo>
                <a:lnTo>
                  <a:pt x="144897" y="43521"/>
                </a:lnTo>
                <a:lnTo>
                  <a:pt x="119410" y="12815"/>
                </a:lnTo>
                <a:lnTo>
                  <a:pt x="82566" y="181"/>
                </a:lnTo>
                <a:lnTo>
                  <a:pt x="77133" y="0"/>
                </a:lnTo>
                <a:lnTo>
                  <a:pt x="62690" y="1334"/>
                </a:lnTo>
                <a:lnTo>
                  <a:pt x="25560" y="19490"/>
                </a:lnTo>
                <a:lnTo>
                  <a:pt x="3062" y="53986"/>
                </a:lnTo>
                <a:lnTo>
                  <a:pt x="0" y="68030"/>
                </a:lnTo>
                <a:lnTo>
                  <a:pt x="1024" y="84399"/>
                </a:lnTo>
                <a:lnTo>
                  <a:pt x="16993" y="124857"/>
                </a:lnTo>
                <a:lnTo>
                  <a:pt x="47828" y="149514"/>
                </a:lnTo>
                <a:lnTo>
                  <a:pt x="73805" y="155376"/>
                </a:lnTo>
                <a:lnTo>
                  <a:pt x="89154" y="154093"/>
                </a:lnTo>
                <a:lnTo>
                  <a:pt x="127572" y="136471"/>
                </a:lnTo>
                <a:lnTo>
                  <a:pt x="150575" y="103194"/>
                </a:lnTo>
                <a:lnTo>
                  <a:pt x="153935" y="8973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6330" y="2385003"/>
            <a:ext cx="154735" cy="156791"/>
          </a:xfrm>
          <a:custGeom>
            <a:avLst/>
            <a:gdLst/>
            <a:ahLst/>
            <a:cxnLst/>
            <a:rect l="l" t="t" r="r" b="b"/>
            <a:pathLst>
              <a:path w="154304" h="156210">
                <a:moveTo>
                  <a:pt x="153773" y="90818"/>
                </a:moveTo>
                <a:lnTo>
                  <a:pt x="144827" y="44504"/>
                </a:lnTo>
                <a:lnTo>
                  <a:pt x="119556" y="13404"/>
                </a:lnTo>
                <a:lnTo>
                  <a:pt x="83403" y="255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16" y="84663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6330" y="2385003"/>
            <a:ext cx="154735" cy="156791"/>
          </a:xfrm>
          <a:custGeom>
            <a:avLst/>
            <a:gdLst/>
            <a:ahLst/>
            <a:cxnLst/>
            <a:rect l="l" t="t" r="r" b="b"/>
            <a:pathLst>
              <a:path w="154304" h="156210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16" y="84663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lnTo>
                  <a:pt x="152941" y="73858"/>
                </a:lnTo>
                <a:lnTo>
                  <a:pt x="137948" y="32311"/>
                </a:lnTo>
                <a:lnTo>
                  <a:pt x="108445" y="6891"/>
                </a:lnTo>
                <a:lnTo>
                  <a:pt x="77133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0546" y="1769815"/>
            <a:ext cx="1323842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56"/>
              </a:lnSpc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39">
              <a:lnSpc>
                <a:spcPts val="3656"/>
              </a:lnSpc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41335" y="1540436"/>
            <a:ext cx="3564822" cy="39773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73182" y="1696391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E5FFFF"/>
                </a:solidFill>
                <a:latin typeface="Symbol"/>
                <a:cs typeface="Symbol"/>
              </a:rPr>
              <a:t>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72546" y="2767157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E5FFFF"/>
                </a:solidFill>
                <a:latin typeface="Symbol"/>
                <a:cs typeface="Symbol"/>
              </a:rPr>
              <a:t>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74582" y="2767157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E5FFFF"/>
                </a:solidFill>
                <a:latin typeface="Symbol"/>
                <a:cs typeface="Symbol"/>
              </a:rPr>
              <a:t>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74582" y="3836789"/>
            <a:ext cx="305649" cy="51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003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73182" y="4910218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E5FFFF"/>
                </a:solidFill>
                <a:latin typeface="Symbol"/>
                <a:cs typeface="Symbol"/>
              </a:rPr>
              <a:t>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25197" y="2692467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48785" y="2615983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48785" y="2615983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339852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lnTo>
                  <a:pt x="678581" y="312011"/>
                </a:lnTo>
                <a:lnTo>
                  <a:pt x="669857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9" y="118779"/>
                </a:lnTo>
                <a:lnTo>
                  <a:pt x="561236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25197" y="3763232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48785" y="3686749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48785" y="3686749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339852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lnTo>
                  <a:pt x="678581" y="312011"/>
                </a:lnTo>
                <a:lnTo>
                  <a:pt x="669857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9" y="118779"/>
                </a:lnTo>
                <a:lnTo>
                  <a:pt x="561236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088676" y="3210576"/>
            <a:ext cx="837988" cy="1074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 dirty="0">
              <a:latin typeface="Times New Roman"/>
              <a:cs typeface="Times New Roman"/>
            </a:endParaRPr>
          </a:p>
          <a:p>
            <a:pPr marL="416577">
              <a:spcBef>
                <a:spcPts val="707"/>
              </a:spcBef>
            </a:pPr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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97180" y="2712995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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61683" y="1986659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85453" y="1986659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51032" y="2535055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61689" y="4600141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30748" y="3631113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85451" y="4579501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14156" y="3567639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16529" y="2496876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61361" y="3323668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027707" y="2871436"/>
            <a:ext cx="2120440" cy="172087"/>
          </a:xfrm>
          <a:custGeom>
            <a:avLst/>
            <a:gdLst/>
            <a:ahLst/>
            <a:cxnLst/>
            <a:rect l="l" t="t" r="r" b="b"/>
            <a:pathLst>
              <a:path w="2114550" h="171450">
                <a:moveTo>
                  <a:pt x="2000250" y="85344"/>
                </a:moveTo>
                <a:lnTo>
                  <a:pt x="1981370" y="57150"/>
                </a:lnTo>
                <a:lnTo>
                  <a:pt x="0" y="57150"/>
                </a:lnTo>
                <a:lnTo>
                  <a:pt x="0" y="114300"/>
                </a:lnTo>
                <a:lnTo>
                  <a:pt x="1981031" y="114300"/>
                </a:lnTo>
                <a:lnTo>
                  <a:pt x="2000250" y="85344"/>
                </a:lnTo>
                <a:close/>
              </a:path>
              <a:path w="2114550" h="171450">
                <a:moveTo>
                  <a:pt x="2114550" y="85344"/>
                </a:moveTo>
                <a:lnTo>
                  <a:pt x="1943100" y="0"/>
                </a:lnTo>
                <a:lnTo>
                  <a:pt x="1981370" y="57150"/>
                </a:lnTo>
                <a:lnTo>
                  <a:pt x="2000250" y="57150"/>
                </a:lnTo>
                <a:lnTo>
                  <a:pt x="2000250" y="142748"/>
                </a:lnTo>
                <a:lnTo>
                  <a:pt x="2114550" y="85344"/>
                </a:lnTo>
                <a:close/>
              </a:path>
              <a:path w="2114550" h="171450">
                <a:moveTo>
                  <a:pt x="2000250" y="142748"/>
                </a:moveTo>
                <a:lnTo>
                  <a:pt x="2000250" y="114300"/>
                </a:lnTo>
                <a:lnTo>
                  <a:pt x="1981031" y="114300"/>
                </a:lnTo>
                <a:lnTo>
                  <a:pt x="1943100" y="171450"/>
                </a:lnTo>
                <a:lnTo>
                  <a:pt x="2000250" y="142748"/>
                </a:lnTo>
                <a:close/>
              </a:path>
              <a:path w="2114550" h="171450">
                <a:moveTo>
                  <a:pt x="2000250" y="114300"/>
                </a:moveTo>
                <a:lnTo>
                  <a:pt x="2000250" y="85344"/>
                </a:lnTo>
                <a:lnTo>
                  <a:pt x="1981031" y="114300"/>
                </a:lnTo>
                <a:lnTo>
                  <a:pt x="2000250" y="114300"/>
                </a:lnTo>
                <a:close/>
              </a:path>
              <a:path w="2114550" h="171450">
                <a:moveTo>
                  <a:pt x="2000250" y="85344"/>
                </a:moveTo>
                <a:lnTo>
                  <a:pt x="2000250" y="57150"/>
                </a:lnTo>
                <a:lnTo>
                  <a:pt x="1981370" y="57150"/>
                </a:lnTo>
                <a:lnTo>
                  <a:pt x="2000250" y="85344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29745" y="2871436"/>
            <a:ext cx="719549" cy="172087"/>
          </a:xfrm>
          <a:custGeom>
            <a:avLst/>
            <a:gdLst/>
            <a:ahLst/>
            <a:cxnLst/>
            <a:rect l="l" t="t" r="r" b="b"/>
            <a:pathLst>
              <a:path w="717550" h="171450">
                <a:moveTo>
                  <a:pt x="171450" y="0"/>
                </a:moveTo>
                <a:lnTo>
                  <a:pt x="0" y="85344"/>
                </a:lnTo>
                <a:lnTo>
                  <a:pt x="114300" y="142748"/>
                </a:lnTo>
                <a:lnTo>
                  <a:pt x="114300" y="57150"/>
                </a:lnTo>
                <a:lnTo>
                  <a:pt x="133179" y="57150"/>
                </a:lnTo>
                <a:lnTo>
                  <a:pt x="171450" y="0"/>
                </a:lnTo>
                <a:close/>
              </a:path>
              <a:path w="717550" h="171450">
                <a:moveTo>
                  <a:pt x="133179" y="57150"/>
                </a:moveTo>
                <a:lnTo>
                  <a:pt x="114300" y="57150"/>
                </a:lnTo>
                <a:lnTo>
                  <a:pt x="114300" y="85344"/>
                </a:lnTo>
                <a:lnTo>
                  <a:pt x="133179" y="57150"/>
                </a:lnTo>
                <a:close/>
              </a:path>
              <a:path w="717550" h="171450">
                <a:moveTo>
                  <a:pt x="717042" y="114300"/>
                </a:moveTo>
                <a:lnTo>
                  <a:pt x="717042" y="57150"/>
                </a:lnTo>
                <a:lnTo>
                  <a:pt x="133179" y="57150"/>
                </a:lnTo>
                <a:lnTo>
                  <a:pt x="114300" y="85344"/>
                </a:lnTo>
                <a:lnTo>
                  <a:pt x="133518" y="114300"/>
                </a:lnTo>
                <a:lnTo>
                  <a:pt x="717042" y="114300"/>
                </a:lnTo>
                <a:close/>
              </a:path>
              <a:path w="717550" h="171450">
                <a:moveTo>
                  <a:pt x="133518" y="114300"/>
                </a:moveTo>
                <a:lnTo>
                  <a:pt x="114300" y="85344"/>
                </a:lnTo>
                <a:lnTo>
                  <a:pt x="114300" y="114300"/>
                </a:lnTo>
                <a:lnTo>
                  <a:pt x="133518" y="114300"/>
                </a:lnTo>
                <a:close/>
              </a:path>
              <a:path w="717550" h="171450">
                <a:moveTo>
                  <a:pt x="171450" y="171450"/>
                </a:moveTo>
                <a:lnTo>
                  <a:pt x="133518" y="114300"/>
                </a:lnTo>
                <a:lnTo>
                  <a:pt x="114300" y="114300"/>
                </a:lnTo>
                <a:lnTo>
                  <a:pt x="114300" y="142748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02601" y="3298213"/>
            <a:ext cx="171928" cy="388790"/>
          </a:xfrm>
          <a:custGeom>
            <a:avLst/>
            <a:gdLst/>
            <a:ahLst/>
            <a:cxnLst/>
            <a:rect l="l" t="t" r="r" b="b"/>
            <a:pathLst>
              <a:path w="171450" h="387350">
                <a:moveTo>
                  <a:pt x="86105" y="272796"/>
                </a:moveTo>
                <a:lnTo>
                  <a:pt x="0" y="215646"/>
                </a:lnTo>
                <a:lnTo>
                  <a:pt x="57150" y="329440"/>
                </a:lnTo>
                <a:lnTo>
                  <a:pt x="57150" y="272796"/>
                </a:lnTo>
                <a:lnTo>
                  <a:pt x="86105" y="272796"/>
                </a:lnTo>
                <a:close/>
              </a:path>
              <a:path w="171450" h="387350">
                <a:moveTo>
                  <a:pt x="114300" y="253916"/>
                </a:moveTo>
                <a:lnTo>
                  <a:pt x="114300" y="0"/>
                </a:lnTo>
                <a:lnTo>
                  <a:pt x="57150" y="0"/>
                </a:lnTo>
                <a:lnTo>
                  <a:pt x="57150" y="253577"/>
                </a:lnTo>
                <a:lnTo>
                  <a:pt x="86105" y="272796"/>
                </a:lnTo>
                <a:lnTo>
                  <a:pt x="114300" y="253916"/>
                </a:lnTo>
                <a:close/>
              </a:path>
              <a:path w="171450" h="387350">
                <a:moveTo>
                  <a:pt x="114300" y="330456"/>
                </a:moveTo>
                <a:lnTo>
                  <a:pt x="114300" y="272796"/>
                </a:lnTo>
                <a:lnTo>
                  <a:pt x="57150" y="272796"/>
                </a:lnTo>
                <a:lnTo>
                  <a:pt x="57150" y="329440"/>
                </a:lnTo>
                <a:lnTo>
                  <a:pt x="86105" y="387096"/>
                </a:lnTo>
                <a:lnTo>
                  <a:pt x="114300" y="330456"/>
                </a:lnTo>
                <a:close/>
              </a:path>
              <a:path w="171450" h="387350">
                <a:moveTo>
                  <a:pt x="171450" y="215646"/>
                </a:moveTo>
                <a:lnTo>
                  <a:pt x="86105" y="272796"/>
                </a:lnTo>
                <a:lnTo>
                  <a:pt x="114300" y="272796"/>
                </a:lnTo>
                <a:lnTo>
                  <a:pt x="114300" y="330456"/>
                </a:lnTo>
                <a:lnTo>
                  <a:pt x="171450" y="215646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29745" y="3942202"/>
            <a:ext cx="719549" cy="172087"/>
          </a:xfrm>
          <a:custGeom>
            <a:avLst/>
            <a:gdLst/>
            <a:ahLst/>
            <a:cxnLst/>
            <a:rect l="l" t="t" r="r" b="b"/>
            <a:pathLst>
              <a:path w="717550" h="171450">
                <a:moveTo>
                  <a:pt x="171450" y="0"/>
                </a:moveTo>
                <a:lnTo>
                  <a:pt x="0" y="85344"/>
                </a:lnTo>
                <a:lnTo>
                  <a:pt x="114300" y="142748"/>
                </a:lnTo>
                <a:lnTo>
                  <a:pt x="114300" y="57150"/>
                </a:lnTo>
                <a:lnTo>
                  <a:pt x="133179" y="57150"/>
                </a:lnTo>
                <a:lnTo>
                  <a:pt x="171450" y="0"/>
                </a:lnTo>
                <a:close/>
              </a:path>
              <a:path w="717550" h="171450">
                <a:moveTo>
                  <a:pt x="133179" y="57150"/>
                </a:moveTo>
                <a:lnTo>
                  <a:pt x="114300" y="57150"/>
                </a:lnTo>
                <a:lnTo>
                  <a:pt x="114300" y="85344"/>
                </a:lnTo>
                <a:lnTo>
                  <a:pt x="133179" y="57150"/>
                </a:lnTo>
                <a:close/>
              </a:path>
              <a:path w="717550" h="171450">
                <a:moveTo>
                  <a:pt x="717042" y="114300"/>
                </a:moveTo>
                <a:lnTo>
                  <a:pt x="717042" y="57150"/>
                </a:lnTo>
                <a:lnTo>
                  <a:pt x="133179" y="57150"/>
                </a:lnTo>
                <a:lnTo>
                  <a:pt x="114300" y="85344"/>
                </a:lnTo>
                <a:lnTo>
                  <a:pt x="133518" y="114300"/>
                </a:lnTo>
                <a:lnTo>
                  <a:pt x="717042" y="114300"/>
                </a:lnTo>
                <a:close/>
              </a:path>
              <a:path w="717550" h="171450">
                <a:moveTo>
                  <a:pt x="133518" y="114300"/>
                </a:moveTo>
                <a:lnTo>
                  <a:pt x="114300" y="85344"/>
                </a:lnTo>
                <a:lnTo>
                  <a:pt x="114300" y="114300"/>
                </a:lnTo>
                <a:lnTo>
                  <a:pt x="133518" y="114300"/>
                </a:lnTo>
                <a:close/>
              </a:path>
              <a:path w="717550" h="171450">
                <a:moveTo>
                  <a:pt x="171450" y="171450"/>
                </a:moveTo>
                <a:lnTo>
                  <a:pt x="133518" y="114300"/>
                </a:lnTo>
                <a:lnTo>
                  <a:pt x="114300" y="114300"/>
                </a:lnTo>
                <a:lnTo>
                  <a:pt x="114300" y="142748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695561" y="3783770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</a:t>
            </a:r>
            <a:endParaRPr sz="320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780913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/>
            <a:r>
              <a:rPr spc="-25" dirty="0"/>
              <a:t>Example</a:t>
            </a:r>
            <a:r>
              <a:rPr spc="-5" dirty="0"/>
              <a:t> </a:t>
            </a:r>
            <a:r>
              <a:rPr spc="-20" dirty="0"/>
              <a:t>of</a:t>
            </a:r>
            <a:r>
              <a:rPr spc="-5" dirty="0"/>
              <a:t> </a:t>
            </a:r>
            <a:r>
              <a:rPr spc="-25" dirty="0"/>
              <a:t>Prim’s</a:t>
            </a:r>
            <a:r>
              <a:rPr spc="-10" dirty="0"/>
              <a:t> </a:t>
            </a:r>
            <a:r>
              <a:rPr lang="en-US" spc="-25" dirty="0"/>
              <a:t>A</a:t>
            </a:r>
            <a:r>
              <a:rPr spc="-25" dirty="0"/>
              <a:t>lgorithm</a:t>
            </a:r>
          </a:p>
        </p:txBody>
      </p:sp>
      <p:sp>
        <p:nvSpPr>
          <p:cNvPr id="43" name="Content Placeholder 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FB396AB8-EF32-4B22-986E-ABAE940D662B}" type="datetime1">
              <a:rPr lang="en-US" spc="-10" smtClean="0"/>
              <a:t>1/20/19</a:t>
            </a:fld>
            <a:endParaRPr spc="-10" dirty="0"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1546" y="1959756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49" y="89826"/>
                </a:moveTo>
                <a:lnTo>
                  <a:pt x="144910" y="43908"/>
                </a:lnTo>
                <a:lnTo>
                  <a:pt x="119443" y="13032"/>
                </a:lnTo>
                <a:lnTo>
                  <a:pt x="82628" y="189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715"/>
                </a:lnTo>
                <a:lnTo>
                  <a:pt x="17023" y="125244"/>
                </a:lnTo>
                <a:lnTo>
                  <a:pt x="47908" y="149652"/>
                </a:lnTo>
                <a:lnTo>
                  <a:pt x="73920" y="155382"/>
                </a:lnTo>
                <a:lnTo>
                  <a:pt x="89246" y="154122"/>
                </a:lnTo>
                <a:lnTo>
                  <a:pt x="127623" y="136701"/>
                </a:lnTo>
                <a:lnTo>
                  <a:pt x="150601" y="103421"/>
                </a:lnTo>
                <a:lnTo>
                  <a:pt x="153949" y="8982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330" y="1934517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30" y="89649"/>
                </a:moveTo>
                <a:lnTo>
                  <a:pt x="144727" y="43813"/>
                </a:lnTo>
                <a:lnTo>
                  <a:pt x="119040" y="12979"/>
                </a:lnTo>
                <a:lnTo>
                  <a:pt x="82417" y="180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0" y="155381"/>
                </a:lnTo>
                <a:lnTo>
                  <a:pt x="89042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6330" y="1934517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0" y="155381"/>
                </a:lnTo>
                <a:lnTo>
                  <a:pt x="89042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lnTo>
                  <a:pt x="153036" y="72891"/>
                </a:lnTo>
                <a:lnTo>
                  <a:pt x="137722" y="31718"/>
                </a:lnTo>
                <a:lnTo>
                  <a:pt x="107773" y="6559"/>
                </a:lnTo>
                <a:lnTo>
                  <a:pt x="7713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546" y="2411007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35" y="89735"/>
                </a:moveTo>
                <a:lnTo>
                  <a:pt x="144897" y="43521"/>
                </a:lnTo>
                <a:lnTo>
                  <a:pt x="119410" y="12815"/>
                </a:lnTo>
                <a:lnTo>
                  <a:pt x="82566" y="181"/>
                </a:lnTo>
                <a:lnTo>
                  <a:pt x="77133" y="0"/>
                </a:lnTo>
                <a:lnTo>
                  <a:pt x="62690" y="1334"/>
                </a:lnTo>
                <a:lnTo>
                  <a:pt x="25560" y="19490"/>
                </a:lnTo>
                <a:lnTo>
                  <a:pt x="3062" y="53986"/>
                </a:lnTo>
                <a:lnTo>
                  <a:pt x="0" y="68030"/>
                </a:lnTo>
                <a:lnTo>
                  <a:pt x="1024" y="84399"/>
                </a:lnTo>
                <a:lnTo>
                  <a:pt x="16993" y="124857"/>
                </a:lnTo>
                <a:lnTo>
                  <a:pt x="47828" y="149514"/>
                </a:lnTo>
                <a:lnTo>
                  <a:pt x="73805" y="155376"/>
                </a:lnTo>
                <a:lnTo>
                  <a:pt x="89154" y="154093"/>
                </a:lnTo>
                <a:lnTo>
                  <a:pt x="127572" y="136471"/>
                </a:lnTo>
                <a:lnTo>
                  <a:pt x="150575" y="103194"/>
                </a:lnTo>
                <a:lnTo>
                  <a:pt x="153935" y="8973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6330" y="2385003"/>
            <a:ext cx="154735" cy="156791"/>
          </a:xfrm>
          <a:custGeom>
            <a:avLst/>
            <a:gdLst/>
            <a:ahLst/>
            <a:cxnLst/>
            <a:rect l="l" t="t" r="r" b="b"/>
            <a:pathLst>
              <a:path w="154304" h="156210">
                <a:moveTo>
                  <a:pt x="153773" y="90818"/>
                </a:moveTo>
                <a:lnTo>
                  <a:pt x="144827" y="44504"/>
                </a:lnTo>
                <a:lnTo>
                  <a:pt x="119556" y="13404"/>
                </a:lnTo>
                <a:lnTo>
                  <a:pt x="83403" y="255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16" y="84663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6330" y="2385003"/>
            <a:ext cx="154735" cy="156791"/>
          </a:xfrm>
          <a:custGeom>
            <a:avLst/>
            <a:gdLst/>
            <a:ahLst/>
            <a:cxnLst/>
            <a:rect l="l" t="t" r="r" b="b"/>
            <a:pathLst>
              <a:path w="154304" h="156210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16" y="84663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lnTo>
                  <a:pt x="152941" y="73858"/>
                </a:lnTo>
                <a:lnTo>
                  <a:pt x="137948" y="32311"/>
                </a:lnTo>
                <a:lnTo>
                  <a:pt x="108445" y="6891"/>
                </a:lnTo>
                <a:lnTo>
                  <a:pt x="77133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0546" y="1769815"/>
            <a:ext cx="1323842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56"/>
              </a:lnSpc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39">
              <a:lnSpc>
                <a:spcPts val="3656"/>
              </a:lnSpc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41335" y="1540436"/>
            <a:ext cx="3564822" cy="39773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73182" y="1696391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E5FFFF"/>
                </a:solidFill>
                <a:latin typeface="Symbol"/>
                <a:cs typeface="Symbol"/>
              </a:rPr>
              <a:t>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72546" y="2767157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E5FFFF"/>
                </a:solidFill>
                <a:latin typeface="Symbol"/>
                <a:cs typeface="Symbol"/>
              </a:rPr>
              <a:t>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74582" y="2767157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E5FFFF"/>
                </a:solidFill>
                <a:latin typeface="Symbol"/>
                <a:cs typeface="Symbol"/>
              </a:rPr>
              <a:t>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94549" y="3783770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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74582" y="3836789"/>
            <a:ext cx="305649" cy="51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008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73182" y="4910218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E5FFFF"/>
                </a:solidFill>
                <a:latin typeface="Symbol"/>
                <a:cs typeface="Symbol"/>
              </a:rPr>
              <a:t>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25197" y="2692467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48785" y="2615983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48785" y="2615983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339852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lnTo>
                  <a:pt x="678581" y="312011"/>
                </a:lnTo>
                <a:lnTo>
                  <a:pt x="669857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9" y="118779"/>
                </a:lnTo>
                <a:lnTo>
                  <a:pt x="561236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25197" y="3763232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48785" y="3686749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48785" y="3686749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339852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lnTo>
                  <a:pt x="678581" y="312011"/>
                </a:lnTo>
                <a:lnTo>
                  <a:pt x="669857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9" y="118779"/>
                </a:lnTo>
                <a:lnTo>
                  <a:pt x="561236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161683" y="1986659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85453" y="1986659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51032" y="2535055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43106" y="3341208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61689" y="4600141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30748" y="3631113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85451" y="4579501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14156" y="3567639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16529" y="2496876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61361" y="3323668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027707" y="2871436"/>
            <a:ext cx="2120440" cy="172087"/>
          </a:xfrm>
          <a:custGeom>
            <a:avLst/>
            <a:gdLst/>
            <a:ahLst/>
            <a:cxnLst/>
            <a:rect l="l" t="t" r="r" b="b"/>
            <a:pathLst>
              <a:path w="2114550" h="171450">
                <a:moveTo>
                  <a:pt x="2000250" y="85344"/>
                </a:moveTo>
                <a:lnTo>
                  <a:pt x="1981370" y="57150"/>
                </a:lnTo>
                <a:lnTo>
                  <a:pt x="0" y="57150"/>
                </a:lnTo>
                <a:lnTo>
                  <a:pt x="0" y="114300"/>
                </a:lnTo>
                <a:lnTo>
                  <a:pt x="1981031" y="114300"/>
                </a:lnTo>
                <a:lnTo>
                  <a:pt x="2000250" y="85344"/>
                </a:lnTo>
                <a:close/>
              </a:path>
              <a:path w="2114550" h="171450">
                <a:moveTo>
                  <a:pt x="2114550" y="85344"/>
                </a:moveTo>
                <a:lnTo>
                  <a:pt x="1943100" y="0"/>
                </a:lnTo>
                <a:lnTo>
                  <a:pt x="1981370" y="57150"/>
                </a:lnTo>
                <a:lnTo>
                  <a:pt x="2000250" y="57150"/>
                </a:lnTo>
                <a:lnTo>
                  <a:pt x="2000250" y="142748"/>
                </a:lnTo>
                <a:lnTo>
                  <a:pt x="2114550" y="85344"/>
                </a:lnTo>
                <a:close/>
              </a:path>
              <a:path w="2114550" h="171450">
                <a:moveTo>
                  <a:pt x="2000250" y="142748"/>
                </a:moveTo>
                <a:lnTo>
                  <a:pt x="2000250" y="114300"/>
                </a:lnTo>
                <a:lnTo>
                  <a:pt x="1981031" y="114300"/>
                </a:lnTo>
                <a:lnTo>
                  <a:pt x="1943100" y="171450"/>
                </a:lnTo>
                <a:lnTo>
                  <a:pt x="2000250" y="142748"/>
                </a:lnTo>
                <a:close/>
              </a:path>
              <a:path w="2114550" h="171450">
                <a:moveTo>
                  <a:pt x="2000250" y="114300"/>
                </a:moveTo>
                <a:lnTo>
                  <a:pt x="2000250" y="85344"/>
                </a:lnTo>
                <a:lnTo>
                  <a:pt x="1981031" y="114300"/>
                </a:lnTo>
                <a:lnTo>
                  <a:pt x="2000250" y="114300"/>
                </a:lnTo>
                <a:close/>
              </a:path>
              <a:path w="2114550" h="171450">
                <a:moveTo>
                  <a:pt x="2000250" y="85344"/>
                </a:moveTo>
                <a:lnTo>
                  <a:pt x="2000250" y="57150"/>
                </a:lnTo>
                <a:lnTo>
                  <a:pt x="1981370" y="57150"/>
                </a:lnTo>
                <a:lnTo>
                  <a:pt x="2000250" y="85344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29745" y="2871436"/>
            <a:ext cx="719549" cy="172087"/>
          </a:xfrm>
          <a:custGeom>
            <a:avLst/>
            <a:gdLst/>
            <a:ahLst/>
            <a:cxnLst/>
            <a:rect l="l" t="t" r="r" b="b"/>
            <a:pathLst>
              <a:path w="717550" h="171450">
                <a:moveTo>
                  <a:pt x="171450" y="0"/>
                </a:moveTo>
                <a:lnTo>
                  <a:pt x="0" y="85344"/>
                </a:lnTo>
                <a:lnTo>
                  <a:pt x="114300" y="142748"/>
                </a:lnTo>
                <a:lnTo>
                  <a:pt x="114300" y="57150"/>
                </a:lnTo>
                <a:lnTo>
                  <a:pt x="133179" y="57150"/>
                </a:lnTo>
                <a:lnTo>
                  <a:pt x="171450" y="0"/>
                </a:lnTo>
                <a:close/>
              </a:path>
              <a:path w="717550" h="171450">
                <a:moveTo>
                  <a:pt x="133179" y="57150"/>
                </a:moveTo>
                <a:lnTo>
                  <a:pt x="114300" y="57150"/>
                </a:lnTo>
                <a:lnTo>
                  <a:pt x="114300" y="85344"/>
                </a:lnTo>
                <a:lnTo>
                  <a:pt x="133179" y="57150"/>
                </a:lnTo>
                <a:close/>
              </a:path>
              <a:path w="717550" h="171450">
                <a:moveTo>
                  <a:pt x="717042" y="114300"/>
                </a:moveTo>
                <a:lnTo>
                  <a:pt x="717042" y="57150"/>
                </a:lnTo>
                <a:lnTo>
                  <a:pt x="133179" y="57150"/>
                </a:lnTo>
                <a:lnTo>
                  <a:pt x="114300" y="85344"/>
                </a:lnTo>
                <a:lnTo>
                  <a:pt x="133518" y="114300"/>
                </a:lnTo>
                <a:lnTo>
                  <a:pt x="717042" y="114300"/>
                </a:lnTo>
                <a:close/>
              </a:path>
              <a:path w="717550" h="171450">
                <a:moveTo>
                  <a:pt x="133518" y="114300"/>
                </a:moveTo>
                <a:lnTo>
                  <a:pt x="114300" y="85344"/>
                </a:lnTo>
                <a:lnTo>
                  <a:pt x="114300" y="114300"/>
                </a:lnTo>
                <a:lnTo>
                  <a:pt x="133518" y="114300"/>
                </a:lnTo>
                <a:close/>
              </a:path>
              <a:path w="717550" h="171450">
                <a:moveTo>
                  <a:pt x="171450" y="171450"/>
                </a:moveTo>
                <a:lnTo>
                  <a:pt x="133518" y="114300"/>
                </a:lnTo>
                <a:lnTo>
                  <a:pt x="114300" y="114300"/>
                </a:lnTo>
                <a:lnTo>
                  <a:pt x="114300" y="142748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02601" y="3298213"/>
            <a:ext cx="171928" cy="388790"/>
          </a:xfrm>
          <a:custGeom>
            <a:avLst/>
            <a:gdLst/>
            <a:ahLst/>
            <a:cxnLst/>
            <a:rect l="l" t="t" r="r" b="b"/>
            <a:pathLst>
              <a:path w="171450" h="387350">
                <a:moveTo>
                  <a:pt x="86105" y="272796"/>
                </a:moveTo>
                <a:lnTo>
                  <a:pt x="0" y="215646"/>
                </a:lnTo>
                <a:lnTo>
                  <a:pt x="57150" y="329440"/>
                </a:lnTo>
                <a:lnTo>
                  <a:pt x="57150" y="272796"/>
                </a:lnTo>
                <a:lnTo>
                  <a:pt x="86105" y="272796"/>
                </a:lnTo>
                <a:close/>
              </a:path>
              <a:path w="171450" h="387350">
                <a:moveTo>
                  <a:pt x="114300" y="253916"/>
                </a:moveTo>
                <a:lnTo>
                  <a:pt x="114300" y="0"/>
                </a:lnTo>
                <a:lnTo>
                  <a:pt x="57150" y="0"/>
                </a:lnTo>
                <a:lnTo>
                  <a:pt x="57150" y="253577"/>
                </a:lnTo>
                <a:lnTo>
                  <a:pt x="86105" y="272796"/>
                </a:lnTo>
                <a:lnTo>
                  <a:pt x="114300" y="253916"/>
                </a:lnTo>
                <a:close/>
              </a:path>
              <a:path w="171450" h="387350">
                <a:moveTo>
                  <a:pt x="114300" y="330456"/>
                </a:moveTo>
                <a:lnTo>
                  <a:pt x="114300" y="272796"/>
                </a:lnTo>
                <a:lnTo>
                  <a:pt x="57150" y="272796"/>
                </a:lnTo>
                <a:lnTo>
                  <a:pt x="57150" y="329440"/>
                </a:lnTo>
                <a:lnTo>
                  <a:pt x="86105" y="387096"/>
                </a:lnTo>
                <a:lnTo>
                  <a:pt x="114300" y="330456"/>
                </a:lnTo>
                <a:close/>
              </a:path>
              <a:path w="171450" h="387350">
                <a:moveTo>
                  <a:pt x="171450" y="215646"/>
                </a:moveTo>
                <a:lnTo>
                  <a:pt x="86105" y="272796"/>
                </a:lnTo>
                <a:lnTo>
                  <a:pt x="114300" y="272796"/>
                </a:lnTo>
                <a:lnTo>
                  <a:pt x="114300" y="330456"/>
                </a:lnTo>
                <a:lnTo>
                  <a:pt x="171450" y="215646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29745" y="3942202"/>
            <a:ext cx="719549" cy="172087"/>
          </a:xfrm>
          <a:custGeom>
            <a:avLst/>
            <a:gdLst/>
            <a:ahLst/>
            <a:cxnLst/>
            <a:rect l="l" t="t" r="r" b="b"/>
            <a:pathLst>
              <a:path w="717550" h="171450">
                <a:moveTo>
                  <a:pt x="171450" y="0"/>
                </a:moveTo>
                <a:lnTo>
                  <a:pt x="0" y="85344"/>
                </a:lnTo>
                <a:lnTo>
                  <a:pt x="114300" y="142748"/>
                </a:lnTo>
                <a:lnTo>
                  <a:pt x="114300" y="57150"/>
                </a:lnTo>
                <a:lnTo>
                  <a:pt x="133179" y="57150"/>
                </a:lnTo>
                <a:lnTo>
                  <a:pt x="171450" y="0"/>
                </a:lnTo>
                <a:close/>
              </a:path>
              <a:path w="717550" h="171450">
                <a:moveTo>
                  <a:pt x="133179" y="57150"/>
                </a:moveTo>
                <a:lnTo>
                  <a:pt x="114300" y="57150"/>
                </a:lnTo>
                <a:lnTo>
                  <a:pt x="114300" y="85344"/>
                </a:lnTo>
                <a:lnTo>
                  <a:pt x="133179" y="57150"/>
                </a:lnTo>
                <a:close/>
              </a:path>
              <a:path w="717550" h="171450">
                <a:moveTo>
                  <a:pt x="717042" y="114300"/>
                </a:moveTo>
                <a:lnTo>
                  <a:pt x="717042" y="57150"/>
                </a:lnTo>
                <a:lnTo>
                  <a:pt x="133179" y="57150"/>
                </a:lnTo>
                <a:lnTo>
                  <a:pt x="114300" y="85344"/>
                </a:lnTo>
                <a:lnTo>
                  <a:pt x="133518" y="114300"/>
                </a:lnTo>
                <a:lnTo>
                  <a:pt x="717042" y="114300"/>
                </a:lnTo>
                <a:close/>
              </a:path>
              <a:path w="717550" h="171450">
                <a:moveTo>
                  <a:pt x="133518" y="114300"/>
                </a:moveTo>
                <a:lnTo>
                  <a:pt x="114300" y="85344"/>
                </a:lnTo>
                <a:lnTo>
                  <a:pt x="114300" y="114300"/>
                </a:lnTo>
                <a:lnTo>
                  <a:pt x="133518" y="114300"/>
                </a:lnTo>
                <a:close/>
              </a:path>
              <a:path w="717550" h="171450">
                <a:moveTo>
                  <a:pt x="171450" y="171450"/>
                </a:moveTo>
                <a:lnTo>
                  <a:pt x="133518" y="114300"/>
                </a:lnTo>
                <a:lnTo>
                  <a:pt x="114300" y="114300"/>
                </a:lnTo>
                <a:lnTo>
                  <a:pt x="114300" y="142748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797180" y="2712995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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5561" y="3783770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</a:t>
            </a:r>
            <a:endParaRPr sz="320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201399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/>
            <a:r>
              <a:rPr spc="-25" dirty="0"/>
              <a:t>Example</a:t>
            </a:r>
            <a:r>
              <a:rPr spc="-5" dirty="0"/>
              <a:t> </a:t>
            </a:r>
            <a:r>
              <a:rPr spc="-20" dirty="0"/>
              <a:t>of</a:t>
            </a:r>
            <a:r>
              <a:rPr spc="-5" dirty="0"/>
              <a:t> </a:t>
            </a:r>
            <a:r>
              <a:rPr spc="-25" dirty="0"/>
              <a:t>Prim’s</a:t>
            </a:r>
            <a:r>
              <a:rPr spc="-10" dirty="0"/>
              <a:t> </a:t>
            </a:r>
            <a:r>
              <a:rPr lang="en-US" spc="-25" dirty="0"/>
              <a:t>A</a:t>
            </a:r>
            <a:r>
              <a:rPr spc="-25" dirty="0"/>
              <a:t>lgorithm</a:t>
            </a:r>
          </a:p>
        </p:txBody>
      </p:sp>
      <p:sp>
        <p:nvSpPr>
          <p:cNvPr id="43" name="Content Placeholder 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8C5EFEF7-6283-403E-98CA-BC85D6DE87C7}" type="datetime1">
              <a:rPr lang="en-US" spc="-10" smtClean="0"/>
              <a:t>1/20/19</a:t>
            </a:fld>
            <a:endParaRPr spc="-10" dirty="0"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1546" y="1959756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49" y="89826"/>
                </a:moveTo>
                <a:lnTo>
                  <a:pt x="144910" y="43908"/>
                </a:lnTo>
                <a:lnTo>
                  <a:pt x="119443" y="13032"/>
                </a:lnTo>
                <a:lnTo>
                  <a:pt x="82628" y="189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715"/>
                </a:lnTo>
                <a:lnTo>
                  <a:pt x="17023" y="125244"/>
                </a:lnTo>
                <a:lnTo>
                  <a:pt x="47908" y="149652"/>
                </a:lnTo>
                <a:lnTo>
                  <a:pt x="73920" y="155382"/>
                </a:lnTo>
                <a:lnTo>
                  <a:pt x="89246" y="154122"/>
                </a:lnTo>
                <a:lnTo>
                  <a:pt x="127623" y="136701"/>
                </a:lnTo>
                <a:lnTo>
                  <a:pt x="150601" y="103421"/>
                </a:lnTo>
                <a:lnTo>
                  <a:pt x="153949" y="8982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330" y="1934517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30" y="89649"/>
                </a:moveTo>
                <a:lnTo>
                  <a:pt x="144727" y="43813"/>
                </a:lnTo>
                <a:lnTo>
                  <a:pt x="119040" y="12979"/>
                </a:lnTo>
                <a:lnTo>
                  <a:pt x="82417" y="180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0" y="155381"/>
                </a:lnTo>
                <a:lnTo>
                  <a:pt x="89042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6330" y="1934517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0" y="155381"/>
                </a:lnTo>
                <a:lnTo>
                  <a:pt x="89042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lnTo>
                  <a:pt x="153036" y="72891"/>
                </a:lnTo>
                <a:lnTo>
                  <a:pt x="137722" y="31718"/>
                </a:lnTo>
                <a:lnTo>
                  <a:pt x="107773" y="6559"/>
                </a:lnTo>
                <a:lnTo>
                  <a:pt x="7713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546" y="2411007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35" y="89735"/>
                </a:moveTo>
                <a:lnTo>
                  <a:pt x="144897" y="43521"/>
                </a:lnTo>
                <a:lnTo>
                  <a:pt x="119410" y="12815"/>
                </a:lnTo>
                <a:lnTo>
                  <a:pt x="82566" y="181"/>
                </a:lnTo>
                <a:lnTo>
                  <a:pt x="77133" y="0"/>
                </a:lnTo>
                <a:lnTo>
                  <a:pt x="62690" y="1334"/>
                </a:lnTo>
                <a:lnTo>
                  <a:pt x="25560" y="19490"/>
                </a:lnTo>
                <a:lnTo>
                  <a:pt x="3062" y="53986"/>
                </a:lnTo>
                <a:lnTo>
                  <a:pt x="0" y="68030"/>
                </a:lnTo>
                <a:lnTo>
                  <a:pt x="1024" y="84399"/>
                </a:lnTo>
                <a:lnTo>
                  <a:pt x="16993" y="124857"/>
                </a:lnTo>
                <a:lnTo>
                  <a:pt x="47828" y="149514"/>
                </a:lnTo>
                <a:lnTo>
                  <a:pt x="73805" y="155376"/>
                </a:lnTo>
                <a:lnTo>
                  <a:pt x="89154" y="154093"/>
                </a:lnTo>
                <a:lnTo>
                  <a:pt x="127572" y="136471"/>
                </a:lnTo>
                <a:lnTo>
                  <a:pt x="150575" y="103194"/>
                </a:lnTo>
                <a:lnTo>
                  <a:pt x="153935" y="8973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6330" y="2385003"/>
            <a:ext cx="154735" cy="156791"/>
          </a:xfrm>
          <a:custGeom>
            <a:avLst/>
            <a:gdLst/>
            <a:ahLst/>
            <a:cxnLst/>
            <a:rect l="l" t="t" r="r" b="b"/>
            <a:pathLst>
              <a:path w="154304" h="156210">
                <a:moveTo>
                  <a:pt x="153773" y="90818"/>
                </a:moveTo>
                <a:lnTo>
                  <a:pt x="144827" y="44504"/>
                </a:lnTo>
                <a:lnTo>
                  <a:pt x="119556" y="13404"/>
                </a:lnTo>
                <a:lnTo>
                  <a:pt x="83403" y="255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16" y="84663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6330" y="2385003"/>
            <a:ext cx="154735" cy="156791"/>
          </a:xfrm>
          <a:custGeom>
            <a:avLst/>
            <a:gdLst/>
            <a:ahLst/>
            <a:cxnLst/>
            <a:rect l="l" t="t" r="r" b="b"/>
            <a:pathLst>
              <a:path w="154304" h="156210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16" y="84663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lnTo>
                  <a:pt x="152941" y="73858"/>
                </a:lnTo>
                <a:lnTo>
                  <a:pt x="137948" y="32311"/>
                </a:lnTo>
                <a:lnTo>
                  <a:pt x="108445" y="6891"/>
                </a:lnTo>
                <a:lnTo>
                  <a:pt x="77133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0546" y="1769815"/>
            <a:ext cx="1323842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56"/>
              </a:lnSpc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39">
              <a:lnSpc>
                <a:spcPts val="3656"/>
              </a:lnSpc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41335" y="1540436"/>
            <a:ext cx="3564822" cy="39773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73182" y="1696391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E5FFFF"/>
                </a:solidFill>
                <a:latin typeface="Symbol"/>
                <a:cs typeface="Symbol"/>
              </a:rPr>
              <a:t>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72546" y="2767157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E5FFFF"/>
                </a:solidFill>
                <a:latin typeface="Symbol"/>
                <a:cs typeface="Symbol"/>
              </a:rPr>
              <a:t>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74582" y="2767157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E5FFFF"/>
                </a:solidFill>
                <a:latin typeface="Symbol"/>
                <a:cs typeface="Symbol"/>
              </a:rPr>
              <a:t>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72546" y="3837923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E5FFFF"/>
                </a:solidFill>
                <a:latin typeface="Symbol"/>
                <a:cs typeface="Symbol"/>
              </a:rPr>
              <a:t>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74582" y="3836789"/>
            <a:ext cx="305649" cy="51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008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73182" y="4910218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E5FFFF"/>
                </a:solidFill>
                <a:latin typeface="Symbol"/>
                <a:cs typeface="Symbol"/>
              </a:rPr>
              <a:t>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25197" y="2692467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48785" y="2615983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48785" y="2615983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339852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lnTo>
                  <a:pt x="678581" y="312011"/>
                </a:lnTo>
                <a:lnTo>
                  <a:pt x="669857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9" y="118779"/>
                </a:lnTo>
                <a:lnTo>
                  <a:pt x="561236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25197" y="3763232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48785" y="3686749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48785" y="3686749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339852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lnTo>
                  <a:pt x="678581" y="312011"/>
                </a:lnTo>
                <a:lnTo>
                  <a:pt x="669857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9" y="118779"/>
                </a:lnTo>
                <a:lnTo>
                  <a:pt x="561236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161683" y="1986659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85453" y="1986659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51032" y="2535055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43106" y="3341208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61689" y="4600141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30748" y="3631113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85451" y="4579501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14156" y="3567639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16529" y="2496876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61361" y="3323668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027707" y="2871436"/>
            <a:ext cx="2120440" cy="172087"/>
          </a:xfrm>
          <a:custGeom>
            <a:avLst/>
            <a:gdLst/>
            <a:ahLst/>
            <a:cxnLst/>
            <a:rect l="l" t="t" r="r" b="b"/>
            <a:pathLst>
              <a:path w="2114550" h="171450">
                <a:moveTo>
                  <a:pt x="2000250" y="85344"/>
                </a:moveTo>
                <a:lnTo>
                  <a:pt x="1981370" y="57150"/>
                </a:lnTo>
                <a:lnTo>
                  <a:pt x="0" y="57150"/>
                </a:lnTo>
                <a:lnTo>
                  <a:pt x="0" y="114300"/>
                </a:lnTo>
                <a:lnTo>
                  <a:pt x="1981031" y="114300"/>
                </a:lnTo>
                <a:lnTo>
                  <a:pt x="2000250" y="85344"/>
                </a:lnTo>
                <a:close/>
              </a:path>
              <a:path w="2114550" h="171450">
                <a:moveTo>
                  <a:pt x="2114550" y="85344"/>
                </a:moveTo>
                <a:lnTo>
                  <a:pt x="1943100" y="0"/>
                </a:lnTo>
                <a:lnTo>
                  <a:pt x="1981370" y="57150"/>
                </a:lnTo>
                <a:lnTo>
                  <a:pt x="2000250" y="57150"/>
                </a:lnTo>
                <a:lnTo>
                  <a:pt x="2000250" y="142748"/>
                </a:lnTo>
                <a:lnTo>
                  <a:pt x="2114550" y="85344"/>
                </a:lnTo>
                <a:close/>
              </a:path>
              <a:path w="2114550" h="171450">
                <a:moveTo>
                  <a:pt x="2000250" y="142748"/>
                </a:moveTo>
                <a:lnTo>
                  <a:pt x="2000250" y="114300"/>
                </a:lnTo>
                <a:lnTo>
                  <a:pt x="1981031" y="114300"/>
                </a:lnTo>
                <a:lnTo>
                  <a:pt x="1943100" y="171450"/>
                </a:lnTo>
                <a:lnTo>
                  <a:pt x="2000250" y="142748"/>
                </a:lnTo>
                <a:close/>
              </a:path>
              <a:path w="2114550" h="171450">
                <a:moveTo>
                  <a:pt x="2000250" y="114300"/>
                </a:moveTo>
                <a:lnTo>
                  <a:pt x="2000250" y="85344"/>
                </a:lnTo>
                <a:lnTo>
                  <a:pt x="1981031" y="114300"/>
                </a:lnTo>
                <a:lnTo>
                  <a:pt x="2000250" y="114300"/>
                </a:lnTo>
                <a:close/>
              </a:path>
              <a:path w="2114550" h="171450">
                <a:moveTo>
                  <a:pt x="2000250" y="85344"/>
                </a:moveTo>
                <a:lnTo>
                  <a:pt x="2000250" y="57150"/>
                </a:lnTo>
                <a:lnTo>
                  <a:pt x="1981370" y="57150"/>
                </a:lnTo>
                <a:lnTo>
                  <a:pt x="2000250" y="85344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29745" y="2871436"/>
            <a:ext cx="719549" cy="172087"/>
          </a:xfrm>
          <a:custGeom>
            <a:avLst/>
            <a:gdLst/>
            <a:ahLst/>
            <a:cxnLst/>
            <a:rect l="l" t="t" r="r" b="b"/>
            <a:pathLst>
              <a:path w="717550" h="171450">
                <a:moveTo>
                  <a:pt x="171450" y="0"/>
                </a:moveTo>
                <a:lnTo>
                  <a:pt x="0" y="85344"/>
                </a:lnTo>
                <a:lnTo>
                  <a:pt x="114300" y="142748"/>
                </a:lnTo>
                <a:lnTo>
                  <a:pt x="114300" y="57150"/>
                </a:lnTo>
                <a:lnTo>
                  <a:pt x="133179" y="57150"/>
                </a:lnTo>
                <a:lnTo>
                  <a:pt x="171450" y="0"/>
                </a:lnTo>
                <a:close/>
              </a:path>
              <a:path w="717550" h="171450">
                <a:moveTo>
                  <a:pt x="133179" y="57150"/>
                </a:moveTo>
                <a:lnTo>
                  <a:pt x="114300" y="57150"/>
                </a:lnTo>
                <a:lnTo>
                  <a:pt x="114300" y="85344"/>
                </a:lnTo>
                <a:lnTo>
                  <a:pt x="133179" y="57150"/>
                </a:lnTo>
                <a:close/>
              </a:path>
              <a:path w="717550" h="171450">
                <a:moveTo>
                  <a:pt x="717042" y="114300"/>
                </a:moveTo>
                <a:lnTo>
                  <a:pt x="717042" y="57150"/>
                </a:lnTo>
                <a:lnTo>
                  <a:pt x="133179" y="57150"/>
                </a:lnTo>
                <a:lnTo>
                  <a:pt x="114300" y="85344"/>
                </a:lnTo>
                <a:lnTo>
                  <a:pt x="133518" y="114300"/>
                </a:lnTo>
                <a:lnTo>
                  <a:pt x="717042" y="114300"/>
                </a:lnTo>
                <a:close/>
              </a:path>
              <a:path w="717550" h="171450">
                <a:moveTo>
                  <a:pt x="133518" y="114300"/>
                </a:moveTo>
                <a:lnTo>
                  <a:pt x="114300" y="85344"/>
                </a:lnTo>
                <a:lnTo>
                  <a:pt x="114300" y="114300"/>
                </a:lnTo>
                <a:lnTo>
                  <a:pt x="133518" y="114300"/>
                </a:lnTo>
                <a:close/>
              </a:path>
              <a:path w="717550" h="171450">
                <a:moveTo>
                  <a:pt x="171450" y="171450"/>
                </a:moveTo>
                <a:lnTo>
                  <a:pt x="133518" y="114300"/>
                </a:lnTo>
                <a:lnTo>
                  <a:pt x="114300" y="114300"/>
                </a:lnTo>
                <a:lnTo>
                  <a:pt x="114300" y="142748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02601" y="3298213"/>
            <a:ext cx="171928" cy="388790"/>
          </a:xfrm>
          <a:custGeom>
            <a:avLst/>
            <a:gdLst/>
            <a:ahLst/>
            <a:cxnLst/>
            <a:rect l="l" t="t" r="r" b="b"/>
            <a:pathLst>
              <a:path w="171450" h="387350">
                <a:moveTo>
                  <a:pt x="86105" y="272796"/>
                </a:moveTo>
                <a:lnTo>
                  <a:pt x="0" y="215646"/>
                </a:lnTo>
                <a:lnTo>
                  <a:pt x="57150" y="329440"/>
                </a:lnTo>
                <a:lnTo>
                  <a:pt x="57150" y="272796"/>
                </a:lnTo>
                <a:lnTo>
                  <a:pt x="86105" y="272796"/>
                </a:lnTo>
                <a:close/>
              </a:path>
              <a:path w="171450" h="387350">
                <a:moveTo>
                  <a:pt x="114300" y="253916"/>
                </a:moveTo>
                <a:lnTo>
                  <a:pt x="114300" y="0"/>
                </a:lnTo>
                <a:lnTo>
                  <a:pt x="57150" y="0"/>
                </a:lnTo>
                <a:lnTo>
                  <a:pt x="57150" y="253577"/>
                </a:lnTo>
                <a:lnTo>
                  <a:pt x="86105" y="272796"/>
                </a:lnTo>
                <a:lnTo>
                  <a:pt x="114300" y="253916"/>
                </a:lnTo>
                <a:close/>
              </a:path>
              <a:path w="171450" h="387350">
                <a:moveTo>
                  <a:pt x="114300" y="330456"/>
                </a:moveTo>
                <a:lnTo>
                  <a:pt x="114300" y="272796"/>
                </a:lnTo>
                <a:lnTo>
                  <a:pt x="57150" y="272796"/>
                </a:lnTo>
                <a:lnTo>
                  <a:pt x="57150" y="329440"/>
                </a:lnTo>
                <a:lnTo>
                  <a:pt x="86105" y="387096"/>
                </a:lnTo>
                <a:lnTo>
                  <a:pt x="114300" y="330456"/>
                </a:lnTo>
                <a:close/>
              </a:path>
              <a:path w="171450" h="387350">
                <a:moveTo>
                  <a:pt x="171450" y="215646"/>
                </a:moveTo>
                <a:lnTo>
                  <a:pt x="86105" y="272796"/>
                </a:lnTo>
                <a:lnTo>
                  <a:pt x="114300" y="272796"/>
                </a:lnTo>
                <a:lnTo>
                  <a:pt x="114300" y="330456"/>
                </a:lnTo>
                <a:lnTo>
                  <a:pt x="171450" y="215646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29745" y="3942202"/>
            <a:ext cx="719549" cy="172087"/>
          </a:xfrm>
          <a:custGeom>
            <a:avLst/>
            <a:gdLst/>
            <a:ahLst/>
            <a:cxnLst/>
            <a:rect l="l" t="t" r="r" b="b"/>
            <a:pathLst>
              <a:path w="717550" h="171450">
                <a:moveTo>
                  <a:pt x="171450" y="0"/>
                </a:moveTo>
                <a:lnTo>
                  <a:pt x="0" y="85344"/>
                </a:lnTo>
                <a:lnTo>
                  <a:pt x="114300" y="142748"/>
                </a:lnTo>
                <a:lnTo>
                  <a:pt x="114300" y="57150"/>
                </a:lnTo>
                <a:lnTo>
                  <a:pt x="133179" y="57150"/>
                </a:lnTo>
                <a:lnTo>
                  <a:pt x="171450" y="0"/>
                </a:lnTo>
                <a:close/>
              </a:path>
              <a:path w="717550" h="171450">
                <a:moveTo>
                  <a:pt x="133179" y="57150"/>
                </a:moveTo>
                <a:lnTo>
                  <a:pt x="114300" y="57150"/>
                </a:lnTo>
                <a:lnTo>
                  <a:pt x="114300" y="85344"/>
                </a:lnTo>
                <a:lnTo>
                  <a:pt x="133179" y="57150"/>
                </a:lnTo>
                <a:close/>
              </a:path>
              <a:path w="717550" h="171450">
                <a:moveTo>
                  <a:pt x="717042" y="114300"/>
                </a:moveTo>
                <a:lnTo>
                  <a:pt x="717042" y="57150"/>
                </a:lnTo>
                <a:lnTo>
                  <a:pt x="133179" y="57150"/>
                </a:lnTo>
                <a:lnTo>
                  <a:pt x="114300" y="85344"/>
                </a:lnTo>
                <a:lnTo>
                  <a:pt x="133518" y="114300"/>
                </a:lnTo>
                <a:lnTo>
                  <a:pt x="717042" y="114300"/>
                </a:lnTo>
                <a:close/>
              </a:path>
              <a:path w="717550" h="171450">
                <a:moveTo>
                  <a:pt x="133518" y="114300"/>
                </a:moveTo>
                <a:lnTo>
                  <a:pt x="114300" y="85344"/>
                </a:lnTo>
                <a:lnTo>
                  <a:pt x="114300" y="114300"/>
                </a:lnTo>
                <a:lnTo>
                  <a:pt x="133518" y="114300"/>
                </a:lnTo>
                <a:close/>
              </a:path>
              <a:path w="717550" h="171450">
                <a:moveTo>
                  <a:pt x="171450" y="171450"/>
                </a:moveTo>
                <a:lnTo>
                  <a:pt x="133518" y="114300"/>
                </a:lnTo>
                <a:lnTo>
                  <a:pt x="114300" y="114300"/>
                </a:lnTo>
                <a:lnTo>
                  <a:pt x="114300" y="142748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829838" y="2734767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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28219" y="3805542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</a:t>
            </a:r>
            <a:endParaRPr sz="320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188252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/>
            <a:r>
              <a:rPr spc="-25" dirty="0"/>
              <a:t>Example</a:t>
            </a:r>
            <a:r>
              <a:rPr spc="-5" dirty="0"/>
              <a:t> </a:t>
            </a:r>
            <a:r>
              <a:rPr spc="-20" dirty="0"/>
              <a:t>of</a:t>
            </a:r>
            <a:r>
              <a:rPr spc="-5" dirty="0"/>
              <a:t> </a:t>
            </a:r>
            <a:r>
              <a:rPr spc="-25" dirty="0"/>
              <a:t>Prim’s</a:t>
            </a:r>
            <a:r>
              <a:rPr spc="-10" dirty="0"/>
              <a:t> </a:t>
            </a:r>
            <a:r>
              <a:rPr lang="en-US" spc="-25" dirty="0"/>
              <a:t>A</a:t>
            </a:r>
            <a:r>
              <a:rPr spc="-25" dirty="0"/>
              <a:t>lgorithm</a:t>
            </a:r>
          </a:p>
        </p:txBody>
      </p:sp>
      <p:sp>
        <p:nvSpPr>
          <p:cNvPr id="43" name="Content Placeholder 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6E5DE5ED-56B6-42FD-8CE9-D4560B9C3CD6}" type="datetime1">
              <a:rPr lang="en-US" spc="-10" smtClean="0"/>
              <a:t>1/20/19</a:t>
            </a:fld>
            <a:endParaRPr spc="-10" dirty="0"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1546" y="1959756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49" y="89826"/>
                </a:moveTo>
                <a:lnTo>
                  <a:pt x="144910" y="43908"/>
                </a:lnTo>
                <a:lnTo>
                  <a:pt x="119443" y="13032"/>
                </a:lnTo>
                <a:lnTo>
                  <a:pt x="82628" y="189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715"/>
                </a:lnTo>
                <a:lnTo>
                  <a:pt x="17023" y="125244"/>
                </a:lnTo>
                <a:lnTo>
                  <a:pt x="47908" y="149652"/>
                </a:lnTo>
                <a:lnTo>
                  <a:pt x="73920" y="155382"/>
                </a:lnTo>
                <a:lnTo>
                  <a:pt x="89246" y="154122"/>
                </a:lnTo>
                <a:lnTo>
                  <a:pt x="127623" y="136701"/>
                </a:lnTo>
                <a:lnTo>
                  <a:pt x="150601" y="103421"/>
                </a:lnTo>
                <a:lnTo>
                  <a:pt x="153949" y="8982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330" y="1934517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30" y="89649"/>
                </a:moveTo>
                <a:lnTo>
                  <a:pt x="144727" y="43813"/>
                </a:lnTo>
                <a:lnTo>
                  <a:pt x="119040" y="12979"/>
                </a:lnTo>
                <a:lnTo>
                  <a:pt x="82417" y="180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0" y="155381"/>
                </a:lnTo>
                <a:lnTo>
                  <a:pt x="89042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6330" y="1934517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0" y="155381"/>
                </a:lnTo>
                <a:lnTo>
                  <a:pt x="89042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lnTo>
                  <a:pt x="153036" y="72891"/>
                </a:lnTo>
                <a:lnTo>
                  <a:pt x="137722" y="31718"/>
                </a:lnTo>
                <a:lnTo>
                  <a:pt x="107773" y="6559"/>
                </a:lnTo>
                <a:lnTo>
                  <a:pt x="7713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546" y="2411007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35" y="89735"/>
                </a:moveTo>
                <a:lnTo>
                  <a:pt x="144897" y="43521"/>
                </a:lnTo>
                <a:lnTo>
                  <a:pt x="119410" y="12815"/>
                </a:lnTo>
                <a:lnTo>
                  <a:pt x="82566" y="181"/>
                </a:lnTo>
                <a:lnTo>
                  <a:pt x="77133" y="0"/>
                </a:lnTo>
                <a:lnTo>
                  <a:pt x="62690" y="1334"/>
                </a:lnTo>
                <a:lnTo>
                  <a:pt x="25560" y="19490"/>
                </a:lnTo>
                <a:lnTo>
                  <a:pt x="3062" y="53986"/>
                </a:lnTo>
                <a:lnTo>
                  <a:pt x="0" y="68030"/>
                </a:lnTo>
                <a:lnTo>
                  <a:pt x="1024" y="84399"/>
                </a:lnTo>
                <a:lnTo>
                  <a:pt x="16993" y="124857"/>
                </a:lnTo>
                <a:lnTo>
                  <a:pt x="47828" y="149514"/>
                </a:lnTo>
                <a:lnTo>
                  <a:pt x="73805" y="155376"/>
                </a:lnTo>
                <a:lnTo>
                  <a:pt x="89154" y="154093"/>
                </a:lnTo>
                <a:lnTo>
                  <a:pt x="127572" y="136471"/>
                </a:lnTo>
                <a:lnTo>
                  <a:pt x="150575" y="103194"/>
                </a:lnTo>
                <a:lnTo>
                  <a:pt x="153935" y="8973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6330" y="2385003"/>
            <a:ext cx="154735" cy="156791"/>
          </a:xfrm>
          <a:custGeom>
            <a:avLst/>
            <a:gdLst/>
            <a:ahLst/>
            <a:cxnLst/>
            <a:rect l="l" t="t" r="r" b="b"/>
            <a:pathLst>
              <a:path w="154304" h="156210">
                <a:moveTo>
                  <a:pt x="153773" y="90818"/>
                </a:moveTo>
                <a:lnTo>
                  <a:pt x="144827" y="44504"/>
                </a:lnTo>
                <a:lnTo>
                  <a:pt x="119556" y="13404"/>
                </a:lnTo>
                <a:lnTo>
                  <a:pt x="83403" y="255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16" y="84663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6330" y="2385003"/>
            <a:ext cx="154735" cy="156791"/>
          </a:xfrm>
          <a:custGeom>
            <a:avLst/>
            <a:gdLst/>
            <a:ahLst/>
            <a:cxnLst/>
            <a:rect l="l" t="t" r="r" b="b"/>
            <a:pathLst>
              <a:path w="154304" h="156210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16" y="84663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lnTo>
                  <a:pt x="152941" y="73858"/>
                </a:lnTo>
                <a:lnTo>
                  <a:pt x="137948" y="32311"/>
                </a:lnTo>
                <a:lnTo>
                  <a:pt x="108445" y="6891"/>
                </a:lnTo>
                <a:lnTo>
                  <a:pt x="77133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0546" y="1769815"/>
            <a:ext cx="1323842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56"/>
              </a:lnSpc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39">
              <a:lnSpc>
                <a:spcPts val="3656"/>
              </a:lnSpc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41335" y="1540436"/>
            <a:ext cx="3564822" cy="39773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73182" y="1696391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E5FFFF"/>
                </a:solidFill>
                <a:latin typeface="Symbol"/>
                <a:cs typeface="Symbol"/>
              </a:rPr>
              <a:t>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72546" y="2767157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E5FFFF"/>
                </a:solidFill>
                <a:latin typeface="Symbol"/>
                <a:cs typeface="Symbol"/>
              </a:rPr>
              <a:t>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74582" y="2767157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E5FFFF"/>
                </a:solidFill>
                <a:latin typeface="Symbol"/>
                <a:cs typeface="Symbol"/>
              </a:rPr>
              <a:t>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72546" y="3837923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E5FFFF"/>
                </a:solidFill>
                <a:latin typeface="Symbol"/>
                <a:cs typeface="Symbol"/>
              </a:rPr>
              <a:t>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74582" y="3836789"/>
            <a:ext cx="305649" cy="51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008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73182" y="4910218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E5FFFF"/>
                </a:solidFill>
                <a:latin typeface="Symbol"/>
                <a:cs typeface="Symbol"/>
              </a:rPr>
              <a:t>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25197" y="2692467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48785" y="2615983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48785" y="2615983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339852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lnTo>
                  <a:pt x="678581" y="312011"/>
                </a:lnTo>
                <a:lnTo>
                  <a:pt x="669857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9" y="118779"/>
                </a:lnTo>
                <a:lnTo>
                  <a:pt x="561236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775220" y="2767157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E5FFFF"/>
                </a:solidFill>
                <a:latin typeface="Symbol"/>
                <a:cs typeface="Symbol"/>
              </a:rPr>
              <a:t>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625197" y="3763232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48785" y="3686749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48785" y="3686749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339852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lnTo>
                  <a:pt x="678581" y="312011"/>
                </a:lnTo>
                <a:lnTo>
                  <a:pt x="669857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9" y="118779"/>
                </a:lnTo>
                <a:lnTo>
                  <a:pt x="561236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161683" y="1986659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85453" y="1986659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51032" y="2535055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43106" y="3341208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61689" y="4600141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30748" y="3631113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85451" y="4579501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14156" y="3567639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16529" y="2496876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61361" y="3323668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027707" y="2871436"/>
            <a:ext cx="2120440" cy="172087"/>
          </a:xfrm>
          <a:custGeom>
            <a:avLst/>
            <a:gdLst/>
            <a:ahLst/>
            <a:cxnLst/>
            <a:rect l="l" t="t" r="r" b="b"/>
            <a:pathLst>
              <a:path w="2114550" h="171450">
                <a:moveTo>
                  <a:pt x="2000250" y="85344"/>
                </a:moveTo>
                <a:lnTo>
                  <a:pt x="1981370" y="57150"/>
                </a:lnTo>
                <a:lnTo>
                  <a:pt x="0" y="57150"/>
                </a:lnTo>
                <a:lnTo>
                  <a:pt x="0" y="114300"/>
                </a:lnTo>
                <a:lnTo>
                  <a:pt x="1981031" y="114300"/>
                </a:lnTo>
                <a:lnTo>
                  <a:pt x="2000250" y="85344"/>
                </a:lnTo>
                <a:close/>
              </a:path>
              <a:path w="2114550" h="171450">
                <a:moveTo>
                  <a:pt x="2114550" y="85344"/>
                </a:moveTo>
                <a:lnTo>
                  <a:pt x="1943100" y="0"/>
                </a:lnTo>
                <a:lnTo>
                  <a:pt x="1981370" y="57150"/>
                </a:lnTo>
                <a:lnTo>
                  <a:pt x="2000250" y="57150"/>
                </a:lnTo>
                <a:lnTo>
                  <a:pt x="2000250" y="142748"/>
                </a:lnTo>
                <a:lnTo>
                  <a:pt x="2114550" y="85344"/>
                </a:lnTo>
                <a:close/>
              </a:path>
              <a:path w="2114550" h="171450">
                <a:moveTo>
                  <a:pt x="2000250" y="142748"/>
                </a:moveTo>
                <a:lnTo>
                  <a:pt x="2000250" y="114300"/>
                </a:lnTo>
                <a:lnTo>
                  <a:pt x="1981031" y="114300"/>
                </a:lnTo>
                <a:lnTo>
                  <a:pt x="1943100" y="171450"/>
                </a:lnTo>
                <a:lnTo>
                  <a:pt x="2000250" y="142748"/>
                </a:lnTo>
                <a:close/>
              </a:path>
              <a:path w="2114550" h="171450">
                <a:moveTo>
                  <a:pt x="2000250" y="114300"/>
                </a:moveTo>
                <a:lnTo>
                  <a:pt x="2000250" y="85344"/>
                </a:lnTo>
                <a:lnTo>
                  <a:pt x="1981031" y="114300"/>
                </a:lnTo>
                <a:lnTo>
                  <a:pt x="2000250" y="114300"/>
                </a:lnTo>
                <a:close/>
              </a:path>
              <a:path w="2114550" h="171450">
                <a:moveTo>
                  <a:pt x="2000250" y="85344"/>
                </a:moveTo>
                <a:lnTo>
                  <a:pt x="2000250" y="57150"/>
                </a:lnTo>
                <a:lnTo>
                  <a:pt x="1981370" y="57150"/>
                </a:lnTo>
                <a:lnTo>
                  <a:pt x="2000250" y="85344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29745" y="2871436"/>
            <a:ext cx="719549" cy="172087"/>
          </a:xfrm>
          <a:custGeom>
            <a:avLst/>
            <a:gdLst/>
            <a:ahLst/>
            <a:cxnLst/>
            <a:rect l="l" t="t" r="r" b="b"/>
            <a:pathLst>
              <a:path w="717550" h="171450">
                <a:moveTo>
                  <a:pt x="171450" y="0"/>
                </a:moveTo>
                <a:lnTo>
                  <a:pt x="0" y="85344"/>
                </a:lnTo>
                <a:lnTo>
                  <a:pt x="114300" y="142748"/>
                </a:lnTo>
                <a:lnTo>
                  <a:pt x="114300" y="57150"/>
                </a:lnTo>
                <a:lnTo>
                  <a:pt x="133179" y="57150"/>
                </a:lnTo>
                <a:lnTo>
                  <a:pt x="171450" y="0"/>
                </a:lnTo>
                <a:close/>
              </a:path>
              <a:path w="717550" h="171450">
                <a:moveTo>
                  <a:pt x="133179" y="57150"/>
                </a:moveTo>
                <a:lnTo>
                  <a:pt x="114300" y="57150"/>
                </a:lnTo>
                <a:lnTo>
                  <a:pt x="114300" y="85344"/>
                </a:lnTo>
                <a:lnTo>
                  <a:pt x="133179" y="57150"/>
                </a:lnTo>
                <a:close/>
              </a:path>
              <a:path w="717550" h="171450">
                <a:moveTo>
                  <a:pt x="717042" y="114300"/>
                </a:moveTo>
                <a:lnTo>
                  <a:pt x="717042" y="57150"/>
                </a:lnTo>
                <a:lnTo>
                  <a:pt x="133179" y="57150"/>
                </a:lnTo>
                <a:lnTo>
                  <a:pt x="114300" y="85344"/>
                </a:lnTo>
                <a:lnTo>
                  <a:pt x="133518" y="114300"/>
                </a:lnTo>
                <a:lnTo>
                  <a:pt x="717042" y="114300"/>
                </a:lnTo>
                <a:close/>
              </a:path>
              <a:path w="717550" h="171450">
                <a:moveTo>
                  <a:pt x="133518" y="114300"/>
                </a:moveTo>
                <a:lnTo>
                  <a:pt x="114300" y="85344"/>
                </a:lnTo>
                <a:lnTo>
                  <a:pt x="114300" y="114300"/>
                </a:lnTo>
                <a:lnTo>
                  <a:pt x="133518" y="114300"/>
                </a:lnTo>
                <a:close/>
              </a:path>
              <a:path w="717550" h="171450">
                <a:moveTo>
                  <a:pt x="171450" y="171450"/>
                </a:moveTo>
                <a:lnTo>
                  <a:pt x="133518" y="114300"/>
                </a:lnTo>
                <a:lnTo>
                  <a:pt x="114300" y="114300"/>
                </a:lnTo>
                <a:lnTo>
                  <a:pt x="114300" y="142748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02601" y="3298213"/>
            <a:ext cx="171928" cy="388790"/>
          </a:xfrm>
          <a:custGeom>
            <a:avLst/>
            <a:gdLst/>
            <a:ahLst/>
            <a:cxnLst/>
            <a:rect l="l" t="t" r="r" b="b"/>
            <a:pathLst>
              <a:path w="171450" h="387350">
                <a:moveTo>
                  <a:pt x="86105" y="272796"/>
                </a:moveTo>
                <a:lnTo>
                  <a:pt x="0" y="215646"/>
                </a:lnTo>
                <a:lnTo>
                  <a:pt x="57150" y="329440"/>
                </a:lnTo>
                <a:lnTo>
                  <a:pt x="57150" y="272796"/>
                </a:lnTo>
                <a:lnTo>
                  <a:pt x="86105" y="272796"/>
                </a:lnTo>
                <a:close/>
              </a:path>
              <a:path w="171450" h="387350">
                <a:moveTo>
                  <a:pt x="114300" y="253916"/>
                </a:moveTo>
                <a:lnTo>
                  <a:pt x="114300" y="0"/>
                </a:lnTo>
                <a:lnTo>
                  <a:pt x="57150" y="0"/>
                </a:lnTo>
                <a:lnTo>
                  <a:pt x="57150" y="253577"/>
                </a:lnTo>
                <a:lnTo>
                  <a:pt x="86105" y="272796"/>
                </a:lnTo>
                <a:lnTo>
                  <a:pt x="114300" y="253916"/>
                </a:lnTo>
                <a:close/>
              </a:path>
              <a:path w="171450" h="387350">
                <a:moveTo>
                  <a:pt x="114300" y="330456"/>
                </a:moveTo>
                <a:lnTo>
                  <a:pt x="114300" y="272796"/>
                </a:lnTo>
                <a:lnTo>
                  <a:pt x="57150" y="272796"/>
                </a:lnTo>
                <a:lnTo>
                  <a:pt x="57150" y="329440"/>
                </a:lnTo>
                <a:lnTo>
                  <a:pt x="86105" y="387096"/>
                </a:lnTo>
                <a:lnTo>
                  <a:pt x="114300" y="330456"/>
                </a:lnTo>
                <a:close/>
              </a:path>
              <a:path w="171450" h="387350">
                <a:moveTo>
                  <a:pt x="171450" y="215646"/>
                </a:moveTo>
                <a:lnTo>
                  <a:pt x="86105" y="272796"/>
                </a:lnTo>
                <a:lnTo>
                  <a:pt x="114300" y="272796"/>
                </a:lnTo>
                <a:lnTo>
                  <a:pt x="114300" y="330456"/>
                </a:lnTo>
                <a:lnTo>
                  <a:pt x="171450" y="215646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29745" y="3942202"/>
            <a:ext cx="719549" cy="172087"/>
          </a:xfrm>
          <a:custGeom>
            <a:avLst/>
            <a:gdLst/>
            <a:ahLst/>
            <a:cxnLst/>
            <a:rect l="l" t="t" r="r" b="b"/>
            <a:pathLst>
              <a:path w="717550" h="171450">
                <a:moveTo>
                  <a:pt x="171450" y="0"/>
                </a:moveTo>
                <a:lnTo>
                  <a:pt x="0" y="85344"/>
                </a:lnTo>
                <a:lnTo>
                  <a:pt x="114300" y="142748"/>
                </a:lnTo>
                <a:lnTo>
                  <a:pt x="114300" y="57150"/>
                </a:lnTo>
                <a:lnTo>
                  <a:pt x="133179" y="57150"/>
                </a:lnTo>
                <a:lnTo>
                  <a:pt x="171450" y="0"/>
                </a:lnTo>
                <a:close/>
              </a:path>
              <a:path w="717550" h="171450">
                <a:moveTo>
                  <a:pt x="133179" y="57150"/>
                </a:moveTo>
                <a:lnTo>
                  <a:pt x="114300" y="57150"/>
                </a:lnTo>
                <a:lnTo>
                  <a:pt x="114300" y="85344"/>
                </a:lnTo>
                <a:lnTo>
                  <a:pt x="133179" y="57150"/>
                </a:lnTo>
                <a:close/>
              </a:path>
              <a:path w="717550" h="171450">
                <a:moveTo>
                  <a:pt x="717042" y="114300"/>
                </a:moveTo>
                <a:lnTo>
                  <a:pt x="717042" y="57150"/>
                </a:lnTo>
                <a:lnTo>
                  <a:pt x="133179" y="57150"/>
                </a:lnTo>
                <a:lnTo>
                  <a:pt x="114300" y="85344"/>
                </a:lnTo>
                <a:lnTo>
                  <a:pt x="133518" y="114300"/>
                </a:lnTo>
                <a:lnTo>
                  <a:pt x="717042" y="114300"/>
                </a:lnTo>
                <a:close/>
              </a:path>
              <a:path w="717550" h="171450">
                <a:moveTo>
                  <a:pt x="133518" y="114300"/>
                </a:moveTo>
                <a:lnTo>
                  <a:pt x="114300" y="85344"/>
                </a:lnTo>
                <a:lnTo>
                  <a:pt x="114300" y="114300"/>
                </a:lnTo>
                <a:lnTo>
                  <a:pt x="133518" y="114300"/>
                </a:lnTo>
                <a:close/>
              </a:path>
              <a:path w="717550" h="171450">
                <a:moveTo>
                  <a:pt x="171450" y="171450"/>
                </a:moveTo>
                <a:lnTo>
                  <a:pt x="133518" y="114300"/>
                </a:lnTo>
                <a:lnTo>
                  <a:pt x="114300" y="114300"/>
                </a:lnTo>
                <a:lnTo>
                  <a:pt x="114300" y="142748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695561" y="3761998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</a:t>
            </a:r>
            <a:endParaRPr sz="320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4120858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/>
            <a:r>
              <a:rPr spc="-25" dirty="0"/>
              <a:t>Example</a:t>
            </a:r>
            <a:r>
              <a:rPr spc="-5" dirty="0"/>
              <a:t> </a:t>
            </a:r>
            <a:r>
              <a:rPr spc="-20" dirty="0"/>
              <a:t>of</a:t>
            </a:r>
            <a:r>
              <a:rPr spc="-5" dirty="0"/>
              <a:t> </a:t>
            </a:r>
            <a:r>
              <a:rPr spc="-25" dirty="0"/>
              <a:t>Prim’s</a:t>
            </a:r>
            <a:r>
              <a:rPr spc="-10" dirty="0"/>
              <a:t> </a:t>
            </a:r>
            <a:r>
              <a:rPr lang="en-US" spc="-25" dirty="0"/>
              <a:t>A</a:t>
            </a:r>
            <a:r>
              <a:rPr spc="-25" dirty="0"/>
              <a:t>lgorithm</a:t>
            </a:r>
          </a:p>
        </p:txBody>
      </p:sp>
      <p:sp>
        <p:nvSpPr>
          <p:cNvPr id="43" name="Content Placeholder 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F8031C51-8938-4DE5-A620-E2E46551642B}" type="datetime1">
              <a:rPr lang="en-US" spc="-10" smtClean="0"/>
              <a:t>1/20/19</a:t>
            </a:fld>
            <a:endParaRPr spc="-10" dirty="0"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1546" y="1959756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49" y="89826"/>
                </a:moveTo>
                <a:lnTo>
                  <a:pt x="144910" y="43908"/>
                </a:lnTo>
                <a:lnTo>
                  <a:pt x="119443" y="13032"/>
                </a:lnTo>
                <a:lnTo>
                  <a:pt x="82628" y="189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715"/>
                </a:lnTo>
                <a:lnTo>
                  <a:pt x="17023" y="125244"/>
                </a:lnTo>
                <a:lnTo>
                  <a:pt x="47908" y="149652"/>
                </a:lnTo>
                <a:lnTo>
                  <a:pt x="73920" y="155382"/>
                </a:lnTo>
                <a:lnTo>
                  <a:pt x="89246" y="154122"/>
                </a:lnTo>
                <a:lnTo>
                  <a:pt x="127623" y="136701"/>
                </a:lnTo>
                <a:lnTo>
                  <a:pt x="150601" y="103421"/>
                </a:lnTo>
                <a:lnTo>
                  <a:pt x="153949" y="8982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330" y="1934517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30" y="89649"/>
                </a:moveTo>
                <a:lnTo>
                  <a:pt x="144727" y="43813"/>
                </a:lnTo>
                <a:lnTo>
                  <a:pt x="119040" y="12979"/>
                </a:lnTo>
                <a:lnTo>
                  <a:pt x="82417" y="180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0" y="155381"/>
                </a:lnTo>
                <a:lnTo>
                  <a:pt x="89042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6330" y="1934517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0" y="155381"/>
                </a:lnTo>
                <a:lnTo>
                  <a:pt x="89042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lnTo>
                  <a:pt x="153036" y="72891"/>
                </a:lnTo>
                <a:lnTo>
                  <a:pt x="137722" y="31718"/>
                </a:lnTo>
                <a:lnTo>
                  <a:pt x="107773" y="6559"/>
                </a:lnTo>
                <a:lnTo>
                  <a:pt x="7713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546" y="2411007"/>
            <a:ext cx="154735" cy="156153"/>
          </a:xfrm>
          <a:custGeom>
            <a:avLst/>
            <a:gdLst/>
            <a:ahLst/>
            <a:cxnLst/>
            <a:rect l="l" t="t" r="r" b="b"/>
            <a:pathLst>
              <a:path w="154304" h="155575">
                <a:moveTo>
                  <a:pt x="153935" y="89735"/>
                </a:moveTo>
                <a:lnTo>
                  <a:pt x="144897" y="43521"/>
                </a:lnTo>
                <a:lnTo>
                  <a:pt x="119410" y="12815"/>
                </a:lnTo>
                <a:lnTo>
                  <a:pt x="82566" y="181"/>
                </a:lnTo>
                <a:lnTo>
                  <a:pt x="77133" y="0"/>
                </a:lnTo>
                <a:lnTo>
                  <a:pt x="62690" y="1334"/>
                </a:lnTo>
                <a:lnTo>
                  <a:pt x="25560" y="19490"/>
                </a:lnTo>
                <a:lnTo>
                  <a:pt x="3062" y="53986"/>
                </a:lnTo>
                <a:lnTo>
                  <a:pt x="0" y="68030"/>
                </a:lnTo>
                <a:lnTo>
                  <a:pt x="1024" y="84399"/>
                </a:lnTo>
                <a:lnTo>
                  <a:pt x="16993" y="124857"/>
                </a:lnTo>
                <a:lnTo>
                  <a:pt x="47828" y="149514"/>
                </a:lnTo>
                <a:lnTo>
                  <a:pt x="73805" y="155376"/>
                </a:lnTo>
                <a:lnTo>
                  <a:pt x="89154" y="154093"/>
                </a:lnTo>
                <a:lnTo>
                  <a:pt x="127572" y="136471"/>
                </a:lnTo>
                <a:lnTo>
                  <a:pt x="150575" y="103194"/>
                </a:lnTo>
                <a:lnTo>
                  <a:pt x="153935" y="8973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6330" y="2385003"/>
            <a:ext cx="154735" cy="156791"/>
          </a:xfrm>
          <a:custGeom>
            <a:avLst/>
            <a:gdLst/>
            <a:ahLst/>
            <a:cxnLst/>
            <a:rect l="l" t="t" r="r" b="b"/>
            <a:pathLst>
              <a:path w="154304" h="156210">
                <a:moveTo>
                  <a:pt x="153773" y="90818"/>
                </a:moveTo>
                <a:lnTo>
                  <a:pt x="144827" y="44504"/>
                </a:lnTo>
                <a:lnTo>
                  <a:pt x="119556" y="13404"/>
                </a:lnTo>
                <a:lnTo>
                  <a:pt x="83403" y="255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16" y="84663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6330" y="2385003"/>
            <a:ext cx="154735" cy="156791"/>
          </a:xfrm>
          <a:custGeom>
            <a:avLst/>
            <a:gdLst/>
            <a:ahLst/>
            <a:cxnLst/>
            <a:rect l="l" t="t" r="r" b="b"/>
            <a:pathLst>
              <a:path w="154304" h="156210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16" y="84663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lnTo>
                  <a:pt x="152941" y="73858"/>
                </a:lnTo>
                <a:lnTo>
                  <a:pt x="137948" y="32311"/>
                </a:lnTo>
                <a:lnTo>
                  <a:pt x="108445" y="6891"/>
                </a:lnTo>
                <a:lnTo>
                  <a:pt x="77133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0546" y="1769815"/>
            <a:ext cx="1323842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56"/>
              </a:lnSpc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39">
              <a:lnSpc>
                <a:spcPts val="3656"/>
              </a:lnSpc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41335" y="1540436"/>
            <a:ext cx="3564822" cy="39773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73182" y="1696391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E5FFFF"/>
                </a:solidFill>
                <a:latin typeface="Symbol"/>
                <a:cs typeface="Symbol"/>
              </a:rPr>
              <a:t>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72546" y="2767157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E5FFFF"/>
                </a:solidFill>
                <a:latin typeface="Symbol"/>
                <a:cs typeface="Symbol"/>
              </a:rPr>
              <a:t>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74582" y="2767157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E5FFFF"/>
                </a:solidFill>
                <a:latin typeface="Symbol"/>
                <a:cs typeface="Symbol"/>
              </a:rPr>
              <a:t>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72546" y="3837923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E5FFFF"/>
                </a:solidFill>
                <a:latin typeface="Symbol"/>
                <a:cs typeface="Symbol"/>
              </a:rPr>
              <a:t>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74582" y="3836789"/>
            <a:ext cx="305649" cy="51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008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73182" y="4910218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E5FFFF"/>
                </a:solidFill>
                <a:latin typeface="Symbol"/>
                <a:cs typeface="Symbol"/>
              </a:rPr>
              <a:t>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25197" y="2692467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48785" y="2615983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48785" y="2615983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339852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lnTo>
                  <a:pt x="678581" y="312011"/>
                </a:lnTo>
                <a:lnTo>
                  <a:pt x="669857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9" y="118779"/>
                </a:lnTo>
                <a:lnTo>
                  <a:pt x="561236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775220" y="2767157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E5FFFF"/>
                </a:solidFill>
                <a:latin typeface="Symbol"/>
                <a:cs typeface="Symbol"/>
              </a:rPr>
              <a:t>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625197" y="3763232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48785" y="3686749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48785" y="3686749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339852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lnTo>
                  <a:pt x="678581" y="312011"/>
                </a:lnTo>
                <a:lnTo>
                  <a:pt x="669857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9" y="118779"/>
                </a:lnTo>
                <a:lnTo>
                  <a:pt x="561236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673591" y="3837923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E5FFFF"/>
                </a:solidFill>
                <a:latin typeface="Symbol"/>
                <a:cs typeface="Symbol"/>
              </a:rPr>
              <a:t>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61683" y="1986659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85453" y="1986659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51032" y="2535055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43106" y="3341208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61689" y="4600141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30748" y="3631113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85451" y="4579501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14156" y="3567639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16529" y="2496876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61361" y="3323668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027707" y="2871436"/>
            <a:ext cx="2120440" cy="172087"/>
          </a:xfrm>
          <a:custGeom>
            <a:avLst/>
            <a:gdLst/>
            <a:ahLst/>
            <a:cxnLst/>
            <a:rect l="l" t="t" r="r" b="b"/>
            <a:pathLst>
              <a:path w="2114550" h="171450">
                <a:moveTo>
                  <a:pt x="2000250" y="85344"/>
                </a:moveTo>
                <a:lnTo>
                  <a:pt x="1981370" y="57150"/>
                </a:lnTo>
                <a:lnTo>
                  <a:pt x="0" y="57150"/>
                </a:lnTo>
                <a:lnTo>
                  <a:pt x="0" y="114300"/>
                </a:lnTo>
                <a:lnTo>
                  <a:pt x="1981031" y="114300"/>
                </a:lnTo>
                <a:lnTo>
                  <a:pt x="2000250" y="85344"/>
                </a:lnTo>
                <a:close/>
              </a:path>
              <a:path w="2114550" h="171450">
                <a:moveTo>
                  <a:pt x="2114550" y="85344"/>
                </a:moveTo>
                <a:lnTo>
                  <a:pt x="1943100" y="0"/>
                </a:lnTo>
                <a:lnTo>
                  <a:pt x="1981370" y="57150"/>
                </a:lnTo>
                <a:lnTo>
                  <a:pt x="2000250" y="57150"/>
                </a:lnTo>
                <a:lnTo>
                  <a:pt x="2000250" y="142748"/>
                </a:lnTo>
                <a:lnTo>
                  <a:pt x="2114550" y="85344"/>
                </a:lnTo>
                <a:close/>
              </a:path>
              <a:path w="2114550" h="171450">
                <a:moveTo>
                  <a:pt x="2000250" y="142748"/>
                </a:moveTo>
                <a:lnTo>
                  <a:pt x="2000250" y="114300"/>
                </a:lnTo>
                <a:lnTo>
                  <a:pt x="1981031" y="114300"/>
                </a:lnTo>
                <a:lnTo>
                  <a:pt x="1943100" y="171450"/>
                </a:lnTo>
                <a:lnTo>
                  <a:pt x="2000250" y="142748"/>
                </a:lnTo>
                <a:close/>
              </a:path>
              <a:path w="2114550" h="171450">
                <a:moveTo>
                  <a:pt x="2000250" y="114300"/>
                </a:moveTo>
                <a:lnTo>
                  <a:pt x="2000250" y="85344"/>
                </a:lnTo>
                <a:lnTo>
                  <a:pt x="1981031" y="114300"/>
                </a:lnTo>
                <a:lnTo>
                  <a:pt x="2000250" y="114300"/>
                </a:lnTo>
                <a:close/>
              </a:path>
              <a:path w="2114550" h="171450">
                <a:moveTo>
                  <a:pt x="2000250" y="85344"/>
                </a:moveTo>
                <a:lnTo>
                  <a:pt x="2000250" y="57150"/>
                </a:lnTo>
                <a:lnTo>
                  <a:pt x="1981370" y="57150"/>
                </a:lnTo>
                <a:lnTo>
                  <a:pt x="2000250" y="85344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29745" y="2871436"/>
            <a:ext cx="719549" cy="172087"/>
          </a:xfrm>
          <a:custGeom>
            <a:avLst/>
            <a:gdLst/>
            <a:ahLst/>
            <a:cxnLst/>
            <a:rect l="l" t="t" r="r" b="b"/>
            <a:pathLst>
              <a:path w="717550" h="171450">
                <a:moveTo>
                  <a:pt x="171450" y="0"/>
                </a:moveTo>
                <a:lnTo>
                  <a:pt x="0" y="85344"/>
                </a:lnTo>
                <a:lnTo>
                  <a:pt x="114300" y="142748"/>
                </a:lnTo>
                <a:lnTo>
                  <a:pt x="114300" y="57150"/>
                </a:lnTo>
                <a:lnTo>
                  <a:pt x="133179" y="57150"/>
                </a:lnTo>
                <a:lnTo>
                  <a:pt x="171450" y="0"/>
                </a:lnTo>
                <a:close/>
              </a:path>
              <a:path w="717550" h="171450">
                <a:moveTo>
                  <a:pt x="133179" y="57150"/>
                </a:moveTo>
                <a:lnTo>
                  <a:pt x="114300" y="57150"/>
                </a:lnTo>
                <a:lnTo>
                  <a:pt x="114300" y="85344"/>
                </a:lnTo>
                <a:lnTo>
                  <a:pt x="133179" y="57150"/>
                </a:lnTo>
                <a:close/>
              </a:path>
              <a:path w="717550" h="171450">
                <a:moveTo>
                  <a:pt x="717042" y="114300"/>
                </a:moveTo>
                <a:lnTo>
                  <a:pt x="717042" y="57150"/>
                </a:lnTo>
                <a:lnTo>
                  <a:pt x="133179" y="57150"/>
                </a:lnTo>
                <a:lnTo>
                  <a:pt x="114300" y="85344"/>
                </a:lnTo>
                <a:lnTo>
                  <a:pt x="133518" y="114300"/>
                </a:lnTo>
                <a:lnTo>
                  <a:pt x="717042" y="114300"/>
                </a:lnTo>
                <a:close/>
              </a:path>
              <a:path w="717550" h="171450">
                <a:moveTo>
                  <a:pt x="133518" y="114300"/>
                </a:moveTo>
                <a:lnTo>
                  <a:pt x="114300" y="85344"/>
                </a:lnTo>
                <a:lnTo>
                  <a:pt x="114300" y="114300"/>
                </a:lnTo>
                <a:lnTo>
                  <a:pt x="133518" y="114300"/>
                </a:lnTo>
                <a:close/>
              </a:path>
              <a:path w="717550" h="171450">
                <a:moveTo>
                  <a:pt x="171450" y="171450"/>
                </a:moveTo>
                <a:lnTo>
                  <a:pt x="133518" y="114300"/>
                </a:lnTo>
                <a:lnTo>
                  <a:pt x="114300" y="114300"/>
                </a:lnTo>
                <a:lnTo>
                  <a:pt x="114300" y="142748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02601" y="3298213"/>
            <a:ext cx="171928" cy="388790"/>
          </a:xfrm>
          <a:custGeom>
            <a:avLst/>
            <a:gdLst/>
            <a:ahLst/>
            <a:cxnLst/>
            <a:rect l="l" t="t" r="r" b="b"/>
            <a:pathLst>
              <a:path w="171450" h="387350">
                <a:moveTo>
                  <a:pt x="86105" y="272796"/>
                </a:moveTo>
                <a:lnTo>
                  <a:pt x="0" y="215646"/>
                </a:lnTo>
                <a:lnTo>
                  <a:pt x="57150" y="329440"/>
                </a:lnTo>
                <a:lnTo>
                  <a:pt x="57150" y="272796"/>
                </a:lnTo>
                <a:lnTo>
                  <a:pt x="86105" y="272796"/>
                </a:lnTo>
                <a:close/>
              </a:path>
              <a:path w="171450" h="387350">
                <a:moveTo>
                  <a:pt x="114300" y="253916"/>
                </a:moveTo>
                <a:lnTo>
                  <a:pt x="114300" y="0"/>
                </a:lnTo>
                <a:lnTo>
                  <a:pt x="57150" y="0"/>
                </a:lnTo>
                <a:lnTo>
                  <a:pt x="57150" y="253577"/>
                </a:lnTo>
                <a:lnTo>
                  <a:pt x="86105" y="272796"/>
                </a:lnTo>
                <a:lnTo>
                  <a:pt x="114300" y="253916"/>
                </a:lnTo>
                <a:close/>
              </a:path>
              <a:path w="171450" h="387350">
                <a:moveTo>
                  <a:pt x="114300" y="330456"/>
                </a:moveTo>
                <a:lnTo>
                  <a:pt x="114300" y="272796"/>
                </a:lnTo>
                <a:lnTo>
                  <a:pt x="57150" y="272796"/>
                </a:lnTo>
                <a:lnTo>
                  <a:pt x="57150" y="329440"/>
                </a:lnTo>
                <a:lnTo>
                  <a:pt x="86105" y="387096"/>
                </a:lnTo>
                <a:lnTo>
                  <a:pt x="114300" y="330456"/>
                </a:lnTo>
                <a:close/>
              </a:path>
              <a:path w="171450" h="387350">
                <a:moveTo>
                  <a:pt x="171450" y="215646"/>
                </a:moveTo>
                <a:lnTo>
                  <a:pt x="86105" y="272796"/>
                </a:lnTo>
                <a:lnTo>
                  <a:pt x="114300" y="272796"/>
                </a:lnTo>
                <a:lnTo>
                  <a:pt x="114300" y="330456"/>
                </a:lnTo>
                <a:lnTo>
                  <a:pt x="171450" y="215646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29745" y="3942202"/>
            <a:ext cx="719549" cy="172087"/>
          </a:xfrm>
          <a:custGeom>
            <a:avLst/>
            <a:gdLst/>
            <a:ahLst/>
            <a:cxnLst/>
            <a:rect l="l" t="t" r="r" b="b"/>
            <a:pathLst>
              <a:path w="717550" h="171450">
                <a:moveTo>
                  <a:pt x="171450" y="0"/>
                </a:moveTo>
                <a:lnTo>
                  <a:pt x="0" y="85344"/>
                </a:lnTo>
                <a:lnTo>
                  <a:pt x="114300" y="142748"/>
                </a:lnTo>
                <a:lnTo>
                  <a:pt x="114300" y="57150"/>
                </a:lnTo>
                <a:lnTo>
                  <a:pt x="133179" y="57150"/>
                </a:lnTo>
                <a:lnTo>
                  <a:pt x="171450" y="0"/>
                </a:lnTo>
                <a:close/>
              </a:path>
              <a:path w="717550" h="171450">
                <a:moveTo>
                  <a:pt x="133179" y="57150"/>
                </a:moveTo>
                <a:lnTo>
                  <a:pt x="114300" y="57150"/>
                </a:lnTo>
                <a:lnTo>
                  <a:pt x="114300" y="85344"/>
                </a:lnTo>
                <a:lnTo>
                  <a:pt x="133179" y="57150"/>
                </a:lnTo>
                <a:close/>
              </a:path>
              <a:path w="717550" h="171450">
                <a:moveTo>
                  <a:pt x="717042" y="114300"/>
                </a:moveTo>
                <a:lnTo>
                  <a:pt x="717042" y="57150"/>
                </a:lnTo>
                <a:lnTo>
                  <a:pt x="133179" y="57150"/>
                </a:lnTo>
                <a:lnTo>
                  <a:pt x="114300" y="85344"/>
                </a:lnTo>
                <a:lnTo>
                  <a:pt x="133518" y="114300"/>
                </a:lnTo>
                <a:lnTo>
                  <a:pt x="717042" y="114300"/>
                </a:lnTo>
                <a:close/>
              </a:path>
              <a:path w="717550" h="171450">
                <a:moveTo>
                  <a:pt x="133518" y="114300"/>
                </a:moveTo>
                <a:lnTo>
                  <a:pt x="114300" y="85344"/>
                </a:lnTo>
                <a:lnTo>
                  <a:pt x="114300" y="114300"/>
                </a:lnTo>
                <a:lnTo>
                  <a:pt x="133518" y="114300"/>
                </a:lnTo>
                <a:close/>
              </a:path>
              <a:path w="717550" h="171450">
                <a:moveTo>
                  <a:pt x="171450" y="171450"/>
                </a:moveTo>
                <a:lnTo>
                  <a:pt x="133518" y="114300"/>
                </a:lnTo>
                <a:lnTo>
                  <a:pt x="114300" y="114300"/>
                </a:lnTo>
                <a:lnTo>
                  <a:pt x="114300" y="142748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0851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/>
            <a:r>
              <a:rPr spc="-30" dirty="0"/>
              <a:t>Analysi</a:t>
            </a:r>
            <a:r>
              <a:rPr spc="-20" dirty="0"/>
              <a:t>s</a:t>
            </a:r>
            <a:r>
              <a:rPr spc="10" dirty="0"/>
              <a:t> </a:t>
            </a:r>
            <a:r>
              <a:rPr spc="-20" dirty="0"/>
              <a:t>of</a:t>
            </a:r>
            <a:r>
              <a:rPr dirty="0"/>
              <a:t> </a:t>
            </a:r>
            <a:r>
              <a:rPr spc="-25" dirty="0"/>
              <a:t>Prim</a:t>
            </a:r>
            <a:r>
              <a:rPr lang="en-US" spc="-25" dirty="0"/>
              <a:t>‘s Algorithm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idx="1"/>
          </p:nvPr>
        </p:nvSpPr>
        <p:spPr>
          <a:xfrm>
            <a:off x="637146" y="923826"/>
            <a:ext cx="8727141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05253" indent="0">
              <a:buNone/>
            </a:pPr>
            <a:r>
              <a:rPr dirty="0"/>
              <a:t>Q </a:t>
            </a:r>
            <a:r>
              <a:rPr spc="-30" dirty="0">
                <a:latin typeface="Symbol"/>
                <a:cs typeface="Symbol"/>
              </a:rPr>
              <a:t></a:t>
            </a:r>
            <a:r>
              <a:rPr spc="5" dirty="0"/>
              <a:t> </a:t>
            </a:r>
            <a:r>
              <a:rPr dirty="0"/>
              <a:t>V</a:t>
            </a:r>
          </a:p>
          <a:p>
            <a:pPr marL="2105253" indent="0">
              <a:spcBef>
                <a:spcPts val="5"/>
              </a:spcBef>
              <a:buNone/>
            </a:pPr>
            <a:r>
              <a:rPr spc="-5" dirty="0"/>
              <a:t>key[</a:t>
            </a:r>
            <a:r>
              <a:rPr spc="-10" dirty="0"/>
              <a:t>v</a:t>
            </a:r>
            <a:r>
              <a:rPr i="0" dirty="0">
                <a:latin typeface="Times New Roman"/>
                <a:cs typeface="Times New Roman"/>
              </a:rPr>
              <a:t>]</a:t>
            </a:r>
            <a:r>
              <a:rPr spc="5" dirty="0"/>
              <a:t> </a:t>
            </a:r>
            <a:r>
              <a:rPr spc="-30" dirty="0">
                <a:latin typeface="Symbol"/>
                <a:cs typeface="Symbol"/>
              </a:rPr>
              <a:t></a:t>
            </a:r>
            <a:r>
              <a:rPr spc="-5" dirty="0"/>
              <a:t> </a:t>
            </a:r>
            <a:r>
              <a:rPr spc="-20" dirty="0">
                <a:latin typeface="Symbol"/>
                <a:cs typeface="Symbol"/>
              </a:rPr>
              <a:t></a:t>
            </a:r>
            <a:r>
              <a:rPr spc="5" dirty="0"/>
              <a:t> </a:t>
            </a:r>
            <a:r>
              <a:rPr i="0" dirty="0">
                <a:solidFill>
                  <a:srgbClr val="000000"/>
                </a:solidFill>
                <a:latin typeface="Times New Roman"/>
                <a:cs typeface="Times New Roman"/>
              </a:rPr>
              <a:t>for all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/>
              <a:t>v</a:t>
            </a:r>
            <a:r>
              <a:rPr spc="-10" dirty="0"/>
              <a:t> </a:t>
            </a:r>
            <a:r>
              <a:rPr spc="-20" dirty="0">
                <a:latin typeface="Symbol"/>
                <a:cs typeface="Symbol"/>
              </a:rPr>
              <a:t></a:t>
            </a:r>
            <a:r>
              <a:rPr spc="5" dirty="0"/>
              <a:t> </a:t>
            </a:r>
            <a:r>
              <a:rPr dirty="0"/>
              <a:t>V</a:t>
            </a:r>
          </a:p>
          <a:p>
            <a:pPr marL="2105253" indent="0">
              <a:spcBef>
                <a:spcPts val="0"/>
              </a:spcBef>
              <a:buNone/>
            </a:pPr>
            <a:r>
              <a:rPr spc="-5" dirty="0"/>
              <a:t>key[s</a:t>
            </a:r>
            <a:r>
              <a:rPr i="0" dirty="0">
                <a:latin typeface="Times New Roman"/>
                <a:cs typeface="Times New Roman"/>
              </a:rPr>
              <a:t>]</a:t>
            </a:r>
            <a:r>
              <a:rPr spc="5" dirty="0"/>
              <a:t> </a:t>
            </a:r>
            <a:r>
              <a:rPr spc="-30" dirty="0">
                <a:latin typeface="Symbol"/>
                <a:cs typeface="Symbol"/>
              </a:rPr>
              <a:t></a:t>
            </a:r>
            <a:r>
              <a:rPr spc="-5" dirty="0"/>
              <a:t> </a:t>
            </a:r>
            <a:r>
              <a:rPr i="0" dirty="0">
                <a:latin typeface="Times New Roman"/>
                <a:cs typeface="Times New Roman"/>
              </a:rPr>
              <a:t>0</a:t>
            </a:r>
            <a:r>
              <a:rPr spc="5" dirty="0"/>
              <a:t> </a:t>
            </a:r>
            <a:r>
              <a:rPr spc="-5" dirty="0">
                <a:solidFill>
                  <a:srgbClr val="000000"/>
                </a:solidFill>
              </a:rPr>
              <a:t>fo</a:t>
            </a:r>
            <a:r>
              <a:rPr i="0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pc="-5" dirty="0">
                <a:solidFill>
                  <a:srgbClr val="000000"/>
                </a:solidFill>
              </a:rPr>
              <a:t> som</a:t>
            </a:r>
            <a:r>
              <a:rPr i="0" dirty="0">
                <a:solidFill>
                  <a:srgbClr val="000000"/>
                </a:solidFill>
                <a:latin typeface="Times New Roman"/>
                <a:cs typeface="Times New Roman"/>
              </a:rPr>
              <a:t>e arbitrary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/>
              <a:t>s </a:t>
            </a:r>
            <a:r>
              <a:rPr spc="-20" dirty="0">
                <a:latin typeface="Symbol"/>
                <a:cs typeface="Symbol"/>
              </a:rPr>
              <a:t></a:t>
            </a:r>
            <a:r>
              <a:rPr spc="-5" dirty="0"/>
              <a:t> </a:t>
            </a:r>
            <a:r>
              <a:rPr dirty="0"/>
              <a:t>V</a:t>
            </a:r>
          </a:p>
          <a:p>
            <a:pPr marL="2105253" indent="0">
              <a:spcBef>
                <a:spcPts val="5"/>
              </a:spcBef>
              <a:buNone/>
            </a:pPr>
            <a:r>
              <a:rPr spc="-5" dirty="0">
                <a:solidFill>
                  <a:srgbClr val="000000"/>
                </a:solidFill>
              </a:rPr>
              <a:t>whil</a:t>
            </a:r>
            <a:r>
              <a:rPr b="1" i="0" dirty="0">
                <a:solidFill>
                  <a:srgbClr val="000000"/>
                </a:solidFill>
                <a:latin typeface="Times New Roman"/>
                <a:cs typeface="Times New Roman"/>
              </a:rPr>
              <a:t>e </a:t>
            </a:r>
            <a:r>
              <a:rPr dirty="0"/>
              <a:t>Q</a:t>
            </a:r>
            <a:r>
              <a:rPr spc="-10" dirty="0"/>
              <a:t> </a:t>
            </a:r>
            <a:r>
              <a:rPr spc="-20" dirty="0">
                <a:latin typeface="Symbol"/>
                <a:cs typeface="Symbol"/>
              </a:rPr>
              <a:t></a:t>
            </a:r>
            <a:r>
              <a:rPr i="0" dirty="0">
                <a:latin typeface="Times New Roman"/>
                <a:cs typeface="Times New Roman"/>
              </a:rPr>
              <a:t> </a:t>
            </a:r>
            <a:r>
              <a:rPr i="0" dirty="0">
                <a:latin typeface="Symbol"/>
                <a:cs typeface="Symbol"/>
              </a:rPr>
              <a:t></a:t>
            </a:r>
          </a:p>
          <a:p>
            <a:pPr marL="2563233" indent="0">
              <a:spcBef>
                <a:spcPts val="0"/>
              </a:spcBef>
              <a:buNone/>
            </a:pPr>
            <a:r>
              <a:rPr b="1" i="0" dirty="0">
                <a:solidFill>
                  <a:srgbClr val="000000"/>
                </a:solidFill>
                <a:latin typeface="Times New Roman"/>
                <a:cs typeface="Times New Roman"/>
              </a:rPr>
              <a:t>do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dirty="0"/>
              <a:t>u</a:t>
            </a:r>
            <a:r>
              <a:rPr spc="-5" dirty="0"/>
              <a:t> </a:t>
            </a:r>
            <a:r>
              <a:rPr spc="-30" dirty="0">
                <a:latin typeface="Symbol"/>
                <a:cs typeface="Symbol"/>
              </a:rPr>
              <a:t></a:t>
            </a:r>
            <a:r>
              <a:rPr spc="-5" dirty="0"/>
              <a:t> </a:t>
            </a:r>
            <a:r>
              <a:rPr spc="-5" dirty="0">
                <a:solidFill>
                  <a:srgbClr val="000000"/>
                </a:solidFill>
              </a:rPr>
              <a:t>E</a:t>
            </a:r>
            <a:r>
              <a:rPr sz="2400" dirty="0">
                <a:solidFill>
                  <a:srgbClr val="000000"/>
                </a:solidFill>
              </a:rPr>
              <a:t>XTRACT</a:t>
            </a:r>
            <a:r>
              <a:rPr i="0" dirty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spc="-5" dirty="0">
                <a:solidFill>
                  <a:srgbClr val="000000"/>
                </a:solidFill>
              </a:rPr>
              <a:t>M</a:t>
            </a:r>
            <a:r>
              <a:rPr sz="2400" spc="-5" dirty="0">
                <a:solidFill>
                  <a:srgbClr val="000000"/>
                </a:solidFill>
              </a:rPr>
              <a:t>I</a:t>
            </a:r>
            <a:r>
              <a:rPr sz="2400" dirty="0">
                <a:solidFill>
                  <a:srgbClr val="000000"/>
                </a:solidFill>
              </a:rPr>
              <a:t>N</a:t>
            </a:r>
            <a:r>
              <a:rPr i="0" dirty="0">
                <a:latin typeface="Times New Roman"/>
                <a:cs typeface="Times New Roman"/>
              </a:rPr>
              <a:t>(</a:t>
            </a:r>
            <a:r>
              <a:rPr dirty="0"/>
              <a:t>Q</a:t>
            </a:r>
            <a:r>
              <a:rPr i="0" dirty="0">
                <a:latin typeface="Times New Roman"/>
                <a:cs typeface="Times New Roman"/>
              </a:rPr>
              <a:t>)</a:t>
            </a:r>
            <a:endParaRPr sz="2400"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E74A8F13-BF87-419A-96F5-0CDCBE7F8065}" type="datetime1">
              <a:rPr lang="en-US" spc="-10" smtClean="0"/>
              <a:t>1/20/19</a:t>
            </a:fld>
            <a:endParaRPr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41775" y="4284847"/>
            <a:ext cx="2521604" cy="382416"/>
          </a:xfrm>
          <a:custGeom>
            <a:avLst/>
            <a:gdLst/>
            <a:ahLst/>
            <a:cxnLst/>
            <a:rect l="l" t="t" r="r" b="b"/>
            <a:pathLst>
              <a:path w="2514600" h="381000">
                <a:moveTo>
                  <a:pt x="2514596" y="63246"/>
                </a:moveTo>
                <a:lnTo>
                  <a:pt x="2500898" y="23835"/>
                </a:lnTo>
                <a:lnTo>
                  <a:pt x="2466400" y="1785"/>
                </a:lnTo>
                <a:lnTo>
                  <a:pt x="63242" y="0"/>
                </a:lnTo>
                <a:lnTo>
                  <a:pt x="48787" y="1644"/>
                </a:lnTo>
                <a:lnTo>
                  <a:pt x="14064" y="23375"/>
                </a:lnTo>
                <a:lnTo>
                  <a:pt x="0" y="62608"/>
                </a:lnTo>
                <a:lnTo>
                  <a:pt x="0" y="317020"/>
                </a:lnTo>
                <a:lnTo>
                  <a:pt x="13540" y="356502"/>
                </a:lnTo>
                <a:lnTo>
                  <a:pt x="47694" y="379043"/>
                </a:lnTo>
                <a:lnTo>
                  <a:pt x="61979" y="380987"/>
                </a:lnTo>
                <a:lnTo>
                  <a:pt x="2451989" y="380925"/>
                </a:lnTo>
                <a:lnTo>
                  <a:pt x="2490566" y="367162"/>
                </a:lnTo>
                <a:lnTo>
                  <a:pt x="2512688" y="332588"/>
                </a:lnTo>
                <a:lnTo>
                  <a:pt x="2514596" y="63246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55498" y="4667264"/>
            <a:ext cx="123532" cy="613778"/>
          </a:xfrm>
          <a:custGeom>
            <a:avLst/>
            <a:gdLst/>
            <a:ahLst/>
            <a:cxnLst/>
            <a:rect l="l" t="t" r="r" b="b"/>
            <a:pathLst>
              <a:path w="123190" h="611504">
                <a:moveTo>
                  <a:pt x="96381" y="67225"/>
                </a:moveTo>
                <a:lnTo>
                  <a:pt x="83874" y="56435"/>
                </a:lnTo>
                <a:lnTo>
                  <a:pt x="68185" y="64076"/>
                </a:lnTo>
                <a:lnTo>
                  <a:pt x="0" y="607314"/>
                </a:lnTo>
                <a:lnTo>
                  <a:pt x="28956" y="611124"/>
                </a:lnTo>
                <a:lnTo>
                  <a:pt x="96381" y="67225"/>
                </a:lnTo>
                <a:close/>
              </a:path>
              <a:path w="123190" h="611504">
                <a:moveTo>
                  <a:pt x="122681" y="89916"/>
                </a:moveTo>
                <a:lnTo>
                  <a:pt x="90678" y="0"/>
                </a:lnTo>
                <a:lnTo>
                  <a:pt x="37337" y="79248"/>
                </a:lnTo>
                <a:lnTo>
                  <a:pt x="68185" y="64076"/>
                </a:lnTo>
                <a:lnTo>
                  <a:pt x="69342" y="54864"/>
                </a:lnTo>
                <a:lnTo>
                  <a:pt x="97535" y="57912"/>
                </a:lnTo>
                <a:lnTo>
                  <a:pt x="97535" y="68221"/>
                </a:lnTo>
                <a:lnTo>
                  <a:pt x="122681" y="89916"/>
                </a:lnTo>
                <a:close/>
              </a:path>
              <a:path w="123190" h="611504">
                <a:moveTo>
                  <a:pt x="83750" y="56421"/>
                </a:moveTo>
                <a:lnTo>
                  <a:pt x="69342" y="54864"/>
                </a:lnTo>
                <a:lnTo>
                  <a:pt x="68185" y="64076"/>
                </a:lnTo>
                <a:lnTo>
                  <a:pt x="83750" y="56421"/>
                </a:lnTo>
                <a:close/>
              </a:path>
              <a:path w="123190" h="611504">
                <a:moveTo>
                  <a:pt x="97535" y="57912"/>
                </a:moveTo>
                <a:lnTo>
                  <a:pt x="83874" y="56435"/>
                </a:lnTo>
                <a:lnTo>
                  <a:pt x="96381" y="67225"/>
                </a:lnTo>
                <a:lnTo>
                  <a:pt x="97535" y="57912"/>
                </a:lnTo>
                <a:close/>
              </a:path>
              <a:path w="123190" h="611504">
                <a:moveTo>
                  <a:pt x="97535" y="68221"/>
                </a:moveTo>
                <a:lnTo>
                  <a:pt x="97535" y="57912"/>
                </a:lnTo>
                <a:lnTo>
                  <a:pt x="96381" y="67225"/>
                </a:lnTo>
                <a:lnTo>
                  <a:pt x="97535" y="6822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87767" y="3443531"/>
            <a:ext cx="291003" cy="1605511"/>
          </a:xfrm>
          <a:custGeom>
            <a:avLst/>
            <a:gdLst/>
            <a:ahLst/>
            <a:cxnLst/>
            <a:rect l="l" t="t" r="r" b="b"/>
            <a:pathLst>
              <a:path w="290195" h="1599564">
                <a:moveTo>
                  <a:pt x="290065" y="0"/>
                </a:moveTo>
                <a:lnTo>
                  <a:pt x="244728" y="6012"/>
                </a:lnTo>
                <a:lnTo>
                  <a:pt x="204759" y="22851"/>
                </a:lnTo>
                <a:lnTo>
                  <a:pt x="172290" y="48721"/>
                </a:lnTo>
                <a:lnTo>
                  <a:pt x="149452" y="81825"/>
                </a:lnTo>
                <a:lnTo>
                  <a:pt x="138377" y="120367"/>
                </a:lnTo>
                <a:lnTo>
                  <a:pt x="137665" y="666750"/>
                </a:lnTo>
                <a:lnTo>
                  <a:pt x="136869" y="680348"/>
                </a:lnTo>
                <a:lnTo>
                  <a:pt x="125560" y="718611"/>
                </a:lnTo>
                <a:lnTo>
                  <a:pt x="102527" y="751605"/>
                </a:lnTo>
                <a:lnTo>
                  <a:pt x="69902" y="777442"/>
                </a:lnTo>
                <a:lnTo>
                  <a:pt x="29816" y="794236"/>
                </a:lnTo>
                <a:lnTo>
                  <a:pt x="0" y="799475"/>
                </a:lnTo>
                <a:lnTo>
                  <a:pt x="13675" y="800357"/>
                </a:lnTo>
                <a:lnTo>
                  <a:pt x="53444" y="811489"/>
                </a:lnTo>
                <a:lnTo>
                  <a:pt x="88843" y="833735"/>
                </a:lnTo>
                <a:lnTo>
                  <a:pt x="116688" y="865020"/>
                </a:lnTo>
                <a:lnTo>
                  <a:pt x="133790" y="903268"/>
                </a:lnTo>
                <a:lnTo>
                  <a:pt x="137665" y="1466850"/>
                </a:lnTo>
                <a:lnTo>
                  <a:pt x="138461" y="1480448"/>
                </a:lnTo>
                <a:lnTo>
                  <a:pt x="149770" y="1518711"/>
                </a:lnTo>
                <a:lnTo>
                  <a:pt x="172803" y="1551705"/>
                </a:lnTo>
                <a:lnTo>
                  <a:pt x="205428" y="1577542"/>
                </a:lnTo>
                <a:lnTo>
                  <a:pt x="245514" y="1594336"/>
                </a:lnTo>
                <a:lnTo>
                  <a:pt x="260166" y="1597598"/>
                </a:lnTo>
                <a:lnTo>
                  <a:pt x="275330" y="15995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10411" y="2678698"/>
            <a:ext cx="298008" cy="2370981"/>
          </a:xfrm>
          <a:custGeom>
            <a:avLst/>
            <a:gdLst/>
            <a:ahLst/>
            <a:cxnLst/>
            <a:rect l="l" t="t" r="r" b="b"/>
            <a:pathLst>
              <a:path w="297180" h="2362200">
                <a:moveTo>
                  <a:pt x="296730" y="0"/>
                </a:moveTo>
                <a:lnTo>
                  <a:pt x="247442" y="10399"/>
                </a:lnTo>
                <a:lnTo>
                  <a:pt x="214798" y="30551"/>
                </a:lnTo>
                <a:lnTo>
                  <a:pt x="187083" y="59704"/>
                </a:lnTo>
                <a:lnTo>
                  <a:pt x="165396" y="96426"/>
                </a:lnTo>
                <a:lnTo>
                  <a:pt x="150838" y="139290"/>
                </a:lnTo>
                <a:lnTo>
                  <a:pt x="144511" y="186866"/>
                </a:lnTo>
                <a:lnTo>
                  <a:pt x="144330" y="983742"/>
                </a:lnTo>
                <a:lnTo>
                  <a:pt x="143803" y="1000222"/>
                </a:lnTo>
                <a:lnTo>
                  <a:pt x="136242" y="1047205"/>
                </a:lnTo>
                <a:lnTo>
                  <a:pt x="120596" y="1089370"/>
                </a:lnTo>
                <a:lnTo>
                  <a:pt x="98007" y="1125266"/>
                </a:lnTo>
                <a:lnTo>
                  <a:pt x="69617" y="1153442"/>
                </a:lnTo>
                <a:lnTo>
                  <a:pt x="36567" y="1172445"/>
                </a:lnTo>
                <a:lnTo>
                  <a:pt x="0" y="1180825"/>
                </a:lnTo>
                <a:lnTo>
                  <a:pt x="11756" y="1181568"/>
                </a:lnTo>
                <a:lnTo>
                  <a:pt x="56578" y="1197610"/>
                </a:lnTo>
                <a:lnTo>
                  <a:pt x="86429" y="1221805"/>
                </a:lnTo>
                <a:lnTo>
                  <a:pt x="111497" y="1254752"/>
                </a:lnTo>
                <a:lnTo>
                  <a:pt x="130380" y="1294944"/>
                </a:lnTo>
                <a:lnTo>
                  <a:pt x="141677" y="1340876"/>
                </a:lnTo>
                <a:lnTo>
                  <a:pt x="144330" y="2164842"/>
                </a:lnTo>
                <a:lnTo>
                  <a:pt x="144851" y="2181322"/>
                </a:lnTo>
                <a:lnTo>
                  <a:pt x="152343" y="2228305"/>
                </a:lnTo>
                <a:lnTo>
                  <a:pt x="167878" y="2270470"/>
                </a:lnTo>
                <a:lnTo>
                  <a:pt x="190363" y="2306366"/>
                </a:lnTo>
                <a:lnTo>
                  <a:pt x="218705" y="2334542"/>
                </a:lnTo>
                <a:lnTo>
                  <a:pt x="251812" y="2353545"/>
                </a:lnTo>
                <a:lnTo>
                  <a:pt x="275991" y="2360402"/>
                </a:lnTo>
                <a:lnTo>
                  <a:pt x="288592" y="23619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787" y="1100699"/>
            <a:ext cx="298645" cy="1223732"/>
          </a:xfrm>
          <a:custGeom>
            <a:avLst/>
            <a:gdLst/>
            <a:ahLst/>
            <a:cxnLst/>
            <a:rect l="l" t="t" r="r" b="b"/>
            <a:pathLst>
              <a:path w="297814" h="1219200">
                <a:moveTo>
                  <a:pt x="297664" y="0"/>
                </a:moveTo>
                <a:lnTo>
                  <a:pt x="247888" y="5602"/>
                </a:lnTo>
                <a:lnTo>
                  <a:pt x="204923" y="21153"/>
                </a:lnTo>
                <a:lnTo>
                  <a:pt x="171637" y="44770"/>
                </a:lnTo>
                <a:lnTo>
                  <a:pt x="147268" y="85546"/>
                </a:lnTo>
                <a:lnTo>
                  <a:pt x="145264" y="508253"/>
                </a:lnTo>
                <a:lnTo>
                  <a:pt x="144291" y="519815"/>
                </a:lnTo>
                <a:lnTo>
                  <a:pt x="122726" y="561418"/>
                </a:lnTo>
                <a:lnTo>
                  <a:pt x="90987" y="585858"/>
                </a:lnTo>
                <a:lnTo>
                  <a:pt x="49116" y="602487"/>
                </a:lnTo>
                <a:lnTo>
                  <a:pt x="0" y="609491"/>
                </a:lnTo>
                <a:lnTo>
                  <a:pt x="16302" y="610201"/>
                </a:lnTo>
                <a:lnTo>
                  <a:pt x="62391" y="619959"/>
                </a:lnTo>
                <a:lnTo>
                  <a:pt x="101468" y="639549"/>
                </a:lnTo>
                <a:lnTo>
                  <a:pt x="129952" y="666903"/>
                </a:lnTo>
                <a:lnTo>
                  <a:pt x="145264" y="1117853"/>
                </a:lnTo>
                <a:lnTo>
                  <a:pt x="146237" y="1129415"/>
                </a:lnTo>
                <a:lnTo>
                  <a:pt x="167803" y="1171018"/>
                </a:lnTo>
                <a:lnTo>
                  <a:pt x="199541" y="1195458"/>
                </a:lnTo>
                <a:lnTo>
                  <a:pt x="241412" y="1212087"/>
                </a:lnTo>
                <a:lnTo>
                  <a:pt x="273530" y="1217938"/>
                </a:lnTo>
                <a:lnTo>
                  <a:pt x="290529" y="121909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0843" y="5781486"/>
            <a:ext cx="813854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81"/>
            <a:r>
              <a:rPr sz="4800" spc="-37" baseline="17361" dirty="0">
                <a:latin typeface="Times New Roman"/>
                <a:cs typeface="Times New Roman"/>
              </a:rPr>
              <a:t>Tim</a:t>
            </a:r>
            <a:r>
              <a:rPr sz="4800" spc="-22" baseline="17361" dirty="0">
                <a:latin typeface="Times New Roman"/>
                <a:cs typeface="Times New Roman"/>
              </a:rPr>
              <a:t>e</a:t>
            </a:r>
            <a:r>
              <a:rPr sz="4800" baseline="17361" dirty="0">
                <a:latin typeface="Times New Roman"/>
                <a:cs typeface="Times New Roman"/>
              </a:rPr>
              <a:t> </a:t>
            </a:r>
            <a:r>
              <a:rPr sz="4800" spc="-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-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4800" spc="-218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700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100" spc="-5" dirty="0">
                <a:solidFill>
                  <a:srgbClr val="008A87"/>
                </a:solidFill>
                <a:latin typeface="Times New Roman"/>
                <a:cs typeface="Times New Roman"/>
              </a:rPr>
              <a:t>XTRAC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700" spc="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IN </a:t>
            </a:r>
            <a:r>
              <a:rPr sz="2100" spc="-2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15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-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4800" spc="-218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70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100" spc="-15" dirty="0">
                <a:solidFill>
                  <a:srgbClr val="008A87"/>
                </a:solidFill>
                <a:latin typeface="Times New Roman"/>
                <a:cs typeface="Times New Roman"/>
              </a:rPr>
              <a:t>ECREAS</a:t>
            </a:r>
            <a:r>
              <a:rPr sz="2100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700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EY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56831" y="3396930"/>
            <a:ext cx="5066133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 dirty="0">
              <a:latin typeface="Times New Roman"/>
              <a:cs typeface="Times New Roman"/>
            </a:endParaRPr>
          </a:p>
          <a:p>
            <a:pPr marL="472631">
              <a:spcBef>
                <a:spcPts val="5"/>
              </a:spcBef>
            </a:pPr>
            <a:r>
              <a:rPr sz="2800" b="1" dirty="0">
                <a:latin typeface="Times New Roman"/>
                <a:cs typeface="Times New Roman"/>
              </a:rPr>
              <a:t>do if</a:t>
            </a:r>
            <a:r>
              <a:rPr sz="2800" b="1" spc="211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 dirty="0">
              <a:latin typeface="Times New Roman"/>
              <a:cs typeface="Times New Roman"/>
            </a:endParaRPr>
          </a:p>
          <a:p>
            <a:pPr marL="1273300"/>
            <a:r>
              <a:rPr sz="2800" b="1" dirty="0">
                <a:latin typeface="Times New Roman"/>
                <a:cs typeface="Times New Roman"/>
              </a:rPr>
              <a:t>then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265616" algn="ctr">
              <a:spcBef>
                <a:spcPts val="5"/>
              </a:spcBef>
            </a:pP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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8057" y="3783538"/>
            <a:ext cx="1411080" cy="768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758" marR="5096" indent="-307656">
              <a:lnSpc>
                <a:spcPts val="3029"/>
              </a:lnSpc>
            </a:pP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degree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Times New Roman"/>
                <a:cs typeface="Times New Roman"/>
              </a:rPr>
              <a:t>times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2817" y="3489077"/>
            <a:ext cx="795961" cy="820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7" algn="ctr">
              <a:lnSpc>
                <a:spcPts val="3200"/>
              </a:lnSpc>
            </a:pPr>
            <a:r>
              <a:rPr sz="2800" b="1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31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ts val="3200"/>
              </a:lnSpc>
            </a:pPr>
            <a:r>
              <a:rPr sz="2800" spc="-5" dirty="0">
                <a:latin typeface="Times New Roman"/>
                <a:cs typeface="Times New Roman"/>
              </a:rPr>
              <a:t>times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1146" y="1369989"/>
            <a:ext cx="745656" cy="820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180"/>
              </a:lnSpc>
            </a:pPr>
            <a:r>
              <a:rPr sz="28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56690">
              <a:lnSpc>
                <a:spcPts val="3180"/>
              </a:lnSpc>
            </a:pPr>
            <a:r>
              <a:rPr sz="2800" spc="-5" dirty="0">
                <a:latin typeface="Times New Roman"/>
                <a:cs typeface="Times New Roman"/>
              </a:rPr>
              <a:t>total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7" name="object 9"/>
          <p:cNvSpPr txBox="1"/>
          <p:nvPr/>
        </p:nvSpPr>
        <p:spPr>
          <a:xfrm>
            <a:off x="410839" y="5193638"/>
            <a:ext cx="8138541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81"/>
            <a:r>
              <a:rPr sz="2800" spc="-5" dirty="0">
                <a:latin typeface="Times New Roman"/>
                <a:cs typeface="Times New Roman"/>
              </a:rPr>
              <a:t>Handshakin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Lemm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Symbol"/>
                <a:cs typeface="Symbol"/>
              </a:rPr>
              <a:t>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implici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000" spc="-15" dirty="0">
                <a:latin typeface="Times New Roman"/>
                <a:cs typeface="Times New Roman"/>
              </a:rPr>
              <a:t>ECREASE</a:t>
            </a:r>
            <a:r>
              <a:rPr sz="2800" spc="5" dirty="0">
                <a:latin typeface="Times New Roman"/>
                <a:cs typeface="Times New Roman"/>
              </a:rPr>
              <a:t>-</a:t>
            </a:r>
            <a:r>
              <a:rPr sz="2800" dirty="0">
                <a:latin typeface="Times New Roman"/>
                <a:cs typeface="Times New Roman"/>
              </a:rPr>
              <a:t>K</a:t>
            </a:r>
            <a:r>
              <a:rPr sz="2000" spc="-15" dirty="0">
                <a:latin typeface="Times New Roman"/>
                <a:cs typeface="Times New Roman"/>
              </a:rPr>
              <a:t>EY</a:t>
            </a:r>
            <a:r>
              <a:rPr sz="2800" dirty="0">
                <a:latin typeface="Times New Roman"/>
                <a:cs typeface="Times New Roman"/>
              </a:rPr>
              <a:t>’s.</a:t>
            </a:r>
          </a:p>
        </p:txBody>
      </p:sp>
    </p:spTree>
    <p:extLst>
      <p:ext uri="{BB962C8B-B14F-4D97-AF65-F5344CB8AC3E}">
        <p14:creationId xmlns:p14="http://schemas.microsoft.com/office/powerpoint/2010/main" val="270963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2" grpId="0"/>
      <p:bldP spid="13" grpId="0"/>
      <p:bldP spid="14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14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>
              <a:lnSpc>
                <a:spcPts val="5276"/>
              </a:lnSpc>
            </a:pPr>
            <a:r>
              <a:rPr spc="-25" dirty="0"/>
              <a:t>Graphs</a:t>
            </a:r>
            <a:endParaRPr spc="-2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80D59F20-AC95-40C6-B2D3-4B601B874DCF}" type="datetime1">
              <a:rPr lang="en-US" spc="-10" smtClean="0"/>
              <a:t>1/20/19</a:t>
            </a:fld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652962" y="1157430"/>
            <a:ext cx="7830983" cy="4986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56"/>
              </a:lnSpc>
              <a:tabLst>
                <a:tab pos="2061230" algn="l"/>
              </a:tabLst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Definition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directed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graph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(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digrap</a:t>
            </a:r>
            <a:r>
              <a:rPr sz="3200" b="1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h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621"/>
              </a:lnSpc>
            </a:pP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ordered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pair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consisting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endParaRPr sz="3200" dirty="0">
              <a:latin typeface="Times New Roman"/>
              <a:cs typeface="Times New Roman"/>
            </a:endParaRPr>
          </a:p>
          <a:p>
            <a:pPr marL="257972" indent="-245233">
              <a:lnSpc>
                <a:spcPts val="3816"/>
              </a:lnSpc>
              <a:buClr>
                <a:srgbClr val="CC0000"/>
              </a:buClr>
              <a:buFont typeface="Times New Roman"/>
              <a:buChar char="•"/>
              <a:tabLst>
                <a:tab pos="258609" algn="l"/>
              </a:tabLst>
            </a:pP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set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o</a:t>
            </a:r>
            <a:r>
              <a:rPr sz="3200" spc="-15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vertice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(singular: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vertex</a:t>
            </a:r>
            <a:r>
              <a:rPr sz="3200" spc="-15" dirty="0">
                <a:latin typeface="Times New Roman"/>
                <a:cs typeface="Times New Roman"/>
              </a:rPr>
              <a:t>),</a:t>
            </a:r>
            <a:endParaRPr sz="3200" dirty="0">
              <a:latin typeface="Times New Roman"/>
              <a:cs typeface="Times New Roman"/>
            </a:endParaRPr>
          </a:p>
          <a:p>
            <a:pPr marL="257972" indent="-245233">
              <a:lnSpc>
                <a:spcPts val="3807"/>
              </a:lnSpc>
              <a:spcBef>
                <a:spcPts val="60"/>
              </a:spcBef>
              <a:buClr>
                <a:srgbClr val="CC0000"/>
              </a:buClr>
              <a:buFont typeface="Times New Roman"/>
              <a:buChar char="•"/>
              <a:tabLst>
                <a:tab pos="258609" algn="l"/>
              </a:tabLst>
            </a:pP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set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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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edges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12739" marR="561169">
              <a:lnSpc>
                <a:spcPts val="3461"/>
              </a:lnSpc>
              <a:spcBef>
                <a:spcPts val="396"/>
              </a:spcBef>
            </a:pP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undirected</a:t>
            </a:r>
            <a:r>
              <a:rPr sz="3200" b="1" i="1" spc="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graph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spc="-20" dirty="0">
                <a:latin typeface="Times New Roman"/>
                <a:cs typeface="Times New Roman"/>
              </a:rPr>
              <a:t>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edge</a:t>
            </a:r>
            <a:r>
              <a:rPr sz="3200" spc="-15" dirty="0">
                <a:latin typeface="Times New Roman"/>
                <a:cs typeface="Times New Roman"/>
              </a:rPr>
              <a:t> set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consists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unordered</a:t>
            </a:r>
            <a:r>
              <a:rPr sz="3200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pairs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vertices.</a:t>
            </a:r>
            <a:endParaRPr sz="3200" dirty="0">
              <a:latin typeface="Times New Roman"/>
              <a:cs typeface="Times New Roman"/>
            </a:endParaRPr>
          </a:p>
          <a:p>
            <a:pPr marL="12739" marR="5096">
              <a:lnSpc>
                <a:spcPct val="90700"/>
              </a:lnSpc>
              <a:spcBef>
                <a:spcPts val="1103"/>
              </a:spcBef>
              <a:tabLst>
                <a:tab pos="3897610" algn="l"/>
                <a:tab pos="6113624" algn="l"/>
              </a:tabLst>
            </a:pPr>
            <a:r>
              <a:rPr sz="3200" spc="-15" dirty="0">
                <a:latin typeface="Times New Roman"/>
                <a:cs typeface="Times New Roman"/>
              </a:rPr>
              <a:t>In either case, </a:t>
            </a:r>
            <a:r>
              <a:rPr sz="3200" spc="-20" dirty="0">
                <a:latin typeface="Times New Roman"/>
                <a:cs typeface="Times New Roman"/>
              </a:rPr>
              <a:t>we have </a:t>
            </a:r>
            <a:r>
              <a:rPr sz="3200" b="1" spc="-20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45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45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27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0" dirty="0">
                <a:latin typeface="Times New Roman"/>
                <a:cs typeface="Times New Roman"/>
              </a:rPr>
              <a:t>Moreover,</a:t>
            </a:r>
            <a:r>
              <a:rPr sz="3200" spc="-15" dirty="0">
                <a:latin typeface="Times New Roman"/>
                <a:cs typeface="Times New Roman"/>
              </a:rPr>
              <a:t> if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connected,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b="1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45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45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45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45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which</a:t>
            </a:r>
            <a:r>
              <a:rPr sz="3200" spc="-15" dirty="0">
                <a:latin typeface="Times New Roman"/>
                <a:cs typeface="Times New Roman"/>
              </a:rPr>
              <a:t> implies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35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45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45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(l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40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837"/>
              </a:lnSpc>
              <a:spcBef>
                <a:spcPts val="1063"/>
              </a:spcBef>
            </a:pPr>
            <a:r>
              <a:rPr sz="3200" spc="-20" dirty="0">
                <a:latin typeface="Times New Roman"/>
                <a:cs typeface="Times New Roman"/>
              </a:rPr>
              <a:t>(Re</a:t>
            </a:r>
            <a:r>
              <a:rPr lang="en-US" sz="3200" spc="-20" dirty="0">
                <a:latin typeface="Times New Roman"/>
                <a:cs typeface="Times New Roman"/>
              </a:rPr>
              <a:t>ference:</a:t>
            </a:r>
            <a:r>
              <a:rPr sz="3200" spc="-20" dirty="0">
                <a:latin typeface="Times New Roman"/>
                <a:cs typeface="Times New Roman"/>
              </a:rPr>
              <a:t> CLRS,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Appendix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B.)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7577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>
              <a:lnSpc>
                <a:spcPts val="5276"/>
              </a:lnSpc>
            </a:pPr>
            <a:r>
              <a:rPr spc="-30" dirty="0"/>
              <a:t>Analysi</a:t>
            </a:r>
            <a:r>
              <a:rPr spc="-20" dirty="0"/>
              <a:t>s</a:t>
            </a:r>
            <a:r>
              <a:rPr spc="10" dirty="0"/>
              <a:t> </a:t>
            </a:r>
            <a:r>
              <a:rPr spc="-20" dirty="0"/>
              <a:t>of</a:t>
            </a:r>
            <a:r>
              <a:rPr dirty="0"/>
              <a:t> </a:t>
            </a:r>
            <a:r>
              <a:rPr spc="-25" dirty="0"/>
              <a:t>Prim</a:t>
            </a:r>
            <a:r>
              <a:rPr lang="en-US" spc="-25" dirty="0"/>
              <a:t>‘s Algorithm</a:t>
            </a:r>
            <a:r>
              <a:rPr spc="-5" dirty="0"/>
              <a:t> </a:t>
            </a:r>
            <a:r>
              <a:rPr spc="-20" dirty="0"/>
              <a:t>(cont</a:t>
            </a:r>
            <a:r>
              <a:rPr lang="en-US" spc="-20" dirty="0"/>
              <a:t>'</a:t>
            </a:r>
            <a:r>
              <a:rPr spc="-20" dirty="0"/>
              <a:t>d)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80C29FA6-DF14-4083-8AF4-DF48A7B81E82}" type="datetime1">
              <a:rPr lang="en-US" spc="-10" smtClean="0"/>
              <a:t>1/20/19</a:t>
            </a:fld>
            <a:endParaRPr spc="-10"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10843" y="1333046"/>
            <a:ext cx="8138541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737"/>
              </a:lnSpc>
            </a:pPr>
            <a:r>
              <a:rPr sz="4800" spc="-37" baseline="17361" dirty="0">
                <a:latin typeface="Times New Roman"/>
                <a:cs typeface="Times New Roman"/>
              </a:rPr>
              <a:t>Tim</a:t>
            </a:r>
            <a:r>
              <a:rPr sz="4800" spc="-22" baseline="17361" dirty="0">
                <a:latin typeface="Times New Roman"/>
                <a:cs typeface="Times New Roman"/>
              </a:rPr>
              <a:t>e</a:t>
            </a:r>
            <a:r>
              <a:rPr sz="4800" baseline="17361" dirty="0">
                <a:latin typeface="Times New Roman"/>
                <a:cs typeface="Times New Roman"/>
              </a:rPr>
              <a:t> </a:t>
            </a:r>
            <a:r>
              <a:rPr sz="4800" spc="-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-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4800" spc="-218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700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100" spc="-5" dirty="0">
                <a:solidFill>
                  <a:srgbClr val="008A87"/>
                </a:solidFill>
                <a:latin typeface="Times New Roman"/>
                <a:cs typeface="Times New Roman"/>
              </a:rPr>
              <a:t>XTRAC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700" spc="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IN </a:t>
            </a:r>
            <a:r>
              <a:rPr sz="2100" spc="-2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15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-3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4800" spc="-218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70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100" spc="-15" dirty="0">
                <a:solidFill>
                  <a:srgbClr val="008A87"/>
                </a:solidFill>
                <a:latin typeface="Times New Roman"/>
                <a:cs typeface="Times New Roman"/>
              </a:rPr>
              <a:t>ECREAS</a:t>
            </a:r>
            <a:r>
              <a:rPr sz="2100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700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EY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5522" y="2305035"/>
            <a:ext cx="8857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latin typeface="Times New Roman"/>
                <a:cs typeface="Times New Roman"/>
              </a:rPr>
              <a:t>Total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3303" y="2305035"/>
            <a:ext cx="3202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0833" y="2305036"/>
            <a:ext cx="4828618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837"/>
              </a:lnSpc>
              <a:tabLst>
                <a:tab pos="2458061" algn="l"/>
              </a:tabLst>
            </a:pP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700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100" spc="-5" dirty="0">
                <a:solidFill>
                  <a:srgbClr val="008A87"/>
                </a:solidFill>
                <a:latin typeface="Times New Roman"/>
                <a:cs typeface="Times New Roman"/>
              </a:rPr>
              <a:t>XTRAC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700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IN	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70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100" spc="-15" dirty="0">
                <a:solidFill>
                  <a:srgbClr val="008A87"/>
                </a:solidFill>
                <a:latin typeface="Times New Roman"/>
                <a:cs typeface="Times New Roman"/>
              </a:rPr>
              <a:t>ECREAS</a:t>
            </a:r>
            <a:r>
              <a:rPr sz="2100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700" spc="-10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EY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6501" y="2958450"/>
            <a:ext cx="8634585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42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501" y="2983690"/>
            <a:ext cx="8634585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42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08577" y="3191342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6182" y="3168538"/>
            <a:ext cx="1632038" cy="2672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15" dirty="0">
                <a:latin typeface="Times New Roman"/>
                <a:cs typeface="Times New Roman"/>
              </a:rPr>
              <a:t>array</a:t>
            </a:r>
            <a:endParaRPr sz="3200" dirty="0">
              <a:latin typeface="Times New Roman"/>
              <a:cs typeface="Times New Roman"/>
            </a:endParaRPr>
          </a:p>
          <a:p>
            <a:pPr marL="12102" marR="5096" indent="-1274" algn="ctr">
              <a:lnSpc>
                <a:spcPts val="3461"/>
              </a:lnSpc>
              <a:spcBef>
                <a:spcPts val="1640"/>
              </a:spcBef>
            </a:pPr>
            <a:r>
              <a:rPr sz="3200" spc="-15" dirty="0">
                <a:latin typeface="Times New Roman"/>
                <a:cs typeface="Times New Roman"/>
              </a:rPr>
              <a:t>binary heap</a:t>
            </a:r>
            <a:endParaRPr sz="3200" dirty="0">
              <a:latin typeface="Times New Roman"/>
              <a:cs typeface="Times New Roman"/>
            </a:endParaRPr>
          </a:p>
          <a:p>
            <a:pPr marL="12102" marR="5096" algn="ctr">
              <a:lnSpc>
                <a:spcPts val="3461"/>
              </a:lnSpc>
              <a:spcBef>
                <a:spcPts val="1384"/>
              </a:spcBef>
            </a:pPr>
            <a:r>
              <a:rPr sz="3200" spc="-20" dirty="0">
                <a:latin typeface="Times New Roman"/>
                <a:cs typeface="Times New Roman"/>
              </a:rPr>
              <a:t>Fibonacci heap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5544" y="3170044"/>
            <a:ext cx="33494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2567620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(1)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62763" y="3155164"/>
            <a:ext cx="9736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7518" y="4046535"/>
            <a:ext cx="1658145" cy="1790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1219"/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(l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30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  <a:p>
            <a:pPr>
              <a:spcBef>
                <a:spcPts val="36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39" marR="5096" indent="218479">
              <a:lnSpc>
                <a:spcPts val="3461"/>
              </a:lnSpc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(l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30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15" dirty="0">
                <a:latin typeface="Times New Roman"/>
                <a:cs typeface="Times New Roman"/>
              </a:rPr>
              <a:t>amortized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09051" y="4046535"/>
            <a:ext cx="1658145" cy="1774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(l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30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  <a:p>
            <a:pPr algn="ctr">
              <a:lnSpc>
                <a:spcPts val="3656"/>
              </a:lnSpc>
              <a:spcBef>
                <a:spcPts val="2593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(1)</a:t>
            </a:r>
            <a:endParaRPr sz="3200" dirty="0">
              <a:latin typeface="Times New Roman"/>
              <a:cs typeface="Times New Roman"/>
            </a:endParaRPr>
          </a:p>
          <a:p>
            <a:pPr algn="ctr">
              <a:lnSpc>
                <a:spcPts val="3656"/>
              </a:lnSpc>
            </a:pPr>
            <a:r>
              <a:rPr sz="3200" spc="-15" dirty="0">
                <a:latin typeface="Times New Roman"/>
                <a:cs typeface="Times New Roman"/>
              </a:rPr>
              <a:t>amortized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0" name="object 14"/>
          <p:cNvSpPr txBox="1"/>
          <p:nvPr/>
        </p:nvSpPr>
        <p:spPr>
          <a:xfrm>
            <a:off x="6550375" y="4035648"/>
            <a:ext cx="2517415" cy="1774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lang="en-US"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E </a:t>
            </a:r>
            <a:r>
              <a:rPr sz="3200" spc="-15" dirty="0" err="1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sz="3200" spc="-20" dirty="0" err="1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30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  <a:p>
            <a:pPr algn="ctr">
              <a:lnSpc>
                <a:spcPts val="3656"/>
              </a:lnSpc>
              <a:spcBef>
                <a:spcPts val="2593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lang="en-US"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lang="en-US"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+ </a:t>
            </a:r>
            <a:r>
              <a:rPr lang="en-US"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lang="en-US"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 err="1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lang="en-US" sz="3200" i="1" spc="-5" dirty="0" err="1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  <a:p>
            <a:pPr algn="ctr">
              <a:lnSpc>
                <a:spcPts val="3656"/>
              </a:lnSpc>
            </a:pPr>
            <a:r>
              <a:rPr lang="en-US" sz="3200" dirty="0">
                <a:latin typeface="Times New Roman"/>
                <a:cs typeface="Times New Roman"/>
              </a:rPr>
              <a:t>worst case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37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 animBg="1"/>
      <p:bldP spid="13" grpId="0"/>
      <p:bldP spid="14" grpId="0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14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>
              <a:lnSpc>
                <a:spcPts val="5276"/>
              </a:lnSpc>
            </a:pPr>
            <a:r>
              <a:rPr spc="-35" dirty="0"/>
              <a:t>MST</a:t>
            </a:r>
            <a:r>
              <a:rPr spc="-5" dirty="0"/>
              <a:t> </a:t>
            </a:r>
            <a:r>
              <a:rPr lang="en-US" spc="-25" dirty="0"/>
              <a:t>A</a:t>
            </a:r>
            <a:r>
              <a:rPr spc="-25" dirty="0"/>
              <a:t>lgorithms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844D5FDB-5949-492E-9E4A-442F4E533432}" type="datetime1">
              <a:rPr lang="en-US" spc="-10" smtClean="0"/>
              <a:t>1/20/19</a:t>
            </a:fld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432993" y="3399667"/>
            <a:ext cx="8277358" cy="1954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5" dirty="0">
                <a:latin typeface="Times New Roman"/>
                <a:cs typeface="Times New Roman"/>
              </a:rPr>
              <a:t>Best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date:</a:t>
            </a:r>
            <a:endParaRPr sz="3200" dirty="0">
              <a:latin typeface="Times New Roman"/>
              <a:cs typeface="Times New Roman"/>
            </a:endParaRPr>
          </a:p>
          <a:p>
            <a:pPr marL="257972" indent="-245233">
              <a:lnSpc>
                <a:spcPts val="3847"/>
              </a:lnSpc>
              <a:buClr>
                <a:srgbClr val="CC0000"/>
              </a:buClr>
              <a:buFont typeface="Times New Roman"/>
              <a:buChar char="•"/>
              <a:tabLst>
                <a:tab pos="258609" algn="l"/>
              </a:tabLst>
            </a:pPr>
            <a:r>
              <a:rPr sz="3200" spc="-20" dirty="0">
                <a:latin typeface="Times New Roman"/>
                <a:cs typeface="Times New Roman"/>
              </a:rPr>
              <a:t>Karger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Klein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Tarjan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[1993].</a:t>
            </a:r>
          </a:p>
          <a:p>
            <a:pPr marL="257972" indent="-245233">
              <a:lnSpc>
                <a:spcPts val="3847"/>
              </a:lnSpc>
              <a:buClr>
                <a:srgbClr val="CC0000"/>
              </a:buClr>
              <a:buFont typeface="Times New Roman"/>
              <a:buChar char="•"/>
              <a:tabLst>
                <a:tab pos="258609" algn="l"/>
              </a:tabLst>
            </a:pPr>
            <a:r>
              <a:rPr sz="3200" spc="-20" dirty="0">
                <a:latin typeface="Times New Roman"/>
                <a:cs typeface="Times New Roman"/>
              </a:rPr>
              <a:t>Randomized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algorithm.</a:t>
            </a:r>
            <a:endParaRPr sz="3200" dirty="0">
              <a:latin typeface="Times New Roman"/>
              <a:cs typeface="Times New Roman"/>
            </a:endParaRPr>
          </a:p>
          <a:p>
            <a:pPr marL="257972" indent="-245233">
              <a:lnSpc>
                <a:spcPts val="3837"/>
              </a:lnSpc>
              <a:buClr>
                <a:srgbClr val="CC0000"/>
              </a:buClr>
              <a:buFont typeface="Times New Roman"/>
              <a:buChar char="•"/>
              <a:tabLst>
                <a:tab pos="258609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expected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432989" y="1494613"/>
            <a:ext cx="8277358" cy="1467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5" dirty="0">
                <a:latin typeface="Times New Roman"/>
                <a:cs typeface="Times New Roman"/>
              </a:rPr>
              <a:t>Kruskal’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algorithm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(see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CLRS):</a:t>
            </a:r>
            <a:endParaRPr sz="3200" dirty="0">
              <a:latin typeface="Times New Roman"/>
              <a:cs typeface="Times New Roman"/>
            </a:endParaRPr>
          </a:p>
          <a:p>
            <a:pPr marL="257972" indent="-245233">
              <a:lnSpc>
                <a:spcPts val="3847"/>
              </a:lnSpc>
              <a:buClr>
                <a:srgbClr val="CC0000"/>
              </a:buClr>
              <a:buFont typeface="Times New Roman"/>
              <a:buChar char="•"/>
              <a:tabLst>
                <a:tab pos="258609" algn="l"/>
              </a:tabLst>
            </a:pPr>
            <a:r>
              <a:rPr sz="3200" dirty="0">
                <a:latin typeface="Times New Roman"/>
                <a:cs typeface="Times New Roman"/>
              </a:rPr>
              <a:t>Uses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disjoint-set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data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structure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(</a:t>
            </a:r>
            <a:r>
              <a:rPr lang="en-US" sz="3200" spc="-15" dirty="0">
                <a:latin typeface="Times New Roman"/>
                <a:cs typeface="Times New Roman"/>
              </a:rPr>
              <a:t>Chapter 21</a:t>
            </a:r>
            <a:r>
              <a:rPr sz="3200" dirty="0">
                <a:latin typeface="Times New Roman"/>
                <a:cs typeface="Times New Roman"/>
              </a:rPr>
              <a:t>).</a:t>
            </a:r>
          </a:p>
          <a:p>
            <a:pPr marL="257972" indent="-245233">
              <a:lnSpc>
                <a:spcPts val="3847"/>
              </a:lnSpc>
              <a:buClr>
                <a:srgbClr val="CC0000"/>
              </a:buClr>
              <a:buFont typeface="Times New Roman"/>
              <a:buChar char="•"/>
              <a:tabLst>
                <a:tab pos="258609" algn="l"/>
              </a:tabLst>
            </a:pPr>
            <a:r>
              <a:rPr sz="3200" spc="-20" dirty="0">
                <a:latin typeface="Times New Roman"/>
                <a:cs typeface="Times New Roman"/>
              </a:rPr>
              <a:t>Running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30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30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553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08577" y="2940964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5230" y="1042238"/>
            <a:ext cx="8403438" cy="1346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461"/>
              </a:lnSpc>
            </a:pP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adjacency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matrix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graph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where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{1,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2,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…,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matrix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. 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15" dirty="0">
                <a:latin typeface="Times New Roman"/>
                <a:cs typeface="Times New Roman"/>
              </a:rPr>
              <a:t>given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by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2430" y="2515272"/>
            <a:ext cx="130601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03307" y="2273179"/>
            <a:ext cx="2380879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847"/>
              </a:lnSpc>
              <a:tabLst>
                <a:tab pos="470720" algn="l"/>
              </a:tabLst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1	</a:t>
            </a:r>
            <a:r>
              <a:rPr sz="3200" spc="-15" dirty="0">
                <a:latin typeface="Times New Roman"/>
                <a:cs typeface="Times New Roman"/>
              </a:rPr>
              <a:t>if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  <a:p>
            <a:pPr marL="12739">
              <a:lnSpc>
                <a:spcPts val="3847"/>
              </a:lnSpc>
              <a:tabLst>
                <a:tab pos="470720" algn="l"/>
              </a:tabLst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0	</a:t>
            </a:r>
            <a:r>
              <a:rPr sz="3200" spc="-15" dirty="0">
                <a:latin typeface="Times New Roman"/>
                <a:cs typeface="Times New Roman"/>
              </a:rPr>
              <a:t>if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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47949" y="2248791"/>
            <a:ext cx="215865" cy="917799"/>
          </a:xfrm>
          <a:custGeom>
            <a:avLst/>
            <a:gdLst/>
            <a:ahLst/>
            <a:cxnLst/>
            <a:rect l="l" t="t" r="r" b="b"/>
            <a:pathLst>
              <a:path w="215264" h="914400">
                <a:moveTo>
                  <a:pt x="214647" y="0"/>
                </a:moveTo>
                <a:lnTo>
                  <a:pt x="165666" y="7344"/>
                </a:lnTo>
                <a:lnTo>
                  <a:pt x="127286" y="27100"/>
                </a:lnTo>
                <a:lnTo>
                  <a:pt x="101203" y="66849"/>
                </a:lnTo>
                <a:lnTo>
                  <a:pt x="100347" y="381000"/>
                </a:lnTo>
                <a:lnTo>
                  <a:pt x="99051" y="392581"/>
                </a:lnTo>
                <a:lnTo>
                  <a:pt x="71196" y="431905"/>
                </a:lnTo>
                <a:lnTo>
                  <a:pt x="31963" y="450810"/>
                </a:lnTo>
                <a:lnTo>
                  <a:pt x="0" y="456637"/>
                </a:lnTo>
                <a:lnTo>
                  <a:pt x="14679" y="457802"/>
                </a:lnTo>
                <a:lnTo>
                  <a:pt x="56552" y="471977"/>
                </a:lnTo>
                <a:lnTo>
                  <a:pt x="88129" y="498826"/>
                </a:lnTo>
                <a:lnTo>
                  <a:pt x="100347" y="838200"/>
                </a:lnTo>
                <a:lnTo>
                  <a:pt x="101625" y="849781"/>
                </a:lnTo>
                <a:lnTo>
                  <a:pt x="129235" y="889105"/>
                </a:lnTo>
                <a:lnTo>
                  <a:pt x="168406" y="908010"/>
                </a:lnTo>
                <a:lnTo>
                  <a:pt x="183996" y="911678"/>
                </a:lnTo>
                <a:lnTo>
                  <a:pt x="200547" y="91383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7374" y="3901403"/>
            <a:ext cx="1762257" cy="1687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5994" y="3966943"/>
            <a:ext cx="1451833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158646" algn="l"/>
              </a:tabLst>
            </a:pPr>
            <a:r>
              <a:rPr sz="3200" spc="-1022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4800" baseline="-10416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200" spc="-1022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0" dirty="0">
                <a:latin typeface="Times New Roman"/>
                <a:cs typeface="Times New Roman"/>
              </a:rPr>
              <a:t>Adjacency-Matrix </a:t>
            </a:r>
            <a:r>
              <a:rPr lang="en-US" spc="-20" dirty="0">
                <a:latin typeface="Times New Roman"/>
                <a:cs typeface="Times New Roman"/>
              </a:rPr>
              <a:t>Representation</a:t>
            </a:r>
            <a:br>
              <a:rPr lang="en-US" dirty="0">
                <a:latin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850F0CC3-BCD4-4C44-B84A-8605D0F69D13}" type="datetime1">
              <a:rPr lang="en-US" spc="-10" smtClean="0"/>
              <a:t>1/20/19</a:t>
            </a:fld>
            <a:endParaRPr spc="-1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675994" y="5037708"/>
            <a:ext cx="1451833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158646" algn="l"/>
              </a:tabLst>
            </a:pPr>
            <a:r>
              <a:rPr sz="3200" spc="-1022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sz="4800" baseline="-10416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200" spc="-1022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79969" y="4055860"/>
            <a:ext cx="2438188" cy="1372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56"/>
              </a:lnSpc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28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storage</a:t>
            </a:r>
            <a:endParaRPr sz="3200">
              <a:latin typeface="Times New Roman"/>
              <a:cs typeface="Times New Roman"/>
            </a:endParaRPr>
          </a:p>
          <a:p>
            <a:pPr marL="12739">
              <a:lnSpc>
                <a:spcPts val="3426"/>
              </a:lnSpc>
            </a:pPr>
            <a:r>
              <a:rPr sz="3200" spc="-35" dirty="0">
                <a:latin typeface="Symbol"/>
                <a:cs typeface="Symbol"/>
              </a:rPr>
              <a:t>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dense</a:t>
            </a:r>
            <a:endParaRPr sz="3200">
              <a:latin typeface="Times New Roman"/>
              <a:cs typeface="Times New Roman"/>
            </a:endParaRPr>
          </a:p>
          <a:p>
            <a:pPr marL="12739">
              <a:lnSpc>
                <a:spcPts val="3621"/>
              </a:lnSpc>
            </a:pPr>
            <a:r>
              <a:rPr sz="3200" spc="-15" dirty="0">
                <a:latin typeface="Times New Roman"/>
                <a:cs typeface="Times New Roman"/>
              </a:rPr>
              <a:t>representation.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704036"/>
              </p:ext>
            </p:extLst>
          </p:nvPr>
        </p:nvGraphicFramePr>
        <p:xfrm>
          <a:off x="2890931" y="3439463"/>
          <a:ext cx="2674428" cy="2548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4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8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4293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3200" i="1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895"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493"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493"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493"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56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017166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14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>
              <a:lnSpc>
                <a:spcPts val="5276"/>
              </a:lnSpc>
            </a:pPr>
            <a:r>
              <a:rPr spc="-25" dirty="0"/>
              <a:t>Adjacency-</a:t>
            </a:r>
            <a:r>
              <a:rPr lang="en-US" spc="-25" dirty="0"/>
              <a:t>L</a:t>
            </a:r>
            <a:r>
              <a:rPr spc="-25" dirty="0"/>
              <a:t>is</a:t>
            </a:r>
            <a:r>
              <a:rPr spc="-15" dirty="0"/>
              <a:t>t</a:t>
            </a:r>
            <a:r>
              <a:rPr spc="15" dirty="0"/>
              <a:t> </a:t>
            </a:r>
            <a:r>
              <a:rPr lang="en-US" spc="-20" dirty="0"/>
              <a:t>R</a:t>
            </a:r>
            <a:r>
              <a:rPr spc="-20" dirty="0"/>
              <a:t>epresentation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7EA9835A-1847-4C86-9F60-4E94075AF155}" type="datetime1">
              <a:rPr lang="en-US" spc="-10" smtClean="0"/>
              <a:t>1/20/19</a:t>
            </a:fld>
            <a:endParaRPr spc="-1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372637" y="935748"/>
            <a:ext cx="8467752" cy="1333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 indent="-637">
              <a:lnSpc>
                <a:spcPts val="3389"/>
              </a:lnSpc>
            </a:pPr>
            <a:r>
              <a:rPr sz="3200" spc="-20" dirty="0">
                <a:latin typeface="Times New Roman"/>
                <a:cs typeface="Times New Roman"/>
              </a:rPr>
              <a:t>An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adjacency 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list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vertex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list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vertices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adjacent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4291257">
              <a:lnSpc>
                <a:spcPts val="3355"/>
              </a:lnSpc>
              <a:spcBef>
                <a:spcPts val="220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{2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3}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0195" y="2300922"/>
            <a:ext cx="1837078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[2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{3}</a:t>
            </a:r>
            <a:endParaRPr sz="2800">
              <a:latin typeface="Times New Roman"/>
              <a:cs typeface="Times New Roman"/>
            </a:endParaRPr>
          </a:p>
          <a:p>
            <a:pPr marL="12739">
              <a:spcBef>
                <a:spcPts val="5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[3]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{}</a:t>
            </a:r>
            <a:endParaRPr sz="2800">
              <a:latin typeface="Times New Roman"/>
              <a:cs typeface="Times New Roman"/>
            </a:endParaRPr>
          </a:p>
          <a:p>
            <a:pPr marL="12739"/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[4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{3}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69207" y="1877374"/>
            <a:ext cx="1762257" cy="1687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27827" y="1942915"/>
            <a:ext cx="1451833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158646" algn="l"/>
              </a:tabLst>
            </a:pPr>
            <a:r>
              <a:rPr sz="3200" spc="-1022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4800" baseline="-10416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200" spc="-1022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7827" y="3013680"/>
            <a:ext cx="1451833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158646" algn="l"/>
              </a:tabLst>
            </a:pPr>
            <a:r>
              <a:rPr sz="3200" spc="-1022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sz="4800" baseline="-10416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200" spc="-1022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225" y="4459461"/>
            <a:ext cx="9290636" cy="1795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1183487" indent="-637">
              <a:lnSpc>
                <a:spcPts val="3461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Handshaking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Lemma: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3200" i="1" spc="-22" baseline="-21164" dirty="0" err="1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7" baseline="-21164" dirty="0" err="1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i="1" spc="-22" baseline="-21164" dirty="0" err="1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3200" b="1" spc="-1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lang="en-US" sz="3200" b="1" spc="-45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3200" i="1" spc="-20" dirty="0" err="1">
                <a:solidFill>
                  <a:srgbClr val="008A87"/>
                </a:solidFill>
                <a:latin typeface="Times New Roman"/>
                <a:cs typeface="Times New Roman"/>
              </a:rPr>
              <a:t>Ad</a:t>
            </a:r>
            <a:r>
              <a:rPr lang="en-US" sz="3200" i="1" spc="-15" dirty="0" err="1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lang="en-US"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lang="en-US"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lang="en-US"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lang="en-US" sz="3200" spc="-45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3200" b="1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lang="en-US"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45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241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spc="226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b="1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for</a:t>
            </a:r>
            <a:r>
              <a:rPr lang="en-US" sz="3200" spc="-1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undirected graphs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Symbol"/>
                <a:cs typeface="Symbol"/>
              </a:rPr>
              <a:t>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adjacency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lists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use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storage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Times New Roman"/>
                <a:cs typeface="Times New Roman"/>
              </a:rPr>
              <a:t>—</a:t>
            </a:r>
            <a:r>
              <a:rPr sz="3200" spc="-15" dirty="0">
                <a:latin typeface="Times New Roman"/>
                <a:cs typeface="Times New Roman"/>
              </a:rPr>
              <a:t>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sparse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representation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(for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either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type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graph).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4" name="object 9"/>
          <p:cNvSpPr txBox="1"/>
          <p:nvPr/>
        </p:nvSpPr>
        <p:spPr>
          <a:xfrm>
            <a:off x="372607" y="3545033"/>
            <a:ext cx="8367142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1183487" indent="-637">
              <a:lnSpc>
                <a:spcPts val="3461"/>
              </a:lnSpc>
            </a:pPr>
            <a:r>
              <a:rPr sz="3200" spc="-15" dirty="0">
                <a:latin typeface="Times New Roman"/>
                <a:cs typeface="Times New Roman"/>
              </a:rPr>
              <a:t>For undirected graphs, </a:t>
            </a:r>
            <a:r>
              <a:rPr sz="3200" b="1" spc="-1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45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Ad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45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degre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. </a:t>
            </a:r>
            <a:r>
              <a:rPr sz="3200" spc="-25" dirty="0">
                <a:latin typeface="Times New Roman"/>
                <a:cs typeface="Times New Roman"/>
              </a:rPr>
              <a:t>Fo</a:t>
            </a:r>
            <a:r>
              <a:rPr sz="3200" spc="-15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digraphs,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45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Ad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45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out-degre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963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191342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/>
            <a:r>
              <a:rPr spc="-30" dirty="0"/>
              <a:t>Minimum</a:t>
            </a:r>
            <a:r>
              <a:rPr spc="-10" dirty="0"/>
              <a:t> </a:t>
            </a:r>
            <a:r>
              <a:rPr lang="en-US" spc="-25" dirty="0"/>
              <a:t>S</a:t>
            </a:r>
            <a:r>
              <a:rPr spc="-25" dirty="0"/>
              <a:t>panning</a:t>
            </a:r>
            <a:r>
              <a:rPr spc="5" dirty="0"/>
              <a:t> </a:t>
            </a:r>
            <a:r>
              <a:rPr lang="en-US" spc="-20" dirty="0"/>
              <a:t>T</a:t>
            </a:r>
            <a:r>
              <a:rPr spc="-20" dirty="0"/>
              <a:t>rees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A24DF605-2EB1-40E9-89B5-48129A97B636}" type="datetime1">
              <a:rPr lang="en-US" spc="-10" smtClean="0"/>
              <a:t>1/20/19</a:t>
            </a:fld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433003" y="3597528"/>
            <a:ext cx="8300917" cy="1192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161153">
              <a:lnSpc>
                <a:spcPts val="3120"/>
              </a:lnSpc>
              <a:tabLst>
                <a:tab pos="1324894" algn="l"/>
              </a:tabLst>
            </a:pPr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Output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spanning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tree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T </a:t>
            </a:r>
            <a:r>
              <a:rPr sz="3200" dirty="0">
                <a:latin typeface="Times New Roman"/>
                <a:cs typeface="Times New Roman"/>
              </a:rPr>
              <a:t>—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tree</a:t>
            </a:r>
            <a:r>
              <a:rPr lang="en-US" sz="3200" spc="-15" dirty="0">
                <a:latin typeface="Times New Roman"/>
                <a:cs typeface="Times New Roman"/>
              </a:rPr>
              <a:t> with edges in </a:t>
            </a:r>
            <a:r>
              <a:rPr lang="en-US" sz="3200" i="1" spc="-15" dirty="0">
                <a:latin typeface="Times New Roman"/>
                <a:cs typeface="Times New Roman"/>
              </a:rPr>
              <a:t>G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connects</a:t>
            </a:r>
            <a:r>
              <a:rPr sz="3200" spc="-10" dirty="0">
                <a:latin typeface="Times New Roman"/>
                <a:cs typeface="Times New Roman"/>
              </a:rPr>
              <a:t> all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vertices</a:t>
            </a:r>
            <a:r>
              <a:rPr sz="3200" dirty="0">
                <a:latin typeface="Times New Roman"/>
                <a:cs typeface="Times New Roman"/>
              </a:rPr>
              <a:t> —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20" dirty="0">
                <a:latin typeface="Times New Roman"/>
                <a:cs typeface="Times New Roman"/>
              </a:rPr>
              <a:t>minimum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weight: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4480" y="4556429"/>
            <a:ext cx="2036387" cy="112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540"/>
            <a:r>
              <a:rPr sz="7200" spc="-52" baseline="-6944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7200" spc="-1083" baseline="-694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60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100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45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7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40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L="12739">
              <a:spcBef>
                <a:spcPts val="140"/>
              </a:spcBef>
            </a:pPr>
            <a:r>
              <a:rPr sz="2400" spc="5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140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spc="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400" i="1" spc="10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91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400" spc="-326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10259" y="4647321"/>
            <a:ext cx="114873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5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114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38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7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432999" y="1420324"/>
            <a:ext cx="8300917" cy="1774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161153">
              <a:lnSpc>
                <a:spcPts val="3120"/>
              </a:lnSpc>
              <a:tabLst>
                <a:tab pos="1324894" algn="l"/>
              </a:tabLst>
            </a:pPr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Input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connected,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undirected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graph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15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weight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function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Arial"/>
                <a:cs typeface="Arial"/>
              </a:rPr>
              <a:t>R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238863" marR="266890" indent="-226124">
              <a:lnSpc>
                <a:spcPts val="3461"/>
              </a:lnSpc>
              <a:spcBef>
                <a:spcPts val="406"/>
              </a:spcBef>
              <a:buClr>
                <a:srgbClr val="CC0000"/>
              </a:buClr>
              <a:buFont typeface="Times New Roman"/>
              <a:buChar char="•"/>
              <a:tabLst>
                <a:tab pos="258609" algn="l"/>
              </a:tabLst>
            </a:pPr>
            <a:r>
              <a:rPr sz="3200" spc="-15" dirty="0">
                <a:latin typeface="Times New Roman"/>
                <a:cs typeface="Times New Roman"/>
              </a:rPr>
              <a:t>For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simplicity,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assume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edge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weights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are distinct.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(CLRS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covers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general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case.)</a:t>
            </a:r>
            <a:endParaRPr sz="3200" dirty="0">
              <a:latin typeface="Times New Roman"/>
              <a:cs typeface="Times New Roman"/>
            </a:endParaRPr>
          </a:p>
          <a:p>
            <a:pPr>
              <a:spcBef>
                <a:spcPts val="7"/>
              </a:spcBef>
            </a:pPr>
            <a:endParaRPr sz="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699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ontent Placeholder 3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1335" y="1540437"/>
            <a:ext cx="3564822" cy="3333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25197" y="2692467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48785" y="2615983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8785" y="2615983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339852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lnTo>
                  <a:pt x="678581" y="312011"/>
                </a:lnTo>
                <a:lnTo>
                  <a:pt x="669857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9" y="118779"/>
                </a:lnTo>
                <a:lnTo>
                  <a:pt x="561236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5197" y="3763232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48785" y="3686749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70" y="284785"/>
                </a:lnTo>
                <a:lnTo>
                  <a:pt x="662428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4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48785" y="3686749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339852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1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0"/>
                </a:lnTo>
                <a:lnTo>
                  <a:pt x="339852" y="679703"/>
                </a:lnTo>
                <a:lnTo>
                  <a:pt x="367795" y="678580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6" y="598068"/>
                </a:lnTo>
                <a:lnTo>
                  <a:pt x="598069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7" y="421691"/>
                </a:lnTo>
                <a:lnTo>
                  <a:pt x="678581" y="367795"/>
                </a:lnTo>
                <a:lnTo>
                  <a:pt x="679704" y="339851"/>
                </a:lnTo>
                <a:lnTo>
                  <a:pt x="678581" y="312011"/>
                </a:lnTo>
                <a:lnTo>
                  <a:pt x="669857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9" y="118779"/>
                </a:lnTo>
                <a:lnTo>
                  <a:pt x="561236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27707" y="2942758"/>
            <a:ext cx="2120440" cy="28681"/>
          </a:xfrm>
          <a:custGeom>
            <a:avLst/>
            <a:gdLst/>
            <a:ahLst/>
            <a:cxnLst/>
            <a:rect l="l" t="t" r="r" b="b"/>
            <a:pathLst>
              <a:path w="2114550" h="28575">
                <a:moveTo>
                  <a:pt x="0" y="0"/>
                </a:moveTo>
                <a:lnTo>
                  <a:pt x="0" y="28575"/>
                </a:lnTo>
                <a:lnTo>
                  <a:pt x="2114550" y="28575"/>
                </a:lnTo>
                <a:lnTo>
                  <a:pt x="21145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27609" y="3198021"/>
            <a:ext cx="1160830" cy="1562171"/>
          </a:xfrm>
          <a:custGeom>
            <a:avLst/>
            <a:gdLst/>
            <a:ahLst/>
            <a:cxnLst/>
            <a:rect l="l" t="t" r="r" b="b"/>
            <a:pathLst>
              <a:path w="1157604" h="1556385">
                <a:moveTo>
                  <a:pt x="0" y="0"/>
                </a:moveTo>
                <a:lnTo>
                  <a:pt x="1157477" y="155600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29745" y="2942758"/>
            <a:ext cx="719549" cy="28681"/>
          </a:xfrm>
          <a:custGeom>
            <a:avLst/>
            <a:gdLst/>
            <a:ahLst/>
            <a:cxnLst/>
            <a:rect l="l" t="t" r="r" b="b"/>
            <a:pathLst>
              <a:path w="717550" h="28575">
                <a:moveTo>
                  <a:pt x="0" y="0"/>
                </a:moveTo>
                <a:lnTo>
                  <a:pt x="0" y="28575"/>
                </a:lnTo>
                <a:lnTo>
                  <a:pt x="717041" y="28575"/>
                </a:lnTo>
                <a:lnTo>
                  <a:pt x="717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29745" y="4013524"/>
            <a:ext cx="719549" cy="28681"/>
          </a:xfrm>
          <a:custGeom>
            <a:avLst/>
            <a:gdLst/>
            <a:ahLst/>
            <a:cxnLst/>
            <a:rect l="l" t="t" r="r" b="b"/>
            <a:pathLst>
              <a:path w="717550" h="28575">
                <a:moveTo>
                  <a:pt x="0" y="0"/>
                </a:moveTo>
                <a:lnTo>
                  <a:pt x="0" y="28575"/>
                </a:lnTo>
                <a:lnTo>
                  <a:pt x="717041" y="28575"/>
                </a:lnTo>
                <a:lnTo>
                  <a:pt x="717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61683" y="1986659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85453" y="1986659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51032" y="2491511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53992" y="3275892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61689" y="4600141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74292" y="3609341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85451" y="4579501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14156" y="3567639"/>
            <a:ext cx="4336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16529" y="2496876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927609" y="2127254"/>
            <a:ext cx="920131" cy="590196"/>
          </a:xfrm>
          <a:custGeom>
            <a:avLst/>
            <a:gdLst/>
            <a:ahLst/>
            <a:cxnLst/>
            <a:rect l="l" t="t" r="r" b="b"/>
            <a:pathLst>
              <a:path w="917575" h="588010">
                <a:moveTo>
                  <a:pt x="917448" y="0"/>
                </a:moveTo>
                <a:lnTo>
                  <a:pt x="0" y="587502"/>
                </a:lnTo>
              </a:path>
            </a:pathLst>
          </a:custGeom>
          <a:ln w="12700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27609" y="3198021"/>
            <a:ext cx="1160830" cy="1562171"/>
          </a:xfrm>
          <a:custGeom>
            <a:avLst/>
            <a:gdLst/>
            <a:ahLst/>
            <a:cxnLst/>
            <a:rect l="l" t="t" r="r" b="b"/>
            <a:pathLst>
              <a:path w="1157604" h="1556385">
                <a:moveTo>
                  <a:pt x="0" y="0"/>
                </a:moveTo>
                <a:lnTo>
                  <a:pt x="1157477" y="1556003"/>
                </a:lnTo>
              </a:path>
            </a:pathLst>
          </a:custGeom>
          <a:ln w="12700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27707" y="2893361"/>
            <a:ext cx="2120440" cy="127472"/>
          </a:xfrm>
          <a:custGeom>
            <a:avLst/>
            <a:gdLst/>
            <a:ahLst/>
            <a:cxnLst/>
            <a:rect l="l" t="t" r="r" b="b"/>
            <a:pathLst>
              <a:path w="2114550" h="127000">
                <a:moveTo>
                  <a:pt x="0" y="0"/>
                </a:moveTo>
                <a:lnTo>
                  <a:pt x="0" y="127000"/>
                </a:lnTo>
                <a:lnTo>
                  <a:pt x="2114550" y="127000"/>
                </a:lnTo>
                <a:lnTo>
                  <a:pt x="21145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29745" y="2893361"/>
            <a:ext cx="719549" cy="127472"/>
          </a:xfrm>
          <a:custGeom>
            <a:avLst/>
            <a:gdLst/>
            <a:ahLst/>
            <a:cxnLst/>
            <a:rect l="l" t="t" r="r" b="b"/>
            <a:pathLst>
              <a:path w="717550" h="127000">
                <a:moveTo>
                  <a:pt x="0" y="0"/>
                </a:moveTo>
                <a:lnTo>
                  <a:pt x="0" y="127000"/>
                </a:lnTo>
                <a:lnTo>
                  <a:pt x="717041" y="127000"/>
                </a:lnTo>
                <a:lnTo>
                  <a:pt x="717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29745" y="3964127"/>
            <a:ext cx="719549" cy="127472"/>
          </a:xfrm>
          <a:custGeom>
            <a:avLst/>
            <a:gdLst/>
            <a:ahLst/>
            <a:cxnLst/>
            <a:rect l="l" t="t" r="r" b="b"/>
            <a:pathLst>
              <a:path w="717550" h="127000">
                <a:moveTo>
                  <a:pt x="0" y="0"/>
                </a:moveTo>
                <a:lnTo>
                  <a:pt x="0" y="127000"/>
                </a:lnTo>
                <a:lnTo>
                  <a:pt x="717041" y="127000"/>
                </a:lnTo>
                <a:lnTo>
                  <a:pt x="717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25270" y="3298213"/>
            <a:ext cx="127354" cy="388790"/>
          </a:xfrm>
          <a:custGeom>
            <a:avLst/>
            <a:gdLst/>
            <a:ahLst/>
            <a:cxnLst/>
            <a:rect l="l" t="t" r="r" b="b"/>
            <a:pathLst>
              <a:path w="127000" h="387350">
                <a:moveTo>
                  <a:pt x="0" y="0"/>
                </a:moveTo>
                <a:lnTo>
                  <a:pt x="0" y="387096"/>
                </a:lnTo>
                <a:lnTo>
                  <a:pt x="127000" y="387096"/>
                </a:lnTo>
                <a:lnTo>
                  <a:pt x="127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27609" y="4268786"/>
            <a:ext cx="920131" cy="591471"/>
          </a:xfrm>
          <a:custGeom>
            <a:avLst/>
            <a:gdLst/>
            <a:ahLst/>
            <a:cxnLst/>
            <a:rect l="l" t="t" r="r" b="b"/>
            <a:pathLst>
              <a:path w="917575" h="589279">
                <a:moveTo>
                  <a:pt x="0" y="0"/>
                </a:moveTo>
                <a:lnTo>
                  <a:pt x="917448" y="589025"/>
                </a:lnTo>
              </a:path>
            </a:pathLst>
          </a:custGeom>
          <a:ln w="12700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161392" y="3323587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23923" y="4836291"/>
            <a:ext cx="681343" cy="681976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8942" y="339090"/>
                </a:moveTo>
                <a:lnTo>
                  <a:pt x="674508" y="284044"/>
                </a:lnTo>
                <a:lnTo>
                  <a:pt x="661672" y="231843"/>
                </a:lnTo>
                <a:lnTo>
                  <a:pt x="641127" y="183180"/>
                </a:lnTo>
                <a:lnTo>
                  <a:pt x="613568" y="138751"/>
                </a:lnTo>
                <a:lnTo>
                  <a:pt x="579691" y="99250"/>
                </a:lnTo>
                <a:lnTo>
                  <a:pt x="540191" y="65373"/>
                </a:lnTo>
                <a:lnTo>
                  <a:pt x="495761" y="37815"/>
                </a:lnTo>
                <a:lnTo>
                  <a:pt x="447099" y="17269"/>
                </a:lnTo>
                <a:lnTo>
                  <a:pt x="394897" y="4433"/>
                </a:lnTo>
                <a:lnTo>
                  <a:pt x="339852" y="0"/>
                </a:lnTo>
                <a:lnTo>
                  <a:pt x="311908" y="1122"/>
                </a:lnTo>
                <a:lnTo>
                  <a:pt x="258013" y="9844"/>
                </a:lnTo>
                <a:lnTo>
                  <a:pt x="207347" y="26622"/>
                </a:lnTo>
                <a:lnTo>
                  <a:pt x="160602" y="50761"/>
                </a:lnTo>
                <a:lnTo>
                  <a:pt x="118468" y="81565"/>
                </a:lnTo>
                <a:lnTo>
                  <a:pt x="81635" y="118341"/>
                </a:lnTo>
                <a:lnTo>
                  <a:pt x="50793" y="160393"/>
                </a:lnTo>
                <a:lnTo>
                  <a:pt x="26634" y="207026"/>
                </a:lnTo>
                <a:lnTo>
                  <a:pt x="9847" y="257545"/>
                </a:lnTo>
                <a:lnTo>
                  <a:pt x="1122" y="311255"/>
                </a:lnTo>
                <a:lnTo>
                  <a:pt x="0" y="339090"/>
                </a:lnTo>
                <a:lnTo>
                  <a:pt x="1122" y="367033"/>
                </a:lnTo>
                <a:lnTo>
                  <a:pt x="9847" y="420929"/>
                </a:lnTo>
                <a:lnTo>
                  <a:pt x="26634" y="471594"/>
                </a:lnTo>
                <a:lnTo>
                  <a:pt x="50793" y="518339"/>
                </a:lnTo>
                <a:lnTo>
                  <a:pt x="81635" y="560473"/>
                </a:lnTo>
                <a:lnTo>
                  <a:pt x="118468" y="597306"/>
                </a:lnTo>
                <a:lnTo>
                  <a:pt x="160602" y="628148"/>
                </a:lnTo>
                <a:lnTo>
                  <a:pt x="207347" y="652307"/>
                </a:lnTo>
                <a:lnTo>
                  <a:pt x="258013" y="669094"/>
                </a:lnTo>
                <a:lnTo>
                  <a:pt x="311908" y="677819"/>
                </a:lnTo>
                <a:lnTo>
                  <a:pt x="339852" y="678941"/>
                </a:lnTo>
                <a:lnTo>
                  <a:pt x="367686" y="677819"/>
                </a:lnTo>
                <a:lnTo>
                  <a:pt x="421397" y="669094"/>
                </a:lnTo>
                <a:lnTo>
                  <a:pt x="471916" y="652307"/>
                </a:lnTo>
                <a:lnTo>
                  <a:pt x="518549" y="628148"/>
                </a:lnTo>
                <a:lnTo>
                  <a:pt x="560600" y="597306"/>
                </a:lnTo>
                <a:lnTo>
                  <a:pt x="597376" y="560473"/>
                </a:lnTo>
                <a:lnTo>
                  <a:pt x="628181" y="518339"/>
                </a:lnTo>
                <a:lnTo>
                  <a:pt x="652319" y="471594"/>
                </a:lnTo>
                <a:lnTo>
                  <a:pt x="669097" y="420929"/>
                </a:lnTo>
                <a:lnTo>
                  <a:pt x="677819" y="367033"/>
                </a:lnTo>
                <a:lnTo>
                  <a:pt x="678942" y="33909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47511" y="4759808"/>
            <a:ext cx="681343" cy="681976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678942" y="339090"/>
                </a:moveTo>
                <a:lnTo>
                  <a:pt x="674508" y="284044"/>
                </a:lnTo>
                <a:lnTo>
                  <a:pt x="661672" y="231843"/>
                </a:lnTo>
                <a:lnTo>
                  <a:pt x="641127" y="183180"/>
                </a:lnTo>
                <a:lnTo>
                  <a:pt x="613568" y="138751"/>
                </a:lnTo>
                <a:lnTo>
                  <a:pt x="579691" y="99250"/>
                </a:lnTo>
                <a:lnTo>
                  <a:pt x="540191" y="65373"/>
                </a:lnTo>
                <a:lnTo>
                  <a:pt x="495761" y="37815"/>
                </a:lnTo>
                <a:lnTo>
                  <a:pt x="447099" y="17269"/>
                </a:lnTo>
                <a:lnTo>
                  <a:pt x="394897" y="4433"/>
                </a:lnTo>
                <a:lnTo>
                  <a:pt x="339852" y="0"/>
                </a:lnTo>
                <a:lnTo>
                  <a:pt x="311908" y="1122"/>
                </a:lnTo>
                <a:lnTo>
                  <a:pt x="258013" y="9844"/>
                </a:lnTo>
                <a:lnTo>
                  <a:pt x="207347" y="26622"/>
                </a:lnTo>
                <a:lnTo>
                  <a:pt x="160602" y="50761"/>
                </a:lnTo>
                <a:lnTo>
                  <a:pt x="118468" y="81565"/>
                </a:lnTo>
                <a:lnTo>
                  <a:pt x="81635" y="118341"/>
                </a:lnTo>
                <a:lnTo>
                  <a:pt x="50793" y="160393"/>
                </a:lnTo>
                <a:lnTo>
                  <a:pt x="26634" y="207026"/>
                </a:lnTo>
                <a:lnTo>
                  <a:pt x="9847" y="257545"/>
                </a:lnTo>
                <a:lnTo>
                  <a:pt x="1122" y="311255"/>
                </a:lnTo>
                <a:lnTo>
                  <a:pt x="0" y="339090"/>
                </a:lnTo>
                <a:lnTo>
                  <a:pt x="1122" y="367033"/>
                </a:lnTo>
                <a:lnTo>
                  <a:pt x="9847" y="420929"/>
                </a:lnTo>
                <a:lnTo>
                  <a:pt x="26634" y="471594"/>
                </a:lnTo>
                <a:lnTo>
                  <a:pt x="50793" y="518339"/>
                </a:lnTo>
                <a:lnTo>
                  <a:pt x="81635" y="560473"/>
                </a:lnTo>
                <a:lnTo>
                  <a:pt x="118468" y="597306"/>
                </a:lnTo>
                <a:lnTo>
                  <a:pt x="160602" y="628148"/>
                </a:lnTo>
                <a:lnTo>
                  <a:pt x="207347" y="652307"/>
                </a:lnTo>
                <a:lnTo>
                  <a:pt x="258013" y="669094"/>
                </a:lnTo>
                <a:lnTo>
                  <a:pt x="311908" y="677819"/>
                </a:lnTo>
                <a:lnTo>
                  <a:pt x="339852" y="678941"/>
                </a:lnTo>
                <a:lnTo>
                  <a:pt x="367686" y="677819"/>
                </a:lnTo>
                <a:lnTo>
                  <a:pt x="421397" y="669094"/>
                </a:lnTo>
                <a:lnTo>
                  <a:pt x="471916" y="652307"/>
                </a:lnTo>
                <a:lnTo>
                  <a:pt x="518549" y="628148"/>
                </a:lnTo>
                <a:lnTo>
                  <a:pt x="560600" y="597306"/>
                </a:lnTo>
                <a:lnTo>
                  <a:pt x="597376" y="560473"/>
                </a:lnTo>
                <a:lnTo>
                  <a:pt x="628181" y="518339"/>
                </a:lnTo>
                <a:lnTo>
                  <a:pt x="652319" y="471594"/>
                </a:lnTo>
                <a:lnTo>
                  <a:pt x="669097" y="420929"/>
                </a:lnTo>
                <a:lnTo>
                  <a:pt x="677819" y="367033"/>
                </a:lnTo>
                <a:lnTo>
                  <a:pt x="678942" y="33909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47511" y="4759808"/>
            <a:ext cx="681343" cy="681976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339852" y="0"/>
                </a:moveTo>
                <a:lnTo>
                  <a:pt x="284600" y="4433"/>
                </a:lnTo>
                <a:lnTo>
                  <a:pt x="232233" y="17269"/>
                </a:lnTo>
                <a:lnTo>
                  <a:pt x="183441" y="37815"/>
                </a:lnTo>
                <a:lnTo>
                  <a:pt x="138915" y="65373"/>
                </a:lnTo>
                <a:lnTo>
                  <a:pt x="99345" y="99250"/>
                </a:lnTo>
                <a:lnTo>
                  <a:pt x="65422" y="138751"/>
                </a:lnTo>
                <a:lnTo>
                  <a:pt x="37835" y="183180"/>
                </a:lnTo>
                <a:lnTo>
                  <a:pt x="17276" y="231843"/>
                </a:lnTo>
                <a:lnTo>
                  <a:pt x="4434" y="284044"/>
                </a:lnTo>
                <a:lnTo>
                  <a:pt x="0" y="339090"/>
                </a:lnTo>
                <a:lnTo>
                  <a:pt x="1122" y="367033"/>
                </a:lnTo>
                <a:lnTo>
                  <a:pt x="9847" y="420929"/>
                </a:lnTo>
                <a:lnTo>
                  <a:pt x="26634" y="471594"/>
                </a:lnTo>
                <a:lnTo>
                  <a:pt x="50793" y="518339"/>
                </a:lnTo>
                <a:lnTo>
                  <a:pt x="81635" y="560473"/>
                </a:lnTo>
                <a:lnTo>
                  <a:pt x="118468" y="597306"/>
                </a:lnTo>
                <a:lnTo>
                  <a:pt x="160602" y="628148"/>
                </a:lnTo>
                <a:lnTo>
                  <a:pt x="207347" y="652307"/>
                </a:lnTo>
                <a:lnTo>
                  <a:pt x="258013" y="669094"/>
                </a:lnTo>
                <a:lnTo>
                  <a:pt x="311908" y="677819"/>
                </a:lnTo>
                <a:lnTo>
                  <a:pt x="339852" y="678941"/>
                </a:lnTo>
                <a:lnTo>
                  <a:pt x="367686" y="677819"/>
                </a:lnTo>
                <a:lnTo>
                  <a:pt x="421397" y="669094"/>
                </a:lnTo>
                <a:lnTo>
                  <a:pt x="471916" y="652307"/>
                </a:lnTo>
                <a:lnTo>
                  <a:pt x="518549" y="628148"/>
                </a:lnTo>
                <a:lnTo>
                  <a:pt x="560600" y="597306"/>
                </a:lnTo>
                <a:lnTo>
                  <a:pt x="597376" y="560473"/>
                </a:lnTo>
                <a:lnTo>
                  <a:pt x="628181" y="518339"/>
                </a:lnTo>
                <a:lnTo>
                  <a:pt x="652319" y="471594"/>
                </a:lnTo>
                <a:lnTo>
                  <a:pt x="669097" y="420929"/>
                </a:lnTo>
                <a:lnTo>
                  <a:pt x="677819" y="367033"/>
                </a:lnTo>
                <a:lnTo>
                  <a:pt x="678942" y="339090"/>
                </a:lnTo>
                <a:lnTo>
                  <a:pt x="677819" y="311255"/>
                </a:lnTo>
                <a:lnTo>
                  <a:pt x="669097" y="257545"/>
                </a:lnTo>
                <a:lnTo>
                  <a:pt x="652319" y="207026"/>
                </a:lnTo>
                <a:lnTo>
                  <a:pt x="628181" y="160393"/>
                </a:lnTo>
                <a:lnTo>
                  <a:pt x="597376" y="118341"/>
                </a:lnTo>
                <a:lnTo>
                  <a:pt x="560600" y="81565"/>
                </a:lnTo>
                <a:lnTo>
                  <a:pt x="518549" y="50761"/>
                </a:lnTo>
                <a:lnTo>
                  <a:pt x="471916" y="26622"/>
                </a:lnTo>
                <a:lnTo>
                  <a:pt x="421397" y="9844"/>
                </a:lnTo>
                <a:lnTo>
                  <a:pt x="367686" y="1122"/>
                </a:lnTo>
                <a:lnTo>
                  <a:pt x="33985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5" dirty="0">
                <a:latin typeface="Times New Roman"/>
                <a:cs typeface="Times New Roman"/>
              </a:rPr>
              <a:t>Example	</a:t>
            </a:r>
            <a:r>
              <a:rPr lang="en-US" spc="-20" dirty="0">
                <a:latin typeface="Times New Roman"/>
                <a:cs typeface="Times New Roman"/>
              </a:rPr>
              <a:t>of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MST</a:t>
            </a:r>
            <a:br>
              <a:rPr lang="en-US" dirty="0">
                <a:latin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C56DDEC4-2753-4B62-AE31-61560270205E}" type="datetime1">
              <a:rPr lang="en-US" spc="-10" smtClean="0"/>
              <a:t>1/20/19</a:t>
            </a:fld>
            <a:endParaRPr spc="-10" dirty="0"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186796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30349" y="309336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24042" y="441625"/>
            <a:ext cx="3396525" cy="2588321"/>
          </a:xfrm>
          <a:custGeom>
            <a:avLst/>
            <a:gdLst/>
            <a:ahLst/>
            <a:cxnLst/>
            <a:rect l="l" t="t" r="r" b="b"/>
            <a:pathLst>
              <a:path w="3387090" h="2578735">
                <a:moveTo>
                  <a:pt x="3386847" y="1400621"/>
                </a:moveTo>
                <a:lnTo>
                  <a:pt x="3385910" y="1323173"/>
                </a:lnTo>
                <a:lnTo>
                  <a:pt x="3382320" y="1244755"/>
                </a:lnTo>
                <a:lnTo>
                  <a:pt x="3376076" y="1165978"/>
                </a:lnTo>
                <a:lnTo>
                  <a:pt x="3367174" y="1087453"/>
                </a:lnTo>
                <a:lnTo>
                  <a:pt x="3355613" y="1009790"/>
                </a:lnTo>
                <a:lnTo>
                  <a:pt x="3341387" y="933598"/>
                </a:lnTo>
                <a:lnTo>
                  <a:pt x="3324496" y="859490"/>
                </a:lnTo>
                <a:lnTo>
                  <a:pt x="3304936" y="788074"/>
                </a:lnTo>
                <a:lnTo>
                  <a:pt x="3282704" y="719962"/>
                </a:lnTo>
                <a:lnTo>
                  <a:pt x="3257798" y="655763"/>
                </a:lnTo>
                <a:lnTo>
                  <a:pt x="3230214" y="596088"/>
                </a:lnTo>
                <a:lnTo>
                  <a:pt x="3199950" y="541547"/>
                </a:lnTo>
                <a:lnTo>
                  <a:pt x="3167002" y="492751"/>
                </a:lnTo>
                <a:lnTo>
                  <a:pt x="3130382" y="447175"/>
                </a:lnTo>
                <a:lnTo>
                  <a:pt x="3089309" y="402098"/>
                </a:lnTo>
                <a:lnTo>
                  <a:pt x="3044101" y="357834"/>
                </a:lnTo>
                <a:lnTo>
                  <a:pt x="2995071" y="314699"/>
                </a:lnTo>
                <a:lnTo>
                  <a:pt x="2942534" y="273010"/>
                </a:lnTo>
                <a:lnTo>
                  <a:pt x="2886805" y="233080"/>
                </a:lnTo>
                <a:lnTo>
                  <a:pt x="2828199" y="195226"/>
                </a:lnTo>
                <a:lnTo>
                  <a:pt x="2767031" y="159763"/>
                </a:lnTo>
                <a:lnTo>
                  <a:pt x="2703616" y="127007"/>
                </a:lnTo>
                <a:lnTo>
                  <a:pt x="2638269" y="97273"/>
                </a:lnTo>
                <a:lnTo>
                  <a:pt x="2571305" y="70877"/>
                </a:lnTo>
                <a:lnTo>
                  <a:pt x="2503038" y="48134"/>
                </a:lnTo>
                <a:lnTo>
                  <a:pt x="2433784" y="29359"/>
                </a:lnTo>
                <a:lnTo>
                  <a:pt x="2363856" y="14868"/>
                </a:lnTo>
                <a:lnTo>
                  <a:pt x="2293572" y="4976"/>
                </a:lnTo>
                <a:lnTo>
                  <a:pt x="2223244" y="0"/>
                </a:lnTo>
                <a:lnTo>
                  <a:pt x="2153188" y="253"/>
                </a:lnTo>
                <a:lnTo>
                  <a:pt x="2083719" y="6053"/>
                </a:lnTo>
                <a:lnTo>
                  <a:pt x="2015152" y="17714"/>
                </a:lnTo>
                <a:lnTo>
                  <a:pt x="1947802" y="35551"/>
                </a:lnTo>
                <a:lnTo>
                  <a:pt x="1879473" y="61475"/>
                </a:lnTo>
                <a:lnTo>
                  <a:pt x="1808056" y="96820"/>
                </a:lnTo>
                <a:lnTo>
                  <a:pt x="1733994" y="140697"/>
                </a:lnTo>
                <a:lnTo>
                  <a:pt x="1657730" y="192219"/>
                </a:lnTo>
                <a:lnTo>
                  <a:pt x="1579708" y="250495"/>
                </a:lnTo>
                <a:lnTo>
                  <a:pt x="1500372" y="314638"/>
                </a:lnTo>
                <a:lnTo>
                  <a:pt x="1420165" y="383758"/>
                </a:lnTo>
                <a:lnTo>
                  <a:pt x="1339531" y="456968"/>
                </a:lnTo>
                <a:lnTo>
                  <a:pt x="1258912" y="533378"/>
                </a:lnTo>
                <a:lnTo>
                  <a:pt x="1178754" y="612100"/>
                </a:lnTo>
                <a:lnTo>
                  <a:pt x="1099498" y="692244"/>
                </a:lnTo>
                <a:lnTo>
                  <a:pt x="1021588" y="772923"/>
                </a:lnTo>
                <a:lnTo>
                  <a:pt x="945468" y="853248"/>
                </a:lnTo>
                <a:lnTo>
                  <a:pt x="871582" y="932330"/>
                </a:lnTo>
                <a:lnTo>
                  <a:pt x="607242" y="1218454"/>
                </a:lnTo>
                <a:lnTo>
                  <a:pt x="551175" y="1277990"/>
                </a:lnTo>
                <a:lnTo>
                  <a:pt x="500002" y="1330951"/>
                </a:lnTo>
                <a:lnTo>
                  <a:pt x="324096" y="1508924"/>
                </a:lnTo>
                <a:lnTo>
                  <a:pt x="285916" y="1548109"/>
                </a:lnTo>
                <a:lnTo>
                  <a:pt x="250076" y="1585486"/>
                </a:lnTo>
                <a:lnTo>
                  <a:pt x="216587" y="1621211"/>
                </a:lnTo>
                <a:lnTo>
                  <a:pt x="185461" y="1655441"/>
                </a:lnTo>
                <a:lnTo>
                  <a:pt x="156707" y="1688335"/>
                </a:lnTo>
                <a:lnTo>
                  <a:pt x="130337" y="1720048"/>
                </a:lnTo>
                <a:lnTo>
                  <a:pt x="106361" y="1750738"/>
                </a:lnTo>
                <a:lnTo>
                  <a:pt x="65638" y="1809677"/>
                </a:lnTo>
                <a:lnTo>
                  <a:pt x="34623" y="1866411"/>
                </a:lnTo>
                <a:lnTo>
                  <a:pt x="13403" y="1922196"/>
                </a:lnTo>
                <a:lnTo>
                  <a:pt x="2066" y="1978290"/>
                </a:lnTo>
                <a:lnTo>
                  <a:pt x="0" y="2035685"/>
                </a:lnTo>
                <a:lnTo>
                  <a:pt x="1326" y="2064538"/>
                </a:lnTo>
                <a:lnTo>
                  <a:pt x="9061" y="2121919"/>
                </a:lnTo>
                <a:lnTo>
                  <a:pt x="24750" y="2178268"/>
                </a:lnTo>
                <a:lnTo>
                  <a:pt x="49813" y="2232860"/>
                </a:lnTo>
                <a:lnTo>
                  <a:pt x="85665" y="2284975"/>
                </a:lnTo>
                <a:lnTo>
                  <a:pt x="133724" y="2333890"/>
                </a:lnTo>
                <a:lnTo>
                  <a:pt x="195408" y="2378881"/>
                </a:lnTo>
                <a:lnTo>
                  <a:pt x="231802" y="2399680"/>
                </a:lnTo>
                <a:lnTo>
                  <a:pt x="272134" y="2419227"/>
                </a:lnTo>
                <a:lnTo>
                  <a:pt x="316580" y="2437433"/>
                </a:lnTo>
                <a:lnTo>
                  <a:pt x="365318" y="2454206"/>
                </a:lnTo>
                <a:lnTo>
                  <a:pt x="418526" y="2469457"/>
                </a:lnTo>
                <a:lnTo>
                  <a:pt x="476380" y="2483095"/>
                </a:lnTo>
                <a:lnTo>
                  <a:pt x="541398" y="2495778"/>
                </a:lnTo>
                <a:lnTo>
                  <a:pt x="615358" y="2507927"/>
                </a:lnTo>
                <a:lnTo>
                  <a:pt x="697326" y="2519444"/>
                </a:lnTo>
                <a:lnTo>
                  <a:pt x="786368" y="2530230"/>
                </a:lnTo>
                <a:lnTo>
                  <a:pt x="881550" y="2540186"/>
                </a:lnTo>
                <a:lnTo>
                  <a:pt x="981938" y="2549213"/>
                </a:lnTo>
                <a:lnTo>
                  <a:pt x="1086599" y="2557213"/>
                </a:lnTo>
                <a:lnTo>
                  <a:pt x="1194599" y="2564087"/>
                </a:lnTo>
                <a:lnTo>
                  <a:pt x="1305003" y="2569735"/>
                </a:lnTo>
                <a:lnTo>
                  <a:pt x="1416879" y="2574059"/>
                </a:lnTo>
                <a:lnTo>
                  <a:pt x="1529291" y="2576960"/>
                </a:lnTo>
                <a:lnTo>
                  <a:pt x="1641307" y="2578339"/>
                </a:lnTo>
                <a:lnTo>
                  <a:pt x="1751993" y="2578097"/>
                </a:lnTo>
                <a:lnTo>
                  <a:pt x="1860414" y="2576136"/>
                </a:lnTo>
                <a:lnTo>
                  <a:pt x="1965638" y="2572356"/>
                </a:lnTo>
                <a:lnTo>
                  <a:pt x="2066729" y="2566659"/>
                </a:lnTo>
                <a:lnTo>
                  <a:pt x="2162754" y="2558946"/>
                </a:lnTo>
                <a:lnTo>
                  <a:pt x="2252780" y="2549117"/>
                </a:lnTo>
                <a:lnTo>
                  <a:pt x="2335873" y="2537075"/>
                </a:lnTo>
                <a:lnTo>
                  <a:pt x="2411098" y="2522719"/>
                </a:lnTo>
                <a:lnTo>
                  <a:pt x="2480847" y="2506425"/>
                </a:lnTo>
                <a:lnTo>
                  <a:pt x="2548124" y="2488402"/>
                </a:lnTo>
                <a:lnTo>
                  <a:pt x="2612914" y="2468646"/>
                </a:lnTo>
                <a:lnTo>
                  <a:pt x="2675201" y="2447153"/>
                </a:lnTo>
                <a:lnTo>
                  <a:pt x="2734972" y="2423921"/>
                </a:lnTo>
                <a:lnTo>
                  <a:pt x="2792211" y="2398946"/>
                </a:lnTo>
                <a:lnTo>
                  <a:pt x="2846903" y="2372224"/>
                </a:lnTo>
                <a:lnTo>
                  <a:pt x="2899034" y="2343753"/>
                </a:lnTo>
                <a:lnTo>
                  <a:pt x="2948589" y="2313528"/>
                </a:lnTo>
                <a:lnTo>
                  <a:pt x="2995552" y="2281546"/>
                </a:lnTo>
                <a:lnTo>
                  <a:pt x="3039910" y="2247804"/>
                </a:lnTo>
                <a:lnTo>
                  <a:pt x="3081646" y="2212299"/>
                </a:lnTo>
                <a:lnTo>
                  <a:pt x="3120747" y="2175026"/>
                </a:lnTo>
                <a:lnTo>
                  <a:pt x="3157197" y="2135983"/>
                </a:lnTo>
                <a:lnTo>
                  <a:pt x="3190982" y="2095166"/>
                </a:lnTo>
                <a:lnTo>
                  <a:pt x="3222086" y="2052571"/>
                </a:lnTo>
                <a:lnTo>
                  <a:pt x="3250495" y="2008196"/>
                </a:lnTo>
                <a:lnTo>
                  <a:pt x="3276194" y="1962037"/>
                </a:lnTo>
                <a:lnTo>
                  <a:pt x="3299168" y="1914090"/>
                </a:lnTo>
                <a:lnTo>
                  <a:pt x="3319402" y="1864351"/>
                </a:lnTo>
                <a:lnTo>
                  <a:pt x="3336947" y="1810778"/>
                </a:lnTo>
                <a:lnTo>
                  <a:pt x="3351860" y="1751962"/>
                </a:lnTo>
                <a:lnTo>
                  <a:pt x="3364138" y="1688516"/>
                </a:lnTo>
                <a:lnTo>
                  <a:pt x="3373779" y="1621048"/>
                </a:lnTo>
                <a:lnTo>
                  <a:pt x="3380779" y="1550169"/>
                </a:lnTo>
                <a:lnTo>
                  <a:pt x="3385136" y="1476490"/>
                </a:lnTo>
                <a:lnTo>
                  <a:pt x="3386847" y="1400621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0203" y="925946"/>
            <a:ext cx="3234149" cy="1872565"/>
          </a:xfrm>
          <a:custGeom>
            <a:avLst/>
            <a:gdLst/>
            <a:ahLst/>
            <a:cxnLst/>
            <a:rect l="l" t="t" r="r" b="b"/>
            <a:pathLst>
              <a:path w="3225165" h="1865630">
                <a:moveTo>
                  <a:pt x="3224633" y="313615"/>
                </a:moveTo>
                <a:lnTo>
                  <a:pt x="3214046" y="260193"/>
                </a:lnTo>
                <a:lnTo>
                  <a:pt x="3181224" y="212214"/>
                </a:lnTo>
                <a:lnTo>
                  <a:pt x="3124959" y="169553"/>
                </a:lnTo>
                <a:lnTo>
                  <a:pt x="3087691" y="150236"/>
                </a:lnTo>
                <a:lnTo>
                  <a:pt x="3044143" y="132264"/>
                </a:lnTo>
                <a:lnTo>
                  <a:pt x="2994174" y="115637"/>
                </a:lnTo>
                <a:lnTo>
                  <a:pt x="2937641" y="100356"/>
                </a:lnTo>
                <a:lnTo>
                  <a:pt x="2874404" y="86423"/>
                </a:lnTo>
                <a:lnTo>
                  <a:pt x="2799438" y="73366"/>
                </a:lnTo>
                <a:lnTo>
                  <a:pt x="2708943" y="61014"/>
                </a:lnTo>
                <a:lnTo>
                  <a:pt x="2604619" y="49480"/>
                </a:lnTo>
                <a:lnTo>
                  <a:pt x="2488162" y="38874"/>
                </a:lnTo>
                <a:lnTo>
                  <a:pt x="2361269" y="29309"/>
                </a:lnTo>
                <a:lnTo>
                  <a:pt x="2225637" y="20895"/>
                </a:lnTo>
                <a:lnTo>
                  <a:pt x="2082965" y="13744"/>
                </a:lnTo>
                <a:lnTo>
                  <a:pt x="1934950" y="7968"/>
                </a:lnTo>
                <a:lnTo>
                  <a:pt x="1783288" y="3677"/>
                </a:lnTo>
                <a:lnTo>
                  <a:pt x="1629677" y="984"/>
                </a:lnTo>
                <a:lnTo>
                  <a:pt x="1475815" y="0"/>
                </a:lnTo>
                <a:lnTo>
                  <a:pt x="1323399" y="835"/>
                </a:lnTo>
                <a:lnTo>
                  <a:pt x="1174126" y="3603"/>
                </a:lnTo>
                <a:lnTo>
                  <a:pt x="1029694" y="8413"/>
                </a:lnTo>
                <a:lnTo>
                  <a:pt x="891799" y="15379"/>
                </a:lnTo>
                <a:lnTo>
                  <a:pt x="762140" y="24610"/>
                </a:lnTo>
                <a:lnTo>
                  <a:pt x="642414" y="36218"/>
                </a:lnTo>
                <a:lnTo>
                  <a:pt x="534317" y="50316"/>
                </a:lnTo>
                <a:lnTo>
                  <a:pt x="439548" y="67014"/>
                </a:lnTo>
                <a:lnTo>
                  <a:pt x="359804" y="86423"/>
                </a:lnTo>
                <a:lnTo>
                  <a:pt x="292682" y="109074"/>
                </a:lnTo>
                <a:lnTo>
                  <a:pt x="234261" y="135456"/>
                </a:lnTo>
                <a:lnTo>
                  <a:pt x="183961" y="165276"/>
                </a:lnTo>
                <a:lnTo>
                  <a:pt x="141202" y="198242"/>
                </a:lnTo>
                <a:lnTo>
                  <a:pt x="105403" y="234061"/>
                </a:lnTo>
                <a:lnTo>
                  <a:pt x="75986" y="272439"/>
                </a:lnTo>
                <a:lnTo>
                  <a:pt x="52369" y="313086"/>
                </a:lnTo>
                <a:lnTo>
                  <a:pt x="33973" y="355708"/>
                </a:lnTo>
                <a:lnTo>
                  <a:pt x="20217" y="400012"/>
                </a:lnTo>
                <a:lnTo>
                  <a:pt x="10522" y="445706"/>
                </a:lnTo>
                <a:lnTo>
                  <a:pt x="4308" y="492497"/>
                </a:lnTo>
                <a:lnTo>
                  <a:pt x="993" y="540093"/>
                </a:lnTo>
                <a:lnTo>
                  <a:pt x="0" y="588202"/>
                </a:lnTo>
                <a:lnTo>
                  <a:pt x="746" y="636529"/>
                </a:lnTo>
                <a:lnTo>
                  <a:pt x="2652" y="684784"/>
                </a:lnTo>
                <a:lnTo>
                  <a:pt x="7625" y="779903"/>
                </a:lnTo>
                <a:lnTo>
                  <a:pt x="9532" y="826182"/>
                </a:lnTo>
                <a:lnTo>
                  <a:pt x="10278" y="871218"/>
                </a:lnTo>
                <a:lnTo>
                  <a:pt x="10278" y="1069886"/>
                </a:lnTo>
                <a:lnTo>
                  <a:pt x="12204" y="1102474"/>
                </a:lnTo>
                <a:lnTo>
                  <a:pt x="16630" y="1153199"/>
                </a:lnTo>
                <a:lnTo>
                  <a:pt x="22568" y="1204673"/>
                </a:lnTo>
                <a:lnTo>
                  <a:pt x="30034" y="1256513"/>
                </a:lnTo>
                <a:lnTo>
                  <a:pt x="39045" y="1308336"/>
                </a:lnTo>
                <a:lnTo>
                  <a:pt x="49617" y="1359758"/>
                </a:lnTo>
                <a:lnTo>
                  <a:pt x="61767" y="1410398"/>
                </a:lnTo>
                <a:lnTo>
                  <a:pt x="75511" y="1459872"/>
                </a:lnTo>
                <a:lnTo>
                  <a:pt x="90867" y="1507797"/>
                </a:lnTo>
                <a:lnTo>
                  <a:pt x="107850" y="1553790"/>
                </a:lnTo>
                <a:lnTo>
                  <a:pt x="126477" y="1597469"/>
                </a:lnTo>
                <a:lnTo>
                  <a:pt x="146766" y="1638450"/>
                </a:lnTo>
                <a:lnTo>
                  <a:pt x="168731" y="1676351"/>
                </a:lnTo>
                <a:lnTo>
                  <a:pt x="192391" y="1710789"/>
                </a:lnTo>
                <a:lnTo>
                  <a:pt x="217761" y="1741380"/>
                </a:lnTo>
                <a:lnTo>
                  <a:pt x="273698" y="1789493"/>
                </a:lnTo>
                <a:lnTo>
                  <a:pt x="335522" y="1823173"/>
                </a:lnTo>
                <a:lnTo>
                  <a:pt x="402159" y="1846972"/>
                </a:lnTo>
                <a:lnTo>
                  <a:pt x="474356" y="1860933"/>
                </a:lnTo>
                <a:lnTo>
                  <a:pt x="512773" y="1864236"/>
                </a:lnTo>
                <a:lnTo>
                  <a:pt x="552858" y="1865096"/>
                </a:lnTo>
                <a:lnTo>
                  <a:pt x="594707" y="1863516"/>
                </a:lnTo>
                <a:lnTo>
                  <a:pt x="638410" y="1859502"/>
                </a:lnTo>
                <a:lnTo>
                  <a:pt x="684063" y="1853059"/>
                </a:lnTo>
                <a:lnTo>
                  <a:pt x="731758" y="1844192"/>
                </a:lnTo>
                <a:lnTo>
                  <a:pt x="781587" y="1832907"/>
                </a:lnTo>
                <a:lnTo>
                  <a:pt x="833645" y="1819209"/>
                </a:lnTo>
                <a:lnTo>
                  <a:pt x="888025" y="1803102"/>
                </a:lnTo>
                <a:lnTo>
                  <a:pt x="944819" y="1784592"/>
                </a:lnTo>
                <a:lnTo>
                  <a:pt x="1004121" y="1763684"/>
                </a:lnTo>
                <a:lnTo>
                  <a:pt x="1066023" y="1740383"/>
                </a:lnTo>
                <a:lnTo>
                  <a:pt x="1130620" y="1714694"/>
                </a:lnTo>
                <a:lnTo>
                  <a:pt x="1198004" y="1686623"/>
                </a:lnTo>
                <a:lnTo>
                  <a:pt x="1271370" y="1654278"/>
                </a:lnTo>
                <a:lnTo>
                  <a:pt x="1353130" y="1616366"/>
                </a:lnTo>
                <a:lnTo>
                  <a:pt x="1442201" y="1573446"/>
                </a:lnTo>
                <a:lnTo>
                  <a:pt x="1537503" y="1526079"/>
                </a:lnTo>
                <a:lnTo>
                  <a:pt x="1637952" y="1474823"/>
                </a:lnTo>
                <a:lnTo>
                  <a:pt x="1742468" y="1420238"/>
                </a:lnTo>
                <a:lnTo>
                  <a:pt x="1849968" y="1362883"/>
                </a:lnTo>
                <a:lnTo>
                  <a:pt x="1959370" y="1303319"/>
                </a:lnTo>
                <a:lnTo>
                  <a:pt x="2069593" y="1242104"/>
                </a:lnTo>
                <a:lnTo>
                  <a:pt x="2179555" y="1179798"/>
                </a:lnTo>
                <a:lnTo>
                  <a:pt x="2288174" y="1116960"/>
                </a:lnTo>
                <a:lnTo>
                  <a:pt x="2394368" y="1054151"/>
                </a:lnTo>
                <a:lnTo>
                  <a:pt x="2497056" y="991929"/>
                </a:lnTo>
                <a:lnTo>
                  <a:pt x="2595155" y="930854"/>
                </a:lnTo>
                <a:lnTo>
                  <a:pt x="2687583" y="871486"/>
                </a:lnTo>
                <a:lnTo>
                  <a:pt x="2773259" y="814383"/>
                </a:lnTo>
                <a:lnTo>
                  <a:pt x="2851101" y="760106"/>
                </a:lnTo>
                <a:lnTo>
                  <a:pt x="2920027" y="709214"/>
                </a:lnTo>
                <a:lnTo>
                  <a:pt x="2978956" y="662267"/>
                </a:lnTo>
                <a:lnTo>
                  <a:pt x="3026804" y="619823"/>
                </a:lnTo>
                <a:lnTo>
                  <a:pt x="3066723" y="580481"/>
                </a:lnTo>
                <a:lnTo>
                  <a:pt x="3102487" y="542467"/>
                </a:lnTo>
                <a:lnTo>
                  <a:pt x="3133957" y="505780"/>
                </a:lnTo>
                <a:lnTo>
                  <a:pt x="3160989" y="470422"/>
                </a:lnTo>
                <a:lnTo>
                  <a:pt x="3183443" y="436396"/>
                </a:lnTo>
                <a:lnTo>
                  <a:pt x="3214046" y="372338"/>
                </a:lnTo>
                <a:lnTo>
                  <a:pt x="3221912" y="342309"/>
                </a:lnTo>
                <a:lnTo>
                  <a:pt x="3224633" y="313615"/>
                </a:lnTo>
                <a:close/>
              </a:path>
              <a:path w="3225165" h="1865630">
                <a:moveTo>
                  <a:pt x="10278" y="1069886"/>
                </a:moveTo>
                <a:lnTo>
                  <a:pt x="10278" y="871218"/>
                </a:lnTo>
                <a:lnTo>
                  <a:pt x="9284" y="914717"/>
                </a:lnTo>
                <a:lnTo>
                  <a:pt x="7829" y="958619"/>
                </a:lnTo>
                <a:lnTo>
                  <a:pt x="7820" y="1004801"/>
                </a:lnTo>
                <a:lnTo>
                  <a:pt x="9273" y="1052880"/>
                </a:lnTo>
                <a:lnTo>
                  <a:pt x="10278" y="1069886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4075" y="3826673"/>
            <a:ext cx="9365353" cy="2390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294916" indent="-637">
              <a:lnSpc>
                <a:spcPts val="3389"/>
              </a:lnSpc>
              <a:tabLst>
                <a:tab pos="4924403" algn="l"/>
              </a:tabLst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Theorem.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subtree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3200" spc="-383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</a:t>
            </a:r>
            <a:r>
              <a:rPr sz="3200" spc="-5" dirty="0">
                <a:latin typeface="Times New Roman"/>
                <a:cs typeface="Times New Roman"/>
              </a:rPr>
              <a:t> MS</a:t>
            </a:r>
            <a:r>
              <a:rPr sz="3200" dirty="0">
                <a:latin typeface="Times New Roman"/>
                <a:cs typeface="Times New Roman"/>
              </a:rPr>
              <a:t>T 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3200" spc="-376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subgrap</a:t>
            </a:r>
            <a:r>
              <a:rPr sz="3200" dirty="0">
                <a:latin typeface="Times New Roman"/>
                <a:cs typeface="Times New Roman"/>
              </a:rPr>
              <a:t>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G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induced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vertices</a:t>
            </a:r>
            <a:r>
              <a:rPr sz="3200" dirty="0">
                <a:latin typeface="Times New Roman"/>
                <a:cs typeface="Times New Roman"/>
              </a:rPr>
              <a:t> 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  <a:p>
            <a:pPr marL="1989253">
              <a:lnSpc>
                <a:spcPts val="3727"/>
              </a:lnSpc>
              <a:spcBef>
                <a:spcPts val="176"/>
              </a:spcBef>
            </a:pP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3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3200" spc="-39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vertices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latin typeface="Times New Roman"/>
                <a:cs typeface="Times New Roman"/>
              </a:rPr>
              <a:t>,</a:t>
            </a:r>
          </a:p>
          <a:p>
            <a:pPr marL="1989253">
              <a:lnSpc>
                <a:spcPts val="3727"/>
              </a:lnSpc>
            </a:pP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3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3200" spc="-39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spc="-30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44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L="12739">
              <a:spcBef>
                <a:spcPts val="371"/>
              </a:spcBef>
            </a:pPr>
            <a:r>
              <a:rPr sz="3200" spc="-20" dirty="0">
                <a:latin typeface="Times New Roman"/>
                <a:cs typeface="Times New Roman"/>
              </a:rPr>
              <a:t>Similarly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84936" y="1952808"/>
            <a:ext cx="385882" cy="507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3200" baseline="-21164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82938" y="1570388"/>
            <a:ext cx="2521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09118" y="1784940"/>
            <a:ext cx="159192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1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96219" y="1350116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15575" y="2441518"/>
            <a:ext cx="2069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/>
            <a:r>
              <a:rPr spc="-25" dirty="0"/>
              <a:t>Optimal</a:t>
            </a:r>
            <a:r>
              <a:rPr spc="-10" dirty="0"/>
              <a:t> </a:t>
            </a:r>
            <a:r>
              <a:rPr lang="en-US" spc="-20" dirty="0"/>
              <a:t>S</a:t>
            </a:r>
            <a:r>
              <a:rPr spc="-20" dirty="0"/>
              <a:t>ubstructure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E88B4A18-3C35-4AF0-BE4D-749EACC8006F}" type="datetime1">
              <a:rPr lang="en-US" spc="-10" smtClean="0"/>
              <a:t>1/20/19</a:t>
            </a:fld>
            <a:endParaRPr spc="-10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12" name="object 12"/>
          <p:cNvSpPr txBox="1"/>
          <p:nvPr/>
        </p:nvSpPr>
        <p:spPr>
          <a:xfrm>
            <a:off x="242349" y="1174537"/>
            <a:ext cx="2590375" cy="1467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1702"/>
            <a:r>
              <a:rPr sz="3200" dirty="0">
                <a:latin typeface="Times New Roman"/>
                <a:cs typeface="Times New Roman"/>
              </a:rPr>
              <a:t>MST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  <a:p>
            <a:pPr algn="ctr">
              <a:lnSpc>
                <a:spcPts val="3205"/>
              </a:lnSpc>
              <a:spcBef>
                <a:spcPts val="1249"/>
              </a:spcBef>
            </a:pPr>
            <a:r>
              <a:rPr sz="2800" spc="-5" dirty="0">
                <a:latin typeface="Times New Roman"/>
                <a:cs typeface="Times New Roman"/>
              </a:rPr>
              <a:t>(Othe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edges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f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endParaRPr sz="2800" dirty="0">
              <a:latin typeface="Times New Roman"/>
              <a:cs typeface="Times New Roman"/>
            </a:endParaRPr>
          </a:p>
          <a:p>
            <a:pPr algn="ctr">
              <a:lnSpc>
                <a:spcPts val="3205"/>
              </a:lnSpc>
            </a:pPr>
            <a:r>
              <a:rPr sz="2800" spc="-5" dirty="0">
                <a:latin typeface="Times New Roman"/>
                <a:cs typeface="Times New Roman"/>
              </a:rPr>
              <a:t>ar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no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shown.)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09048" y="1794625"/>
            <a:ext cx="881925" cy="671141"/>
          </a:xfrm>
          <a:custGeom>
            <a:avLst/>
            <a:gdLst/>
            <a:ahLst/>
            <a:cxnLst/>
            <a:rect l="l" t="t" r="r" b="b"/>
            <a:pathLst>
              <a:path w="879475" h="668655">
                <a:moveTo>
                  <a:pt x="65529" y="590431"/>
                </a:moveTo>
                <a:lnTo>
                  <a:pt x="61795" y="587723"/>
                </a:lnTo>
                <a:lnTo>
                  <a:pt x="50730" y="583820"/>
                </a:lnTo>
                <a:lnTo>
                  <a:pt x="38924" y="583114"/>
                </a:lnTo>
                <a:lnTo>
                  <a:pt x="27056" y="585707"/>
                </a:lnTo>
                <a:lnTo>
                  <a:pt x="15804" y="591699"/>
                </a:lnTo>
                <a:lnTo>
                  <a:pt x="7874" y="599608"/>
                </a:lnTo>
                <a:lnTo>
                  <a:pt x="2530" y="609172"/>
                </a:lnTo>
                <a:lnTo>
                  <a:pt x="0" y="619993"/>
                </a:lnTo>
                <a:lnTo>
                  <a:pt x="510" y="631672"/>
                </a:lnTo>
                <a:lnTo>
                  <a:pt x="32324" y="667545"/>
                </a:lnTo>
                <a:lnTo>
                  <a:pt x="33462" y="667637"/>
                </a:lnTo>
                <a:lnTo>
                  <a:pt x="33462" y="613898"/>
                </a:lnTo>
                <a:lnTo>
                  <a:pt x="65529" y="590431"/>
                </a:lnTo>
                <a:close/>
              </a:path>
              <a:path w="879475" h="668655">
                <a:moveTo>
                  <a:pt x="81335" y="613991"/>
                </a:moveTo>
                <a:lnTo>
                  <a:pt x="78929" y="606745"/>
                </a:lnTo>
                <a:lnTo>
                  <a:pt x="71440" y="594720"/>
                </a:lnTo>
                <a:lnTo>
                  <a:pt x="65529" y="590431"/>
                </a:lnTo>
                <a:lnTo>
                  <a:pt x="33462" y="613898"/>
                </a:lnTo>
                <a:lnTo>
                  <a:pt x="50226" y="636758"/>
                </a:lnTo>
                <a:lnTo>
                  <a:pt x="81335" y="613991"/>
                </a:lnTo>
                <a:close/>
              </a:path>
              <a:path w="879475" h="668655">
                <a:moveTo>
                  <a:pt x="83631" y="630349"/>
                </a:moveTo>
                <a:lnTo>
                  <a:pt x="82914" y="618744"/>
                </a:lnTo>
                <a:lnTo>
                  <a:pt x="81335" y="613991"/>
                </a:lnTo>
                <a:lnTo>
                  <a:pt x="50226" y="636758"/>
                </a:lnTo>
                <a:lnTo>
                  <a:pt x="33462" y="613898"/>
                </a:lnTo>
                <a:lnTo>
                  <a:pt x="33462" y="667637"/>
                </a:lnTo>
                <a:lnTo>
                  <a:pt x="44153" y="668501"/>
                </a:lnTo>
                <a:lnTo>
                  <a:pt x="81316" y="641196"/>
                </a:lnTo>
                <a:lnTo>
                  <a:pt x="83631" y="630349"/>
                </a:lnTo>
                <a:close/>
              </a:path>
              <a:path w="879475" h="668655">
                <a:moveTo>
                  <a:pt x="813500" y="78193"/>
                </a:moveTo>
                <a:lnTo>
                  <a:pt x="807493" y="74016"/>
                </a:lnTo>
                <a:lnTo>
                  <a:pt x="800041" y="61833"/>
                </a:lnTo>
                <a:lnTo>
                  <a:pt x="797653" y="54662"/>
                </a:lnTo>
                <a:lnTo>
                  <a:pt x="65529" y="590431"/>
                </a:lnTo>
                <a:lnTo>
                  <a:pt x="71440" y="594720"/>
                </a:lnTo>
                <a:lnTo>
                  <a:pt x="78929" y="606745"/>
                </a:lnTo>
                <a:lnTo>
                  <a:pt x="81335" y="613991"/>
                </a:lnTo>
                <a:lnTo>
                  <a:pt x="813500" y="78193"/>
                </a:lnTo>
                <a:close/>
              </a:path>
              <a:path w="879475" h="668655">
                <a:moveTo>
                  <a:pt x="878863" y="48556"/>
                </a:moveTo>
                <a:lnTo>
                  <a:pt x="867250" y="12068"/>
                </a:lnTo>
                <a:lnTo>
                  <a:pt x="834642" y="0"/>
                </a:lnTo>
                <a:lnTo>
                  <a:pt x="822733" y="2385"/>
                </a:lnTo>
                <a:lnTo>
                  <a:pt x="795191" y="38017"/>
                </a:lnTo>
                <a:lnTo>
                  <a:pt x="796005" y="49712"/>
                </a:lnTo>
                <a:lnTo>
                  <a:pt x="797653" y="54662"/>
                </a:lnTo>
                <a:lnTo>
                  <a:pt x="828989" y="31730"/>
                </a:lnTo>
                <a:lnTo>
                  <a:pt x="845754" y="54590"/>
                </a:lnTo>
                <a:lnTo>
                  <a:pt x="845754" y="84221"/>
                </a:lnTo>
                <a:lnTo>
                  <a:pt x="852121" y="82833"/>
                </a:lnTo>
                <a:lnTo>
                  <a:pt x="863226" y="76928"/>
                </a:lnTo>
                <a:lnTo>
                  <a:pt x="871168" y="69025"/>
                </a:lnTo>
                <a:lnTo>
                  <a:pt x="876440" y="59437"/>
                </a:lnTo>
                <a:lnTo>
                  <a:pt x="878863" y="48556"/>
                </a:lnTo>
                <a:close/>
              </a:path>
              <a:path w="879475" h="668655">
                <a:moveTo>
                  <a:pt x="845754" y="54590"/>
                </a:moveTo>
                <a:lnTo>
                  <a:pt x="828989" y="31730"/>
                </a:lnTo>
                <a:lnTo>
                  <a:pt x="797653" y="54662"/>
                </a:lnTo>
                <a:lnTo>
                  <a:pt x="800041" y="61833"/>
                </a:lnTo>
                <a:lnTo>
                  <a:pt x="807493" y="74016"/>
                </a:lnTo>
                <a:lnTo>
                  <a:pt x="813500" y="78193"/>
                </a:lnTo>
                <a:lnTo>
                  <a:pt x="845754" y="54590"/>
                </a:lnTo>
                <a:close/>
              </a:path>
              <a:path w="879475" h="668655">
                <a:moveTo>
                  <a:pt x="845754" y="84221"/>
                </a:moveTo>
                <a:lnTo>
                  <a:pt x="845754" y="54590"/>
                </a:lnTo>
                <a:lnTo>
                  <a:pt x="813500" y="78193"/>
                </a:lnTo>
                <a:lnTo>
                  <a:pt x="817386" y="80896"/>
                </a:lnTo>
                <a:lnTo>
                  <a:pt x="828553" y="84722"/>
                </a:lnTo>
                <a:lnTo>
                  <a:pt x="840347" y="85400"/>
                </a:lnTo>
                <a:lnTo>
                  <a:pt x="845754" y="842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08271" y="1208761"/>
            <a:ext cx="883197" cy="671778"/>
          </a:xfrm>
          <a:custGeom>
            <a:avLst/>
            <a:gdLst/>
            <a:ahLst/>
            <a:cxnLst/>
            <a:rect l="l" t="t" r="r" b="b"/>
            <a:pathLst>
              <a:path w="880745" h="669289">
                <a:moveTo>
                  <a:pt x="85136" y="37981"/>
                </a:moveTo>
                <a:lnTo>
                  <a:pt x="57088" y="2242"/>
                </a:lnTo>
                <a:lnTo>
                  <a:pt x="46296" y="0"/>
                </a:lnTo>
                <a:lnTo>
                  <a:pt x="35194" y="938"/>
                </a:lnTo>
                <a:lnTo>
                  <a:pt x="542" y="34625"/>
                </a:lnTo>
                <a:lnTo>
                  <a:pt x="0" y="46399"/>
                </a:lnTo>
                <a:lnTo>
                  <a:pt x="2747" y="57813"/>
                </a:lnTo>
                <a:lnTo>
                  <a:pt x="34237" y="83807"/>
                </a:lnTo>
                <a:lnTo>
                  <a:pt x="34237" y="53829"/>
                </a:lnTo>
                <a:lnTo>
                  <a:pt x="51001" y="30969"/>
                </a:lnTo>
                <a:lnTo>
                  <a:pt x="83139" y="54580"/>
                </a:lnTo>
                <a:lnTo>
                  <a:pt x="84772" y="49668"/>
                </a:lnTo>
                <a:lnTo>
                  <a:pt x="85136" y="37981"/>
                </a:lnTo>
                <a:close/>
              </a:path>
              <a:path w="880745" h="669289">
                <a:moveTo>
                  <a:pt x="83139" y="54580"/>
                </a:moveTo>
                <a:lnTo>
                  <a:pt x="51001" y="30969"/>
                </a:lnTo>
                <a:lnTo>
                  <a:pt x="34237" y="53829"/>
                </a:lnTo>
                <a:lnTo>
                  <a:pt x="65193" y="76572"/>
                </a:lnTo>
                <a:lnTo>
                  <a:pt x="71624" y="71885"/>
                </a:lnTo>
                <a:lnTo>
                  <a:pt x="81002" y="61006"/>
                </a:lnTo>
                <a:lnTo>
                  <a:pt x="83139" y="54580"/>
                </a:lnTo>
                <a:close/>
              </a:path>
              <a:path w="880745" h="669289">
                <a:moveTo>
                  <a:pt x="65193" y="76572"/>
                </a:moveTo>
                <a:lnTo>
                  <a:pt x="34237" y="53829"/>
                </a:lnTo>
                <a:lnTo>
                  <a:pt x="34237" y="83807"/>
                </a:lnTo>
                <a:lnTo>
                  <a:pt x="39283" y="84793"/>
                </a:lnTo>
                <a:lnTo>
                  <a:pt x="50332" y="83727"/>
                </a:lnTo>
                <a:lnTo>
                  <a:pt x="61256" y="79441"/>
                </a:lnTo>
                <a:lnTo>
                  <a:pt x="65193" y="76572"/>
                </a:lnTo>
                <a:close/>
              </a:path>
              <a:path w="880745" h="669289">
                <a:moveTo>
                  <a:pt x="814942" y="592217"/>
                </a:moveTo>
                <a:lnTo>
                  <a:pt x="83139" y="54580"/>
                </a:lnTo>
                <a:lnTo>
                  <a:pt x="81002" y="61006"/>
                </a:lnTo>
                <a:lnTo>
                  <a:pt x="71624" y="71885"/>
                </a:lnTo>
                <a:lnTo>
                  <a:pt x="65193" y="76572"/>
                </a:lnTo>
                <a:lnTo>
                  <a:pt x="797052" y="614250"/>
                </a:lnTo>
                <a:lnTo>
                  <a:pt x="799431" y="607038"/>
                </a:lnTo>
                <a:lnTo>
                  <a:pt x="809057" y="596298"/>
                </a:lnTo>
                <a:lnTo>
                  <a:pt x="814942" y="592217"/>
                </a:lnTo>
                <a:close/>
              </a:path>
              <a:path w="880745" h="669289">
                <a:moveTo>
                  <a:pt x="846529" y="667529"/>
                </a:moveTo>
                <a:lnTo>
                  <a:pt x="846529" y="615423"/>
                </a:lnTo>
                <a:lnTo>
                  <a:pt x="829765" y="638283"/>
                </a:lnTo>
                <a:lnTo>
                  <a:pt x="797052" y="614250"/>
                </a:lnTo>
                <a:lnTo>
                  <a:pt x="795629" y="618565"/>
                </a:lnTo>
                <a:lnTo>
                  <a:pt x="795105" y="630519"/>
                </a:lnTo>
                <a:lnTo>
                  <a:pt x="797791" y="642139"/>
                </a:lnTo>
                <a:lnTo>
                  <a:pt x="803616" y="652665"/>
                </a:lnTo>
                <a:lnTo>
                  <a:pt x="812510" y="661336"/>
                </a:lnTo>
                <a:lnTo>
                  <a:pt x="822629" y="666615"/>
                </a:lnTo>
                <a:lnTo>
                  <a:pt x="833609" y="668901"/>
                </a:lnTo>
                <a:lnTo>
                  <a:pt x="844943" y="668096"/>
                </a:lnTo>
                <a:lnTo>
                  <a:pt x="846529" y="667529"/>
                </a:lnTo>
                <a:close/>
              </a:path>
              <a:path w="880745" h="669289">
                <a:moveTo>
                  <a:pt x="846529" y="615423"/>
                </a:moveTo>
                <a:lnTo>
                  <a:pt x="814942" y="592217"/>
                </a:lnTo>
                <a:lnTo>
                  <a:pt x="809057" y="596298"/>
                </a:lnTo>
                <a:lnTo>
                  <a:pt x="799431" y="607038"/>
                </a:lnTo>
                <a:lnTo>
                  <a:pt x="797052" y="614250"/>
                </a:lnTo>
                <a:lnTo>
                  <a:pt x="829765" y="638283"/>
                </a:lnTo>
                <a:lnTo>
                  <a:pt x="846529" y="615423"/>
                </a:lnTo>
                <a:close/>
              </a:path>
              <a:path w="880745" h="669289">
                <a:moveTo>
                  <a:pt x="880467" y="622860"/>
                </a:moveTo>
                <a:lnTo>
                  <a:pt x="852791" y="586271"/>
                </a:lnTo>
                <a:lnTo>
                  <a:pt x="841949" y="584045"/>
                </a:lnTo>
                <a:lnTo>
                  <a:pt x="830754" y="584905"/>
                </a:lnTo>
                <a:lnTo>
                  <a:pt x="819644" y="588955"/>
                </a:lnTo>
                <a:lnTo>
                  <a:pt x="814942" y="592217"/>
                </a:lnTo>
                <a:lnTo>
                  <a:pt x="846529" y="615423"/>
                </a:lnTo>
                <a:lnTo>
                  <a:pt x="846529" y="667529"/>
                </a:lnTo>
                <a:lnTo>
                  <a:pt x="856122" y="664103"/>
                </a:lnTo>
                <a:lnTo>
                  <a:pt x="866638" y="656826"/>
                </a:lnTo>
                <a:lnTo>
                  <a:pt x="875982" y="646167"/>
                </a:lnTo>
                <a:lnTo>
                  <a:pt x="879872" y="634718"/>
                </a:lnTo>
                <a:lnTo>
                  <a:pt x="880467" y="6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16804" y="2379683"/>
            <a:ext cx="1237879" cy="384966"/>
          </a:xfrm>
          <a:custGeom>
            <a:avLst/>
            <a:gdLst/>
            <a:ahLst/>
            <a:cxnLst/>
            <a:rect l="l" t="t" r="r" b="b"/>
            <a:pathLst>
              <a:path w="1234440" h="383539">
                <a:moveTo>
                  <a:pt x="84892" y="38828"/>
                </a:moveTo>
                <a:lnTo>
                  <a:pt x="60483" y="5179"/>
                </a:lnTo>
                <a:lnTo>
                  <a:pt x="46209" y="0"/>
                </a:lnTo>
                <a:lnTo>
                  <a:pt x="34196" y="772"/>
                </a:lnTo>
                <a:lnTo>
                  <a:pt x="115" y="36041"/>
                </a:lnTo>
                <a:lnTo>
                  <a:pt x="0" y="48757"/>
                </a:lnTo>
                <a:lnTo>
                  <a:pt x="3503" y="60669"/>
                </a:lnTo>
                <a:lnTo>
                  <a:pt x="10204" y="71054"/>
                </a:lnTo>
                <a:lnTo>
                  <a:pt x="19679" y="79187"/>
                </a:lnTo>
                <a:lnTo>
                  <a:pt x="31506" y="84346"/>
                </a:lnTo>
                <a:lnTo>
                  <a:pt x="39125" y="85334"/>
                </a:lnTo>
                <a:lnTo>
                  <a:pt x="39125" y="56152"/>
                </a:lnTo>
                <a:lnTo>
                  <a:pt x="45984" y="28720"/>
                </a:lnTo>
                <a:lnTo>
                  <a:pt x="84892" y="38828"/>
                </a:lnTo>
                <a:close/>
              </a:path>
              <a:path w="1234440" h="383539">
                <a:moveTo>
                  <a:pt x="85464" y="44226"/>
                </a:moveTo>
                <a:lnTo>
                  <a:pt x="84892" y="38828"/>
                </a:lnTo>
                <a:lnTo>
                  <a:pt x="45984" y="28720"/>
                </a:lnTo>
                <a:lnTo>
                  <a:pt x="39125" y="56152"/>
                </a:lnTo>
                <a:lnTo>
                  <a:pt x="76237" y="65799"/>
                </a:lnTo>
                <a:lnTo>
                  <a:pt x="80426" y="59088"/>
                </a:lnTo>
                <a:lnTo>
                  <a:pt x="85464" y="44226"/>
                </a:lnTo>
                <a:close/>
              </a:path>
              <a:path w="1234440" h="383539">
                <a:moveTo>
                  <a:pt x="76237" y="65799"/>
                </a:moveTo>
                <a:lnTo>
                  <a:pt x="39125" y="56152"/>
                </a:lnTo>
                <a:lnTo>
                  <a:pt x="39125" y="85334"/>
                </a:lnTo>
                <a:lnTo>
                  <a:pt x="42384" y="85757"/>
                </a:lnTo>
                <a:lnTo>
                  <a:pt x="53732" y="84066"/>
                </a:lnTo>
                <a:lnTo>
                  <a:pt x="64137" y="79038"/>
                </a:lnTo>
                <a:lnTo>
                  <a:pt x="73176" y="70702"/>
                </a:lnTo>
                <a:lnTo>
                  <a:pt x="76237" y="65799"/>
                </a:lnTo>
                <a:close/>
              </a:path>
              <a:path w="1234440" h="383539">
                <a:moveTo>
                  <a:pt x="85464" y="68198"/>
                </a:moveTo>
                <a:lnTo>
                  <a:pt x="85464" y="44226"/>
                </a:lnTo>
                <a:lnTo>
                  <a:pt x="80426" y="59088"/>
                </a:lnTo>
                <a:lnTo>
                  <a:pt x="76237" y="65799"/>
                </a:lnTo>
                <a:lnTo>
                  <a:pt x="85464" y="68198"/>
                </a:lnTo>
                <a:close/>
              </a:path>
              <a:path w="1234440" h="383539">
                <a:moveTo>
                  <a:pt x="1158611" y="317752"/>
                </a:moveTo>
                <a:lnTo>
                  <a:pt x="84892" y="38828"/>
                </a:lnTo>
                <a:lnTo>
                  <a:pt x="85464" y="44226"/>
                </a:lnTo>
                <a:lnTo>
                  <a:pt x="85464" y="68198"/>
                </a:lnTo>
                <a:lnTo>
                  <a:pt x="1149530" y="344798"/>
                </a:lnTo>
                <a:lnTo>
                  <a:pt x="1149530" y="338836"/>
                </a:lnTo>
                <a:lnTo>
                  <a:pt x="1154405" y="324266"/>
                </a:lnTo>
                <a:lnTo>
                  <a:pt x="1158611" y="317752"/>
                </a:lnTo>
                <a:close/>
              </a:path>
              <a:path w="1234440" h="383539">
                <a:moveTo>
                  <a:pt x="1195841" y="327424"/>
                </a:moveTo>
                <a:lnTo>
                  <a:pt x="1158611" y="317752"/>
                </a:lnTo>
                <a:lnTo>
                  <a:pt x="1154405" y="324266"/>
                </a:lnTo>
                <a:lnTo>
                  <a:pt x="1149530" y="338836"/>
                </a:lnTo>
                <a:lnTo>
                  <a:pt x="1150082" y="344942"/>
                </a:lnTo>
                <a:lnTo>
                  <a:pt x="1188222" y="354856"/>
                </a:lnTo>
                <a:lnTo>
                  <a:pt x="1195841" y="327424"/>
                </a:lnTo>
                <a:close/>
              </a:path>
              <a:path w="1234440" h="383539">
                <a:moveTo>
                  <a:pt x="1150082" y="344942"/>
                </a:moveTo>
                <a:lnTo>
                  <a:pt x="1149530" y="338836"/>
                </a:lnTo>
                <a:lnTo>
                  <a:pt x="1149530" y="344798"/>
                </a:lnTo>
                <a:lnTo>
                  <a:pt x="1150082" y="344942"/>
                </a:lnTo>
                <a:close/>
              </a:path>
              <a:path w="1234440" h="383539">
                <a:moveTo>
                  <a:pt x="1195841" y="383143"/>
                </a:moveTo>
                <a:lnTo>
                  <a:pt x="1195841" y="327424"/>
                </a:lnTo>
                <a:lnTo>
                  <a:pt x="1188222" y="354856"/>
                </a:lnTo>
                <a:lnTo>
                  <a:pt x="1150082" y="344942"/>
                </a:lnTo>
                <a:lnTo>
                  <a:pt x="1173869" y="378565"/>
                </a:lnTo>
                <a:lnTo>
                  <a:pt x="1187871" y="383494"/>
                </a:lnTo>
                <a:lnTo>
                  <a:pt x="1195841" y="383143"/>
                </a:lnTo>
                <a:close/>
              </a:path>
              <a:path w="1234440" h="383539">
                <a:moveTo>
                  <a:pt x="1234265" y="335268"/>
                </a:moveTo>
                <a:lnTo>
                  <a:pt x="1202699" y="299992"/>
                </a:lnTo>
                <a:lnTo>
                  <a:pt x="1193211" y="298593"/>
                </a:lnTo>
                <a:lnTo>
                  <a:pt x="1181700" y="299979"/>
                </a:lnTo>
                <a:lnTo>
                  <a:pt x="1171034" y="304766"/>
                </a:lnTo>
                <a:lnTo>
                  <a:pt x="1161754" y="312886"/>
                </a:lnTo>
                <a:lnTo>
                  <a:pt x="1158611" y="317752"/>
                </a:lnTo>
                <a:lnTo>
                  <a:pt x="1195841" y="327424"/>
                </a:lnTo>
                <a:lnTo>
                  <a:pt x="1195841" y="383143"/>
                </a:lnTo>
                <a:lnTo>
                  <a:pt x="1229046" y="361225"/>
                </a:lnTo>
                <a:lnTo>
                  <a:pt x="1233995" y="348101"/>
                </a:lnTo>
                <a:lnTo>
                  <a:pt x="1234265" y="335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17248" y="1570457"/>
            <a:ext cx="947512" cy="894854"/>
          </a:xfrm>
          <a:custGeom>
            <a:avLst/>
            <a:gdLst/>
            <a:ahLst/>
            <a:cxnLst/>
            <a:rect l="l" t="t" r="r" b="b"/>
            <a:pathLst>
              <a:path w="944879" h="891539">
                <a:moveTo>
                  <a:pt x="62095" y="811080"/>
                </a:moveTo>
                <a:lnTo>
                  <a:pt x="61805" y="810886"/>
                </a:lnTo>
                <a:lnTo>
                  <a:pt x="51652" y="807597"/>
                </a:lnTo>
                <a:lnTo>
                  <a:pt x="40687" y="807303"/>
                </a:lnTo>
                <a:lnTo>
                  <a:pt x="29191" y="810214"/>
                </a:lnTo>
                <a:lnTo>
                  <a:pt x="17444" y="816545"/>
                </a:lnTo>
                <a:lnTo>
                  <a:pt x="5728" y="826508"/>
                </a:lnTo>
                <a:lnTo>
                  <a:pt x="1382" y="836888"/>
                </a:lnTo>
                <a:lnTo>
                  <a:pt x="0" y="848091"/>
                </a:lnTo>
                <a:lnTo>
                  <a:pt x="1790" y="859700"/>
                </a:lnTo>
                <a:lnTo>
                  <a:pt x="6965" y="871299"/>
                </a:lnTo>
                <a:lnTo>
                  <a:pt x="15732" y="882470"/>
                </a:lnTo>
                <a:lnTo>
                  <a:pt x="26201" y="888587"/>
                </a:lnTo>
                <a:lnTo>
                  <a:pt x="32587" y="890201"/>
                </a:lnTo>
                <a:lnTo>
                  <a:pt x="32587" y="838759"/>
                </a:lnTo>
                <a:lnTo>
                  <a:pt x="62095" y="811080"/>
                </a:lnTo>
                <a:close/>
              </a:path>
              <a:path w="944879" h="891539">
                <a:moveTo>
                  <a:pt x="80596" y="832218"/>
                </a:moveTo>
                <a:lnTo>
                  <a:pt x="78938" y="828014"/>
                </a:lnTo>
                <a:lnTo>
                  <a:pt x="70864" y="816956"/>
                </a:lnTo>
                <a:lnTo>
                  <a:pt x="62095" y="811080"/>
                </a:lnTo>
                <a:lnTo>
                  <a:pt x="32587" y="838759"/>
                </a:lnTo>
                <a:lnTo>
                  <a:pt x="51637" y="859332"/>
                </a:lnTo>
                <a:lnTo>
                  <a:pt x="80596" y="832218"/>
                </a:lnTo>
                <a:close/>
              </a:path>
              <a:path w="944879" h="891539">
                <a:moveTo>
                  <a:pt x="84779" y="851457"/>
                </a:moveTo>
                <a:lnTo>
                  <a:pt x="83546" y="839693"/>
                </a:lnTo>
                <a:lnTo>
                  <a:pt x="80596" y="832218"/>
                </a:lnTo>
                <a:lnTo>
                  <a:pt x="51637" y="859332"/>
                </a:lnTo>
                <a:lnTo>
                  <a:pt x="32587" y="838759"/>
                </a:lnTo>
                <a:lnTo>
                  <a:pt x="32587" y="890201"/>
                </a:lnTo>
                <a:lnTo>
                  <a:pt x="37727" y="891500"/>
                </a:lnTo>
                <a:lnTo>
                  <a:pt x="77480" y="873088"/>
                </a:lnTo>
                <a:lnTo>
                  <a:pt x="82727" y="862767"/>
                </a:lnTo>
                <a:lnTo>
                  <a:pt x="84779" y="851457"/>
                </a:lnTo>
                <a:close/>
              </a:path>
              <a:path w="944879" h="891539">
                <a:moveTo>
                  <a:pt x="883657" y="80326"/>
                </a:moveTo>
                <a:lnTo>
                  <a:pt x="882572" y="79950"/>
                </a:lnTo>
                <a:lnTo>
                  <a:pt x="873696" y="73611"/>
                </a:lnTo>
                <a:lnTo>
                  <a:pt x="865830" y="62880"/>
                </a:lnTo>
                <a:lnTo>
                  <a:pt x="864236" y="58673"/>
                </a:lnTo>
                <a:lnTo>
                  <a:pt x="62095" y="811080"/>
                </a:lnTo>
                <a:lnTo>
                  <a:pt x="70864" y="816956"/>
                </a:lnTo>
                <a:lnTo>
                  <a:pt x="78938" y="828014"/>
                </a:lnTo>
                <a:lnTo>
                  <a:pt x="80596" y="832218"/>
                </a:lnTo>
                <a:lnTo>
                  <a:pt x="883657" y="80326"/>
                </a:lnTo>
                <a:close/>
              </a:path>
              <a:path w="944879" h="891539">
                <a:moveTo>
                  <a:pt x="944880" y="43682"/>
                </a:moveTo>
                <a:lnTo>
                  <a:pt x="918763" y="2890"/>
                </a:lnTo>
                <a:lnTo>
                  <a:pt x="907083" y="0"/>
                </a:lnTo>
                <a:lnTo>
                  <a:pt x="895064" y="426"/>
                </a:lnTo>
                <a:lnTo>
                  <a:pt x="862529" y="27743"/>
                </a:lnTo>
                <a:lnTo>
                  <a:pt x="860343" y="39286"/>
                </a:lnTo>
                <a:lnTo>
                  <a:pt x="861411" y="51218"/>
                </a:lnTo>
                <a:lnTo>
                  <a:pt x="864236" y="58673"/>
                </a:lnTo>
                <a:lnTo>
                  <a:pt x="892885" y="31801"/>
                </a:lnTo>
                <a:lnTo>
                  <a:pt x="912697" y="53137"/>
                </a:lnTo>
                <a:lnTo>
                  <a:pt x="912697" y="81884"/>
                </a:lnTo>
                <a:lnTo>
                  <a:pt x="915402" y="81249"/>
                </a:lnTo>
                <a:lnTo>
                  <a:pt x="927193" y="75096"/>
                </a:lnTo>
                <a:lnTo>
                  <a:pt x="938800" y="65308"/>
                </a:lnTo>
                <a:lnTo>
                  <a:pt x="943395" y="54975"/>
                </a:lnTo>
                <a:lnTo>
                  <a:pt x="944880" y="43682"/>
                </a:lnTo>
                <a:close/>
              </a:path>
              <a:path w="944879" h="891539">
                <a:moveTo>
                  <a:pt x="912697" y="53137"/>
                </a:moveTo>
                <a:lnTo>
                  <a:pt x="892885" y="31801"/>
                </a:lnTo>
                <a:lnTo>
                  <a:pt x="864236" y="58673"/>
                </a:lnTo>
                <a:lnTo>
                  <a:pt x="865830" y="62880"/>
                </a:lnTo>
                <a:lnTo>
                  <a:pt x="873696" y="73611"/>
                </a:lnTo>
                <a:lnTo>
                  <a:pt x="882572" y="79950"/>
                </a:lnTo>
                <a:lnTo>
                  <a:pt x="883657" y="80326"/>
                </a:lnTo>
                <a:lnTo>
                  <a:pt x="912697" y="53137"/>
                </a:lnTo>
                <a:close/>
              </a:path>
              <a:path w="944879" h="891539">
                <a:moveTo>
                  <a:pt x="912697" y="81884"/>
                </a:moveTo>
                <a:lnTo>
                  <a:pt x="912697" y="53137"/>
                </a:lnTo>
                <a:lnTo>
                  <a:pt x="883657" y="80326"/>
                </a:lnTo>
                <a:lnTo>
                  <a:pt x="892725" y="83472"/>
                </a:lnTo>
                <a:lnTo>
                  <a:pt x="903790" y="83973"/>
                </a:lnTo>
                <a:lnTo>
                  <a:pt x="912697" y="81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94703" y="740637"/>
            <a:ext cx="270627" cy="915250"/>
          </a:xfrm>
          <a:custGeom>
            <a:avLst/>
            <a:gdLst/>
            <a:ahLst/>
            <a:cxnLst/>
            <a:rect l="l" t="t" r="r" b="b"/>
            <a:pathLst>
              <a:path w="269875" h="911860">
                <a:moveTo>
                  <a:pt x="84708" y="41347"/>
                </a:moveTo>
                <a:lnTo>
                  <a:pt x="56856" y="2252"/>
                </a:lnTo>
                <a:lnTo>
                  <a:pt x="44093" y="0"/>
                </a:lnTo>
                <a:lnTo>
                  <a:pt x="30123" y="1407"/>
                </a:lnTo>
                <a:lnTo>
                  <a:pt x="18588" y="6824"/>
                </a:lnTo>
                <a:lnTo>
                  <a:pt x="9370" y="15266"/>
                </a:lnTo>
                <a:lnTo>
                  <a:pt x="2998" y="26017"/>
                </a:lnTo>
                <a:lnTo>
                  <a:pt x="0" y="38363"/>
                </a:lnTo>
                <a:lnTo>
                  <a:pt x="904" y="51589"/>
                </a:lnTo>
                <a:lnTo>
                  <a:pt x="4538" y="61418"/>
                </a:lnTo>
                <a:lnTo>
                  <a:pt x="11214" y="70598"/>
                </a:lnTo>
                <a:lnTo>
                  <a:pt x="20417" y="77552"/>
                </a:lnTo>
                <a:lnTo>
                  <a:pt x="29098" y="80820"/>
                </a:lnTo>
                <a:lnTo>
                  <a:pt x="29098" y="45493"/>
                </a:lnTo>
                <a:lnTo>
                  <a:pt x="56530" y="38635"/>
                </a:lnTo>
                <a:lnTo>
                  <a:pt x="65303" y="78005"/>
                </a:lnTo>
                <a:lnTo>
                  <a:pt x="70552" y="74730"/>
                </a:lnTo>
                <a:lnTo>
                  <a:pt x="78161" y="65812"/>
                </a:lnTo>
                <a:lnTo>
                  <a:pt x="83013" y="54563"/>
                </a:lnTo>
                <a:lnTo>
                  <a:pt x="84708" y="41347"/>
                </a:lnTo>
                <a:close/>
              </a:path>
              <a:path w="269875" h="911860">
                <a:moveTo>
                  <a:pt x="65303" y="78005"/>
                </a:moveTo>
                <a:lnTo>
                  <a:pt x="56530" y="38635"/>
                </a:lnTo>
                <a:lnTo>
                  <a:pt x="29098" y="45493"/>
                </a:lnTo>
                <a:lnTo>
                  <a:pt x="37291" y="82379"/>
                </a:lnTo>
                <a:lnTo>
                  <a:pt x="45361" y="83139"/>
                </a:lnTo>
                <a:lnTo>
                  <a:pt x="60584" y="80949"/>
                </a:lnTo>
                <a:lnTo>
                  <a:pt x="65303" y="78005"/>
                </a:lnTo>
                <a:close/>
              </a:path>
              <a:path w="269875" h="911860">
                <a:moveTo>
                  <a:pt x="37291" y="82379"/>
                </a:moveTo>
                <a:lnTo>
                  <a:pt x="29098" y="45493"/>
                </a:lnTo>
                <a:lnTo>
                  <a:pt x="29098" y="80820"/>
                </a:lnTo>
                <a:lnTo>
                  <a:pt x="31886" y="81870"/>
                </a:lnTo>
                <a:lnTo>
                  <a:pt x="37291" y="82379"/>
                </a:lnTo>
                <a:close/>
              </a:path>
              <a:path w="269875" h="911860">
                <a:moveTo>
                  <a:pt x="232560" y="828589"/>
                </a:moveTo>
                <a:lnTo>
                  <a:pt x="65303" y="78005"/>
                </a:lnTo>
                <a:lnTo>
                  <a:pt x="60584" y="80949"/>
                </a:lnTo>
                <a:lnTo>
                  <a:pt x="45361" y="83139"/>
                </a:lnTo>
                <a:lnTo>
                  <a:pt x="37291" y="82379"/>
                </a:lnTo>
                <a:lnTo>
                  <a:pt x="204157" y="833624"/>
                </a:lnTo>
                <a:lnTo>
                  <a:pt x="209573" y="830147"/>
                </a:lnTo>
                <a:lnTo>
                  <a:pt x="224649" y="827879"/>
                </a:lnTo>
                <a:lnTo>
                  <a:pt x="232560" y="828589"/>
                </a:lnTo>
                <a:close/>
              </a:path>
              <a:path w="269875" h="911860">
                <a:moveTo>
                  <a:pt x="240934" y="909497"/>
                </a:moveTo>
                <a:lnTo>
                  <a:pt x="240934" y="866167"/>
                </a:lnTo>
                <a:lnTo>
                  <a:pt x="212740" y="872263"/>
                </a:lnTo>
                <a:lnTo>
                  <a:pt x="204157" y="833624"/>
                </a:lnTo>
                <a:lnTo>
                  <a:pt x="199557" y="836577"/>
                </a:lnTo>
                <a:lnTo>
                  <a:pt x="191901" y="845574"/>
                </a:lnTo>
                <a:lnTo>
                  <a:pt x="187001" y="856767"/>
                </a:lnTo>
                <a:lnTo>
                  <a:pt x="185257" y="869782"/>
                </a:lnTo>
                <a:lnTo>
                  <a:pt x="187065" y="884248"/>
                </a:lnTo>
                <a:lnTo>
                  <a:pt x="193121" y="895208"/>
                </a:lnTo>
                <a:lnTo>
                  <a:pt x="201886" y="903723"/>
                </a:lnTo>
                <a:lnTo>
                  <a:pt x="212814" y="909375"/>
                </a:lnTo>
                <a:lnTo>
                  <a:pt x="225359" y="911750"/>
                </a:lnTo>
                <a:lnTo>
                  <a:pt x="238974" y="910429"/>
                </a:lnTo>
                <a:lnTo>
                  <a:pt x="240934" y="909497"/>
                </a:lnTo>
                <a:close/>
              </a:path>
              <a:path w="269875" h="911860">
                <a:moveTo>
                  <a:pt x="240934" y="866167"/>
                </a:moveTo>
                <a:lnTo>
                  <a:pt x="232560" y="828589"/>
                </a:lnTo>
                <a:lnTo>
                  <a:pt x="224649" y="827879"/>
                </a:lnTo>
                <a:lnTo>
                  <a:pt x="209573" y="830147"/>
                </a:lnTo>
                <a:lnTo>
                  <a:pt x="204157" y="833624"/>
                </a:lnTo>
                <a:lnTo>
                  <a:pt x="212740" y="872263"/>
                </a:lnTo>
                <a:lnTo>
                  <a:pt x="240934" y="866167"/>
                </a:lnTo>
                <a:close/>
              </a:path>
              <a:path w="269875" h="911860">
                <a:moveTo>
                  <a:pt x="269728" y="873132"/>
                </a:moveTo>
                <a:lnTo>
                  <a:pt x="249429" y="833358"/>
                </a:lnTo>
                <a:lnTo>
                  <a:pt x="232560" y="828589"/>
                </a:lnTo>
                <a:lnTo>
                  <a:pt x="240934" y="866167"/>
                </a:lnTo>
                <a:lnTo>
                  <a:pt x="240934" y="909497"/>
                </a:lnTo>
                <a:lnTo>
                  <a:pt x="250726" y="904842"/>
                </a:lnTo>
                <a:lnTo>
                  <a:pt x="260072" y="896265"/>
                </a:lnTo>
                <a:lnTo>
                  <a:pt x="266558" y="885446"/>
                </a:lnTo>
                <a:lnTo>
                  <a:pt x="269728" y="8731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79580" y="1570422"/>
            <a:ext cx="1002911" cy="522636"/>
          </a:xfrm>
          <a:custGeom>
            <a:avLst/>
            <a:gdLst/>
            <a:ahLst/>
            <a:cxnLst/>
            <a:rect l="l" t="t" r="r" b="b"/>
            <a:pathLst>
              <a:path w="1000125" h="520700">
                <a:moveTo>
                  <a:pt x="85270" y="46832"/>
                </a:moveTo>
                <a:lnTo>
                  <a:pt x="64349" y="7912"/>
                </a:lnTo>
                <a:lnTo>
                  <a:pt x="39443" y="0"/>
                </a:lnTo>
                <a:lnTo>
                  <a:pt x="28344" y="2822"/>
                </a:lnTo>
                <a:lnTo>
                  <a:pt x="18007" y="8817"/>
                </a:lnTo>
                <a:lnTo>
                  <a:pt x="8960" y="17960"/>
                </a:lnTo>
                <a:lnTo>
                  <a:pt x="1726" y="30227"/>
                </a:lnTo>
                <a:lnTo>
                  <a:pt x="0" y="42242"/>
                </a:lnTo>
                <a:lnTo>
                  <a:pt x="1667" y="54019"/>
                </a:lnTo>
                <a:lnTo>
                  <a:pt x="32287" y="84094"/>
                </a:lnTo>
                <a:lnTo>
                  <a:pt x="36758" y="84547"/>
                </a:lnTo>
                <a:lnTo>
                  <a:pt x="36758" y="55458"/>
                </a:lnTo>
                <a:lnTo>
                  <a:pt x="48951" y="29550"/>
                </a:lnTo>
                <a:lnTo>
                  <a:pt x="85270" y="46832"/>
                </a:lnTo>
                <a:close/>
              </a:path>
              <a:path w="1000125" h="520700">
                <a:moveTo>
                  <a:pt x="85314" y="47973"/>
                </a:moveTo>
                <a:lnTo>
                  <a:pt x="85270" y="46832"/>
                </a:lnTo>
                <a:lnTo>
                  <a:pt x="48951" y="29550"/>
                </a:lnTo>
                <a:lnTo>
                  <a:pt x="36758" y="55458"/>
                </a:lnTo>
                <a:lnTo>
                  <a:pt x="72314" y="72377"/>
                </a:lnTo>
                <a:lnTo>
                  <a:pt x="75357" y="69669"/>
                </a:lnTo>
                <a:lnTo>
                  <a:pt x="82668" y="58586"/>
                </a:lnTo>
                <a:lnTo>
                  <a:pt x="85314" y="47973"/>
                </a:lnTo>
                <a:close/>
              </a:path>
              <a:path w="1000125" h="520700">
                <a:moveTo>
                  <a:pt x="72314" y="72377"/>
                </a:moveTo>
                <a:lnTo>
                  <a:pt x="36758" y="55458"/>
                </a:lnTo>
                <a:lnTo>
                  <a:pt x="36758" y="84547"/>
                </a:lnTo>
                <a:lnTo>
                  <a:pt x="43988" y="85280"/>
                </a:lnTo>
                <a:lnTo>
                  <a:pt x="55447" y="83169"/>
                </a:lnTo>
                <a:lnTo>
                  <a:pt x="66093" y="77914"/>
                </a:lnTo>
                <a:lnTo>
                  <a:pt x="72314" y="72377"/>
                </a:lnTo>
                <a:close/>
              </a:path>
              <a:path w="1000125" h="520700">
                <a:moveTo>
                  <a:pt x="85314" y="78563"/>
                </a:moveTo>
                <a:lnTo>
                  <a:pt x="85314" y="47973"/>
                </a:lnTo>
                <a:lnTo>
                  <a:pt x="82668" y="58586"/>
                </a:lnTo>
                <a:lnTo>
                  <a:pt x="75357" y="69669"/>
                </a:lnTo>
                <a:lnTo>
                  <a:pt x="72314" y="72377"/>
                </a:lnTo>
                <a:lnTo>
                  <a:pt x="85314" y="78563"/>
                </a:lnTo>
                <a:close/>
              </a:path>
              <a:path w="1000125" h="520700">
                <a:moveTo>
                  <a:pt x="927598" y="447640"/>
                </a:moveTo>
                <a:lnTo>
                  <a:pt x="85270" y="46832"/>
                </a:lnTo>
                <a:lnTo>
                  <a:pt x="85314" y="47973"/>
                </a:lnTo>
                <a:lnTo>
                  <a:pt x="85314" y="78563"/>
                </a:lnTo>
                <a:lnTo>
                  <a:pt x="914797" y="473258"/>
                </a:lnTo>
                <a:lnTo>
                  <a:pt x="914797" y="472121"/>
                </a:lnTo>
                <a:lnTo>
                  <a:pt x="917450" y="461505"/>
                </a:lnTo>
                <a:lnTo>
                  <a:pt x="924486" y="450428"/>
                </a:lnTo>
                <a:lnTo>
                  <a:pt x="927598" y="447640"/>
                </a:lnTo>
                <a:close/>
              </a:path>
              <a:path w="1000125" h="520700">
                <a:moveTo>
                  <a:pt x="963351" y="464652"/>
                </a:moveTo>
                <a:lnTo>
                  <a:pt x="927598" y="447640"/>
                </a:lnTo>
                <a:lnTo>
                  <a:pt x="924486" y="450428"/>
                </a:lnTo>
                <a:lnTo>
                  <a:pt x="917450" y="461505"/>
                </a:lnTo>
                <a:lnTo>
                  <a:pt x="914797" y="472121"/>
                </a:lnTo>
                <a:lnTo>
                  <a:pt x="914841" y="473280"/>
                </a:lnTo>
                <a:lnTo>
                  <a:pt x="951158" y="490560"/>
                </a:lnTo>
                <a:lnTo>
                  <a:pt x="963351" y="464652"/>
                </a:lnTo>
                <a:close/>
              </a:path>
              <a:path w="1000125" h="520700">
                <a:moveTo>
                  <a:pt x="914841" y="473280"/>
                </a:moveTo>
                <a:lnTo>
                  <a:pt x="914797" y="472121"/>
                </a:lnTo>
                <a:lnTo>
                  <a:pt x="914797" y="473258"/>
                </a:lnTo>
                <a:close/>
              </a:path>
              <a:path w="1000125" h="520700">
                <a:moveTo>
                  <a:pt x="963351" y="519378"/>
                </a:moveTo>
                <a:lnTo>
                  <a:pt x="963351" y="464652"/>
                </a:lnTo>
                <a:lnTo>
                  <a:pt x="951158" y="490560"/>
                </a:lnTo>
                <a:lnTo>
                  <a:pt x="914841" y="473280"/>
                </a:lnTo>
                <a:lnTo>
                  <a:pt x="935734" y="512197"/>
                </a:lnTo>
                <a:lnTo>
                  <a:pt x="960509" y="520110"/>
                </a:lnTo>
                <a:lnTo>
                  <a:pt x="963351" y="519378"/>
                </a:lnTo>
                <a:close/>
              </a:path>
              <a:path w="1000125" h="520700">
                <a:moveTo>
                  <a:pt x="1000110" y="477744"/>
                </a:moveTo>
                <a:lnTo>
                  <a:pt x="975543" y="438744"/>
                </a:lnTo>
                <a:lnTo>
                  <a:pt x="955993" y="434830"/>
                </a:lnTo>
                <a:lnTo>
                  <a:pt x="944403" y="436937"/>
                </a:lnTo>
                <a:lnTo>
                  <a:pt x="933686" y="442188"/>
                </a:lnTo>
                <a:lnTo>
                  <a:pt x="927598" y="447640"/>
                </a:lnTo>
                <a:lnTo>
                  <a:pt x="963351" y="464652"/>
                </a:lnTo>
                <a:lnTo>
                  <a:pt x="963351" y="519378"/>
                </a:lnTo>
                <a:lnTo>
                  <a:pt x="971488" y="517285"/>
                </a:lnTo>
                <a:lnTo>
                  <a:pt x="981766" y="511286"/>
                </a:lnTo>
                <a:lnTo>
                  <a:pt x="990885" y="502139"/>
                </a:lnTo>
                <a:lnTo>
                  <a:pt x="998384" y="489866"/>
                </a:lnTo>
                <a:lnTo>
                  <a:pt x="1000110" y="477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0239" y="988628"/>
            <a:ext cx="802965" cy="667317"/>
          </a:xfrm>
          <a:custGeom>
            <a:avLst/>
            <a:gdLst/>
            <a:ahLst/>
            <a:cxnLst/>
            <a:rect l="l" t="t" r="r" b="b"/>
            <a:pathLst>
              <a:path w="800734" h="664844">
                <a:moveTo>
                  <a:pt x="64015" y="585680"/>
                </a:moveTo>
                <a:lnTo>
                  <a:pt x="60562" y="583370"/>
                </a:lnTo>
                <a:lnTo>
                  <a:pt x="49219" y="579814"/>
                </a:lnTo>
                <a:lnTo>
                  <a:pt x="37363" y="579503"/>
                </a:lnTo>
                <a:lnTo>
                  <a:pt x="25657" y="582437"/>
                </a:lnTo>
                <a:lnTo>
                  <a:pt x="14764" y="588616"/>
                </a:lnTo>
                <a:lnTo>
                  <a:pt x="6979" y="597120"/>
                </a:lnTo>
                <a:lnTo>
                  <a:pt x="2008" y="607114"/>
                </a:lnTo>
                <a:lnTo>
                  <a:pt x="0" y="618185"/>
                </a:lnTo>
                <a:lnTo>
                  <a:pt x="1101" y="629918"/>
                </a:lnTo>
                <a:lnTo>
                  <a:pt x="5461" y="641899"/>
                </a:lnTo>
                <a:lnTo>
                  <a:pt x="13225" y="653715"/>
                </a:lnTo>
                <a:lnTo>
                  <a:pt x="23409" y="660719"/>
                </a:lnTo>
                <a:lnTo>
                  <a:pt x="33053" y="663857"/>
                </a:lnTo>
                <a:lnTo>
                  <a:pt x="33053" y="610713"/>
                </a:lnTo>
                <a:lnTo>
                  <a:pt x="64015" y="585680"/>
                </a:lnTo>
                <a:close/>
              </a:path>
              <a:path w="800734" h="664844">
                <a:moveTo>
                  <a:pt x="81225" y="609354"/>
                </a:moveTo>
                <a:lnTo>
                  <a:pt x="78548" y="602004"/>
                </a:lnTo>
                <a:lnTo>
                  <a:pt x="70731" y="590172"/>
                </a:lnTo>
                <a:lnTo>
                  <a:pt x="64015" y="585680"/>
                </a:lnTo>
                <a:lnTo>
                  <a:pt x="33053" y="610713"/>
                </a:lnTo>
                <a:lnTo>
                  <a:pt x="51341" y="633573"/>
                </a:lnTo>
                <a:lnTo>
                  <a:pt x="81225" y="609354"/>
                </a:lnTo>
                <a:close/>
              </a:path>
              <a:path w="800734" h="664844">
                <a:moveTo>
                  <a:pt x="83980" y="625617"/>
                </a:moveTo>
                <a:lnTo>
                  <a:pt x="82899" y="613948"/>
                </a:lnTo>
                <a:lnTo>
                  <a:pt x="81225" y="609354"/>
                </a:lnTo>
                <a:lnTo>
                  <a:pt x="51341" y="633573"/>
                </a:lnTo>
                <a:lnTo>
                  <a:pt x="33053" y="610713"/>
                </a:lnTo>
                <a:lnTo>
                  <a:pt x="33053" y="663857"/>
                </a:lnTo>
                <a:lnTo>
                  <a:pt x="34774" y="664417"/>
                </a:lnTo>
                <a:lnTo>
                  <a:pt x="46611" y="664808"/>
                </a:lnTo>
                <a:lnTo>
                  <a:pt x="58211" y="661893"/>
                </a:lnTo>
                <a:lnTo>
                  <a:pt x="68867" y="655671"/>
                </a:lnTo>
                <a:lnTo>
                  <a:pt x="69550" y="655090"/>
                </a:lnTo>
                <a:lnTo>
                  <a:pt x="77111" y="646576"/>
                </a:lnTo>
                <a:lnTo>
                  <a:pt x="81986" y="636622"/>
                </a:lnTo>
                <a:lnTo>
                  <a:pt x="83980" y="625617"/>
                </a:lnTo>
                <a:close/>
              </a:path>
              <a:path w="800734" h="664844">
                <a:moveTo>
                  <a:pt x="735843" y="78828"/>
                </a:moveTo>
                <a:lnTo>
                  <a:pt x="730101" y="75111"/>
                </a:lnTo>
                <a:lnTo>
                  <a:pt x="721950" y="63270"/>
                </a:lnTo>
                <a:lnTo>
                  <a:pt x="719152" y="55995"/>
                </a:lnTo>
                <a:lnTo>
                  <a:pt x="64015" y="585680"/>
                </a:lnTo>
                <a:lnTo>
                  <a:pt x="70731" y="590172"/>
                </a:lnTo>
                <a:lnTo>
                  <a:pt x="78548" y="602004"/>
                </a:lnTo>
                <a:lnTo>
                  <a:pt x="81225" y="609354"/>
                </a:lnTo>
                <a:lnTo>
                  <a:pt x="735843" y="78828"/>
                </a:lnTo>
                <a:close/>
              </a:path>
              <a:path w="800734" h="664844">
                <a:moveTo>
                  <a:pt x="800207" y="46096"/>
                </a:moveTo>
                <a:lnTo>
                  <a:pt x="776592" y="3915"/>
                </a:lnTo>
                <a:lnTo>
                  <a:pt x="753360" y="0"/>
                </a:lnTo>
                <a:lnTo>
                  <a:pt x="741700" y="3017"/>
                </a:lnTo>
                <a:lnTo>
                  <a:pt x="716044" y="39544"/>
                </a:lnTo>
                <a:lnTo>
                  <a:pt x="717336" y="51269"/>
                </a:lnTo>
                <a:lnTo>
                  <a:pt x="719152" y="55995"/>
                </a:lnTo>
                <a:lnTo>
                  <a:pt x="749333" y="31593"/>
                </a:lnTo>
                <a:lnTo>
                  <a:pt x="766860" y="53691"/>
                </a:lnTo>
                <a:lnTo>
                  <a:pt x="766860" y="84140"/>
                </a:lnTo>
                <a:lnTo>
                  <a:pt x="774970" y="81930"/>
                </a:lnTo>
                <a:lnTo>
                  <a:pt x="785778" y="75280"/>
                </a:lnTo>
                <a:lnTo>
                  <a:pt x="793358" y="67016"/>
                </a:lnTo>
                <a:lnTo>
                  <a:pt x="798237" y="57134"/>
                </a:lnTo>
                <a:lnTo>
                  <a:pt x="800207" y="46096"/>
                </a:lnTo>
                <a:close/>
              </a:path>
              <a:path w="800734" h="664844">
                <a:moveTo>
                  <a:pt x="766860" y="53691"/>
                </a:moveTo>
                <a:lnTo>
                  <a:pt x="749333" y="31593"/>
                </a:lnTo>
                <a:lnTo>
                  <a:pt x="719152" y="55995"/>
                </a:lnTo>
                <a:lnTo>
                  <a:pt x="721950" y="63270"/>
                </a:lnTo>
                <a:lnTo>
                  <a:pt x="730101" y="75111"/>
                </a:lnTo>
                <a:lnTo>
                  <a:pt x="735843" y="78828"/>
                </a:lnTo>
                <a:lnTo>
                  <a:pt x="766860" y="53691"/>
                </a:lnTo>
                <a:close/>
              </a:path>
              <a:path w="800734" h="664844">
                <a:moveTo>
                  <a:pt x="766860" y="84140"/>
                </a:moveTo>
                <a:lnTo>
                  <a:pt x="766860" y="53691"/>
                </a:lnTo>
                <a:lnTo>
                  <a:pt x="735843" y="78828"/>
                </a:lnTo>
                <a:lnTo>
                  <a:pt x="740105" y="81587"/>
                </a:lnTo>
                <a:lnTo>
                  <a:pt x="751404" y="84963"/>
                </a:lnTo>
                <a:lnTo>
                  <a:pt x="763269" y="85118"/>
                </a:lnTo>
                <a:lnTo>
                  <a:pt x="766860" y="84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06761" y="1794350"/>
            <a:ext cx="1040480" cy="86681"/>
          </a:xfrm>
          <a:custGeom>
            <a:avLst/>
            <a:gdLst/>
            <a:ahLst/>
            <a:cxnLst/>
            <a:rect l="l" t="t" r="r" b="b"/>
            <a:pathLst>
              <a:path w="1037589" h="86360">
                <a:moveTo>
                  <a:pt x="81778" y="28956"/>
                </a:moveTo>
                <a:lnTo>
                  <a:pt x="50975" y="2388"/>
                </a:lnTo>
                <a:lnTo>
                  <a:pt x="34663" y="634"/>
                </a:lnTo>
                <a:lnTo>
                  <a:pt x="23132" y="4654"/>
                </a:lnTo>
                <a:lnTo>
                  <a:pt x="13293" y="12236"/>
                </a:lnTo>
                <a:lnTo>
                  <a:pt x="5753" y="23218"/>
                </a:lnTo>
                <a:lnTo>
                  <a:pt x="1120" y="37438"/>
                </a:lnTo>
                <a:lnTo>
                  <a:pt x="0" y="54733"/>
                </a:lnTo>
                <a:lnTo>
                  <a:pt x="5927" y="67276"/>
                </a:lnTo>
                <a:lnTo>
                  <a:pt x="15463" y="77211"/>
                </a:lnTo>
                <a:lnTo>
                  <a:pt x="27736" y="83751"/>
                </a:lnTo>
                <a:lnTo>
                  <a:pt x="41874" y="86106"/>
                </a:lnTo>
                <a:lnTo>
                  <a:pt x="41874" y="28956"/>
                </a:lnTo>
                <a:lnTo>
                  <a:pt x="81778" y="28956"/>
                </a:lnTo>
                <a:close/>
              </a:path>
              <a:path w="1037589" h="86360">
                <a:moveTo>
                  <a:pt x="84426" y="40200"/>
                </a:moveTo>
                <a:lnTo>
                  <a:pt x="81778" y="28956"/>
                </a:lnTo>
                <a:lnTo>
                  <a:pt x="41874" y="28956"/>
                </a:lnTo>
                <a:lnTo>
                  <a:pt x="41874" y="57150"/>
                </a:lnTo>
                <a:lnTo>
                  <a:pt x="81449" y="57150"/>
                </a:lnTo>
                <a:lnTo>
                  <a:pt x="82265" y="55452"/>
                </a:lnTo>
                <a:lnTo>
                  <a:pt x="84426" y="40200"/>
                </a:lnTo>
                <a:close/>
              </a:path>
              <a:path w="1037589" h="86360">
                <a:moveTo>
                  <a:pt x="81449" y="57150"/>
                </a:moveTo>
                <a:lnTo>
                  <a:pt x="41874" y="57150"/>
                </a:lnTo>
                <a:lnTo>
                  <a:pt x="41874" y="86106"/>
                </a:lnTo>
                <a:lnTo>
                  <a:pt x="54778" y="84109"/>
                </a:lnTo>
                <a:lnTo>
                  <a:pt x="66715" y="77965"/>
                </a:lnTo>
                <a:lnTo>
                  <a:pt x="76119" y="68227"/>
                </a:lnTo>
                <a:lnTo>
                  <a:pt x="81449" y="57150"/>
                </a:lnTo>
                <a:close/>
              </a:path>
              <a:path w="1037589" h="86360">
                <a:moveTo>
                  <a:pt x="84426" y="57150"/>
                </a:moveTo>
                <a:lnTo>
                  <a:pt x="84426" y="40200"/>
                </a:lnTo>
                <a:lnTo>
                  <a:pt x="82265" y="55452"/>
                </a:lnTo>
                <a:lnTo>
                  <a:pt x="81449" y="57150"/>
                </a:lnTo>
                <a:lnTo>
                  <a:pt x="84426" y="57150"/>
                </a:lnTo>
                <a:close/>
              </a:path>
              <a:path w="1037589" h="86360">
                <a:moveTo>
                  <a:pt x="956284" y="28956"/>
                </a:moveTo>
                <a:lnTo>
                  <a:pt x="81778" y="28956"/>
                </a:lnTo>
                <a:lnTo>
                  <a:pt x="84426" y="40200"/>
                </a:lnTo>
                <a:lnTo>
                  <a:pt x="84426" y="57150"/>
                </a:lnTo>
                <a:lnTo>
                  <a:pt x="953267" y="57150"/>
                </a:lnTo>
                <a:lnTo>
                  <a:pt x="953267" y="45304"/>
                </a:lnTo>
                <a:lnTo>
                  <a:pt x="955502" y="30534"/>
                </a:lnTo>
                <a:lnTo>
                  <a:pt x="956284" y="28956"/>
                </a:lnTo>
                <a:close/>
              </a:path>
              <a:path w="1037589" h="86360">
                <a:moveTo>
                  <a:pt x="995898" y="57150"/>
                </a:moveTo>
                <a:lnTo>
                  <a:pt x="995898" y="28956"/>
                </a:lnTo>
                <a:lnTo>
                  <a:pt x="956284" y="28956"/>
                </a:lnTo>
                <a:lnTo>
                  <a:pt x="955502" y="30534"/>
                </a:lnTo>
                <a:lnTo>
                  <a:pt x="953267" y="45304"/>
                </a:lnTo>
                <a:lnTo>
                  <a:pt x="955703" y="57150"/>
                </a:lnTo>
                <a:lnTo>
                  <a:pt x="995898" y="57150"/>
                </a:lnTo>
                <a:close/>
              </a:path>
              <a:path w="1037589" h="86360">
                <a:moveTo>
                  <a:pt x="955703" y="57150"/>
                </a:moveTo>
                <a:lnTo>
                  <a:pt x="953267" y="45304"/>
                </a:lnTo>
                <a:lnTo>
                  <a:pt x="953267" y="57150"/>
                </a:lnTo>
                <a:lnTo>
                  <a:pt x="955703" y="57150"/>
                </a:lnTo>
                <a:close/>
              </a:path>
              <a:path w="1037589" h="86360">
                <a:moveTo>
                  <a:pt x="995898" y="84931"/>
                </a:moveTo>
                <a:lnTo>
                  <a:pt x="995898" y="57150"/>
                </a:lnTo>
                <a:lnTo>
                  <a:pt x="955703" y="57150"/>
                </a:lnTo>
                <a:lnTo>
                  <a:pt x="985999" y="83805"/>
                </a:lnTo>
                <a:lnTo>
                  <a:pt x="995898" y="84931"/>
                </a:lnTo>
                <a:close/>
              </a:path>
              <a:path w="1037589" h="86360">
                <a:moveTo>
                  <a:pt x="1037068" y="32078"/>
                </a:moveTo>
                <a:lnTo>
                  <a:pt x="1031311" y="19337"/>
                </a:lnTo>
                <a:lnTo>
                  <a:pt x="1022023" y="9181"/>
                </a:lnTo>
                <a:lnTo>
                  <a:pt x="1009951" y="2440"/>
                </a:lnTo>
                <a:lnTo>
                  <a:pt x="995898" y="0"/>
                </a:lnTo>
                <a:lnTo>
                  <a:pt x="983406" y="1926"/>
                </a:lnTo>
                <a:lnTo>
                  <a:pt x="971311" y="8125"/>
                </a:lnTo>
                <a:lnTo>
                  <a:pt x="961763" y="17901"/>
                </a:lnTo>
                <a:lnTo>
                  <a:pt x="956284" y="28956"/>
                </a:lnTo>
                <a:lnTo>
                  <a:pt x="995898" y="28956"/>
                </a:lnTo>
                <a:lnTo>
                  <a:pt x="995898" y="84931"/>
                </a:lnTo>
                <a:lnTo>
                  <a:pt x="1031324" y="63750"/>
                </a:lnTo>
                <a:lnTo>
                  <a:pt x="1035943" y="49572"/>
                </a:lnTo>
                <a:lnTo>
                  <a:pt x="1037068" y="320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62870" y="1208742"/>
            <a:ext cx="748840" cy="671778"/>
          </a:xfrm>
          <a:custGeom>
            <a:avLst/>
            <a:gdLst/>
            <a:ahLst/>
            <a:cxnLst/>
            <a:rect l="l" t="t" r="r" b="b"/>
            <a:pathLst>
              <a:path w="746760" h="669289">
                <a:moveTo>
                  <a:pt x="63185" y="589155"/>
                </a:moveTo>
                <a:lnTo>
                  <a:pt x="53099" y="585559"/>
                </a:lnTo>
                <a:lnTo>
                  <a:pt x="42167" y="584953"/>
                </a:lnTo>
                <a:lnTo>
                  <a:pt x="30607" y="587514"/>
                </a:lnTo>
                <a:lnTo>
                  <a:pt x="18711" y="593472"/>
                </a:lnTo>
                <a:lnTo>
                  <a:pt x="6772" y="603058"/>
                </a:lnTo>
                <a:lnTo>
                  <a:pt x="1833" y="613173"/>
                </a:lnTo>
                <a:lnTo>
                  <a:pt x="0" y="624350"/>
                </a:lnTo>
                <a:lnTo>
                  <a:pt x="1407" y="636075"/>
                </a:lnTo>
                <a:lnTo>
                  <a:pt x="6194" y="647835"/>
                </a:lnTo>
                <a:lnTo>
                  <a:pt x="14497" y="659117"/>
                </a:lnTo>
                <a:lnTo>
                  <a:pt x="24820" y="665660"/>
                </a:lnTo>
                <a:lnTo>
                  <a:pt x="32540" y="667841"/>
                </a:lnTo>
                <a:lnTo>
                  <a:pt x="32540" y="616204"/>
                </a:lnTo>
                <a:lnTo>
                  <a:pt x="63185" y="589155"/>
                </a:lnTo>
                <a:close/>
              </a:path>
              <a:path w="746760" h="669289">
                <a:moveTo>
                  <a:pt x="81359" y="611265"/>
                </a:moveTo>
                <a:lnTo>
                  <a:pt x="79627" y="606486"/>
                </a:lnTo>
                <a:lnTo>
                  <a:pt x="71909" y="595351"/>
                </a:lnTo>
                <a:lnTo>
                  <a:pt x="63185" y="589155"/>
                </a:lnTo>
                <a:lnTo>
                  <a:pt x="32540" y="616204"/>
                </a:lnTo>
                <a:lnTo>
                  <a:pt x="51590" y="637540"/>
                </a:lnTo>
                <a:lnTo>
                  <a:pt x="81359" y="611265"/>
                </a:lnTo>
                <a:close/>
              </a:path>
              <a:path w="746760" h="669289">
                <a:moveTo>
                  <a:pt x="84755" y="629840"/>
                </a:moveTo>
                <a:lnTo>
                  <a:pt x="83853" y="618148"/>
                </a:lnTo>
                <a:lnTo>
                  <a:pt x="81359" y="611265"/>
                </a:lnTo>
                <a:lnTo>
                  <a:pt x="51590" y="637540"/>
                </a:lnTo>
                <a:lnTo>
                  <a:pt x="32540" y="616204"/>
                </a:lnTo>
                <a:lnTo>
                  <a:pt x="32540" y="667841"/>
                </a:lnTo>
                <a:lnTo>
                  <a:pt x="36412" y="668936"/>
                </a:lnTo>
                <a:lnTo>
                  <a:pt x="77257" y="651333"/>
                </a:lnTo>
                <a:lnTo>
                  <a:pt x="82500" y="641067"/>
                </a:lnTo>
                <a:lnTo>
                  <a:pt x="84755" y="629840"/>
                </a:lnTo>
                <a:close/>
              </a:path>
              <a:path w="746760" h="669289">
                <a:moveTo>
                  <a:pt x="683437" y="79857"/>
                </a:moveTo>
                <a:lnTo>
                  <a:pt x="675080" y="73935"/>
                </a:lnTo>
                <a:lnTo>
                  <a:pt x="667302" y="62678"/>
                </a:lnTo>
                <a:lnTo>
                  <a:pt x="665437" y="57594"/>
                </a:lnTo>
                <a:lnTo>
                  <a:pt x="63185" y="589155"/>
                </a:lnTo>
                <a:lnTo>
                  <a:pt x="71909" y="595351"/>
                </a:lnTo>
                <a:lnTo>
                  <a:pt x="79627" y="606486"/>
                </a:lnTo>
                <a:lnTo>
                  <a:pt x="81359" y="611265"/>
                </a:lnTo>
                <a:lnTo>
                  <a:pt x="683437" y="79857"/>
                </a:lnTo>
                <a:close/>
              </a:path>
              <a:path w="746760" h="669289">
                <a:moveTo>
                  <a:pt x="746360" y="44606"/>
                </a:moveTo>
                <a:lnTo>
                  <a:pt x="731426" y="9346"/>
                </a:lnTo>
                <a:lnTo>
                  <a:pt x="709554" y="0"/>
                </a:lnTo>
                <a:lnTo>
                  <a:pt x="697740" y="107"/>
                </a:lnTo>
                <a:lnTo>
                  <a:pt x="664071" y="27630"/>
                </a:lnTo>
                <a:lnTo>
                  <a:pt x="661919" y="38950"/>
                </a:lnTo>
                <a:lnTo>
                  <a:pt x="662955" y="50824"/>
                </a:lnTo>
                <a:lnTo>
                  <a:pt x="665437" y="57594"/>
                </a:lnTo>
                <a:lnTo>
                  <a:pt x="694718" y="31750"/>
                </a:lnTo>
                <a:lnTo>
                  <a:pt x="713768" y="53086"/>
                </a:lnTo>
                <a:lnTo>
                  <a:pt x="713768" y="82096"/>
                </a:lnTo>
                <a:lnTo>
                  <a:pt x="716242" y="81530"/>
                </a:lnTo>
                <a:lnTo>
                  <a:pt x="728156" y="75516"/>
                </a:lnTo>
                <a:lnTo>
                  <a:pt x="740189" y="65914"/>
                </a:lnTo>
                <a:lnTo>
                  <a:pt x="744776" y="55800"/>
                </a:lnTo>
                <a:lnTo>
                  <a:pt x="746360" y="44606"/>
                </a:lnTo>
                <a:close/>
              </a:path>
              <a:path w="746760" h="669289">
                <a:moveTo>
                  <a:pt x="713768" y="53086"/>
                </a:moveTo>
                <a:lnTo>
                  <a:pt x="694718" y="31750"/>
                </a:lnTo>
                <a:lnTo>
                  <a:pt x="665437" y="57594"/>
                </a:lnTo>
                <a:lnTo>
                  <a:pt x="667302" y="62678"/>
                </a:lnTo>
                <a:lnTo>
                  <a:pt x="675080" y="73935"/>
                </a:lnTo>
                <a:lnTo>
                  <a:pt x="683437" y="79857"/>
                </a:lnTo>
                <a:lnTo>
                  <a:pt x="713768" y="53086"/>
                </a:lnTo>
                <a:close/>
              </a:path>
              <a:path w="746760" h="669289">
                <a:moveTo>
                  <a:pt x="713768" y="82096"/>
                </a:moveTo>
                <a:lnTo>
                  <a:pt x="713768" y="53086"/>
                </a:lnTo>
                <a:lnTo>
                  <a:pt x="683437" y="79857"/>
                </a:lnTo>
                <a:lnTo>
                  <a:pt x="683865" y="80160"/>
                </a:lnTo>
                <a:lnTo>
                  <a:pt x="693831" y="83642"/>
                </a:lnTo>
                <a:lnTo>
                  <a:pt x="704711" y="84169"/>
                </a:lnTo>
                <a:lnTo>
                  <a:pt x="713768" y="82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27545" y="2379446"/>
            <a:ext cx="1174202" cy="86681"/>
          </a:xfrm>
          <a:custGeom>
            <a:avLst/>
            <a:gdLst/>
            <a:ahLst/>
            <a:cxnLst/>
            <a:rect l="l" t="t" r="r" b="b"/>
            <a:pathLst>
              <a:path w="1170940" h="86360">
                <a:moveTo>
                  <a:pt x="81895" y="28955"/>
                </a:moveTo>
                <a:lnTo>
                  <a:pt x="50958" y="2320"/>
                </a:lnTo>
                <a:lnTo>
                  <a:pt x="34503" y="594"/>
                </a:lnTo>
                <a:lnTo>
                  <a:pt x="22797" y="4477"/>
                </a:lnTo>
                <a:lnTo>
                  <a:pt x="12961" y="11902"/>
                </a:lnTo>
                <a:lnTo>
                  <a:pt x="5527" y="22776"/>
                </a:lnTo>
                <a:lnTo>
                  <a:pt x="1029" y="37008"/>
                </a:lnTo>
                <a:lnTo>
                  <a:pt x="0" y="54505"/>
                </a:lnTo>
                <a:lnTo>
                  <a:pt x="5850" y="67057"/>
                </a:lnTo>
                <a:lnTo>
                  <a:pt x="15251" y="77074"/>
                </a:lnTo>
                <a:lnTo>
                  <a:pt x="27475" y="83706"/>
                </a:lnTo>
                <a:lnTo>
                  <a:pt x="41795" y="86106"/>
                </a:lnTo>
                <a:lnTo>
                  <a:pt x="41795" y="28955"/>
                </a:lnTo>
                <a:lnTo>
                  <a:pt x="81895" y="28955"/>
                </a:lnTo>
                <a:close/>
              </a:path>
              <a:path w="1170940" h="86360">
                <a:moveTo>
                  <a:pt x="84379" y="39913"/>
                </a:moveTo>
                <a:lnTo>
                  <a:pt x="81895" y="28955"/>
                </a:lnTo>
                <a:lnTo>
                  <a:pt x="41795" y="28955"/>
                </a:lnTo>
                <a:lnTo>
                  <a:pt x="41795" y="57149"/>
                </a:lnTo>
                <a:lnTo>
                  <a:pt x="81172" y="57149"/>
                </a:lnTo>
                <a:lnTo>
                  <a:pt x="82214" y="54970"/>
                </a:lnTo>
                <a:lnTo>
                  <a:pt x="84379" y="39913"/>
                </a:lnTo>
                <a:close/>
              </a:path>
              <a:path w="1170940" h="86360">
                <a:moveTo>
                  <a:pt x="81172" y="57149"/>
                </a:moveTo>
                <a:lnTo>
                  <a:pt x="41795" y="57149"/>
                </a:lnTo>
                <a:lnTo>
                  <a:pt x="41795" y="86106"/>
                </a:lnTo>
                <a:lnTo>
                  <a:pt x="54853" y="83988"/>
                </a:lnTo>
                <a:lnTo>
                  <a:pt x="66734" y="77660"/>
                </a:lnTo>
                <a:lnTo>
                  <a:pt x="76093" y="67770"/>
                </a:lnTo>
                <a:lnTo>
                  <a:pt x="81172" y="57149"/>
                </a:lnTo>
                <a:close/>
              </a:path>
              <a:path w="1170940" h="86360">
                <a:moveTo>
                  <a:pt x="84379" y="57149"/>
                </a:moveTo>
                <a:lnTo>
                  <a:pt x="84379" y="39913"/>
                </a:lnTo>
                <a:lnTo>
                  <a:pt x="82214" y="54970"/>
                </a:lnTo>
                <a:lnTo>
                  <a:pt x="81172" y="57149"/>
                </a:lnTo>
                <a:lnTo>
                  <a:pt x="84379" y="57149"/>
                </a:lnTo>
                <a:close/>
              </a:path>
              <a:path w="1170940" h="86360">
                <a:moveTo>
                  <a:pt x="1088904" y="28955"/>
                </a:moveTo>
                <a:lnTo>
                  <a:pt x="81895" y="28955"/>
                </a:lnTo>
                <a:lnTo>
                  <a:pt x="84379" y="39913"/>
                </a:lnTo>
                <a:lnTo>
                  <a:pt x="84379" y="57149"/>
                </a:lnTo>
                <a:lnTo>
                  <a:pt x="1085847" y="57149"/>
                </a:lnTo>
                <a:lnTo>
                  <a:pt x="1085847" y="45726"/>
                </a:lnTo>
                <a:lnTo>
                  <a:pt x="1088066" y="30648"/>
                </a:lnTo>
                <a:lnTo>
                  <a:pt x="1088904" y="28955"/>
                </a:lnTo>
                <a:close/>
              </a:path>
              <a:path w="1170940" h="86360">
                <a:moveTo>
                  <a:pt x="1129169" y="57149"/>
                </a:moveTo>
                <a:lnTo>
                  <a:pt x="1129169" y="28955"/>
                </a:lnTo>
                <a:lnTo>
                  <a:pt x="1088885" y="28993"/>
                </a:lnTo>
                <a:lnTo>
                  <a:pt x="1088066" y="30648"/>
                </a:lnTo>
                <a:lnTo>
                  <a:pt x="1085847" y="45726"/>
                </a:lnTo>
                <a:lnTo>
                  <a:pt x="1088572" y="57149"/>
                </a:lnTo>
                <a:lnTo>
                  <a:pt x="1129169" y="57149"/>
                </a:lnTo>
                <a:close/>
              </a:path>
              <a:path w="1170940" h="86360">
                <a:moveTo>
                  <a:pt x="1088572" y="57149"/>
                </a:moveTo>
                <a:lnTo>
                  <a:pt x="1085847" y="45726"/>
                </a:lnTo>
                <a:lnTo>
                  <a:pt x="1085847" y="57149"/>
                </a:lnTo>
                <a:lnTo>
                  <a:pt x="1088572" y="57149"/>
                </a:lnTo>
                <a:close/>
              </a:path>
              <a:path w="1170940" h="86360">
                <a:moveTo>
                  <a:pt x="1129169" y="84890"/>
                </a:moveTo>
                <a:lnTo>
                  <a:pt x="1129169" y="57149"/>
                </a:lnTo>
                <a:lnTo>
                  <a:pt x="1088572" y="57149"/>
                </a:lnTo>
                <a:lnTo>
                  <a:pt x="1119494" y="83783"/>
                </a:lnTo>
                <a:lnTo>
                  <a:pt x="1129169" y="84890"/>
                </a:lnTo>
                <a:close/>
              </a:path>
              <a:path w="1170940" h="86360">
                <a:moveTo>
                  <a:pt x="1170468" y="31860"/>
                </a:moveTo>
                <a:lnTo>
                  <a:pt x="1164799" y="19136"/>
                </a:lnTo>
                <a:lnTo>
                  <a:pt x="1155486" y="9044"/>
                </a:lnTo>
                <a:lnTo>
                  <a:pt x="1143340" y="2396"/>
                </a:lnTo>
                <a:lnTo>
                  <a:pt x="1129168" y="0"/>
                </a:lnTo>
                <a:lnTo>
                  <a:pt x="1115873" y="2098"/>
                </a:lnTo>
                <a:lnTo>
                  <a:pt x="1103866" y="8276"/>
                </a:lnTo>
                <a:lnTo>
                  <a:pt x="1094335" y="17979"/>
                </a:lnTo>
                <a:lnTo>
                  <a:pt x="1088904" y="28955"/>
                </a:lnTo>
                <a:lnTo>
                  <a:pt x="1129169" y="28955"/>
                </a:lnTo>
                <a:lnTo>
                  <a:pt x="1129169" y="84890"/>
                </a:lnTo>
                <a:lnTo>
                  <a:pt x="1164631" y="63365"/>
                </a:lnTo>
                <a:lnTo>
                  <a:pt x="1169288" y="49155"/>
                </a:lnTo>
                <a:lnTo>
                  <a:pt x="1170468" y="31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3"/>
          <p:cNvSpPr/>
          <p:nvPr/>
        </p:nvSpPr>
        <p:spPr>
          <a:xfrm flipH="1">
            <a:off x="4972656" y="1791999"/>
            <a:ext cx="739054" cy="674128"/>
          </a:xfrm>
          <a:custGeom>
            <a:avLst/>
            <a:gdLst/>
            <a:ahLst/>
            <a:cxnLst/>
            <a:rect l="l" t="t" r="r" b="b"/>
            <a:pathLst>
              <a:path w="879475" h="668655">
                <a:moveTo>
                  <a:pt x="65529" y="590431"/>
                </a:moveTo>
                <a:lnTo>
                  <a:pt x="61795" y="587723"/>
                </a:lnTo>
                <a:lnTo>
                  <a:pt x="50730" y="583820"/>
                </a:lnTo>
                <a:lnTo>
                  <a:pt x="38924" y="583114"/>
                </a:lnTo>
                <a:lnTo>
                  <a:pt x="27056" y="585707"/>
                </a:lnTo>
                <a:lnTo>
                  <a:pt x="15804" y="591699"/>
                </a:lnTo>
                <a:lnTo>
                  <a:pt x="7874" y="599608"/>
                </a:lnTo>
                <a:lnTo>
                  <a:pt x="2530" y="609172"/>
                </a:lnTo>
                <a:lnTo>
                  <a:pt x="0" y="619993"/>
                </a:lnTo>
                <a:lnTo>
                  <a:pt x="510" y="631672"/>
                </a:lnTo>
                <a:lnTo>
                  <a:pt x="32324" y="667545"/>
                </a:lnTo>
                <a:lnTo>
                  <a:pt x="33462" y="667637"/>
                </a:lnTo>
                <a:lnTo>
                  <a:pt x="33462" y="613898"/>
                </a:lnTo>
                <a:lnTo>
                  <a:pt x="65529" y="590431"/>
                </a:lnTo>
                <a:close/>
              </a:path>
              <a:path w="879475" h="668655">
                <a:moveTo>
                  <a:pt x="81335" y="613991"/>
                </a:moveTo>
                <a:lnTo>
                  <a:pt x="78929" y="606745"/>
                </a:lnTo>
                <a:lnTo>
                  <a:pt x="71440" y="594720"/>
                </a:lnTo>
                <a:lnTo>
                  <a:pt x="65529" y="590431"/>
                </a:lnTo>
                <a:lnTo>
                  <a:pt x="33462" y="613898"/>
                </a:lnTo>
                <a:lnTo>
                  <a:pt x="50226" y="636758"/>
                </a:lnTo>
                <a:lnTo>
                  <a:pt x="81335" y="613991"/>
                </a:lnTo>
                <a:close/>
              </a:path>
              <a:path w="879475" h="668655">
                <a:moveTo>
                  <a:pt x="83631" y="630349"/>
                </a:moveTo>
                <a:lnTo>
                  <a:pt x="82914" y="618744"/>
                </a:lnTo>
                <a:lnTo>
                  <a:pt x="81335" y="613991"/>
                </a:lnTo>
                <a:lnTo>
                  <a:pt x="50226" y="636758"/>
                </a:lnTo>
                <a:lnTo>
                  <a:pt x="33462" y="613898"/>
                </a:lnTo>
                <a:lnTo>
                  <a:pt x="33462" y="667637"/>
                </a:lnTo>
                <a:lnTo>
                  <a:pt x="44153" y="668501"/>
                </a:lnTo>
                <a:lnTo>
                  <a:pt x="81316" y="641196"/>
                </a:lnTo>
                <a:lnTo>
                  <a:pt x="83631" y="630349"/>
                </a:lnTo>
                <a:close/>
              </a:path>
              <a:path w="879475" h="668655">
                <a:moveTo>
                  <a:pt x="813500" y="78193"/>
                </a:moveTo>
                <a:lnTo>
                  <a:pt x="807493" y="74016"/>
                </a:lnTo>
                <a:lnTo>
                  <a:pt x="800041" y="61833"/>
                </a:lnTo>
                <a:lnTo>
                  <a:pt x="797653" y="54662"/>
                </a:lnTo>
                <a:lnTo>
                  <a:pt x="65529" y="590431"/>
                </a:lnTo>
                <a:lnTo>
                  <a:pt x="71440" y="594720"/>
                </a:lnTo>
                <a:lnTo>
                  <a:pt x="78929" y="606745"/>
                </a:lnTo>
                <a:lnTo>
                  <a:pt x="81335" y="613991"/>
                </a:lnTo>
                <a:lnTo>
                  <a:pt x="813500" y="78193"/>
                </a:lnTo>
                <a:close/>
              </a:path>
              <a:path w="879475" h="668655">
                <a:moveTo>
                  <a:pt x="878863" y="48556"/>
                </a:moveTo>
                <a:lnTo>
                  <a:pt x="867250" y="12068"/>
                </a:lnTo>
                <a:lnTo>
                  <a:pt x="834642" y="0"/>
                </a:lnTo>
                <a:lnTo>
                  <a:pt x="822733" y="2385"/>
                </a:lnTo>
                <a:lnTo>
                  <a:pt x="795191" y="38017"/>
                </a:lnTo>
                <a:lnTo>
                  <a:pt x="796005" y="49712"/>
                </a:lnTo>
                <a:lnTo>
                  <a:pt x="797653" y="54662"/>
                </a:lnTo>
                <a:lnTo>
                  <a:pt x="828989" y="31730"/>
                </a:lnTo>
                <a:lnTo>
                  <a:pt x="845754" y="54590"/>
                </a:lnTo>
                <a:lnTo>
                  <a:pt x="845754" y="84221"/>
                </a:lnTo>
                <a:lnTo>
                  <a:pt x="852121" y="82833"/>
                </a:lnTo>
                <a:lnTo>
                  <a:pt x="863226" y="76928"/>
                </a:lnTo>
                <a:lnTo>
                  <a:pt x="871168" y="69025"/>
                </a:lnTo>
                <a:lnTo>
                  <a:pt x="876440" y="59437"/>
                </a:lnTo>
                <a:lnTo>
                  <a:pt x="878863" y="48556"/>
                </a:lnTo>
                <a:close/>
              </a:path>
              <a:path w="879475" h="668655">
                <a:moveTo>
                  <a:pt x="845754" y="54590"/>
                </a:moveTo>
                <a:lnTo>
                  <a:pt x="828989" y="31730"/>
                </a:lnTo>
                <a:lnTo>
                  <a:pt x="797653" y="54662"/>
                </a:lnTo>
                <a:lnTo>
                  <a:pt x="800041" y="61833"/>
                </a:lnTo>
                <a:lnTo>
                  <a:pt x="807493" y="74016"/>
                </a:lnTo>
                <a:lnTo>
                  <a:pt x="813500" y="78193"/>
                </a:lnTo>
                <a:lnTo>
                  <a:pt x="845754" y="54590"/>
                </a:lnTo>
                <a:close/>
              </a:path>
              <a:path w="879475" h="668655">
                <a:moveTo>
                  <a:pt x="845754" y="84221"/>
                </a:moveTo>
                <a:lnTo>
                  <a:pt x="845754" y="54590"/>
                </a:lnTo>
                <a:lnTo>
                  <a:pt x="813500" y="78193"/>
                </a:lnTo>
                <a:lnTo>
                  <a:pt x="817386" y="80896"/>
                </a:lnTo>
                <a:lnTo>
                  <a:pt x="828553" y="84722"/>
                </a:lnTo>
                <a:lnTo>
                  <a:pt x="840347" y="85400"/>
                </a:lnTo>
                <a:lnTo>
                  <a:pt x="845754" y="842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5"/>
          <p:cNvSpPr txBox="1"/>
          <p:nvPr/>
        </p:nvSpPr>
        <p:spPr>
          <a:xfrm>
            <a:off x="214072" y="2836043"/>
            <a:ext cx="8735194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294916" indent="-637">
              <a:lnSpc>
                <a:spcPts val="3389"/>
              </a:lnSpc>
              <a:tabLst>
                <a:tab pos="4924403" algn="l"/>
              </a:tabLst>
            </a:pPr>
            <a:r>
              <a:rPr sz="3200" spc="-20" dirty="0">
                <a:latin typeface="Times New Roman"/>
                <a:cs typeface="Times New Roman"/>
              </a:rPr>
              <a:t>Remove any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edge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31" name="object 5"/>
          <p:cNvSpPr txBox="1"/>
          <p:nvPr/>
        </p:nvSpPr>
        <p:spPr>
          <a:xfrm>
            <a:off x="214072" y="3347685"/>
            <a:ext cx="8735194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294916" indent="-637">
              <a:lnSpc>
                <a:spcPts val="3389"/>
              </a:lnSpc>
              <a:tabLst>
                <a:tab pos="4924403" algn="l"/>
              </a:tabLst>
            </a:pPr>
            <a:r>
              <a:rPr sz="3200" spc="-15" dirty="0">
                <a:latin typeface="Times New Roman"/>
                <a:cs typeface="Times New Roman"/>
              </a:rPr>
              <a:t>Then,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T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partitioned into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two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subtree</a:t>
            </a:r>
            <a:r>
              <a:rPr sz="3200" spc="-15" dirty="0">
                <a:latin typeface="Times New Roman"/>
                <a:cs typeface="Times New Roman"/>
              </a:rPr>
              <a:t>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724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120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7" grpId="0"/>
      <p:bldP spid="8" grpId="0"/>
      <p:bldP spid="9" grpId="0"/>
      <p:bldP spid="10" grpId="0"/>
      <p:bldP spid="27" grpId="0" animBg="1"/>
      <p:bldP spid="28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>
              <a:lnSpc>
                <a:spcPts val="5276"/>
              </a:lnSpc>
            </a:pPr>
            <a:r>
              <a:rPr spc="-25" dirty="0"/>
              <a:t>Proof</a:t>
            </a:r>
            <a:r>
              <a:rPr spc="-10" dirty="0"/>
              <a:t> </a:t>
            </a:r>
            <a:r>
              <a:rPr spc="-20" dirty="0"/>
              <a:t>of</a:t>
            </a:r>
            <a:r>
              <a:rPr spc="-5" dirty="0"/>
              <a:t> </a:t>
            </a:r>
            <a:r>
              <a:rPr lang="en-US" spc="-25" dirty="0"/>
              <a:t>O</a:t>
            </a:r>
            <a:r>
              <a:rPr spc="-25" dirty="0"/>
              <a:t>ptimal</a:t>
            </a:r>
            <a:r>
              <a:rPr spc="-5" dirty="0"/>
              <a:t> </a:t>
            </a:r>
            <a:r>
              <a:rPr lang="en-US" spc="-20" dirty="0"/>
              <a:t>S</a:t>
            </a:r>
            <a:r>
              <a:rPr spc="-20" dirty="0"/>
              <a:t>ubstructure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632A808F-2DCF-4131-9EC6-AA5644E6AE67}" type="datetime1">
              <a:rPr lang="en-US" spc="-10" smtClean="0"/>
              <a:t>1/20/19</a:t>
            </a:fld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104254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99253" y="3105324"/>
            <a:ext cx="305649" cy="30593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9253" y="3105324"/>
            <a:ext cx="305649" cy="30593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3529" y="3656786"/>
            <a:ext cx="8405984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246547" algn="l"/>
              </a:tabLst>
            </a:pPr>
            <a:r>
              <a:rPr sz="3200" dirty="0">
                <a:latin typeface="Times New Roman"/>
                <a:cs typeface="Times New Roman"/>
              </a:rPr>
              <a:t>Do we </a:t>
            </a:r>
            <a:r>
              <a:rPr sz="3200" spc="-15" dirty="0">
                <a:latin typeface="Times New Roman"/>
                <a:cs typeface="Times New Roman"/>
              </a:rPr>
              <a:t>also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have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overlapping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subproblems?</a:t>
            </a:r>
            <a:endParaRPr sz="3200" dirty="0">
              <a:latin typeface="Times New Roman"/>
              <a:cs typeface="Times New Roman"/>
            </a:endParaRPr>
          </a:p>
          <a:p>
            <a:pPr marL="12739"/>
            <a:r>
              <a:rPr sz="3200" spc="266" dirty="0">
                <a:solidFill>
                  <a:srgbClr val="CC0000"/>
                </a:solidFill>
                <a:latin typeface="Times New Roman"/>
                <a:cs typeface="Times New Roman"/>
              </a:rPr>
              <a:t>•</a:t>
            </a:r>
            <a:r>
              <a:rPr sz="3200" dirty="0">
                <a:latin typeface="Times New Roman"/>
                <a:cs typeface="Times New Roman"/>
              </a:rPr>
              <a:t>Yes.</a:t>
            </a:r>
          </a:p>
        </p:txBody>
      </p:sp>
      <p:sp>
        <p:nvSpPr>
          <p:cNvPr id="11" name="object 6"/>
          <p:cNvSpPr txBox="1"/>
          <p:nvPr/>
        </p:nvSpPr>
        <p:spPr>
          <a:xfrm>
            <a:off x="353525" y="1109458"/>
            <a:ext cx="8405984" cy="2421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246547" algn="l"/>
              </a:tabLst>
            </a:pP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3200" spc="-20" dirty="0">
                <a:latin typeface="Times New Roman"/>
                <a:cs typeface="Times New Roman"/>
              </a:rPr>
              <a:t>Cut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paste:</a:t>
            </a:r>
            <a:endParaRPr sz="3200" dirty="0">
              <a:latin typeface="Times New Roman"/>
              <a:cs typeface="Times New Roman"/>
            </a:endParaRPr>
          </a:p>
          <a:p>
            <a:pPr marL="18472" algn="ctr">
              <a:spcBef>
                <a:spcPts val="331"/>
              </a:spcBef>
            </a:pP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L="12739">
              <a:lnSpc>
                <a:spcPts val="3656"/>
              </a:lnSpc>
              <a:spcBef>
                <a:spcPts val="90"/>
              </a:spcBef>
            </a:pP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3200" spc="-27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were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lower-weight spanning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tree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3200" spc="-383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endParaRPr sz="3200" dirty="0">
              <a:latin typeface="Times New Roman"/>
              <a:cs typeface="Times New Roman"/>
            </a:endParaRPr>
          </a:p>
          <a:p>
            <a:pPr marL="12739" marR="1147817">
              <a:lnSpc>
                <a:spcPts val="3389"/>
              </a:lnSpc>
              <a:spcBef>
                <a:spcPts val="301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4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{(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)}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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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 </a:t>
            </a:r>
            <a:r>
              <a:rPr sz="3200" spc="-383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would </a:t>
            </a:r>
            <a:r>
              <a:rPr sz="3200" spc="-20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 lower-weight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spanning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tree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3525" y="4724380"/>
            <a:ext cx="8574575" cy="1410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657">
              <a:lnSpc>
                <a:spcPts val="3690"/>
              </a:lnSpc>
              <a:spcBef>
                <a:spcPts val="120"/>
              </a:spcBef>
            </a:pPr>
            <a:r>
              <a:rPr lang="en-US" sz="3200" spc="-20" dirty="0">
                <a:latin typeface="Times New Roman"/>
                <a:cs typeface="Times New Roman"/>
              </a:rPr>
              <a:t>Great</a:t>
            </a:r>
            <a:r>
              <a:rPr lang="en-US" sz="3200" spc="-10" dirty="0">
                <a:latin typeface="Times New Roman"/>
                <a:cs typeface="Times New Roman"/>
              </a:rPr>
              <a:t>!</a:t>
            </a:r>
            <a:r>
              <a:rPr lang="en-US" sz="3200" spc="5" dirty="0">
                <a:latin typeface="Times New Roman"/>
                <a:cs typeface="Times New Roman"/>
              </a:rPr>
              <a:t> T</a:t>
            </a:r>
            <a:r>
              <a:rPr lang="en-US" sz="3200" spc="-15" dirty="0">
                <a:latin typeface="Times New Roman"/>
                <a:cs typeface="Times New Roman"/>
              </a:rPr>
              <a:t>hen,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spc="-20" dirty="0">
                <a:latin typeface="Times New Roman"/>
                <a:cs typeface="Times New Roman"/>
              </a:rPr>
              <a:t>dynamic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-20" dirty="0">
                <a:latin typeface="Times New Roman"/>
                <a:cs typeface="Times New Roman"/>
              </a:rPr>
              <a:t>programming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-20" dirty="0">
                <a:latin typeface="Times New Roman"/>
                <a:cs typeface="Times New Roman"/>
              </a:rPr>
              <a:t>may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work?</a:t>
            </a:r>
          </a:p>
          <a:p>
            <a:pPr marL="198097" marR="126756" indent="-177077">
              <a:lnSpc>
                <a:spcPts val="3461"/>
              </a:lnSpc>
              <a:spcBef>
                <a:spcPts val="281"/>
              </a:spcBef>
            </a:pPr>
            <a:r>
              <a:rPr lang="en-US" sz="3200" spc="266" dirty="0">
                <a:solidFill>
                  <a:srgbClr val="CC0000"/>
                </a:solidFill>
                <a:latin typeface="Times New Roman"/>
                <a:cs typeface="Times New Roman"/>
              </a:rPr>
              <a:t>•</a:t>
            </a:r>
            <a:r>
              <a:rPr lang="en-US" sz="3200" spc="-5" dirty="0">
                <a:latin typeface="Times New Roman"/>
                <a:cs typeface="Times New Roman"/>
              </a:rPr>
              <a:t>Yes</a:t>
            </a:r>
            <a:r>
              <a:rPr lang="en-US" sz="3200" dirty="0">
                <a:latin typeface="Times New Roman"/>
                <a:cs typeface="Times New Roman"/>
              </a:rPr>
              <a:t>, </a:t>
            </a:r>
            <a:r>
              <a:rPr lang="en-US" sz="3200" spc="-15" dirty="0">
                <a:latin typeface="Times New Roman"/>
                <a:cs typeface="Times New Roman"/>
              </a:rPr>
              <a:t>but</a:t>
            </a:r>
            <a:r>
              <a:rPr lang="en-US" sz="3200" spc="-5" dirty="0">
                <a:latin typeface="Times New Roman"/>
                <a:cs typeface="Times New Roman"/>
              </a:rPr>
              <a:t> MS</a:t>
            </a:r>
            <a:r>
              <a:rPr lang="en-US" sz="3200" dirty="0">
                <a:latin typeface="Times New Roman"/>
                <a:cs typeface="Times New Roman"/>
              </a:rPr>
              <a:t>T </a:t>
            </a:r>
            <a:r>
              <a:rPr lang="en-US" sz="3200" spc="-15" dirty="0">
                <a:latin typeface="Times New Roman"/>
                <a:cs typeface="Times New Roman"/>
              </a:rPr>
              <a:t>exhibits</a:t>
            </a:r>
            <a:r>
              <a:rPr lang="en-US" sz="3200" spc="-10" dirty="0">
                <a:latin typeface="Times New Roman"/>
                <a:cs typeface="Times New Roman"/>
              </a:rPr>
              <a:t> </a:t>
            </a:r>
            <a:r>
              <a:rPr lang="en-US" sz="3200" spc="-15" dirty="0">
                <a:latin typeface="Times New Roman"/>
                <a:cs typeface="Times New Roman"/>
              </a:rPr>
              <a:t>another</a:t>
            </a:r>
            <a:r>
              <a:rPr lang="en-US" sz="3200" spc="-10" dirty="0">
                <a:latin typeface="Times New Roman"/>
                <a:cs typeface="Times New Roman"/>
              </a:rPr>
              <a:t> </a:t>
            </a:r>
            <a:r>
              <a:rPr lang="en-US" sz="3200" spc="-15" dirty="0">
                <a:latin typeface="Times New Roman"/>
                <a:cs typeface="Times New Roman"/>
              </a:rPr>
              <a:t>powerful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spc="-15" dirty="0">
                <a:latin typeface="Times New Roman"/>
                <a:cs typeface="Times New Roman"/>
              </a:rPr>
              <a:t>property which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-15" dirty="0">
                <a:latin typeface="Times New Roman"/>
                <a:cs typeface="Times New Roman"/>
              </a:rPr>
              <a:t>leads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spc="-15" dirty="0">
                <a:latin typeface="Times New Roman"/>
                <a:cs typeface="Times New Roman"/>
              </a:rPr>
              <a:t>to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spc="-20" dirty="0">
                <a:latin typeface="Times New Roman"/>
                <a:cs typeface="Times New Roman"/>
              </a:rPr>
              <a:t>an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spc="-20" dirty="0">
                <a:latin typeface="Times New Roman"/>
                <a:cs typeface="Times New Roman"/>
              </a:rPr>
              <a:t>even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spc="-20" dirty="0">
                <a:latin typeface="Times New Roman"/>
                <a:cs typeface="Times New Roman"/>
              </a:rPr>
              <a:t>more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spc="-15" dirty="0">
                <a:latin typeface="Times New Roman"/>
                <a:cs typeface="Times New Roman"/>
              </a:rPr>
              <a:t>efficient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spc="-15" dirty="0">
                <a:latin typeface="Times New Roman"/>
                <a:cs typeface="Times New Roman"/>
              </a:rPr>
              <a:t>algorithm.</a:t>
            </a:r>
            <a:endParaRPr lang="en-US" sz="2200" dirty="0">
              <a:solidFill>
                <a:srgbClr val="CCCC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935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3_itu_presentation_template">
  <a:themeElements>
    <a:clrScheme name="ITU Presentation">
      <a:dk1>
        <a:srgbClr val="212121"/>
      </a:dk1>
      <a:lt1>
        <a:sysClr val="window" lastClr="FFFFFF"/>
      </a:lt1>
      <a:dk2>
        <a:srgbClr val="00481E"/>
      </a:dk2>
      <a:lt2>
        <a:srgbClr val="E4EFDB"/>
      </a:lt2>
      <a:accent1>
        <a:srgbClr val="808080"/>
      </a:accent1>
      <a:accent2>
        <a:srgbClr val="5B9266"/>
      </a:accent2>
      <a:accent3>
        <a:srgbClr val="59A131"/>
      </a:accent3>
      <a:accent4>
        <a:srgbClr val="A5D028"/>
      </a:accent4>
      <a:accent5>
        <a:srgbClr val="F5C040"/>
      </a:accent5>
      <a:accent6>
        <a:srgbClr val="808080"/>
      </a:accent6>
      <a:hlink>
        <a:srgbClr val="FF7819"/>
      </a:hlink>
      <a:folHlink>
        <a:srgbClr val="DD4216"/>
      </a:folHlink>
    </a:clrScheme>
    <a:fontScheme name="3_itu_presentation_templat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/>
          </a:stretch>
        </a:blipFill>
      </a:spPr>
      <a:bodyPr wrap="square" lIns="0" tIns="0" rIns="0" bIns="0" rtlCol="0"/>
      <a:lstStyle>
        <a:defPPr>
          <a:defRPr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11397">
          <a:defRPr sz="2200" dirty="0" smtClean="0">
            <a:solidFill>
              <a:srgbClr val="CCCCFF"/>
            </a:solidFill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itu_presentation_template.potx</Template>
  <TotalTime>31353</TotalTime>
  <Words>1661</Words>
  <Application>Microsoft Macintosh PowerPoint</Application>
  <PresentationFormat>On-screen Show (4:3)</PresentationFormat>
  <Paragraphs>536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 Unicode MS</vt:lpstr>
      <vt:lpstr>Arial</vt:lpstr>
      <vt:lpstr>Calibri</vt:lpstr>
      <vt:lpstr>Symbol</vt:lpstr>
      <vt:lpstr>Times New Roman</vt:lpstr>
      <vt:lpstr>Wingdings</vt:lpstr>
      <vt:lpstr>3_itu_presentation_template</vt:lpstr>
      <vt:lpstr>CSC 580 Computer Algorithms</vt:lpstr>
      <vt:lpstr>Agenda</vt:lpstr>
      <vt:lpstr>Graphs</vt:lpstr>
      <vt:lpstr>Adjacency-Matrix Representation </vt:lpstr>
      <vt:lpstr>Adjacency-List Representation</vt:lpstr>
      <vt:lpstr>Minimum Spanning Trees</vt:lpstr>
      <vt:lpstr>Example of MST </vt:lpstr>
      <vt:lpstr>Optimal Substructure</vt:lpstr>
      <vt:lpstr>Proof of Optimal Substructure</vt:lpstr>
      <vt:lpstr>Hallmark for “Greedy” Algorithms </vt:lpstr>
      <vt:lpstr>Proof of Theorem</vt:lpstr>
      <vt:lpstr>Proof of Theorem</vt:lpstr>
      <vt:lpstr>Proof of Theorem</vt:lpstr>
      <vt:lpstr>Proof of Theorem</vt:lpstr>
      <vt:lpstr>Prim’s Algorithm</vt:lpstr>
      <vt:lpstr>Example of Prim’s Algorithm</vt:lpstr>
      <vt:lpstr>Example of Prim’s Algorithm</vt:lpstr>
      <vt:lpstr>Example of Prim’s Algorithm</vt:lpstr>
      <vt:lpstr>Example of Prim’s Algorithm</vt:lpstr>
      <vt:lpstr>Example of Prim’s Algorithm</vt:lpstr>
      <vt:lpstr>Example of Prim’s Algorithm</vt:lpstr>
      <vt:lpstr>Example of Prim’s Algorithm</vt:lpstr>
      <vt:lpstr>Example of Prim’s Algorithm</vt:lpstr>
      <vt:lpstr>Example of Prim’s Algorithm</vt:lpstr>
      <vt:lpstr>Example of Prim’s Algorithm</vt:lpstr>
      <vt:lpstr>Example of Prim’s Algorithm</vt:lpstr>
      <vt:lpstr>Example of Prim’s Algorithm</vt:lpstr>
      <vt:lpstr>Example of Prim’s Algorithm</vt:lpstr>
      <vt:lpstr>Analysis of Prim‘s Algorithm</vt:lpstr>
      <vt:lpstr>Analysis of Prim‘s Algorithm (cont'd)</vt:lpstr>
      <vt:lpstr>MST Algorithms</vt:lpstr>
    </vt:vector>
  </TitlesOfParts>
  <Company>International Technological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Orientation Presentation</dc:title>
  <dc:creator>Barbara Hecker</dc:creator>
  <cp:lastModifiedBy>Microsoft Office User</cp:lastModifiedBy>
  <cp:revision>920</cp:revision>
  <dcterms:created xsi:type="dcterms:W3CDTF">2013-05-07T23:48:43Z</dcterms:created>
  <dcterms:modified xsi:type="dcterms:W3CDTF">2019-01-20T11:02:29Z</dcterms:modified>
</cp:coreProperties>
</file>