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7" r:id="rId4"/>
    <p:sldId id="330" r:id="rId5"/>
    <p:sldId id="332" r:id="rId6"/>
    <p:sldId id="333" r:id="rId7"/>
    <p:sldId id="380" r:id="rId8"/>
    <p:sldId id="338" r:id="rId9"/>
    <p:sldId id="339" r:id="rId10"/>
    <p:sldId id="340" r:id="rId11"/>
    <p:sldId id="341" r:id="rId12"/>
    <p:sldId id="343" r:id="rId13"/>
    <p:sldId id="344" r:id="rId14"/>
    <p:sldId id="346" r:id="rId15"/>
    <p:sldId id="350" r:id="rId16"/>
    <p:sldId id="353" r:id="rId17"/>
    <p:sldId id="354" r:id="rId18"/>
    <p:sldId id="356" r:id="rId19"/>
    <p:sldId id="357" r:id="rId20"/>
    <p:sldId id="358" r:id="rId21"/>
    <p:sldId id="363" r:id="rId22"/>
    <p:sldId id="364" r:id="rId23"/>
    <p:sldId id="366" r:id="rId24"/>
    <p:sldId id="367" r:id="rId25"/>
    <p:sldId id="369" r:id="rId26"/>
    <p:sldId id="371" r:id="rId27"/>
    <p:sldId id="375" r:id="rId28"/>
    <p:sldId id="376" r:id="rId29"/>
    <p:sldId id="377" r:id="rId30"/>
    <p:sldId id="378" r:id="rId31"/>
    <p:sldId id="379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C2CC"/>
    <a:srgbClr val="00ACEA"/>
    <a:srgbClr val="00C0C0"/>
    <a:srgbClr val="0086EA"/>
    <a:srgbClr val="383878"/>
    <a:srgbClr val="DB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7" autoAdjust="0"/>
    <p:restoredTop sz="93917" autoAdjust="0"/>
  </p:normalViewPr>
  <p:slideViewPr>
    <p:cSldViewPr snapToGrid="0" snapToObjects="1">
      <p:cViewPr varScale="1">
        <p:scale>
          <a:sx n="82" d="100"/>
          <a:sy n="82" d="100"/>
        </p:scale>
        <p:origin x="4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grow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9F061C-0D13-4FF0-A41E-338CDAC2AFC9}" type="datetime1">
              <a:rPr lang="en-US" smtClean="0"/>
              <a:t>9/19/2016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B67ED-40AE-40DF-817C-2D9D459E8FB1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34C-D460-4A93-978A-E1D87C383189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6906" y="242234"/>
            <a:ext cx="48293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977A26-ED33-3C47-B784-7CB1DC5DB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376906" y="180025"/>
            <a:ext cx="482932" cy="49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8226870" y="180024"/>
            <a:ext cx="118169" cy="490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510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1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29F061C-0D13-4FF0-A41E-338CDAC2AFC9}" type="datetime1">
              <a:rPr lang="en-US" smtClean="0"/>
              <a:t>9/19/2016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0" r:id="rId3"/>
    <p:sldLayoutId id="214748404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2.   Asymptotic Notations and Recurrences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b="0" i="1" spc="-20" dirty="0">
                <a:latin typeface="Symbol"/>
                <a:cs typeface="Symbol"/>
              </a:rPr>
              <a:t></a:t>
            </a:r>
            <a:r>
              <a:rPr spc="-20" dirty="0"/>
              <a:t>-</a:t>
            </a:r>
            <a:r>
              <a:rPr lang="en-US" spc="-20" dirty="0"/>
              <a:t>N</a:t>
            </a:r>
            <a:r>
              <a:rPr spc="-20" dirty="0"/>
              <a:t>otation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dirty="0"/>
              <a:t> </a:t>
            </a:r>
            <a:r>
              <a:rPr b="0" i="1" spc="-30" dirty="0">
                <a:latin typeface="Symbol"/>
                <a:cs typeface="Symbol"/>
              </a:rPr>
              <a:t></a:t>
            </a:r>
            <a:r>
              <a:rPr spc="-20" dirty="0"/>
              <a:t>-</a:t>
            </a:r>
            <a:r>
              <a:rPr lang="en-US" spc="-20" dirty="0"/>
              <a:t>N</a:t>
            </a:r>
            <a:r>
              <a:rPr spc="-20" dirty="0"/>
              <a:t>otation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6DDF987-071A-4853-A691-6213BAF48488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dirty="0"/>
              <a:t>Based on slides by Erik </a:t>
            </a:r>
            <a:r>
              <a:rPr lang="en-US" spc="-10" dirty="0" err="1"/>
              <a:t>Demaine</a:t>
            </a:r>
            <a:r>
              <a:rPr lang="en-US" spc="-10" dirty="0"/>
              <a:t> and Charles </a:t>
            </a:r>
            <a:r>
              <a:rPr lang="en-US" spc="-10" dirty="0" err="1"/>
              <a:t>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505289" y="2916741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8279130" y="1709165"/>
                </a:moveTo>
                <a:lnTo>
                  <a:pt x="8279130" y="342138"/>
                </a:lnTo>
                <a:lnTo>
                  <a:pt x="8277996" y="314074"/>
                </a:lnTo>
                <a:lnTo>
                  <a:pt x="8269187" y="259912"/>
                </a:lnTo>
                <a:lnTo>
                  <a:pt x="8252245" y="208954"/>
                </a:lnTo>
                <a:lnTo>
                  <a:pt x="8227874" y="161906"/>
                </a:lnTo>
                <a:lnTo>
                  <a:pt x="8196777" y="119470"/>
                </a:lnTo>
                <a:lnTo>
                  <a:pt x="8159659" y="82352"/>
                </a:lnTo>
                <a:lnTo>
                  <a:pt x="8117223" y="51255"/>
                </a:lnTo>
                <a:lnTo>
                  <a:pt x="8070174" y="26884"/>
                </a:lnTo>
                <a:lnTo>
                  <a:pt x="8019217" y="9942"/>
                </a:lnTo>
                <a:lnTo>
                  <a:pt x="7965054" y="1134"/>
                </a:lnTo>
                <a:lnTo>
                  <a:pt x="7936991" y="0"/>
                </a:lnTo>
                <a:lnTo>
                  <a:pt x="342138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876" y="2840257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8279130" y="1709165"/>
                </a:moveTo>
                <a:lnTo>
                  <a:pt x="8279130" y="342138"/>
                </a:lnTo>
                <a:lnTo>
                  <a:pt x="8277996" y="314074"/>
                </a:lnTo>
                <a:lnTo>
                  <a:pt x="8269187" y="259912"/>
                </a:lnTo>
                <a:lnTo>
                  <a:pt x="8252245" y="208954"/>
                </a:lnTo>
                <a:lnTo>
                  <a:pt x="8227874" y="161906"/>
                </a:lnTo>
                <a:lnTo>
                  <a:pt x="8196777" y="119470"/>
                </a:lnTo>
                <a:lnTo>
                  <a:pt x="8159659" y="82352"/>
                </a:lnTo>
                <a:lnTo>
                  <a:pt x="8117223" y="51255"/>
                </a:lnTo>
                <a:lnTo>
                  <a:pt x="8070174" y="26884"/>
                </a:lnTo>
                <a:lnTo>
                  <a:pt x="8019217" y="9942"/>
                </a:lnTo>
                <a:lnTo>
                  <a:pt x="7965054" y="1134"/>
                </a:lnTo>
                <a:lnTo>
                  <a:pt x="7936991" y="0"/>
                </a:lnTo>
                <a:lnTo>
                  <a:pt x="342138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876" y="2840257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342138" y="0"/>
                </a:move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lnTo>
                  <a:pt x="8279130" y="342138"/>
                </a:lnTo>
                <a:lnTo>
                  <a:pt x="8274652" y="286636"/>
                </a:lnTo>
                <a:lnTo>
                  <a:pt x="8261689" y="233988"/>
                </a:lnTo>
                <a:lnTo>
                  <a:pt x="8240944" y="184897"/>
                </a:lnTo>
                <a:lnTo>
                  <a:pt x="8213122" y="140067"/>
                </a:lnTo>
                <a:lnTo>
                  <a:pt x="8178926" y="100202"/>
                </a:lnTo>
                <a:lnTo>
                  <a:pt x="8139062" y="66007"/>
                </a:lnTo>
                <a:lnTo>
                  <a:pt x="8094231" y="38185"/>
                </a:lnTo>
                <a:lnTo>
                  <a:pt x="8045140" y="17440"/>
                </a:lnTo>
                <a:lnTo>
                  <a:pt x="7992492" y="4477"/>
                </a:lnTo>
                <a:lnTo>
                  <a:pt x="7936991" y="0"/>
                </a:lnTo>
                <a:lnTo>
                  <a:pt x="34213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853" y="1418903"/>
            <a:ext cx="801246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15" dirty="0">
                <a:latin typeface="Times New Roman"/>
                <a:cs typeface="Times New Roman"/>
              </a:rPr>
              <a:t>notation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</a:t>
            </a:r>
            <a:r>
              <a:rPr sz="3600" spc="-20" dirty="0">
                <a:latin typeface="Times New Roman"/>
                <a:cs typeface="Times New Roman"/>
              </a:rPr>
              <a:t>-notation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are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like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Symbol"/>
                <a:cs typeface="Symbol"/>
              </a:rPr>
              <a:t>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Symbol"/>
                <a:cs typeface="Symbol"/>
              </a:rPr>
              <a:t>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  <a:p>
            <a:pPr marR="116565" algn="ctr"/>
            <a:r>
              <a:rPr sz="3600" i="1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-n</a:t>
            </a:r>
            <a:r>
              <a:rPr sz="3600" spc="-15" dirty="0">
                <a:latin typeface="Times New Roman"/>
                <a:cs typeface="Times New Roman"/>
              </a:rPr>
              <a:t>otation </a:t>
            </a:r>
            <a:r>
              <a:rPr sz="3600" spc="-20" dirty="0">
                <a:latin typeface="Times New Roman"/>
                <a:cs typeface="Times New Roman"/>
              </a:rPr>
              <a:t>and </a:t>
            </a:r>
            <a:r>
              <a:rPr sz="3600" i="1" spc="-20" dirty="0">
                <a:latin typeface="Symbol"/>
                <a:cs typeface="Symbol"/>
              </a:rPr>
              <a:t></a:t>
            </a:r>
            <a:r>
              <a:rPr sz="3600" spc="-15" dirty="0">
                <a:latin typeface="Times New Roman"/>
                <a:cs typeface="Times New Roman"/>
              </a:rPr>
              <a:t>-notation are like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&lt;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&gt;.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1124" y="5389847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5363356" y="5178123"/>
                <a:ext cx="4553530" cy="86754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39"/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z="3600" i="1">
                            <a:solidFill>
                              <a:srgbClr val="00ACB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sz="3600" i="1">
                                <a:solidFill>
                                  <a:srgbClr val="00AC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ACB5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i="1">
                                <a:solidFill>
                                  <a:srgbClr val="00ACB5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solidFill>
                                  <a:srgbClr val="00ACB5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ar-AE" sz="3600" i="1">
                                <a:solidFill>
                                  <a:srgbClr val="00AC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ACB5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3600" i="1">
                                <a:solidFill>
                                  <a:srgbClr val="00ACB5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ar-AE" sz="3600" i="1">
                                    <a:solidFill>
                                      <a:srgbClr val="00ACB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i="1">
                                    <a:solidFill>
                                      <a:srgbClr val="00ACB5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sz="3600" b="0" i="1" smtClean="0">
                        <a:solidFill>
                          <a:srgbClr val="00ACB5"/>
                        </a:solidFill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00ACB5"/>
                        </a:solidFill>
                        <a:latin typeface="Cambria Math"/>
                      </a:rPr>
                      <m:t>0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56" y="5178123"/>
                <a:ext cx="4553530" cy="867545"/>
              </a:xfrm>
              <a:prstGeom prst="rect">
                <a:avLst/>
              </a:prstGeom>
              <a:blipFill rotWithShape="1">
                <a:blip r:embed="rId3"/>
                <a:stretch>
                  <a:fillRect l="-5890" t="-699" b="-9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2939069" y="5667078"/>
            <a:ext cx="55398" cy="31868"/>
          </a:xfrm>
          <a:custGeom>
            <a:avLst/>
            <a:gdLst/>
            <a:ahLst/>
            <a:cxnLst/>
            <a:rect l="l" t="t" r="r" b="b"/>
            <a:pathLst>
              <a:path w="55244" h="31750">
                <a:moveTo>
                  <a:pt x="0" y="31242"/>
                </a:moveTo>
                <a:lnTo>
                  <a:pt x="54864" y="0"/>
                </a:lnTo>
              </a:path>
            </a:pathLst>
          </a:custGeom>
          <a:ln w="17818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4087" y="5676256"/>
            <a:ext cx="79596" cy="145318"/>
          </a:xfrm>
          <a:custGeom>
            <a:avLst/>
            <a:gdLst/>
            <a:ahLst/>
            <a:cxnLst/>
            <a:rect l="l" t="t" r="r" b="b"/>
            <a:pathLst>
              <a:path w="79375" h="144779">
                <a:moveTo>
                  <a:pt x="0" y="0"/>
                </a:moveTo>
                <a:lnTo>
                  <a:pt x="79247" y="144780"/>
                </a:lnTo>
              </a:path>
            </a:pathLst>
          </a:custGeom>
          <a:ln w="35623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2725" y="5387150"/>
            <a:ext cx="368689" cy="434680"/>
          </a:xfrm>
          <a:custGeom>
            <a:avLst/>
            <a:gdLst/>
            <a:ahLst/>
            <a:cxnLst/>
            <a:rect l="l" t="t" r="r" b="b"/>
            <a:pathLst>
              <a:path w="367664" h="433070">
                <a:moveTo>
                  <a:pt x="0" y="432815"/>
                </a:moveTo>
                <a:lnTo>
                  <a:pt x="104393" y="0"/>
                </a:lnTo>
                <a:lnTo>
                  <a:pt x="367283" y="0"/>
                </a:lnTo>
              </a:path>
            </a:pathLst>
          </a:custGeom>
          <a:ln w="17818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1412" y="5364346"/>
            <a:ext cx="216194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00" i="1" spc="2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400" spc="-26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85" dirty="0">
                <a:solidFill>
                  <a:srgbClr val="009A9A"/>
                </a:solidFill>
                <a:latin typeface="Symbol"/>
                <a:cs typeface="Symbol"/>
              </a:rPr>
              <a:t></a:t>
            </a:r>
            <a:r>
              <a:rPr sz="3400" dirty="0">
                <a:solidFill>
                  <a:srgbClr val="009A9A"/>
                </a:solidFill>
                <a:latin typeface="Times New Roman"/>
                <a:cs typeface="Times New Roman"/>
              </a:rPr>
              <a:t>(lg</a:t>
            </a:r>
            <a:r>
              <a:rPr sz="3400" spc="-3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00" i="1" spc="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4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904970" y="2986595"/>
            <a:ext cx="7607431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i="1" spc="-20" dirty="0">
                <a:solidFill>
                  <a:srgbClr val="0070C0"/>
                </a:solidFill>
                <a:latin typeface="Symbol"/>
                <a:cs typeface="Symbol"/>
              </a:rPr>
              <a:t>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)) = {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| </a:t>
            </a:r>
            <a:r>
              <a:rPr lang="en-US" sz="3600" spc="-10" dirty="0">
                <a:latin typeface="Times New Roman"/>
                <a:cs typeface="Times New Roman"/>
              </a:rPr>
              <a:t>for any constants </a:t>
            </a:r>
            <a:r>
              <a:rPr lang="en-US"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5" dirty="0">
                <a:latin typeface="Times New Roman"/>
                <a:cs typeface="Times New Roman"/>
              </a:rPr>
              <a:t>, there is a constant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 0</a:t>
            </a:r>
            <a:r>
              <a:rPr lang="en-US" sz="3600" spc="-5" dirty="0">
                <a:latin typeface="Times New Roman"/>
                <a:cs typeface="Times New Roman"/>
              </a:rPr>
              <a:t> such that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 </a:t>
            </a:r>
            <a:r>
              <a:rPr lang="en-US" sz="36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&lt;</a:t>
            </a:r>
            <a:r>
              <a:rPr lang="en-US" sz="36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dirty="0">
                <a:latin typeface="Times New Roman"/>
                <a:cs typeface="Times New Roman"/>
              </a:rPr>
              <a:t>for </a:t>
            </a:r>
            <a:r>
              <a:rPr lang="en-US" sz="3600" spc="-15" dirty="0">
                <a:latin typeface="Times New Roman"/>
                <a:cs typeface="Times New Roman"/>
              </a:rPr>
              <a:t>all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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 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}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endParaRPr lang="en-US" sz="3600" baseline="-925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7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Solving</a:t>
            </a:r>
            <a:r>
              <a:rPr spc="5" dirty="0"/>
              <a:t> </a:t>
            </a:r>
            <a:r>
              <a:rPr lang="en-US" spc="-25" dirty="0"/>
              <a:t>R</a:t>
            </a:r>
            <a:r>
              <a:rPr spc="-25" dirty="0"/>
              <a:t>ecurrences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62C0411-DBC9-4C83-8D94-0B35F49AE26C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83934" y="1741097"/>
            <a:ext cx="7170652" cy="355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37" indent="-227398">
              <a:lnSpc>
                <a:spcPts val="3656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analysis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Lecture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240137">
              <a:lnSpc>
                <a:spcPts val="3656"/>
              </a:lnSpc>
            </a:pPr>
            <a:r>
              <a:rPr sz="3200" spc="-15" dirty="0">
                <a:latin typeface="Times New Roman"/>
                <a:cs typeface="Times New Roman"/>
              </a:rPr>
              <a:t>required us to solve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recurrence.</a:t>
            </a:r>
            <a:endParaRPr sz="3200" dirty="0">
              <a:latin typeface="Times New Roman"/>
              <a:cs typeface="Times New Roman"/>
            </a:endParaRPr>
          </a:p>
          <a:p>
            <a:pPr marL="240137" marR="679008" indent="-227398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15" dirty="0">
                <a:latin typeface="Times New Roman"/>
                <a:cs typeface="Times New Roman"/>
              </a:rPr>
              <a:t>Recurrences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solving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integrals, differential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equations,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etc.</a:t>
            </a:r>
            <a:endParaRPr sz="3200" dirty="0">
              <a:latin typeface="Times New Roman"/>
              <a:cs typeface="Times New Roman"/>
            </a:endParaRPr>
          </a:p>
          <a:p>
            <a:pPr marL="927920" indent="-457200">
              <a:spcBef>
                <a:spcPts val="135"/>
              </a:spcBef>
              <a:buClr>
                <a:srgbClr val="FF0000"/>
              </a:buClr>
              <a:buSzPct val="80000"/>
              <a:buFont typeface="Courier New" panose="02070309020205020404" pitchFamily="49" charset="0"/>
              <a:buChar char="o"/>
            </a:pPr>
            <a:r>
              <a:rPr sz="3200" spc="-15" dirty="0">
                <a:latin typeface="Times New Roman"/>
                <a:cs typeface="Times New Roman"/>
              </a:rPr>
              <a:t>Learn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few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tricks.</a:t>
            </a:r>
            <a:endParaRPr sz="3200" dirty="0">
              <a:latin typeface="Times New Roman"/>
              <a:cs typeface="Times New Roman"/>
            </a:endParaRPr>
          </a:p>
          <a:p>
            <a:pPr marL="240137" marR="185358" indent="-227398">
              <a:lnSpc>
                <a:spcPts val="3461"/>
              </a:lnSpc>
              <a:spcBef>
                <a:spcPts val="1204"/>
              </a:spcBef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lang="en-US" sz="3200" b="1" i="1" spc="-15">
                <a:solidFill>
                  <a:srgbClr val="CC0000"/>
                </a:solidFill>
                <a:latin typeface="Times New Roman"/>
                <a:cs typeface="Times New Roman"/>
              </a:rPr>
              <a:t>Chapter 4</a:t>
            </a:r>
            <a:r>
              <a:rPr sz="3200" spc="-10">
                <a:latin typeface="Times New Roman"/>
                <a:cs typeface="Times New Roman"/>
              </a:rPr>
              <a:t>:</a:t>
            </a:r>
            <a:r>
              <a:rPr sz="320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Applications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divide-and-conquer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56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FF0B5F9-DBC3-45FC-BAED-408A9F7A4097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0262" y="1195030"/>
            <a:ext cx="7245155" cy="2010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latin typeface="Times New Roman"/>
                <a:cs typeface="Times New Roman"/>
              </a:rPr>
              <a:t>The most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general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method:</a:t>
            </a:r>
            <a:endParaRPr sz="3200" dirty="0">
              <a:latin typeface="Times New Roman"/>
              <a:cs typeface="Times New Roman"/>
            </a:endParaRPr>
          </a:p>
          <a:p>
            <a:pPr marL="466261" indent="-453522">
              <a:spcBef>
                <a:spcPts val="360"/>
              </a:spcBef>
              <a:buClr>
                <a:srgbClr val="CC0000"/>
              </a:buClr>
              <a:buFont typeface="Times New Roman"/>
              <a:buAutoNum type="arabicPeriod"/>
              <a:tabLst>
                <a:tab pos="466898" algn="l"/>
              </a:tabLst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Guess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form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solution.</a:t>
            </a:r>
            <a:endParaRPr sz="3200" dirty="0">
              <a:latin typeface="Times New Roman"/>
              <a:cs typeface="Times New Roman"/>
            </a:endParaRPr>
          </a:p>
          <a:p>
            <a:pPr marL="466261" indent="-453522">
              <a:lnSpc>
                <a:spcPts val="3847"/>
              </a:lnSpc>
              <a:buClr>
                <a:srgbClr val="CC0000"/>
              </a:buClr>
              <a:buFont typeface="Times New Roman"/>
              <a:buAutoNum type="arabicPeriod"/>
              <a:tabLst>
                <a:tab pos="466898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Verify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induction.</a:t>
            </a:r>
            <a:endParaRPr sz="3200" dirty="0">
              <a:latin typeface="Times New Roman"/>
              <a:cs typeface="Times New Roman"/>
            </a:endParaRPr>
          </a:p>
          <a:p>
            <a:pPr marL="466261" indent="-453522">
              <a:lnSpc>
                <a:spcPts val="3847"/>
              </a:lnSpc>
              <a:buClr>
                <a:srgbClr val="CC0000"/>
              </a:buClr>
              <a:buFont typeface="Times New Roman"/>
              <a:buAutoNum type="arabicPeriod"/>
              <a:tabLst>
                <a:tab pos="466898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Solve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constants.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950262" y="3459078"/>
            <a:ext cx="7245155" cy="195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722"/>
              </a:spcBef>
              <a:buClr>
                <a:srgbClr val="CC0000"/>
              </a:buClr>
              <a:tabLst>
                <a:tab pos="240773" algn="l"/>
              </a:tabLst>
            </a:pPr>
            <a:r>
              <a:rPr lang="en-US"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lang="en-US"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lang="en-US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lang="en-US"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lang="en-US"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lang="en-US"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lang="en-US" sz="3200" i="1" spc="-3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lang="en-US"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lang="en-US"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lang="en-US" sz="3200" spc="-2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  <a:tab pos="2650426" algn="l"/>
              </a:tabLst>
            </a:pPr>
            <a:r>
              <a:rPr sz="3200" spc="-20" dirty="0">
                <a:latin typeface="Times New Roman"/>
                <a:cs typeface="Times New Roman"/>
              </a:rPr>
              <a:t>Guess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(Prove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9A9A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separately.)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lnSpc>
                <a:spcPts val="3837"/>
              </a:lnSpc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spc="-25" dirty="0">
                <a:latin typeface="Times New Roman"/>
                <a:cs typeface="Times New Roman"/>
              </a:rPr>
              <a:t>Prov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induction.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86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5632" y="3749846"/>
            <a:ext cx="8838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-10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4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endParaRPr sz="3600" baseline="185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462" y="3236635"/>
            <a:ext cx="34360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316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spc="-2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2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34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i="1" spc="9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316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spc="-20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5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172" y="1723708"/>
            <a:ext cx="3297826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21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76469">
              <a:spcBef>
                <a:spcPts val="186"/>
              </a:spcBef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-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i="1" spc="7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3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7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316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80289">
              <a:lnSpc>
                <a:spcPts val="3837"/>
              </a:lnSpc>
              <a:spcBef>
                <a:spcPts val="186"/>
              </a:spcBef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3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i="1" spc="8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323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6241" y="3252475"/>
            <a:ext cx="29730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679" y="4285381"/>
            <a:ext cx="6428818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tabLst>
                <a:tab pos="1801983" algn="l"/>
              </a:tabLst>
            </a:pPr>
            <a:r>
              <a:rPr sz="3200" spc="-20" dirty="0">
                <a:latin typeface="Times New Roman"/>
                <a:cs typeface="Times New Roman"/>
              </a:rPr>
              <a:t>whenever	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0</a:t>
            </a:r>
            <a:r>
              <a:rPr sz="3200" dirty="0">
                <a:latin typeface="Times New Roman"/>
                <a:cs typeface="Times New Roman"/>
              </a:rPr>
              <a:t>, for </a:t>
            </a:r>
            <a:r>
              <a:rPr sz="3200" spc="-15" dirty="0">
                <a:latin typeface="Times New Roman"/>
                <a:cs typeface="Times New Roman"/>
              </a:rPr>
              <a:t>example,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2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610974">
              <a:lnSpc>
                <a:spcPts val="2949"/>
              </a:lnSpc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6735" y="3757287"/>
            <a:ext cx="122705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3923" y="4729216"/>
            <a:ext cx="923315" cy="472283"/>
          </a:xfrm>
          <a:custGeom>
            <a:avLst/>
            <a:gdLst/>
            <a:ahLst/>
            <a:cxnLst/>
            <a:rect l="l" t="t" r="r" b="b"/>
            <a:pathLst>
              <a:path w="920750" h="470535">
                <a:moveTo>
                  <a:pt x="96012" y="0"/>
                </a:moveTo>
                <a:lnTo>
                  <a:pt x="0" y="0"/>
                </a:lnTo>
                <a:lnTo>
                  <a:pt x="44196" y="59517"/>
                </a:lnTo>
                <a:lnTo>
                  <a:pt x="44196" y="38100"/>
                </a:lnTo>
                <a:lnTo>
                  <a:pt x="57150" y="12953"/>
                </a:lnTo>
                <a:lnTo>
                  <a:pt x="65925" y="17337"/>
                </a:lnTo>
                <a:lnTo>
                  <a:pt x="96012" y="0"/>
                </a:lnTo>
                <a:close/>
              </a:path>
              <a:path w="920750" h="470535">
                <a:moveTo>
                  <a:pt x="65925" y="17337"/>
                </a:moveTo>
                <a:lnTo>
                  <a:pt x="57150" y="12953"/>
                </a:lnTo>
                <a:lnTo>
                  <a:pt x="44196" y="38100"/>
                </a:lnTo>
                <a:lnTo>
                  <a:pt x="51054" y="41532"/>
                </a:lnTo>
                <a:lnTo>
                  <a:pt x="51054" y="25907"/>
                </a:lnTo>
                <a:lnTo>
                  <a:pt x="65925" y="17337"/>
                </a:lnTo>
                <a:close/>
              </a:path>
              <a:path w="920750" h="470535">
                <a:moveTo>
                  <a:pt x="57150" y="76962"/>
                </a:moveTo>
                <a:lnTo>
                  <a:pt x="53038" y="42524"/>
                </a:lnTo>
                <a:lnTo>
                  <a:pt x="44196" y="38100"/>
                </a:lnTo>
                <a:lnTo>
                  <a:pt x="44196" y="59517"/>
                </a:lnTo>
                <a:lnTo>
                  <a:pt x="57150" y="76962"/>
                </a:lnTo>
                <a:close/>
              </a:path>
              <a:path w="920750" h="470535">
                <a:moveTo>
                  <a:pt x="920496" y="444245"/>
                </a:moveTo>
                <a:lnTo>
                  <a:pt x="65925" y="17337"/>
                </a:lnTo>
                <a:lnTo>
                  <a:pt x="51054" y="25907"/>
                </a:lnTo>
                <a:lnTo>
                  <a:pt x="53038" y="42524"/>
                </a:lnTo>
                <a:lnTo>
                  <a:pt x="907542" y="470153"/>
                </a:lnTo>
                <a:lnTo>
                  <a:pt x="920496" y="444245"/>
                </a:lnTo>
                <a:close/>
              </a:path>
              <a:path w="920750" h="470535">
                <a:moveTo>
                  <a:pt x="53038" y="42524"/>
                </a:moveTo>
                <a:lnTo>
                  <a:pt x="51054" y="25907"/>
                </a:lnTo>
                <a:lnTo>
                  <a:pt x="51054" y="41532"/>
                </a:lnTo>
                <a:lnTo>
                  <a:pt x="53038" y="42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4915" y="3921552"/>
            <a:ext cx="382061" cy="86044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4" y="0"/>
                </a:moveTo>
                <a:lnTo>
                  <a:pt x="0" y="42672"/>
                </a:lnTo>
                <a:lnTo>
                  <a:pt x="57149" y="71247"/>
                </a:lnTo>
                <a:lnTo>
                  <a:pt x="57149" y="28194"/>
                </a:lnTo>
                <a:lnTo>
                  <a:pt x="66715" y="28194"/>
                </a:lnTo>
                <a:lnTo>
                  <a:pt x="85344" y="0"/>
                </a:lnTo>
                <a:close/>
              </a:path>
              <a:path w="381000" h="85725">
                <a:moveTo>
                  <a:pt x="66715" y="28194"/>
                </a:moveTo>
                <a:lnTo>
                  <a:pt x="57149" y="28194"/>
                </a:lnTo>
                <a:lnTo>
                  <a:pt x="57149" y="42672"/>
                </a:lnTo>
                <a:lnTo>
                  <a:pt x="66715" y="28194"/>
                </a:lnTo>
                <a:close/>
              </a:path>
              <a:path w="381000" h="85725">
                <a:moveTo>
                  <a:pt x="380999" y="57150"/>
                </a:moveTo>
                <a:lnTo>
                  <a:pt x="380999" y="28194"/>
                </a:lnTo>
                <a:lnTo>
                  <a:pt x="66715" y="28194"/>
                </a:lnTo>
                <a:lnTo>
                  <a:pt x="57149" y="42672"/>
                </a:lnTo>
                <a:lnTo>
                  <a:pt x="66715" y="57150"/>
                </a:lnTo>
                <a:lnTo>
                  <a:pt x="380999" y="57150"/>
                </a:lnTo>
                <a:close/>
              </a:path>
              <a:path w="381000" h="85725">
                <a:moveTo>
                  <a:pt x="66715" y="57150"/>
                </a:moveTo>
                <a:lnTo>
                  <a:pt x="57149" y="42672"/>
                </a:lnTo>
                <a:lnTo>
                  <a:pt x="57149" y="57150"/>
                </a:lnTo>
                <a:lnTo>
                  <a:pt x="66715" y="57150"/>
                </a:lnTo>
                <a:close/>
              </a:path>
              <a:path w="381000" h="85725">
                <a:moveTo>
                  <a:pt x="85344" y="85344"/>
                </a:moveTo>
                <a:lnTo>
                  <a:pt x="66715" y="57150"/>
                </a:lnTo>
                <a:lnTo>
                  <a:pt x="57149" y="57150"/>
                </a:lnTo>
                <a:lnTo>
                  <a:pt x="57149" y="71247"/>
                </a:lnTo>
                <a:lnTo>
                  <a:pt x="85344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6519" y="3462652"/>
            <a:ext cx="382061" cy="86044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85344" y="0"/>
                </a:moveTo>
                <a:lnTo>
                  <a:pt x="0" y="42672"/>
                </a:lnTo>
                <a:lnTo>
                  <a:pt x="57150" y="71247"/>
                </a:lnTo>
                <a:lnTo>
                  <a:pt x="57150" y="28194"/>
                </a:lnTo>
                <a:lnTo>
                  <a:pt x="66715" y="28194"/>
                </a:lnTo>
                <a:lnTo>
                  <a:pt x="85344" y="0"/>
                </a:lnTo>
                <a:close/>
              </a:path>
              <a:path w="381000" h="85725">
                <a:moveTo>
                  <a:pt x="66715" y="28194"/>
                </a:moveTo>
                <a:lnTo>
                  <a:pt x="57150" y="28194"/>
                </a:lnTo>
                <a:lnTo>
                  <a:pt x="57150" y="42672"/>
                </a:lnTo>
                <a:lnTo>
                  <a:pt x="66715" y="28194"/>
                </a:lnTo>
                <a:close/>
              </a:path>
              <a:path w="381000" h="85725">
                <a:moveTo>
                  <a:pt x="381000" y="57150"/>
                </a:moveTo>
                <a:lnTo>
                  <a:pt x="381000" y="28194"/>
                </a:lnTo>
                <a:lnTo>
                  <a:pt x="66715" y="28194"/>
                </a:lnTo>
                <a:lnTo>
                  <a:pt x="57150" y="42672"/>
                </a:lnTo>
                <a:lnTo>
                  <a:pt x="66715" y="57150"/>
                </a:lnTo>
                <a:lnTo>
                  <a:pt x="381000" y="57150"/>
                </a:lnTo>
                <a:close/>
              </a:path>
              <a:path w="381000" h="85725">
                <a:moveTo>
                  <a:pt x="66715" y="57150"/>
                </a:moveTo>
                <a:lnTo>
                  <a:pt x="57150" y="42672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381000" h="85725">
                <a:moveTo>
                  <a:pt x="85344" y="85344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7"/>
                </a:lnTo>
                <a:lnTo>
                  <a:pt x="85344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Times New Roman"/>
                <a:cs typeface="Times New Roman"/>
              </a:rPr>
              <a:t>Example </a:t>
            </a:r>
            <a:r>
              <a:rPr lang="en-US" spc="-20" dirty="0">
                <a:latin typeface="Times New Roman"/>
                <a:cs typeface="Times New Roman"/>
              </a:rPr>
              <a:t>of Substitution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4F1C35B-46EB-4365-8D77-0F91331611B7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5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Example </a:t>
            </a:r>
            <a:r>
              <a:rPr spc="-20" dirty="0"/>
              <a:t>(cont</a:t>
            </a:r>
            <a:r>
              <a:rPr lang="en-US" spc="-20" dirty="0"/>
              <a:t>‘d</a:t>
            </a:r>
            <a:r>
              <a:rPr spc="-20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4208561E-44AC-4951-B269-6CC3363E12ED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1463" y="5302201"/>
            <a:ext cx="7301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2425">
              <a:spcBef>
                <a:spcPts val="1941"/>
              </a:spcBef>
            </a:pPr>
            <a:r>
              <a:rPr sz="3200" b="1" i="1" spc="-15" dirty="0">
                <a:latin typeface="Times New Roman"/>
                <a:cs typeface="Times New Roman"/>
              </a:rPr>
              <a:t>This</a:t>
            </a:r>
            <a:r>
              <a:rPr sz="3200" b="1" i="1" spc="-10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Times New Roman"/>
                <a:cs typeface="Times New Roman"/>
              </a:rPr>
              <a:t>boun</a:t>
            </a:r>
            <a:r>
              <a:rPr sz="3200" b="1" i="1" spc="-20" dirty="0">
                <a:latin typeface="Times New Roman"/>
                <a:cs typeface="Times New Roman"/>
              </a:rPr>
              <a:t>d</a:t>
            </a:r>
            <a:r>
              <a:rPr sz="3200" b="1" i="1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latin typeface="Times New Roman"/>
                <a:cs typeface="Times New Roman"/>
              </a:rPr>
              <a:t>is</a:t>
            </a:r>
            <a:r>
              <a:rPr sz="3200" b="1" i="1" spc="-5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Times New Roman"/>
                <a:cs typeface="Times New Roman"/>
              </a:rPr>
              <a:t>no</a:t>
            </a:r>
            <a:r>
              <a:rPr sz="3200" b="1" i="1" spc="-10" dirty="0">
                <a:latin typeface="Times New Roman"/>
                <a:cs typeface="Times New Roman"/>
              </a:rPr>
              <a:t>t</a:t>
            </a:r>
            <a:r>
              <a:rPr sz="3200" b="1" i="1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latin typeface="Times New Roman"/>
                <a:cs typeface="Times New Roman"/>
              </a:rPr>
              <a:t>tight!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983" y="4889910"/>
            <a:ext cx="7182752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799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983" y="4922034"/>
            <a:ext cx="7182752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799" y="0"/>
                </a:lnTo>
              </a:path>
            </a:pathLst>
          </a:custGeom>
          <a:ln w="2641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983" y="4953773"/>
            <a:ext cx="7182752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799" y="0"/>
                </a:lnTo>
              </a:path>
            </a:pathLst>
          </a:custGeom>
          <a:ln w="1346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893031" y="1250159"/>
            <a:ext cx="7301190" cy="385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marR="80895" indent="-231857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initial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conditions, 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base</a:t>
            </a:r>
            <a:r>
              <a:rPr sz="3200" spc="-10" dirty="0">
                <a:latin typeface="Times New Roman"/>
                <a:cs typeface="Times New Roman"/>
              </a:rPr>
              <a:t> cases.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lnSpc>
                <a:spcPts val="3621"/>
              </a:lnSpc>
              <a:spcBef>
                <a:spcPts val="592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Base: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20" dirty="0">
                <a:latin typeface="Times New Roman"/>
                <a:cs typeface="Times New Roman"/>
              </a:rPr>
              <a:t>al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wher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endParaRPr sz="3200" baseline="-21164" dirty="0">
              <a:latin typeface="Times New Roman"/>
              <a:cs typeface="Times New Roman"/>
            </a:endParaRPr>
          </a:p>
          <a:p>
            <a:pPr marL="244596">
              <a:lnSpc>
                <a:spcPts val="3621"/>
              </a:lnSpc>
            </a:pPr>
            <a:r>
              <a:rPr sz="3200" spc="-15" dirty="0">
                <a:latin typeface="Times New Roman"/>
                <a:cs typeface="Times New Roman"/>
              </a:rPr>
              <a:t>is a suitable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constant.</a:t>
            </a:r>
            <a:endParaRPr sz="3200" dirty="0">
              <a:latin typeface="Times New Roman"/>
              <a:cs typeface="Times New Roman"/>
            </a:endParaRPr>
          </a:p>
          <a:p>
            <a:pPr marL="244596" marR="5096" indent="-231857">
              <a:lnSpc>
                <a:spcPts val="3389"/>
              </a:lnSpc>
              <a:spcBef>
                <a:spcPts val="1134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 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 make </a:t>
            </a:r>
            <a:r>
              <a:rPr lang="en-US" sz="3200">
                <a:latin typeface="Times New Roman"/>
                <a:cs typeface="Times New Roman"/>
              </a:rPr>
              <a:t>sure </a:t>
            </a:r>
            <a:r>
              <a:rPr lang="en-US" sz="3200" i="1" spc="-5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lang="en-US" sz="320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5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lang="en-US" sz="3200" dirty="0">
                <a:latin typeface="Times New Roman"/>
                <a:cs typeface="Times New Roman"/>
              </a:rPr>
              <a:t>by picking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enough.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51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lang="en-US" spc="-3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Tighter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Upper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Bound?</a:t>
            </a:r>
            <a:endParaRPr spc="-25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AC17397-B71C-428B-A02B-E05B4B3C77C5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166541" y="4076261"/>
            <a:ext cx="627854" cy="627163"/>
          </a:xfrm>
          <a:custGeom>
            <a:avLst/>
            <a:gdLst/>
            <a:ahLst/>
            <a:cxnLst/>
            <a:rect l="l" t="t" r="r" b="b"/>
            <a:pathLst>
              <a:path w="626110" h="624839">
                <a:moveTo>
                  <a:pt x="624077" y="84582"/>
                </a:moveTo>
                <a:lnTo>
                  <a:pt x="538733" y="0"/>
                </a:lnTo>
                <a:lnTo>
                  <a:pt x="312419" y="227076"/>
                </a:lnTo>
                <a:lnTo>
                  <a:pt x="85343" y="762"/>
                </a:lnTo>
                <a:lnTo>
                  <a:pt x="0" y="86867"/>
                </a:lnTo>
                <a:lnTo>
                  <a:pt x="227837" y="312420"/>
                </a:lnTo>
                <a:lnTo>
                  <a:pt x="227837" y="483395"/>
                </a:lnTo>
                <a:lnTo>
                  <a:pt x="313181" y="397764"/>
                </a:lnTo>
                <a:lnTo>
                  <a:pt x="397763" y="482062"/>
                </a:lnTo>
                <a:lnTo>
                  <a:pt x="397763" y="312420"/>
                </a:lnTo>
                <a:lnTo>
                  <a:pt x="624077" y="84582"/>
                </a:lnTo>
                <a:close/>
              </a:path>
              <a:path w="626110" h="624839">
                <a:moveTo>
                  <a:pt x="227837" y="483395"/>
                </a:moveTo>
                <a:lnTo>
                  <a:pt x="227837" y="312420"/>
                </a:lnTo>
                <a:lnTo>
                  <a:pt x="1523" y="540258"/>
                </a:lnTo>
                <a:lnTo>
                  <a:pt x="86867" y="624840"/>
                </a:lnTo>
                <a:lnTo>
                  <a:pt x="227837" y="483395"/>
                </a:lnTo>
                <a:close/>
              </a:path>
              <a:path w="626110" h="624839">
                <a:moveTo>
                  <a:pt x="625601" y="537971"/>
                </a:moveTo>
                <a:lnTo>
                  <a:pt x="397763" y="312420"/>
                </a:lnTo>
                <a:lnTo>
                  <a:pt x="397763" y="482062"/>
                </a:lnTo>
                <a:lnTo>
                  <a:pt x="540257" y="624077"/>
                </a:lnTo>
                <a:lnTo>
                  <a:pt x="625601" y="53797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6541" y="4076261"/>
            <a:ext cx="627854" cy="627163"/>
          </a:xfrm>
          <a:custGeom>
            <a:avLst/>
            <a:gdLst/>
            <a:ahLst/>
            <a:cxnLst/>
            <a:rect l="l" t="t" r="r" b="b"/>
            <a:pathLst>
              <a:path w="626110" h="624839">
                <a:moveTo>
                  <a:pt x="0" y="86867"/>
                </a:moveTo>
                <a:lnTo>
                  <a:pt x="227837" y="312420"/>
                </a:lnTo>
                <a:lnTo>
                  <a:pt x="1523" y="540258"/>
                </a:lnTo>
                <a:lnTo>
                  <a:pt x="86867" y="624840"/>
                </a:lnTo>
                <a:lnTo>
                  <a:pt x="313181" y="397764"/>
                </a:lnTo>
                <a:lnTo>
                  <a:pt x="540257" y="624077"/>
                </a:lnTo>
                <a:lnTo>
                  <a:pt x="625601" y="537971"/>
                </a:lnTo>
                <a:lnTo>
                  <a:pt x="397763" y="312420"/>
                </a:lnTo>
                <a:lnTo>
                  <a:pt x="624077" y="84582"/>
                </a:lnTo>
                <a:lnTo>
                  <a:pt x="538733" y="0"/>
                </a:lnTo>
                <a:lnTo>
                  <a:pt x="312419" y="227076"/>
                </a:lnTo>
                <a:lnTo>
                  <a:pt x="85343" y="762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290" y="2095410"/>
            <a:ext cx="7806963" cy="2559675"/>
          </a:xfrm>
          <a:custGeom>
            <a:avLst/>
            <a:gdLst>
              <a:gd name="connsiteX0" fmla="*/ 0 w 7803602"/>
              <a:gd name="connsiteY0" fmla="*/ 0 h 3328091"/>
              <a:gd name="connsiteX1" fmla="*/ 7803602 w 7803602"/>
              <a:gd name="connsiteY1" fmla="*/ 0 h 3328091"/>
              <a:gd name="connsiteX2" fmla="*/ 7803602 w 7803602"/>
              <a:gd name="connsiteY2" fmla="*/ 3328091 h 3328091"/>
              <a:gd name="connsiteX3" fmla="*/ 0 w 7803602"/>
              <a:gd name="connsiteY3" fmla="*/ 3328091 h 3328091"/>
              <a:gd name="connsiteX4" fmla="*/ 0 w 7803602"/>
              <a:gd name="connsiteY4" fmla="*/ 0 h 3328091"/>
              <a:gd name="connsiteX0" fmla="*/ 3361 w 7806963"/>
              <a:gd name="connsiteY0" fmla="*/ 0 h 3328091"/>
              <a:gd name="connsiteX1" fmla="*/ 7806963 w 7806963"/>
              <a:gd name="connsiteY1" fmla="*/ 0 h 3328091"/>
              <a:gd name="connsiteX2" fmla="*/ 7806963 w 7806963"/>
              <a:gd name="connsiteY2" fmla="*/ 3328091 h 3328091"/>
              <a:gd name="connsiteX3" fmla="*/ 3361 w 7806963"/>
              <a:gd name="connsiteY3" fmla="*/ 3328091 h 3328091"/>
              <a:gd name="connsiteX4" fmla="*/ 0 w 7806963"/>
              <a:gd name="connsiteY4" fmla="*/ 2740556 h 3328091"/>
              <a:gd name="connsiteX5" fmla="*/ 3361 w 7806963"/>
              <a:gd name="connsiteY5" fmla="*/ 0 h 33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6963" h="3328091">
                <a:moveTo>
                  <a:pt x="3361" y="0"/>
                </a:moveTo>
                <a:lnTo>
                  <a:pt x="7806963" y="0"/>
                </a:lnTo>
                <a:lnTo>
                  <a:pt x="7806963" y="3328091"/>
                </a:lnTo>
                <a:lnTo>
                  <a:pt x="3361" y="3328091"/>
                </a:lnTo>
                <a:cubicBezTo>
                  <a:pt x="2241" y="3132246"/>
                  <a:pt x="1120" y="2936401"/>
                  <a:pt x="0" y="2740556"/>
                </a:cubicBezTo>
                <a:cubicBezTo>
                  <a:pt x="1120" y="1827037"/>
                  <a:pt x="2241" y="913519"/>
                  <a:pt x="3361" y="0"/>
                </a:cubicBezTo>
                <a:close/>
              </a:path>
            </a:pathLst>
          </a:custGeom>
        </p:spPr>
        <p:txBody>
          <a:bodyPr vert="horz" wrap="square" lIns="0" tIns="0" rIns="0" bIns="0" rtlCol="0">
            <a:spAutoFit/>
          </a:bodyPr>
          <a:lstStyle/>
          <a:p>
            <a:pPr marL="28664" indent="-16561"/>
            <a:r>
              <a:rPr sz="3200" dirty="0">
                <a:latin typeface="Times New Roman"/>
                <a:cs typeface="Times New Roman"/>
              </a:rPr>
              <a:t>Assume </a:t>
            </a:r>
            <a:r>
              <a:rPr sz="3200" spc="-1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: </a:t>
            </a:r>
            <a:endParaRPr lang="en-US" sz="3200" spc="-10" dirty="0">
              <a:latin typeface="Times New Roman"/>
              <a:cs typeface="Times New Roman"/>
            </a:endParaRPr>
          </a:p>
          <a:p>
            <a:pPr marL="28664" indent="-16561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3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22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947171">
              <a:spcBef>
                <a:spcPts val="186"/>
              </a:spcBef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-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i="1" spc="7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3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spc="-31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14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28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950356">
              <a:spcBef>
                <a:spcPts val="186"/>
              </a:spcBef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1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28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950356">
              <a:lnSpc>
                <a:spcPts val="3837"/>
              </a:lnSpc>
              <a:spcBef>
                <a:spcPts val="421"/>
              </a:spcBef>
              <a:tabLst>
                <a:tab pos="2445322" algn="l"/>
                <a:tab pos="3965129" algn="l"/>
              </a:tabLst>
            </a:pPr>
            <a:r>
              <a:rPr sz="4800" spc="-30" baseline="434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4800" spc="-233" baseline="43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127" baseline="434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4800" spc="127" baseline="434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241" baseline="434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3819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-391" baseline="3819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baseline="434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3070" y="2256725"/>
            <a:ext cx="1896297" cy="1903796"/>
          </a:xfrm>
          <a:custGeom>
            <a:avLst/>
            <a:gdLst/>
            <a:ahLst/>
            <a:cxnLst/>
            <a:rect l="l" t="t" r="r" b="b"/>
            <a:pathLst>
              <a:path w="1891029" h="1896745">
                <a:moveTo>
                  <a:pt x="144780" y="0"/>
                </a:moveTo>
                <a:lnTo>
                  <a:pt x="0" y="67818"/>
                </a:lnTo>
                <a:lnTo>
                  <a:pt x="85343" y="113026"/>
                </a:lnTo>
                <a:lnTo>
                  <a:pt x="85343" y="70103"/>
                </a:lnTo>
                <a:lnTo>
                  <a:pt x="85726" y="69652"/>
                </a:lnTo>
                <a:lnTo>
                  <a:pt x="86105" y="55625"/>
                </a:lnTo>
                <a:lnTo>
                  <a:pt x="97576" y="55676"/>
                </a:lnTo>
                <a:lnTo>
                  <a:pt x="144780" y="0"/>
                </a:lnTo>
                <a:close/>
              </a:path>
              <a:path w="1891029" h="1896745">
                <a:moveTo>
                  <a:pt x="85701" y="70569"/>
                </a:moveTo>
                <a:lnTo>
                  <a:pt x="85343" y="70103"/>
                </a:lnTo>
                <a:lnTo>
                  <a:pt x="85343" y="83819"/>
                </a:lnTo>
                <a:lnTo>
                  <a:pt x="85701" y="70569"/>
                </a:lnTo>
                <a:close/>
              </a:path>
              <a:path w="1891029" h="1896745">
                <a:moveTo>
                  <a:pt x="96492" y="84612"/>
                </a:moveTo>
                <a:lnTo>
                  <a:pt x="85701" y="70569"/>
                </a:lnTo>
                <a:lnTo>
                  <a:pt x="85343" y="83819"/>
                </a:lnTo>
                <a:lnTo>
                  <a:pt x="96492" y="84612"/>
                </a:lnTo>
                <a:close/>
              </a:path>
              <a:path w="1891029" h="1896745">
                <a:moveTo>
                  <a:pt x="140970" y="142493"/>
                </a:moveTo>
                <a:lnTo>
                  <a:pt x="96492" y="84612"/>
                </a:lnTo>
                <a:lnTo>
                  <a:pt x="85343" y="83819"/>
                </a:lnTo>
                <a:lnTo>
                  <a:pt x="85343" y="113026"/>
                </a:lnTo>
                <a:lnTo>
                  <a:pt x="140970" y="142493"/>
                </a:lnTo>
                <a:close/>
              </a:path>
              <a:path w="1891029" h="1896745">
                <a:moveTo>
                  <a:pt x="1890521" y="1896618"/>
                </a:moveTo>
                <a:lnTo>
                  <a:pt x="1889759" y="1848612"/>
                </a:lnTo>
                <a:lnTo>
                  <a:pt x="1888235" y="1801368"/>
                </a:lnTo>
                <a:lnTo>
                  <a:pt x="1885188" y="1754886"/>
                </a:lnTo>
                <a:lnTo>
                  <a:pt x="1880615" y="1707642"/>
                </a:lnTo>
                <a:lnTo>
                  <a:pt x="1875281" y="1661921"/>
                </a:lnTo>
                <a:lnTo>
                  <a:pt x="1869185" y="1615439"/>
                </a:lnTo>
                <a:lnTo>
                  <a:pt x="1852421" y="1524762"/>
                </a:lnTo>
                <a:lnTo>
                  <a:pt x="1842515" y="1479803"/>
                </a:lnTo>
                <a:lnTo>
                  <a:pt x="1831085" y="1435608"/>
                </a:lnTo>
                <a:lnTo>
                  <a:pt x="1818893" y="1391412"/>
                </a:lnTo>
                <a:lnTo>
                  <a:pt x="1805940" y="1347978"/>
                </a:lnTo>
                <a:lnTo>
                  <a:pt x="1791461" y="1305306"/>
                </a:lnTo>
                <a:lnTo>
                  <a:pt x="1759457" y="1220724"/>
                </a:lnTo>
                <a:lnTo>
                  <a:pt x="1741931" y="1178813"/>
                </a:lnTo>
                <a:lnTo>
                  <a:pt x="1723643" y="1137665"/>
                </a:lnTo>
                <a:lnTo>
                  <a:pt x="1684020" y="1056894"/>
                </a:lnTo>
                <a:lnTo>
                  <a:pt x="1662683" y="1018032"/>
                </a:lnTo>
                <a:lnTo>
                  <a:pt x="1616964" y="940308"/>
                </a:lnTo>
                <a:lnTo>
                  <a:pt x="1592580" y="902969"/>
                </a:lnTo>
                <a:lnTo>
                  <a:pt x="1567433" y="865632"/>
                </a:lnTo>
                <a:lnTo>
                  <a:pt x="1541526" y="829056"/>
                </a:lnTo>
                <a:lnTo>
                  <a:pt x="1514855" y="793242"/>
                </a:lnTo>
                <a:lnTo>
                  <a:pt x="1487424" y="758189"/>
                </a:lnTo>
                <a:lnTo>
                  <a:pt x="1458467" y="723900"/>
                </a:lnTo>
                <a:lnTo>
                  <a:pt x="1429511" y="690371"/>
                </a:lnTo>
                <a:lnTo>
                  <a:pt x="1399031" y="656844"/>
                </a:lnTo>
                <a:lnTo>
                  <a:pt x="1368552" y="624839"/>
                </a:lnTo>
                <a:lnTo>
                  <a:pt x="1336547" y="592836"/>
                </a:lnTo>
                <a:lnTo>
                  <a:pt x="1304543" y="562356"/>
                </a:lnTo>
                <a:lnTo>
                  <a:pt x="1271015" y="531876"/>
                </a:lnTo>
                <a:lnTo>
                  <a:pt x="1202435" y="473963"/>
                </a:lnTo>
                <a:lnTo>
                  <a:pt x="1166621" y="446532"/>
                </a:lnTo>
                <a:lnTo>
                  <a:pt x="1130807" y="419862"/>
                </a:lnTo>
                <a:lnTo>
                  <a:pt x="1094231" y="393192"/>
                </a:lnTo>
                <a:lnTo>
                  <a:pt x="1056893" y="368045"/>
                </a:lnTo>
                <a:lnTo>
                  <a:pt x="1018793" y="343662"/>
                </a:lnTo>
                <a:lnTo>
                  <a:pt x="979931" y="320039"/>
                </a:lnTo>
                <a:lnTo>
                  <a:pt x="941070" y="297942"/>
                </a:lnTo>
                <a:lnTo>
                  <a:pt x="900683" y="275844"/>
                </a:lnTo>
                <a:lnTo>
                  <a:pt x="860297" y="255269"/>
                </a:lnTo>
                <a:lnTo>
                  <a:pt x="819150" y="235458"/>
                </a:lnTo>
                <a:lnTo>
                  <a:pt x="778002" y="216408"/>
                </a:lnTo>
                <a:lnTo>
                  <a:pt x="735330" y="198119"/>
                </a:lnTo>
                <a:lnTo>
                  <a:pt x="692657" y="181355"/>
                </a:lnTo>
                <a:lnTo>
                  <a:pt x="649985" y="165353"/>
                </a:lnTo>
                <a:lnTo>
                  <a:pt x="605790" y="150114"/>
                </a:lnTo>
                <a:lnTo>
                  <a:pt x="561593" y="136398"/>
                </a:lnTo>
                <a:lnTo>
                  <a:pt x="517397" y="123443"/>
                </a:lnTo>
                <a:lnTo>
                  <a:pt x="472440" y="111252"/>
                </a:lnTo>
                <a:lnTo>
                  <a:pt x="426720" y="100584"/>
                </a:lnTo>
                <a:lnTo>
                  <a:pt x="381000" y="90678"/>
                </a:lnTo>
                <a:lnTo>
                  <a:pt x="334517" y="82296"/>
                </a:lnTo>
                <a:lnTo>
                  <a:pt x="287274" y="74675"/>
                </a:lnTo>
                <a:lnTo>
                  <a:pt x="240791" y="68580"/>
                </a:lnTo>
                <a:lnTo>
                  <a:pt x="192785" y="63246"/>
                </a:lnTo>
                <a:lnTo>
                  <a:pt x="145541" y="58674"/>
                </a:lnTo>
                <a:lnTo>
                  <a:pt x="97576" y="55676"/>
                </a:lnTo>
                <a:lnTo>
                  <a:pt x="85726" y="69652"/>
                </a:lnTo>
                <a:lnTo>
                  <a:pt x="85701" y="70569"/>
                </a:lnTo>
                <a:lnTo>
                  <a:pt x="96492" y="84612"/>
                </a:lnTo>
                <a:lnTo>
                  <a:pt x="143255" y="87630"/>
                </a:lnTo>
                <a:lnTo>
                  <a:pt x="190500" y="91440"/>
                </a:lnTo>
                <a:lnTo>
                  <a:pt x="236981" y="96774"/>
                </a:lnTo>
                <a:lnTo>
                  <a:pt x="283464" y="102869"/>
                </a:lnTo>
                <a:lnTo>
                  <a:pt x="329945" y="110490"/>
                </a:lnTo>
                <a:lnTo>
                  <a:pt x="375666" y="118871"/>
                </a:lnTo>
                <a:lnTo>
                  <a:pt x="420624" y="128778"/>
                </a:lnTo>
                <a:lnTo>
                  <a:pt x="465581" y="139446"/>
                </a:lnTo>
                <a:lnTo>
                  <a:pt x="509778" y="150875"/>
                </a:lnTo>
                <a:lnTo>
                  <a:pt x="553974" y="163830"/>
                </a:lnTo>
                <a:lnTo>
                  <a:pt x="597407" y="177546"/>
                </a:lnTo>
                <a:lnTo>
                  <a:pt x="640841" y="192024"/>
                </a:lnTo>
                <a:lnTo>
                  <a:pt x="682752" y="208026"/>
                </a:lnTo>
                <a:lnTo>
                  <a:pt x="725424" y="224789"/>
                </a:lnTo>
                <a:lnTo>
                  <a:pt x="766571" y="242315"/>
                </a:lnTo>
                <a:lnTo>
                  <a:pt x="807720" y="261365"/>
                </a:lnTo>
                <a:lnTo>
                  <a:pt x="848105" y="280415"/>
                </a:lnTo>
                <a:lnTo>
                  <a:pt x="887730" y="300989"/>
                </a:lnTo>
                <a:lnTo>
                  <a:pt x="927353" y="322326"/>
                </a:lnTo>
                <a:lnTo>
                  <a:pt x="1003553" y="368045"/>
                </a:lnTo>
                <a:lnTo>
                  <a:pt x="1041653" y="392430"/>
                </a:lnTo>
                <a:lnTo>
                  <a:pt x="1078230" y="416813"/>
                </a:lnTo>
                <a:lnTo>
                  <a:pt x="1114043" y="442721"/>
                </a:lnTo>
                <a:lnTo>
                  <a:pt x="1149857" y="469392"/>
                </a:lnTo>
                <a:lnTo>
                  <a:pt x="1184909" y="496824"/>
                </a:lnTo>
                <a:lnTo>
                  <a:pt x="1219200" y="525018"/>
                </a:lnTo>
                <a:lnTo>
                  <a:pt x="1251965" y="553974"/>
                </a:lnTo>
                <a:lnTo>
                  <a:pt x="1284731" y="583692"/>
                </a:lnTo>
                <a:lnTo>
                  <a:pt x="1316735" y="613409"/>
                </a:lnTo>
                <a:lnTo>
                  <a:pt x="1347978" y="644651"/>
                </a:lnTo>
                <a:lnTo>
                  <a:pt x="1378457" y="676656"/>
                </a:lnTo>
                <a:lnTo>
                  <a:pt x="1408176" y="709421"/>
                </a:lnTo>
                <a:lnTo>
                  <a:pt x="1437131" y="742950"/>
                </a:lnTo>
                <a:lnTo>
                  <a:pt x="1465326" y="776478"/>
                </a:lnTo>
                <a:lnTo>
                  <a:pt x="1492757" y="811530"/>
                </a:lnTo>
                <a:lnTo>
                  <a:pt x="1518665" y="846582"/>
                </a:lnTo>
                <a:lnTo>
                  <a:pt x="1544574" y="882395"/>
                </a:lnTo>
                <a:lnTo>
                  <a:pt x="1568957" y="918971"/>
                </a:lnTo>
                <a:lnTo>
                  <a:pt x="1592580" y="956309"/>
                </a:lnTo>
                <a:lnTo>
                  <a:pt x="1615440" y="993647"/>
                </a:lnTo>
                <a:lnTo>
                  <a:pt x="1637538" y="1031747"/>
                </a:lnTo>
                <a:lnTo>
                  <a:pt x="1658874" y="1070609"/>
                </a:lnTo>
                <a:lnTo>
                  <a:pt x="1678685" y="1110233"/>
                </a:lnTo>
                <a:lnTo>
                  <a:pt x="1697735" y="1149858"/>
                </a:lnTo>
                <a:lnTo>
                  <a:pt x="1716024" y="1190244"/>
                </a:lnTo>
                <a:lnTo>
                  <a:pt x="1749552" y="1273301"/>
                </a:lnTo>
                <a:lnTo>
                  <a:pt x="1778507" y="1357121"/>
                </a:lnTo>
                <a:lnTo>
                  <a:pt x="1791461" y="1399794"/>
                </a:lnTo>
                <a:lnTo>
                  <a:pt x="1803653" y="1443228"/>
                </a:lnTo>
                <a:lnTo>
                  <a:pt x="1814321" y="1487424"/>
                </a:lnTo>
                <a:lnTo>
                  <a:pt x="1824228" y="1530858"/>
                </a:lnTo>
                <a:lnTo>
                  <a:pt x="1833371" y="1575815"/>
                </a:lnTo>
                <a:lnTo>
                  <a:pt x="1840991" y="1620774"/>
                </a:lnTo>
                <a:lnTo>
                  <a:pt x="1847088" y="1665731"/>
                </a:lnTo>
                <a:lnTo>
                  <a:pt x="1852421" y="1711451"/>
                </a:lnTo>
                <a:lnTo>
                  <a:pt x="1856993" y="1757171"/>
                </a:lnTo>
                <a:lnTo>
                  <a:pt x="1860041" y="1803653"/>
                </a:lnTo>
                <a:lnTo>
                  <a:pt x="1861565" y="1850136"/>
                </a:lnTo>
                <a:lnTo>
                  <a:pt x="1862328" y="1896618"/>
                </a:lnTo>
                <a:lnTo>
                  <a:pt x="1890521" y="1896618"/>
                </a:lnTo>
                <a:close/>
              </a:path>
              <a:path w="1891029" h="1896745">
                <a:moveTo>
                  <a:pt x="97576" y="55676"/>
                </a:moveTo>
                <a:lnTo>
                  <a:pt x="86105" y="55625"/>
                </a:lnTo>
                <a:lnTo>
                  <a:pt x="85726" y="69652"/>
                </a:lnTo>
                <a:lnTo>
                  <a:pt x="97576" y="5567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7062" y="5266694"/>
            <a:ext cx="8927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1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600" baseline="18518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0116" y="4753491"/>
            <a:ext cx="2028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1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12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28" baseline="18518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spc="-26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8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i="1" spc="5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0669" y="5284066"/>
            <a:ext cx="47935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853022" algn="l"/>
              </a:tabLst>
            </a:pP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Times New Roman"/>
                <a:cs typeface="Times New Roman"/>
              </a:rPr>
              <a:t>n</a:t>
            </a:r>
            <a:r>
              <a:rPr sz="3200" b="1" i="1" spc="-20" dirty="0">
                <a:latin typeface="Times New Roman"/>
                <a:cs typeface="Times New Roman"/>
              </a:rPr>
              <a:t>o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choice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lang="en-US" sz="3200" spc="-15" dirty="0">
                <a:latin typeface="Times New Roman"/>
                <a:cs typeface="Times New Roman"/>
              </a:rPr>
              <a:t>Fail</a:t>
            </a:r>
            <a:r>
              <a:rPr sz="3200" spc="-15" dirty="0">
                <a:latin typeface="Times New Roman"/>
                <a:cs typeface="Times New Roman"/>
              </a:rPr>
              <a:t>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5856" y="4737220"/>
            <a:ext cx="31689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dirty="0">
                <a:latin typeface="Times New Roman"/>
                <a:cs typeface="Times New Roman"/>
              </a:rPr>
              <a:t>]</a:t>
            </a:r>
          </a:p>
        </p:txBody>
      </p:sp>
      <p:sp>
        <p:nvSpPr>
          <p:cNvPr id="14" name="object 5"/>
          <p:cNvSpPr txBox="1"/>
          <p:nvPr/>
        </p:nvSpPr>
        <p:spPr>
          <a:xfrm>
            <a:off x="736858" y="1352245"/>
            <a:ext cx="7806963" cy="492443"/>
          </a:xfrm>
          <a:custGeom>
            <a:avLst/>
            <a:gdLst>
              <a:gd name="connsiteX0" fmla="*/ 0 w 7803602"/>
              <a:gd name="connsiteY0" fmla="*/ 0 h 3328091"/>
              <a:gd name="connsiteX1" fmla="*/ 7803602 w 7803602"/>
              <a:gd name="connsiteY1" fmla="*/ 0 h 3328091"/>
              <a:gd name="connsiteX2" fmla="*/ 7803602 w 7803602"/>
              <a:gd name="connsiteY2" fmla="*/ 3328091 h 3328091"/>
              <a:gd name="connsiteX3" fmla="*/ 0 w 7803602"/>
              <a:gd name="connsiteY3" fmla="*/ 3328091 h 3328091"/>
              <a:gd name="connsiteX4" fmla="*/ 0 w 7803602"/>
              <a:gd name="connsiteY4" fmla="*/ 0 h 3328091"/>
              <a:gd name="connsiteX0" fmla="*/ 3361 w 7806963"/>
              <a:gd name="connsiteY0" fmla="*/ 0 h 3328091"/>
              <a:gd name="connsiteX1" fmla="*/ 7806963 w 7806963"/>
              <a:gd name="connsiteY1" fmla="*/ 0 h 3328091"/>
              <a:gd name="connsiteX2" fmla="*/ 7806963 w 7806963"/>
              <a:gd name="connsiteY2" fmla="*/ 3328091 h 3328091"/>
              <a:gd name="connsiteX3" fmla="*/ 3361 w 7806963"/>
              <a:gd name="connsiteY3" fmla="*/ 3328091 h 3328091"/>
              <a:gd name="connsiteX4" fmla="*/ 0 w 7806963"/>
              <a:gd name="connsiteY4" fmla="*/ 2740556 h 3328091"/>
              <a:gd name="connsiteX5" fmla="*/ 3361 w 7806963"/>
              <a:gd name="connsiteY5" fmla="*/ 0 h 33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6963" h="3328091">
                <a:moveTo>
                  <a:pt x="3361" y="0"/>
                </a:moveTo>
                <a:lnTo>
                  <a:pt x="7806963" y="0"/>
                </a:lnTo>
                <a:lnTo>
                  <a:pt x="7806963" y="3328091"/>
                </a:lnTo>
                <a:lnTo>
                  <a:pt x="3361" y="3328091"/>
                </a:lnTo>
                <a:cubicBezTo>
                  <a:pt x="2241" y="3132246"/>
                  <a:pt x="1120" y="2936401"/>
                  <a:pt x="0" y="2740556"/>
                </a:cubicBezTo>
                <a:cubicBezTo>
                  <a:pt x="1120" y="1827037"/>
                  <a:pt x="2241" y="913519"/>
                  <a:pt x="3361" y="0"/>
                </a:cubicBezTo>
                <a:close/>
              </a:path>
            </a:pathLst>
          </a:custGeom>
        </p:spPr>
        <p:txBody>
          <a:bodyPr vert="horz" wrap="square" lIns="0" tIns="0" rIns="0" bIns="0" rtlCol="0">
            <a:spAutoFit/>
          </a:bodyPr>
          <a:lstStyle/>
          <a:p>
            <a:pPr marL="28664" indent="-16561"/>
            <a:r>
              <a:rPr sz="3200" spc="-25" dirty="0">
                <a:latin typeface="Times New Roman"/>
                <a:cs typeface="Times New Roman"/>
              </a:rPr>
              <a:t>We </a:t>
            </a:r>
            <a:r>
              <a:rPr sz="3200" spc="-15" dirty="0">
                <a:latin typeface="Times New Roman"/>
                <a:cs typeface="Times New Roman"/>
              </a:rPr>
              <a:t>shall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6" name="object 5"/>
          <p:cNvSpPr txBox="1"/>
          <p:nvPr/>
        </p:nvSpPr>
        <p:spPr>
          <a:xfrm>
            <a:off x="3178452" y="4139100"/>
            <a:ext cx="5965548" cy="984885"/>
          </a:xfrm>
          <a:custGeom>
            <a:avLst/>
            <a:gdLst>
              <a:gd name="connsiteX0" fmla="*/ 0 w 7803602"/>
              <a:gd name="connsiteY0" fmla="*/ 0 h 3328091"/>
              <a:gd name="connsiteX1" fmla="*/ 7803602 w 7803602"/>
              <a:gd name="connsiteY1" fmla="*/ 0 h 3328091"/>
              <a:gd name="connsiteX2" fmla="*/ 7803602 w 7803602"/>
              <a:gd name="connsiteY2" fmla="*/ 3328091 h 3328091"/>
              <a:gd name="connsiteX3" fmla="*/ 0 w 7803602"/>
              <a:gd name="connsiteY3" fmla="*/ 3328091 h 3328091"/>
              <a:gd name="connsiteX4" fmla="*/ 0 w 7803602"/>
              <a:gd name="connsiteY4" fmla="*/ 0 h 3328091"/>
              <a:gd name="connsiteX0" fmla="*/ 3361 w 7806963"/>
              <a:gd name="connsiteY0" fmla="*/ 0 h 3328091"/>
              <a:gd name="connsiteX1" fmla="*/ 7806963 w 7806963"/>
              <a:gd name="connsiteY1" fmla="*/ 0 h 3328091"/>
              <a:gd name="connsiteX2" fmla="*/ 7806963 w 7806963"/>
              <a:gd name="connsiteY2" fmla="*/ 3328091 h 3328091"/>
              <a:gd name="connsiteX3" fmla="*/ 3361 w 7806963"/>
              <a:gd name="connsiteY3" fmla="*/ 3328091 h 3328091"/>
              <a:gd name="connsiteX4" fmla="*/ 0 w 7806963"/>
              <a:gd name="connsiteY4" fmla="*/ 2740556 h 3328091"/>
              <a:gd name="connsiteX5" fmla="*/ 3361 w 7806963"/>
              <a:gd name="connsiteY5" fmla="*/ 0 h 332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6963" h="3328091">
                <a:moveTo>
                  <a:pt x="3361" y="0"/>
                </a:moveTo>
                <a:lnTo>
                  <a:pt x="7806963" y="0"/>
                </a:lnTo>
                <a:lnTo>
                  <a:pt x="7806963" y="3328091"/>
                </a:lnTo>
                <a:lnTo>
                  <a:pt x="3361" y="3328091"/>
                </a:lnTo>
                <a:cubicBezTo>
                  <a:pt x="2241" y="3132246"/>
                  <a:pt x="1120" y="2936401"/>
                  <a:pt x="0" y="2740556"/>
                </a:cubicBezTo>
                <a:cubicBezTo>
                  <a:pt x="1120" y="1827037"/>
                  <a:pt x="2241" y="913519"/>
                  <a:pt x="3361" y="0"/>
                </a:cubicBezTo>
                <a:close/>
              </a:path>
            </a:pathLst>
          </a:custGeom>
        </p:spPr>
        <p:txBody>
          <a:bodyPr vert="horz" wrap="square" lIns="0" tIns="0" rIns="0" bIns="0" rtlCol="0">
            <a:spAutoFit/>
          </a:bodyPr>
          <a:lstStyle/>
          <a:p>
            <a:pPr marL="28664" indent="-16561"/>
            <a:r>
              <a:rPr sz="3200" b="1" i="1" spc="-20" dirty="0">
                <a:latin typeface="Times New Roman"/>
                <a:cs typeface="Times New Roman"/>
              </a:rPr>
              <a:t>Wrong!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lang="en-US" sz="3200" b="1" i="1" dirty="0">
                <a:latin typeface="Times New Roman"/>
                <a:cs typeface="Times New Roman"/>
              </a:rPr>
              <a:t>  </a:t>
            </a:r>
            <a:r>
              <a:rPr lang="en-US" sz="3200" spc="-25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inductive        								    hypothesis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35" dirty="0"/>
              <a:t>A</a:t>
            </a:r>
            <a:r>
              <a:rPr spc="-5" dirty="0"/>
              <a:t> </a:t>
            </a:r>
            <a:r>
              <a:rPr lang="en-US" spc="-20" dirty="0"/>
              <a:t>T</a:t>
            </a:r>
            <a:r>
              <a:rPr spc="-20" dirty="0"/>
              <a:t>ighter</a:t>
            </a:r>
            <a:r>
              <a:rPr dirty="0"/>
              <a:t> </a:t>
            </a:r>
            <a:r>
              <a:rPr lang="en-US" spc="-25" dirty="0"/>
              <a:t>U</a:t>
            </a:r>
            <a:r>
              <a:rPr spc="-25" dirty="0"/>
              <a:t>pper</a:t>
            </a:r>
            <a:r>
              <a:rPr spc="5" dirty="0"/>
              <a:t> </a:t>
            </a:r>
            <a:r>
              <a:rPr lang="en-US" spc="-25" dirty="0"/>
              <a:t>B</a:t>
            </a:r>
            <a:r>
              <a:rPr spc="-25" dirty="0"/>
              <a:t>ound!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F848300-B122-4C78-8044-92A55EB29F4E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0624" y="1222035"/>
            <a:ext cx="8255708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157372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20" dirty="0">
                <a:latin typeface="Times New Roman"/>
                <a:cs typeface="Times New Roman"/>
              </a:rPr>
              <a:t>Strengthen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hypothesis.</a:t>
            </a:r>
            <a:endParaRPr sz="3200" dirty="0">
              <a:latin typeface="Times New Roman"/>
              <a:cs typeface="Times New Roman"/>
            </a:endParaRPr>
          </a:p>
          <a:p>
            <a:pPr marL="240137" indent="-227398">
              <a:buClr>
                <a:srgbClr val="CC0000"/>
              </a:buClr>
              <a:buFont typeface="Times New Roman"/>
              <a:buChar char="•"/>
              <a:tabLst>
                <a:tab pos="240773" algn="l"/>
              </a:tabLst>
            </a:pPr>
            <a:r>
              <a:rPr sz="3200" b="1" i="1" spc="-20" dirty="0">
                <a:latin typeface="Times New Roman"/>
                <a:cs typeface="Times New Roman"/>
              </a:rPr>
              <a:t>Subtrac</a:t>
            </a:r>
            <a:r>
              <a:rPr sz="3200" b="1" i="1" spc="-10" dirty="0">
                <a:latin typeface="Times New Roman"/>
                <a:cs typeface="Times New Roman"/>
              </a:rPr>
              <a:t>t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low-order term.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3200" i="1" spc="-15" dirty="0">
                <a:latin typeface="Times New Roman"/>
                <a:cs typeface="Times New Roman"/>
              </a:rPr>
              <a:t>Inductive hypothesi</a:t>
            </a:r>
            <a:r>
              <a:rPr sz="3200" i="1" spc="-25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442192" y="5465753"/>
            <a:ext cx="825570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88"/>
              </a:spcBef>
              <a:tabLst>
                <a:tab pos="2491821" algn="l"/>
              </a:tabLst>
            </a:pPr>
            <a:r>
              <a:rPr sz="3200" spc="-20" dirty="0">
                <a:latin typeface="Times New Roman"/>
                <a:cs typeface="Times New Roman"/>
              </a:rPr>
              <a:t>Pick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enough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initial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conditions.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3187" y="2903177"/>
            <a:ext cx="8255708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6181">
              <a:spcBef>
                <a:spcPts val="888"/>
              </a:spcBef>
              <a:tabLst>
                <a:tab pos="2491821" algn="l"/>
              </a:tabLst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2491821">
              <a:lnSpc>
                <a:spcPts val="4328"/>
              </a:lnSpc>
              <a:spcBef>
                <a:spcPts val="5"/>
              </a:spcBef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10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2491821">
              <a:lnSpc>
                <a:spcPts val="3847"/>
              </a:lnSpc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2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2491821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2491821">
              <a:spcBef>
                <a:spcPts val="45"/>
              </a:spcBef>
              <a:tabLst>
                <a:tab pos="4602097" algn="l"/>
              </a:tabLst>
            </a:pP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7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-211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5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Recursion-</a:t>
            </a:r>
            <a:r>
              <a:rPr lang="en-US" spc="-25" dirty="0"/>
              <a:t>T</a:t>
            </a:r>
            <a:r>
              <a:rPr spc="-25" dirty="0"/>
              <a:t>re</a:t>
            </a:r>
            <a:r>
              <a:rPr spc="-20" dirty="0"/>
              <a:t>e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CD02309-48B0-4389-A16C-1117CADCC647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1873" y="1494262"/>
            <a:ext cx="7937959" cy="3975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marR="436959" indent="-231857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5" dirty="0">
                <a:latin typeface="Times New Roman"/>
                <a:cs typeface="Times New Roman"/>
              </a:rPr>
              <a:t>recursion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models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(time)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a recursive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execution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  <a:p>
            <a:pPr marL="244596" marR="369442" indent="-231857">
              <a:lnSpc>
                <a:spcPts val="3461"/>
              </a:lnSpc>
              <a:spcBef>
                <a:spcPts val="968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recursion-tree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unreliable, just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like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ellipses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(…).</a:t>
            </a:r>
          </a:p>
          <a:p>
            <a:pPr marL="244596" marR="155420" indent="-231857">
              <a:lnSpc>
                <a:spcPts val="3461"/>
              </a:lnSpc>
              <a:spcBef>
                <a:spcPts val="963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recursion-tree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promotes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intuition, however.</a:t>
            </a:r>
            <a:endParaRPr sz="3200" dirty="0">
              <a:latin typeface="Times New Roman"/>
              <a:cs typeface="Times New Roman"/>
            </a:endParaRPr>
          </a:p>
          <a:p>
            <a:pPr marL="244596" marR="5096" indent="-231857">
              <a:lnSpc>
                <a:spcPts val="3461"/>
              </a:lnSpc>
              <a:spcBef>
                <a:spcPts val="968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tree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generating</a:t>
            </a:r>
            <a:r>
              <a:rPr sz="3200" dirty="0">
                <a:latin typeface="Times New Roman"/>
                <a:cs typeface="Times New Roman"/>
              </a:rPr>
              <a:t> guesses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substitution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method.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53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0" dirty="0"/>
              <a:t>T</a:t>
            </a:r>
            <a:r>
              <a:rPr spc="-20" dirty="0"/>
              <a:t>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F75F232-3E80-499A-A5AB-0ACD45530ED8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8432" y="1906069"/>
            <a:ext cx="558700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0571">
              <a:lnSpc>
                <a:spcPts val="3837"/>
              </a:lnSpc>
              <a:spcBef>
                <a:spcPts val="1414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20573" y="1473995"/>
            <a:ext cx="55870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Solv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67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0" dirty="0"/>
              <a:t>T</a:t>
            </a:r>
            <a:r>
              <a:rPr spc="-20" dirty="0"/>
              <a:t>ree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A4F7278-D481-42C0-AD39-93BA51FAE3D9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79632" y="251120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3999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7877" y="251120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1922" y="2909678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80" h="579120">
                <a:moveTo>
                  <a:pt x="0" y="0"/>
                </a:moveTo>
                <a:lnTo>
                  <a:pt x="0" y="579120"/>
                </a:lnTo>
                <a:lnTo>
                  <a:pt x="1198625" y="579120"/>
                </a:lnTo>
                <a:lnTo>
                  <a:pt x="1198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1867" y="2893617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5018" y="2128784"/>
            <a:ext cx="522786" cy="581273"/>
          </a:xfrm>
          <a:custGeom>
            <a:avLst/>
            <a:gdLst/>
            <a:ahLst/>
            <a:cxnLst/>
            <a:rect l="l" t="t" r="r" b="b"/>
            <a:pathLst>
              <a:path w="521335" h="579119">
                <a:moveTo>
                  <a:pt x="0" y="0"/>
                </a:moveTo>
                <a:lnTo>
                  <a:pt x="0" y="579120"/>
                </a:lnTo>
                <a:lnTo>
                  <a:pt x="521208" y="579120"/>
                </a:lnTo>
                <a:lnTo>
                  <a:pt x="52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417" y="1632686"/>
            <a:ext cx="5587009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57"/>
              </a:lnSpc>
            </a:pPr>
            <a:r>
              <a:rPr sz="3200" spc="-20" dirty="0">
                <a:latin typeface="Times New Roman"/>
                <a:cs typeface="Times New Roman"/>
              </a:rPr>
              <a:t>Solv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68837" algn="ctr">
              <a:lnSpc>
                <a:spcPts val="3757"/>
              </a:lnSpc>
            </a:pPr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644" y="3008476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1591" y="2992414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33852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41"/>
              </a:lnSpc>
            </a:pPr>
            <a:endParaRPr lang="en-US" b="1" spc="-25" dirty="0">
              <a:latin typeface="Times New Roman"/>
              <a:cs typeface="Times New Roman"/>
            </a:endParaRPr>
          </a:p>
          <a:p>
            <a:pPr>
              <a:lnSpc>
                <a:spcPts val="3841"/>
              </a:lnSpc>
            </a:pPr>
            <a:r>
              <a:rPr lang="en-US" b="1" spc="-25" dirty="0">
                <a:latin typeface="Times New Roman"/>
                <a:cs typeface="Times New Roman"/>
              </a:rPr>
              <a:t>Asymptoti</a:t>
            </a:r>
            <a:r>
              <a:rPr lang="en-US" b="1" spc="-15" dirty="0">
                <a:latin typeface="Times New Roman"/>
                <a:cs typeface="Times New Roman"/>
              </a:rPr>
              <a:t>c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-20" dirty="0">
                <a:latin typeface="Times New Roman"/>
                <a:cs typeface="Times New Roman"/>
              </a:rPr>
              <a:t>Notation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ts val="3847"/>
              </a:lnSpc>
              <a:spcBef>
                <a:spcPts val="45"/>
              </a:spcBef>
              <a:buClr>
                <a:srgbClr val="CC0000"/>
              </a:buClr>
              <a:buFont typeface="Times New Roman"/>
              <a:buChar char="•"/>
              <a:tabLst>
                <a:tab pos="1351010" algn="l"/>
              </a:tabLst>
            </a:pPr>
            <a:r>
              <a:rPr lang="en-US" i="1" spc="-25" dirty="0">
                <a:latin typeface="Times New Roman"/>
                <a:cs typeface="Times New Roman"/>
              </a:rPr>
              <a:t>O</a:t>
            </a:r>
            <a:r>
              <a:rPr lang="en-US" spc="-20" dirty="0">
                <a:latin typeface="Times New Roman"/>
                <a:cs typeface="Times New Roman"/>
              </a:rPr>
              <a:t>-</a:t>
            </a:r>
            <a:r>
              <a:rPr lang="en-US" spc="-10" dirty="0">
                <a:latin typeface="Times New Roman"/>
                <a:cs typeface="Times New Roman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Symbol"/>
                <a:cs typeface="Symbol"/>
              </a:rPr>
              <a:t></a:t>
            </a:r>
            <a:r>
              <a:rPr lang="en-US" spc="-10" dirty="0">
                <a:latin typeface="Times New Roman"/>
                <a:cs typeface="Times New Roman"/>
              </a:rPr>
              <a:t>-,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Symbol"/>
                <a:cs typeface="Symbol"/>
              </a:rPr>
              <a:t></a:t>
            </a:r>
            <a:r>
              <a:rPr lang="en-US" spc="-15" dirty="0">
                <a:latin typeface="Times New Roman"/>
                <a:cs typeface="Times New Roman"/>
              </a:rPr>
              <a:t>-notation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ts val="3827"/>
              </a:lnSpc>
            </a:pPr>
            <a:r>
              <a:rPr lang="en-US" b="1" spc="-20" dirty="0">
                <a:latin typeface="Times New Roman"/>
                <a:cs typeface="Times New Roman"/>
              </a:rPr>
              <a:t>Recurrences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ts val="3827"/>
              </a:lnSpc>
              <a:buClr>
                <a:srgbClr val="CC0000"/>
              </a:buClr>
              <a:buFont typeface="Times New Roman"/>
              <a:buChar char="•"/>
              <a:tabLst>
                <a:tab pos="135101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Substitution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method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135101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Iterating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the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recurrence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135101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Recursion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tree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CC0000"/>
              </a:buClr>
              <a:buFont typeface="Times New Roman"/>
              <a:buChar char="•"/>
              <a:tabLst>
                <a:tab pos="135101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Master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method</a:t>
            </a:r>
            <a:endParaRPr lang="en-US" dirty="0">
              <a:latin typeface="Times New Roman"/>
              <a:cs typeface="Times New Roman"/>
            </a:endParaRPr>
          </a:p>
          <a:p>
            <a:pPr marL="238863" indent="-226124"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532DB0-1FC3-490B-91F0-1B44DC08ED9B}" type="datetime1">
              <a:rPr lang="en-US" smtClean="0"/>
              <a:t>9/19/2016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0" dirty="0"/>
              <a:t>T</a:t>
            </a:r>
            <a:r>
              <a:rPr spc="-20" dirty="0"/>
              <a:t>ree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D64F273-4873-4B0E-B318-DD69AF43BB3C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79632" y="251120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3999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7877" y="251120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5018" y="2128784"/>
            <a:ext cx="522786" cy="581273"/>
          </a:xfrm>
          <a:custGeom>
            <a:avLst/>
            <a:gdLst/>
            <a:ahLst/>
            <a:cxnLst/>
            <a:rect l="l" t="t" r="r" b="b"/>
            <a:pathLst>
              <a:path w="521335" h="579119">
                <a:moveTo>
                  <a:pt x="0" y="0"/>
                </a:moveTo>
                <a:lnTo>
                  <a:pt x="0" y="579120"/>
                </a:lnTo>
                <a:lnTo>
                  <a:pt x="521208" y="579120"/>
                </a:lnTo>
                <a:lnTo>
                  <a:pt x="52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417" y="1632686"/>
            <a:ext cx="5587009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57"/>
              </a:lnSpc>
            </a:pPr>
            <a:r>
              <a:rPr sz="3200" spc="-20" dirty="0">
                <a:latin typeface="Times New Roman"/>
                <a:cs typeface="Times New Roman"/>
              </a:rPr>
              <a:t>Solv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68837" algn="ctr">
              <a:lnSpc>
                <a:spcPts val="3757"/>
              </a:lnSpc>
            </a:pPr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3417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6318" y="319955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6853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399" y="8382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950" y="319955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399" y="8382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4380" y="2909678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5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64104" y="2993578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14327" y="2893617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4050" y="2977517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975" y="3734933"/>
            <a:ext cx="1405986" cy="581273"/>
          </a:xfrm>
          <a:custGeom>
            <a:avLst/>
            <a:gdLst/>
            <a:ahLst/>
            <a:cxnLst/>
            <a:rect l="l" t="t" r="r" b="b"/>
            <a:pathLst>
              <a:path w="1402080" h="579120">
                <a:moveTo>
                  <a:pt x="0" y="0"/>
                </a:moveTo>
                <a:lnTo>
                  <a:pt x="0" y="579120"/>
                </a:lnTo>
                <a:lnTo>
                  <a:pt x="1402080" y="579120"/>
                </a:lnTo>
                <a:lnTo>
                  <a:pt x="1402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4698" y="3833730"/>
            <a:ext cx="12487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/16)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2457" y="373493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5" y="579120"/>
                </a:lnTo>
                <a:lnTo>
                  <a:pt x="1198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2179" y="3833730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5917" y="373340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5640" y="3832200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41772" y="3733403"/>
            <a:ext cx="1202219" cy="581273"/>
          </a:xfrm>
          <a:custGeom>
            <a:avLst/>
            <a:gdLst/>
            <a:ahLst/>
            <a:cxnLst/>
            <a:rect l="l" t="t" r="r" b="b"/>
            <a:pathLst>
              <a:path w="1198879" h="579120">
                <a:moveTo>
                  <a:pt x="0" y="0"/>
                </a:moveTo>
                <a:lnTo>
                  <a:pt x="0" y="579120"/>
                </a:lnTo>
                <a:lnTo>
                  <a:pt x="1198626" y="579120"/>
                </a:lnTo>
                <a:lnTo>
                  <a:pt x="1198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21494" y="3832200"/>
            <a:ext cx="1044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7951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3151759" y="5119626"/>
            <a:ext cx="580462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075840" algn="l"/>
              </a:tabLst>
            </a:pPr>
            <a:r>
              <a:rPr sz="3200" spc="-15" dirty="0">
                <a:latin typeface="Times New Roman"/>
                <a:cs typeface="Times New Roman"/>
              </a:rPr>
              <a:t>Total	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8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baseline="1736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4800" i="1" baseline="173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4800" baseline="1736" dirty="0">
                <a:solidFill>
                  <a:srgbClr val="009A9A"/>
                </a:solidFill>
                <a:latin typeface="Times New Roman"/>
                <a:cs typeface="Times New Roman"/>
              </a:rPr>
              <a:t>(1+     +(   )  + (   )  + </a:t>
            </a:r>
            <a:r>
              <a:rPr lang="en-US" sz="4800" baseline="1736" dirty="0">
                <a:solidFill>
                  <a:srgbClr val="009A9A"/>
                </a:solidFill>
                <a:latin typeface="Times New Roman"/>
                <a:cs typeface="Times New Roman"/>
                <a:sym typeface="Symbol"/>
              </a:rPr>
              <a:t>)</a:t>
            </a:r>
            <a:endParaRPr sz="4800" baseline="1736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Example</a:t>
            </a:r>
            <a:r>
              <a:rPr spc="-5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lang="en-US" spc="-20" dirty="0"/>
              <a:t>R</a:t>
            </a:r>
            <a:r>
              <a:rPr spc="-20" dirty="0"/>
              <a:t>ecursion</a:t>
            </a:r>
            <a:r>
              <a:rPr spc="-15" dirty="0"/>
              <a:t> </a:t>
            </a:r>
            <a:r>
              <a:rPr lang="en-US" spc="-20" dirty="0"/>
              <a:t>T</a:t>
            </a:r>
            <a:r>
              <a:rPr spc="-20" dirty="0"/>
              <a:t>ree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693CD46-2205-43E3-B1D5-5F02CC0E5E10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28417" y="1255606"/>
            <a:ext cx="558700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20" dirty="0">
                <a:latin typeface="Times New Roman"/>
                <a:cs typeface="Times New Roman"/>
              </a:rPr>
              <a:t>Solv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9632" y="2134121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3999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7877" y="2134121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6993" y="3663786"/>
            <a:ext cx="582643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58064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7678" y="2170761"/>
            <a:ext cx="4019285" cy="0"/>
          </a:xfrm>
          <a:custGeom>
            <a:avLst/>
            <a:gdLst/>
            <a:ahLst/>
            <a:cxnLst/>
            <a:rect l="l" t="t" r="r" b="b"/>
            <a:pathLst>
              <a:path w="4008120">
                <a:moveTo>
                  <a:pt x="40081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8531" y="3663786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399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3417" y="282247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6318" y="2822470"/>
            <a:ext cx="840535" cy="841316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6853" y="282247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399" y="8382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3950" y="2822470"/>
            <a:ext cx="916947" cy="841316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914399" y="8382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217" y="3357853"/>
            <a:ext cx="1313017" cy="581273"/>
          </a:xfrm>
          <a:custGeom>
            <a:avLst/>
            <a:gdLst/>
            <a:ahLst/>
            <a:cxnLst/>
            <a:rect l="l" t="t" r="r" b="b"/>
            <a:pathLst>
              <a:path w="1309370" h="579120">
                <a:moveTo>
                  <a:pt x="0" y="0"/>
                </a:moveTo>
                <a:lnTo>
                  <a:pt x="0" y="579120"/>
                </a:lnTo>
                <a:lnTo>
                  <a:pt x="1309116" y="579120"/>
                </a:lnTo>
                <a:lnTo>
                  <a:pt x="1309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177" y="3441753"/>
            <a:ext cx="11544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/16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5879" y="3357853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75602" y="3441753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/8)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51632" y="3356323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31356" y="3440223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/8)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06722" y="3356323"/>
            <a:ext cx="1110525" cy="581273"/>
          </a:xfrm>
          <a:custGeom>
            <a:avLst/>
            <a:gdLst/>
            <a:ahLst/>
            <a:cxnLst/>
            <a:rect l="l" t="t" r="r" b="b"/>
            <a:pathLst>
              <a:path w="1107440" h="579120">
                <a:moveTo>
                  <a:pt x="0" y="0"/>
                </a:moveTo>
                <a:lnTo>
                  <a:pt x="0" y="579120"/>
                </a:lnTo>
                <a:lnTo>
                  <a:pt x="1107186" y="579120"/>
                </a:lnTo>
                <a:lnTo>
                  <a:pt x="11071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6445" y="3440223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84380" y="2532598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5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64104" y="2616498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/4)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563" y="4811035"/>
            <a:ext cx="961521" cy="581273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0" y="0"/>
                </a:moveTo>
                <a:lnTo>
                  <a:pt x="0" y="579120"/>
                </a:lnTo>
                <a:lnTo>
                  <a:pt x="958596" y="579120"/>
                </a:lnTo>
                <a:lnTo>
                  <a:pt x="9585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8285" y="4910965"/>
            <a:ext cx="80232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4510" y="3965896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49" y="193547"/>
                </a:moveTo>
                <a:lnTo>
                  <a:pt x="196595" y="0"/>
                </a:lnTo>
                <a:lnTo>
                  <a:pt x="0" y="557021"/>
                </a:lnTo>
                <a:lnTo>
                  <a:pt x="546353" y="749807"/>
                </a:lnTo>
                <a:lnTo>
                  <a:pt x="742949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 rot="17400000">
            <a:off x="784475" y="4096147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23833" y="2907313"/>
            <a:ext cx="1604657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41771" y="2550236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5588" y="2776998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3794" y="2402724"/>
            <a:ext cx="6533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u="sng" spc="-1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9A9A"/>
                </a:solidFill>
                <a:latin typeface="Times New Roman"/>
                <a:cs typeface="Times New Roman"/>
              </a:rPr>
              <a:t>5</a:t>
            </a:r>
            <a:r>
              <a:rPr sz="3200" spc="2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baseline="-22569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4800" baseline="-22569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20939" y="1842766"/>
            <a:ext cx="4037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spc="241" baseline="-13888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35659" y="3391552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6219" y="3627741"/>
            <a:ext cx="6367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256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9343" y="3244040"/>
            <a:ext cx="9010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u="sng" spc="7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9A9A"/>
                </a:solidFill>
                <a:latin typeface="Times New Roman"/>
                <a:cs typeface="Times New Roman"/>
              </a:rPr>
              <a:t>25</a:t>
            </a:r>
            <a:r>
              <a:rPr sz="3200" spc="39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baseline="-22569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4800" baseline="-22569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9176" y="4726192"/>
            <a:ext cx="4584735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2436" y="5377740"/>
            <a:ext cx="278268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633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28718" y="5377740"/>
            <a:ext cx="278905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633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32875" y="5377740"/>
            <a:ext cx="278905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633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93553" y="4984096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03722" y="5329646"/>
            <a:ext cx="2222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99395" algn="l"/>
                <a:tab pos="1903898" algn="l"/>
              </a:tabLst>
            </a:pP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16	16	16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95281" y="5023699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60078" y="4963248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81692" y="5023699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4645" y="5023699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32709" y="4980877"/>
            <a:ext cx="1789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77184" y="5621526"/>
            <a:ext cx="12678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7401" y="4145120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45018" y="1751704"/>
            <a:ext cx="522786" cy="581273"/>
          </a:xfrm>
          <a:custGeom>
            <a:avLst/>
            <a:gdLst/>
            <a:ahLst/>
            <a:cxnLst/>
            <a:rect l="l" t="t" r="r" b="b"/>
            <a:pathLst>
              <a:path w="521335" h="579119">
                <a:moveTo>
                  <a:pt x="0" y="0"/>
                </a:moveTo>
                <a:lnTo>
                  <a:pt x="0" y="579120"/>
                </a:lnTo>
                <a:lnTo>
                  <a:pt x="521208" y="579120"/>
                </a:lnTo>
                <a:lnTo>
                  <a:pt x="52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624742" y="1835604"/>
            <a:ext cx="3635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14327" y="2516537"/>
            <a:ext cx="1109888" cy="581273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0" y="0"/>
                </a:move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994050" y="2600437"/>
            <a:ext cx="9500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27292" y="5581640"/>
            <a:ext cx="271327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geometric</a:t>
            </a:r>
            <a:r>
              <a:rPr sz="32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series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698262" y="5728835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98262" y="5738395"/>
            <a:ext cx="305649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0320">
            <a:solidFill>
              <a:srgbClr val="D6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07813" y="5728835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0320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98262" y="6025207"/>
            <a:ext cx="305649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0320">
            <a:solidFill>
              <a:srgbClr val="A4A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94359" y="5728835"/>
            <a:ext cx="0" cy="305933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0320">
            <a:solidFill>
              <a:srgbClr val="7A7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55985" y="5786197"/>
            <a:ext cx="190394" cy="191208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189526" y="105637"/>
                </a:moveTo>
                <a:lnTo>
                  <a:pt x="181354" y="59945"/>
                </a:lnTo>
                <a:lnTo>
                  <a:pt x="158482" y="25502"/>
                </a:lnTo>
                <a:lnTo>
                  <a:pt x="124721" y="4871"/>
                </a:lnTo>
                <a:lnTo>
                  <a:pt x="94837" y="0"/>
                </a:lnTo>
                <a:lnTo>
                  <a:pt x="80257" y="1110"/>
                </a:lnTo>
                <a:lnTo>
                  <a:pt x="41336" y="16449"/>
                </a:lnTo>
                <a:lnTo>
                  <a:pt x="13100" y="46339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close/>
              </a:path>
            </a:pathLst>
          </a:custGeom>
          <a:solidFill>
            <a:srgbClr val="7A7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5985" y="5786197"/>
            <a:ext cx="190394" cy="191208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7" y="1505"/>
                </a:lnTo>
                <a:lnTo>
                  <a:pt x="94837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29125" y="5792315"/>
            <a:ext cx="43300" cy="47802"/>
          </a:xfrm>
          <a:custGeom>
            <a:avLst/>
            <a:gdLst/>
            <a:ahLst/>
            <a:cxnLst/>
            <a:rect l="l" t="t" r="r" b="b"/>
            <a:pathLst>
              <a:path w="43179" h="47625">
                <a:moveTo>
                  <a:pt x="43026" y="33988"/>
                </a:moveTo>
                <a:lnTo>
                  <a:pt x="42060" y="16540"/>
                </a:lnTo>
                <a:lnTo>
                  <a:pt x="35858" y="5446"/>
                </a:lnTo>
                <a:lnTo>
                  <a:pt x="26118" y="398"/>
                </a:lnTo>
                <a:lnTo>
                  <a:pt x="21899" y="0"/>
                </a:lnTo>
                <a:lnTo>
                  <a:pt x="8577" y="4164"/>
                </a:lnTo>
                <a:lnTo>
                  <a:pt x="0" y="14817"/>
                </a:lnTo>
                <a:lnTo>
                  <a:pt x="1647" y="31804"/>
                </a:lnTo>
                <a:lnTo>
                  <a:pt x="8592" y="42529"/>
                </a:lnTo>
                <a:lnTo>
                  <a:pt x="19054" y="47067"/>
                </a:lnTo>
                <a:lnTo>
                  <a:pt x="33754" y="43503"/>
                </a:lnTo>
                <a:lnTo>
                  <a:pt x="43026" y="33988"/>
                </a:lnTo>
                <a:close/>
              </a:path>
            </a:pathLst>
          </a:custGeom>
          <a:solidFill>
            <a:srgbClr val="E1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15427" y="5845853"/>
            <a:ext cx="17830" cy="12747"/>
          </a:xfrm>
          <a:custGeom>
            <a:avLst/>
            <a:gdLst/>
            <a:ahLst/>
            <a:cxnLst/>
            <a:rect l="l" t="t" r="r" b="b"/>
            <a:pathLst>
              <a:path w="17779" h="12700">
                <a:moveTo>
                  <a:pt x="0" y="6096"/>
                </a:moveTo>
                <a:lnTo>
                  <a:pt x="17779" y="6096"/>
                </a:lnTo>
              </a:path>
            </a:pathLst>
          </a:custGeom>
          <a:ln w="134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51086" y="5845853"/>
            <a:ext cx="0" cy="108351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36830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68916" y="5941457"/>
            <a:ext cx="17830" cy="12747"/>
          </a:xfrm>
          <a:custGeom>
            <a:avLst/>
            <a:gdLst/>
            <a:ahLst/>
            <a:cxnLst/>
            <a:rect l="l" t="t" r="r" b="b"/>
            <a:pathLst>
              <a:path w="17779" h="12700">
                <a:moveTo>
                  <a:pt x="0" y="6096"/>
                </a:moveTo>
                <a:lnTo>
                  <a:pt x="17779" y="6096"/>
                </a:lnTo>
              </a:path>
            </a:pathLst>
          </a:custGeom>
          <a:ln w="134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15172" y="5941457"/>
            <a:ext cx="18466" cy="12747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0" y="6096"/>
                </a:moveTo>
                <a:lnTo>
                  <a:pt x="18288" y="6096"/>
                </a:lnTo>
              </a:path>
            </a:pathLst>
          </a:custGeom>
          <a:ln w="13462">
            <a:solidFill>
              <a:srgbClr val="E1E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29125" y="5792315"/>
            <a:ext cx="43300" cy="47802"/>
          </a:xfrm>
          <a:custGeom>
            <a:avLst/>
            <a:gdLst/>
            <a:ahLst/>
            <a:cxnLst/>
            <a:rect l="l" t="t" r="r" b="b"/>
            <a:pathLst>
              <a:path w="43179" h="47625">
                <a:moveTo>
                  <a:pt x="21899" y="0"/>
                </a:moveTo>
                <a:lnTo>
                  <a:pt x="8577" y="4164"/>
                </a:lnTo>
                <a:lnTo>
                  <a:pt x="0" y="14817"/>
                </a:lnTo>
                <a:lnTo>
                  <a:pt x="1647" y="31804"/>
                </a:lnTo>
                <a:lnTo>
                  <a:pt x="8592" y="42529"/>
                </a:lnTo>
                <a:lnTo>
                  <a:pt x="19054" y="47067"/>
                </a:lnTo>
                <a:lnTo>
                  <a:pt x="33754" y="43503"/>
                </a:lnTo>
                <a:lnTo>
                  <a:pt x="43026" y="33988"/>
                </a:lnTo>
                <a:lnTo>
                  <a:pt x="42060" y="16540"/>
                </a:lnTo>
                <a:lnTo>
                  <a:pt x="35858" y="5446"/>
                </a:lnTo>
                <a:lnTo>
                  <a:pt x="26118" y="398"/>
                </a:lnTo>
                <a:lnTo>
                  <a:pt x="21899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hlinkClick r:id="rId3" action="ppaction://hlinksldjump"/>
          </p:cNvPr>
          <p:cNvSpPr/>
          <p:nvPr/>
        </p:nvSpPr>
        <p:spPr>
          <a:xfrm>
            <a:off x="8815172" y="5845853"/>
            <a:ext cx="71955" cy="108351"/>
          </a:xfrm>
          <a:custGeom>
            <a:avLst/>
            <a:gdLst/>
            <a:ahLst/>
            <a:cxnLst/>
            <a:rect l="l" t="t" r="r" b="b"/>
            <a:pathLst>
              <a:path w="71754" h="107950">
                <a:moveTo>
                  <a:pt x="0" y="0"/>
                </a:moveTo>
                <a:lnTo>
                  <a:pt x="0" y="12192"/>
                </a:lnTo>
                <a:lnTo>
                  <a:pt x="18288" y="12192"/>
                </a:lnTo>
                <a:lnTo>
                  <a:pt x="18288" y="95250"/>
                </a:lnTo>
                <a:lnTo>
                  <a:pt x="0" y="95250"/>
                </a:lnTo>
                <a:lnTo>
                  <a:pt x="0" y="107442"/>
                </a:lnTo>
                <a:lnTo>
                  <a:pt x="71628" y="107442"/>
                </a:lnTo>
                <a:lnTo>
                  <a:pt x="71628" y="95250"/>
                </a:lnTo>
                <a:lnTo>
                  <a:pt x="53340" y="95250"/>
                </a:lnTo>
                <a:lnTo>
                  <a:pt x="5334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98262" y="5728835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17365" y="5747956"/>
            <a:ext cx="267443" cy="267691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266700"/>
                </a:lnTo>
                <a:lnTo>
                  <a:pt x="266700" y="26670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98262" y="5728834"/>
            <a:ext cx="19103" cy="191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19050" y="190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98262" y="6015647"/>
            <a:ext cx="19103" cy="191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84808" y="6015647"/>
            <a:ext cx="19103" cy="191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84808" y="5728834"/>
            <a:ext cx="19103" cy="19121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1905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8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" grpId="0" animBg="1"/>
      <p:bldP spid="7" grpId="0" animBg="1"/>
      <p:bldP spid="8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25" dirty="0"/>
              <a:t>The</a:t>
            </a:r>
            <a:r>
              <a:rPr spc="-5" dirty="0"/>
              <a:t> </a:t>
            </a:r>
            <a:r>
              <a:rPr lang="en-US" spc="-25" dirty="0"/>
              <a:t>M</a:t>
            </a:r>
            <a:r>
              <a:rPr spc="-25" dirty="0"/>
              <a:t>aster</a:t>
            </a:r>
            <a:r>
              <a:rPr spc="-5" dirty="0"/>
              <a:t> </a:t>
            </a:r>
            <a:r>
              <a:rPr lang="en-US" spc="-25" dirty="0"/>
              <a:t>M</a:t>
            </a:r>
            <a:r>
              <a:rPr spc="-25" dirty="0"/>
              <a:t>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2CF2110-3518-4D0A-98B7-50F34BB4078F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1055" y="2193929"/>
            <a:ext cx="7273173" cy="269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661"/>
              </a:lnSpc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master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applies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recurrences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form</a:t>
            </a:r>
            <a:endParaRPr sz="3200" dirty="0">
              <a:latin typeface="Times New Roman"/>
              <a:cs typeface="Times New Roman"/>
            </a:endParaRPr>
          </a:p>
          <a:p>
            <a:pPr marL="1864407">
              <a:spcBef>
                <a:spcPts val="1063"/>
              </a:spcBef>
            </a:pP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</a:t>
            </a:r>
          </a:p>
          <a:p>
            <a:pPr marL="12739" marR="273259" indent="-637">
              <a:lnSpc>
                <a:spcPts val="3601"/>
              </a:lnSpc>
              <a:spcBef>
                <a:spcPts val="1530"/>
              </a:spcBef>
              <a:tabLst>
                <a:tab pos="3944109" algn="l"/>
                <a:tab pos="4216095" algn="l"/>
              </a:tabLst>
            </a:pPr>
            <a:r>
              <a:rPr sz="3200" spc="-20" dirty="0">
                <a:latin typeface="Times New Roman"/>
                <a:cs typeface="Times New Roman"/>
              </a:rPr>
              <a:t>where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asymptotically positive.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55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Three</a:t>
            </a:r>
            <a:r>
              <a:rPr spc="-5" dirty="0"/>
              <a:t> </a:t>
            </a:r>
            <a:r>
              <a:rPr lang="en-US" spc="-30" dirty="0"/>
              <a:t>C</a:t>
            </a:r>
            <a:r>
              <a:rPr spc="-30" dirty="0"/>
              <a:t>ommon</a:t>
            </a:r>
            <a:r>
              <a:rPr spc="-10" dirty="0"/>
              <a:t> </a:t>
            </a:r>
            <a:r>
              <a:rPr lang="en-US" spc="-20" dirty="0"/>
              <a:t>C</a:t>
            </a:r>
            <a:r>
              <a:rPr spc="-20" dirty="0"/>
              <a:t>ases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00CFC11-939E-40A3-B013-F2F454E470DF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6" y="4074280"/>
            <a:ext cx="7790866" cy="166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89" indent="-514350">
              <a:buClr>
                <a:srgbClr val="C00000"/>
              </a:buClr>
              <a:buFont typeface="+mj-lt"/>
              <a:buAutoNum type="arabicPeriod" startAt="2"/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som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719774" lvl="1" indent="-232494">
              <a:spcBef>
                <a:spcPts val="697"/>
              </a:spcBef>
              <a:buClr>
                <a:srgbClr val="CC0000"/>
              </a:buClr>
              <a:buFont typeface="Times New Roman"/>
              <a:buChar char="•"/>
              <a:tabLst>
                <a:tab pos="719774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simila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rates.</a:t>
            </a:r>
            <a:endParaRPr sz="3200" dirty="0">
              <a:latin typeface="Times New Roman"/>
              <a:cs typeface="Times New Roman"/>
            </a:endParaRPr>
          </a:p>
          <a:p>
            <a:pPr marL="487281">
              <a:lnSpc>
                <a:spcPts val="3837"/>
              </a:lnSpc>
              <a:spcBef>
                <a:spcPts val="828"/>
              </a:spcBef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510984" y="1247748"/>
            <a:ext cx="7790866" cy="269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Compare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88559" indent="-559895">
              <a:spcBef>
                <a:spcPts val="647"/>
              </a:spcBef>
              <a:buClr>
                <a:srgbClr val="CC0000"/>
              </a:buClr>
              <a:buFont typeface="Times New Roman"/>
              <a:buAutoNum type="arabicPeriod"/>
              <a:tabLst>
                <a:tab pos="589196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– </a:t>
            </a:r>
            <a:r>
              <a:rPr sz="3200" spc="-22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som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719774" lvl="1" indent="-232494">
              <a:lnSpc>
                <a:spcPts val="3656"/>
              </a:lnSpc>
              <a:spcBef>
                <a:spcPts val="697"/>
              </a:spcBef>
              <a:buClr>
                <a:srgbClr val="CC0000"/>
              </a:buClr>
              <a:buFont typeface="Times New Roman"/>
              <a:buChar char="•"/>
              <a:tabLst>
                <a:tab pos="720411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polynomially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slowe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 baseline="26455" dirty="0">
              <a:latin typeface="Times New Roman"/>
              <a:cs typeface="Times New Roman"/>
            </a:endParaRPr>
          </a:p>
          <a:p>
            <a:pPr marR="3601420" algn="ctr">
              <a:lnSpc>
                <a:spcPts val="3656"/>
              </a:lnSpc>
            </a:pPr>
            <a:r>
              <a:rPr sz="3200" dirty="0">
                <a:latin typeface="Times New Roman"/>
                <a:cs typeface="Times New Roman"/>
              </a:rPr>
              <a:t>(by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87281">
              <a:spcBef>
                <a:spcPts val="822"/>
              </a:spcBef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5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13">
              <a:lnSpc>
                <a:spcPts val="5276"/>
              </a:lnSpc>
            </a:pPr>
            <a:r>
              <a:rPr spc="-25" dirty="0"/>
              <a:t>Three</a:t>
            </a:r>
            <a:r>
              <a:rPr spc="-5" dirty="0"/>
              <a:t> </a:t>
            </a:r>
            <a:r>
              <a:rPr lang="en-US" spc="-30" dirty="0"/>
              <a:t>C</a:t>
            </a:r>
            <a:r>
              <a:rPr spc="-30" dirty="0"/>
              <a:t>ommon</a:t>
            </a:r>
            <a:r>
              <a:rPr spc="-10" dirty="0"/>
              <a:t> </a:t>
            </a:r>
            <a:r>
              <a:rPr lang="en-US" spc="-20" dirty="0"/>
              <a:t>C</a:t>
            </a:r>
            <a:r>
              <a:rPr spc="-20" dirty="0"/>
              <a:t>ases</a:t>
            </a:r>
            <a:r>
              <a:rPr spc="-10" dirty="0"/>
              <a:t> </a:t>
            </a:r>
            <a:r>
              <a:rPr spc="-20" dirty="0"/>
              <a:t>(cont</a:t>
            </a:r>
            <a:r>
              <a:rPr lang="en-US" spc="-20" dirty="0"/>
              <a:t>‘d</a:t>
            </a:r>
            <a:r>
              <a:rPr spc="-2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54DBA66-CF8D-4FEE-98CF-96A0AA49B8DE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5" y="1632687"/>
            <a:ext cx="8225779" cy="384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Compare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694933" indent="-559895">
              <a:spcBef>
                <a:spcPts val="1490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695570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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som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822962" marR="5096" lvl="1" indent="-229309">
              <a:lnSpc>
                <a:spcPts val="3461"/>
              </a:lnSpc>
              <a:spcBef>
                <a:spcPts val="1134"/>
              </a:spcBef>
              <a:buClr>
                <a:srgbClr val="CC0000"/>
              </a:buClr>
              <a:buFont typeface="Times New Roman"/>
              <a:buChar char="•"/>
              <a:tabLst>
                <a:tab pos="823600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polynomially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(by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factor),</a:t>
            </a:r>
            <a:endParaRPr sz="3200" dirty="0">
              <a:latin typeface="Times New Roman"/>
              <a:cs typeface="Times New Roman"/>
            </a:endParaRPr>
          </a:p>
          <a:p>
            <a:pPr marL="593655">
              <a:lnSpc>
                <a:spcPts val="3690"/>
              </a:lnSpc>
              <a:spcBef>
                <a:spcPts val="712"/>
              </a:spcBef>
            </a:pPr>
            <a:r>
              <a:rPr sz="3200" b="1" i="1" spc="-20" dirty="0">
                <a:latin typeface="Times New Roman"/>
                <a:cs typeface="Times New Roman"/>
              </a:rPr>
              <a:t>and</a:t>
            </a:r>
            <a:r>
              <a:rPr sz="3200" b="1" i="1" spc="246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satisfies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regularit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condition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endParaRPr sz="3200" dirty="0">
              <a:latin typeface="Times New Roman"/>
              <a:cs typeface="Times New Roman"/>
            </a:endParaRPr>
          </a:p>
          <a:p>
            <a:pPr marL="593655">
              <a:lnSpc>
                <a:spcPts val="3690"/>
              </a:lnSpc>
            </a:pPr>
            <a:r>
              <a:rPr sz="3200" i="1" spc="4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486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25" dirty="0">
                <a:latin typeface="Times New Roman"/>
                <a:cs typeface="Times New Roman"/>
              </a:rPr>
              <a:t>som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593655">
              <a:lnSpc>
                <a:spcPts val="3837"/>
              </a:lnSpc>
              <a:spcBef>
                <a:spcPts val="762"/>
              </a:spcBef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20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4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296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23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25" dirty="0"/>
              <a:t>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E5E7430-D4B7-4513-865D-3F060BCE3D39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9049" y="3738231"/>
            <a:ext cx="729355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90"/>
              </a:lnSpc>
              <a:tabLst>
                <a:tab pos="817868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4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3200" baseline="26455" dirty="0">
              <a:latin typeface="Times New Roman"/>
              <a:cs typeface="Times New Roman"/>
            </a:endParaRPr>
          </a:p>
          <a:p>
            <a:pPr marL="817868">
              <a:lnSpc>
                <a:spcPts val="3496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2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919783">
              <a:lnSpc>
                <a:spcPts val="3461"/>
              </a:lnSpc>
            </a:pPr>
            <a:r>
              <a:rPr sz="3200" b="1" spc="-25" dirty="0">
                <a:latin typeface="Times New Roman"/>
                <a:cs typeface="Times New Roman"/>
              </a:rPr>
              <a:t>C</a:t>
            </a:r>
            <a:r>
              <a:rPr sz="2400" b="1" spc="-25" dirty="0">
                <a:latin typeface="Times New Roman"/>
                <a:cs typeface="Times New Roman"/>
              </a:rPr>
              <a:t>ASE</a:t>
            </a:r>
            <a:r>
              <a:rPr sz="2400" b="1" spc="201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7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817868">
              <a:lnSpc>
                <a:spcPts val="3656"/>
              </a:lnSpc>
            </a:pPr>
            <a:r>
              <a:rPr sz="3200" spc="-30" dirty="0">
                <a:latin typeface="Symbol"/>
                <a:cs typeface="Symbol"/>
              </a:rPr>
              <a:t>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450617" y="1449038"/>
            <a:ext cx="729355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90"/>
              </a:lnSpc>
              <a:tabLst>
                <a:tab pos="817868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4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817868">
              <a:lnSpc>
                <a:spcPts val="3496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2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817868">
              <a:lnSpc>
                <a:spcPts val="3461"/>
              </a:lnSpc>
            </a:pPr>
            <a:r>
              <a:rPr sz="3200" b="1" spc="-25" dirty="0">
                <a:latin typeface="Times New Roman"/>
                <a:cs typeface="Times New Roman"/>
              </a:rPr>
              <a:t>C</a:t>
            </a:r>
            <a:r>
              <a:rPr sz="2400" b="1" spc="-25" dirty="0">
                <a:latin typeface="Times New Roman"/>
                <a:cs typeface="Times New Roman"/>
              </a:rPr>
              <a:t>ASE</a:t>
            </a:r>
            <a:r>
              <a:rPr sz="2400" b="1" spc="201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– </a:t>
            </a:r>
            <a:r>
              <a:rPr sz="3200" spc="-22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ymbol"/>
                <a:cs typeface="Symbol"/>
              </a:rPr>
              <a:t>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817868">
              <a:lnSpc>
                <a:spcPts val="3656"/>
              </a:lnSpc>
            </a:pPr>
            <a:r>
              <a:rPr sz="3200" spc="-30" dirty="0">
                <a:latin typeface="Symbol"/>
                <a:cs typeface="Symbol"/>
              </a:rPr>
              <a:t>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spc="-25" dirty="0"/>
              <a:t>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C56831B-8BE3-43BB-A440-3A3BAC5E9376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9050" y="3904233"/>
            <a:ext cx="8313652" cy="190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4168"/>
              </a:lnSpc>
              <a:tabLst>
                <a:tab pos="817868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4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4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3200" dirty="0">
              <a:latin typeface="Times New Roman"/>
              <a:cs typeface="Times New Roman"/>
            </a:endParaRPr>
          </a:p>
          <a:p>
            <a:pPr marL="817868" marR="5096" indent="-637">
              <a:lnSpc>
                <a:spcPct val="87900"/>
              </a:lnSpc>
              <a:spcBef>
                <a:spcPts val="336"/>
              </a:spcBef>
              <a:tabLst>
                <a:tab pos="6061392" algn="l"/>
              </a:tabLst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2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4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. </a:t>
            </a:r>
            <a:r>
              <a:rPr sz="3200" spc="-25" dirty="0">
                <a:latin typeface="Times New Roman"/>
                <a:cs typeface="Times New Roman"/>
              </a:rPr>
              <a:t>Maste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apply.</a:t>
            </a:r>
            <a:r>
              <a:rPr sz="3200" dirty="0">
                <a:latin typeface="Times New Roman"/>
                <a:cs typeface="Times New Roman"/>
              </a:rPr>
              <a:t>	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particular,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every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76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400" i="1" spc="-95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4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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(l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44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450618" y="1285095"/>
            <a:ext cx="8313652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4168"/>
              </a:lnSpc>
              <a:tabLst>
                <a:tab pos="817868" algn="l"/>
              </a:tabLst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6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4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endParaRPr sz="3200" baseline="26455" dirty="0">
              <a:latin typeface="Times New Roman"/>
              <a:cs typeface="Times New Roman"/>
            </a:endParaRPr>
          </a:p>
          <a:p>
            <a:pPr marL="919783" indent="-101915">
              <a:lnSpc>
                <a:spcPts val="3490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= </a:t>
            </a:r>
            <a:r>
              <a:rPr sz="3200" spc="-25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25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b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;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919783">
              <a:lnSpc>
                <a:spcPts val="3461"/>
              </a:lnSpc>
            </a:pPr>
            <a:r>
              <a:rPr sz="3200" b="1" spc="-25" dirty="0">
                <a:latin typeface="Times New Roman"/>
                <a:cs typeface="Times New Roman"/>
              </a:rPr>
              <a:t>C</a:t>
            </a:r>
            <a:r>
              <a:rPr sz="2400" b="1" spc="-25" dirty="0">
                <a:latin typeface="Times New Roman"/>
                <a:cs typeface="Times New Roman"/>
              </a:rPr>
              <a:t>ASE</a:t>
            </a:r>
            <a:r>
              <a:rPr sz="2400" b="1" spc="201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3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40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Symbol"/>
                <a:cs typeface="Symbol"/>
              </a:rPr>
              <a:t>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 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baseline="2645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Symbol"/>
                <a:cs typeface="Symbol"/>
              </a:rPr>
              <a:t>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 marL="817868">
              <a:lnSpc>
                <a:spcPts val="3461"/>
              </a:lnSpc>
            </a:pPr>
            <a:r>
              <a:rPr sz="3200" b="1" i="1" spc="-20" dirty="0">
                <a:latin typeface="Times New Roman"/>
                <a:cs typeface="Times New Roman"/>
              </a:rPr>
              <a:t>and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/2)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 </a:t>
            </a:r>
            <a:r>
              <a:rPr sz="3200" spc="-20" dirty="0">
                <a:latin typeface="Times New Roman"/>
                <a:cs typeface="Times New Roman"/>
              </a:rPr>
              <a:t>(reg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cond.)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1/2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817868">
              <a:lnSpc>
                <a:spcPts val="3656"/>
              </a:lnSpc>
            </a:pPr>
            <a:r>
              <a:rPr sz="3200" spc="-30" dirty="0">
                <a:latin typeface="Symbol"/>
                <a:cs typeface="Symbol"/>
              </a:rPr>
              <a:t>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3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59" y="5172463"/>
            <a:ext cx="542527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54324" y="4947643"/>
            <a:ext cx="161229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4185" y="2801482"/>
            <a:ext cx="76412" cy="611866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1561" y="1990759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9806" y="1990759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0856" y="2471972"/>
            <a:ext cx="29660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990527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30" dirty="0"/>
              <a:t>Ide</a:t>
            </a:r>
            <a:r>
              <a:rPr spc="-25" dirty="0"/>
              <a:t>a</a:t>
            </a:r>
            <a:r>
              <a:rPr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M</a:t>
            </a:r>
            <a:r>
              <a:rPr spc="-30" dirty="0"/>
              <a:t>aste</a:t>
            </a:r>
            <a:r>
              <a:rPr spc="-20" dirty="0"/>
              <a:t>r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294C694-E90D-443F-AD8C-5BC14D19599E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9" name="object 9"/>
          <p:cNvSpPr/>
          <p:nvPr/>
        </p:nvSpPr>
        <p:spPr>
          <a:xfrm>
            <a:off x="1227434" y="3719281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5178" y="2679108"/>
            <a:ext cx="1390703" cy="1040171"/>
          </a:xfrm>
          <a:custGeom>
            <a:avLst/>
            <a:gdLst/>
            <a:ahLst/>
            <a:cxnLst/>
            <a:rect l="l" t="t" r="r" b="b"/>
            <a:pathLst>
              <a:path w="1386839" h="1036320">
                <a:moveTo>
                  <a:pt x="1386839" y="0"/>
                </a:moveTo>
                <a:lnTo>
                  <a:pt x="0" y="1036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881" y="2679108"/>
            <a:ext cx="1665787" cy="963688"/>
          </a:xfrm>
          <a:custGeom>
            <a:avLst/>
            <a:gdLst/>
            <a:ahLst/>
            <a:cxnLst/>
            <a:rect l="l" t="t" r="r" b="b"/>
            <a:pathLst>
              <a:path w="1661160" h="960120">
                <a:moveTo>
                  <a:pt x="0" y="0"/>
                </a:moveTo>
                <a:lnTo>
                  <a:pt x="1661159" y="9601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735" y="2388472"/>
            <a:ext cx="1146184" cy="582548"/>
          </a:xfrm>
          <a:custGeom>
            <a:avLst/>
            <a:gdLst/>
            <a:ahLst/>
            <a:cxnLst/>
            <a:rect l="l" t="t" r="r" b="b"/>
            <a:pathLst>
              <a:path w="1143000" h="580389">
                <a:moveTo>
                  <a:pt x="0" y="0"/>
                </a:moveTo>
                <a:lnTo>
                  <a:pt x="0" y="579881"/>
                </a:lnTo>
                <a:lnTo>
                  <a:pt x="1142999" y="579881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8458" y="2487269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28680" y="2373175"/>
            <a:ext cx="1146184" cy="581273"/>
          </a:xfrm>
          <a:custGeom>
            <a:avLst/>
            <a:gdLst/>
            <a:ahLst/>
            <a:cxnLst/>
            <a:rect l="l" t="t" r="r" b="b"/>
            <a:pathLst>
              <a:path w="1143000" h="579119">
                <a:moveTo>
                  <a:pt x="0" y="0"/>
                </a:moveTo>
                <a:lnTo>
                  <a:pt x="0" y="579120"/>
                </a:lnTo>
                <a:lnTo>
                  <a:pt x="1143000" y="57912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8995" y="4866530"/>
            <a:ext cx="958337" cy="581273"/>
          </a:xfrm>
          <a:custGeom>
            <a:avLst/>
            <a:gdLst/>
            <a:ahLst/>
            <a:cxnLst/>
            <a:rect l="l" t="t" r="r" b="b"/>
            <a:pathLst>
              <a:path w="955675" h="579120">
                <a:moveTo>
                  <a:pt x="0" y="0"/>
                </a:moveTo>
                <a:lnTo>
                  <a:pt x="0" y="579120"/>
                </a:lnTo>
                <a:lnTo>
                  <a:pt x="955548" y="579120"/>
                </a:lnTo>
                <a:lnTo>
                  <a:pt x="955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8718" y="4947643"/>
            <a:ext cx="79978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2651" y="4021390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7"/>
                </a:moveTo>
                <a:lnTo>
                  <a:pt x="196596" y="0"/>
                </a:lnTo>
                <a:lnTo>
                  <a:pt x="0" y="557021"/>
                </a:lnTo>
                <a:lnTo>
                  <a:pt x="546353" y="749807"/>
                </a:lnTo>
                <a:lnTo>
                  <a:pt x="742950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7400000">
            <a:off x="1063381" y="4151642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5033" y="1389939"/>
            <a:ext cx="2619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9606" y="1960165"/>
            <a:ext cx="229237" cy="4589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4123" y="1608343"/>
            <a:ext cx="830347" cy="581273"/>
          </a:xfrm>
          <a:custGeom>
            <a:avLst/>
            <a:gdLst/>
            <a:ahLst/>
            <a:cxnLst/>
            <a:rect l="l" t="t" r="r" b="b"/>
            <a:pathLst>
              <a:path w="828039" h="579119">
                <a:moveTo>
                  <a:pt x="0" y="0"/>
                </a:moveTo>
                <a:lnTo>
                  <a:pt x="0" y="579120"/>
                </a:lnTo>
                <a:lnTo>
                  <a:pt x="827532" y="579120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3757" y="2213326"/>
            <a:ext cx="1193305" cy="129384"/>
          </a:xfrm>
          <a:custGeom>
            <a:avLst/>
            <a:gdLst/>
            <a:ahLst/>
            <a:cxnLst/>
            <a:rect l="l" t="t" r="r" b="b"/>
            <a:pathLst>
              <a:path w="1189989" h="128905">
                <a:moveTo>
                  <a:pt x="0" y="18287"/>
                </a:moveTo>
                <a:lnTo>
                  <a:pt x="39649" y="38046"/>
                </a:lnTo>
                <a:lnTo>
                  <a:pt x="84667" y="56113"/>
                </a:lnTo>
                <a:lnTo>
                  <a:pt x="134567" y="72397"/>
                </a:lnTo>
                <a:lnTo>
                  <a:pt x="188866" y="86807"/>
                </a:lnTo>
                <a:lnTo>
                  <a:pt x="247078" y="99250"/>
                </a:lnTo>
                <a:lnTo>
                  <a:pt x="308719" y="109636"/>
                </a:lnTo>
                <a:lnTo>
                  <a:pt x="373305" y="117873"/>
                </a:lnTo>
                <a:lnTo>
                  <a:pt x="440350" y="123870"/>
                </a:lnTo>
                <a:lnTo>
                  <a:pt x="509371" y="127535"/>
                </a:lnTo>
                <a:lnTo>
                  <a:pt x="579882" y="128777"/>
                </a:lnTo>
                <a:lnTo>
                  <a:pt x="618668" y="128403"/>
                </a:lnTo>
                <a:lnTo>
                  <a:pt x="657026" y="127291"/>
                </a:lnTo>
                <a:lnTo>
                  <a:pt x="732160" y="122919"/>
                </a:lnTo>
                <a:lnTo>
                  <a:pt x="804687" y="115795"/>
                </a:lnTo>
                <a:lnTo>
                  <a:pt x="874014" y="106052"/>
                </a:lnTo>
                <a:lnTo>
                  <a:pt x="939546" y="93821"/>
                </a:lnTo>
                <a:lnTo>
                  <a:pt x="1000688" y="79235"/>
                </a:lnTo>
                <a:lnTo>
                  <a:pt x="1056848" y="62428"/>
                </a:lnTo>
                <a:lnTo>
                  <a:pt x="1107429" y="43531"/>
                </a:lnTo>
                <a:lnTo>
                  <a:pt x="1151839" y="22677"/>
                </a:lnTo>
                <a:lnTo>
                  <a:pt x="1171543" y="11558"/>
                </a:lnTo>
                <a:lnTo>
                  <a:pt x="118948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9864" y="1905996"/>
            <a:ext cx="53488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484">
              <a:lnSpc>
                <a:spcPts val="3732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3847" y="1707140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82688" y="3351395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3049" y="3367457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2994" y="3351395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2772" y="3343119"/>
            <a:ext cx="6216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332538" algn="l"/>
                <a:tab pos="2631954" algn="l"/>
                <a:tab pos="3243444" algn="l"/>
                <a:tab pos="6205347" algn="l"/>
              </a:tabLst>
            </a:pPr>
            <a:r>
              <a:rPr sz="4800" i="1" spc="-15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4800" i="1" spc="-534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7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-22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3809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800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4800" baseline="14756" dirty="0">
                <a:latin typeface="Times New Roman"/>
                <a:cs typeface="Times New Roman"/>
              </a:rPr>
              <a:t>…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82125" y="3053111"/>
            <a:ext cx="1375421" cy="131296"/>
          </a:xfrm>
          <a:custGeom>
            <a:avLst/>
            <a:gdLst/>
            <a:ahLst/>
            <a:cxnLst/>
            <a:rect l="l" t="t" r="r" b="b"/>
            <a:pathLst>
              <a:path w="1371600" h="130810">
                <a:moveTo>
                  <a:pt x="0" y="19812"/>
                </a:moveTo>
                <a:lnTo>
                  <a:pt x="45374" y="39571"/>
                </a:lnTo>
                <a:lnTo>
                  <a:pt x="96999" y="57637"/>
                </a:lnTo>
                <a:lnTo>
                  <a:pt x="154311" y="73921"/>
                </a:lnTo>
                <a:lnTo>
                  <a:pt x="216749" y="88331"/>
                </a:lnTo>
                <a:lnTo>
                  <a:pt x="283749" y="100774"/>
                </a:lnTo>
                <a:lnTo>
                  <a:pt x="354750" y="111160"/>
                </a:lnTo>
                <a:lnTo>
                  <a:pt x="429189" y="119397"/>
                </a:lnTo>
                <a:lnTo>
                  <a:pt x="467522" y="122682"/>
                </a:lnTo>
                <a:lnTo>
                  <a:pt x="506504" y="125394"/>
                </a:lnTo>
                <a:lnTo>
                  <a:pt x="546064" y="127524"/>
                </a:lnTo>
                <a:lnTo>
                  <a:pt x="586132" y="129060"/>
                </a:lnTo>
                <a:lnTo>
                  <a:pt x="626638" y="129989"/>
                </a:lnTo>
                <a:lnTo>
                  <a:pt x="667511" y="130302"/>
                </a:lnTo>
                <a:lnTo>
                  <a:pt x="712439" y="129922"/>
                </a:lnTo>
                <a:lnTo>
                  <a:pt x="756869" y="128793"/>
                </a:lnTo>
                <a:lnTo>
                  <a:pt x="800712" y="126933"/>
                </a:lnTo>
                <a:lnTo>
                  <a:pt x="843881" y="124358"/>
                </a:lnTo>
                <a:lnTo>
                  <a:pt x="886289" y="121086"/>
                </a:lnTo>
                <a:lnTo>
                  <a:pt x="927848" y="117134"/>
                </a:lnTo>
                <a:lnTo>
                  <a:pt x="968471" y="112519"/>
                </a:lnTo>
                <a:lnTo>
                  <a:pt x="1008071" y="107259"/>
                </a:lnTo>
                <a:lnTo>
                  <a:pt x="1046559" y="101369"/>
                </a:lnTo>
                <a:lnTo>
                  <a:pt x="1119853" y="87773"/>
                </a:lnTo>
                <a:lnTo>
                  <a:pt x="1187654" y="71868"/>
                </a:lnTo>
                <a:lnTo>
                  <a:pt x="1249263" y="53792"/>
                </a:lnTo>
                <a:lnTo>
                  <a:pt x="1303979" y="33681"/>
                </a:lnTo>
                <a:lnTo>
                  <a:pt x="1351103" y="11672"/>
                </a:lnTo>
                <a:lnTo>
                  <a:pt x="1371599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36505" y="285438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231" y="1807199"/>
            <a:ext cx="105067" cy="3594714"/>
          </a:xfrm>
          <a:custGeom>
            <a:avLst/>
            <a:gdLst/>
            <a:ahLst/>
            <a:cxnLst/>
            <a:rect l="l" t="t" r="r" b="b"/>
            <a:pathLst>
              <a:path w="104775" h="3581400">
                <a:moveTo>
                  <a:pt x="104393" y="104393"/>
                </a:moveTo>
                <a:lnTo>
                  <a:pt x="51815" y="0"/>
                </a:lnTo>
                <a:lnTo>
                  <a:pt x="0" y="104393"/>
                </a:lnTo>
                <a:lnTo>
                  <a:pt x="34290" y="81701"/>
                </a:lnTo>
                <a:lnTo>
                  <a:pt x="34290" y="70103"/>
                </a:lnTo>
                <a:lnTo>
                  <a:pt x="69341" y="70103"/>
                </a:lnTo>
                <a:lnTo>
                  <a:pt x="69341" y="81533"/>
                </a:lnTo>
                <a:lnTo>
                  <a:pt x="104393" y="104393"/>
                </a:lnTo>
                <a:close/>
              </a:path>
              <a:path w="104775" h="3581400">
                <a:moveTo>
                  <a:pt x="51815" y="3511295"/>
                </a:moveTo>
                <a:lnTo>
                  <a:pt x="0" y="3476244"/>
                </a:lnTo>
                <a:lnTo>
                  <a:pt x="34290" y="3545832"/>
                </a:lnTo>
                <a:lnTo>
                  <a:pt x="34290" y="3511295"/>
                </a:lnTo>
                <a:lnTo>
                  <a:pt x="51815" y="3511295"/>
                </a:lnTo>
                <a:close/>
              </a:path>
              <a:path w="104775" h="3581400">
                <a:moveTo>
                  <a:pt x="51815" y="70103"/>
                </a:moveTo>
                <a:lnTo>
                  <a:pt x="34290" y="70103"/>
                </a:lnTo>
                <a:lnTo>
                  <a:pt x="34290" y="81701"/>
                </a:lnTo>
                <a:lnTo>
                  <a:pt x="51815" y="70103"/>
                </a:lnTo>
                <a:close/>
              </a:path>
              <a:path w="104775" h="3581400">
                <a:moveTo>
                  <a:pt x="69341" y="3499611"/>
                </a:moveTo>
                <a:lnTo>
                  <a:pt x="69341" y="81533"/>
                </a:lnTo>
                <a:lnTo>
                  <a:pt x="51815" y="70103"/>
                </a:lnTo>
                <a:lnTo>
                  <a:pt x="34290" y="81701"/>
                </a:lnTo>
                <a:lnTo>
                  <a:pt x="34290" y="3499440"/>
                </a:lnTo>
                <a:lnTo>
                  <a:pt x="51815" y="3511295"/>
                </a:lnTo>
                <a:lnTo>
                  <a:pt x="69341" y="3499611"/>
                </a:lnTo>
                <a:close/>
              </a:path>
              <a:path w="104775" h="3581400">
                <a:moveTo>
                  <a:pt x="69341" y="3546348"/>
                </a:moveTo>
                <a:lnTo>
                  <a:pt x="69341" y="3511295"/>
                </a:lnTo>
                <a:lnTo>
                  <a:pt x="34290" y="3511295"/>
                </a:lnTo>
                <a:lnTo>
                  <a:pt x="34290" y="3545832"/>
                </a:lnTo>
                <a:lnTo>
                  <a:pt x="51815" y="3581400"/>
                </a:lnTo>
                <a:lnTo>
                  <a:pt x="69341" y="3546348"/>
                </a:lnTo>
                <a:close/>
              </a:path>
              <a:path w="104775" h="3581400">
                <a:moveTo>
                  <a:pt x="69341" y="81533"/>
                </a:moveTo>
                <a:lnTo>
                  <a:pt x="69341" y="70103"/>
                </a:lnTo>
                <a:lnTo>
                  <a:pt x="51815" y="70103"/>
                </a:lnTo>
                <a:lnTo>
                  <a:pt x="69341" y="81533"/>
                </a:lnTo>
                <a:close/>
              </a:path>
              <a:path w="104775" h="3581400">
                <a:moveTo>
                  <a:pt x="104393" y="3476244"/>
                </a:moveTo>
                <a:lnTo>
                  <a:pt x="51815" y="3511295"/>
                </a:lnTo>
                <a:lnTo>
                  <a:pt x="69341" y="3511295"/>
                </a:lnTo>
                <a:lnTo>
                  <a:pt x="69341" y="3546348"/>
                </a:lnTo>
                <a:lnTo>
                  <a:pt x="104393" y="347624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30" y="2954448"/>
            <a:ext cx="1307923" cy="458900"/>
          </a:xfrm>
          <a:custGeom>
            <a:avLst/>
            <a:gdLst/>
            <a:ahLst/>
            <a:cxnLst/>
            <a:rect l="l" t="t" r="r" b="b"/>
            <a:pathLst>
              <a:path w="1304290" h="457200">
                <a:moveTo>
                  <a:pt x="0" y="0"/>
                </a:moveTo>
                <a:lnTo>
                  <a:pt x="0" y="457200"/>
                </a:lnTo>
                <a:lnTo>
                  <a:pt x="1303782" y="457200"/>
                </a:lnTo>
                <a:lnTo>
                  <a:pt x="1303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7354" y="3036332"/>
            <a:ext cx="11480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2400" spc="19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4633" y="3194977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i="1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1237" y="1883682"/>
            <a:ext cx="2674429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27317" y="1676546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37714" y="2441379"/>
            <a:ext cx="12487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4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03992" y="3374874"/>
            <a:ext cx="15161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1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35131" y="2648515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8947" y="3642798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5816" y="4254664"/>
            <a:ext cx="2980078" cy="1606149"/>
          </a:xfrm>
          <a:custGeom>
            <a:avLst/>
            <a:gdLst/>
            <a:ahLst/>
            <a:cxnLst/>
            <a:rect l="l" t="t" r="r" b="b"/>
            <a:pathLst>
              <a:path w="2971800" h="1600200">
                <a:moveTo>
                  <a:pt x="2971800" y="1333500"/>
                </a:moveTo>
                <a:lnTo>
                  <a:pt x="2971800" y="266700"/>
                </a:lnTo>
                <a:lnTo>
                  <a:pt x="2970914" y="244857"/>
                </a:lnTo>
                <a:lnTo>
                  <a:pt x="2964035" y="202683"/>
                </a:lnTo>
                <a:lnTo>
                  <a:pt x="2950809" y="162984"/>
                </a:lnTo>
                <a:lnTo>
                  <a:pt x="2931787" y="126315"/>
                </a:lnTo>
                <a:lnTo>
                  <a:pt x="2907524" y="93227"/>
                </a:lnTo>
                <a:lnTo>
                  <a:pt x="2878572" y="64275"/>
                </a:lnTo>
                <a:lnTo>
                  <a:pt x="2845484" y="40012"/>
                </a:lnTo>
                <a:lnTo>
                  <a:pt x="2808815" y="20990"/>
                </a:lnTo>
                <a:lnTo>
                  <a:pt x="2769116" y="7764"/>
                </a:lnTo>
                <a:lnTo>
                  <a:pt x="2726942" y="885"/>
                </a:lnTo>
                <a:lnTo>
                  <a:pt x="2705100" y="0"/>
                </a:lnTo>
                <a:lnTo>
                  <a:pt x="266700" y="0"/>
                </a:lnTo>
                <a:lnTo>
                  <a:pt x="223495" y="3496"/>
                </a:lnTo>
                <a:lnTo>
                  <a:pt x="182489" y="13618"/>
                </a:lnTo>
                <a:lnTo>
                  <a:pt x="144236" y="29811"/>
                </a:lnTo>
                <a:lnTo>
                  <a:pt x="109288" y="51523"/>
                </a:lnTo>
                <a:lnTo>
                  <a:pt x="78200" y="78200"/>
                </a:lnTo>
                <a:lnTo>
                  <a:pt x="51523" y="109288"/>
                </a:lnTo>
                <a:lnTo>
                  <a:pt x="29811" y="144236"/>
                </a:lnTo>
                <a:lnTo>
                  <a:pt x="13618" y="182489"/>
                </a:lnTo>
                <a:lnTo>
                  <a:pt x="3496" y="223495"/>
                </a:lnTo>
                <a:lnTo>
                  <a:pt x="0" y="266700"/>
                </a:lnTo>
                <a:lnTo>
                  <a:pt x="0" y="1333500"/>
                </a:lnTo>
                <a:lnTo>
                  <a:pt x="3496" y="1376704"/>
                </a:lnTo>
                <a:lnTo>
                  <a:pt x="13618" y="1417710"/>
                </a:lnTo>
                <a:lnTo>
                  <a:pt x="29811" y="1455963"/>
                </a:lnTo>
                <a:lnTo>
                  <a:pt x="51523" y="1490910"/>
                </a:lnTo>
                <a:lnTo>
                  <a:pt x="78200" y="1521999"/>
                </a:lnTo>
                <a:lnTo>
                  <a:pt x="109288" y="1548676"/>
                </a:lnTo>
                <a:lnTo>
                  <a:pt x="144236" y="1570388"/>
                </a:lnTo>
                <a:lnTo>
                  <a:pt x="182489" y="1586581"/>
                </a:lnTo>
                <a:lnTo>
                  <a:pt x="223495" y="1596703"/>
                </a:lnTo>
                <a:lnTo>
                  <a:pt x="266700" y="1600200"/>
                </a:lnTo>
                <a:lnTo>
                  <a:pt x="2705100" y="1600200"/>
                </a:lnTo>
                <a:lnTo>
                  <a:pt x="2748304" y="1596703"/>
                </a:lnTo>
                <a:lnTo>
                  <a:pt x="2789310" y="1586581"/>
                </a:lnTo>
                <a:lnTo>
                  <a:pt x="2827563" y="1570388"/>
                </a:lnTo>
                <a:lnTo>
                  <a:pt x="2862511" y="1548676"/>
                </a:lnTo>
                <a:lnTo>
                  <a:pt x="2893599" y="1521999"/>
                </a:lnTo>
                <a:lnTo>
                  <a:pt x="2920276" y="1490910"/>
                </a:lnTo>
                <a:lnTo>
                  <a:pt x="2941988" y="1455963"/>
                </a:lnTo>
                <a:lnTo>
                  <a:pt x="2958181" y="1417710"/>
                </a:lnTo>
                <a:lnTo>
                  <a:pt x="2968303" y="1376704"/>
                </a:lnTo>
                <a:lnTo>
                  <a:pt x="2971800" y="13335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9404" y="4178180"/>
            <a:ext cx="2980078" cy="1606149"/>
          </a:xfrm>
          <a:custGeom>
            <a:avLst/>
            <a:gdLst/>
            <a:ahLst/>
            <a:cxnLst/>
            <a:rect l="l" t="t" r="r" b="b"/>
            <a:pathLst>
              <a:path w="2971800" h="1600200">
                <a:moveTo>
                  <a:pt x="2971800" y="1333500"/>
                </a:moveTo>
                <a:lnTo>
                  <a:pt x="2971800" y="266700"/>
                </a:lnTo>
                <a:lnTo>
                  <a:pt x="2970914" y="244857"/>
                </a:lnTo>
                <a:lnTo>
                  <a:pt x="2964035" y="202683"/>
                </a:lnTo>
                <a:lnTo>
                  <a:pt x="2950809" y="162984"/>
                </a:lnTo>
                <a:lnTo>
                  <a:pt x="2931787" y="126315"/>
                </a:lnTo>
                <a:lnTo>
                  <a:pt x="2907524" y="93227"/>
                </a:lnTo>
                <a:lnTo>
                  <a:pt x="2878572" y="64275"/>
                </a:lnTo>
                <a:lnTo>
                  <a:pt x="2845484" y="40012"/>
                </a:lnTo>
                <a:lnTo>
                  <a:pt x="2808815" y="20990"/>
                </a:lnTo>
                <a:lnTo>
                  <a:pt x="2769116" y="7764"/>
                </a:lnTo>
                <a:lnTo>
                  <a:pt x="2726942" y="885"/>
                </a:lnTo>
                <a:lnTo>
                  <a:pt x="2705100" y="0"/>
                </a:lnTo>
                <a:lnTo>
                  <a:pt x="266700" y="0"/>
                </a:lnTo>
                <a:lnTo>
                  <a:pt x="223495" y="3496"/>
                </a:lnTo>
                <a:lnTo>
                  <a:pt x="182489" y="13618"/>
                </a:lnTo>
                <a:lnTo>
                  <a:pt x="144236" y="29811"/>
                </a:lnTo>
                <a:lnTo>
                  <a:pt x="109288" y="51523"/>
                </a:lnTo>
                <a:lnTo>
                  <a:pt x="78200" y="78200"/>
                </a:lnTo>
                <a:lnTo>
                  <a:pt x="51523" y="109288"/>
                </a:lnTo>
                <a:lnTo>
                  <a:pt x="29811" y="144236"/>
                </a:lnTo>
                <a:lnTo>
                  <a:pt x="13618" y="182489"/>
                </a:lnTo>
                <a:lnTo>
                  <a:pt x="3496" y="223495"/>
                </a:lnTo>
                <a:lnTo>
                  <a:pt x="0" y="266700"/>
                </a:lnTo>
                <a:lnTo>
                  <a:pt x="0" y="1333500"/>
                </a:lnTo>
                <a:lnTo>
                  <a:pt x="3496" y="1376704"/>
                </a:lnTo>
                <a:lnTo>
                  <a:pt x="13618" y="1417710"/>
                </a:lnTo>
                <a:lnTo>
                  <a:pt x="29811" y="1455963"/>
                </a:lnTo>
                <a:lnTo>
                  <a:pt x="51523" y="1490910"/>
                </a:lnTo>
                <a:lnTo>
                  <a:pt x="78200" y="1521999"/>
                </a:lnTo>
                <a:lnTo>
                  <a:pt x="109288" y="1548676"/>
                </a:lnTo>
                <a:lnTo>
                  <a:pt x="144236" y="1570388"/>
                </a:lnTo>
                <a:lnTo>
                  <a:pt x="182489" y="1586581"/>
                </a:lnTo>
                <a:lnTo>
                  <a:pt x="223495" y="1596703"/>
                </a:lnTo>
                <a:lnTo>
                  <a:pt x="266700" y="1600200"/>
                </a:lnTo>
                <a:lnTo>
                  <a:pt x="2705100" y="1600200"/>
                </a:lnTo>
                <a:lnTo>
                  <a:pt x="2748304" y="1596703"/>
                </a:lnTo>
                <a:lnTo>
                  <a:pt x="2789310" y="1586581"/>
                </a:lnTo>
                <a:lnTo>
                  <a:pt x="2827563" y="1570388"/>
                </a:lnTo>
                <a:lnTo>
                  <a:pt x="2862511" y="1548676"/>
                </a:lnTo>
                <a:lnTo>
                  <a:pt x="2893599" y="1521999"/>
                </a:lnTo>
                <a:lnTo>
                  <a:pt x="2920276" y="1490910"/>
                </a:lnTo>
                <a:lnTo>
                  <a:pt x="2941988" y="1455963"/>
                </a:lnTo>
                <a:lnTo>
                  <a:pt x="2958181" y="1417710"/>
                </a:lnTo>
                <a:lnTo>
                  <a:pt x="2968303" y="1376704"/>
                </a:lnTo>
                <a:lnTo>
                  <a:pt x="2971800" y="13335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9404" y="4178180"/>
            <a:ext cx="2980078" cy="1606149"/>
          </a:xfrm>
          <a:custGeom>
            <a:avLst/>
            <a:gdLst/>
            <a:ahLst/>
            <a:cxnLst/>
            <a:rect l="l" t="t" r="r" b="b"/>
            <a:pathLst>
              <a:path w="2971800" h="1600200">
                <a:moveTo>
                  <a:pt x="266700" y="0"/>
                </a:moveTo>
                <a:lnTo>
                  <a:pt x="223495" y="3496"/>
                </a:lnTo>
                <a:lnTo>
                  <a:pt x="182489" y="13618"/>
                </a:lnTo>
                <a:lnTo>
                  <a:pt x="144236" y="29811"/>
                </a:lnTo>
                <a:lnTo>
                  <a:pt x="109288" y="51523"/>
                </a:lnTo>
                <a:lnTo>
                  <a:pt x="78200" y="78200"/>
                </a:lnTo>
                <a:lnTo>
                  <a:pt x="51523" y="109288"/>
                </a:lnTo>
                <a:lnTo>
                  <a:pt x="29811" y="144236"/>
                </a:lnTo>
                <a:lnTo>
                  <a:pt x="13618" y="182489"/>
                </a:lnTo>
                <a:lnTo>
                  <a:pt x="3496" y="223495"/>
                </a:lnTo>
                <a:lnTo>
                  <a:pt x="0" y="266700"/>
                </a:lnTo>
                <a:lnTo>
                  <a:pt x="0" y="1333500"/>
                </a:lnTo>
                <a:lnTo>
                  <a:pt x="3496" y="1376704"/>
                </a:lnTo>
                <a:lnTo>
                  <a:pt x="13618" y="1417710"/>
                </a:lnTo>
                <a:lnTo>
                  <a:pt x="29811" y="1455963"/>
                </a:lnTo>
                <a:lnTo>
                  <a:pt x="51523" y="1490910"/>
                </a:lnTo>
                <a:lnTo>
                  <a:pt x="78200" y="1521999"/>
                </a:lnTo>
                <a:lnTo>
                  <a:pt x="109288" y="1548676"/>
                </a:lnTo>
                <a:lnTo>
                  <a:pt x="144236" y="1570388"/>
                </a:lnTo>
                <a:lnTo>
                  <a:pt x="182489" y="1586581"/>
                </a:lnTo>
                <a:lnTo>
                  <a:pt x="223495" y="1596703"/>
                </a:lnTo>
                <a:lnTo>
                  <a:pt x="266700" y="1600200"/>
                </a:lnTo>
                <a:lnTo>
                  <a:pt x="2705100" y="1600200"/>
                </a:lnTo>
                <a:lnTo>
                  <a:pt x="2748304" y="1596703"/>
                </a:lnTo>
                <a:lnTo>
                  <a:pt x="2789310" y="1586581"/>
                </a:lnTo>
                <a:lnTo>
                  <a:pt x="2827563" y="1570388"/>
                </a:lnTo>
                <a:lnTo>
                  <a:pt x="2862511" y="1548676"/>
                </a:lnTo>
                <a:lnTo>
                  <a:pt x="2893599" y="1521999"/>
                </a:lnTo>
                <a:lnTo>
                  <a:pt x="2920276" y="1490910"/>
                </a:lnTo>
                <a:lnTo>
                  <a:pt x="2941988" y="1455963"/>
                </a:lnTo>
                <a:lnTo>
                  <a:pt x="2958181" y="1417710"/>
                </a:lnTo>
                <a:lnTo>
                  <a:pt x="2968303" y="1376704"/>
                </a:lnTo>
                <a:lnTo>
                  <a:pt x="2971800" y="1333500"/>
                </a:lnTo>
                <a:lnTo>
                  <a:pt x="2971800" y="266700"/>
                </a:lnTo>
                <a:lnTo>
                  <a:pt x="2968303" y="223495"/>
                </a:lnTo>
                <a:lnTo>
                  <a:pt x="2958181" y="182489"/>
                </a:lnTo>
                <a:lnTo>
                  <a:pt x="2941988" y="144236"/>
                </a:lnTo>
                <a:lnTo>
                  <a:pt x="2920276" y="109288"/>
                </a:lnTo>
                <a:lnTo>
                  <a:pt x="2893599" y="78200"/>
                </a:lnTo>
                <a:lnTo>
                  <a:pt x="2862511" y="51523"/>
                </a:lnTo>
                <a:lnTo>
                  <a:pt x="2827563" y="29811"/>
                </a:lnTo>
                <a:lnTo>
                  <a:pt x="2789310" y="13618"/>
                </a:lnTo>
                <a:lnTo>
                  <a:pt x="2748304" y="3496"/>
                </a:lnTo>
                <a:lnTo>
                  <a:pt x="2705100" y="0"/>
                </a:lnTo>
                <a:lnTo>
                  <a:pt x="2667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81951" y="4262080"/>
            <a:ext cx="20217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#leaves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r>
              <a:rPr sz="3200" i="1" baseline="26455" dirty="0">
                <a:solidFill>
                  <a:srgbClr val="008080"/>
                </a:solidFill>
                <a:latin typeface="Times New Roman"/>
                <a:cs typeface="Times New Roman"/>
              </a:rPr>
              <a:t>h</a:t>
            </a:r>
            <a:endParaRPr sz="3200" baseline="2645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95478" y="4766470"/>
            <a:ext cx="56099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31128" y="4751574"/>
            <a:ext cx="634858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spc="-15" dirty="0">
                <a:solidFill>
                  <a:srgbClr val="008080"/>
                </a:solidFill>
                <a:latin typeface="Times New Roman"/>
                <a:cs typeface="Times New Roman"/>
              </a:rPr>
              <a:t>log</a:t>
            </a:r>
            <a:r>
              <a:rPr sz="3200" i="1" baseline="-13227" dirty="0">
                <a:solidFill>
                  <a:srgbClr val="008080"/>
                </a:solidFill>
                <a:latin typeface="Times New Roman"/>
                <a:cs typeface="Times New Roman"/>
              </a:rPr>
              <a:t>b</a:t>
            </a:r>
            <a:r>
              <a:rPr sz="2100" i="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95478" y="5240301"/>
            <a:ext cx="117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0" baseline="-17361" dirty="0">
                <a:solidFill>
                  <a:srgbClr val="008080"/>
                </a:solidFill>
                <a:latin typeface="Times New Roman"/>
                <a:cs typeface="Times New Roman"/>
              </a:rPr>
              <a:t>=</a:t>
            </a:r>
            <a:r>
              <a:rPr sz="4800" spc="-7" baseline="-17361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4800" i="1" baseline="-17361" dirty="0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r>
              <a:rPr sz="2100" spc="-15" dirty="0">
                <a:solidFill>
                  <a:srgbClr val="008080"/>
                </a:solidFill>
                <a:latin typeface="Times New Roman"/>
                <a:cs typeface="Times New Roman"/>
              </a:rPr>
              <a:t>log</a:t>
            </a:r>
            <a:r>
              <a:rPr sz="3200" i="1" baseline="-13227" dirty="0">
                <a:solidFill>
                  <a:srgbClr val="008080"/>
                </a:solidFill>
                <a:latin typeface="Times New Roman"/>
                <a:cs typeface="Times New Roman"/>
              </a:rPr>
              <a:t>b</a:t>
            </a:r>
            <a:r>
              <a:rPr sz="2100" i="1" dirty="0">
                <a:solidFill>
                  <a:srgbClr val="008080"/>
                </a:solid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28162" y="4277098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3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1" grpId="0" animBg="1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59" y="4983923"/>
            <a:ext cx="542527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4185" y="2612942"/>
            <a:ext cx="76412" cy="611866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0856" y="2283432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1561" y="1802219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9806" y="1802219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30" dirty="0"/>
              <a:t>Ide</a:t>
            </a:r>
            <a:r>
              <a:rPr spc="-25" dirty="0"/>
              <a:t>a</a:t>
            </a:r>
            <a:r>
              <a:rPr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M</a:t>
            </a:r>
            <a:r>
              <a:rPr spc="-30" dirty="0"/>
              <a:t>aste</a:t>
            </a:r>
            <a:r>
              <a:rPr spc="-20" dirty="0"/>
              <a:t>r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44E0E23-073F-4FA9-87F9-1CA49EDB71EB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165033" y="1201399"/>
            <a:ext cx="2619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7434" y="3530741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5178" y="2490568"/>
            <a:ext cx="1390703" cy="1040171"/>
          </a:xfrm>
          <a:custGeom>
            <a:avLst/>
            <a:gdLst/>
            <a:ahLst/>
            <a:cxnLst/>
            <a:rect l="l" t="t" r="r" b="b"/>
            <a:pathLst>
              <a:path w="1386839" h="1036320">
                <a:moveTo>
                  <a:pt x="1386839" y="0"/>
                </a:moveTo>
                <a:lnTo>
                  <a:pt x="0" y="1036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881" y="2490568"/>
            <a:ext cx="1665787" cy="963688"/>
          </a:xfrm>
          <a:custGeom>
            <a:avLst/>
            <a:gdLst/>
            <a:ahLst/>
            <a:cxnLst/>
            <a:rect l="l" t="t" r="r" b="b"/>
            <a:pathLst>
              <a:path w="1661160" h="960120">
                <a:moveTo>
                  <a:pt x="0" y="0"/>
                </a:moveTo>
                <a:lnTo>
                  <a:pt x="1661159" y="9601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735" y="2199932"/>
            <a:ext cx="1146184" cy="582548"/>
          </a:xfrm>
          <a:custGeom>
            <a:avLst/>
            <a:gdLst/>
            <a:ahLst/>
            <a:cxnLst/>
            <a:rect l="l" t="t" r="r" b="b"/>
            <a:pathLst>
              <a:path w="1143000" h="580389">
                <a:moveTo>
                  <a:pt x="0" y="0"/>
                </a:moveTo>
                <a:lnTo>
                  <a:pt x="0" y="579881"/>
                </a:lnTo>
                <a:lnTo>
                  <a:pt x="1142999" y="579881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8458" y="2298729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28680" y="2184635"/>
            <a:ext cx="1146184" cy="581273"/>
          </a:xfrm>
          <a:custGeom>
            <a:avLst/>
            <a:gdLst/>
            <a:ahLst/>
            <a:cxnLst/>
            <a:rect l="l" t="t" r="r" b="b"/>
            <a:pathLst>
              <a:path w="1143000" h="579119">
                <a:moveTo>
                  <a:pt x="0" y="0"/>
                </a:moveTo>
                <a:lnTo>
                  <a:pt x="0" y="579120"/>
                </a:lnTo>
                <a:lnTo>
                  <a:pt x="1143000" y="57912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8404" y="2283432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8995" y="4677990"/>
            <a:ext cx="958337" cy="581273"/>
          </a:xfrm>
          <a:custGeom>
            <a:avLst/>
            <a:gdLst/>
            <a:ahLst/>
            <a:cxnLst/>
            <a:rect l="l" t="t" r="r" b="b"/>
            <a:pathLst>
              <a:path w="955675" h="579120">
                <a:moveTo>
                  <a:pt x="0" y="0"/>
                </a:moveTo>
                <a:lnTo>
                  <a:pt x="0" y="579120"/>
                </a:lnTo>
                <a:lnTo>
                  <a:pt x="955548" y="579120"/>
                </a:lnTo>
                <a:lnTo>
                  <a:pt x="955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8718" y="4759103"/>
            <a:ext cx="79978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2651" y="3832850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7"/>
                </a:moveTo>
                <a:lnTo>
                  <a:pt x="196596" y="0"/>
                </a:lnTo>
                <a:lnTo>
                  <a:pt x="0" y="557021"/>
                </a:lnTo>
                <a:lnTo>
                  <a:pt x="546353" y="749807"/>
                </a:lnTo>
                <a:lnTo>
                  <a:pt x="742950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7400000">
            <a:off x="1063381" y="3963102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9606" y="1771625"/>
            <a:ext cx="229237" cy="4589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4123" y="1419803"/>
            <a:ext cx="830347" cy="581273"/>
          </a:xfrm>
          <a:custGeom>
            <a:avLst/>
            <a:gdLst/>
            <a:ahLst/>
            <a:cxnLst/>
            <a:rect l="l" t="t" r="r" b="b"/>
            <a:pathLst>
              <a:path w="828039" h="579119">
                <a:moveTo>
                  <a:pt x="0" y="0"/>
                </a:moveTo>
                <a:lnTo>
                  <a:pt x="0" y="579120"/>
                </a:lnTo>
                <a:lnTo>
                  <a:pt x="827532" y="579120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3757" y="2024786"/>
            <a:ext cx="1193305" cy="129384"/>
          </a:xfrm>
          <a:custGeom>
            <a:avLst/>
            <a:gdLst/>
            <a:ahLst/>
            <a:cxnLst/>
            <a:rect l="l" t="t" r="r" b="b"/>
            <a:pathLst>
              <a:path w="1189989" h="128905">
                <a:moveTo>
                  <a:pt x="0" y="18287"/>
                </a:moveTo>
                <a:lnTo>
                  <a:pt x="39649" y="38046"/>
                </a:lnTo>
                <a:lnTo>
                  <a:pt x="84667" y="56113"/>
                </a:lnTo>
                <a:lnTo>
                  <a:pt x="134567" y="72397"/>
                </a:lnTo>
                <a:lnTo>
                  <a:pt x="188866" y="86807"/>
                </a:lnTo>
                <a:lnTo>
                  <a:pt x="247078" y="99250"/>
                </a:lnTo>
                <a:lnTo>
                  <a:pt x="308719" y="109636"/>
                </a:lnTo>
                <a:lnTo>
                  <a:pt x="373305" y="117873"/>
                </a:lnTo>
                <a:lnTo>
                  <a:pt x="440350" y="123870"/>
                </a:lnTo>
                <a:lnTo>
                  <a:pt x="509371" y="127535"/>
                </a:lnTo>
                <a:lnTo>
                  <a:pt x="579882" y="128777"/>
                </a:lnTo>
                <a:lnTo>
                  <a:pt x="618668" y="128403"/>
                </a:lnTo>
                <a:lnTo>
                  <a:pt x="657026" y="127291"/>
                </a:lnTo>
                <a:lnTo>
                  <a:pt x="732160" y="122919"/>
                </a:lnTo>
                <a:lnTo>
                  <a:pt x="804687" y="115795"/>
                </a:lnTo>
                <a:lnTo>
                  <a:pt x="874014" y="106052"/>
                </a:lnTo>
                <a:lnTo>
                  <a:pt x="939546" y="93821"/>
                </a:lnTo>
                <a:lnTo>
                  <a:pt x="1000688" y="79235"/>
                </a:lnTo>
                <a:lnTo>
                  <a:pt x="1056848" y="62428"/>
                </a:lnTo>
                <a:lnTo>
                  <a:pt x="1107429" y="43531"/>
                </a:lnTo>
                <a:lnTo>
                  <a:pt x="1151839" y="22677"/>
                </a:lnTo>
                <a:lnTo>
                  <a:pt x="1171543" y="11558"/>
                </a:lnTo>
                <a:lnTo>
                  <a:pt x="118948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9864" y="1717456"/>
            <a:ext cx="53488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484">
              <a:lnSpc>
                <a:spcPts val="3732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3847" y="1518600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82688" y="3162855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3049" y="3178917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2994" y="3162855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2772" y="3154579"/>
            <a:ext cx="6216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332538" algn="l"/>
                <a:tab pos="2631954" algn="l"/>
                <a:tab pos="3243444" algn="l"/>
                <a:tab pos="6205347" algn="l"/>
              </a:tabLst>
            </a:pPr>
            <a:r>
              <a:rPr sz="4800" i="1" spc="-15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4800" i="1" spc="-534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7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-22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3809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800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4800" baseline="14756" dirty="0">
                <a:latin typeface="Times New Roman"/>
                <a:cs typeface="Times New Roman"/>
              </a:rPr>
              <a:t>…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82125" y="2864571"/>
            <a:ext cx="1375421" cy="131296"/>
          </a:xfrm>
          <a:custGeom>
            <a:avLst/>
            <a:gdLst/>
            <a:ahLst/>
            <a:cxnLst/>
            <a:rect l="l" t="t" r="r" b="b"/>
            <a:pathLst>
              <a:path w="1371600" h="130810">
                <a:moveTo>
                  <a:pt x="0" y="19812"/>
                </a:moveTo>
                <a:lnTo>
                  <a:pt x="45374" y="39571"/>
                </a:lnTo>
                <a:lnTo>
                  <a:pt x="96999" y="57637"/>
                </a:lnTo>
                <a:lnTo>
                  <a:pt x="154311" y="73921"/>
                </a:lnTo>
                <a:lnTo>
                  <a:pt x="216749" y="88331"/>
                </a:lnTo>
                <a:lnTo>
                  <a:pt x="283749" y="100774"/>
                </a:lnTo>
                <a:lnTo>
                  <a:pt x="354750" y="111160"/>
                </a:lnTo>
                <a:lnTo>
                  <a:pt x="429189" y="119397"/>
                </a:lnTo>
                <a:lnTo>
                  <a:pt x="467522" y="122682"/>
                </a:lnTo>
                <a:lnTo>
                  <a:pt x="506504" y="125394"/>
                </a:lnTo>
                <a:lnTo>
                  <a:pt x="546064" y="127524"/>
                </a:lnTo>
                <a:lnTo>
                  <a:pt x="586132" y="129060"/>
                </a:lnTo>
                <a:lnTo>
                  <a:pt x="626638" y="129989"/>
                </a:lnTo>
                <a:lnTo>
                  <a:pt x="667511" y="130302"/>
                </a:lnTo>
                <a:lnTo>
                  <a:pt x="712439" y="129922"/>
                </a:lnTo>
                <a:lnTo>
                  <a:pt x="756869" y="128793"/>
                </a:lnTo>
                <a:lnTo>
                  <a:pt x="800712" y="126933"/>
                </a:lnTo>
                <a:lnTo>
                  <a:pt x="843881" y="124358"/>
                </a:lnTo>
                <a:lnTo>
                  <a:pt x="886289" y="121086"/>
                </a:lnTo>
                <a:lnTo>
                  <a:pt x="927848" y="117134"/>
                </a:lnTo>
                <a:lnTo>
                  <a:pt x="968471" y="112519"/>
                </a:lnTo>
                <a:lnTo>
                  <a:pt x="1008071" y="107259"/>
                </a:lnTo>
                <a:lnTo>
                  <a:pt x="1046559" y="101369"/>
                </a:lnTo>
                <a:lnTo>
                  <a:pt x="1119853" y="87773"/>
                </a:lnTo>
                <a:lnTo>
                  <a:pt x="1187654" y="71868"/>
                </a:lnTo>
                <a:lnTo>
                  <a:pt x="1249263" y="53792"/>
                </a:lnTo>
                <a:lnTo>
                  <a:pt x="1303979" y="33681"/>
                </a:lnTo>
                <a:lnTo>
                  <a:pt x="1351103" y="11672"/>
                </a:lnTo>
                <a:lnTo>
                  <a:pt x="1371599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36505" y="2665849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231" y="1618659"/>
            <a:ext cx="105067" cy="3594714"/>
          </a:xfrm>
          <a:custGeom>
            <a:avLst/>
            <a:gdLst/>
            <a:ahLst/>
            <a:cxnLst/>
            <a:rect l="l" t="t" r="r" b="b"/>
            <a:pathLst>
              <a:path w="104775" h="3581400">
                <a:moveTo>
                  <a:pt x="104393" y="104393"/>
                </a:moveTo>
                <a:lnTo>
                  <a:pt x="51815" y="0"/>
                </a:lnTo>
                <a:lnTo>
                  <a:pt x="0" y="104393"/>
                </a:lnTo>
                <a:lnTo>
                  <a:pt x="34290" y="81701"/>
                </a:lnTo>
                <a:lnTo>
                  <a:pt x="34290" y="70103"/>
                </a:lnTo>
                <a:lnTo>
                  <a:pt x="69341" y="70103"/>
                </a:lnTo>
                <a:lnTo>
                  <a:pt x="69341" y="81533"/>
                </a:lnTo>
                <a:lnTo>
                  <a:pt x="104393" y="104393"/>
                </a:lnTo>
                <a:close/>
              </a:path>
              <a:path w="104775" h="3581400">
                <a:moveTo>
                  <a:pt x="51815" y="3511295"/>
                </a:moveTo>
                <a:lnTo>
                  <a:pt x="0" y="3476244"/>
                </a:lnTo>
                <a:lnTo>
                  <a:pt x="34290" y="3545832"/>
                </a:lnTo>
                <a:lnTo>
                  <a:pt x="34290" y="3511295"/>
                </a:lnTo>
                <a:lnTo>
                  <a:pt x="51815" y="3511295"/>
                </a:lnTo>
                <a:close/>
              </a:path>
              <a:path w="104775" h="3581400">
                <a:moveTo>
                  <a:pt x="51815" y="70103"/>
                </a:moveTo>
                <a:lnTo>
                  <a:pt x="34290" y="70103"/>
                </a:lnTo>
                <a:lnTo>
                  <a:pt x="34290" y="81701"/>
                </a:lnTo>
                <a:lnTo>
                  <a:pt x="51815" y="70103"/>
                </a:lnTo>
                <a:close/>
              </a:path>
              <a:path w="104775" h="3581400">
                <a:moveTo>
                  <a:pt x="69341" y="3499611"/>
                </a:moveTo>
                <a:lnTo>
                  <a:pt x="69341" y="81533"/>
                </a:lnTo>
                <a:lnTo>
                  <a:pt x="51815" y="70103"/>
                </a:lnTo>
                <a:lnTo>
                  <a:pt x="34290" y="81701"/>
                </a:lnTo>
                <a:lnTo>
                  <a:pt x="34290" y="3499440"/>
                </a:lnTo>
                <a:lnTo>
                  <a:pt x="51815" y="3511295"/>
                </a:lnTo>
                <a:lnTo>
                  <a:pt x="69341" y="3499611"/>
                </a:lnTo>
                <a:close/>
              </a:path>
              <a:path w="104775" h="3581400">
                <a:moveTo>
                  <a:pt x="69341" y="3546348"/>
                </a:moveTo>
                <a:lnTo>
                  <a:pt x="69341" y="3511295"/>
                </a:lnTo>
                <a:lnTo>
                  <a:pt x="34290" y="3511295"/>
                </a:lnTo>
                <a:lnTo>
                  <a:pt x="34290" y="3545832"/>
                </a:lnTo>
                <a:lnTo>
                  <a:pt x="51815" y="3581400"/>
                </a:lnTo>
                <a:lnTo>
                  <a:pt x="69341" y="3546348"/>
                </a:lnTo>
                <a:close/>
              </a:path>
              <a:path w="104775" h="3581400">
                <a:moveTo>
                  <a:pt x="69341" y="81533"/>
                </a:moveTo>
                <a:lnTo>
                  <a:pt x="69341" y="70103"/>
                </a:lnTo>
                <a:lnTo>
                  <a:pt x="51815" y="70103"/>
                </a:lnTo>
                <a:lnTo>
                  <a:pt x="69341" y="81533"/>
                </a:lnTo>
                <a:close/>
              </a:path>
              <a:path w="104775" h="3581400">
                <a:moveTo>
                  <a:pt x="104393" y="3476244"/>
                </a:moveTo>
                <a:lnTo>
                  <a:pt x="51815" y="3511295"/>
                </a:lnTo>
                <a:lnTo>
                  <a:pt x="69341" y="3511295"/>
                </a:lnTo>
                <a:lnTo>
                  <a:pt x="69341" y="3546348"/>
                </a:lnTo>
                <a:lnTo>
                  <a:pt x="104393" y="347624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30" y="2765908"/>
            <a:ext cx="1307923" cy="458900"/>
          </a:xfrm>
          <a:custGeom>
            <a:avLst/>
            <a:gdLst/>
            <a:ahLst/>
            <a:cxnLst/>
            <a:rect l="l" t="t" r="r" b="b"/>
            <a:pathLst>
              <a:path w="1304290" h="457200">
                <a:moveTo>
                  <a:pt x="0" y="0"/>
                </a:moveTo>
                <a:lnTo>
                  <a:pt x="0" y="457200"/>
                </a:lnTo>
                <a:lnTo>
                  <a:pt x="1303782" y="457200"/>
                </a:lnTo>
                <a:lnTo>
                  <a:pt x="1303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7354" y="2847792"/>
            <a:ext cx="11480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2400" spc="19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4633" y="3006437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i="1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1237" y="1695142"/>
            <a:ext cx="2674429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27317" y="1488006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37714" y="2252839"/>
            <a:ext cx="12487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4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03992" y="3186334"/>
            <a:ext cx="15161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1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35131" y="2459975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88947" y="3454258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3983" y="4066124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5074920" y="1428750"/>
                </a:moveTo>
                <a:lnTo>
                  <a:pt x="5074920" y="285750"/>
                </a:lnTo>
                <a:lnTo>
                  <a:pt x="5073972" y="262325"/>
                </a:lnTo>
                <a:lnTo>
                  <a:pt x="5066611" y="217107"/>
                </a:lnTo>
                <a:lnTo>
                  <a:pt x="5052453" y="174557"/>
                </a:lnTo>
                <a:lnTo>
                  <a:pt x="5032088" y="135265"/>
                </a:lnTo>
                <a:lnTo>
                  <a:pt x="5006107" y="99820"/>
                </a:lnTo>
                <a:lnTo>
                  <a:pt x="4975099" y="68812"/>
                </a:lnTo>
                <a:lnTo>
                  <a:pt x="4939654" y="42831"/>
                </a:lnTo>
                <a:lnTo>
                  <a:pt x="4900362" y="22467"/>
                </a:lnTo>
                <a:lnTo>
                  <a:pt x="4857812" y="8309"/>
                </a:lnTo>
                <a:lnTo>
                  <a:pt x="4812595" y="947"/>
                </a:lnTo>
                <a:lnTo>
                  <a:pt x="4789170" y="0"/>
                </a:lnTo>
                <a:lnTo>
                  <a:pt x="285750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7571" y="3989640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5074920" y="1428750"/>
                </a:moveTo>
                <a:lnTo>
                  <a:pt x="5074920" y="285750"/>
                </a:lnTo>
                <a:lnTo>
                  <a:pt x="5073972" y="262325"/>
                </a:lnTo>
                <a:lnTo>
                  <a:pt x="5066611" y="217107"/>
                </a:lnTo>
                <a:lnTo>
                  <a:pt x="5052453" y="174557"/>
                </a:lnTo>
                <a:lnTo>
                  <a:pt x="5032088" y="135265"/>
                </a:lnTo>
                <a:lnTo>
                  <a:pt x="5006107" y="99820"/>
                </a:lnTo>
                <a:lnTo>
                  <a:pt x="4975099" y="68812"/>
                </a:lnTo>
                <a:lnTo>
                  <a:pt x="4939654" y="42831"/>
                </a:lnTo>
                <a:lnTo>
                  <a:pt x="4900362" y="22467"/>
                </a:lnTo>
                <a:lnTo>
                  <a:pt x="4857812" y="8309"/>
                </a:lnTo>
                <a:lnTo>
                  <a:pt x="4812595" y="947"/>
                </a:lnTo>
                <a:lnTo>
                  <a:pt x="4789170" y="0"/>
                </a:lnTo>
                <a:lnTo>
                  <a:pt x="285750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7571" y="3989640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285750" y="0"/>
                </a:move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lnTo>
                  <a:pt x="5074920" y="285750"/>
                </a:lnTo>
                <a:lnTo>
                  <a:pt x="5071178" y="239419"/>
                </a:lnTo>
                <a:lnTo>
                  <a:pt x="5060344" y="195462"/>
                </a:lnTo>
                <a:lnTo>
                  <a:pt x="5043010" y="154467"/>
                </a:lnTo>
                <a:lnTo>
                  <a:pt x="5019763" y="117024"/>
                </a:lnTo>
                <a:lnTo>
                  <a:pt x="4991195" y="83724"/>
                </a:lnTo>
                <a:lnTo>
                  <a:pt x="4957895" y="55156"/>
                </a:lnTo>
                <a:lnTo>
                  <a:pt x="4920452" y="31910"/>
                </a:lnTo>
                <a:lnTo>
                  <a:pt x="4879457" y="14575"/>
                </a:lnTo>
                <a:lnTo>
                  <a:pt x="4835500" y="3742"/>
                </a:lnTo>
                <a:lnTo>
                  <a:pt x="4789170" y="0"/>
                </a:lnTo>
                <a:lnTo>
                  <a:pt x="2857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049653" y="4014073"/>
            <a:ext cx="4935610" cy="20108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weight increases geometrically from the root to the leaves. The leaves hold a constant fraction of the total weight.</a:t>
            </a:r>
          </a:p>
          <a:p>
            <a:pPr marL="12739"/>
            <a:endParaRPr lang="en-US" sz="2800" baseline="-11904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42198" y="5488481"/>
            <a:ext cx="14129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7" baseline="-17361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4800" spc="-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100" spc="-10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21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-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21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4800" baseline="-17361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4800" baseline="-17361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54324" y="4759103"/>
            <a:ext cx="161229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28162" y="4088558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170017" y="5373988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705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59" y="5068766"/>
            <a:ext cx="542527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4185" y="2697785"/>
            <a:ext cx="76412" cy="611866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1561" y="1887062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9806" y="1887062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0856" y="2368275"/>
            <a:ext cx="29660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990527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/>
            <a:r>
              <a:rPr spc="-30" dirty="0"/>
              <a:t>Ide</a:t>
            </a:r>
            <a:r>
              <a:rPr spc="-25" dirty="0"/>
              <a:t>a</a:t>
            </a:r>
            <a:r>
              <a:rPr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M</a:t>
            </a:r>
            <a:r>
              <a:rPr spc="-30" dirty="0"/>
              <a:t>aste</a:t>
            </a:r>
            <a:r>
              <a:rPr spc="-20" dirty="0"/>
              <a:t>r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4359F59-AD4F-4B7A-B48F-693142C3B5F1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165033" y="1286242"/>
            <a:ext cx="2619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7434" y="3615584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5178" y="2575411"/>
            <a:ext cx="1390703" cy="1040171"/>
          </a:xfrm>
          <a:custGeom>
            <a:avLst/>
            <a:gdLst/>
            <a:ahLst/>
            <a:cxnLst/>
            <a:rect l="l" t="t" r="r" b="b"/>
            <a:pathLst>
              <a:path w="1386839" h="1036320">
                <a:moveTo>
                  <a:pt x="1386839" y="0"/>
                </a:moveTo>
                <a:lnTo>
                  <a:pt x="0" y="1036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881" y="2575411"/>
            <a:ext cx="1665787" cy="963688"/>
          </a:xfrm>
          <a:custGeom>
            <a:avLst/>
            <a:gdLst/>
            <a:ahLst/>
            <a:cxnLst/>
            <a:rect l="l" t="t" r="r" b="b"/>
            <a:pathLst>
              <a:path w="1661160" h="960120">
                <a:moveTo>
                  <a:pt x="0" y="0"/>
                </a:moveTo>
                <a:lnTo>
                  <a:pt x="1661159" y="9601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735" y="2284775"/>
            <a:ext cx="1146184" cy="582548"/>
          </a:xfrm>
          <a:custGeom>
            <a:avLst/>
            <a:gdLst/>
            <a:ahLst/>
            <a:cxnLst/>
            <a:rect l="l" t="t" r="r" b="b"/>
            <a:pathLst>
              <a:path w="1143000" h="580389">
                <a:moveTo>
                  <a:pt x="0" y="0"/>
                </a:moveTo>
                <a:lnTo>
                  <a:pt x="0" y="579881"/>
                </a:lnTo>
                <a:lnTo>
                  <a:pt x="1142999" y="579881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8458" y="2383572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28680" y="2269478"/>
            <a:ext cx="1146184" cy="581273"/>
          </a:xfrm>
          <a:custGeom>
            <a:avLst/>
            <a:gdLst/>
            <a:ahLst/>
            <a:cxnLst/>
            <a:rect l="l" t="t" r="r" b="b"/>
            <a:pathLst>
              <a:path w="1143000" h="579119">
                <a:moveTo>
                  <a:pt x="0" y="0"/>
                </a:moveTo>
                <a:lnTo>
                  <a:pt x="0" y="579120"/>
                </a:lnTo>
                <a:lnTo>
                  <a:pt x="1143000" y="57912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8995" y="4762833"/>
            <a:ext cx="958337" cy="581273"/>
          </a:xfrm>
          <a:custGeom>
            <a:avLst/>
            <a:gdLst/>
            <a:ahLst/>
            <a:cxnLst/>
            <a:rect l="l" t="t" r="r" b="b"/>
            <a:pathLst>
              <a:path w="955675" h="579120">
                <a:moveTo>
                  <a:pt x="0" y="0"/>
                </a:moveTo>
                <a:lnTo>
                  <a:pt x="0" y="579120"/>
                </a:lnTo>
                <a:lnTo>
                  <a:pt x="955548" y="579120"/>
                </a:lnTo>
                <a:lnTo>
                  <a:pt x="955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8718" y="4843946"/>
            <a:ext cx="79978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2651" y="3917693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7"/>
                </a:moveTo>
                <a:lnTo>
                  <a:pt x="196596" y="0"/>
                </a:lnTo>
                <a:lnTo>
                  <a:pt x="0" y="557021"/>
                </a:lnTo>
                <a:lnTo>
                  <a:pt x="546353" y="749807"/>
                </a:lnTo>
                <a:lnTo>
                  <a:pt x="742950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7400000">
            <a:off x="1063381" y="4047945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9606" y="1856468"/>
            <a:ext cx="229237" cy="4589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4123" y="1504646"/>
            <a:ext cx="830347" cy="581273"/>
          </a:xfrm>
          <a:custGeom>
            <a:avLst/>
            <a:gdLst/>
            <a:ahLst/>
            <a:cxnLst/>
            <a:rect l="l" t="t" r="r" b="b"/>
            <a:pathLst>
              <a:path w="828039" h="579119">
                <a:moveTo>
                  <a:pt x="0" y="0"/>
                </a:moveTo>
                <a:lnTo>
                  <a:pt x="0" y="579120"/>
                </a:lnTo>
                <a:lnTo>
                  <a:pt x="827532" y="579120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3757" y="2109629"/>
            <a:ext cx="1193305" cy="129384"/>
          </a:xfrm>
          <a:custGeom>
            <a:avLst/>
            <a:gdLst/>
            <a:ahLst/>
            <a:cxnLst/>
            <a:rect l="l" t="t" r="r" b="b"/>
            <a:pathLst>
              <a:path w="1189989" h="128905">
                <a:moveTo>
                  <a:pt x="0" y="18287"/>
                </a:moveTo>
                <a:lnTo>
                  <a:pt x="39649" y="38046"/>
                </a:lnTo>
                <a:lnTo>
                  <a:pt x="84667" y="56113"/>
                </a:lnTo>
                <a:lnTo>
                  <a:pt x="134567" y="72397"/>
                </a:lnTo>
                <a:lnTo>
                  <a:pt x="188866" y="86807"/>
                </a:lnTo>
                <a:lnTo>
                  <a:pt x="247078" y="99250"/>
                </a:lnTo>
                <a:lnTo>
                  <a:pt x="308719" y="109636"/>
                </a:lnTo>
                <a:lnTo>
                  <a:pt x="373305" y="117873"/>
                </a:lnTo>
                <a:lnTo>
                  <a:pt x="440350" y="123870"/>
                </a:lnTo>
                <a:lnTo>
                  <a:pt x="509371" y="127535"/>
                </a:lnTo>
                <a:lnTo>
                  <a:pt x="579882" y="128777"/>
                </a:lnTo>
                <a:lnTo>
                  <a:pt x="618668" y="128403"/>
                </a:lnTo>
                <a:lnTo>
                  <a:pt x="657026" y="127291"/>
                </a:lnTo>
                <a:lnTo>
                  <a:pt x="732160" y="122919"/>
                </a:lnTo>
                <a:lnTo>
                  <a:pt x="804687" y="115795"/>
                </a:lnTo>
                <a:lnTo>
                  <a:pt x="874014" y="106052"/>
                </a:lnTo>
                <a:lnTo>
                  <a:pt x="939546" y="93821"/>
                </a:lnTo>
                <a:lnTo>
                  <a:pt x="1000688" y="79235"/>
                </a:lnTo>
                <a:lnTo>
                  <a:pt x="1056848" y="62428"/>
                </a:lnTo>
                <a:lnTo>
                  <a:pt x="1107429" y="43531"/>
                </a:lnTo>
                <a:lnTo>
                  <a:pt x="1151839" y="22677"/>
                </a:lnTo>
                <a:lnTo>
                  <a:pt x="1171543" y="11558"/>
                </a:lnTo>
                <a:lnTo>
                  <a:pt x="118948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29864" y="1802299"/>
            <a:ext cx="53488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484">
              <a:lnSpc>
                <a:spcPts val="3732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3847" y="1603443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2688" y="3247698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3049" y="3263760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2994" y="3247698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2772" y="3239422"/>
            <a:ext cx="6216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332538" algn="l"/>
                <a:tab pos="2631954" algn="l"/>
                <a:tab pos="3243444" algn="l"/>
                <a:tab pos="6205347" algn="l"/>
              </a:tabLst>
            </a:pPr>
            <a:r>
              <a:rPr sz="4800" i="1" spc="-15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4800" i="1" spc="-534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7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-22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3809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800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4800" baseline="14756" dirty="0">
                <a:latin typeface="Times New Roman"/>
                <a:cs typeface="Times New Roman"/>
              </a:rPr>
              <a:t>…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	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82125" y="2949414"/>
            <a:ext cx="1375421" cy="131296"/>
          </a:xfrm>
          <a:custGeom>
            <a:avLst/>
            <a:gdLst/>
            <a:ahLst/>
            <a:cxnLst/>
            <a:rect l="l" t="t" r="r" b="b"/>
            <a:pathLst>
              <a:path w="1371600" h="130810">
                <a:moveTo>
                  <a:pt x="0" y="19812"/>
                </a:moveTo>
                <a:lnTo>
                  <a:pt x="45374" y="39571"/>
                </a:lnTo>
                <a:lnTo>
                  <a:pt x="96999" y="57637"/>
                </a:lnTo>
                <a:lnTo>
                  <a:pt x="154311" y="73921"/>
                </a:lnTo>
                <a:lnTo>
                  <a:pt x="216749" y="88331"/>
                </a:lnTo>
                <a:lnTo>
                  <a:pt x="283749" y="100774"/>
                </a:lnTo>
                <a:lnTo>
                  <a:pt x="354750" y="111160"/>
                </a:lnTo>
                <a:lnTo>
                  <a:pt x="429189" y="119397"/>
                </a:lnTo>
                <a:lnTo>
                  <a:pt x="467522" y="122682"/>
                </a:lnTo>
                <a:lnTo>
                  <a:pt x="506504" y="125394"/>
                </a:lnTo>
                <a:lnTo>
                  <a:pt x="546064" y="127524"/>
                </a:lnTo>
                <a:lnTo>
                  <a:pt x="586132" y="129060"/>
                </a:lnTo>
                <a:lnTo>
                  <a:pt x="626638" y="129989"/>
                </a:lnTo>
                <a:lnTo>
                  <a:pt x="667511" y="130302"/>
                </a:lnTo>
                <a:lnTo>
                  <a:pt x="712439" y="129922"/>
                </a:lnTo>
                <a:lnTo>
                  <a:pt x="756869" y="128793"/>
                </a:lnTo>
                <a:lnTo>
                  <a:pt x="800712" y="126933"/>
                </a:lnTo>
                <a:lnTo>
                  <a:pt x="843881" y="124358"/>
                </a:lnTo>
                <a:lnTo>
                  <a:pt x="886289" y="121086"/>
                </a:lnTo>
                <a:lnTo>
                  <a:pt x="927848" y="117134"/>
                </a:lnTo>
                <a:lnTo>
                  <a:pt x="968471" y="112519"/>
                </a:lnTo>
                <a:lnTo>
                  <a:pt x="1008071" y="107259"/>
                </a:lnTo>
                <a:lnTo>
                  <a:pt x="1046559" y="101369"/>
                </a:lnTo>
                <a:lnTo>
                  <a:pt x="1119853" y="87773"/>
                </a:lnTo>
                <a:lnTo>
                  <a:pt x="1187654" y="71868"/>
                </a:lnTo>
                <a:lnTo>
                  <a:pt x="1249263" y="53792"/>
                </a:lnTo>
                <a:lnTo>
                  <a:pt x="1303979" y="33681"/>
                </a:lnTo>
                <a:lnTo>
                  <a:pt x="1351103" y="11672"/>
                </a:lnTo>
                <a:lnTo>
                  <a:pt x="1371599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36505" y="2750692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231" y="1703502"/>
            <a:ext cx="105067" cy="3594714"/>
          </a:xfrm>
          <a:custGeom>
            <a:avLst/>
            <a:gdLst/>
            <a:ahLst/>
            <a:cxnLst/>
            <a:rect l="l" t="t" r="r" b="b"/>
            <a:pathLst>
              <a:path w="104775" h="3581400">
                <a:moveTo>
                  <a:pt x="104393" y="104393"/>
                </a:moveTo>
                <a:lnTo>
                  <a:pt x="51815" y="0"/>
                </a:lnTo>
                <a:lnTo>
                  <a:pt x="0" y="104393"/>
                </a:lnTo>
                <a:lnTo>
                  <a:pt x="34290" y="81701"/>
                </a:lnTo>
                <a:lnTo>
                  <a:pt x="34290" y="70103"/>
                </a:lnTo>
                <a:lnTo>
                  <a:pt x="69341" y="70103"/>
                </a:lnTo>
                <a:lnTo>
                  <a:pt x="69341" y="81533"/>
                </a:lnTo>
                <a:lnTo>
                  <a:pt x="104393" y="104393"/>
                </a:lnTo>
                <a:close/>
              </a:path>
              <a:path w="104775" h="3581400">
                <a:moveTo>
                  <a:pt x="51815" y="3511295"/>
                </a:moveTo>
                <a:lnTo>
                  <a:pt x="0" y="3476244"/>
                </a:lnTo>
                <a:lnTo>
                  <a:pt x="34290" y="3545832"/>
                </a:lnTo>
                <a:lnTo>
                  <a:pt x="34290" y="3511295"/>
                </a:lnTo>
                <a:lnTo>
                  <a:pt x="51815" y="3511295"/>
                </a:lnTo>
                <a:close/>
              </a:path>
              <a:path w="104775" h="3581400">
                <a:moveTo>
                  <a:pt x="51815" y="70103"/>
                </a:moveTo>
                <a:lnTo>
                  <a:pt x="34290" y="70103"/>
                </a:lnTo>
                <a:lnTo>
                  <a:pt x="34290" y="81701"/>
                </a:lnTo>
                <a:lnTo>
                  <a:pt x="51815" y="70103"/>
                </a:lnTo>
                <a:close/>
              </a:path>
              <a:path w="104775" h="3581400">
                <a:moveTo>
                  <a:pt x="69341" y="3499611"/>
                </a:moveTo>
                <a:lnTo>
                  <a:pt x="69341" y="81533"/>
                </a:lnTo>
                <a:lnTo>
                  <a:pt x="51815" y="70103"/>
                </a:lnTo>
                <a:lnTo>
                  <a:pt x="34290" y="81701"/>
                </a:lnTo>
                <a:lnTo>
                  <a:pt x="34290" y="3499440"/>
                </a:lnTo>
                <a:lnTo>
                  <a:pt x="51815" y="3511295"/>
                </a:lnTo>
                <a:lnTo>
                  <a:pt x="69341" y="3499611"/>
                </a:lnTo>
                <a:close/>
              </a:path>
              <a:path w="104775" h="3581400">
                <a:moveTo>
                  <a:pt x="69341" y="3546348"/>
                </a:moveTo>
                <a:lnTo>
                  <a:pt x="69341" y="3511295"/>
                </a:lnTo>
                <a:lnTo>
                  <a:pt x="34290" y="3511295"/>
                </a:lnTo>
                <a:lnTo>
                  <a:pt x="34290" y="3545832"/>
                </a:lnTo>
                <a:lnTo>
                  <a:pt x="51815" y="3581400"/>
                </a:lnTo>
                <a:lnTo>
                  <a:pt x="69341" y="3546348"/>
                </a:lnTo>
                <a:close/>
              </a:path>
              <a:path w="104775" h="3581400">
                <a:moveTo>
                  <a:pt x="69341" y="81533"/>
                </a:moveTo>
                <a:lnTo>
                  <a:pt x="69341" y="70103"/>
                </a:lnTo>
                <a:lnTo>
                  <a:pt x="51815" y="70103"/>
                </a:lnTo>
                <a:lnTo>
                  <a:pt x="69341" y="81533"/>
                </a:lnTo>
                <a:close/>
              </a:path>
              <a:path w="104775" h="3581400">
                <a:moveTo>
                  <a:pt x="104393" y="3476244"/>
                </a:moveTo>
                <a:lnTo>
                  <a:pt x="51815" y="3511295"/>
                </a:lnTo>
                <a:lnTo>
                  <a:pt x="69341" y="3511295"/>
                </a:lnTo>
                <a:lnTo>
                  <a:pt x="69341" y="3546348"/>
                </a:lnTo>
                <a:lnTo>
                  <a:pt x="104393" y="347624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0" y="2850751"/>
            <a:ext cx="1307923" cy="458900"/>
          </a:xfrm>
          <a:custGeom>
            <a:avLst/>
            <a:gdLst/>
            <a:ahLst/>
            <a:cxnLst/>
            <a:rect l="l" t="t" r="r" b="b"/>
            <a:pathLst>
              <a:path w="1304290" h="457200">
                <a:moveTo>
                  <a:pt x="0" y="0"/>
                </a:moveTo>
                <a:lnTo>
                  <a:pt x="0" y="457200"/>
                </a:lnTo>
                <a:lnTo>
                  <a:pt x="1303782" y="457200"/>
                </a:lnTo>
                <a:lnTo>
                  <a:pt x="1303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7354" y="2932635"/>
            <a:ext cx="11480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2400" spc="19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4633" y="3091280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i="1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1237" y="1779985"/>
            <a:ext cx="2674429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27317" y="1572849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37714" y="2337682"/>
            <a:ext cx="12487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4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3992" y="3271177"/>
            <a:ext cx="15161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1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35131" y="2544818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8947" y="3539101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8735" y="4364355"/>
            <a:ext cx="4336396" cy="1294479"/>
          </a:xfrm>
          <a:custGeom>
            <a:avLst/>
            <a:gdLst/>
            <a:ahLst/>
            <a:cxnLst/>
            <a:rect l="l" t="t" r="r" b="b"/>
            <a:pathLst>
              <a:path w="4324350" h="1289685">
                <a:moveTo>
                  <a:pt x="4324350" y="1074420"/>
                </a:moveTo>
                <a:lnTo>
                  <a:pt x="4324350" y="214884"/>
                </a:lnTo>
                <a:lnTo>
                  <a:pt x="4323639" y="197233"/>
                </a:lnTo>
                <a:lnTo>
                  <a:pt x="4313413" y="146889"/>
                </a:lnTo>
                <a:lnTo>
                  <a:pt x="4292201" y="101606"/>
                </a:lnTo>
                <a:lnTo>
                  <a:pt x="4261485" y="62865"/>
                </a:lnTo>
                <a:lnTo>
                  <a:pt x="4222744" y="32148"/>
                </a:lnTo>
                <a:lnTo>
                  <a:pt x="4177460" y="10936"/>
                </a:lnTo>
                <a:lnTo>
                  <a:pt x="4127116" y="710"/>
                </a:lnTo>
                <a:lnTo>
                  <a:pt x="4109466" y="0"/>
                </a:lnTo>
                <a:lnTo>
                  <a:pt x="214883" y="0"/>
                </a:lnTo>
                <a:lnTo>
                  <a:pt x="163181" y="6233"/>
                </a:lnTo>
                <a:lnTo>
                  <a:pt x="116046" y="23948"/>
                </a:lnTo>
                <a:lnTo>
                  <a:pt x="74960" y="51661"/>
                </a:lnTo>
                <a:lnTo>
                  <a:pt x="41404" y="87892"/>
                </a:lnTo>
                <a:lnTo>
                  <a:pt x="16859" y="131159"/>
                </a:lnTo>
                <a:lnTo>
                  <a:pt x="2807" y="179981"/>
                </a:lnTo>
                <a:lnTo>
                  <a:pt x="0" y="214884"/>
                </a:lnTo>
                <a:lnTo>
                  <a:pt x="0" y="1074420"/>
                </a:lnTo>
                <a:lnTo>
                  <a:pt x="6233" y="1126122"/>
                </a:lnTo>
                <a:lnTo>
                  <a:pt x="23948" y="1173257"/>
                </a:lnTo>
                <a:lnTo>
                  <a:pt x="51661" y="1214343"/>
                </a:lnTo>
                <a:lnTo>
                  <a:pt x="87892" y="1247899"/>
                </a:lnTo>
                <a:lnTo>
                  <a:pt x="131159" y="1272444"/>
                </a:lnTo>
                <a:lnTo>
                  <a:pt x="179981" y="1286496"/>
                </a:lnTo>
                <a:lnTo>
                  <a:pt x="214883" y="1289303"/>
                </a:lnTo>
                <a:lnTo>
                  <a:pt x="4109466" y="1289303"/>
                </a:lnTo>
                <a:lnTo>
                  <a:pt x="4161168" y="1283069"/>
                </a:lnTo>
                <a:lnTo>
                  <a:pt x="4208303" y="1265355"/>
                </a:lnTo>
                <a:lnTo>
                  <a:pt x="4249389" y="1237642"/>
                </a:lnTo>
                <a:lnTo>
                  <a:pt x="4282945" y="1201411"/>
                </a:lnTo>
                <a:lnTo>
                  <a:pt x="4307490" y="1158144"/>
                </a:lnTo>
                <a:lnTo>
                  <a:pt x="4321542" y="1109322"/>
                </a:lnTo>
                <a:lnTo>
                  <a:pt x="4324350" y="107442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2323" y="4287872"/>
            <a:ext cx="4336396" cy="1294479"/>
          </a:xfrm>
          <a:custGeom>
            <a:avLst/>
            <a:gdLst/>
            <a:ahLst/>
            <a:cxnLst/>
            <a:rect l="l" t="t" r="r" b="b"/>
            <a:pathLst>
              <a:path w="4324350" h="1289685">
                <a:moveTo>
                  <a:pt x="4324350" y="1074420"/>
                </a:moveTo>
                <a:lnTo>
                  <a:pt x="4324350" y="214884"/>
                </a:lnTo>
                <a:lnTo>
                  <a:pt x="4323639" y="197233"/>
                </a:lnTo>
                <a:lnTo>
                  <a:pt x="4313413" y="146889"/>
                </a:lnTo>
                <a:lnTo>
                  <a:pt x="4292201" y="101606"/>
                </a:lnTo>
                <a:lnTo>
                  <a:pt x="4261485" y="62865"/>
                </a:lnTo>
                <a:lnTo>
                  <a:pt x="4222744" y="32148"/>
                </a:lnTo>
                <a:lnTo>
                  <a:pt x="4177460" y="10936"/>
                </a:lnTo>
                <a:lnTo>
                  <a:pt x="4127116" y="710"/>
                </a:lnTo>
                <a:lnTo>
                  <a:pt x="4109466" y="0"/>
                </a:lnTo>
                <a:lnTo>
                  <a:pt x="214883" y="0"/>
                </a:lnTo>
                <a:lnTo>
                  <a:pt x="163181" y="6233"/>
                </a:lnTo>
                <a:lnTo>
                  <a:pt x="116046" y="23948"/>
                </a:lnTo>
                <a:lnTo>
                  <a:pt x="74960" y="51661"/>
                </a:lnTo>
                <a:lnTo>
                  <a:pt x="41404" y="87892"/>
                </a:lnTo>
                <a:lnTo>
                  <a:pt x="16859" y="131159"/>
                </a:lnTo>
                <a:lnTo>
                  <a:pt x="2807" y="179981"/>
                </a:lnTo>
                <a:lnTo>
                  <a:pt x="0" y="214884"/>
                </a:lnTo>
                <a:lnTo>
                  <a:pt x="0" y="1074420"/>
                </a:lnTo>
                <a:lnTo>
                  <a:pt x="6233" y="1126122"/>
                </a:lnTo>
                <a:lnTo>
                  <a:pt x="23948" y="1173257"/>
                </a:lnTo>
                <a:lnTo>
                  <a:pt x="51661" y="1214343"/>
                </a:lnTo>
                <a:lnTo>
                  <a:pt x="87892" y="1247899"/>
                </a:lnTo>
                <a:lnTo>
                  <a:pt x="131159" y="1272444"/>
                </a:lnTo>
                <a:lnTo>
                  <a:pt x="179981" y="1286496"/>
                </a:lnTo>
                <a:lnTo>
                  <a:pt x="214883" y="1289303"/>
                </a:lnTo>
                <a:lnTo>
                  <a:pt x="4109466" y="1289303"/>
                </a:lnTo>
                <a:lnTo>
                  <a:pt x="4161168" y="1283069"/>
                </a:lnTo>
                <a:lnTo>
                  <a:pt x="4208303" y="1265355"/>
                </a:lnTo>
                <a:lnTo>
                  <a:pt x="4249389" y="1237642"/>
                </a:lnTo>
                <a:lnTo>
                  <a:pt x="4282945" y="1201411"/>
                </a:lnTo>
                <a:lnTo>
                  <a:pt x="4307490" y="1158144"/>
                </a:lnTo>
                <a:lnTo>
                  <a:pt x="4321542" y="1109322"/>
                </a:lnTo>
                <a:lnTo>
                  <a:pt x="4324350" y="107442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2" name="object 42"/>
          <p:cNvSpPr/>
          <p:nvPr/>
        </p:nvSpPr>
        <p:spPr>
          <a:xfrm>
            <a:off x="2222323" y="4287872"/>
            <a:ext cx="4336396" cy="1294479"/>
          </a:xfrm>
          <a:custGeom>
            <a:avLst/>
            <a:gdLst/>
            <a:ahLst/>
            <a:cxnLst/>
            <a:rect l="l" t="t" r="r" b="b"/>
            <a:pathLst>
              <a:path w="4324350" h="1289685">
                <a:moveTo>
                  <a:pt x="214883" y="0"/>
                </a:moveTo>
                <a:lnTo>
                  <a:pt x="163181" y="6233"/>
                </a:lnTo>
                <a:lnTo>
                  <a:pt x="116046" y="23948"/>
                </a:lnTo>
                <a:lnTo>
                  <a:pt x="74960" y="51661"/>
                </a:lnTo>
                <a:lnTo>
                  <a:pt x="41404" y="87892"/>
                </a:lnTo>
                <a:lnTo>
                  <a:pt x="16859" y="131159"/>
                </a:lnTo>
                <a:lnTo>
                  <a:pt x="2807" y="179981"/>
                </a:lnTo>
                <a:lnTo>
                  <a:pt x="0" y="214884"/>
                </a:lnTo>
                <a:lnTo>
                  <a:pt x="0" y="1074420"/>
                </a:lnTo>
                <a:lnTo>
                  <a:pt x="6233" y="1126122"/>
                </a:lnTo>
                <a:lnTo>
                  <a:pt x="23948" y="1173257"/>
                </a:lnTo>
                <a:lnTo>
                  <a:pt x="51661" y="1214343"/>
                </a:lnTo>
                <a:lnTo>
                  <a:pt x="87892" y="1247899"/>
                </a:lnTo>
                <a:lnTo>
                  <a:pt x="131159" y="1272444"/>
                </a:lnTo>
                <a:lnTo>
                  <a:pt x="179981" y="1286496"/>
                </a:lnTo>
                <a:lnTo>
                  <a:pt x="214883" y="1289303"/>
                </a:lnTo>
                <a:lnTo>
                  <a:pt x="4109466" y="1289303"/>
                </a:lnTo>
                <a:lnTo>
                  <a:pt x="4161168" y="1283069"/>
                </a:lnTo>
                <a:lnTo>
                  <a:pt x="4208303" y="1265355"/>
                </a:lnTo>
                <a:lnTo>
                  <a:pt x="4249389" y="1237642"/>
                </a:lnTo>
                <a:lnTo>
                  <a:pt x="4282945" y="1201411"/>
                </a:lnTo>
                <a:lnTo>
                  <a:pt x="4307490" y="1158144"/>
                </a:lnTo>
                <a:lnTo>
                  <a:pt x="4321542" y="1109322"/>
                </a:lnTo>
                <a:lnTo>
                  <a:pt x="4324350" y="1074420"/>
                </a:lnTo>
                <a:lnTo>
                  <a:pt x="4324350" y="214884"/>
                </a:lnTo>
                <a:lnTo>
                  <a:pt x="4318116" y="163181"/>
                </a:lnTo>
                <a:lnTo>
                  <a:pt x="4300401" y="116046"/>
                </a:lnTo>
                <a:lnTo>
                  <a:pt x="4272688" y="74960"/>
                </a:lnTo>
                <a:lnTo>
                  <a:pt x="4236457" y="41404"/>
                </a:lnTo>
                <a:lnTo>
                  <a:pt x="4193190" y="16859"/>
                </a:lnTo>
                <a:lnTo>
                  <a:pt x="4144368" y="2807"/>
                </a:lnTo>
                <a:lnTo>
                  <a:pt x="4109466" y="0"/>
                </a:lnTo>
                <a:lnTo>
                  <a:pt x="2148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86981" y="5573324"/>
            <a:ext cx="19918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3200" spc="-3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i="1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009A9A"/>
                </a:solidFill>
                <a:latin typeface="Times New Roman"/>
                <a:cs typeface="Times New Roman"/>
              </a:rPr>
              <a:t>l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spc="-35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54324" y="4843946"/>
            <a:ext cx="161229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28162" y="4173401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70017" y="5458831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4"/>
          <p:cNvSpPr txBox="1"/>
          <p:nvPr/>
        </p:nvSpPr>
        <p:spPr>
          <a:xfrm>
            <a:off x="2426733" y="4287456"/>
            <a:ext cx="4087189" cy="15799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2800" i="1" dirty="0">
                <a:solidFill>
                  <a:srgbClr val="00A8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00A8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weight is approximately the same on each of the </a:t>
            </a:r>
            <a:r>
              <a:rPr lang="en-US" sz="2800" dirty="0" err="1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800" i="1" baseline="-25000" dirty="0" err="1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dirty="0" err="1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</a:t>
            </a:r>
          </a:p>
          <a:p>
            <a:pPr marL="12739"/>
            <a:endParaRPr lang="en-US" sz="2800" baseline="-1190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8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13"/>
            <a:r>
              <a:rPr spc="-30" dirty="0"/>
              <a:t>Asymptoti</a:t>
            </a:r>
            <a:r>
              <a:rPr spc="-20" dirty="0"/>
              <a:t>c</a:t>
            </a:r>
            <a:r>
              <a:rPr spc="10" dirty="0"/>
              <a:t> </a:t>
            </a:r>
            <a:r>
              <a:rPr lang="en-US" spc="-20" dirty="0"/>
              <a:t>N</a:t>
            </a:r>
            <a:r>
              <a:rPr spc="-20" dirty="0"/>
              <a:t>otation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F46220B-B7E8-45F5-9A01-18B6DCC1663C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292386" y="2006732"/>
            <a:ext cx="6712179" cy="1569819"/>
          </a:xfrm>
          <a:custGeom>
            <a:avLst/>
            <a:gdLst/>
            <a:ahLst/>
            <a:cxnLst/>
            <a:rect l="l" t="t" r="r" b="b"/>
            <a:pathLst>
              <a:path w="6693534" h="1564004">
                <a:moveTo>
                  <a:pt x="6693407" y="1303019"/>
                </a:moveTo>
                <a:lnTo>
                  <a:pt x="6693407" y="260603"/>
                </a:lnTo>
                <a:lnTo>
                  <a:pt x="6692538" y="239218"/>
                </a:lnTo>
                <a:lnTo>
                  <a:pt x="6685795" y="197948"/>
                </a:lnTo>
                <a:lnTo>
                  <a:pt x="6672833" y="159126"/>
                </a:lnTo>
                <a:lnTo>
                  <a:pt x="6654202" y="123288"/>
                </a:lnTo>
                <a:lnTo>
                  <a:pt x="6630451" y="90968"/>
                </a:lnTo>
                <a:lnTo>
                  <a:pt x="6602127" y="62701"/>
                </a:lnTo>
                <a:lnTo>
                  <a:pt x="6569780" y="39022"/>
                </a:lnTo>
                <a:lnTo>
                  <a:pt x="6533959" y="20466"/>
                </a:lnTo>
                <a:lnTo>
                  <a:pt x="6495211" y="7568"/>
                </a:lnTo>
                <a:lnTo>
                  <a:pt x="6454086" y="863"/>
                </a:lnTo>
                <a:lnTo>
                  <a:pt x="6432804" y="0"/>
                </a:lnTo>
                <a:lnTo>
                  <a:pt x="260604" y="0"/>
                </a:lnTo>
                <a:lnTo>
                  <a:pt x="218310" y="3408"/>
                </a:lnTo>
                <a:lnTo>
                  <a:pt x="178198" y="13277"/>
                </a:lnTo>
                <a:lnTo>
                  <a:pt x="140801" y="29071"/>
                </a:lnTo>
                <a:lnTo>
                  <a:pt x="106655" y="50255"/>
                </a:lnTo>
                <a:lnTo>
                  <a:pt x="76295" y="76295"/>
                </a:lnTo>
                <a:lnTo>
                  <a:pt x="50255" y="106655"/>
                </a:lnTo>
                <a:lnTo>
                  <a:pt x="29071" y="140801"/>
                </a:lnTo>
                <a:lnTo>
                  <a:pt x="13277" y="178198"/>
                </a:lnTo>
                <a:lnTo>
                  <a:pt x="3408" y="218310"/>
                </a:lnTo>
                <a:lnTo>
                  <a:pt x="0" y="260603"/>
                </a:lnTo>
                <a:lnTo>
                  <a:pt x="0" y="1303019"/>
                </a:lnTo>
                <a:lnTo>
                  <a:pt x="3408" y="1345313"/>
                </a:lnTo>
                <a:lnTo>
                  <a:pt x="13277" y="1385425"/>
                </a:lnTo>
                <a:lnTo>
                  <a:pt x="29071" y="1422822"/>
                </a:lnTo>
                <a:lnTo>
                  <a:pt x="50255" y="1456968"/>
                </a:lnTo>
                <a:lnTo>
                  <a:pt x="76295" y="1487328"/>
                </a:lnTo>
                <a:lnTo>
                  <a:pt x="106655" y="1513368"/>
                </a:lnTo>
                <a:lnTo>
                  <a:pt x="140801" y="1534552"/>
                </a:lnTo>
                <a:lnTo>
                  <a:pt x="178198" y="1550346"/>
                </a:lnTo>
                <a:lnTo>
                  <a:pt x="218310" y="1560215"/>
                </a:lnTo>
                <a:lnTo>
                  <a:pt x="260604" y="1563623"/>
                </a:lnTo>
                <a:lnTo>
                  <a:pt x="6432804" y="1563623"/>
                </a:lnTo>
                <a:lnTo>
                  <a:pt x="6474912" y="1560215"/>
                </a:lnTo>
                <a:lnTo>
                  <a:pt x="6514916" y="1550346"/>
                </a:lnTo>
                <a:lnTo>
                  <a:pt x="6552270" y="1534552"/>
                </a:lnTo>
                <a:lnTo>
                  <a:pt x="6586422" y="1513368"/>
                </a:lnTo>
                <a:lnTo>
                  <a:pt x="6616826" y="1487328"/>
                </a:lnTo>
                <a:lnTo>
                  <a:pt x="6642932" y="1456968"/>
                </a:lnTo>
                <a:lnTo>
                  <a:pt x="6664192" y="1422822"/>
                </a:lnTo>
                <a:lnTo>
                  <a:pt x="6680057" y="1385425"/>
                </a:lnTo>
                <a:lnTo>
                  <a:pt x="6689978" y="1345313"/>
                </a:lnTo>
                <a:lnTo>
                  <a:pt x="6693407" y="1303019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5974" y="1930249"/>
            <a:ext cx="6712179" cy="1569819"/>
          </a:xfrm>
          <a:custGeom>
            <a:avLst/>
            <a:gdLst/>
            <a:ahLst/>
            <a:cxnLst/>
            <a:rect l="l" t="t" r="r" b="b"/>
            <a:pathLst>
              <a:path w="6693534" h="1564004">
                <a:moveTo>
                  <a:pt x="260603" y="0"/>
                </a:moveTo>
                <a:lnTo>
                  <a:pt x="218310" y="3408"/>
                </a:lnTo>
                <a:lnTo>
                  <a:pt x="178198" y="13277"/>
                </a:lnTo>
                <a:lnTo>
                  <a:pt x="140801" y="29071"/>
                </a:lnTo>
                <a:lnTo>
                  <a:pt x="106655" y="50255"/>
                </a:lnTo>
                <a:lnTo>
                  <a:pt x="76295" y="76295"/>
                </a:lnTo>
                <a:lnTo>
                  <a:pt x="50255" y="106655"/>
                </a:lnTo>
                <a:lnTo>
                  <a:pt x="29071" y="140801"/>
                </a:lnTo>
                <a:lnTo>
                  <a:pt x="13277" y="178198"/>
                </a:lnTo>
                <a:lnTo>
                  <a:pt x="3408" y="218310"/>
                </a:lnTo>
                <a:lnTo>
                  <a:pt x="0" y="260603"/>
                </a:lnTo>
                <a:lnTo>
                  <a:pt x="0" y="1303019"/>
                </a:lnTo>
                <a:lnTo>
                  <a:pt x="3408" y="1345313"/>
                </a:lnTo>
                <a:lnTo>
                  <a:pt x="13277" y="1385425"/>
                </a:lnTo>
                <a:lnTo>
                  <a:pt x="29071" y="1422822"/>
                </a:lnTo>
                <a:lnTo>
                  <a:pt x="50255" y="1456968"/>
                </a:lnTo>
                <a:lnTo>
                  <a:pt x="76295" y="1487328"/>
                </a:lnTo>
                <a:lnTo>
                  <a:pt x="106655" y="1513368"/>
                </a:lnTo>
                <a:lnTo>
                  <a:pt x="140801" y="1534552"/>
                </a:lnTo>
                <a:lnTo>
                  <a:pt x="178198" y="1550346"/>
                </a:lnTo>
                <a:lnTo>
                  <a:pt x="218310" y="1560215"/>
                </a:lnTo>
                <a:lnTo>
                  <a:pt x="260604" y="1563623"/>
                </a:lnTo>
                <a:lnTo>
                  <a:pt x="6432804" y="1563623"/>
                </a:lnTo>
                <a:lnTo>
                  <a:pt x="6474912" y="1560215"/>
                </a:lnTo>
                <a:lnTo>
                  <a:pt x="6514916" y="1550346"/>
                </a:lnTo>
                <a:lnTo>
                  <a:pt x="6552270" y="1534552"/>
                </a:lnTo>
                <a:lnTo>
                  <a:pt x="6586422" y="1513368"/>
                </a:lnTo>
                <a:lnTo>
                  <a:pt x="6616826" y="1487328"/>
                </a:lnTo>
                <a:lnTo>
                  <a:pt x="6642932" y="1456968"/>
                </a:lnTo>
                <a:lnTo>
                  <a:pt x="6664192" y="1422822"/>
                </a:lnTo>
                <a:lnTo>
                  <a:pt x="6680057" y="1385425"/>
                </a:lnTo>
                <a:lnTo>
                  <a:pt x="6689978" y="1345313"/>
                </a:lnTo>
                <a:lnTo>
                  <a:pt x="6693407" y="1303019"/>
                </a:lnTo>
                <a:lnTo>
                  <a:pt x="6693407" y="260603"/>
                </a:lnTo>
                <a:lnTo>
                  <a:pt x="6689978" y="218310"/>
                </a:lnTo>
                <a:lnTo>
                  <a:pt x="6680057" y="178198"/>
                </a:lnTo>
                <a:lnTo>
                  <a:pt x="6664192" y="140801"/>
                </a:lnTo>
                <a:lnTo>
                  <a:pt x="6642932" y="106655"/>
                </a:lnTo>
                <a:lnTo>
                  <a:pt x="6616826" y="76295"/>
                </a:lnTo>
                <a:lnTo>
                  <a:pt x="6586422" y="50255"/>
                </a:lnTo>
                <a:lnTo>
                  <a:pt x="6552270" y="29071"/>
                </a:lnTo>
                <a:lnTo>
                  <a:pt x="6514916" y="13277"/>
                </a:lnTo>
                <a:lnTo>
                  <a:pt x="6474912" y="3408"/>
                </a:lnTo>
                <a:lnTo>
                  <a:pt x="6432804" y="0"/>
                </a:lnTo>
                <a:lnTo>
                  <a:pt x="26060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5974" y="1930249"/>
            <a:ext cx="6712179" cy="1569819"/>
          </a:xfrm>
          <a:custGeom>
            <a:avLst/>
            <a:gdLst/>
            <a:ahLst/>
            <a:cxnLst/>
            <a:rect l="l" t="t" r="r" b="b"/>
            <a:pathLst>
              <a:path w="6693534" h="1564004">
                <a:moveTo>
                  <a:pt x="6693407" y="1303019"/>
                </a:moveTo>
                <a:lnTo>
                  <a:pt x="6693407" y="260603"/>
                </a:lnTo>
                <a:lnTo>
                  <a:pt x="6692538" y="239218"/>
                </a:lnTo>
                <a:lnTo>
                  <a:pt x="6685795" y="197948"/>
                </a:lnTo>
                <a:lnTo>
                  <a:pt x="6672833" y="159126"/>
                </a:lnTo>
                <a:lnTo>
                  <a:pt x="6654202" y="123288"/>
                </a:lnTo>
                <a:lnTo>
                  <a:pt x="6630451" y="90968"/>
                </a:lnTo>
                <a:lnTo>
                  <a:pt x="6602127" y="62701"/>
                </a:lnTo>
                <a:lnTo>
                  <a:pt x="6569780" y="39022"/>
                </a:lnTo>
                <a:lnTo>
                  <a:pt x="6533959" y="20466"/>
                </a:lnTo>
                <a:lnTo>
                  <a:pt x="6495211" y="7568"/>
                </a:lnTo>
                <a:lnTo>
                  <a:pt x="6454086" y="863"/>
                </a:lnTo>
                <a:lnTo>
                  <a:pt x="6432804" y="0"/>
                </a:lnTo>
                <a:lnTo>
                  <a:pt x="260603" y="0"/>
                </a:lnTo>
                <a:lnTo>
                  <a:pt x="218310" y="3408"/>
                </a:lnTo>
                <a:lnTo>
                  <a:pt x="178198" y="13277"/>
                </a:lnTo>
                <a:lnTo>
                  <a:pt x="140801" y="29071"/>
                </a:lnTo>
                <a:lnTo>
                  <a:pt x="106655" y="50255"/>
                </a:lnTo>
                <a:lnTo>
                  <a:pt x="76295" y="76295"/>
                </a:lnTo>
                <a:lnTo>
                  <a:pt x="50255" y="106655"/>
                </a:lnTo>
                <a:lnTo>
                  <a:pt x="29071" y="140801"/>
                </a:lnTo>
                <a:lnTo>
                  <a:pt x="13277" y="178198"/>
                </a:lnTo>
                <a:lnTo>
                  <a:pt x="3408" y="218310"/>
                </a:lnTo>
                <a:lnTo>
                  <a:pt x="0" y="260603"/>
                </a:lnTo>
                <a:lnTo>
                  <a:pt x="0" y="1303019"/>
                </a:lnTo>
                <a:lnTo>
                  <a:pt x="3408" y="1345313"/>
                </a:lnTo>
                <a:lnTo>
                  <a:pt x="13277" y="1385425"/>
                </a:lnTo>
                <a:lnTo>
                  <a:pt x="29071" y="1422822"/>
                </a:lnTo>
                <a:lnTo>
                  <a:pt x="50255" y="1456968"/>
                </a:lnTo>
                <a:lnTo>
                  <a:pt x="76295" y="1487328"/>
                </a:lnTo>
                <a:lnTo>
                  <a:pt x="106655" y="1513368"/>
                </a:lnTo>
                <a:lnTo>
                  <a:pt x="140801" y="1534552"/>
                </a:lnTo>
                <a:lnTo>
                  <a:pt x="178198" y="1550346"/>
                </a:lnTo>
                <a:lnTo>
                  <a:pt x="218310" y="1560215"/>
                </a:lnTo>
                <a:lnTo>
                  <a:pt x="260604" y="1563623"/>
                </a:lnTo>
                <a:lnTo>
                  <a:pt x="6432804" y="1563623"/>
                </a:lnTo>
                <a:lnTo>
                  <a:pt x="6474912" y="1560215"/>
                </a:lnTo>
                <a:lnTo>
                  <a:pt x="6514916" y="1550346"/>
                </a:lnTo>
                <a:lnTo>
                  <a:pt x="6552270" y="1534552"/>
                </a:lnTo>
                <a:lnTo>
                  <a:pt x="6586422" y="1513368"/>
                </a:lnTo>
                <a:lnTo>
                  <a:pt x="6616826" y="1487328"/>
                </a:lnTo>
                <a:lnTo>
                  <a:pt x="6642932" y="1456968"/>
                </a:lnTo>
                <a:lnTo>
                  <a:pt x="6664192" y="1422822"/>
                </a:lnTo>
                <a:lnTo>
                  <a:pt x="6680057" y="1385425"/>
                </a:lnTo>
                <a:lnTo>
                  <a:pt x="6689978" y="1345313"/>
                </a:lnTo>
                <a:lnTo>
                  <a:pt x="6693407" y="130301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ffectLst>
            <a:outerShdw blurRad="76200" dist="152400" dir="2700000" algn="tl" rotWithShape="0">
              <a:schemeClr val="accent6">
                <a:lumMod val="75000"/>
              </a:scheme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425" y="1256832"/>
            <a:ext cx="63581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15" dirty="0">
                <a:latin typeface="Times New Roman"/>
                <a:cs typeface="Times New Roman"/>
              </a:rPr>
              <a:t>notation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(upper</a:t>
            </a:r>
            <a:r>
              <a:rPr sz="3600" dirty="0">
                <a:latin typeface="Times New Roman"/>
                <a:cs typeface="Times New Roman"/>
              </a:rPr>
              <a:t> bounds)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32351" y="1937462"/>
            <a:ext cx="6193213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-10" dirty="0">
                <a:latin typeface="Times New Roman"/>
                <a:cs typeface="Times New Roman"/>
              </a:rPr>
              <a:t>We write </a:t>
            </a:r>
            <a:r>
              <a:rPr lang="en-US"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) = </a:t>
            </a:r>
            <a:r>
              <a:rPr lang="en-US"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)) </a:t>
            </a:r>
            <a:r>
              <a:rPr lang="en-US" sz="3200" spc="-10" dirty="0">
                <a:latin typeface="Times New Roman"/>
                <a:cs typeface="Times New Roman"/>
              </a:rPr>
              <a:t>if t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lang="en-US" sz="3200" spc="-10" dirty="0">
                <a:latin typeface="Times New Roman"/>
                <a:cs typeface="Times New Roman"/>
              </a:rPr>
              <a:t>ere exist constants </a:t>
            </a:r>
            <a:r>
              <a:rPr lang="en-US"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200" spc="-5" dirty="0">
                <a:latin typeface="Times New Roman"/>
                <a:cs typeface="Times New Roman"/>
              </a:rPr>
              <a:t>, 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 0</a:t>
            </a:r>
            <a:r>
              <a:rPr lang="en-US" sz="3200" spc="-5" dirty="0">
                <a:latin typeface="Times New Roman"/>
                <a:cs typeface="Times New Roman"/>
              </a:rPr>
              <a:t> such that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sz="3200" spc="-20" dirty="0">
                <a:solidFill>
                  <a:srgbClr val="00B05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spc="-20" dirty="0">
                <a:solidFill>
                  <a:srgbClr val="00B05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B050"/>
                </a:solidFill>
                <a:latin typeface="Symbol"/>
                <a:cs typeface="Symbol"/>
              </a:rPr>
              <a:t></a:t>
            </a:r>
            <a:r>
              <a:rPr sz="32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2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1138" y="3993357"/>
            <a:ext cx="415555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025560" algn="l"/>
              </a:tabLst>
            </a:pPr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7707" y="4526091"/>
            <a:ext cx="322842" cy="544943"/>
          </a:xfrm>
          <a:custGeom>
            <a:avLst/>
            <a:gdLst/>
            <a:ahLst/>
            <a:cxnLst/>
            <a:rect l="l" t="t" r="r" b="b"/>
            <a:pathLst>
              <a:path w="321944" h="542925">
                <a:moveTo>
                  <a:pt x="273954" y="121612"/>
                </a:moveTo>
                <a:lnTo>
                  <a:pt x="265479" y="99838"/>
                </a:lnTo>
                <a:lnTo>
                  <a:pt x="264360" y="99188"/>
                </a:lnTo>
                <a:lnTo>
                  <a:pt x="241008" y="102860"/>
                </a:lnTo>
                <a:lnTo>
                  <a:pt x="0" y="524255"/>
                </a:lnTo>
                <a:lnTo>
                  <a:pt x="33528" y="542544"/>
                </a:lnTo>
                <a:lnTo>
                  <a:pt x="273954" y="121612"/>
                </a:lnTo>
                <a:close/>
              </a:path>
              <a:path w="321944" h="542925">
                <a:moveTo>
                  <a:pt x="321564" y="0"/>
                </a:moveTo>
                <a:lnTo>
                  <a:pt x="144017" y="118110"/>
                </a:lnTo>
                <a:lnTo>
                  <a:pt x="241008" y="102860"/>
                </a:lnTo>
                <a:lnTo>
                  <a:pt x="248411" y="89915"/>
                </a:lnTo>
                <a:lnTo>
                  <a:pt x="264360" y="99188"/>
                </a:lnTo>
                <a:lnTo>
                  <a:pt x="265176" y="99060"/>
                </a:lnTo>
                <a:lnTo>
                  <a:pt x="265479" y="99838"/>
                </a:lnTo>
                <a:lnTo>
                  <a:pt x="281178" y="108965"/>
                </a:lnTo>
                <a:lnTo>
                  <a:pt x="281178" y="140168"/>
                </a:lnTo>
                <a:lnTo>
                  <a:pt x="309372" y="212597"/>
                </a:lnTo>
                <a:lnTo>
                  <a:pt x="321564" y="0"/>
                </a:lnTo>
                <a:close/>
              </a:path>
              <a:path w="321944" h="542925">
                <a:moveTo>
                  <a:pt x="264360" y="99188"/>
                </a:moveTo>
                <a:lnTo>
                  <a:pt x="248411" y="89915"/>
                </a:lnTo>
                <a:lnTo>
                  <a:pt x="241008" y="102860"/>
                </a:lnTo>
                <a:lnTo>
                  <a:pt x="264360" y="99188"/>
                </a:lnTo>
                <a:close/>
              </a:path>
              <a:path w="321944" h="542925">
                <a:moveTo>
                  <a:pt x="281178" y="108965"/>
                </a:moveTo>
                <a:lnTo>
                  <a:pt x="265479" y="99838"/>
                </a:lnTo>
                <a:lnTo>
                  <a:pt x="273954" y="121612"/>
                </a:lnTo>
                <a:lnTo>
                  <a:pt x="281178" y="108965"/>
                </a:lnTo>
                <a:close/>
              </a:path>
              <a:path w="321944" h="542925">
                <a:moveTo>
                  <a:pt x="281178" y="140168"/>
                </a:moveTo>
                <a:lnTo>
                  <a:pt x="281178" y="108965"/>
                </a:lnTo>
                <a:lnTo>
                  <a:pt x="273954" y="121612"/>
                </a:lnTo>
                <a:lnTo>
                  <a:pt x="281178" y="14016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4853" y="4373124"/>
            <a:ext cx="1728190" cy="630987"/>
          </a:xfrm>
          <a:custGeom>
            <a:avLst/>
            <a:gdLst/>
            <a:ahLst/>
            <a:cxnLst/>
            <a:rect l="l" t="t" r="r" b="b"/>
            <a:pathLst>
              <a:path w="1723389" h="628650">
                <a:moveTo>
                  <a:pt x="185165" y="161544"/>
                </a:moveTo>
                <a:lnTo>
                  <a:pt x="46482" y="0"/>
                </a:lnTo>
                <a:lnTo>
                  <a:pt x="0" y="208025"/>
                </a:lnTo>
                <a:lnTo>
                  <a:pt x="57150" y="132611"/>
                </a:lnTo>
                <a:lnTo>
                  <a:pt x="57150" y="119633"/>
                </a:lnTo>
                <a:lnTo>
                  <a:pt x="73202" y="111429"/>
                </a:lnTo>
                <a:lnTo>
                  <a:pt x="73914" y="110490"/>
                </a:lnTo>
                <a:lnTo>
                  <a:pt x="74507" y="110762"/>
                </a:lnTo>
                <a:lnTo>
                  <a:pt x="91439" y="102107"/>
                </a:lnTo>
                <a:lnTo>
                  <a:pt x="96773" y="112775"/>
                </a:lnTo>
                <a:lnTo>
                  <a:pt x="103242" y="123949"/>
                </a:lnTo>
                <a:lnTo>
                  <a:pt x="185165" y="161544"/>
                </a:lnTo>
                <a:close/>
              </a:path>
              <a:path w="1723389" h="628650">
                <a:moveTo>
                  <a:pt x="73202" y="111429"/>
                </a:moveTo>
                <a:lnTo>
                  <a:pt x="57150" y="119633"/>
                </a:lnTo>
                <a:lnTo>
                  <a:pt x="61194" y="127274"/>
                </a:lnTo>
                <a:lnTo>
                  <a:pt x="73202" y="111429"/>
                </a:lnTo>
                <a:close/>
              </a:path>
              <a:path w="1723389" h="628650">
                <a:moveTo>
                  <a:pt x="61194" y="127274"/>
                </a:moveTo>
                <a:lnTo>
                  <a:pt x="57150" y="119633"/>
                </a:lnTo>
                <a:lnTo>
                  <a:pt x="57150" y="132611"/>
                </a:lnTo>
                <a:lnTo>
                  <a:pt x="61194" y="127274"/>
                </a:lnTo>
                <a:close/>
              </a:path>
              <a:path w="1723389" h="628650">
                <a:moveTo>
                  <a:pt x="1722882" y="628650"/>
                </a:moveTo>
                <a:lnTo>
                  <a:pt x="1722882" y="590550"/>
                </a:lnTo>
                <a:lnTo>
                  <a:pt x="1636776" y="589788"/>
                </a:lnTo>
                <a:lnTo>
                  <a:pt x="1552194" y="587501"/>
                </a:lnTo>
                <a:lnTo>
                  <a:pt x="1468373" y="583691"/>
                </a:lnTo>
                <a:lnTo>
                  <a:pt x="1386077" y="578357"/>
                </a:lnTo>
                <a:lnTo>
                  <a:pt x="1305306" y="571500"/>
                </a:lnTo>
                <a:lnTo>
                  <a:pt x="1226058" y="563117"/>
                </a:lnTo>
                <a:lnTo>
                  <a:pt x="1149095" y="553974"/>
                </a:lnTo>
                <a:lnTo>
                  <a:pt x="1072895" y="542544"/>
                </a:lnTo>
                <a:lnTo>
                  <a:pt x="998982" y="530351"/>
                </a:lnTo>
                <a:lnTo>
                  <a:pt x="927353" y="517397"/>
                </a:lnTo>
                <a:lnTo>
                  <a:pt x="857250" y="502920"/>
                </a:lnTo>
                <a:lnTo>
                  <a:pt x="790194" y="486917"/>
                </a:lnTo>
                <a:lnTo>
                  <a:pt x="724661" y="470153"/>
                </a:lnTo>
                <a:lnTo>
                  <a:pt x="661415" y="451865"/>
                </a:lnTo>
                <a:lnTo>
                  <a:pt x="601217" y="432815"/>
                </a:lnTo>
                <a:lnTo>
                  <a:pt x="544067" y="413003"/>
                </a:lnTo>
                <a:lnTo>
                  <a:pt x="488442" y="392429"/>
                </a:lnTo>
                <a:lnTo>
                  <a:pt x="436626" y="370332"/>
                </a:lnTo>
                <a:lnTo>
                  <a:pt x="387858" y="347471"/>
                </a:lnTo>
                <a:lnTo>
                  <a:pt x="341376" y="323850"/>
                </a:lnTo>
                <a:lnTo>
                  <a:pt x="298703" y="299465"/>
                </a:lnTo>
                <a:lnTo>
                  <a:pt x="259079" y="274320"/>
                </a:lnTo>
                <a:lnTo>
                  <a:pt x="223265" y="249174"/>
                </a:lnTo>
                <a:lnTo>
                  <a:pt x="175259" y="209550"/>
                </a:lnTo>
                <a:lnTo>
                  <a:pt x="148589" y="182117"/>
                </a:lnTo>
                <a:lnTo>
                  <a:pt x="114300" y="140970"/>
                </a:lnTo>
                <a:lnTo>
                  <a:pt x="103242" y="123949"/>
                </a:lnTo>
                <a:lnTo>
                  <a:pt x="74507" y="110762"/>
                </a:lnTo>
                <a:lnTo>
                  <a:pt x="73202" y="111429"/>
                </a:lnTo>
                <a:lnTo>
                  <a:pt x="61194" y="127274"/>
                </a:lnTo>
                <a:lnTo>
                  <a:pt x="64008" y="132587"/>
                </a:lnTo>
                <a:lnTo>
                  <a:pt x="95250" y="179070"/>
                </a:lnTo>
                <a:lnTo>
                  <a:pt x="134873" y="223265"/>
                </a:lnTo>
                <a:lnTo>
                  <a:pt x="166115" y="252221"/>
                </a:lnTo>
                <a:lnTo>
                  <a:pt x="200406" y="279653"/>
                </a:lnTo>
                <a:lnTo>
                  <a:pt x="238506" y="306324"/>
                </a:lnTo>
                <a:lnTo>
                  <a:pt x="258317" y="320040"/>
                </a:lnTo>
                <a:lnTo>
                  <a:pt x="279653" y="332232"/>
                </a:lnTo>
                <a:lnTo>
                  <a:pt x="300989" y="345185"/>
                </a:lnTo>
                <a:lnTo>
                  <a:pt x="323850" y="357377"/>
                </a:lnTo>
                <a:lnTo>
                  <a:pt x="371856" y="381762"/>
                </a:lnTo>
                <a:lnTo>
                  <a:pt x="422147" y="405383"/>
                </a:lnTo>
                <a:lnTo>
                  <a:pt x="475488" y="427482"/>
                </a:lnTo>
                <a:lnTo>
                  <a:pt x="531114" y="448817"/>
                </a:lnTo>
                <a:lnTo>
                  <a:pt x="589788" y="469391"/>
                </a:lnTo>
                <a:lnTo>
                  <a:pt x="651509" y="488441"/>
                </a:lnTo>
                <a:lnTo>
                  <a:pt x="714756" y="506729"/>
                </a:lnTo>
                <a:lnTo>
                  <a:pt x="781050" y="524255"/>
                </a:lnTo>
                <a:lnTo>
                  <a:pt x="849629" y="540257"/>
                </a:lnTo>
                <a:lnTo>
                  <a:pt x="920495" y="554735"/>
                </a:lnTo>
                <a:lnTo>
                  <a:pt x="992885" y="568451"/>
                </a:lnTo>
                <a:lnTo>
                  <a:pt x="1067561" y="580644"/>
                </a:lnTo>
                <a:lnTo>
                  <a:pt x="1144523" y="591312"/>
                </a:lnTo>
                <a:lnTo>
                  <a:pt x="1222247" y="601217"/>
                </a:lnTo>
                <a:lnTo>
                  <a:pt x="1302258" y="609600"/>
                </a:lnTo>
                <a:lnTo>
                  <a:pt x="1383792" y="616457"/>
                </a:lnTo>
                <a:lnTo>
                  <a:pt x="1466850" y="621791"/>
                </a:lnTo>
                <a:lnTo>
                  <a:pt x="1550670" y="625601"/>
                </a:lnTo>
                <a:lnTo>
                  <a:pt x="1636776" y="627888"/>
                </a:lnTo>
                <a:lnTo>
                  <a:pt x="1722882" y="628650"/>
                </a:lnTo>
                <a:close/>
              </a:path>
              <a:path w="1723389" h="628650">
                <a:moveTo>
                  <a:pt x="103242" y="123949"/>
                </a:moveTo>
                <a:lnTo>
                  <a:pt x="96773" y="112775"/>
                </a:lnTo>
                <a:lnTo>
                  <a:pt x="91439" y="102107"/>
                </a:lnTo>
                <a:lnTo>
                  <a:pt x="74507" y="110762"/>
                </a:lnTo>
                <a:lnTo>
                  <a:pt x="103242" y="1239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8640" y="4526091"/>
            <a:ext cx="1305376" cy="1013403"/>
          </a:xfrm>
          <a:custGeom>
            <a:avLst/>
            <a:gdLst/>
            <a:ahLst/>
            <a:cxnLst/>
            <a:rect l="l" t="t" r="r" b="b"/>
            <a:pathLst>
              <a:path w="1301750" h="1009650">
                <a:moveTo>
                  <a:pt x="1228515" y="129800"/>
                </a:moveTo>
                <a:lnTo>
                  <a:pt x="1211579" y="114300"/>
                </a:lnTo>
                <a:lnTo>
                  <a:pt x="1189871" y="129101"/>
                </a:lnTo>
                <a:lnTo>
                  <a:pt x="1187195" y="147065"/>
                </a:lnTo>
                <a:lnTo>
                  <a:pt x="1176527" y="194310"/>
                </a:lnTo>
                <a:lnTo>
                  <a:pt x="1163573" y="241553"/>
                </a:lnTo>
                <a:lnTo>
                  <a:pt x="1147572" y="287274"/>
                </a:lnTo>
                <a:lnTo>
                  <a:pt x="1128522" y="332232"/>
                </a:lnTo>
                <a:lnTo>
                  <a:pt x="1107185" y="376427"/>
                </a:lnTo>
                <a:lnTo>
                  <a:pt x="1083563" y="419100"/>
                </a:lnTo>
                <a:lnTo>
                  <a:pt x="1056894" y="461010"/>
                </a:lnTo>
                <a:lnTo>
                  <a:pt x="1028700" y="502157"/>
                </a:lnTo>
                <a:lnTo>
                  <a:pt x="997457" y="541020"/>
                </a:lnTo>
                <a:lnTo>
                  <a:pt x="963929" y="579120"/>
                </a:lnTo>
                <a:lnTo>
                  <a:pt x="928115" y="616457"/>
                </a:lnTo>
                <a:lnTo>
                  <a:pt x="890777" y="651510"/>
                </a:lnTo>
                <a:lnTo>
                  <a:pt x="851153" y="685038"/>
                </a:lnTo>
                <a:lnTo>
                  <a:pt x="809244" y="717803"/>
                </a:lnTo>
                <a:lnTo>
                  <a:pt x="765809" y="748283"/>
                </a:lnTo>
                <a:lnTo>
                  <a:pt x="720852" y="777240"/>
                </a:lnTo>
                <a:lnTo>
                  <a:pt x="673607" y="804671"/>
                </a:lnTo>
                <a:lnTo>
                  <a:pt x="624839" y="829817"/>
                </a:lnTo>
                <a:lnTo>
                  <a:pt x="574547" y="853440"/>
                </a:lnTo>
                <a:lnTo>
                  <a:pt x="522732" y="874775"/>
                </a:lnTo>
                <a:lnTo>
                  <a:pt x="469391" y="894588"/>
                </a:lnTo>
                <a:lnTo>
                  <a:pt x="414527" y="912113"/>
                </a:lnTo>
                <a:lnTo>
                  <a:pt x="358902" y="927353"/>
                </a:lnTo>
                <a:lnTo>
                  <a:pt x="301752" y="940307"/>
                </a:lnTo>
                <a:lnTo>
                  <a:pt x="243839" y="951738"/>
                </a:lnTo>
                <a:lnTo>
                  <a:pt x="184403" y="960120"/>
                </a:lnTo>
                <a:lnTo>
                  <a:pt x="124206" y="966215"/>
                </a:lnTo>
                <a:lnTo>
                  <a:pt x="63245" y="970025"/>
                </a:lnTo>
                <a:lnTo>
                  <a:pt x="0" y="971550"/>
                </a:lnTo>
                <a:lnTo>
                  <a:pt x="762" y="1009650"/>
                </a:lnTo>
                <a:lnTo>
                  <a:pt x="64007" y="1008125"/>
                </a:lnTo>
                <a:lnTo>
                  <a:pt x="126491" y="1004315"/>
                </a:lnTo>
                <a:lnTo>
                  <a:pt x="188213" y="998220"/>
                </a:lnTo>
                <a:lnTo>
                  <a:pt x="249174" y="989075"/>
                </a:lnTo>
                <a:lnTo>
                  <a:pt x="308609" y="978407"/>
                </a:lnTo>
                <a:lnTo>
                  <a:pt x="367283" y="964691"/>
                </a:lnTo>
                <a:lnTo>
                  <a:pt x="425195" y="948690"/>
                </a:lnTo>
                <a:lnTo>
                  <a:pt x="480822" y="931163"/>
                </a:lnTo>
                <a:lnTo>
                  <a:pt x="535686" y="910590"/>
                </a:lnTo>
                <a:lnTo>
                  <a:pt x="589026" y="888491"/>
                </a:lnTo>
                <a:lnTo>
                  <a:pt x="640841" y="864107"/>
                </a:lnTo>
                <a:lnTo>
                  <a:pt x="691133" y="838200"/>
                </a:lnTo>
                <a:lnTo>
                  <a:pt x="739902" y="810005"/>
                </a:lnTo>
                <a:lnTo>
                  <a:pt x="786383" y="780288"/>
                </a:lnTo>
                <a:lnTo>
                  <a:pt x="831341" y="749045"/>
                </a:lnTo>
                <a:lnTo>
                  <a:pt x="874775" y="715517"/>
                </a:lnTo>
                <a:lnTo>
                  <a:pt x="915924" y="680465"/>
                </a:lnTo>
                <a:lnTo>
                  <a:pt x="954786" y="643890"/>
                </a:lnTo>
                <a:lnTo>
                  <a:pt x="991362" y="605790"/>
                </a:lnTo>
                <a:lnTo>
                  <a:pt x="1026413" y="566165"/>
                </a:lnTo>
                <a:lnTo>
                  <a:pt x="1058417" y="525779"/>
                </a:lnTo>
                <a:lnTo>
                  <a:pt x="1088136" y="483107"/>
                </a:lnTo>
                <a:lnTo>
                  <a:pt x="1115567" y="439674"/>
                </a:lnTo>
                <a:lnTo>
                  <a:pt x="1140713" y="394715"/>
                </a:lnTo>
                <a:lnTo>
                  <a:pt x="1162811" y="348995"/>
                </a:lnTo>
                <a:lnTo>
                  <a:pt x="1182623" y="301751"/>
                </a:lnTo>
                <a:lnTo>
                  <a:pt x="1199387" y="253745"/>
                </a:lnTo>
                <a:lnTo>
                  <a:pt x="1213865" y="204977"/>
                </a:lnTo>
                <a:lnTo>
                  <a:pt x="1224533" y="154685"/>
                </a:lnTo>
                <a:lnTo>
                  <a:pt x="1228515" y="129800"/>
                </a:lnTo>
                <a:close/>
              </a:path>
              <a:path w="1301750" h="1009650">
                <a:moveTo>
                  <a:pt x="1301495" y="196595"/>
                </a:moveTo>
                <a:lnTo>
                  <a:pt x="1219961" y="0"/>
                </a:lnTo>
                <a:lnTo>
                  <a:pt x="1110995" y="182879"/>
                </a:lnTo>
                <a:lnTo>
                  <a:pt x="1189871" y="129101"/>
                </a:lnTo>
                <a:lnTo>
                  <a:pt x="1192529" y="111251"/>
                </a:lnTo>
                <a:lnTo>
                  <a:pt x="1230629" y="116585"/>
                </a:lnTo>
                <a:lnTo>
                  <a:pt x="1230629" y="131735"/>
                </a:lnTo>
                <a:lnTo>
                  <a:pt x="1301495" y="196595"/>
                </a:lnTo>
                <a:close/>
              </a:path>
              <a:path w="1301750" h="1009650">
                <a:moveTo>
                  <a:pt x="1230629" y="116585"/>
                </a:moveTo>
                <a:lnTo>
                  <a:pt x="1192529" y="111251"/>
                </a:lnTo>
                <a:lnTo>
                  <a:pt x="1189871" y="129101"/>
                </a:lnTo>
                <a:lnTo>
                  <a:pt x="1211579" y="114300"/>
                </a:lnTo>
                <a:lnTo>
                  <a:pt x="1228515" y="129800"/>
                </a:lnTo>
                <a:lnTo>
                  <a:pt x="1230629" y="116585"/>
                </a:lnTo>
                <a:close/>
              </a:path>
              <a:path w="1301750" h="1009650">
                <a:moveTo>
                  <a:pt x="1230629" y="131735"/>
                </a:moveTo>
                <a:lnTo>
                  <a:pt x="1230629" y="116585"/>
                </a:lnTo>
                <a:lnTo>
                  <a:pt x="1228515" y="129800"/>
                </a:lnTo>
                <a:lnTo>
                  <a:pt x="1230629" y="13173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81660" y="4011763"/>
            <a:ext cx="266296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600" spc="451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2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1645" y="5084837"/>
            <a:ext cx="1479214" cy="68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0000"/>
              </a:lnSpc>
            </a:pPr>
            <a:r>
              <a:rPr sz="2800" i="1" spc="-5" dirty="0">
                <a:latin typeface="Times New Roman"/>
                <a:cs typeface="Times New Roman"/>
              </a:rPr>
              <a:t>functions, no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values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5583228" y="4880615"/>
            <a:ext cx="2662967" cy="68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99" marR="5096">
              <a:lnSpc>
                <a:spcPct val="80000"/>
              </a:lnSpc>
              <a:spcBef>
                <a:spcPts val="2533"/>
              </a:spcBef>
            </a:pPr>
            <a:r>
              <a:rPr sz="2800" i="1" spc="-5" dirty="0">
                <a:latin typeface="Times New Roman"/>
                <a:cs typeface="Times New Roman"/>
              </a:rPr>
              <a:t>funny</a:t>
            </a:r>
            <a:r>
              <a:rPr sz="2800" i="1" dirty="0">
                <a:latin typeface="Times New Roman"/>
                <a:cs typeface="Times New Roman"/>
              </a:rPr>
              <a:t>,</a:t>
            </a:r>
            <a:r>
              <a:rPr sz="2800" i="1" spc="-5" dirty="0">
                <a:latin typeface="Times New Roman"/>
                <a:cs typeface="Times New Roman"/>
              </a:rPr>
              <a:t> “one-way” equality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/>
      <p:bldP spid="17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159" y="5087620"/>
            <a:ext cx="542527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4185" y="2716639"/>
            <a:ext cx="76412" cy="611866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1561" y="1905916"/>
            <a:ext cx="1528245" cy="688349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4000" y="0"/>
                </a:moveTo>
                <a:lnTo>
                  <a:pt x="0" y="6857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9806" y="1905916"/>
            <a:ext cx="1681070" cy="688349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0"/>
                </a:moveTo>
                <a:lnTo>
                  <a:pt x="167640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0856" y="2387129"/>
            <a:ext cx="29660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990527" algn="l"/>
              </a:tabLst>
            </a:pP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30" dirty="0"/>
              <a:t>Ide</a:t>
            </a:r>
            <a:r>
              <a:rPr spc="-25" dirty="0"/>
              <a:t>a</a:t>
            </a:r>
            <a:r>
              <a:rPr dirty="0"/>
              <a:t> </a:t>
            </a:r>
            <a:r>
              <a:rPr spc="-30" dirty="0"/>
              <a:t>o</a:t>
            </a:r>
            <a:r>
              <a:rPr spc="-15" dirty="0"/>
              <a:t>f</a:t>
            </a:r>
            <a:r>
              <a:rPr spc="-5" dirty="0"/>
              <a:t> </a:t>
            </a:r>
            <a:r>
              <a:rPr lang="en-US" spc="-30" dirty="0"/>
              <a:t>M</a:t>
            </a:r>
            <a:r>
              <a:rPr spc="-30" dirty="0"/>
              <a:t>aste</a:t>
            </a:r>
            <a:r>
              <a:rPr spc="-20" dirty="0"/>
              <a:t>r</a:t>
            </a:r>
            <a:r>
              <a:rPr spc="-5" dirty="0"/>
              <a:t> </a:t>
            </a:r>
            <a:r>
              <a:rPr lang="en-US" spc="-30" dirty="0"/>
              <a:t>T</a:t>
            </a:r>
            <a:r>
              <a:rPr spc="-30" dirty="0"/>
              <a:t>heorem</a:t>
            </a: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5D60E85-2028-406E-B691-9F8C761AD97C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165033" y="1305096"/>
            <a:ext cx="2619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Recursion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tree: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7434" y="3634438"/>
            <a:ext cx="534886" cy="1453182"/>
          </a:xfrm>
          <a:custGeom>
            <a:avLst/>
            <a:gdLst/>
            <a:ahLst/>
            <a:cxnLst/>
            <a:rect l="l" t="t" r="r" b="b"/>
            <a:pathLst>
              <a:path w="533400" h="1447800">
                <a:moveTo>
                  <a:pt x="533400" y="0"/>
                </a:moveTo>
                <a:lnTo>
                  <a:pt x="0" y="1447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5178" y="2594265"/>
            <a:ext cx="1390703" cy="1040171"/>
          </a:xfrm>
          <a:custGeom>
            <a:avLst/>
            <a:gdLst/>
            <a:ahLst/>
            <a:cxnLst/>
            <a:rect l="l" t="t" r="r" b="b"/>
            <a:pathLst>
              <a:path w="1386839" h="1036320">
                <a:moveTo>
                  <a:pt x="1386839" y="0"/>
                </a:moveTo>
                <a:lnTo>
                  <a:pt x="0" y="1036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5881" y="2594265"/>
            <a:ext cx="1665787" cy="963688"/>
          </a:xfrm>
          <a:custGeom>
            <a:avLst/>
            <a:gdLst/>
            <a:ahLst/>
            <a:cxnLst/>
            <a:rect l="l" t="t" r="r" b="b"/>
            <a:pathLst>
              <a:path w="1661160" h="960120">
                <a:moveTo>
                  <a:pt x="0" y="0"/>
                </a:moveTo>
                <a:lnTo>
                  <a:pt x="1661159" y="9601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735" y="2303629"/>
            <a:ext cx="1146184" cy="582548"/>
          </a:xfrm>
          <a:custGeom>
            <a:avLst/>
            <a:gdLst/>
            <a:ahLst/>
            <a:cxnLst/>
            <a:rect l="l" t="t" r="r" b="b"/>
            <a:pathLst>
              <a:path w="1143000" h="580389">
                <a:moveTo>
                  <a:pt x="0" y="0"/>
                </a:moveTo>
                <a:lnTo>
                  <a:pt x="0" y="579881"/>
                </a:lnTo>
                <a:lnTo>
                  <a:pt x="1142999" y="579881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8458" y="2402426"/>
            <a:ext cx="9882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28680" y="2288332"/>
            <a:ext cx="1146184" cy="581273"/>
          </a:xfrm>
          <a:custGeom>
            <a:avLst/>
            <a:gdLst/>
            <a:ahLst/>
            <a:cxnLst/>
            <a:rect l="l" t="t" r="r" b="b"/>
            <a:pathLst>
              <a:path w="1143000" h="579119">
                <a:moveTo>
                  <a:pt x="0" y="0"/>
                </a:moveTo>
                <a:lnTo>
                  <a:pt x="0" y="579120"/>
                </a:lnTo>
                <a:lnTo>
                  <a:pt x="1143000" y="57912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8995" y="4781687"/>
            <a:ext cx="958337" cy="581273"/>
          </a:xfrm>
          <a:custGeom>
            <a:avLst/>
            <a:gdLst/>
            <a:ahLst/>
            <a:cxnLst/>
            <a:rect l="l" t="t" r="r" b="b"/>
            <a:pathLst>
              <a:path w="955675" h="579120">
                <a:moveTo>
                  <a:pt x="0" y="0"/>
                </a:moveTo>
                <a:lnTo>
                  <a:pt x="0" y="579120"/>
                </a:lnTo>
                <a:lnTo>
                  <a:pt x="955548" y="579120"/>
                </a:lnTo>
                <a:lnTo>
                  <a:pt x="955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8718" y="4862800"/>
            <a:ext cx="799782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2651" y="3936547"/>
            <a:ext cx="745019" cy="752723"/>
          </a:xfrm>
          <a:custGeom>
            <a:avLst/>
            <a:gdLst/>
            <a:ahLst/>
            <a:cxnLst/>
            <a:rect l="l" t="t" r="r" b="b"/>
            <a:pathLst>
              <a:path w="742950" h="749935">
                <a:moveTo>
                  <a:pt x="742950" y="193547"/>
                </a:moveTo>
                <a:lnTo>
                  <a:pt x="196596" y="0"/>
                </a:lnTo>
                <a:lnTo>
                  <a:pt x="0" y="557021"/>
                </a:lnTo>
                <a:lnTo>
                  <a:pt x="546353" y="749807"/>
                </a:lnTo>
                <a:lnTo>
                  <a:pt x="742950" y="193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7400000">
            <a:off x="1063381" y="4066799"/>
            <a:ext cx="637196" cy="485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2"/>
              </a:lnSpc>
            </a:pPr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9606" y="1875322"/>
            <a:ext cx="229237" cy="4589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4123" y="1523500"/>
            <a:ext cx="830347" cy="581273"/>
          </a:xfrm>
          <a:custGeom>
            <a:avLst/>
            <a:gdLst/>
            <a:ahLst/>
            <a:cxnLst/>
            <a:rect l="l" t="t" r="r" b="b"/>
            <a:pathLst>
              <a:path w="828039" h="579119">
                <a:moveTo>
                  <a:pt x="0" y="0"/>
                </a:moveTo>
                <a:lnTo>
                  <a:pt x="0" y="579120"/>
                </a:lnTo>
                <a:lnTo>
                  <a:pt x="827532" y="579120"/>
                </a:lnTo>
                <a:lnTo>
                  <a:pt x="8275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3757" y="2128483"/>
            <a:ext cx="1193305" cy="129384"/>
          </a:xfrm>
          <a:custGeom>
            <a:avLst/>
            <a:gdLst/>
            <a:ahLst/>
            <a:cxnLst/>
            <a:rect l="l" t="t" r="r" b="b"/>
            <a:pathLst>
              <a:path w="1189989" h="128905">
                <a:moveTo>
                  <a:pt x="0" y="18287"/>
                </a:moveTo>
                <a:lnTo>
                  <a:pt x="39649" y="38046"/>
                </a:lnTo>
                <a:lnTo>
                  <a:pt x="84667" y="56113"/>
                </a:lnTo>
                <a:lnTo>
                  <a:pt x="134567" y="72397"/>
                </a:lnTo>
                <a:lnTo>
                  <a:pt x="188866" y="86807"/>
                </a:lnTo>
                <a:lnTo>
                  <a:pt x="247078" y="99250"/>
                </a:lnTo>
                <a:lnTo>
                  <a:pt x="308719" y="109636"/>
                </a:lnTo>
                <a:lnTo>
                  <a:pt x="373305" y="117873"/>
                </a:lnTo>
                <a:lnTo>
                  <a:pt x="440350" y="123870"/>
                </a:lnTo>
                <a:lnTo>
                  <a:pt x="509371" y="127535"/>
                </a:lnTo>
                <a:lnTo>
                  <a:pt x="579882" y="128777"/>
                </a:lnTo>
                <a:lnTo>
                  <a:pt x="618668" y="128403"/>
                </a:lnTo>
                <a:lnTo>
                  <a:pt x="657026" y="127291"/>
                </a:lnTo>
                <a:lnTo>
                  <a:pt x="732160" y="122919"/>
                </a:lnTo>
                <a:lnTo>
                  <a:pt x="804687" y="115795"/>
                </a:lnTo>
                <a:lnTo>
                  <a:pt x="874014" y="106052"/>
                </a:lnTo>
                <a:lnTo>
                  <a:pt x="939546" y="93821"/>
                </a:lnTo>
                <a:lnTo>
                  <a:pt x="1000688" y="79235"/>
                </a:lnTo>
                <a:lnTo>
                  <a:pt x="1056848" y="62428"/>
                </a:lnTo>
                <a:lnTo>
                  <a:pt x="1107429" y="43531"/>
                </a:lnTo>
                <a:lnTo>
                  <a:pt x="1151839" y="22677"/>
                </a:lnTo>
                <a:lnTo>
                  <a:pt x="1171543" y="11558"/>
                </a:lnTo>
                <a:lnTo>
                  <a:pt x="118948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29864" y="1821153"/>
            <a:ext cx="534886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484">
              <a:lnSpc>
                <a:spcPts val="3732"/>
              </a:lnSpc>
            </a:pP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32"/>
              </a:lnSpc>
            </a:pPr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3847" y="1622297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2688" y="3266552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3049" y="3282614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2994" y="3266552"/>
            <a:ext cx="1279905" cy="581273"/>
          </a:xfrm>
          <a:custGeom>
            <a:avLst/>
            <a:gdLst/>
            <a:ahLst/>
            <a:cxnLst/>
            <a:rect l="l" t="t" r="r" b="b"/>
            <a:pathLst>
              <a:path w="1276350" h="579120">
                <a:moveTo>
                  <a:pt x="0" y="0"/>
                </a:moveTo>
                <a:lnTo>
                  <a:pt x="0" y="579120"/>
                </a:lnTo>
                <a:lnTo>
                  <a:pt x="1276350" y="579120"/>
                </a:lnTo>
                <a:lnTo>
                  <a:pt x="127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2772" y="3258276"/>
            <a:ext cx="6216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332538" algn="l"/>
                <a:tab pos="2631954" algn="l"/>
                <a:tab pos="3243444" algn="l"/>
                <a:tab pos="6205347" algn="l"/>
              </a:tabLst>
            </a:pPr>
            <a:r>
              <a:rPr sz="4800" i="1" spc="-15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4800" i="1" spc="-534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7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4800" i="1" spc="-22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3809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4800" baseline="-2604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	</a:t>
            </a:r>
            <a:r>
              <a:rPr sz="4800" baseline="14756" dirty="0">
                <a:latin typeface="Times New Roman"/>
                <a:cs typeface="Times New Roman"/>
              </a:rPr>
              <a:t>…	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200" spc="4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82125" y="2968268"/>
            <a:ext cx="1375421" cy="131296"/>
          </a:xfrm>
          <a:custGeom>
            <a:avLst/>
            <a:gdLst/>
            <a:ahLst/>
            <a:cxnLst/>
            <a:rect l="l" t="t" r="r" b="b"/>
            <a:pathLst>
              <a:path w="1371600" h="130810">
                <a:moveTo>
                  <a:pt x="0" y="19812"/>
                </a:moveTo>
                <a:lnTo>
                  <a:pt x="45374" y="39571"/>
                </a:lnTo>
                <a:lnTo>
                  <a:pt x="96999" y="57637"/>
                </a:lnTo>
                <a:lnTo>
                  <a:pt x="154311" y="73921"/>
                </a:lnTo>
                <a:lnTo>
                  <a:pt x="216749" y="88331"/>
                </a:lnTo>
                <a:lnTo>
                  <a:pt x="283749" y="100774"/>
                </a:lnTo>
                <a:lnTo>
                  <a:pt x="354750" y="111160"/>
                </a:lnTo>
                <a:lnTo>
                  <a:pt x="429189" y="119397"/>
                </a:lnTo>
                <a:lnTo>
                  <a:pt x="467522" y="122682"/>
                </a:lnTo>
                <a:lnTo>
                  <a:pt x="506504" y="125394"/>
                </a:lnTo>
                <a:lnTo>
                  <a:pt x="546064" y="127524"/>
                </a:lnTo>
                <a:lnTo>
                  <a:pt x="586132" y="129060"/>
                </a:lnTo>
                <a:lnTo>
                  <a:pt x="626638" y="129989"/>
                </a:lnTo>
                <a:lnTo>
                  <a:pt x="667511" y="130302"/>
                </a:lnTo>
                <a:lnTo>
                  <a:pt x="712439" y="129922"/>
                </a:lnTo>
                <a:lnTo>
                  <a:pt x="756869" y="128793"/>
                </a:lnTo>
                <a:lnTo>
                  <a:pt x="800712" y="126933"/>
                </a:lnTo>
                <a:lnTo>
                  <a:pt x="843881" y="124358"/>
                </a:lnTo>
                <a:lnTo>
                  <a:pt x="886289" y="121086"/>
                </a:lnTo>
                <a:lnTo>
                  <a:pt x="927848" y="117134"/>
                </a:lnTo>
                <a:lnTo>
                  <a:pt x="968471" y="112519"/>
                </a:lnTo>
                <a:lnTo>
                  <a:pt x="1008071" y="107259"/>
                </a:lnTo>
                <a:lnTo>
                  <a:pt x="1046559" y="101369"/>
                </a:lnTo>
                <a:lnTo>
                  <a:pt x="1119853" y="87773"/>
                </a:lnTo>
                <a:lnTo>
                  <a:pt x="1187654" y="71868"/>
                </a:lnTo>
                <a:lnTo>
                  <a:pt x="1249263" y="53792"/>
                </a:lnTo>
                <a:lnTo>
                  <a:pt x="1303979" y="33681"/>
                </a:lnTo>
                <a:lnTo>
                  <a:pt x="1351103" y="11672"/>
                </a:lnTo>
                <a:lnTo>
                  <a:pt x="1371599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36505" y="2769546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231" y="1722356"/>
            <a:ext cx="105067" cy="3594714"/>
          </a:xfrm>
          <a:custGeom>
            <a:avLst/>
            <a:gdLst/>
            <a:ahLst/>
            <a:cxnLst/>
            <a:rect l="l" t="t" r="r" b="b"/>
            <a:pathLst>
              <a:path w="104775" h="3581400">
                <a:moveTo>
                  <a:pt x="104393" y="104393"/>
                </a:moveTo>
                <a:lnTo>
                  <a:pt x="51815" y="0"/>
                </a:lnTo>
                <a:lnTo>
                  <a:pt x="0" y="104393"/>
                </a:lnTo>
                <a:lnTo>
                  <a:pt x="34290" y="81701"/>
                </a:lnTo>
                <a:lnTo>
                  <a:pt x="34290" y="70103"/>
                </a:lnTo>
                <a:lnTo>
                  <a:pt x="69341" y="70103"/>
                </a:lnTo>
                <a:lnTo>
                  <a:pt x="69341" y="81533"/>
                </a:lnTo>
                <a:lnTo>
                  <a:pt x="104393" y="104393"/>
                </a:lnTo>
                <a:close/>
              </a:path>
              <a:path w="104775" h="3581400">
                <a:moveTo>
                  <a:pt x="51815" y="3511295"/>
                </a:moveTo>
                <a:lnTo>
                  <a:pt x="0" y="3476244"/>
                </a:lnTo>
                <a:lnTo>
                  <a:pt x="34290" y="3545832"/>
                </a:lnTo>
                <a:lnTo>
                  <a:pt x="34290" y="3511295"/>
                </a:lnTo>
                <a:lnTo>
                  <a:pt x="51815" y="3511295"/>
                </a:lnTo>
                <a:close/>
              </a:path>
              <a:path w="104775" h="3581400">
                <a:moveTo>
                  <a:pt x="51815" y="70103"/>
                </a:moveTo>
                <a:lnTo>
                  <a:pt x="34290" y="70103"/>
                </a:lnTo>
                <a:lnTo>
                  <a:pt x="34290" y="81701"/>
                </a:lnTo>
                <a:lnTo>
                  <a:pt x="51815" y="70103"/>
                </a:lnTo>
                <a:close/>
              </a:path>
              <a:path w="104775" h="3581400">
                <a:moveTo>
                  <a:pt x="69341" y="3499611"/>
                </a:moveTo>
                <a:lnTo>
                  <a:pt x="69341" y="81533"/>
                </a:lnTo>
                <a:lnTo>
                  <a:pt x="51815" y="70103"/>
                </a:lnTo>
                <a:lnTo>
                  <a:pt x="34290" y="81701"/>
                </a:lnTo>
                <a:lnTo>
                  <a:pt x="34290" y="3499440"/>
                </a:lnTo>
                <a:lnTo>
                  <a:pt x="51815" y="3511295"/>
                </a:lnTo>
                <a:lnTo>
                  <a:pt x="69341" y="3499611"/>
                </a:lnTo>
                <a:close/>
              </a:path>
              <a:path w="104775" h="3581400">
                <a:moveTo>
                  <a:pt x="69341" y="3546348"/>
                </a:moveTo>
                <a:lnTo>
                  <a:pt x="69341" y="3511295"/>
                </a:lnTo>
                <a:lnTo>
                  <a:pt x="34290" y="3511295"/>
                </a:lnTo>
                <a:lnTo>
                  <a:pt x="34290" y="3545832"/>
                </a:lnTo>
                <a:lnTo>
                  <a:pt x="51815" y="3581400"/>
                </a:lnTo>
                <a:lnTo>
                  <a:pt x="69341" y="3546348"/>
                </a:lnTo>
                <a:close/>
              </a:path>
              <a:path w="104775" h="3581400">
                <a:moveTo>
                  <a:pt x="69341" y="81533"/>
                </a:moveTo>
                <a:lnTo>
                  <a:pt x="69341" y="70103"/>
                </a:lnTo>
                <a:lnTo>
                  <a:pt x="51815" y="70103"/>
                </a:lnTo>
                <a:lnTo>
                  <a:pt x="69341" y="81533"/>
                </a:lnTo>
                <a:close/>
              </a:path>
              <a:path w="104775" h="3581400">
                <a:moveTo>
                  <a:pt x="104393" y="3476244"/>
                </a:moveTo>
                <a:lnTo>
                  <a:pt x="51815" y="3511295"/>
                </a:lnTo>
                <a:lnTo>
                  <a:pt x="69341" y="3511295"/>
                </a:lnTo>
                <a:lnTo>
                  <a:pt x="69341" y="3546348"/>
                </a:lnTo>
                <a:lnTo>
                  <a:pt x="104393" y="347624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0" y="2869605"/>
            <a:ext cx="1307923" cy="458900"/>
          </a:xfrm>
          <a:custGeom>
            <a:avLst/>
            <a:gdLst/>
            <a:ahLst/>
            <a:cxnLst/>
            <a:rect l="l" t="t" r="r" b="b"/>
            <a:pathLst>
              <a:path w="1304290" h="457200">
                <a:moveTo>
                  <a:pt x="0" y="0"/>
                </a:moveTo>
                <a:lnTo>
                  <a:pt x="0" y="457200"/>
                </a:lnTo>
                <a:lnTo>
                  <a:pt x="1303782" y="457200"/>
                </a:lnTo>
                <a:lnTo>
                  <a:pt x="1303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7354" y="2951489"/>
            <a:ext cx="11480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9A9A"/>
                </a:solidFill>
                <a:latin typeface="Times New Roman"/>
                <a:cs typeface="Times New Roman"/>
              </a:rPr>
              <a:t>lo</a:t>
            </a:r>
            <a:r>
              <a:rPr sz="2400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sz="2400" spc="19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4633" y="3110134"/>
            <a:ext cx="1279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1600" i="1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01237" y="1798839"/>
            <a:ext cx="2674429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27317" y="1591703"/>
            <a:ext cx="6711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37714" y="2356536"/>
            <a:ext cx="12487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43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3992" y="3290031"/>
            <a:ext cx="15161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200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spc="-11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n/b</a:t>
            </a:r>
            <a:r>
              <a:rPr sz="3200" spc="-15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35131" y="2563672"/>
            <a:ext cx="764123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8947" y="3557955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28162" y="4192255"/>
            <a:ext cx="433003" cy="4334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73983" y="4169821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5074920" y="1428750"/>
                </a:moveTo>
                <a:lnTo>
                  <a:pt x="5074920" y="285750"/>
                </a:lnTo>
                <a:lnTo>
                  <a:pt x="5073972" y="262325"/>
                </a:lnTo>
                <a:lnTo>
                  <a:pt x="5066611" y="217107"/>
                </a:lnTo>
                <a:lnTo>
                  <a:pt x="5052453" y="174557"/>
                </a:lnTo>
                <a:lnTo>
                  <a:pt x="5032088" y="135265"/>
                </a:lnTo>
                <a:lnTo>
                  <a:pt x="5006107" y="99820"/>
                </a:lnTo>
                <a:lnTo>
                  <a:pt x="4975099" y="68812"/>
                </a:lnTo>
                <a:lnTo>
                  <a:pt x="4939654" y="42831"/>
                </a:lnTo>
                <a:lnTo>
                  <a:pt x="4900362" y="22467"/>
                </a:lnTo>
                <a:lnTo>
                  <a:pt x="4857812" y="8309"/>
                </a:lnTo>
                <a:lnTo>
                  <a:pt x="4812595" y="947"/>
                </a:lnTo>
                <a:lnTo>
                  <a:pt x="4789170" y="0"/>
                </a:lnTo>
                <a:lnTo>
                  <a:pt x="285750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7571" y="4093337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5074920" y="1428750"/>
                </a:moveTo>
                <a:lnTo>
                  <a:pt x="5074920" y="285750"/>
                </a:lnTo>
                <a:lnTo>
                  <a:pt x="5073972" y="262325"/>
                </a:lnTo>
                <a:lnTo>
                  <a:pt x="5066611" y="217107"/>
                </a:lnTo>
                <a:lnTo>
                  <a:pt x="5052453" y="174557"/>
                </a:lnTo>
                <a:lnTo>
                  <a:pt x="5032088" y="135265"/>
                </a:lnTo>
                <a:lnTo>
                  <a:pt x="5006107" y="99820"/>
                </a:lnTo>
                <a:lnTo>
                  <a:pt x="4975099" y="68812"/>
                </a:lnTo>
                <a:lnTo>
                  <a:pt x="4939654" y="42831"/>
                </a:lnTo>
                <a:lnTo>
                  <a:pt x="4900362" y="22467"/>
                </a:lnTo>
                <a:lnTo>
                  <a:pt x="4857812" y="8309"/>
                </a:lnTo>
                <a:lnTo>
                  <a:pt x="4812595" y="947"/>
                </a:lnTo>
                <a:lnTo>
                  <a:pt x="4789170" y="0"/>
                </a:lnTo>
                <a:lnTo>
                  <a:pt x="285750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97571" y="4093337"/>
            <a:ext cx="5089056" cy="1720874"/>
          </a:xfrm>
          <a:custGeom>
            <a:avLst/>
            <a:gdLst/>
            <a:ahLst/>
            <a:cxnLst/>
            <a:rect l="l" t="t" r="r" b="b"/>
            <a:pathLst>
              <a:path w="5074920" h="1714500">
                <a:moveTo>
                  <a:pt x="285750" y="0"/>
                </a:move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4789170" y="1714500"/>
                </a:lnTo>
                <a:lnTo>
                  <a:pt x="4835500" y="1710757"/>
                </a:lnTo>
                <a:lnTo>
                  <a:pt x="4879457" y="1699924"/>
                </a:lnTo>
                <a:lnTo>
                  <a:pt x="4920452" y="1682589"/>
                </a:lnTo>
                <a:lnTo>
                  <a:pt x="4957895" y="1659343"/>
                </a:lnTo>
                <a:lnTo>
                  <a:pt x="4991195" y="1630775"/>
                </a:lnTo>
                <a:lnTo>
                  <a:pt x="5019763" y="1597474"/>
                </a:lnTo>
                <a:lnTo>
                  <a:pt x="5043010" y="1560032"/>
                </a:lnTo>
                <a:lnTo>
                  <a:pt x="5060344" y="1519037"/>
                </a:lnTo>
                <a:lnTo>
                  <a:pt x="5071178" y="1475080"/>
                </a:lnTo>
                <a:lnTo>
                  <a:pt x="5074920" y="1428750"/>
                </a:lnTo>
                <a:lnTo>
                  <a:pt x="5074920" y="285750"/>
                </a:lnTo>
                <a:lnTo>
                  <a:pt x="5071178" y="239419"/>
                </a:lnTo>
                <a:lnTo>
                  <a:pt x="5060344" y="195462"/>
                </a:lnTo>
                <a:lnTo>
                  <a:pt x="5043010" y="154467"/>
                </a:lnTo>
                <a:lnTo>
                  <a:pt x="5019763" y="117024"/>
                </a:lnTo>
                <a:lnTo>
                  <a:pt x="4991195" y="83724"/>
                </a:lnTo>
                <a:lnTo>
                  <a:pt x="4957895" y="55156"/>
                </a:lnTo>
                <a:lnTo>
                  <a:pt x="4920452" y="31910"/>
                </a:lnTo>
                <a:lnTo>
                  <a:pt x="4879457" y="14575"/>
                </a:lnTo>
                <a:lnTo>
                  <a:pt x="4835500" y="3742"/>
                </a:lnTo>
                <a:lnTo>
                  <a:pt x="4789170" y="0"/>
                </a:lnTo>
                <a:lnTo>
                  <a:pt x="28575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254324" y="4862800"/>
            <a:ext cx="1612299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22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log</a:t>
            </a:r>
            <a:r>
              <a:rPr sz="3200" i="1" spc="7" baseline="13227" dirty="0">
                <a:solidFill>
                  <a:srgbClr val="009A9A"/>
                </a:solidFill>
                <a:latin typeface="Times New Roman"/>
                <a:cs typeface="Times New Roman"/>
              </a:rPr>
              <a:t>b</a:t>
            </a:r>
            <a:r>
              <a:rPr sz="3200" i="1" baseline="26455" dirty="0">
                <a:solidFill>
                  <a:srgbClr val="009A9A"/>
                </a:solidFill>
                <a:latin typeface="Times New Roman"/>
                <a:cs typeface="Times New Roman"/>
              </a:rPr>
              <a:t>a</a:t>
            </a:r>
            <a:r>
              <a:rPr sz="3400" i="1" spc="-105" dirty="0">
                <a:solidFill>
                  <a:srgbClr val="009A9A"/>
                </a:solidFill>
                <a:latin typeface="Symbol"/>
                <a:cs typeface="Symbol"/>
              </a:rPr>
              <a:t></a:t>
            </a:r>
            <a:r>
              <a:rPr sz="3400" i="1" spc="-43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9A9A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70017" y="5477685"/>
            <a:ext cx="1757482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397980" y="5600559"/>
            <a:ext cx="1300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spc="-35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200" i="1" spc="-34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))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44"/>
          <p:cNvSpPr txBox="1"/>
          <p:nvPr/>
        </p:nvSpPr>
        <p:spPr>
          <a:xfrm>
            <a:off x="2049399" y="4108343"/>
            <a:ext cx="4926438" cy="20108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weight decreases geometrically from the root to the leaves. The root holds a constant fraction of the total weight.</a:t>
            </a:r>
          </a:p>
          <a:p>
            <a:pPr marL="12739"/>
            <a:endParaRPr lang="en-US" sz="2800" baseline="-1190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21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30" dirty="0"/>
              <a:t>Appendix</a:t>
            </a:r>
            <a:r>
              <a:rPr spc="-15" dirty="0"/>
              <a:t>:</a:t>
            </a:r>
            <a:r>
              <a:rPr spc="5" dirty="0"/>
              <a:t> </a:t>
            </a:r>
            <a:r>
              <a:rPr spc="-25" dirty="0"/>
              <a:t>geometric</a:t>
            </a:r>
            <a:r>
              <a:rPr dirty="0"/>
              <a:t> </a:t>
            </a:r>
            <a:r>
              <a:rPr spc="-25" dirty="0"/>
              <a:t>series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CB9178E-6646-4F53-B87B-D9F99DBA56B1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830016" y="2890807"/>
            <a:ext cx="1213681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055" y="0"/>
                </a:lnTo>
              </a:path>
            </a:pathLst>
          </a:custGeom>
          <a:ln w="633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2748" y="2823495"/>
            <a:ext cx="7666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0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spc="-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9219" y="2631291"/>
            <a:ext cx="421668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175925" algn="l"/>
              </a:tabLst>
            </a:pP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0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i="1" spc="-17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176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600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28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326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lang="en-US" sz="3200" spc="326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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176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600" i="1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n	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r>
              <a:rPr sz="3200" spc="-30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baseline="33854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4800" spc="-752" baseline="3385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spc="-30" baseline="33854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4800" spc="-82" baseline="3385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4800" i="1" spc="-22" baseline="33854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4800" baseline="3385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152" y="2446597"/>
            <a:ext cx="49859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110" baseline="3000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2400" spc="-135" baseline="3000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2400" baseline="300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2400" baseline="30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87" y="2614101"/>
            <a:ext cx="1414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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6850" y="4206834"/>
            <a:ext cx="706813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633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85918" y="4177403"/>
            <a:ext cx="7666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0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200" spc="-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513" y="3718340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7475" y="3866905"/>
            <a:ext cx="26107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r>
              <a:rPr sz="3200" spc="-507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i="1" spc="-17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i="1" spc="176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600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28" baseline="3356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326" dirty="0">
                <a:solidFill>
                  <a:srgbClr val="009A9A"/>
                </a:solidFill>
                <a:latin typeface="Symbol"/>
                <a:cs typeface="Symbol"/>
              </a:rPr>
              <a:t></a:t>
            </a:r>
            <a:r>
              <a:rPr lang="en-US" sz="3200" spc="326" dirty="0">
                <a:solidFill>
                  <a:srgbClr val="009A9A"/>
                </a:solidFill>
                <a:latin typeface="Symbol"/>
                <a:cs typeface="Symbol"/>
                <a:sym typeface="Symbol"/>
              </a:rPr>
              <a:t></a:t>
            </a:r>
            <a:r>
              <a:rPr sz="3200" spc="-396" dirty="0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Symbol"/>
                <a:cs typeface="Symbol"/>
              </a:rPr>
              <a:t>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6872" y="3988298"/>
            <a:ext cx="15817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|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x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&lt;</a:t>
            </a:r>
            <a:r>
              <a:rPr sz="32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2461" y="5314601"/>
            <a:ext cx="1396434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6" marR="5096" indent="-28664">
              <a:lnSpc>
                <a:spcPts val="2167"/>
              </a:lnSpc>
            </a:pPr>
            <a:r>
              <a:rPr sz="2000" spc="-10" dirty="0">
                <a:latin typeface="Times New Roman"/>
                <a:cs typeface="Times New Roman"/>
              </a:rPr>
              <a:t>Return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last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slid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viewed.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>
            <a:hlinkClick r:id="rId3" action="ppaction://hlinksldjump"/>
          </p:cNvPr>
          <p:cNvSpPr/>
          <p:nvPr/>
        </p:nvSpPr>
        <p:spPr>
          <a:xfrm>
            <a:off x="7934139" y="5318901"/>
            <a:ext cx="458474" cy="535383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400"/>
                </a:lnTo>
                <a:lnTo>
                  <a:pt x="457200" y="533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4139" y="5318264"/>
            <a:ext cx="458474" cy="29956"/>
          </a:xfrm>
          <a:custGeom>
            <a:avLst/>
            <a:gdLst/>
            <a:ahLst/>
            <a:cxnLst/>
            <a:rect l="l" t="t" r="r" b="b"/>
            <a:pathLst>
              <a:path w="457200" h="29845">
                <a:moveTo>
                  <a:pt x="0" y="29464"/>
                </a:moveTo>
                <a:lnTo>
                  <a:pt x="457200" y="29464"/>
                </a:lnTo>
                <a:lnTo>
                  <a:pt x="457200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8275" y="5318901"/>
            <a:ext cx="0" cy="535383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9463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34139" y="5825220"/>
            <a:ext cx="458474" cy="29318"/>
          </a:xfrm>
          <a:custGeom>
            <a:avLst/>
            <a:gdLst/>
            <a:ahLst/>
            <a:cxnLst/>
            <a:rect l="l" t="t" r="r" b="b"/>
            <a:pathLst>
              <a:path w="457200" h="29210">
                <a:moveTo>
                  <a:pt x="457200" y="28955"/>
                </a:moveTo>
                <a:lnTo>
                  <a:pt x="428243" y="0"/>
                </a:lnTo>
                <a:lnTo>
                  <a:pt x="28193" y="0"/>
                </a:lnTo>
                <a:lnTo>
                  <a:pt x="0" y="28955"/>
                </a:lnTo>
                <a:lnTo>
                  <a:pt x="457200" y="2895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63576" y="5318901"/>
            <a:ext cx="29290" cy="535383"/>
          </a:xfrm>
          <a:custGeom>
            <a:avLst/>
            <a:gdLst/>
            <a:ahLst/>
            <a:cxnLst/>
            <a:rect l="l" t="t" r="r" b="b"/>
            <a:pathLst>
              <a:path w="29209" h="533400">
                <a:moveTo>
                  <a:pt x="28956" y="533400"/>
                </a:moveTo>
                <a:lnTo>
                  <a:pt x="28956" y="0"/>
                </a:lnTo>
                <a:lnTo>
                  <a:pt x="0" y="28194"/>
                </a:lnTo>
                <a:lnTo>
                  <a:pt x="0" y="504444"/>
                </a:lnTo>
                <a:lnTo>
                  <a:pt x="28956" y="53340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19720" y="5442804"/>
            <a:ext cx="286546" cy="286812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79070" y="279420"/>
                </a:moveTo>
                <a:lnTo>
                  <a:pt x="179070" y="179070"/>
                </a:lnTo>
                <a:lnTo>
                  <a:pt x="176244" y="193062"/>
                </a:lnTo>
                <a:lnTo>
                  <a:pt x="168534" y="204464"/>
                </a:lnTo>
                <a:lnTo>
                  <a:pt x="157095" y="212122"/>
                </a:lnTo>
                <a:lnTo>
                  <a:pt x="107442" y="214883"/>
                </a:lnTo>
                <a:lnTo>
                  <a:pt x="93449" y="212057"/>
                </a:lnTo>
                <a:lnTo>
                  <a:pt x="82047" y="204348"/>
                </a:lnTo>
                <a:lnTo>
                  <a:pt x="74389" y="192908"/>
                </a:lnTo>
                <a:lnTo>
                  <a:pt x="71628" y="71628"/>
                </a:lnTo>
                <a:lnTo>
                  <a:pt x="0" y="71628"/>
                </a:lnTo>
                <a:lnTo>
                  <a:pt x="0" y="179070"/>
                </a:lnTo>
                <a:lnTo>
                  <a:pt x="991" y="193587"/>
                </a:lnTo>
                <a:lnTo>
                  <a:pt x="14830" y="233115"/>
                </a:lnTo>
                <a:lnTo>
                  <a:pt x="42246" y="263830"/>
                </a:lnTo>
                <a:lnTo>
                  <a:pt x="79742" y="282163"/>
                </a:lnTo>
                <a:lnTo>
                  <a:pt x="143256" y="285750"/>
                </a:lnTo>
                <a:lnTo>
                  <a:pt x="157949" y="284758"/>
                </a:lnTo>
                <a:lnTo>
                  <a:pt x="172031" y="281873"/>
                </a:lnTo>
                <a:lnTo>
                  <a:pt x="179070" y="279420"/>
                </a:lnTo>
                <a:close/>
              </a:path>
              <a:path w="285750" h="285750">
                <a:moveTo>
                  <a:pt x="285750" y="71628"/>
                </a:moveTo>
                <a:lnTo>
                  <a:pt x="214884" y="0"/>
                </a:lnTo>
                <a:lnTo>
                  <a:pt x="143256" y="71628"/>
                </a:lnTo>
                <a:lnTo>
                  <a:pt x="179070" y="71628"/>
                </a:lnTo>
                <a:lnTo>
                  <a:pt x="179070" y="279420"/>
                </a:lnTo>
                <a:lnTo>
                  <a:pt x="219646" y="254031"/>
                </a:lnTo>
                <a:lnTo>
                  <a:pt x="242585" y="219738"/>
                </a:lnTo>
                <a:lnTo>
                  <a:pt x="250697" y="71628"/>
                </a:lnTo>
                <a:lnTo>
                  <a:pt x="285750" y="71628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hlinkClick r:id="rId3" action="ppaction://hlinksldjump"/>
          </p:cNvPr>
          <p:cNvSpPr/>
          <p:nvPr/>
        </p:nvSpPr>
        <p:spPr>
          <a:xfrm>
            <a:off x="8019720" y="5442804"/>
            <a:ext cx="286546" cy="286812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71628"/>
                </a:moveTo>
                <a:lnTo>
                  <a:pt x="214884" y="0"/>
                </a:lnTo>
                <a:lnTo>
                  <a:pt x="143256" y="71628"/>
                </a:lnTo>
                <a:lnTo>
                  <a:pt x="179070" y="71628"/>
                </a:lnTo>
                <a:lnTo>
                  <a:pt x="179070" y="179070"/>
                </a:lnTo>
                <a:lnTo>
                  <a:pt x="176244" y="193062"/>
                </a:lnTo>
                <a:lnTo>
                  <a:pt x="168534" y="204464"/>
                </a:lnTo>
                <a:lnTo>
                  <a:pt x="157095" y="212122"/>
                </a:lnTo>
                <a:lnTo>
                  <a:pt x="107442" y="214883"/>
                </a:lnTo>
                <a:lnTo>
                  <a:pt x="93449" y="212057"/>
                </a:lnTo>
                <a:lnTo>
                  <a:pt x="82047" y="204348"/>
                </a:lnTo>
                <a:lnTo>
                  <a:pt x="74389" y="192908"/>
                </a:lnTo>
                <a:lnTo>
                  <a:pt x="71628" y="71628"/>
                </a:lnTo>
                <a:lnTo>
                  <a:pt x="0" y="71628"/>
                </a:lnTo>
                <a:lnTo>
                  <a:pt x="0" y="179070"/>
                </a:lnTo>
                <a:lnTo>
                  <a:pt x="991" y="193587"/>
                </a:lnTo>
                <a:lnTo>
                  <a:pt x="14830" y="233115"/>
                </a:lnTo>
                <a:lnTo>
                  <a:pt x="42246" y="263830"/>
                </a:lnTo>
                <a:lnTo>
                  <a:pt x="79742" y="282163"/>
                </a:lnTo>
                <a:lnTo>
                  <a:pt x="143256" y="285750"/>
                </a:lnTo>
                <a:lnTo>
                  <a:pt x="157949" y="284758"/>
                </a:lnTo>
                <a:lnTo>
                  <a:pt x="197840" y="270947"/>
                </a:lnTo>
                <a:lnTo>
                  <a:pt x="228725" y="243657"/>
                </a:lnTo>
                <a:lnTo>
                  <a:pt x="247108" y="206457"/>
                </a:lnTo>
                <a:lnTo>
                  <a:pt x="250697" y="71628"/>
                </a:lnTo>
                <a:lnTo>
                  <a:pt x="285750" y="716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4139" y="5318901"/>
            <a:ext cx="458474" cy="535383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0" y="533400"/>
                </a:lnTo>
                <a:lnTo>
                  <a:pt x="457200" y="5334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2411" y="5347200"/>
            <a:ext cx="401164" cy="478020"/>
          </a:xfrm>
          <a:custGeom>
            <a:avLst/>
            <a:gdLst/>
            <a:ahLst/>
            <a:cxnLst/>
            <a:rect l="l" t="t" r="r" b="b"/>
            <a:pathLst>
              <a:path w="400050" h="476250">
                <a:moveTo>
                  <a:pt x="0" y="0"/>
                </a:moveTo>
                <a:lnTo>
                  <a:pt x="0" y="476250"/>
                </a:lnTo>
                <a:lnTo>
                  <a:pt x="400050" y="476250"/>
                </a:lnTo>
                <a:lnTo>
                  <a:pt x="4000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34140" y="5318901"/>
            <a:ext cx="28655" cy="28681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28193" y="28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34140" y="5825220"/>
            <a:ext cx="28655" cy="29318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8955"/>
                </a:moveTo>
                <a:lnTo>
                  <a:pt x="281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3576" y="5825220"/>
            <a:ext cx="29290" cy="29318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28956" y="289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3576" y="5318901"/>
            <a:ext cx="29290" cy="28681"/>
          </a:xfrm>
          <a:custGeom>
            <a:avLst/>
            <a:gdLst/>
            <a:ahLst/>
            <a:cxnLst/>
            <a:rect l="l" t="t" r="r" b="b"/>
            <a:pathLst>
              <a:path w="29209" h="28575">
                <a:moveTo>
                  <a:pt x="28956" y="0"/>
                </a:moveTo>
                <a:lnTo>
                  <a:pt x="0" y="28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63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13"/>
            <a:r>
              <a:rPr spc="-20" dirty="0"/>
              <a:t>Set </a:t>
            </a:r>
            <a:r>
              <a:rPr lang="en-US" spc="-20" dirty="0"/>
              <a:t>D</a:t>
            </a:r>
            <a:r>
              <a:rPr spc="-20" dirty="0"/>
              <a:t>efinition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25" dirty="0"/>
              <a:t>O-</a:t>
            </a:r>
            <a:r>
              <a:rPr lang="en-US" spc="-25" dirty="0"/>
              <a:t>N</a:t>
            </a:r>
            <a:r>
              <a:rPr spc="-25" dirty="0"/>
              <a:t>otation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81B4D96-4198-470A-A18E-94C7A1C33C31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904212" y="2180011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7391400" y="1709165"/>
                </a:moveTo>
                <a:lnTo>
                  <a:pt x="7391400" y="342137"/>
                </a:lnTo>
                <a:lnTo>
                  <a:pt x="7390265" y="314074"/>
                </a:lnTo>
                <a:lnTo>
                  <a:pt x="7381457" y="259912"/>
                </a:lnTo>
                <a:lnTo>
                  <a:pt x="7364515" y="208954"/>
                </a:lnTo>
                <a:lnTo>
                  <a:pt x="7340144" y="161906"/>
                </a:lnTo>
                <a:lnTo>
                  <a:pt x="7309047" y="119470"/>
                </a:lnTo>
                <a:lnTo>
                  <a:pt x="7271929" y="82352"/>
                </a:lnTo>
                <a:lnTo>
                  <a:pt x="7229493" y="51255"/>
                </a:lnTo>
                <a:lnTo>
                  <a:pt x="7182445" y="26884"/>
                </a:lnTo>
                <a:lnTo>
                  <a:pt x="7131487" y="9942"/>
                </a:lnTo>
                <a:lnTo>
                  <a:pt x="7077325" y="1134"/>
                </a:lnTo>
                <a:lnTo>
                  <a:pt x="7049261" y="0"/>
                </a:lnTo>
                <a:lnTo>
                  <a:pt x="342137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799" y="2103527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7391400" y="1709165"/>
                </a:moveTo>
                <a:lnTo>
                  <a:pt x="7391400" y="342137"/>
                </a:lnTo>
                <a:lnTo>
                  <a:pt x="7390265" y="314074"/>
                </a:lnTo>
                <a:lnTo>
                  <a:pt x="7381457" y="259912"/>
                </a:lnTo>
                <a:lnTo>
                  <a:pt x="7364515" y="208954"/>
                </a:lnTo>
                <a:lnTo>
                  <a:pt x="7340144" y="161906"/>
                </a:lnTo>
                <a:lnTo>
                  <a:pt x="7309047" y="119470"/>
                </a:lnTo>
                <a:lnTo>
                  <a:pt x="7271929" y="82352"/>
                </a:lnTo>
                <a:lnTo>
                  <a:pt x="7229493" y="51255"/>
                </a:lnTo>
                <a:lnTo>
                  <a:pt x="7182445" y="26884"/>
                </a:lnTo>
                <a:lnTo>
                  <a:pt x="7131487" y="9942"/>
                </a:lnTo>
                <a:lnTo>
                  <a:pt x="7077325" y="1134"/>
                </a:lnTo>
                <a:lnTo>
                  <a:pt x="7049261" y="0"/>
                </a:lnTo>
                <a:lnTo>
                  <a:pt x="342137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799" y="2103527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342137" y="0"/>
                </a:move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lnTo>
                  <a:pt x="7391400" y="342137"/>
                </a:lnTo>
                <a:lnTo>
                  <a:pt x="7386922" y="286636"/>
                </a:lnTo>
                <a:lnTo>
                  <a:pt x="7373959" y="233988"/>
                </a:lnTo>
                <a:lnTo>
                  <a:pt x="7353214" y="184897"/>
                </a:lnTo>
                <a:lnTo>
                  <a:pt x="7325392" y="140067"/>
                </a:lnTo>
                <a:lnTo>
                  <a:pt x="7291196" y="100202"/>
                </a:lnTo>
                <a:lnTo>
                  <a:pt x="7251332" y="66007"/>
                </a:lnTo>
                <a:lnTo>
                  <a:pt x="7206502" y="38185"/>
                </a:lnTo>
                <a:lnTo>
                  <a:pt x="7157411" y="17440"/>
                </a:lnTo>
                <a:lnTo>
                  <a:pt x="7104763" y="4477"/>
                </a:lnTo>
                <a:lnTo>
                  <a:pt x="7049261" y="0"/>
                </a:lnTo>
                <a:lnTo>
                  <a:pt x="34213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2099" y="2289234"/>
            <a:ext cx="592107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600"/>
              </a:spcBef>
            </a:pPr>
            <a:r>
              <a:rPr lang="en-US"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)) = {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| </a:t>
            </a:r>
            <a:r>
              <a:rPr lang="en-US" sz="3600" spc="-10" dirty="0">
                <a:latin typeface="Times New Roman"/>
                <a:cs typeface="Times New Roman"/>
              </a:rPr>
              <a:t>if there exist constants </a:t>
            </a:r>
            <a:r>
              <a:rPr lang="en-US"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5" dirty="0">
                <a:latin typeface="Times New Roman"/>
                <a:cs typeface="Times New Roman"/>
              </a:rPr>
              <a:t>,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 0</a:t>
            </a:r>
            <a:r>
              <a:rPr lang="en-US" sz="3600" spc="-5" dirty="0">
                <a:latin typeface="Times New Roman"/>
                <a:cs typeface="Times New Roman"/>
              </a:rPr>
              <a:t> such that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</a:t>
            </a:r>
            <a:r>
              <a:rPr lang="en-US" sz="36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dirty="0">
                <a:latin typeface="Times New Roman"/>
                <a:cs typeface="Times New Roman"/>
              </a:rPr>
              <a:t>for </a:t>
            </a:r>
            <a:r>
              <a:rPr lang="en-US" sz="3600" spc="-15" dirty="0">
                <a:latin typeface="Times New Roman"/>
                <a:cs typeface="Times New Roman"/>
              </a:rPr>
              <a:t>all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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 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}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endParaRPr sz="5400" baseline="-9259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124" y="4310342"/>
            <a:ext cx="72228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4318"/>
              </a:spcBef>
              <a:tabLst>
                <a:tab pos="2025560" algn="l"/>
              </a:tabLst>
            </a:pPr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1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25" dirty="0"/>
              <a:t>Macro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ubstitution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FE488CE-7C38-4D6B-A016-C4DC8C5ABADA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4863" y="1765894"/>
            <a:ext cx="7884471" cy="92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71"/>
              </a:lnSpc>
              <a:tabLst>
                <a:tab pos="2586092" algn="l"/>
              </a:tabLst>
            </a:pPr>
            <a:r>
              <a:rPr sz="36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Convention:	</a:t>
            </a:r>
            <a:r>
              <a:rPr sz="3600" spc="-20" dirty="0">
                <a:latin typeface="Times New Roman"/>
                <a:cs typeface="Times New Roman"/>
              </a:rPr>
              <a:t>A se</a:t>
            </a:r>
            <a:r>
              <a:rPr sz="3600" spc="-10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formula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represents an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anonymous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function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the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set.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0637" y="2896266"/>
            <a:ext cx="4325570" cy="222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1266930" indent="-637"/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spc="-20" dirty="0">
                <a:latin typeface="Times New Roman"/>
                <a:cs typeface="Times New Roman"/>
              </a:rPr>
              <a:t>means</a:t>
            </a:r>
            <a:endParaRPr sz="3600">
              <a:latin typeface="Times New Roman"/>
              <a:cs typeface="Times New Roman"/>
            </a:endParaRPr>
          </a:p>
          <a:p>
            <a:pPr marL="12739">
              <a:spcBef>
                <a:spcPts val="5"/>
              </a:spcBef>
            </a:pP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2739">
              <a:spcBef>
                <a:spcPts val="60"/>
              </a:spcBef>
            </a:pP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25" dirty="0">
                <a:latin typeface="Times New Roman"/>
                <a:cs typeface="Times New Roman"/>
              </a:rPr>
              <a:t>som</a:t>
            </a:r>
            <a:r>
              <a:rPr sz="3600" spc="-2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600" spc="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835" y="2914669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spc="-25" dirty="0"/>
              <a:t>Macro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/>
              <a:t>ubstitution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3F7EDB4-5990-4B23-908C-038E602A930F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4863" y="1765894"/>
            <a:ext cx="7884471" cy="92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71"/>
              </a:lnSpc>
              <a:tabLst>
                <a:tab pos="2586092" algn="l"/>
              </a:tabLst>
            </a:pPr>
            <a:r>
              <a:rPr sz="36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Convention:	</a:t>
            </a:r>
            <a:r>
              <a:rPr sz="3600" spc="-20" dirty="0">
                <a:latin typeface="Times New Roman"/>
                <a:cs typeface="Times New Roman"/>
              </a:rPr>
              <a:t>A se</a:t>
            </a:r>
            <a:r>
              <a:rPr sz="3600" spc="-10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formula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represents an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anonymous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function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in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the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set.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0640" y="2896266"/>
            <a:ext cx="5242518" cy="279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2739"/>
            <a:r>
              <a:rPr sz="3600" spc="-20" dirty="0">
                <a:latin typeface="Times New Roman"/>
                <a:cs typeface="Times New Roman"/>
              </a:rPr>
              <a:t>means</a:t>
            </a:r>
            <a:endParaRPr sz="3600">
              <a:latin typeface="Times New Roman"/>
              <a:cs typeface="Times New Roman"/>
            </a:endParaRPr>
          </a:p>
          <a:p>
            <a:pPr marL="12739">
              <a:lnSpc>
                <a:spcPts val="4308"/>
              </a:lnSpc>
              <a:spcBef>
                <a:spcPts val="60"/>
              </a:spcBef>
            </a:pP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20" dirty="0">
                <a:latin typeface="Times New Roman"/>
                <a:cs typeface="Times New Roman"/>
              </a:rPr>
              <a:t>any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spc="-1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600" spc="-3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1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929337">
              <a:lnSpc>
                <a:spcPts val="4308"/>
              </a:lnSpc>
            </a:pP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+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929337">
              <a:spcBef>
                <a:spcPts val="60"/>
              </a:spcBef>
            </a:pP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25" dirty="0">
                <a:latin typeface="Times New Roman"/>
                <a:cs typeface="Times New Roman"/>
              </a:rPr>
              <a:t>som</a:t>
            </a:r>
            <a:r>
              <a:rPr sz="3600" spc="-2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h</a:t>
            </a:r>
            <a:r>
              <a:rPr sz="3600" spc="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835" y="2914658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39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Symbol"/>
                <a:cs typeface="Symbol"/>
              </a:rPr>
              <a:t></a:t>
            </a:r>
            <a:r>
              <a:rPr lang="en-US" spc="-20" dirty="0">
                <a:latin typeface="Times New Roman"/>
                <a:cs typeface="Times New Roman"/>
              </a:rPr>
              <a:t>-Notation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(Lower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Bounds)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pc="-5" dirty="0">
                <a:latin typeface="Times New Roman"/>
                <a:cs typeface="Times New Roman"/>
              </a:rPr>
              <a:t>O</a:t>
            </a:r>
            <a:r>
              <a:rPr lang="en-US" dirty="0"/>
              <a:t>-</a:t>
            </a:r>
            <a:r>
              <a:rPr lang="en-US" spc="-15" dirty="0"/>
              <a:t>notation</a:t>
            </a:r>
            <a:r>
              <a:rPr lang="en-US" dirty="0"/>
              <a:t> </a:t>
            </a:r>
            <a:r>
              <a:rPr lang="en-US" spc="-15" dirty="0"/>
              <a:t>is</a:t>
            </a:r>
            <a:r>
              <a:rPr lang="en-US" spc="-5" dirty="0"/>
              <a:t> </a:t>
            </a:r>
            <a:r>
              <a:rPr lang="en-US" spc="-20" dirty="0"/>
              <a:t>an</a:t>
            </a:r>
            <a:r>
              <a:rPr lang="en-US" spc="-5" dirty="0"/>
              <a:t> </a:t>
            </a:r>
            <a:r>
              <a:rPr lang="en-US" i="1" dirty="0">
                <a:latin typeface="Times New Roman"/>
                <a:cs typeface="Times New Roman"/>
              </a:rPr>
              <a:t>upper-bound</a:t>
            </a:r>
            <a:r>
              <a:rPr lang="en-US" i="1" spc="-5" dirty="0">
                <a:latin typeface="Times New Roman"/>
                <a:cs typeface="Times New Roman"/>
              </a:rPr>
              <a:t> </a:t>
            </a:r>
            <a:r>
              <a:rPr lang="en-US" spc="-15" dirty="0"/>
              <a:t>notation. It</a:t>
            </a:r>
            <a:r>
              <a:rPr lang="en-US" spc="-20" dirty="0"/>
              <a:t> makes</a:t>
            </a:r>
            <a:r>
              <a:rPr lang="en-US" spc="-5" dirty="0"/>
              <a:t> </a:t>
            </a:r>
            <a:r>
              <a:rPr lang="en-US" dirty="0"/>
              <a:t>no </a:t>
            </a:r>
            <a:r>
              <a:rPr lang="en-US" spc="-5" dirty="0"/>
              <a:t>sens</a:t>
            </a:r>
            <a:r>
              <a:rPr lang="en-US" dirty="0"/>
              <a:t>e</a:t>
            </a:r>
            <a:r>
              <a:rPr lang="en-US" spc="5" dirty="0"/>
              <a:t> </a:t>
            </a:r>
            <a:r>
              <a:rPr lang="en-US" spc="-15" dirty="0"/>
              <a:t>to</a:t>
            </a:r>
            <a:r>
              <a:rPr lang="en-US" dirty="0"/>
              <a:t> </a:t>
            </a:r>
            <a:r>
              <a:rPr lang="en-US" spc="-5" dirty="0"/>
              <a:t>sa</a:t>
            </a:r>
            <a:r>
              <a:rPr lang="en-US" dirty="0"/>
              <a:t>y</a:t>
            </a:r>
            <a:r>
              <a:rPr lang="en-US" spc="-5" dirty="0"/>
              <a:t> </a:t>
            </a:r>
            <a:r>
              <a:rPr lang="en-US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dirty="0">
                <a:solidFill>
                  <a:srgbClr val="009A9A"/>
                </a:solidFill>
              </a:rPr>
              <a:t>(</a:t>
            </a:r>
            <a:r>
              <a:rPr lang="en-US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dirty="0">
                <a:solidFill>
                  <a:srgbClr val="009A9A"/>
                </a:solidFill>
              </a:rPr>
              <a:t>) </a:t>
            </a:r>
            <a:r>
              <a:rPr lang="en-US" spc="-15" dirty="0"/>
              <a:t>is</a:t>
            </a:r>
            <a:r>
              <a:rPr lang="en-US" spc="-5" dirty="0"/>
              <a:t> </a:t>
            </a:r>
            <a:r>
              <a:rPr lang="en-US" spc="-15" dirty="0"/>
              <a:t>at</a:t>
            </a:r>
            <a:r>
              <a:rPr lang="en-US" dirty="0"/>
              <a:t> </a:t>
            </a:r>
            <a:r>
              <a:rPr lang="en-US" spc="-15" dirty="0"/>
              <a:t>least</a:t>
            </a:r>
            <a:r>
              <a:rPr lang="en-US" spc="-5" dirty="0"/>
              <a:t> </a:t>
            </a:r>
            <a:r>
              <a:rPr lang="en-US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lang="en-US" dirty="0">
                <a:solidFill>
                  <a:srgbClr val="009A9A"/>
                </a:solidFill>
              </a:rPr>
              <a:t>(</a:t>
            </a:r>
            <a:r>
              <a:rPr lang="en-US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baseline="25462" dirty="0">
                <a:solidFill>
                  <a:srgbClr val="009A9A"/>
                </a:solidFill>
              </a:rPr>
              <a:t>2</a:t>
            </a:r>
            <a:r>
              <a:rPr lang="en-US" dirty="0">
                <a:solidFill>
                  <a:srgbClr val="009A9A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E69D98-E1D8-40C2-B4D2-744C84FE62BE}" type="datetime1">
              <a:rPr lang="en-US" smtClean="0"/>
              <a:t>9/19/2016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904212" y="2566518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7391400" y="1709165"/>
                </a:moveTo>
                <a:lnTo>
                  <a:pt x="7391400" y="342137"/>
                </a:lnTo>
                <a:lnTo>
                  <a:pt x="7390265" y="314074"/>
                </a:lnTo>
                <a:lnTo>
                  <a:pt x="7381457" y="259912"/>
                </a:lnTo>
                <a:lnTo>
                  <a:pt x="7364515" y="208954"/>
                </a:lnTo>
                <a:lnTo>
                  <a:pt x="7340144" y="161906"/>
                </a:lnTo>
                <a:lnTo>
                  <a:pt x="7309047" y="119470"/>
                </a:lnTo>
                <a:lnTo>
                  <a:pt x="7271929" y="82352"/>
                </a:lnTo>
                <a:lnTo>
                  <a:pt x="7229493" y="51255"/>
                </a:lnTo>
                <a:lnTo>
                  <a:pt x="7182445" y="26884"/>
                </a:lnTo>
                <a:lnTo>
                  <a:pt x="7131487" y="9942"/>
                </a:lnTo>
                <a:lnTo>
                  <a:pt x="7077325" y="1134"/>
                </a:lnTo>
                <a:lnTo>
                  <a:pt x="7049261" y="0"/>
                </a:lnTo>
                <a:lnTo>
                  <a:pt x="342137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827799" y="2490034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7391400" y="1709165"/>
                </a:moveTo>
                <a:lnTo>
                  <a:pt x="7391400" y="342137"/>
                </a:lnTo>
                <a:lnTo>
                  <a:pt x="7390265" y="314074"/>
                </a:lnTo>
                <a:lnTo>
                  <a:pt x="7381457" y="259912"/>
                </a:lnTo>
                <a:lnTo>
                  <a:pt x="7364515" y="208954"/>
                </a:lnTo>
                <a:lnTo>
                  <a:pt x="7340144" y="161906"/>
                </a:lnTo>
                <a:lnTo>
                  <a:pt x="7309047" y="119470"/>
                </a:lnTo>
                <a:lnTo>
                  <a:pt x="7271929" y="82352"/>
                </a:lnTo>
                <a:lnTo>
                  <a:pt x="7229493" y="51255"/>
                </a:lnTo>
                <a:lnTo>
                  <a:pt x="7182445" y="26884"/>
                </a:lnTo>
                <a:lnTo>
                  <a:pt x="7131487" y="9942"/>
                </a:lnTo>
                <a:lnTo>
                  <a:pt x="7077325" y="1134"/>
                </a:lnTo>
                <a:lnTo>
                  <a:pt x="7049261" y="0"/>
                </a:lnTo>
                <a:lnTo>
                  <a:pt x="342137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827799" y="2490034"/>
            <a:ext cx="7411989" cy="2059312"/>
          </a:xfrm>
          <a:custGeom>
            <a:avLst/>
            <a:gdLst/>
            <a:ahLst/>
            <a:cxnLst/>
            <a:rect l="l" t="t" r="r" b="b"/>
            <a:pathLst>
              <a:path w="7391400" h="2051685">
                <a:moveTo>
                  <a:pt x="342137" y="0"/>
                </a:move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049261" y="2051303"/>
                </a:lnTo>
                <a:lnTo>
                  <a:pt x="7104763" y="2046826"/>
                </a:lnTo>
                <a:lnTo>
                  <a:pt x="7157411" y="2033863"/>
                </a:lnTo>
                <a:lnTo>
                  <a:pt x="7206502" y="2013118"/>
                </a:lnTo>
                <a:lnTo>
                  <a:pt x="7251332" y="1985296"/>
                </a:lnTo>
                <a:lnTo>
                  <a:pt x="7291197" y="1951100"/>
                </a:lnTo>
                <a:lnTo>
                  <a:pt x="7325392" y="1911236"/>
                </a:lnTo>
                <a:lnTo>
                  <a:pt x="7353214" y="1866406"/>
                </a:lnTo>
                <a:lnTo>
                  <a:pt x="7373959" y="1817315"/>
                </a:lnTo>
                <a:lnTo>
                  <a:pt x="7386922" y="1764666"/>
                </a:lnTo>
                <a:lnTo>
                  <a:pt x="7391400" y="1709165"/>
                </a:lnTo>
                <a:lnTo>
                  <a:pt x="7391400" y="342137"/>
                </a:lnTo>
                <a:lnTo>
                  <a:pt x="7386922" y="286636"/>
                </a:lnTo>
                <a:lnTo>
                  <a:pt x="7373959" y="233988"/>
                </a:lnTo>
                <a:lnTo>
                  <a:pt x="7353214" y="184897"/>
                </a:lnTo>
                <a:lnTo>
                  <a:pt x="7325392" y="140067"/>
                </a:lnTo>
                <a:lnTo>
                  <a:pt x="7291196" y="100202"/>
                </a:lnTo>
                <a:lnTo>
                  <a:pt x="7251332" y="66007"/>
                </a:lnTo>
                <a:lnTo>
                  <a:pt x="7206502" y="38185"/>
                </a:lnTo>
                <a:lnTo>
                  <a:pt x="7157411" y="17440"/>
                </a:lnTo>
                <a:lnTo>
                  <a:pt x="7104763" y="4477"/>
                </a:lnTo>
                <a:lnTo>
                  <a:pt x="7049261" y="0"/>
                </a:lnTo>
                <a:lnTo>
                  <a:pt x="34213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1592099" y="2675741"/>
            <a:ext cx="592107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600"/>
              </a:spcBef>
            </a:pPr>
            <a:r>
              <a:rPr lang="en-US" sz="3600" spc="-30" dirty="0">
                <a:solidFill>
                  <a:srgbClr val="00B050"/>
                </a:solidFill>
                <a:latin typeface="Symbol"/>
                <a:cs typeface="Symbol"/>
              </a:rPr>
              <a:t>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)) = {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| </a:t>
            </a:r>
            <a:r>
              <a:rPr lang="en-US" sz="3600" spc="-10" dirty="0">
                <a:latin typeface="Times New Roman"/>
                <a:cs typeface="Times New Roman"/>
              </a:rPr>
              <a:t>if there exist constants </a:t>
            </a:r>
            <a:r>
              <a:rPr lang="en-US"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5" dirty="0">
                <a:latin typeface="Times New Roman"/>
                <a:cs typeface="Times New Roman"/>
              </a:rPr>
              <a:t>,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 0</a:t>
            </a:r>
            <a:r>
              <a:rPr lang="en-US" sz="3600" spc="-5" dirty="0">
                <a:latin typeface="Times New Roman"/>
                <a:cs typeface="Times New Roman"/>
              </a:rPr>
              <a:t> such that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 </a:t>
            </a:r>
            <a:r>
              <a:rPr lang="en-US" sz="36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</a:t>
            </a:r>
            <a:r>
              <a:rPr lang="en-US" sz="36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dirty="0">
                <a:latin typeface="Times New Roman"/>
                <a:cs typeface="Times New Roman"/>
              </a:rPr>
              <a:t>for </a:t>
            </a:r>
            <a:r>
              <a:rPr lang="en-US" sz="3600" spc="-15" dirty="0">
                <a:latin typeface="Times New Roman"/>
                <a:cs typeface="Times New Roman"/>
              </a:rPr>
              <a:t>all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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 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}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endParaRPr sz="5400" baseline="-9259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125" y="5220161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866" y="5220161"/>
            <a:ext cx="2808787" cy="56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1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600" spc="451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16</a:t>
            </a:r>
            <a:r>
              <a:rPr sz="360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3023" y="5474447"/>
            <a:ext cx="64314" cy="33780"/>
          </a:xfrm>
          <a:custGeom>
            <a:avLst/>
            <a:gdLst/>
            <a:ahLst/>
            <a:cxnLst/>
            <a:rect l="l" t="t" r="r" b="b"/>
            <a:pathLst>
              <a:path w="64135" h="33654">
                <a:moveTo>
                  <a:pt x="0" y="33528"/>
                </a:moveTo>
                <a:lnTo>
                  <a:pt x="64008" y="0"/>
                </a:lnTo>
              </a:path>
            </a:pathLst>
          </a:custGeom>
          <a:ln w="7048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7209" y="5478271"/>
            <a:ext cx="95515" cy="145318"/>
          </a:xfrm>
          <a:custGeom>
            <a:avLst/>
            <a:gdLst/>
            <a:ahLst/>
            <a:cxnLst/>
            <a:rect l="l" t="t" r="r" b="b"/>
            <a:pathLst>
              <a:path w="95250" h="144779">
                <a:moveTo>
                  <a:pt x="0" y="0"/>
                </a:moveTo>
                <a:lnTo>
                  <a:pt x="95250" y="144779"/>
                </a:lnTo>
              </a:path>
            </a:pathLst>
          </a:custGeom>
          <a:ln w="14097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6545" y="5229700"/>
            <a:ext cx="361685" cy="393889"/>
          </a:xfrm>
          <a:custGeom>
            <a:avLst/>
            <a:gdLst/>
            <a:ahLst/>
            <a:cxnLst/>
            <a:rect l="l" t="t" r="r" b="b"/>
            <a:pathLst>
              <a:path w="360679" h="392429">
                <a:moveTo>
                  <a:pt x="0" y="392429"/>
                </a:moveTo>
                <a:lnTo>
                  <a:pt x="105155" y="0"/>
                </a:lnTo>
                <a:lnTo>
                  <a:pt x="360425" y="0"/>
                </a:lnTo>
              </a:path>
            </a:pathLst>
          </a:custGeom>
          <a:ln w="7048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8260" y="5223919"/>
            <a:ext cx="21273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i="1" spc="5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600" spc="-30" dirty="0">
                <a:solidFill>
                  <a:srgbClr val="009A9A"/>
                </a:solidFill>
                <a:latin typeface="Symbol"/>
                <a:cs typeface="Symbol"/>
              </a:rPr>
              <a:t> </a:t>
            </a:r>
            <a:r>
              <a:rPr sz="3600" spc="55" dirty="0">
                <a:solidFill>
                  <a:srgbClr val="009A9A"/>
                </a:solidFill>
                <a:latin typeface="Symbol"/>
                <a:cs typeface="Symbol"/>
              </a:rPr>
              <a:t>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(lg</a:t>
            </a:r>
            <a:r>
              <a:rPr sz="3600" spc="-481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60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9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/>
            <a:r>
              <a:rPr b="0" spc="-30" dirty="0">
                <a:latin typeface="Symbol"/>
                <a:cs typeface="Symbol"/>
              </a:rPr>
              <a:t></a:t>
            </a:r>
            <a:r>
              <a:rPr spc="-20" dirty="0"/>
              <a:t>-</a:t>
            </a:r>
            <a:r>
              <a:rPr lang="en-US" spc="-20" dirty="0"/>
              <a:t>N</a:t>
            </a:r>
            <a:r>
              <a:rPr spc="-20" dirty="0"/>
              <a:t>otation</a:t>
            </a:r>
            <a:r>
              <a:rPr spc="-5" dirty="0"/>
              <a:t> </a:t>
            </a:r>
            <a:r>
              <a:rPr spc="-20" dirty="0"/>
              <a:t>(</a:t>
            </a:r>
            <a:r>
              <a:rPr lang="en-US" spc="-20" dirty="0"/>
              <a:t>T</a:t>
            </a:r>
            <a:r>
              <a:rPr spc="-20" dirty="0"/>
              <a:t>ight</a:t>
            </a:r>
            <a:r>
              <a:rPr dirty="0"/>
              <a:t> </a:t>
            </a:r>
            <a:r>
              <a:rPr lang="en-US" spc="-25" dirty="0"/>
              <a:t>B</a:t>
            </a:r>
            <a:r>
              <a:rPr spc="-25" dirty="0"/>
              <a:t>ounds)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9450243-7932-4FDA-B138-7E474A0E8E96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014245" y="1805260"/>
            <a:ext cx="7268716" cy="957953"/>
          </a:xfrm>
          <a:custGeom>
            <a:avLst/>
            <a:gdLst/>
            <a:ahLst/>
            <a:cxnLst/>
            <a:rect l="l" t="t" r="r" b="b"/>
            <a:pathLst>
              <a:path w="7248525" h="954405">
                <a:moveTo>
                  <a:pt x="7248143" y="159257"/>
                </a:moveTo>
                <a:lnTo>
                  <a:pt x="7242294" y="116064"/>
                </a:lnTo>
                <a:lnTo>
                  <a:pt x="7225802" y="77454"/>
                </a:lnTo>
                <a:lnTo>
                  <a:pt x="7200248" y="44988"/>
                </a:lnTo>
                <a:lnTo>
                  <a:pt x="7167218" y="20228"/>
                </a:lnTo>
                <a:lnTo>
                  <a:pt x="7128292" y="4733"/>
                </a:lnTo>
                <a:lnTo>
                  <a:pt x="158495" y="0"/>
                </a:lnTo>
                <a:lnTo>
                  <a:pt x="143807" y="669"/>
                </a:lnTo>
                <a:lnTo>
                  <a:pt x="102254" y="10251"/>
                </a:lnTo>
                <a:lnTo>
                  <a:pt x="65704" y="29978"/>
                </a:lnTo>
                <a:lnTo>
                  <a:pt x="35739" y="58289"/>
                </a:lnTo>
                <a:lnTo>
                  <a:pt x="13942" y="93626"/>
                </a:lnTo>
                <a:lnTo>
                  <a:pt x="1896" y="134426"/>
                </a:lnTo>
                <a:lnTo>
                  <a:pt x="0" y="794765"/>
                </a:lnTo>
                <a:lnTo>
                  <a:pt x="669" y="809576"/>
                </a:lnTo>
                <a:lnTo>
                  <a:pt x="10242" y="851416"/>
                </a:lnTo>
                <a:lnTo>
                  <a:pt x="29930" y="888151"/>
                </a:lnTo>
                <a:lnTo>
                  <a:pt x="58152" y="918221"/>
                </a:lnTo>
                <a:lnTo>
                  <a:pt x="93324" y="940066"/>
                </a:lnTo>
                <a:lnTo>
                  <a:pt x="133863" y="952126"/>
                </a:lnTo>
                <a:lnTo>
                  <a:pt x="7089648" y="954023"/>
                </a:lnTo>
                <a:lnTo>
                  <a:pt x="7104336" y="953354"/>
                </a:lnTo>
                <a:lnTo>
                  <a:pt x="7145889" y="943772"/>
                </a:lnTo>
                <a:lnTo>
                  <a:pt x="7182439" y="924045"/>
                </a:lnTo>
                <a:lnTo>
                  <a:pt x="7212404" y="895733"/>
                </a:lnTo>
                <a:lnTo>
                  <a:pt x="7234200" y="860397"/>
                </a:lnTo>
                <a:lnTo>
                  <a:pt x="7246247" y="819596"/>
                </a:lnTo>
                <a:lnTo>
                  <a:pt x="7248143" y="1592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833" y="1728776"/>
            <a:ext cx="7268716" cy="957953"/>
          </a:xfrm>
          <a:custGeom>
            <a:avLst/>
            <a:gdLst/>
            <a:ahLst/>
            <a:cxnLst/>
            <a:rect l="l" t="t" r="r" b="b"/>
            <a:pathLst>
              <a:path w="7248525" h="954405">
                <a:moveTo>
                  <a:pt x="7248143" y="159257"/>
                </a:moveTo>
                <a:lnTo>
                  <a:pt x="7242294" y="116064"/>
                </a:lnTo>
                <a:lnTo>
                  <a:pt x="7225802" y="77454"/>
                </a:lnTo>
                <a:lnTo>
                  <a:pt x="7200248" y="44988"/>
                </a:lnTo>
                <a:lnTo>
                  <a:pt x="7167218" y="20228"/>
                </a:lnTo>
                <a:lnTo>
                  <a:pt x="7128292" y="4733"/>
                </a:lnTo>
                <a:lnTo>
                  <a:pt x="158496" y="0"/>
                </a:lnTo>
                <a:lnTo>
                  <a:pt x="143807" y="669"/>
                </a:lnTo>
                <a:lnTo>
                  <a:pt x="102254" y="10251"/>
                </a:lnTo>
                <a:lnTo>
                  <a:pt x="65704" y="29978"/>
                </a:lnTo>
                <a:lnTo>
                  <a:pt x="35739" y="58289"/>
                </a:lnTo>
                <a:lnTo>
                  <a:pt x="13942" y="93626"/>
                </a:lnTo>
                <a:lnTo>
                  <a:pt x="1896" y="134426"/>
                </a:lnTo>
                <a:lnTo>
                  <a:pt x="0" y="794765"/>
                </a:lnTo>
                <a:lnTo>
                  <a:pt x="669" y="809576"/>
                </a:lnTo>
                <a:lnTo>
                  <a:pt x="10242" y="851416"/>
                </a:lnTo>
                <a:lnTo>
                  <a:pt x="29930" y="888151"/>
                </a:lnTo>
                <a:lnTo>
                  <a:pt x="58152" y="918221"/>
                </a:lnTo>
                <a:lnTo>
                  <a:pt x="93324" y="940066"/>
                </a:lnTo>
                <a:lnTo>
                  <a:pt x="133863" y="952126"/>
                </a:lnTo>
                <a:lnTo>
                  <a:pt x="7089648" y="954023"/>
                </a:lnTo>
                <a:lnTo>
                  <a:pt x="7104336" y="953354"/>
                </a:lnTo>
                <a:lnTo>
                  <a:pt x="7145889" y="943772"/>
                </a:lnTo>
                <a:lnTo>
                  <a:pt x="7182439" y="924045"/>
                </a:lnTo>
                <a:lnTo>
                  <a:pt x="7212404" y="895733"/>
                </a:lnTo>
                <a:lnTo>
                  <a:pt x="7234200" y="860397"/>
                </a:lnTo>
                <a:lnTo>
                  <a:pt x="7246247" y="819596"/>
                </a:lnTo>
                <a:lnTo>
                  <a:pt x="7248143" y="15925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833" y="1728776"/>
            <a:ext cx="7268716" cy="957953"/>
          </a:xfrm>
          <a:custGeom>
            <a:avLst/>
            <a:gdLst/>
            <a:ahLst/>
            <a:cxnLst/>
            <a:rect l="l" t="t" r="r" b="b"/>
            <a:pathLst>
              <a:path w="7248525" h="954405">
                <a:moveTo>
                  <a:pt x="158496" y="0"/>
                </a:moveTo>
                <a:lnTo>
                  <a:pt x="115627" y="5852"/>
                </a:lnTo>
                <a:lnTo>
                  <a:pt x="77234" y="22371"/>
                </a:lnTo>
                <a:lnTo>
                  <a:pt x="44898" y="47995"/>
                </a:lnTo>
                <a:lnTo>
                  <a:pt x="20203" y="81163"/>
                </a:lnTo>
                <a:lnTo>
                  <a:pt x="4731" y="120315"/>
                </a:lnTo>
                <a:lnTo>
                  <a:pt x="0" y="794765"/>
                </a:lnTo>
                <a:lnTo>
                  <a:pt x="669" y="809576"/>
                </a:lnTo>
                <a:lnTo>
                  <a:pt x="10242" y="851416"/>
                </a:lnTo>
                <a:lnTo>
                  <a:pt x="29930" y="888151"/>
                </a:lnTo>
                <a:lnTo>
                  <a:pt x="58152" y="918221"/>
                </a:lnTo>
                <a:lnTo>
                  <a:pt x="93324" y="940066"/>
                </a:lnTo>
                <a:lnTo>
                  <a:pt x="133863" y="952126"/>
                </a:lnTo>
                <a:lnTo>
                  <a:pt x="7089648" y="954023"/>
                </a:lnTo>
                <a:lnTo>
                  <a:pt x="7104336" y="953354"/>
                </a:lnTo>
                <a:lnTo>
                  <a:pt x="7145889" y="943772"/>
                </a:lnTo>
                <a:lnTo>
                  <a:pt x="7182439" y="924045"/>
                </a:lnTo>
                <a:lnTo>
                  <a:pt x="7212404" y="895733"/>
                </a:lnTo>
                <a:lnTo>
                  <a:pt x="7234200" y="860397"/>
                </a:lnTo>
                <a:lnTo>
                  <a:pt x="7246247" y="819596"/>
                </a:lnTo>
                <a:lnTo>
                  <a:pt x="7248143" y="159257"/>
                </a:lnTo>
                <a:lnTo>
                  <a:pt x="7247474" y="144446"/>
                </a:lnTo>
                <a:lnTo>
                  <a:pt x="7237901" y="102607"/>
                </a:lnTo>
                <a:lnTo>
                  <a:pt x="7218212" y="65872"/>
                </a:lnTo>
                <a:lnTo>
                  <a:pt x="7189991" y="35802"/>
                </a:lnTo>
                <a:lnTo>
                  <a:pt x="7154819" y="13957"/>
                </a:lnTo>
                <a:lnTo>
                  <a:pt x="7114280" y="1897"/>
                </a:lnTo>
                <a:lnTo>
                  <a:pt x="15849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3457" y="3850422"/>
            <a:ext cx="192941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9448">
            <a:solidFill>
              <a:srgbClr val="00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0548" y="3476715"/>
            <a:ext cx="357395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100" spc="15" baseline="44715" dirty="0">
                <a:solidFill>
                  <a:srgbClr val="009A9A"/>
                </a:solidFill>
                <a:latin typeface="Times New Roman"/>
                <a:cs typeface="Times New Roman"/>
              </a:rPr>
              <a:t>1 </a:t>
            </a:r>
            <a:r>
              <a:rPr sz="3100" spc="-271" baseline="4471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i="1" spc="196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100" spc="15" baseline="4336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100" baseline="433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100" spc="-97" baseline="433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A9A"/>
                </a:solidFill>
                <a:latin typeface="Symbol"/>
                <a:cs typeface="Symbol"/>
              </a:rPr>
              <a:t></a:t>
            </a:r>
            <a:r>
              <a:rPr sz="3600" spc="-276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5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i="1" spc="-5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600" spc="-30" dirty="0">
                <a:solidFill>
                  <a:srgbClr val="009A9A"/>
                </a:solidFill>
                <a:latin typeface="Symbol"/>
                <a:cs typeface="Symbol"/>
              </a:rPr>
              <a:t></a:t>
            </a:r>
            <a:r>
              <a:rPr sz="3600" spc="-114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30" dirty="0">
                <a:solidFill>
                  <a:srgbClr val="009A9A"/>
                </a:solidFill>
                <a:latin typeface="Symbol"/>
                <a:cs typeface="Symbol"/>
              </a:rPr>
              <a:t></a:t>
            </a:r>
            <a:r>
              <a:rPr sz="3600" spc="95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spc="19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100" spc="15" baseline="4336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100" spc="-173" baseline="4336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5119" y="3849177"/>
            <a:ext cx="15855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100" spc="1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583" y="3569368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668" y="1959714"/>
            <a:ext cx="56303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120549" algn="l"/>
              </a:tabLst>
            </a:pPr>
            <a:r>
              <a:rPr lang="el-GR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∩</a:t>
            </a:r>
            <a:r>
              <a:rPr lang="el-GR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solidFill>
                  <a:srgbClr val="00AC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103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1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38">
              <a:lnSpc>
                <a:spcPts val="5276"/>
              </a:lnSpc>
            </a:pPr>
            <a:r>
              <a:rPr b="0" i="1" spc="-20" dirty="0">
                <a:latin typeface="Symbol"/>
                <a:cs typeface="Symbol"/>
              </a:rPr>
              <a:t></a:t>
            </a:r>
            <a:r>
              <a:rPr spc="-20" dirty="0"/>
              <a:t>-</a:t>
            </a:r>
            <a:r>
              <a:rPr lang="en-US" spc="-20" dirty="0"/>
              <a:t>N</a:t>
            </a:r>
            <a:r>
              <a:rPr spc="-20" dirty="0"/>
              <a:t>otation</a:t>
            </a:r>
            <a:r>
              <a:rPr spc="-5" dirty="0"/>
              <a:t> </a:t>
            </a:r>
            <a:r>
              <a:rPr spc="-25" dirty="0"/>
              <a:t>and</a:t>
            </a:r>
            <a:r>
              <a:rPr dirty="0"/>
              <a:t> </a:t>
            </a:r>
            <a:r>
              <a:rPr b="0" i="1" spc="-30" dirty="0">
                <a:latin typeface="Symbol"/>
                <a:cs typeface="Symbol"/>
              </a:rPr>
              <a:t></a:t>
            </a:r>
            <a:r>
              <a:rPr spc="-20" dirty="0"/>
              <a:t>-</a:t>
            </a:r>
            <a:r>
              <a:rPr lang="en-US" spc="-20" dirty="0"/>
              <a:t>N</a:t>
            </a:r>
            <a:r>
              <a:rPr spc="-20" dirty="0"/>
              <a:t>otation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50BD779-79A8-470D-8823-E8FC33669817}" type="datetime1">
              <a:rPr lang="en-US" spc="-10" smtClean="0"/>
              <a:t>9/19/2016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74975" y="2869606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8279130" y="1709165"/>
                </a:moveTo>
                <a:lnTo>
                  <a:pt x="8279130" y="342138"/>
                </a:lnTo>
                <a:lnTo>
                  <a:pt x="8277996" y="314074"/>
                </a:lnTo>
                <a:lnTo>
                  <a:pt x="8269187" y="259912"/>
                </a:lnTo>
                <a:lnTo>
                  <a:pt x="8252245" y="208954"/>
                </a:lnTo>
                <a:lnTo>
                  <a:pt x="8227874" y="161906"/>
                </a:lnTo>
                <a:lnTo>
                  <a:pt x="8196777" y="119470"/>
                </a:lnTo>
                <a:lnTo>
                  <a:pt x="8159659" y="82352"/>
                </a:lnTo>
                <a:lnTo>
                  <a:pt x="8117223" y="51255"/>
                </a:lnTo>
                <a:lnTo>
                  <a:pt x="8070174" y="26884"/>
                </a:lnTo>
                <a:lnTo>
                  <a:pt x="8019217" y="9942"/>
                </a:lnTo>
                <a:lnTo>
                  <a:pt x="7965054" y="1134"/>
                </a:lnTo>
                <a:lnTo>
                  <a:pt x="7936991" y="0"/>
                </a:lnTo>
                <a:lnTo>
                  <a:pt x="342138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562" y="2793122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8279130" y="1709165"/>
                </a:moveTo>
                <a:lnTo>
                  <a:pt x="8279130" y="342138"/>
                </a:lnTo>
                <a:lnTo>
                  <a:pt x="8277996" y="314074"/>
                </a:lnTo>
                <a:lnTo>
                  <a:pt x="8269187" y="259912"/>
                </a:lnTo>
                <a:lnTo>
                  <a:pt x="8252245" y="208954"/>
                </a:lnTo>
                <a:lnTo>
                  <a:pt x="8227874" y="161906"/>
                </a:lnTo>
                <a:lnTo>
                  <a:pt x="8196777" y="119470"/>
                </a:lnTo>
                <a:lnTo>
                  <a:pt x="8159659" y="82352"/>
                </a:lnTo>
                <a:lnTo>
                  <a:pt x="8117223" y="51255"/>
                </a:lnTo>
                <a:lnTo>
                  <a:pt x="8070174" y="26884"/>
                </a:lnTo>
                <a:lnTo>
                  <a:pt x="8019217" y="9942"/>
                </a:lnTo>
                <a:lnTo>
                  <a:pt x="7965054" y="1134"/>
                </a:lnTo>
                <a:lnTo>
                  <a:pt x="7936991" y="0"/>
                </a:lnTo>
                <a:lnTo>
                  <a:pt x="342138" y="0"/>
                </a:ln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562" y="2793122"/>
            <a:ext cx="8302192" cy="2059312"/>
          </a:xfrm>
          <a:custGeom>
            <a:avLst/>
            <a:gdLst/>
            <a:ahLst/>
            <a:cxnLst/>
            <a:rect l="l" t="t" r="r" b="b"/>
            <a:pathLst>
              <a:path w="8279130" h="2051685">
                <a:moveTo>
                  <a:pt x="342138" y="0"/>
                </a:moveTo>
                <a:lnTo>
                  <a:pt x="286636" y="4477"/>
                </a:lnTo>
                <a:lnTo>
                  <a:pt x="233988" y="17440"/>
                </a:lnTo>
                <a:lnTo>
                  <a:pt x="184897" y="38185"/>
                </a:lnTo>
                <a:lnTo>
                  <a:pt x="140067" y="66007"/>
                </a:lnTo>
                <a:lnTo>
                  <a:pt x="100203" y="100203"/>
                </a:lnTo>
                <a:lnTo>
                  <a:pt x="66007" y="140067"/>
                </a:lnTo>
                <a:lnTo>
                  <a:pt x="38185" y="184897"/>
                </a:lnTo>
                <a:lnTo>
                  <a:pt x="17440" y="233988"/>
                </a:lnTo>
                <a:lnTo>
                  <a:pt x="4477" y="286636"/>
                </a:lnTo>
                <a:lnTo>
                  <a:pt x="0" y="342138"/>
                </a:lnTo>
                <a:lnTo>
                  <a:pt x="0" y="1709165"/>
                </a:lnTo>
                <a:lnTo>
                  <a:pt x="4477" y="1764666"/>
                </a:lnTo>
                <a:lnTo>
                  <a:pt x="17440" y="1817315"/>
                </a:lnTo>
                <a:lnTo>
                  <a:pt x="38185" y="1866406"/>
                </a:lnTo>
                <a:lnTo>
                  <a:pt x="66007" y="1911236"/>
                </a:lnTo>
                <a:lnTo>
                  <a:pt x="100203" y="1951100"/>
                </a:lnTo>
                <a:lnTo>
                  <a:pt x="140067" y="1985296"/>
                </a:lnTo>
                <a:lnTo>
                  <a:pt x="184897" y="2013118"/>
                </a:lnTo>
                <a:lnTo>
                  <a:pt x="233988" y="2033863"/>
                </a:lnTo>
                <a:lnTo>
                  <a:pt x="286636" y="2046826"/>
                </a:lnTo>
                <a:lnTo>
                  <a:pt x="342138" y="2051303"/>
                </a:lnTo>
                <a:lnTo>
                  <a:pt x="7936991" y="2051303"/>
                </a:lnTo>
                <a:lnTo>
                  <a:pt x="7992492" y="2046826"/>
                </a:lnTo>
                <a:lnTo>
                  <a:pt x="8045140" y="2033863"/>
                </a:lnTo>
                <a:lnTo>
                  <a:pt x="8094231" y="2013118"/>
                </a:lnTo>
                <a:lnTo>
                  <a:pt x="8139062" y="1985296"/>
                </a:lnTo>
                <a:lnTo>
                  <a:pt x="8178926" y="1951100"/>
                </a:lnTo>
                <a:lnTo>
                  <a:pt x="8213122" y="1911236"/>
                </a:lnTo>
                <a:lnTo>
                  <a:pt x="8240944" y="1866406"/>
                </a:lnTo>
                <a:lnTo>
                  <a:pt x="8261689" y="1817315"/>
                </a:lnTo>
                <a:lnTo>
                  <a:pt x="8274652" y="1764666"/>
                </a:lnTo>
                <a:lnTo>
                  <a:pt x="8279130" y="1709165"/>
                </a:lnTo>
                <a:lnTo>
                  <a:pt x="8279130" y="342138"/>
                </a:lnTo>
                <a:lnTo>
                  <a:pt x="8274652" y="286636"/>
                </a:lnTo>
                <a:lnTo>
                  <a:pt x="8261689" y="233988"/>
                </a:lnTo>
                <a:lnTo>
                  <a:pt x="8240944" y="184897"/>
                </a:lnTo>
                <a:lnTo>
                  <a:pt x="8213122" y="140067"/>
                </a:lnTo>
                <a:lnTo>
                  <a:pt x="8178926" y="100202"/>
                </a:lnTo>
                <a:lnTo>
                  <a:pt x="8139062" y="66007"/>
                </a:lnTo>
                <a:lnTo>
                  <a:pt x="8094231" y="38185"/>
                </a:lnTo>
                <a:lnTo>
                  <a:pt x="8045140" y="17440"/>
                </a:lnTo>
                <a:lnTo>
                  <a:pt x="7992492" y="4477"/>
                </a:lnTo>
                <a:lnTo>
                  <a:pt x="7936991" y="0"/>
                </a:lnTo>
                <a:lnTo>
                  <a:pt x="34213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846" y="1371768"/>
            <a:ext cx="801246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spc="-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-</a:t>
            </a:r>
            <a:r>
              <a:rPr sz="3600" spc="-15" dirty="0">
                <a:latin typeface="Times New Roman"/>
                <a:cs typeface="Times New Roman"/>
              </a:rPr>
              <a:t>notation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</a:t>
            </a:r>
            <a:r>
              <a:rPr sz="3600" spc="-20" dirty="0">
                <a:latin typeface="Times New Roman"/>
                <a:cs typeface="Times New Roman"/>
              </a:rPr>
              <a:t>-notation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are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like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Symbol"/>
                <a:cs typeface="Symbol"/>
              </a:rPr>
              <a:t>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Symbol"/>
                <a:cs typeface="Symbol"/>
              </a:rPr>
              <a:t>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  <a:p>
            <a:pPr marL="12739"/>
            <a:r>
              <a:rPr sz="3600" i="1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-n</a:t>
            </a:r>
            <a:r>
              <a:rPr sz="3600" spc="-15" dirty="0">
                <a:latin typeface="Times New Roman"/>
                <a:cs typeface="Times New Roman"/>
              </a:rPr>
              <a:t>otation </a:t>
            </a:r>
            <a:r>
              <a:rPr sz="3600" spc="-20" dirty="0">
                <a:latin typeface="Times New Roman"/>
                <a:cs typeface="Times New Roman"/>
              </a:rPr>
              <a:t>and </a:t>
            </a:r>
            <a:r>
              <a:rPr sz="3600" i="1" spc="-20" dirty="0">
                <a:latin typeface="Symbol"/>
                <a:cs typeface="Symbol"/>
              </a:rPr>
              <a:t></a:t>
            </a:r>
            <a:r>
              <a:rPr sz="3600" spc="-15" dirty="0">
                <a:latin typeface="Times New Roman"/>
                <a:cs typeface="Times New Roman"/>
              </a:rPr>
              <a:t>-notation are like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&lt;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&gt;.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7614" y="3354148"/>
            <a:ext cx="46146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5400" baseline="-9259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944" y="2986595"/>
            <a:ext cx="765636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)) = {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| </a:t>
            </a:r>
            <a:r>
              <a:rPr lang="en-US" sz="3600" dirty="0">
                <a:latin typeface="Times New Roman"/>
                <a:cs typeface="Times New Roman"/>
              </a:rPr>
              <a:t>for any</a:t>
            </a:r>
            <a:r>
              <a:rPr lang="en-US" sz="3600" spc="-10" dirty="0">
                <a:latin typeface="Times New Roman"/>
                <a:cs typeface="Times New Roman"/>
              </a:rPr>
              <a:t> constants </a:t>
            </a:r>
            <a:r>
              <a:rPr lang="en-US" sz="36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5" dirty="0">
                <a:latin typeface="Times New Roman"/>
                <a:cs typeface="Times New Roman"/>
              </a:rPr>
              <a:t>, there exists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5" dirty="0">
                <a:solidFill>
                  <a:srgbClr val="00B050"/>
                </a:solidFill>
                <a:latin typeface="Times New Roman"/>
                <a:cs typeface="Times New Roman"/>
              </a:rPr>
              <a:t>&gt; 0</a:t>
            </a:r>
            <a:r>
              <a:rPr lang="en-US" sz="3600" spc="-5" dirty="0">
                <a:latin typeface="Times New Roman"/>
                <a:cs typeface="Times New Roman"/>
              </a:rPr>
              <a:t> such that 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0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 </a:t>
            </a:r>
            <a:r>
              <a:rPr lang="en-US" sz="36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f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&lt;</a:t>
            </a:r>
            <a:r>
              <a:rPr lang="en-US" sz="3600" dirty="0">
                <a:solidFill>
                  <a:srgbClr val="E5FFFF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lang="en-US" sz="36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g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lang="en-US" sz="3600" dirty="0">
                <a:solidFill>
                  <a:srgbClr val="009A9A"/>
                </a:solidFill>
                <a:latin typeface="Times New Roman"/>
                <a:cs typeface="Times New Roman"/>
              </a:rPr>
              <a:t>) </a:t>
            </a:r>
            <a:r>
              <a:rPr lang="en-US" sz="3600" dirty="0">
                <a:latin typeface="Times New Roman"/>
                <a:cs typeface="Times New Roman"/>
              </a:rPr>
              <a:t>for </a:t>
            </a:r>
            <a:r>
              <a:rPr lang="en-US" sz="3600" spc="-15" dirty="0">
                <a:latin typeface="Times New Roman"/>
                <a:cs typeface="Times New Roman"/>
              </a:rPr>
              <a:t>all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 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 </a:t>
            </a:r>
            <a:r>
              <a:rPr lang="en-US"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 n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lang="en-US" sz="3600" spc="-20" dirty="0">
                <a:solidFill>
                  <a:srgbClr val="00B050"/>
                </a:solidFill>
                <a:latin typeface="Symbol"/>
                <a:cs typeface="Symbol"/>
              </a:rPr>
              <a:t>}</a:t>
            </a:r>
            <a:r>
              <a:rPr lang="en-US"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.</a:t>
            </a:r>
            <a:endParaRPr lang="en-US" sz="3600" baseline="-9259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124" y="5342712"/>
            <a:ext cx="18090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XAMPL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854" y="5342712"/>
            <a:ext cx="1760028" cy="56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0</a:t>
            </a:r>
            <a:r>
              <a:rPr sz="3600" spc="451" baseline="-20833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600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600" spc="-20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spc="-20" dirty="0">
                <a:solidFill>
                  <a:srgbClr val="009A9A"/>
                </a:solidFill>
                <a:latin typeface="Times New Roman"/>
                <a:cs typeface="Times New Roman"/>
              </a:rPr>
              <a:t>/</a:t>
            </a:r>
            <a:r>
              <a:rPr sz="3600" i="1" spc="-25" dirty="0">
                <a:solidFill>
                  <a:srgbClr val="009A9A"/>
                </a:solidFill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47071" y="5321248"/>
            <a:ext cx="233563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2</a:t>
            </a:r>
            <a:r>
              <a:rPr sz="3600" spc="451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lang="en-US" sz="3600" spc="-30" dirty="0">
                <a:solidFill>
                  <a:srgbClr val="009A9A"/>
                </a:solidFill>
                <a:latin typeface="Symbol"/>
                <a:cs typeface="Symbol"/>
              </a:rPr>
              <a:t> 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(</a:t>
            </a:r>
            <a:r>
              <a:rPr sz="3600" i="1" dirty="0">
                <a:solidFill>
                  <a:srgbClr val="009A9A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9A9A"/>
                </a:solidFill>
                <a:latin typeface="Times New Roman"/>
                <a:cs typeface="Times New Roman"/>
              </a:rPr>
              <a:t>3</a:t>
            </a:r>
            <a:r>
              <a:rPr sz="3600" dirty="0">
                <a:solidFill>
                  <a:srgbClr val="009A9A"/>
                </a:solidFill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74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4452</TotalTime>
  <Words>1859</Words>
  <Application>Microsoft Office PowerPoint</Application>
  <PresentationFormat>On-screen Show (4:3)</PresentationFormat>
  <Paragraphs>355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Asymptotic Notation</vt:lpstr>
      <vt:lpstr>Set Definition of O-Notation</vt:lpstr>
      <vt:lpstr>Macro Substitution</vt:lpstr>
      <vt:lpstr>Macro Substitution</vt:lpstr>
      <vt:lpstr>-Notation (Lower Bounds) </vt:lpstr>
      <vt:lpstr>-Notation (Tight Bounds)</vt:lpstr>
      <vt:lpstr>-Notation and -Notation</vt:lpstr>
      <vt:lpstr>-Notation and -Notation</vt:lpstr>
      <vt:lpstr>Solving Recurrences</vt:lpstr>
      <vt:lpstr>Substitution Method</vt:lpstr>
      <vt:lpstr>Example of Substitution </vt:lpstr>
      <vt:lpstr>Example (cont‘d)</vt:lpstr>
      <vt:lpstr>A Tighter Upper Bound?</vt:lpstr>
      <vt:lpstr>A Tighter Upper Bound!</vt:lpstr>
      <vt:lpstr>Recursion-Tree Method</vt:lpstr>
      <vt:lpstr>Example of Recursion Tree</vt:lpstr>
      <vt:lpstr>Example of Recursion Tree</vt:lpstr>
      <vt:lpstr>Example of Recursion Tree</vt:lpstr>
      <vt:lpstr>Example of Recursion Tree</vt:lpstr>
      <vt:lpstr>The Master Method</vt:lpstr>
      <vt:lpstr>Three Common Cases</vt:lpstr>
      <vt:lpstr>Three Common Cases (cont‘d)</vt:lpstr>
      <vt:lpstr>Examples</vt:lpstr>
      <vt:lpstr>Examples</vt:lpstr>
      <vt:lpstr>Idea of Master Theorem</vt:lpstr>
      <vt:lpstr>Idea of Master Theorem</vt:lpstr>
      <vt:lpstr>Idea of Master Theorem</vt:lpstr>
      <vt:lpstr>Idea of Master Theorem</vt:lpstr>
      <vt:lpstr>Appendix: geometric series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231</cp:revision>
  <dcterms:created xsi:type="dcterms:W3CDTF">2013-05-07T23:48:43Z</dcterms:created>
  <dcterms:modified xsi:type="dcterms:W3CDTF">2016-09-19T23:24:05Z</dcterms:modified>
</cp:coreProperties>
</file>