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81" r:id="rId4"/>
    <p:sldId id="383" r:id="rId5"/>
    <p:sldId id="385" r:id="rId6"/>
    <p:sldId id="388" r:id="rId7"/>
    <p:sldId id="390" r:id="rId8"/>
    <p:sldId id="392" r:id="rId9"/>
    <p:sldId id="394" r:id="rId10"/>
    <p:sldId id="397" r:id="rId11"/>
    <p:sldId id="399" r:id="rId12"/>
    <p:sldId id="401" r:id="rId13"/>
    <p:sldId id="404" r:id="rId14"/>
    <p:sldId id="405" r:id="rId15"/>
    <p:sldId id="406" r:id="rId16"/>
    <p:sldId id="408" r:id="rId17"/>
    <p:sldId id="409" r:id="rId18"/>
    <p:sldId id="413" r:id="rId19"/>
    <p:sldId id="417" r:id="rId20"/>
    <p:sldId id="418" r:id="rId21"/>
    <p:sldId id="420" r:id="rId22"/>
    <p:sldId id="424" r:id="rId23"/>
    <p:sldId id="429" r:id="rId24"/>
    <p:sldId id="432" r:id="rId25"/>
    <p:sldId id="433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B5"/>
    <a:srgbClr val="00A8B0"/>
    <a:srgbClr val="00C2CC"/>
    <a:srgbClr val="00ACEA"/>
    <a:srgbClr val="00C0C0"/>
    <a:srgbClr val="0086EA"/>
    <a:srgbClr val="383878"/>
    <a:srgbClr val="DB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6" autoAdjust="0"/>
    <p:restoredTop sz="93917" autoAdjust="0"/>
  </p:normalViewPr>
  <p:slideViewPr>
    <p:cSldViewPr snapToGrid="0" snapToObjects="1">
      <p:cViewPr varScale="1">
        <p:scale>
          <a:sx n="58" d="100"/>
          <a:sy n="58" d="100"/>
        </p:scale>
        <p:origin x="31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8546E9-1F0A-4B0A-A061-D2F66B66AD9C}" type="datetime1">
              <a:rPr lang="en-US" smtClean="0"/>
              <a:t>6/12/2016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2800"/>
            </a:lvl1pPr>
            <a:lvl2pPr marL="457200" indent="-228600">
              <a:buFont typeface="Arial"/>
              <a:buChar char="•"/>
              <a:defRPr sz="2400"/>
            </a:lvl2pPr>
            <a:lvl3pPr marL="685800" indent="-228600">
              <a:buFont typeface="Arial"/>
              <a:buChar char="•"/>
              <a:defRPr sz="2000"/>
            </a:lvl3pPr>
            <a:lvl4pPr marL="914400" indent="-228600">
              <a:buFont typeface="Arial"/>
              <a:buChar char="•"/>
              <a:defRPr sz="1600"/>
            </a:lvl4pPr>
            <a:lvl5pPr marL="1143000" indent="-228600">
              <a:buFont typeface="Arial"/>
              <a:buChar char="•"/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BD428-2B79-4ACF-9A48-7B002EC4280C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E0C5AF-298E-41AC-A767-99EAEE7A7AD5}" type="datetime1">
              <a:rPr lang="en-US" smtClean="0"/>
              <a:t>6/12/2016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3.   Divide and Conquer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CSC 580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1770" y="3626381"/>
            <a:ext cx="227326" cy="994283"/>
          </a:xfrm>
          <a:custGeom>
            <a:avLst/>
            <a:gdLst/>
            <a:ahLst/>
            <a:cxnLst/>
            <a:rect l="l" t="t" r="r" b="b"/>
            <a:pathLst>
              <a:path w="226694" h="990600">
                <a:moveTo>
                  <a:pt x="226468" y="0"/>
                </a:moveTo>
                <a:lnTo>
                  <a:pt x="178587" y="7486"/>
                </a:lnTo>
                <a:lnTo>
                  <a:pt x="140675" y="27773"/>
                </a:lnTo>
                <a:lnTo>
                  <a:pt x="113611" y="69104"/>
                </a:lnTo>
                <a:lnTo>
                  <a:pt x="112168" y="412241"/>
                </a:lnTo>
                <a:lnTo>
                  <a:pt x="110958" y="424346"/>
                </a:lnTo>
                <a:lnTo>
                  <a:pt x="84759" y="466177"/>
                </a:lnTo>
                <a:lnTo>
                  <a:pt x="47420" y="487102"/>
                </a:lnTo>
                <a:lnTo>
                  <a:pt x="0" y="495285"/>
                </a:lnTo>
                <a:lnTo>
                  <a:pt x="16453" y="496182"/>
                </a:lnTo>
                <a:lnTo>
                  <a:pt x="60924" y="508589"/>
                </a:lnTo>
                <a:lnTo>
                  <a:pt x="94134" y="532943"/>
                </a:lnTo>
                <a:lnTo>
                  <a:pt x="112168" y="907541"/>
                </a:lnTo>
                <a:lnTo>
                  <a:pt x="113377" y="919646"/>
                </a:lnTo>
                <a:lnTo>
                  <a:pt x="139576" y="961477"/>
                </a:lnTo>
                <a:lnTo>
                  <a:pt x="176915" y="982402"/>
                </a:lnTo>
                <a:lnTo>
                  <a:pt x="207691" y="989484"/>
                </a:lnTo>
                <a:lnTo>
                  <a:pt x="224336" y="990585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9416" y="2916258"/>
            <a:ext cx="61390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Divide-and-conque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Powering a Number</a:t>
            </a:r>
            <a:br>
              <a:rPr lang="en-US" dirty="0"/>
            </a:b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71F8495-2F66-4313-A35E-A691EDD984A6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365977" y="3867837"/>
            <a:ext cx="73928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33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i="1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8603" y="3585614"/>
            <a:ext cx="2808787" cy="1074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i="1" spc="-30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4800" i="1" spc="-67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1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4800" spc="-15" baseline="-17361" dirty="0">
                <a:solidFill>
                  <a:srgbClr val="009A9A"/>
                </a:solidFill>
                <a:latin typeface="Symbol"/>
                <a:cs typeface="Symbol"/>
              </a:rPr>
              <a:t></a:t>
            </a:r>
            <a:r>
              <a:rPr sz="4800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4800" i="1" spc="-67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1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100" dirty="0">
              <a:latin typeface="Times New Roman"/>
              <a:cs typeface="Times New Roman"/>
            </a:endParaRPr>
          </a:p>
          <a:p>
            <a:pPr marL="12739">
              <a:spcBef>
                <a:spcPts val="722"/>
              </a:spcBef>
            </a:pPr>
            <a:r>
              <a:rPr sz="4800" i="1" spc="-30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4800" i="1" spc="-67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2100" i="1" dirty="0">
                <a:solidFill>
                  <a:srgbClr val="009A9A"/>
                </a:solidFill>
                <a:latin typeface="Times New Roman"/>
                <a:cs typeface="Times New Roman"/>
              </a:rPr>
              <a:t>n–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1)</a:t>
            </a:r>
            <a:r>
              <a:rPr sz="21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4800" spc="-15" baseline="-17361" dirty="0">
                <a:solidFill>
                  <a:srgbClr val="009A9A"/>
                </a:solidFill>
                <a:latin typeface="Symbol"/>
                <a:cs typeface="Symbol"/>
              </a:rPr>
              <a:t></a:t>
            </a:r>
            <a:r>
              <a:rPr sz="4800" spc="-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4800" i="1" spc="-67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2100" i="1" dirty="0">
                <a:solidFill>
                  <a:srgbClr val="009A9A"/>
                </a:solidFill>
                <a:latin typeface="Times New Roman"/>
                <a:cs typeface="Times New Roman"/>
              </a:rPr>
              <a:t>n–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1)</a:t>
            </a:r>
            <a:r>
              <a:rPr sz="21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4800" spc="-15" baseline="-17361" dirty="0">
                <a:solidFill>
                  <a:srgbClr val="009A9A"/>
                </a:solidFill>
                <a:latin typeface="Symbol"/>
                <a:cs typeface="Symbol"/>
              </a:rPr>
              <a:t></a:t>
            </a:r>
            <a:r>
              <a:rPr sz="4800" spc="-413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4800" baseline="-1736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959" y="3600715"/>
            <a:ext cx="1938961" cy="1171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118800"/>
              </a:lnSpc>
            </a:pP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even;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odd.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399" y="5139946"/>
            <a:ext cx="668607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579126" algn="l"/>
                <a:tab pos="4184883" algn="l"/>
              </a:tabLst>
            </a:pP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34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509412" y="1337784"/>
            <a:ext cx="6139088" cy="13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Problem: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Compute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386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i="1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400" i="1" spc="-120" dirty="0">
                <a:solidFill>
                  <a:srgbClr val="008480"/>
                </a:solidFill>
                <a:latin typeface="Symbol"/>
                <a:cs typeface="Symbol"/>
              </a:rPr>
              <a:t></a:t>
            </a:r>
            <a:r>
              <a:rPr sz="3400" i="1" spc="-3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400" i="1" spc="-120" dirty="0">
                <a:solidFill>
                  <a:srgbClr val="008480"/>
                </a:solidFill>
                <a:latin typeface="Arial"/>
                <a:cs typeface="Arial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8664">
              <a:spcBef>
                <a:spcPts val="2272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Naive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42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25" dirty="0"/>
              <a:t>Fibonacci</a:t>
            </a:r>
            <a:r>
              <a:rPr spc="-10" dirty="0"/>
              <a:t> </a:t>
            </a:r>
            <a:r>
              <a:rPr lang="en-US" spc="-25" dirty="0"/>
              <a:t>N</a:t>
            </a:r>
            <a:r>
              <a:rPr spc="-25" dirty="0"/>
              <a:t>umbers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B1A8A0B-EB77-4E46-9332-5E4464E84613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89584" y="1245006"/>
            <a:ext cx="365951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Recursive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definition: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2931" y="2333618"/>
            <a:ext cx="739289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i="1" spc="-391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6170" y="1837667"/>
            <a:ext cx="143910" cy="1376062"/>
          </a:xfrm>
          <a:custGeom>
            <a:avLst/>
            <a:gdLst/>
            <a:ahLst/>
            <a:cxnLst/>
            <a:rect l="l" t="t" r="r" b="b"/>
            <a:pathLst>
              <a:path w="143510" h="1370964">
                <a:moveTo>
                  <a:pt x="142901" y="0"/>
                </a:moveTo>
                <a:lnTo>
                  <a:pt x="100881" y="18979"/>
                </a:lnTo>
                <a:lnTo>
                  <a:pt x="78337" y="53612"/>
                </a:lnTo>
                <a:lnTo>
                  <a:pt x="67276" y="100200"/>
                </a:lnTo>
                <a:lnTo>
                  <a:pt x="66701" y="571499"/>
                </a:lnTo>
                <a:lnTo>
                  <a:pt x="65861" y="588697"/>
                </a:lnTo>
                <a:lnTo>
                  <a:pt x="54179" y="634697"/>
                </a:lnTo>
                <a:lnTo>
                  <a:pt x="31185" y="668438"/>
                </a:lnTo>
                <a:lnTo>
                  <a:pt x="0" y="684943"/>
                </a:lnTo>
                <a:lnTo>
                  <a:pt x="9477" y="686527"/>
                </a:lnTo>
                <a:lnTo>
                  <a:pt x="44048" y="716327"/>
                </a:lnTo>
                <a:lnTo>
                  <a:pt x="61522" y="757767"/>
                </a:lnTo>
                <a:lnTo>
                  <a:pt x="66701" y="1257299"/>
                </a:lnTo>
                <a:lnTo>
                  <a:pt x="67559" y="1274497"/>
                </a:lnTo>
                <a:lnTo>
                  <a:pt x="79420" y="1320497"/>
                </a:lnTo>
                <a:lnTo>
                  <a:pt x="102555" y="1354238"/>
                </a:lnTo>
                <a:lnTo>
                  <a:pt x="122556" y="1367463"/>
                </a:lnTo>
                <a:lnTo>
                  <a:pt x="133550" y="1370743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05529" y="1825004"/>
            <a:ext cx="1803966" cy="1613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12739"/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722"/>
              </a:lnSpc>
              <a:spcBef>
                <a:spcPts val="1154"/>
              </a:spcBef>
            </a:pPr>
            <a:r>
              <a:rPr sz="4800" i="1" spc="-30" baseline="13888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21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n–</a:t>
            </a:r>
            <a:r>
              <a:rPr sz="2100" spc="-20" dirty="0">
                <a:solidFill>
                  <a:srgbClr val="009A9A"/>
                </a:solidFill>
                <a:latin typeface="Times New Roman"/>
                <a:cs typeface="Times New Roman"/>
              </a:rPr>
              <a:t>1 </a:t>
            </a:r>
            <a:r>
              <a:rPr sz="2100" spc="-2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spc="-37" baseline="13888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4800" i="1" baseline="1388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13888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21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–2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289" y="1825004"/>
            <a:ext cx="2266897" cy="236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614" marR="881564" algn="just">
              <a:lnSpc>
                <a:spcPct val="104600"/>
              </a:lnSpc>
            </a:pP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spc="-10" dirty="0">
                <a:latin typeface="Times New Roman"/>
                <a:cs typeface="Times New Roman"/>
              </a:rPr>
              <a:t>;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;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algn="just">
              <a:spcBef>
                <a:spcPts val="2533"/>
              </a:spcBef>
            </a:pP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13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21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34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lang="en-US" sz="3200" dirty="0">
                <a:solidFill>
                  <a:srgbClr val="008480"/>
                </a:solidFill>
                <a:latin typeface="Times New Roman"/>
                <a:cs typeface="Times New Roman"/>
                <a:sym typeface="Symbol"/>
              </a:rPr>
              <a:t>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926" y="3660632"/>
            <a:ext cx="38970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23592" algn="l"/>
                <a:tab pos="1235082" algn="l"/>
                <a:tab pos="1846571" algn="l"/>
                <a:tab pos="2458061" algn="l"/>
                <a:tab pos="3069551" algn="l"/>
                <a:tab pos="3681041" algn="l"/>
              </a:tabLst>
            </a:pP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	1	1	2	3	5	8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5130" y="5124912"/>
            <a:ext cx="57309" cy="33780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531"/>
                </a:moveTo>
                <a:lnTo>
                  <a:pt x="57150" y="0"/>
                </a:lnTo>
              </a:path>
            </a:pathLst>
          </a:custGeom>
          <a:ln w="6823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2439" y="5128743"/>
            <a:ext cx="85964" cy="144681"/>
          </a:xfrm>
          <a:custGeom>
            <a:avLst/>
            <a:gdLst/>
            <a:ahLst/>
            <a:cxnLst/>
            <a:rect l="l" t="t" r="r" b="b"/>
            <a:pathLst>
              <a:path w="85725" h="144145">
                <a:moveTo>
                  <a:pt x="0" y="0"/>
                </a:moveTo>
                <a:lnTo>
                  <a:pt x="85340" y="144012"/>
                </a:lnTo>
              </a:path>
            </a:pathLst>
          </a:custGeom>
          <a:ln w="13022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1074" y="4881700"/>
            <a:ext cx="299918" cy="391977"/>
          </a:xfrm>
          <a:custGeom>
            <a:avLst/>
            <a:gdLst/>
            <a:ahLst/>
            <a:cxnLst/>
            <a:rect l="l" t="t" r="r" b="b"/>
            <a:pathLst>
              <a:path w="299084" h="390525">
                <a:moveTo>
                  <a:pt x="0" y="390139"/>
                </a:moveTo>
                <a:lnTo>
                  <a:pt x="94491" y="0"/>
                </a:lnTo>
                <a:lnTo>
                  <a:pt x="298714" y="0"/>
                </a:lnTo>
              </a:path>
            </a:pathLst>
          </a:custGeom>
          <a:ln w="657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89574" y="4407547"/>
            <a:ext cx="5779314" cy="1460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94400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Naive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recursive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480"/>
                </a:solidFill>
                <a:latin typeface="Symbol"/>
                <a:cs typeface="Symbol"/>
              </a:rPr>
              <a:t>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400" i="1" spc="-90" dirty="0">
                <a:solidFill>
                  <a:srgbClr val="008480"/>
                </a:solidFill>
                <a:latin typeface="Symbol"/>
                <a:cs typeface="Symbol"/>
              </a:rPr>
              <a:t></a:t>
            </a:r>
            <a:r>
              <a:rPr sz="3400" i="1" spc="-3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(exponential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time),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400" i="1" spc="-90" dirty="0">
                <a:solidFill>
                  <a:srgbClr val="008480"/>
                </a:solidFill>
                <a:latin typeface="Symbol"/>
                <a:cs typeface="Symbol"/>
              </a:rPr>
              <a:t></a:t>
            </a:r>
            <a:r>
              <a:rPr sz="3400" i="1" spc="-3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3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500" spc="-366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500" spc="14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5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golden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rati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6847" y="4883226"/>
            <a:ext cx="82397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500" spc="-105" dirty="0">
                <a:solidFill>
                  <a:srgbClr val="008480"/>
                </a:solidFill>
                <a:latin typeface="Times New Roman"/>
                <a:cs typeface="Times New Roman"/>
              </a:rPr>
              <a:t>5</a:t>
            </a:r>
            <a:r>
              <a:rPr sz="3500" spc="301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500" dirty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sz="3500" spc="-4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500" spc="1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1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5827" y="3368724"/>
            <a:ext cx="74947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Naive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recursive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squaring: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300" y="3943829"/>
            <a:ext cx="1356954" cy="533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i="1" spc="-3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i="1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400" i="1" spc="-90" dirty="0">
                <a:solidFill>
                  <a:srgbClr val="008480"/>
                </a:solidFill>
                <a:latin typeface="Symbol"/>
                <a:cs typeface="Symbol"/>
              </a:rPr>
              <a:t></a:t>
            </a:r>
            <a:r>
              <a:rPr sz="3400" i="1" spc="-3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5844" y="4180120"/>
            <a:ext cx="61130" cy="32504"/>
          </a:xfrm>
          <a:custGeom>
            <a:avLst/>
            <a:gdLst/>
            <a:ahLst/>
            <a:cxnLst/>
            <a:rect l="l" t="t" r="r" b="b"/>
            <a:pathLst>
              <a:path w="60960" h="32385">
                <a:moveTo>
                  <a:pt x="0" y="32003"/>
                </a:moveTo>
                <a:lnTo>
                  <a:pt x="60959" y="0"/>
                </a:lnTo>
              </a:path>
            </a:pathLst>
          </a:custGeom>
          <a:ln w="6641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6975" y="4183180"/>
            <a:ext cx="89784" cy="137670"/>
          </a:xfrm>
          <a:custGeom>
            <a:avLst/>
            <a:gdLst/>
            <a:ahLst/>
            <a:cxnLst/>
            <a:rect l="l" t="t" r="r" b="b"/>
            <a:pathLst>
              <a:path w="89535" h="137160">
                <a:moveTo>
                  <a:pt x="0" y="0"/>
                </a:moveTo>
                <a:lnTo>
                  <a:pt x="89153" y="137159"/>
                </a:lnTo>
              </a:path>
            </a:pathLst>
          </a:custGeom>
          <a:ln w="13284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0197" y="3949140"/>
            <a:ext cx="313290" cy="372219"/>
          </a:xfrm>
          <a:custGeom>
            <a:avLst/>
            <a:gdLst/>
            <a:ahLst/>
            <a:cxnLst/>
            <a:rect l="l" t="t" r="r" b="b"/>
            <a:pathLst>
              <a:path w="312419" h="370839">
                <a:moveTo>
                  <a:pt x="0" y="370332"/>
                </a:moveTo>
                <a:lnTo>
                  <a:pt x="99059" y="0"/>
                </a:lnTo>
                <a:lnTo>
                  <a:pt x="312420" y="0"/>
                </a:lnTo>
              </a:path>
            </a:pathLst>
          </a:custGeom>
          <a:ln w="6641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40552" y="3949988"/>
            <a:ext cx="538006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19125" algn="l"/>
              </a:tabLst>
            </a:pPr>
            <a:r>
              <a:rPr sz="3400" dirty="0">
                <a:solidFill>
                  <a:srgbClr val="008480"/>
                </a:solidFill>
                <a:latin typeface="Times New Roman"/>
                <a:cs typeface="Times New Roman"/>
              </a:rPr>
              <a:t>5	</a:t>
            </a:r>
            <a:r>
              <a:rPr sz="3200" spc="-15" dirty="0">
                <a:latin typeface="Times New Roman"/>
                <a:cs typeface="Times New Roman"/>
              </a:rPr>
              <a:t>rounded 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nearest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integer.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Times New Roman"/>
                <a:cs typeface="Times New Roman"/>
              </a:rPr>
              <a:t>Computing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Fibonacci Numbers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95C19B4-8E77-4D63-A759-D263AC799730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585828" y="4495942"/>
            <a:ext cx="7797870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96" indent="-231857"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Recursive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squaring: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244596" marR="5096" indent="-231857">
              <a:lnSpc>
                <a:spcPts val="3461"/>
              </a:lnSpc>
              <a:spcBef>
                <a:spcPts val="752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unreliable,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floating-point arithmetic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round-off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errors.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585823" y="1267722"/>
            <a:ext cx="7494769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Bottom-up:</a:t>
            </a:r>
            <a:endParaRPr sz="3200" dirty="0">
              <a:latin typeface="Times New Roman"/>
              <a:cs typeface="Times New Roman"/>
            </a:endParaRPr>
          </a:p>
          <a:p>
            <a:pPr marL="236952" marR="5096" indent="-224213">
              <a:lnSpc>
                <a:spcPts val="3461"/>
              </a:lnSpc>
              <a:spcBef>
                <a:spcPts val="813"/>
              </a:spcBef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20" dirty="0">
                <a:latin typeface="Times New Roman"/>
                <a:cs typeface="Times New Roman"/>
              </a:rPr>
              <a:t>Compute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008480"/>
                </a:solidFill>
                <a:latin typeface="Times New Roman"/>
                <a:cs typeface="Times New Roman"/>
              </a:rPr>
              <a:t>…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i="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i="1" spc="-383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order,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forming 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summing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previous.</a:t>
            </a:r>
            <a:endParaRPr sz="3200" dirty="0">
              <a:latin typeface="Times New Roman"/>
              <a:cs typeface="Times New Roman"/>
            </a:endParaRPr>
          </a:p>
          <a:p>
            <a:pPr marL="236952" indent="-224213">
              <a:spcBef>
                <a:spcPts val="386"/>
              </a:spcBef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20" dirty="0">
                <a:latin typeface="Times New Roman"/>
                <a:cs typeface="Times New Roman"/>
              </a:rPr>
              <a:t>Running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6" name="object 5"/>
          <p:cNvSpPr/>
          <p:nvPr/>
        </p:nvSpPr>
        <p:spPr>
          <a:xfrm>
            <a:off x="2385840" y="4180116"/>
            <a:ext cx="61130" cy="32504"/>
          </a:xfrm>
          <a:custGeom>
            <a:avLst/>
            <a:gdLst/>
            <a:ahLst/>
            <a:cxnLst/>
            <a:rect l="l" t="t" r="r" b="b"/>
            <a:pathLst>
              <a:path w="60960" h="32385">
                <a:moveTo>
                  <a:pt x="0" y="32003"/>
                </a:moveTo>
                <a:lnTo>
                  <a:pt x="60959" y="0"/>
                </a:lnTo>
              </a:path>
            </a:pathLst>
          </a:custGeom>
          <a:ln w="6641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2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/>
      <p:bldP spid="9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Recursive</a:t>
            </a:r>
            <a:r>
              <a:rPr spc="10" dirty="0"/>
              <a:t> </a:t>
            </a:r>
            <a:r>
              <a:rPr lang="en-US" spc="-25" dirty="0"/>
              <a:t>S</a:t>
            </a:r>
            <a:r>
              <a:rPr spc="-25" dirty="0"/>
              <a:t>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8FFF9B0-41F1-41E8-A89A-3AC848259E1F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1134001" y="1704821"/>
            <a:ext cx="17479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Theorem:</a:t>
            </a:r>
            <a:r>
              <a:rPr lang="en-US"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97838" y="1704550"/>
            <a:ext cx="127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3975" y="2753268"/>
            <a:ext cx="5867188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squaring.</a:t>
            </a:r>
            <a:endParaRPr sz="3200" dirty="0">
              <a:latin typeface="Times New Roman"/>
              <a:cs typeface="Times New Roman"/>
            </a:endParaRPr>
          </a:p>
          <a:p>
            <a:pPr marL="471357">
              <a:spcBef>
                <a:spcPts val="60"/>
              </a:spcBef>
            </a:pP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>
              <a:spcBef>
                <a:spcPts val="1264"/>
              </a:spcBef>
              <a:tabLst>
                <a:tab pos="3105221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theorem.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(Induction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186" y="4897715"/>
            <a:ext cx="435367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Base (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20" dirty="0">
                <a:latin typeface="Times New Roman"/>
                <a:cs typeface="Times New Roman"/>
              </a:rPr>
              <a:t>):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8485" y="4897715"/>
            <a:ext cx="127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00046" y="1704821"/>
            <a:ext cx="1282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endParaRPr lang="en-US" sz="4200" baseline="-1190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780860" y="1465329"/>
                <a:ext cx="5334000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baseline="-16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baseline="-16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</a:t>
                </a:r>
                <a:r>
                  <a:rPr lang="en-US" sz="4800" baseline="-2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=</a:t>
                </a:r>
                <a:r>
                  <a:rPr lang="en-US" sz="4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3200" i="1" baseline="1000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3200" i="1" baseline="100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60" y="1465329"/>
                <a:ext cx="5334000" cy="913520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233046" y="4665404"/>
                <a:ext cx="5334000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 </a:t>
                </a:r>
                <a:r>
                  <a:rPr lang="en-US" sz="4800" baseline="-2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=</a:t>
                </a:r>
                <a:r>
                  <a:rPr lang="en-US" sz="4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baseline="10000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3200" i="1" baseline="100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46" y="4665404"/>
                <a:ext cx="5334000" cy="913520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3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25" dirty="0"/>
              <a:t>Recursive</a:t>
            </a:r>
            <a:r>
              <a:rPr spc="10" dirty="0"/>
              <a:t> </a:t>
            </a:r>
            <a:r>
              <a:rPr lang="en-US" spc="-25" dirty="0"/>
              <a:t>S</a:t>
            </a:r>
            <a:r>
              <a:rPr spc="-25" dirty="0"/>
              <a:t>quaring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2A195DE-AFB5-47A4-8A67-956F95FC728D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789453" y="1390179"/>
            <a:ext cx="364486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spc="-15" dirty="0">
                <a:latin typeface="Times New Roman"/>
                <a:cs typeface="Times New Roman"/>
              </a:rPr>
              <a:t>Inductive step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2</a:t>
            </a:r>
            <a:r>
              <a:rPr sz="3200" spc="-15" dirty="0">
                <a:latin typeface="Times New Roman"/>
                <a:cs typeface="Times New Roman"/>
              </a:rPr>
              <a:t>):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88367" y="539776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8367" y="539776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3339" y="1911483"/>
                <a:ext cx="7597839" cy="386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baseline="-16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baseline="-16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</a:t>
                </a:r>
                <a:r>
                  <a:rPr lang="en-US" sz="4800" baseline="-2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=</a:t>
                </a:r>
                <a:r>
                  <a:rPr lang="en-US" sz="4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i="1" baseline="-2500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i="1" baseline="-2500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i="1" baseline="-1600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0" i="1" baseline="-25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i="1" baseline="-2500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i="1" baseline="-1600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0" i="1" baseline="-24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sz="3200" i="1" baseline="-2500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i="1" baseline="-1600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0" i="1" baseline="-24000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  <a:sym typeface="Symbol"/>
                      </a:rPr>
                      <m:t>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</a:rPr>
                      <m:t>                              </m:t>
                    </m:r>
                    <m:r>
                      <a:rPr lang="en-US" sz="32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200" b="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mbria Math"/>
                </a:endParaRPr>
              </a:p>
              <a:p>
                <a:r>
                  <a:rPr lang="en-US" sz="3200" b="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                        </a:t>
                </a:r>
                <a:r>
                  <a:rPr lang="en-US" sz="4800" baseline="-2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=</a:t>
                </a:r>
                <a:r>
                  <a:rPr lang="en-US" sz="4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3200" i="1" baseline="1000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3200" b="0" i="1" baseline="5000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3200" b="0" i="1" baseline="10000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</a:rPr>
                      <m:t>1</m:t>
                    </m:r>
                    <m:r>
                      <a:rPr lang="en-US" sz="32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  <a:sym typeface="Symbol"/>
                      </a:rPr>
                      <m:t>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b="0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  <a:p>
                <a:r>
                  <a:rPr lang="en-US" sz="4800" baseline="-2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           </a:t>
                </a:r>
              </a:p>
              <a:p>
                <a:r>
                  <a:rPr lang="en-US" sz="4800" baseline="-2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                        =</a:t>
                </a:r>
                <a:r>
                  <a:rPr lang="en-US" sz="4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3200" i="1" baseline="1000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3200" i="1" baseline="100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i="1" baseline="100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9" y="1911483"/>
                <a:ext cx="7597839" cy="3869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04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Matrix</a:t>
            </a:r>
            <a:r>
              <a:rPr spc="-5" dirty="0"/>
              <a:t> </a:t>
            </a:r>
            <a:r>
              <a:rPr lang="en-US" spc="-20" dirty="0"/>
              <a:t>M</a:t>
            </a:r>
            <a:r>
              <a:rPr spc="-20" dirty="0"/>
              <a:t>ultiplication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F7A18E7-5AA5-4553-834E-975E7C0B6340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4698" y="1711524"/>
            <a:ext cx="113344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Input: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4771" y="1711320"/>
            <a:ext cx="2942509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[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i="1" spc="-7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i="1" spc="-7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98" y="2183129"/>
            <a:ext cx="4130719" cy="533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612804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Output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[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400" i="1" spc="-45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400" i="1" spc="-3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7930" y="1956823"/>
            <a:ext cx="26203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1,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2,…,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5412535" y="1727247"/>
            <a:ext cx="150914" cy="841316"/>
          </a:xfrm>
          <a:custGeom>
            <a:avLst/>
            <a:gdLst/>
            <a:ahLst/>
            <a:cxnLst/>
            <a:rect l="l" t="t" r="r" b="b"/>
            <a:pathLst>
              <a:path w="150495" h="838200">
                <a:moveTo>
                  <a:pt x="0" y="0"/>
                </a:moveTo>
                <a:lnTo>
                  <a:pt x="41840" y="11513"/>
                </a:lnTo>
                <a:lnTo>
                  <a:pt x="69517" y="41346"/>
                </a:lnTo>
                <a:lnTo>
                  <a:pt x="76200" y="348995"/>
                </a:lnTo>
                <a:lnTo>
                  <a:pt x="77698" y="362908"/>
                </a:lnTo>
                <a:lnTo>
                  <a:pt x="97812" y="397903"/>
                </a:lnTo>
                <a:lnTo>
                  <a:pt x="135152" y="417292"/>
                </a:lnTo>
                <a:lnTo>
                  <a:pt x="150049" y="419067"/>
                </a:lnTo>
                <a:lnTo>
                  <a:pt x="135553" y="420489"/>
                </a:lnTo>
                <a:lnTo>
                  <a:pt x="98388" y="439482"/>
                </a:lnTo>
                <a:lnTo>
                  <a:pt x="77802" y="474800"/>
                </a:lnTo>
                <a:lnTo>
                  <a:pt x="76200" y="768095"/>
                </a:lnTo>
                <a:lnTo>
                  <a:pt x="74701" y="782008"/>
                </a:lnTo>
                <a:lnTo>
                  <a:pt x="54588" y="817003"/>
                </a:lnTo>
                <a:lnTo>
                  <a:pt x="17247" y="836392"/>
                </a:lnTo>
                <a:lnTo>
                  <a:pt x="2350" y="83816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16966" y="4608709"/>
            <a:ext cx="239998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1286" algn="ctr">
              <a:lnSpc>
                <a:spcPts val="2463"/>
              </a:lnSpc>
            </a:pP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4539"/>
              </a:lnSpc>
              <a:tabLst>
                <a:tab pos="503205" algn="l"/>
              </a:tabLst>
            </a:pPr>
            <a:r>
              <a:rPr sz="4800" i="1" spc="-127" baseline="13888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ij	</a:t>
            </a:r>
            <a:r>
              <a:rPr sz="4800" spc="-30" baseline="13888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4800" spc="196" baseline="1388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6600" spc="496" baseline="2525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i="1" spc="-75" baseline="13888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ik </a:t>
            </a:r>
            <a:r>
              <a:rPr sz="2400" i="1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baseline="13888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4800" spc="-684" baseline="1388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i="1" spc="-188" baseline="13888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kj</a:t>
            </a:r>
            <a:endParaRPr sz="2400" dirty="0">
              <a:latin typeface="Times New Roman"/>
              <a:cs typeface="Times New Roman"/>
            </a:endParaRPr>
          </a:p>
          <a:p>
            <a:pPr marR="271986" algn="ctr">
              <a:lnSpc>
                <a:spcPts val="2558"/>
              </a:lnSpc>
            </a:pP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71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0433" y="2732309"/>
                <a:ext cx="9099769" cy="1519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baseline="-1190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baseline="-11904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baseline="-11904" smtClean="0">
                                  <a:latin typeface="Cambria Math"/>
                                  <a:cs typeface="Times New Roman"/>
                                </a:rPr>
                                <m:t>𝑐</m:t>
                              </m:r>
                              <m:r>
                                <a:rPr lang="en-US" sz="4000" b="0" i="1" baseline="-36000" smtClean="0">
                                  <a:latin typeface="Cambria Math"/>
                                  <a:cs typeface="Times New Roman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4000" i="1" baseline="-11904" smtClean="0">
                                  <a:latin typeface="Cambria Math"/>
                                  <a:cs typeface="Times New Roman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 baseline="-11904">
                                  <a:latin typeface="Cambria Math"/>
                                  <a:cs typeface="Times New Roman"/>
                                </a:rPr>
                                <m:t>𝑐</m:t>
                              </m:r>
                              <m:r>
                                <a:rPr lang="en-US" sz="4000" i="1" baseline="-36000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4000" b="0" i="1" baseline="-36000" smtClean="0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 baseline="-2000" smtClean="0">
                                  <a:latin typeface="Cambria Math"/>
                                  <a:cs typeface="Times New Roman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4000" i="1" baseline="-2000" smtClean="0">
                                  <a:latin typeface="Cambria Math"/>
                                  <a:cs typeface="Times New Roman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4000" i="1" baseline="-2000" smtClean="0">
                                  <a:latin typeface="Cambria Math"/>
                                  <a:cs typeface="Times New Roman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baseline="30000" smtClean="0">
                                  <a:latin typeface="Cambria Math"/>
                                  <a:cs typeface="Times New Roman"/>
                                </a:rPr>
                                <m:t>𝑐</m:t>
                              </m:r>
                              <m:r>
                                <a:rPr lang="en-US" sz="4000" b="0" i="1" baseline="10000" smtClean="0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4000" b="0" i="1" baseline="10000" smtClean="0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 baseline="10000" smtClean="0">
                                  <a:latin typeface="Cambria Math"/>
                                  <a:cs typeface="Times New Roman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4000" i="1" baseline="30000">
                                  <a:latin typeface="Cambria Math"/>
                                  <a:cs typeface="Times New Roman"/>
                                </a:rPr>
                                <m:t>𝑐</m:t>
                              </m:r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4000" b="0" i="1" baseline="10000" smtClean="0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200" baseline="-11904" dirty="0">
                    <a:latin typeface="Times New Roman"/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baseline="-11904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baseline="-1190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baseline="-11904" smtClean="0">
                                  <a:latin typeface="Cambria Math"/>
                                  <a:cs typeface="Times New Roman"/>
                                </a:rPr>
                                <m:t>𝑎</m:t>
                              </m:r>
                              <m:r>
                                <a:rPr lang="en-US" sz="4000" i="1" baseline="-36000">
                                  <a:latin typeface="Cambria Math"/>
                                  <a:cs typeface="Times New Roman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4000" i="1" baseline="-11904">
                                  <a:latin typeface="Cambria Math"/>
                                  <a:cs typeface="Times New Roman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4000" b="0" i="1" baseline="-11904" smtClean="0">
                                  <a:latin typeface="Cambria Math"/>
                                  <a:cs typeface="Times New Roman"/>
                                </a:rPr>
                                <m:t>𝑎</m:t>
                              </m:r>
                              <m:r>
                                <a:rPr lang="en-US" sz="4000" i="1" baseline="-36000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4000" i="1" baseline="-36000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 baseline="-2000">
                                  <a:latin typeface="Cambria Math"/>
                                  <a:cs typeface="Times New Roman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4000" i="1" baseline="-2000">
                                  <a:latin typeface="Cambria Math"/>
                                  <a:cs typeface="Times New Roman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4000" i="1" baseline="-2000">
                                  <a:latin typeface="Cambria Math"/>
                                  <a:cs typeface="Times New Roman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baseline="30000" smtClean="0">
                                  <a:latin typeface="Cambria Math"/>
                                  <a:cs typeface="Times New Roman"/>
                                </a:rPr>
                                <m:t>𝑎</m:t>
                              </m:r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4000" b="0" i="1" baseline="30000" smtClean="0">
                                  <a:latin typeface="Cambria Math"/>
                                  <a:cs typeface="Times New Roman"/>
                                </a:rPr>
                                <m:t>𝑎</m:t>
                              </m:r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𝑛𝑛</m:t>
                              </m:r>
                            </m:e>
                          </m:mr>
                        </m:m>
                      </m:e>
                    </m:d>
                    <m:r>
                      <a:rPr lang="en-US" sz="44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/>
                        <a:sym typeface="Symbol"/>
                      </a:rPr>
                      <m:t></m:t>
                    </m:r>
                    <m:d>
                      <m:dPr>
                        <m:begChr m:val="["/>
                        <m:endChr m:val="]"/>
                        <m:ctrlPr>
                          <a:rPr lang="en-US" sz="4000" i="1" baseline="-11904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baseline="-1190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baseline="-11904" smtClean="0">
                                  <a:latin typeface="Cambria Math"/>
                                  <a:cs typeface="Times New Roman"/>
                                </a:rPr>
                                <m:t>𝑏</m:t>
                              </m:r>
                              <m:r>
                                <a:rPr lang="en-US" sz="4000" i="1" baseline="-36000">
                                  <a:latin typeface="Cambria Math"/>
                                  <a:cs typeface="Times New Roman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4000" i="1" baseline="-11904">
                                  <a:latin typeface="Cambria Math"/>
                                  <a:cs typeface="Times New Roman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4000" b="0" i="1" baseline="-11904" smtClean="0">
                                  <a:latin typeface="Cambria Math"/>
                                  <a:cs typeface="Times New Roman"/>
                                </a:rPr>
                                <m:t>𝑏</m:t>
                              </m:r>
                              <m:r>
                                <a:rPr lang="en-US" sz="4000" i="1" baseline="-36000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4000" i="1" baseline="-36000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 baseline="-2000">
                                  <a:latin typeface="Cambria Math"/>
                                  <a:cs typeface="Times New Roman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4000" i="1" baseline="-2000">
                                  <a:latin typeface="Cambria Math"/>
                                  <a:cs typeface="Times New Roman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4000" i="1" baseline="-2000">
                                  <a:latin typeface="Cambria Math"/>
                                  <a:cs typeface="Times New Roman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baseline="30000" smtClean="0">
                                  <a:latin typeface="Cambria Math"/>
                                  <a:cs typeface="Times New Roman"/>
                                </a:rPr>
                                <m:t>𝑏</m:t>
                              </m:r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4000" b="0" i="1" baseline="30000" smtClean="0">
                                  <a:latin typeface="Cambria Math"/>
                                  <a:cs typeface="Times New Roman"/>
                                </a:rPr>
                                <m:t>𝑏</m:t>
                              </m:r>
                              <m:r>
                                <a:rPr lang="en-US" sz="4000" i="1" baseline="10000">
                                  <a:latin typeface="Cambria Math"/>
                                  <a:cs typeface="Times New Roman"/>
                                </a:rPr>
                                <m:t>𝑛𝑛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200" baseline="-11904" dirty="0">
                    <a:latin typeface="Times New Roman"/>
                    <a:cs typeface="Times New Roman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3" y="2732309"/>
                <a:ext cx="9099769" cy="1519327"/>
              </a:xfrm>
              <a:prstGeom prst="rect">
                <a:avLst/>
              </a:prstGeom>
              <a:blipFill rotWithShape="1">
                <a:blip r:embed="rId3"/>
                <a:stretch>
                  <a:fillRect b="-32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73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Standard</a:t>
            </a:r>
            <a:r>
              <a:rPr spc="5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02471A4-2504-4FF4-8FB6-836E2F926851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8820" y="4643719"/>
            <a:ext cx="61250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Running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18753" y="324433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/>
                          <a:sym typeface="Symbol"/>
                        </a:rPr>
                        <m:t>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53" y="3244334"/>
                <a:ext cx="30649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3"/>
          <p:cNvSpPr txBox="1"/>
          <p:nvPr/>
        </p:nvSpPr>
        <p:spPr>
          <a:xfrm>
            <a:off x="1518816" y="1769811"/>
            <a:ext cx="6125079" cy="246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latin typeface="Times New Roman"/>
                <a:cs typeface="Times New Roman"/>
              </a:rPr>
              <a:t>for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475815">
              <a:lnSpc>
                <a:spcPts val="3847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276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fo</a:t>
            </a:r>
            <a:r>
              <a:rPr sz="3200" b="1" spc="-1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1726822">
              <a:lnSpc>
                <a:spcPts val="3847"/>
              </a:lnSpc>
              <a:tabLst>
                <a:tab pos="2311559" algn="l"/>
              </a:tabLst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7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368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2311559">
              <a:lnSpc>
                <a:spcPts val="3772"/>
              </a:lnSpc>
            </a:pPr>
            <a:r>
              <a:rPr sz="3200" b="1" spc="-15" dirty="0">
                <a:latin typeface="Times New Roman"/>
                <a:cs typeface="Times New Roman"/>
              </a:rPr>
              <a:t>for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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 </a:t>
            </a:r>
            <a:r>
              <a:rPr sz="3200" b="1" spc="-20" dirty="0">
                <a:latin typeface="Times New Roman"/>
                <a:cs typeface="Times New Roman"/>
              </a:rPr>
              <a:t>to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12739" indent="2866358">
              <a:lnSpc>
                <a:spcPts val="3952"/>
              </a:lnSpc>
            </a:pPr>
            <a:r>
              <a:rPr sz="3200" b="1" spc="-25" dirty="0">
                <a:latin typeface="Times New Roman"/>
                <a:cs typeface="Times New Roman"/>
              </a:rPr>
              <a:t>d</a:t>
            </a:r>
            <a:r>
              <a:rPr sz="3200" b="1" spc="-20" dirty="0">
                <a:latin typeface="Times New Roman"/>
                <a:cs typeface="Times New Roman"/>
              </a:rPr>
              <a:t>o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7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376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7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i="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376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i="1" spc="-7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400" i="1" spc="-45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400" i="1" spc="-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 err="1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i="1" spc="-15" baseline="-21164" dirty="0" err="1">
                <a:solidFill>
                  <a:srgbClr val="008480"/>
                </a:solidFill>
                <a:latin typeface="Times New Roman"/>
                <a:cs typeface="Times New Roman"/>
              </a:rPr>
              <a:t>kj</a:t>
            </a:r>
            <a:endParaRPr sz="5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5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30" dirty="0"/>
              <a:t>Divide-and-</a:t>
            </a:r>
            <a:r>
              <a:rPr lang="en-US" spc="-30" dirty="0"/>
              <a:t>C</a:t>
            </a:r>
            <a:r>
              <a:rPr spc="-30" dirty="0"/>
              <a:t>onque</a:t>
            </a:r>
            <a:r>
              <a:rPr spc="-20" dirty="0"/>
              <a:t>r</a:t>
            </a:r>
            <a:r>
              <a:rPr spc="2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D0416AD-0EBD-488C-A4E5-57EA50ABB5F2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294696" y="1264917"/>
            <a:ext cx="8565177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385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385"/>
              </a:lnSpc>
            </a:pP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matrix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 </a:t>
            </a:r>
            <a:r>
              <a:rPr sz="3200" spc="-15" dirty="0">
                <a:latin typeface="Times New Roman"/>
                <a:cs typeface="Times New Roman"/>
              </a:rPr>
              <a:t>matrix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/2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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 err="1">
                <a:latin typeface="Times New Roman"/>
                <a:cs typeface="Times New Roman"/>
              </a:rPr>
              <a:t>submatrices</a:t>
            </a:r>
            <a:r>
              <a:rPr sz="3200" spc="-15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98868" y="3378287"/>
            <a:ext cx="5434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1038"/>
              </a:spcBef>
              <a:tabLst>
                <a:tab pos="703850" algn="l"/>
                <a:tab pos="1391776" algn="l"/>
                <a:tab pos="2691192" algn="l"/>
              </a:tabLst>
            </a:pPr>
            <a:r>
              <a:rPr lang="en-US"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   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	</a:t>
            </a:r>
            <a:r>
              <a:rPr lang="en-US"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     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lang="en-US"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     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lang="en-US"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      </a:t>
            </a:r>
            <a:r>
              <a:rPr lang="en-US" sz="3200" i="1" spc="-20" dirty="0">
                <a:solidFill>
                  <a:srgbClr val="008480"/>
                </a:solidFill>
                <a:latin typeface="Times New Roman"/>
                <a:cs typeface="Times New Roman"/>
                <a:sym typeface="Symbol"/>
              </a:rPr>
              <a:t>     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847" y="3966350"/>
            <a:ext cx="1926862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algn="just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r </a:t>
            </a:r>
            <a:r>
              <a:rPr sz="3200" i="1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i="1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i="1" spc="-26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spc="-23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bg s </a:t>
            </a:r>
            <a:r>
              <a:rPr sz="3200" i="1" spc="-1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i="1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i="1" spc="27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spc="-23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bh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23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i="1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ce</a:t>
            </a:r>
            <a:r>
              <a:rPr sz="3200" i="1" spc="-8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spc="-23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dg u</a:t>
            </a:r>
            <a:r>
              <a:rPr sz="3200" i="1" spc="3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i="1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cf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spc="-23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11249" y="3974609"/>
            <a:ext cx="378877" cy="1835599"/>
          </a:xfrm>
          <a:custGeom>
            <a:avLst/>
            <a:gdLst/>
            <a:ahLst/>
            <a:cxnLst/>
            <a:rect l="l" t="t" r="r" b="b"/>
            <a:pathLst>
              <a:path w="377825" h="1828800">
                <a:moveTo>
                  <a:pt x="0" y="0"/>
                </a:moveTo>
                <a:lnTo>
                  <a:pt x="47568" y="4767"/>
                </a:lnTo>
                <a:lnTo>
                  <a:pt x="90740" y="18293"/>
                </a:lnTo>
                <a:lnTo>
                  <a:pt x="128016" y="39409"/>
                </a:lnTo>
                <a:lnTo>
                  <a:pt x="157901" y="66950"/>
                </a:lnTo>
                <a:lnTo>
                  <a:pt x="178895" y="99748"/>
                </a:lnTo>
                <a:lnTo>
                  <a:pt x="189501" y="136636"/>
                </a:lnTo>
                <a:lnTo>
                  <a:pt x="190500" y="762000"/>
                </a:lnTo>
                <a:lnTo>
                  <a:pt x="191184" y="774959"/>
                </a:lnTo>
                <a:lnTo>
                  <a:pt x="201009" y="811897"/>
                </a:lnTo>
                <a:lnTo>
                  <a:pt x="221327" y="844981"/>
                </a:lnTo>
                <a:lnTo>
                  <a:pt x="250640" y="872989"/>
                </a:lnTo>
                <a:lnTo>
                  <a:pt x="287449" y="894704"/>
                </a:lnTo>
                <a:lnTo>
                  <a:pt x="330258" y="908905"/>
                </a:lnTo>
                <a:lnTo>
                  <a:pt x="377568" y="914375"/>
                </a:lnTo>
                <a:lnTo>
                  <a:pt x="361653" y="914935"/>
                </a:lnTo>
                <a:lnTo>
                  <a:pt x="316144" y="922928"/>
                </a:lnTo>
                <a:lnTo>
                  <a:pt x="275256" y="939455"/>
                </a:lnTo>
                <a:lnTo>
                  <a:pt x="240619" y="963310"/>
                </a:lnTo>
                <a:lnTo>
                  <a:pt x="213862" y="993289"/>
                </a:lnTo>
                <a:lnTo>
                  <a:pt x="196612" y="1028185"/>
                </a:lnTo>
                <a:lnTo>
                  <a:pt x="190500" y="1066795"/>
                </a:lnTo>
                <a:lnTo>
                  <a:pt x="190500" y="1676400"/>
                </a:lnTo>
                <a:lnTo>
                  <a:pt x="189815" y="1689359"/>
                </a:lnTo>
                <a:lnTo>
                  <a:pt x="179990" y="1726298"/>
                </a:lnTo>
                <a:lnTo>
                  <a:pt x="159672" y="1759381"/>
                </a:lnTo>
                <a:lnTo>
                  <a:pt x="130359" y="1787389"/>
                </a:lnTo>
                <a:lnTo>
                  <a:pt x="93550" y="1809104"/>
                </a:lnTo>
                <a:lnTo>
                  <a:pt x="50741" y="1823306"/>
                </a:lnTo>
                <a:lnTo>
                  <a:pt x="19609" y="1827998"/>
                </a:lnTo>
                <a:lnTo>
                  <a:pt x="3431" y="182877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09805" y="4549721"/>
            <a:ext cx="563540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/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8 </a:t>
            </a:r>
            <a:r>
              <a:rPr sz="3200" spc="-15" dirty="0">
                <a:latin typeface="Times New Roman"/>
                <a:cs typeface="Times New Roman"/>
              </a:rPr>
              <a:t>mults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/2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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/2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submatrices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4 </a:t>
            </a:r>
            <a:r>
              <a:rPr sz="3200" dirty="0">
                <a:latin typeface="Times New Roman"/>
                <a:cs typeface="Times New Roman"/>
              </a:rPr>
              <a:t>adds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/2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</a:t>
            </a:r>
            <a:r>
              <a:rPr sz="3200" spc="-10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submatrices</a:t>
            </a: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00894" y="2351299"/>
                <a:ext cx="4633512" cy="99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marL="1273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baseline="-1190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baseline="20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baseline="2000" smtClean="0">
                          <a:latin typeface="Cambria Math"/>
                          <a:cs typeface="Times New Roman"/>
                        </a:rPr>
                        <m:t>=</m:t>
                      </m:r>
                      <m:r>
                        <a:rPr lang="en-US" sz="4000" b="0" i="1" baseline="-11904" smtClean="0">
                          <a:latin typeface="Cambria Math"/>
                          <a:cs typeface="Times New Roman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baseline="-11904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baseline="200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/>
                          <a:sym typeface="Symbol"/>
                        </a:rPr>
                        <m:t>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baseline="-11904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baseline="200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000" b="0" i="1" baseline="2000" smtClean="0">
                                    <a:latin typeface="Cambria Math"/>
                                    <a:cs typeface="Times New Roman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200" baseline="-1190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94" y="2351299"/>
                <a:ext cx="4633512" cy="990912"/>
              </a:xfrm>
              <a:prstGeom prst="rect">
                <a:avLst/>
              </a:prstGeom>
              <a:blipFill rotWithShape="1">
                <a:blip r:embed="rId3"/>
                <a:stretch>
                  <a:fillRect b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253343" y="2901185"/>
            <a:ext cx="838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76889" y="2525486"/>
            <a:ext cx="0" cy="7184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05985" y="2933839"/>
            <a:ext cx="838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29531" y="2558140"/>
            <a:ext cx="0" cy="7184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86481" y="2922953"/>
            <a:ext cx="838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10027" y="2547254"/>
            <a:ext cx="0" cy="7184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bject 33"/>
          <p:cNvSpPr txBox="1"/>
          <p:nvPr/>
        </p:nvSpPr>
        <p:spPr>
          <a:xfrm>
            <a:off x="3365109" y="4170764"/>
            <a:ext cx="26234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^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8" name="object 34"/>
          <p:cNvSpPr txBox="1"/>
          <p:nvPr/>
        </p:nvSpPr>
        <p:spPr>
          <a:xfrm>
            <a:off x="2805026" y="3827207"/>
            <a:ext cx="15460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u="sng" spc="-15" dirty="0">
                <a:solidFill>
                  <a:srgbClr val="CC0000"/>
                </a:solidFill>
                <a:latin typeface="Times New Roman"/>
                <a:cs typeface="Times New Roman"/>
              </a:rPr>
              <a:t>recursive</a:t>
            </a:r>
            <a:endParaRPr sz="3200" u="sng" dirty="0">
              <a:latin typeface="Times New Roman"/>
              <a:cs typeface="Times New Roman"/>
            </a:endParaRPr>
          </a:p>
        </p:txBody>
      </p:sp>
      <p:sp>
        <p:nvSpPr>
          <p:cNvPr id="49" name="object 35"/>
          <p:cNvSpPr/>
          <p:nvPr/>
        </p:nvSpPr>
        <p:spPr>
          <a:xfrm>
            <a:off x="3496283" y="4416985"/>
            <a:ext cx="317395" cy="232921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5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30" dirty="0"/>
              <a:t>Analysi</a:t>
            </a:r>
            <a:r>
              <a:rPr spc="-20" dirty="0"/>
              <a:t>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spc="-40" dirty="0"/>
              <a:t>D&amp;</a:t>
            </a:r>
            <a:r>
              <a:rPr spc="-35" dirty="0"/>
              <a:t>C</a:t>
            </a:r>
            <a:r>
              <a:rPr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458BA65-04DC-43B3-AD1F-48BEE2051B76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502228" y="1776961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1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6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278"/>
                </a:lnTo>
                <a:lnTo>
                  <a:pt x="11631" y="300654"/>
                </a:lnTo>
                <a:lnTo>
                  <a:pt x="34192" y="348784"/>
                </a:lnTo>
                <a:lnTo>
                  <a:pt x="66865" y="390048"/>
                </a:lnTo>
                <a:lnTo>
                  <a:pt x="108076" y="422825"/>
                </a:lnTo>
                <a:lnTo>
                  <a:pt x="156252" y="445495"/>
                </a:lnTo>
                <a:lnTo>
                  <a:pt x="209818" y="456438"/>
                </a:lnTo>
                <a:lnTo>
                  <a:pt x="228600" y="457200"/>
                </a:lnTo>
                <a:lnTo>
                  <a:pt x="247381" y="456438"/>
                </a:lnTo>
                <a:lnTo>
                  <a:pt x="300947" y="445495"/>
                </a:lnTo>
                <a:lnTo>
                  <a:pt x="349123" y="422825"/>
                </a:lnTo>
                <a:lnTo>
                  <a:pt x="390334" y="390048"/>
                </a:lnTo>
                <a:lnTo>
                  <a:pt x="423007" y="348784"/>
                </a:lnTo>
                <a:lnTo>
                  <a:pt x="445568" y="300654"/>
                </a:lnTo>
                <a:lnTo>
                  <a:pt x="456443" y="247278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3559" y="1722657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799"/>
                </a:moveTo>
                <a:lnTo>
                  <a:pt x="605612" y="255343"/>
                </a:lnTo>
                <a:lnTo>
                  <a:pt x="594067" y="208434"/>
                </a:lnTo>
                <a:lnTo>
                  <a:pt x="575591" y="164697"/>
                </a:lnTo>
                <a:lnTo>
                  <a:pt x="550810" y="124760"/>
                </a:lnTo>
                <a:lnTo>
                  <a:pt x="520350" y="89249"/>
                </a:lnTo>
                <a:lnTo>
                  <a:pt x="484839" y="58789"/>
                </a:lnTo>
                <a:lnTo>
                  <a:pt x="444902" y="34008"/>
                </a:lnTo>
                <a:lnTo>
                  <a:pt x="401165" y="15532"/>
                </a:lnTo>
                <a:lnTo>
                  <a:pt x="354256" y="3987"/>
                </a:lnTo>
                <a:lnTo>
                  <a:pt x="304800" y="0"/>
                </a:lnTo>
                <a:lnTo>
                  <a:pt x="279792" y="1009"/>
                </a:lnTo>
                <a:lnTo>
                  <a:pt x="231531" y="8854"/>
                </a:lnTo>
                <a:lnTo>
                  <a:pt x="186130" y="23943"/>
                </a:lnTo>
                <a:lnTo>
                  <a:pt x="144215" y="45650"/>
                </a:lnTo>
                <a:lnTo>
                  <a:pt x="106412" y="73348"/>
                </a:lnTo>
                <a:lnTo>
                  <a:pt x="73348" y="106412"/>
                </a:lnTo>
                <a:lnTo>
                  <a:pt x="45650" y="144215"/>
                </a:lnTo>
                <a:lnTo>
                  <a:pt x="23943" y="186130"/>
                </a:lnTo>
                <a:lnTo>
                  <a:pt x="8854" y="231531"/>
                </a:lnTo>
                <a:lnTo>
                  <a:pt x="1009" y="279792"/>
                </a:lnTo>
                <a:lnTo>
                  <a:pt x="0" y="304799"/>
                </a:lnTo>
                <a:lnTo>
                  <a:pt x="1009" y="329807"/>
                </a:lnTo>
                <a:lnTo>
                  <a:pt x="8854" y="378068"/>
                </a:lnTo>
                <a:lnTo>
                  <a:pt x="23943" y="423469"/>
                </a:lnTo>
                <a:lnTo>
                  <a:pt x="45650" y="465384"/>
                </a:lnTo>
                <a:lnTo>
                  <a:pt x="73348" y="503187"/>
                </a:lnTo>
                <a:lnTo>
                  <a:pt x="106412" y="536251"/>
                </a:lnTo>
                <a:lnTo>
                  <a:pt x="144215" y="563949"/>
                </a:lnTo>
                <a:lnTo>
                  <a:pt x="186130" y="585656"/>
                </a:lnTo>
                <a:lnTo>
                  <a:pt x="231531" y="600745"/>
                </a:lnTo>
                <a:lnTo>
                  <a:pt x="279792" y="608590"/>
                </a:lnTo>
                <a:lnTo>
                  <a:pt x="304800" y="609599"/>
                </a:lnTo>
                <a:lnTo>
                  <a:pt x="329807" y="608590"/>
                </a:lnTo>
                <a:lnTo>
                  <a:pt x="378068" y="600745"/>
                </a:lnTo>
                <a:lnTo>
                  <a:pt x="423469" y="585656"/>
                </a:lnTo>
                <a:lnTo>
                  <a:pt x="465384" y="563949"/>
                </a:lnTo>
                <a:lnTo>
                  <a:pt x="503187" y="536251"/>
                </a:lnTo>
                <a:lnTo>
                  <a:pt x="536251" y="503187"/>
                </a:lnTo>
                <a:lnTo>
                  <a:pt x="563949" y="465384"/>
                </a:lnTo>
                <a:lnTo>
                  <a:pt x="585656" y="423469"/>
                </a:lnTo>
                <a:lnTo>
                  <a:pt x="600745" y="378068"/>
                </a:lnTo>
                <a:lnTo>
                  <a:pt x="608590" y="329807"/>
                </a:lnTo>
                <a:lnTo>
                  <a:pt x="609600" y="3047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9710" y="1700478"/>
            <a:ext cx="1069772" cy="611866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1066800" y="304800"/>
                </a:moveTo>
                <a:lnTo>
                  <a:pt x="1059826" y="255343"/>
                </a:lnTo>
                <a:lnTo>
                  <a:pt x="1039636" y="208434"/>
                </a:lnTo>
                <a:lnTo>
                  <a:pt x="1007320" y="164697"/>
                </a:lnTo>
                <a:lnTo>
                  <a:pt x="963972" y="124760"/>
                </a:lnTo>
                <a:lnTo>
                  <a:pt x="910685" y="89249"/>
                </a:lnTo>
                <a:lnTo>
                  <a:pt x="848550" y="58789"/>
                </a:lnTo>
                <a:lnTo>
                  <a:pt x="778662" y="34008"/>
                </a:lnTo>
                <a:lnTo>
                  <a:pt x="741151" y="23943"/>
                </a:lnTo>
                <a:lnTo>
                  <a:pt x="702112" y="15532"/>
                </a:lnTo>
                <a:lnTo>
                  <a:pt x="661681" y="8854"/>
                </a:lnTo>
                <a:lnTo>
                  <a:pt x="619994" y="3987"/>
                </a:lnTo>
                <a:lnTo>
                  <a:pt x="577188" y="1009"/>
                </a:lnTo>
                <a:lnTo>
                  <a:pt x="533400" y="0"/>
                </a:lnTo>
                <a:lnTo>
                  <a:pt x="489611" y="1009"/>
                </a:lnTo>
                <a:lnTo>
                  <a:pt x="446805" y="3987"/>
                </a:lnTo>
                <a:lnTo>
                  <a:pt x="405118" y="8854"/>
                </a:lnTo>
                <a:lnTo>
                  <a:pt x="364687" y="15532"/>
                </a:lnTo>
                <a:lnTo>
                  <a:pt x="325647" y="23943"/>
                </a:lnTo>
                <a:lnTo>
                  <a:pt x="288137" y="34008"/>
                </a:lnTo>
                <a:lnTo>
                  <a:pt x="218248" y="58789"/>
                </a:lnTo>
                <a:lnTo>
                  <a:pt x="156114" y="89249"/>
                </a:lnTo>
                <a:lnTo>
                  <a:pt x="102827" y="124760"/>
                </a:lnTo>
                <a:lnTo>
                  <a:pt x="59479" y="164697"/>
                </a:lnTo>
                <a:lnTo>
                  <a:pt x="27163" y="208434"/>
                </a:lnTo>
                <a:lnTo>
                  <a:pt x="6973" y="255343"/>
                </a:lnTo>
                <a:lnTo>
                  <a:pt x="0" y="304800"/>
                </a:lnTo>
                <a:lnTo>
                  <a:pt x="1766" y="329704"/>
                </a:lnTo>
                <a:lnTo>
                  <a:pt x="15484" y="377820"/>
                </a:lnTo>
                <a:lnTo>
                  <a:pt x="41874" y="423148"/>
                </a:lnTo>
                <a:lnTo>
                  <a:pt x="79842" y="465046"/>
                </a:lnTo>
                <a:lnTo>
                  <a:pt x="128296" y="502876"/>
                </a:lnTo>
                <a:lnTo>
                  <a:pt x="186144" y="535996"/>
                </a:lnTo>
                <a:lnTo>
                  <a:pt x="252292" y="563767"/>
                </a:lnTo>
                <a:lnTo>
                  <a:pt x="325647" y="585549"/>
                </a:lnTo>
                <a:lnTo>
                  <a:pt x="364687" y="593994"/>
                </a:lnTo>
                <a:lnTo>
                  <a:pt x="405118" y="600701"/>
                </a:lnTo>
                <a:lnTo>
                  <a:pt x="446805" y="605591"/>
                </a:lnTo>
                <a:lnTo>
                  <a:pt x="489611" y="608584"/>
                </a:lnTo>
                <a:lnTo>
                  <a:pt x="533400" y="609600"/>
                </a:lnTo>
                <a:lnTo>
                  <a:pt x="577188" y="608584"/>
                </a:lnTo>
                <a:lnTo>
                  <a:pt x="619994" y="605591"/>
                </a:lnTo>
                <a:lnTo>
                  <a:pt x="661681" y="600701"/>
                </a:lnTo>
                <a:lnTo>
                  <a:pt x="702112" y="593994"/>
                </a:lnTo>
                <a:lnTo>
                  <a:pt x="741151" y="585549"/>
                </a:lnTo>
                <a:lnTo>
                  <a:pt x="778662" y="575447"/>
                </a:lnTo>
                <a:lnTo>
                  <a:pt x="848550" y="550590"/>
                </a:lnTo>
                <a:lnTo>
                  <a:pt x="910685" y="520065"/>
                </a:lnTo>
                <a:lnTo>
                  <a:pt x="963972" y="484510"/>
                </a:lnTo>
                <a:lnTo>
                  <a:pt x="1007320" y="444566"/>
                </a:lnTo>
                <a:lnTo>
                  <a:pt x="1039636" y="400872"/>
                </a:lnTo>
                <a:lnTo>
                  <a:pt x="1059826" y="354070"/>
                </a:lnTo>
                <a:lnTo>
                  <a:pt x="106680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7869" y="2233567"/>
            <a:ext cx="1458201" cy="703009"/>
          </a:xfrm>
          <a:custGeom>
            <a:avLst/>
            <a:gdLst/>
            <a:ahLst/>
            <a:cxnLst/>
            <a:rect l="l" t="t" r="r" b="b"/>
            <a:pathLst>
              <a:path w="1454150" h="700405">
                <a:moveTo>
                  <a:pt x="1402079" y="26669"/>
                </a:moveTo>
                <a:lnTo>
                  <a:pt x="1387373" y="17795"/>
                </a:lnTo>
                <a:lnTo>
                  <a:pt x="0" y="675132"/>
                </a:lnTo>
                <a:lnTo>
                  <a:pt x="12192" y="700277"/>
                </a:lnTo>
                <a:lnTo>
                  <a:pt x="1399536" y="43712"/>
                </a:lnTo>
                <a:lnTo>
                  <a:pt x="1402079" y="26669"/>
                </a:lnTo>
                <a:close/>
              </a:path>
              <a:path w="1454150" h="700405">
                <a:moveTo>
                  <a:pt x="1453896" y="2286"/>
                </a:moveTo>
                <a:lnTo>
                  <a:pt x="1357884" y="0"/>
                </a:lnTo>
                <a:lnTo>
                  <a:pt x="1387373" y="17795"/>
                </a:lnTo>
                <a:lnTo>
                  <a:pt x="1395984" y="13716"/>
                </a:lnTo>
                <a:lnTo>
                  <a:pt x="1408175" y="39624"/>
                </a:lnTo>
                <a:lnTo>
                  <a:pt x="1408175" y="60315"/>
                </a:lnTo>
                <a:lnTo>
                  <a:pt x="1453896" y="2286"/>
                </a:lnTo>
                <a:close/>
              </a:path>
              <a:path w="1454150" h="700405">
                <a:moveTo>
                  <a:pt x="1408175" y="39624"/>
                </a:moveTo>
                <a:lnTo>
                  <a:pt x="1395984" y="13716"/>
                </a:lnTo>
                <a:lnTo>
                  <a:pt x="1387373" y="17795"/>
                </a:lnTo>
                <a:lnTo>
                  <a:pt x="1402079" y="26669"/>
                </a:lnTo>
                <a:lnTo>
                  <a:pt x="1402079" y="42509"/>
                </a:lnTo>
                <a:lnTo>
                  <a:pt x="1408175" y="39624"/>
                </a:lnTo>
                <a:close/>
              </a:path>
              <a:path w="1454150" h="700405">
                <a:moveTo>
                  <a:pt x="1408175" y="60315"/>
                </a:moveTo>
                <a:lnTo>
                  <a:pt x="1408175" y="39624"/>
                </a:lnTo>
                <a:lnTo>
                  <a:pt x="1399536" y="43712"/>
                </a:lnTo>
                <a:lnTo>
                  <a:pt x="1394460" y="77724"/>
                </a:lnTo>
                <a:lnTo>
                  <a:pt x="1408175" y="60315"/>
                </a:lnTo>
                <a:close/>
              </a:path>
              <a:path w="1454150" h="700405">
                <a:moveTo>
                  <a:pt x="1402079" y="42509"/>
                </a:moveTo>
                <a:lnTo>
                  <a:pt x="1402079" y="26669"/>
                </a:lnTo>
                <a:lnTo>
                  <a:pt x="1399536" y="43712"/>
                </a:lnTo>
                <a:lnTo>
                  <a:pt x="1402079" y="42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8286" y="2870041"/>
            <a:ext cx="4205858" cy="11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latin typeface="Times New Roman"/>
                <a:cs typeface="Times New Roman"/>
              </a:rPr>
              <a:t># submatrices</a:t>
            </a:r>
            <a:endParaRPr sz="3200" dirty="0">
              <a:latin typeface="Times New Roman"/>
              <a:cs typeface="Times New Roman"/>
            </a:endParaRPr>
          </a:p>
          <a:p>
            <a:pPr marL="1847209">
              <a:spcBef>
                <a:spcPts val="963"/>
              </a:spcBef>
            </a:pPr>
            <a:r>
              <a:rPr sz="3200" i="1" dirty="0">
                <a:latin typeface="Times New Roman"/>
                <a:cs typeface="Times New Roman"/>
              </a:rPr>
              <a:t>submatrix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</a:t>
            </a:r>
            <a:r>
              <a:rPr sz="3200" i="1" spc="-15" dirty="0">
                <a:latin typeface="Times New Roman"/>
                <a:cs typeface="Times New Roman"/>
              </a:rPr>
              <a:t>ize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24123" y="2465311"/>
            <a:ext cx="402438" cy="923536"/>
          </a:xfrm>
          <a:custGeom>
            <a:avLst/>
            <a:gdLst/>
            <a:ahLst/>
            <a:cxnLst/>
            <a:rect l="l" t="t" r="r" b="b"/>
            <a:pathLst>
              <a:path w="401320" h="920114">
                <a:moveTo>
                  <a:pt x="381260" y="66436"/>
                </a:moveTo>
                <a:lnTo>
                  <a:pt x="371855" y="52577"/>
                </a:lnTo>
                <a:lnTo>
                  <a:pt x="355321" y="55834"/>
                </a:lnTo>
                <a:lnTo>
                  <a:pt x="0" y="908303"/>
                </a:lnTo>
                <a:lnTo>
                  <a:pt x="25908" y="919734"/>
                </a:lnTo>
                <a:lnTo>
                  <a:pt x="381260" y="66436"/>
                </a:lnTo>
                <a:close/>
              </a:path>
              <a:path w="401320" h="920114">
                <a:moveTo>
                  <a:pt x="400812" y="95250"/>
                </a:moveTo>
                <a:lnTo>
                  <a:pt x="393954" y="0"/>
                </a:lnTo>
                <a:lnTo>
                  <a:pt x="321564" y="62483"/>
                </a:lnTo>
                <a:lnTo>
                  <a:pt x="355321" y="55834"/>
                </a:lnTo>
                <a:lnTo>
                  <a:pt x="358902" y="47243"/>
                </a:lnTo>
                <a:lnTo>
                  <a:pt x="384810" y="57911"/>
                </a:lnTo>
                <a:lnTo>
                  <a:pt x="384810" y="71668"/>
                </a:lnTo>
                <a:lnTo>
                  <a:pt x="400812" y="95250"/>
                </a:lnTo>
                <a:close/>
              </a:path>
              <a:path w="401320" h="920114">
                <a:moveTo>
                  <a:pt x="384810" y="57911"/>
                </a:moveTo>
                <a:lnTo>
                  <a:pt x="358902" y="47243"/>
                </a:lnTo>
                <a:lnTo>
                  <a:pt x="355321" y="55834"/>
                </a:lnTo>
                <a:lnTo>
                  <a:pt x="371855" y="52577"/>
                </a:lnTo>
                <a:lnTo>
                  <a:pt x="381260" y="66436"/>
                </a:lnTo>
                <a:lnTo>
                  <a:pt x="384810" y="57911"/>
                </a:lnTo>
                <a:close/>
              </a:path>
              <a:path w="401320" h="920114">
                <a:moveTo>
                  <a:pt x="384810" y="71668"/>
                </a:moveTo>
                <a:lnTo>
                  <a:pt x="384810" y="57911"/>
                </a:lnTo>
                <a:lnTo>
                  <a:pt x="381260" y="66436"/>
                </a:lnTo>
                <a:lnTo>
                  <a:pt x="384810" y="7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58273" y="2829505"/>
            <a:ext cx="2075229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i="1" dirty="0">
                <a:latin typeface="Times New Roman"/>
                <a:cs typeface="Times New Roman"/>
              </a:rPr>
              <a:t>work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adding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submatrices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0245" y="2312344"/>
            <a:ext cx="769217" cy="463999"/>
          </a:xfrm>
          <a:custGeom>
            <a:avLst/>
            <a:gdLst/>
            <a:ahLst/>
            <a:cxnLst/>
            <a:rect l="l" t="t" r="r" b="b"/>
            <a:pathLst>
              <a:path w="767079" h="462280">
                <a:moveTo>
                  <a:pt x="84581" y="6095"/>
                </a:moveTo>
                <a:lnTo>
                  <a:pt x="0" y="0"/>
                </a:lnTo>
                <a:lnTo>
                  <a:pt x="45720" y="71627"/>
                </a:lnTo>
                <a:lnTo>
                  <a:pt x="49530" y="65203"/>
                </a:lnTo>
                <a:lnTo>
                  <a:pt x="49530" y="33527"/>
                </a:lnTo>
                <a:lnTo>
                  <a:pt x="50291" y="29717"/>
                </a:lnTo>
                <a:lnTo>
                  <a:pt x="53340" y="27431"/>
                </a:lnTo>
                <a:lnTo>
                  <a:pt x="57150" y="28193"/>
                </a:lnTo>
                <a:lnTo>
                  <a:pt x="67716" y="34535"/>
                </a:lnTo>
                <a:lnTo>
                  <a:pt x="84581" y="6095"/>
                </a:lnTo>
                <a:close/>
              </a:path>
              <a:path w="767079" h="462280">
                <a:moveTo>
                  <a:pt x="67716" y="34535"/>
                </a:moveTo>
                <a:lnTo>
                  <a:pt x="57150" y="28193"/>
                </a:lnTo>
                <a:lnTo>
                  <a:pt x="53340" y="27431"/>
                </a:lnTo>
                <a:lnTo>
                  <a:pt x="50291" y="29717"/>
                </a:lnTo>
                <a:lnTo>
                  <a:pt x="49530" y="33527"/>
                </a:lnTo>
                <a:lnTo>
                  <a:pt x="51816" y="36575"/>
                </a:lnTo>
                <a:lnTo>
                  <a:pt x="62653" y="43073"/>
                </a:lnTo>
                <a:lnTo>
                  <a:pt x="67716" y="34535"/>
                </a:lnTo>
                <a:close/>
              </a:path>
              <a:path w="767079" h="462280">
                <a:moveTo>
                  <a:pt x="62653" y="43073"/>
                </a:moveTo>
                <a:lnTo>
                  <a:pt x="51816" y="36575"/>
                </a:lnTo>
                <a:lnTo>
                  <a:pt x="49530" y="33527"/>
                </a:lnTo>
                <a:lnTo>
                  <a:pt x="49530" y="65203"/>
                </a:lnTo>
                <a:lnTo>
                  <a:pt x="62653" y="43073"/>
                </a:lnTo>
                <a:close/>
              </a:path>
              <a:path w="767079" h="462280">
                <a:moveTo>
                  <a:pt x="766571" y="455675"/>
                </a:moveTo>
                <a:lnTo>
                  <a:pt x="764285" y="452627"/>
                </a:lnTo>
                <a:lnTo>
                  <a:pt x="67716" y="34535"/>
                </a:lnTo>
                <a:lnTo>
                  <a:pt x="62653" y="43073"/>
                </a:lnTo>
                <a:lnTo>
                  <a:pt x="759714" y="461009"/>
                </a:lnTo>
                <a:lnTo>
                  <a:pt x="763524" y="461771"/>
                </a:lnTo>
                <a:lnTo>
                  <a:pt x="765809" y="459485"/>
                </a:lnTo>
                <a:lnTo>
                  <a:pt x="766571" y="45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2180" y="1783613"/>
            <a:ext cx="37817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8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78" y="4322093"/>
            <a:ext cx="28444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i="1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spc="-1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-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2100" i="1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2100" i="1" spc="-2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latin typeface="Times New Roman"/>
                <a:cs typeface="Times New Roman"/>
              </a:rPr>
              <a:t>=</a:t>
            </a:r>
            <a:r>
              <a:rPr sz="4800" spc="-7" baseline="-17361" dirty="0">
                <a:latin typeface="Times New Roman"/>
                <a:cs typeface="Times New Roman"/>
              </a:rPr>
              <a:t> </a:t>
            </a:r>
            <a:r>
              <a:rPr sz="4800" i="1" spc="-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spc="-1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2900" baseline="-17543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8 </a:t>
            </a:r>
            <a:r>
              <a:rPr sz="2100" spc="-25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latin typeface="Times New Roman"/>
                <a:cs typeface="Times New Roman"/>
              </a:rPr>
              <a:t>=</a:t>
            </a:r>
            <a:r>
              <a:rPr sz="4800" spc="-7" baseline="-17361" dirty="0">
                <a:latin typeface="Times New Roman"/>
                <a:cs typeface="Times New Roman"/>
              </a:rPr>
              <a:t> </a:t>
            </a:r>
            <a:r>
              <a:rPr sz="4800" i="1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2117" y="4322093"/>
            <a:ext cx="47452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19133" algn="l"/>
                <a:tab pos="1979061" algn="l"/>
                <a:tab pos="2586092" algn="l"/>
              </a:tabLst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2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196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43836" y="5306238"/>
            <a:ext cx="6479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No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better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than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ordinary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algorithm.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38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20" dirty="0" err="1"/>
              <a:t>Strassen’s</a:t>
            </a:r>
            <a:r>
              <a:rPr spc="-20" dirty="0"/>
              <a:t> </a:t>
            </a:r>
            <a:r>
              <a:rPr lang="en-US" spc="-20" dirty="0"/>
              <a:t>I</a:t>
            </a:r>
            <a:r>
              <a:rPr spc="-20" dirty="0"/>
              <a:t>dea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0520DDE-6C9A-4762-BBC6-081BF708FD74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19812" y="1230051"/>
            <a:ext cx="856263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37" indent="-227398">
              <a:lnSpc>
                <a:spcPts val="3837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20" dirty="0">
                <a:latin typeface="Times New Roman"/>
                <a:cs typeface="Times New Roman"/>
              </a:rPr>
              <a:t>Multiply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 </a:t>
            </a:r>
            <a:r>
              <a:rPr sz="3200" spc="-15" dirty="0">
                <a:latin typeface="Times New Roman"/>
                <a:cs typeface="Times New Roman"/>
              </a:rPr>
              <a:t>matrices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only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7 </a:t>
            </a:r>
            <a:r>
              <a:rPr sz="3200" spc="-15" dirty="0">
                <a:latin typeface="Times New Roman"/>
                <a:cs typeface="Times New Roman"/>
              </a:rPr>
              <a:t>recursive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mults.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723" y="1912168"/>
            <a:ext cx="3520057" cy="197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tabLst>
                <a:tab pos="359250" algn="l"/>
              </a:tabLst>
            </a:pP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r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1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5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4 </a:t>
            </a:r>
            <a:r>
              <a:rPr sz="3200" spc="-383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2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6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s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1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3200" baseline="-21164" dirty="0">
              <a:latin typeface="Times New Roman"/>
              <a:cs typeface="Times New Roman"/>
            </a:endParaRPr>
          </a:p>
          <a:p>
            <a:pPr marL="12739">
              <a:lnSpc>
                <a:spcPts val="3847"/>
              </a:lnSpc>
              <a:tabLst>
                <a:tab pos="359250" algn="l"/>
              </a:tabLst>
            </a:pP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t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1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3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 baseline="-21164" dirty="0">
              <a:latin typeface="Times New Roman"/>
              <a:cs typeface="Times New Roman"/>
            </a:endParaRPr>
          </a:p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u</a:t>
            </a:r>
            <a:r>
              <a:rPr sz="3200" i="1" spc="32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1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5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3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7</a:t>
            </a:r>
            <a:endParaRPr sz="3200" baseline="-21164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97" y="1913302"/>
            <a:ext cx="3367232" cy="3450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911502" indent="-637" algn="just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spc="-3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2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3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 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4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g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2739" marR="25479">
              <a:lnSpc>
                <a:spcPts val="3852"/>
              </a:lnSpc>
              <a:spcBef>
                <a:spcPts val="120"/>
              </a:spcBef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spc="-3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5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6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g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2739" algn="just">
              <a:lnSpc>
                <a:spcPts val="3722"/>
              </a:lnSpc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spc="-3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7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824" y="4184354"/>
            <a:ext cx="4126262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19" marR="218479"/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7 </a:t>
            </a: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mults, 18 adds/subs. </a:t>
            </a:r>
            <a:r>
              <a:rPr sz="3200" b="1" spc="-15" dirty="0">
                <a:solidFill>
                  <a:srgbClr val="7F7F7F"/>
                </a:solidFill>
                <a:latin typeface="Times New Roman"/>
                <a:cs typeface="Times New Roman"/>
              </a:rPr>
              <a:t>Note:</a:t>
            </a:r>
            <a:r>
              <a:rPr sz="3200" b="1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No </a:t>
            </a: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reliance</a:t>
            </a: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 on </a:t>
            </a: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commutativity</a:t>
            </a:r>
            <a:r>
              <a:rPr sz="3200" spc="-5" dirty="0">
                <a:solidFill>
                  <a:srgbClr val="7F7F7F"/>
                </a:solidFill>
                <a:latin typeface="Times New Roman"/>
                <a:cs typeface="Times New Roman"/>
              </a:rPr>
              <a:t> o</a:t>
            </a: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f</a:t>
            </a:r>
            <a:r>
              <a:rPr sz="32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mult!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824" y="4184354"/>
            <a:ext cx="4126262" cy="1569819"/>
          </a:xfrm>
          <a:custGeom>
            <a:avLst/>
            <a:gdLst/>
            <a:ahLst/>
            <a:cxnLst/>
            <a:rect l="l" t="t" r="r" b="b"/>
            <a:pathLst>
              <a:path w="4114800" h="1564004">
                <a:moveTo>
                  <a:pt x="0" y="0"/>
                </a:moveTo>
                <a:lnTo>
                  <a:pt x="0" y="1563624"/>
                </a:lnTo>
                <a:lnTo>
                  <a:pt x="4114800" y="1563624"/>
                </a:lnTo>
                <a:lnTo>
                  <a:pt x="411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412" y="4107870"/>
            <a:ext cx="4126262" cy="1477328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723" marR="213384"/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7 </a:t>
            </a:r>
            <a:r>
              <a:rPr sz="3200" spc="-15" dirty="0">
                <a:latin typeface="Times New Roman"/>
                <a:cs typeface="Times New Roman"/>
              </a:rPr>
              <a:t>mults,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18 </a:t>
            </a:r>
            <a:r>
              <a:rPr sz="3200" dirty="0">
                <a:latin typeface="Times New Roman"/>
                <a:cs typeface="Times New Roman"/>
              </a:rPr>
              <a:t>adds/subs.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 </a:t>
            </a:r>
            <a:r>
              <a:rPr sz="3200" spc="-15" dirty="0">
                <a:latin typeface="Times New Roman"/>
                <a:cs typeface="Times New Roman"/>
              </a:rPr>
              <a:t>reliance</a:t>
            </a:r>
            <a:r>
              <a:rPr sz="3200" dirty="0">
                <a:latin typeface="Times New Roman"/>
                <a:cs typeface="Times New Roman"/>
              </a:rPr>
              <a:t> on </a:t>
            </a:r>
            <a:r>
              <a:rPr sz="3200" spc="-15" dirty="0">
                <a:latin typeface="Times New Roman"/>
                <a:cs typeface="Times New Roman"/>
              </a:rPr>
              <a:t>commutativity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mult!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2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41"/>
              </a:lnSpc>
            </a:pPr>
            <a:endParaRPr lang="en-US" b="1" spc="-25" dirty="0">
              <a:latin typeface="Times New Roman"/>
              <a:cs typeface="Times New Roman"/>
            </a:endParaRPr>
          </a:p>
          <a:p>
            <a:pPr>
              <a:lnSpc>
                <a:spcPts val="3841"/>
              </a:lnSpc>
            </a:pPr>
            <a:r>
              <a:rPr lang="en-US" sz="3600" dirty="0">
                <a:latin typeface="Times New Roman"/>
                <a:cs typeface="Times New Roman"/>
              </a:rPr>
              <a:t>Divide and conquer</a:t>
            </a:r>
          </a:p>
          <a:p>
            <a:pPr marL="461963">
              <a:lnSpc>
                <a:spcPts val="3835"/>
              </a:lnSpc>
              <a:spcBef>
                <a:spcPts val="600"/>
              </a:spcBef>
              <a:buClr>
                <a:srgbClr val="CC0000"/>
              </a:buClr>
              <a:buFont typeface="Times New Roman"/>
              <a:buChar char="•"/>
            </a:pPr>
            <a:r>
              <a:rPr lang="en-US" sz="3200" spc="-15" dirty="0">
                <a:latin typeface="Times New Roman"/>
                <a:cs typeface="Times New Roman"/>
              </a:rPr>
              <a:t>Binary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search</a:t>
            </a:r>
            <a:endParaRPr lang="en-US" sz="3200" dirty="0">
              <a:latin typeface="Times New Roman"/>
              <a:cs typeface="Times New Roman"/>
            </a:endParaRPr>
          </a:p>
          <a:p>
            <a:pPr marL="461963">
              <a:lnSpc>
                <a:spcPts val="3835"/>
              </a:lnSpc>
              <a:spcBef>
                <a:spcPts val="600"/>
              </a:spcBef>
              <a:buClr>
                <a:srgbClr val="CC0000"/>
              </a:buClr>
              <a:buFont typeface="Times New Roman"/>
              <a:buChar char="•"/>
            </a:pPr>
            <a:r>
              <a:rPr lang="en-US" sz="3200" spc="-20" dirty="0">
                <a:latin typeface="Times New Roman"/>
                <a:cs typeface="Times New Roman"/>
              </a:rPr>
              <a:t>Powering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a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number</a:t>
            </a:r>
            <a:endParaRPr lang="en-US" sz="3200" dirty="0">
              <a:latin typeface="Times New Roman"/>
              <a:cs typeface="Times New Roman"/>
            </a:endParaRPr>
          </a:p>
          <a:p>
            <a:pPr marL="461963">
              <a:spcBef>
                <a:spcPts val="600"/>
              </a:spcBef>
              <a:buClr>
                <a:srgbClr val="CC0000"/>
              </a:buClr>
              <a:buFont typeface="Times New Roman"/>
              <a:buChar char="•"/>
            </a:pPr>
            <a:r>
              <a:rPr lang="en-US" sz="3200" spc="-15" dirty="0">
                <a:latin typeface="Times New Roman"/>
                <a:cs typeface="Times New Roman"/>
              </a:rPr>
              <a:t>Fibonacci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numbers</a:t>
            </a:r>
            <a:endParaRPr lang="en-US" sz="3200" dirty="0">
              <a:latin typeface="Times New Roman"/>
              <a:cs typeface="Times New Roman"/>
            </a:endParaRPr>
          </a:p>
          <a:p>
            <a:pPr marL="461963">
              <a:lnSpc>
                <a:spcPts val="3835"/>
              </a:lnSpc>
              <a:spcBef>
                <a:spcPts val="600"/>
              </a:spcBef>
              <a:buClr>
                <a:srgbClr val="CC0000"/>
              </a:buClr>
              <a:buFont typeface="Times New Roman"/>
              <a:buChar char="•"/>
            </a:pPr>
            <a:r>
              <a:rPr lang="en-US" sz="3200" spc="-20" dirty="0">
                <a:latin typeface="Times New Roman"/>
                <a:cs typeface="Times New Roman"/>
              </a:rPr>
              <a:t>Matrix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multiplication</a:t>
            </a:r>
            <a:endParaRPr lang="en-US" sz="3200" dirty="0">
              <a:latin typeface="Times New Roman"/>
              <a:cs typeface="Times New Roman"/>
            </a:endParaRPr>
          </a:p>
          <a:p>
            <a:pPr marL="461963">
              <a:lnSpc>
                <a:spcPts val="3835"/>
              </a:lnSpc>
              <a:spcBef>
                <a:spcPts val="600"/>
              </a:spcBef>
              <a:buClr>
                <a:srgbClr val="CC0000"/>
              </a:buClr>
              <a:buFont typeface="Times New Roman"/>
              <a:buChar char="•"/>
            </a:pPr>
            <a:r>
              <a:rPr lang="en-US" sz="3200" spc="-15" dirty="0" err="1">
                <a:latin typeface="Times New Roman"/>
                <a:cs typeface="Times New Roman"/>
              </a:rPr>
              <a:t>Strassen’s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algorithm</a:t>
            </a:r>
            <a:endParaRPr lang="en-US" sz="3200" dirty="0">
              <a:latin typeface="Times New Roman"/>
              <a:cs typeface="Times New Roman"/>
            </a:endParaRPr>
          </a:p>
          <a:p>
            <a:pPr marL="461963">
              <a:spcBef>
                <a:spcPts val="600"/>
              </a:spcBef>
              <a:buClr>
                <a:srgbClr val="CC0000"/>
              </a:buClr>
              <a:buFont typeface="Times New Roman"/>
              <a:buChar char="•"/>
            </a:pPr>
            <a:r>
              <a:rPr lang="en-US" sz="3200" spc="-20" dirty="0">
                <a:latin typeface="Times New Roman"/>
                <a:cs typeface="Times New Roman"/>
              </a:rPr>
              <a:t>VLSI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tree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layout</a:t>
            </a:r>
            <a:endParaRPr lang="en-US" sz="3200" dirty="0">
              <a:latin typeface="Times New Roman"/>
              <a:cs typeface="Times New Roman"/>
            </a:endParaRPr>
          </a:p>
          <a:p>
            <a:pPr marL="238863" indent="-226124"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796B4-CD89-4565-A11A-B797F363F706}" type="datetime1">
              <a:rPr lang="en-US" smtClean="0"/>
              <a:t>6/12/2016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20" dirty="0" err="1"/>
              <a:t>Strassen’s</a:t>
            </a:r>
            <a:r>
              <a:rPr spc="-20" dirty="0"/>
              <a:t> </a:t>
            </a:r>
            <a:r>
              <a:rPr lang="en-US" spc="-20" dirty="0"/>
              <a:t>I</a:t>
            </a:r>
            <a:r>
              <a:rPr spc="-20" dirty="0"/>
              <a:t>dea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7582E99-D307-4390-B819-58BA2070E12D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19812" y="1284481"/>
            <a:ext cx="856263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37" indent="-227398">
              <a:lnSpc>
                <a:spcPts val="3837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20" dirty="0">
                <a:latin typeface="Times New Roman"/>
                <a:cs typeface="Times New Roman"/>
              </a:rPr>
              <a:t>Multiply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2 </a:t>
            </a:r>
            <a:r>
              <a:rPr sz="3200" spc="-15" dirty="0">
                <a:latin typeface="Times New Roman"/>
                <a:cs typeface="Times New Roman"/>
              </a:rPr>
              <a:t>matrices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only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7 </a:t>
            </a:r>
            <a:r>
              <a:rPr sz="3200" spc="-15" dirty="0">
                <a:latin typeface="Times New Roman"/>
                <a:cs typeface="Times New Roman"/>
              </a:rPr>
              <a:t>recursive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mults.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774" y="1966598"/>
            <a:ext cx="4193759" cy="390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378" algn="ctr">
              <a:tabLst>
                <a:tab pos="342052" algn="l"/>
              </a:tabLst>
            </a:pP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r	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5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4 </a:t>
            </a:r>
            <a:r>
              <a:rPr sz="3200" spc="-383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2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6</a:t>
            </a:r>
            <a:endParaRPr sz="3200" baseline="-21164">
              <a:latin typeface="Times New Roman"/>
              <a:cs typeface="Times New Roman"/>
            </a:endParaRPr>
          </a:p>
          <a:p>
            <a:pPr marL="354791">
              <a:lnSpc>
                <a:spcPts val="3847"/>
              </a:lnSpc>
            </a:pP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9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d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698754">
              <a:lnSpc>
                <a:spcPts val="3847"/>
              </a:lnSpc>
            </a:pP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</a:t>
            </a:r>
            <a:r>
              <a:rPr sz="3200" i="1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g –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b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  <a:p>
            <a:pPr marL="698754">
              <a:lnSpc>
                <a:spcPts val="3847"/>
              </a:lnSpc>
            </a:pP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– d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g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54791">
              <a:lnSpc>
                <a:spcPts val="3847"/>
              </a:lnSpc>
            </a:pP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9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ae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ah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de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dh</a:t>
            </a:r>
            <a:endParaRPr sz="3200">
              <a:latin typeface="Times New Roman"/>
              <a:cs typeface="Times New Roman"/>
            </a:endParaRPr>
          </a:p>
          <a:p>
            <a:pPr marL="698754"/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 dg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–de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ah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bh</a:t>
            </a:r>
            <a:endParaRPr sz="3200">
              <a:latin typeface="Times New Roman"/>
              <a:cs typeface="Times New Roman"/>
            </a:endParaRPr>
          </a:p>
          <a:p>
            <a:pPr marL="698754">
              <a:lnSpc>
                <a:spcPts val="3847"/>
              </a:lnSpc>
            </a:pP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 bg + bh –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dg – dh</a:t>
            </a:r>
            <a:endParaRPr sz="3200">
              <a:latin typeface="Times New Roman"/>
              <a:cs typeface="Times New Roman"/>
            </a:endParaRPr>
          </a:p>
          <a:p>
            <a:pPr marL="354791">
              <a:lnSpc>
                <a:spcPts val="3847"/>
              </a:lnSpc>
            </a:pP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9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ae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bg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97" y="1967732"/>
            <a:ext cx="3367232" cy="3450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911502" indent="-637" algn="just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spc="-3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1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2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3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 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4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g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39" marR="25479">
              <a:lnSpc>
                <a:spcPts val="3852"/>
              </a:lnSpc>
              <a:spcBef>
                <a:spcPts val="120"/>
              </a:spcBef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spc="-3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5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6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b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g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39" algn="just">
              <a:lnSpc>
                <a:spcPts val="3722"/>
              </a:lnSpc>
            </a:pP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P</a:t>
            </a:r>
            <a:r>
              <a:rPr sz="3200" spc="-30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7 </a:t>
            </a:r>
            <a:r>
              <a:rPr sz="3200" spc="-39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f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0646031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20" dirty="0" err="1"/>
              <a:t>Strassen’s</a:t>
            </a:r>
            <a:r>
              <a:rPr spc="-20" dirty="0"/>
              <a:t> </a:t>
            </a:r>
            <a:r>
              <a:rPr lang="en-US" spc="-20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532C7F9-11B6-4C60-9397-862FE57F58AE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98553" y="5234736"/>
            <a:ext cx="68223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606">
              <a:spcBef>
                <a:spcPts val="2814"/>
              </a:spcBef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7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098549" y="1587922"/>
            <a:ext cx="6822341" cy="3394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720" marR="289821" indent="-457980">
              <a:lnSpc>
                <a:spcPct val="89800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  <a:tab pos="4633946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Partition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submatrices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For</a:t>
            </a:r>
            <a:r>
              <a:rPr sz="3200" spc="-2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terms 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multiplied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471357" marR="5096" indent="-458617">
              <a:lnSpc>
                <a:spcPts val="3531"/>
              </a:lnSpc>
              <a:spcBef>
                <a:spcPts val="1149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Perfor</a:t>
            </a:r>
            <a:r>
              <a:rPr sz="3200" spc="-2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7 </a:t>
            </a:r>
            <a:r>
              <a:rPr sz="3200" spc="-15" dirty="0">
                <a:latin typeface="Times New Roman"/>
                <a:cs typeface="Times New Roman"/>
              </a:rPr>
              <a:t>multiplications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submatrices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recursively.</a:t>
            </a:r>
            <a:endParaRPr sz="3200" dirty="0">
              <a:latin typeface="Times New Roman"/>
              <a:cs typeface="Times New Roman"/>
            </a:endParaRPr>
          </a:p>
          <a:p>
            <a:pPr marL="471357" marR="510849" indent="-458617">
              <a:lnSpc>
                <a:spcPts val="3531"/>
              </a:lnSpc>
              <a:spcBef>
                <a:spcPts val="1018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For</a:t>
            </a:r>
            <a:r>
              <a:rPr sz="3200" spc="-2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/2)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 err="1">
                <a:latin typeface="Times New Roman"/>
                <a:cs typeface="Times New Roman"/>
              </a:rPr>
              <a:t>submatrices</a:t>
            </a:r>
            <a:r>
              <a:rPr sz="3200" spc="-15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67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30" dirty="0"/>
              <a:t>Analysi</a:t>
            </a:r>
            <a:r>
              <a:rPr spc="-20" dirty="0"/>
              <a:t>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spc="-20" dirty="0"/>
              <a:t>Strassen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C32ED4C-090B-4F24-9CDD-DF57B42C2BA2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90220" y="1185774"/>
            <a:ext cx="378177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7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020" y="1884321"/>
            <a:ext cx="31730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i="1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spc="-1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-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2100" i="1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2100" i="1" spc="-2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latin typeface="Times New Roman"/>
                <a:cs typeface="Times New Roman"/>
              </a:rPr>
              <a:t>=</a:t>
            </a:r>
            <a:r>
              <a:rPr sz="4800" spc="-7" baseline="-17361" dirty="0">
                <a:latin typeface="Times New Roman"/>
                <a:cs typeface="Times New Roman"/>
              </a:rPr>
              <a:t> </a:t>
            </a:r>
            <a:r>
              <a:rPr sz="4800" i="1" spc="-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spc="-1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2900" baseline="-17543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7 </a:t>
            </a:r>
            <a:r>
              <a:rPr sz="2100" spc="-25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30" baseline="-17361" dirty="0">
                <a:latin typeface="Symbol"/>
                <a:cs typeface="Symbol"/>
              </a:rPr>
              <a:t></a:t>
            </a:r>
            <a:r>
              <a:rPr sz="4800" baseline="-17361" dirty="0">
                <a:latin typeface="Times New Roman"/>
                <a:cs typeface="Times New Roman"/>
              </a:rPr>
              <a:t> </a:t>
            </a:r>
            <a:r>
              <a:rPr sz="4800" i="1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2.81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5474" y="1884321"/>
            <a:ext cx="50202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19133" algn="l"/>
                <a:tab pos="1979061" algn="l"/>
                <a:tab pos="2586092" algn="l"/>
              </a:tabLst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2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196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1	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lg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7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7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860" y="5262157"/>
            <a:ext cx="8908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258" marR="228034" indent="-637">
              <a:lnSpc>
                <a:spcPct val="100299"/>
              </a:lnSpc>
              <a:tabLst>
                <a:tab pos="6400259" algn="l"/>
              </a:tabLst>
            </a:pPr>
            <a:r>
              <a:rPr lang="en-US"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Best</a:t>
            </a:r>
            <a:r>
              <a:rPr lang="en-US"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lang="en-US"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dat</a:t>
            </a:r>
            <a:r>
              <a:rPr lang="en-US"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lang="en-US"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(of </a:t>
            </a:r>
            <a:r>
              <a:rPr lang="en-US" sz="3200" spc="-15" dirty="0">
                <a:latin typeface="Times New Roman"/>
                <a:cs typeface="Times New Roman"/>
              </a:rPr>
              <a:t>theoretical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interest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only):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lang="en-US" sz="3150" spc="-7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2.37</a:t>
            </a:r>
            <a:r>
              <a:rPr lang="en-US" sz="3150" baseline="26455" dirty="0">
                <a:solidFill>
                  <a:srgbClr val="008480"/>
                </a:solidFill>
                <a:latin typeface="Times New Roman"/>
                <a:cs typeface="Times New Roman"/>
              </a:rPr>
              <a:t>6</a:t>
            </a:r>
            <a:r>
              <a:rPr lang="en-US" sz="3150" baseline="50000" dirty="0">
                <a:solidFill>
                  <a:srgbClr val="008480"/>
                </a:solidFill>
                <a:latin typeface="Times New Roman"/>
                <a:cs typeface="Times New Roman"/>
                <a:sym typeface="Symbol"/>
              </a:rPr>
              <a:t></a:t>
            </a:r>
            <a:r>
              <a:rPr lang="en-US"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235856" y="2649513"/>
            <a:ext cx="868871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258" marR="228034" indent="-637">
              <a:lnSpc>
                <a:spcPct val="100299"/>
              </a:lnSpc>
              <a:tabLst>
                <a:tab pos="6400259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2.81</a:t>
            </a:r>
            <a:r>
              <a:rPr sz="3200" spc="-28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seem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much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smaller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15" dirty="0">
                <a:latin typeface="Times New Roman"/>
                <a:cs typeface="Times New Roman"/>
              </a:rPr>
              <a:t>but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because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difference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exponent,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impact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15" dirty="0">
                <a:latin typeface="Times New Roman"/>
                <a:cs typeface="Times New Roman"/>
              </a:rPr>
              <a:t>running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significant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In </a:t>
            </a:r>
            <a:r>
              <a:rPr sz="3200" spc="-15" dirty="0">
                <a:latin typeface="Times New Roman"/>
                <a:cs typeface="Times New Roman"/>
              </a:rPr>
              <a:t>fact,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Strassen’s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beats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ordinary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15" dirty="0">
                <a:latin typeface="Times New Roman"/>
                <a:cs typeface="Times New Roman"/>
              </a:rPr>
              <a:t>today’s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machines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32 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5" dirty="0">
                <a:latin typeface="Times New Roman"/>
                <a:cs typeface="Times New Roman"/>
              </a:rPr>
              <a:t>so.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2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30" dirty="0"/>
              <a:t>VLSI</a:t>
            </a:r>
            <a:r>
              <a:rPr spc="5" dirty="0"/>
              <a:t> </a:t>
            </a:r>
            <a:r>
              <a:rPr lang="en-US" spc="-20" dirty="0"/>
              <a:t>L</a:t>
            </a:r>
            <a:r>
              <a:rPr spc="-20" dirty="0"/>
              <a:t>ayout</a:t>
            </a:r>
          </a:p>
        </p:txBody>
      </p:sp>
      <p:sp>
        <p:nvSpPr>
          <p:cNvPr id="101" name="Content Placeholder 10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D2B32A0-934E-40FA-B6A8-F5B4FBB7C654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240426" y="2865322"/>
            <a:ext cx="475666" cy="476108"/>
          </a:xfrm>
          <a:custGeom>
            <a:avLst/>
            <a:gdLst/>
            <a:ahLst/>
            <a:cxnLst/>
            <a:rect l="l" t="t" r="r" b="b"/>
            <a:pathLst>
              <a:path w="474344" h="474345">
                <a:moveTo>
                  <a:pt x="0" y="0"/>
                </a:moveTo>
                <a:lnTo>
                  <a:pt x="0" y="473964"/>
                </a:lnTo>
                <a:lnTo>
                  <a:pt x="473964" y="473964"/>
                </a:lnTo>
                <a:lnTo>
                  <a:pt x="47396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710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80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1758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80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806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80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3854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9902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951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8048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4096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0144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6" y="473964"/>
                </a:lnTo>
                <a:lnTo>
                  <a:pt x="4747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6192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2242" y="2865322"/>
            <a:ext cx="475666" cy="476108"/>
          </a:xfrm>
          <a:custGeom>
            <a:avLst/>
            <a:gdLst/>
            <a:ahLst/>
            <a:cxnLst/>
            <a:rect l="l" t="t" r="r" b="b"/>
            <a:pathLst>
              <a:path w="474345" h="474345">
                <a:moveTo>
                  <a:pt x="0" y="0"/>
                </a:moveTo>
                <a:lnTo>
                  <a:pt x="0" y="473964"/>
                </a:lnTo>
                <a:lnTo>
                  <a:pt x="473964" y="473964"/>
                </a:lnTo>
                <a:lnTo>
                  <a:pt x="47396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7525" y="2865322"/>
            <a:ext cx="476303" cy="476108"/>
          </a:xfrm>
          <a:custGeom>
            <a:avLst/>
            <a:gdLst/>
            <a:ahLst/>
            <a:cxnLst/>
            <a:rect l="l" t="t" r="r" b="b"/>
            <a:pathLst>
              <a:path w="474979" h="474345">
                <a:moveTo>
                  <a:pt x="0" y="0"/>
                </a:moveTo>
                <a:lnTo>
                  <a:pt x="0" y="473964"/>
                </a:lnTo>
                <a:lnTo>
                  <a:pt x="474725" y="473964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0426" y="3341048"/>
            <a:ext cx="475666" cy="476746"/>
          </a:xfrm>
          <a:custGeom>
            <a:avLst/>
            <a:gdLst/>
            <a:ahLst/>
            <a:cxnLst/>
            <a:rect l="l" t="t" r="r" b="b"/>
            <a:pathLst>
              <a:path w="474344" h="474979">
                <a:moveTo>
                  <a:pt x="0" y="0"/>
                </a:moveTo>
                <a:lnTo>
                  <a:pt x="0" y="474725"/>
                </a:lnTo>
                <a:lnTo>
                  <a:pt x="473964" y="474725"/>
                </a:lnTo>
                <a:lnTo>
                  <a:pt x="47396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5710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80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1758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80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7806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80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3854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9902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5951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8048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6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4096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0144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6" y="474725"/>
                </a:lnTo>
                <a:lnTo>
                  <a:pt x="4747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6192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52242" y="3341048"/>
            <a:ext cx="475666" cy="476746"/>
          </a:xfrm>
          <a:custGeom>
            <a:avLst/>
            <a:gdLst/>
            <a:ahLst/>
            <a:cxnLst/>
            <a:rect l="l" t="t" r="r" b="b"/>
            <a:pathLst>
              <a:path w="474345" h="474979">
                <a:moveTo>
                  <a:pt x="0" y="0"/>
                </a:moveTo>
                <a:lnTo>
                  <a:pt x="0" y="474725"/>
                </a:lnTo>
                <a:lnTo>
                  <a:pt x="473964" y="474725"/>
                </a:lnTo>
                <a:lnTo>
                  <a:pt x="47396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27525" y="334104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0426" y="3817538"/>
            <a:ext cx="475666" cy="476746"/>
          </a:xfrm>
          <a:custGeom>
            <a:avLst/>
            <a:gdLst/>
            <a:ahLst/>
            <a:cxnLst/>
            <a:rect l="l" t="t" r="r" b="b"/>
            <a:pathLst>
              <a:path w="474344" h="474979">
                <a:moveTo>
                  <a:pt x="0" y="0"/>
                </a:moveTo>
                <a:lnTo>
                  <a:pt x="0" y="474725"/>
                </a:lnTo>
                <a:lnTo>
                  <a:pt x="473964" y="474725"/>
                </a:lnTo>
                <a:lnTo>
                  <a:pt x="47396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5710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80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91758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80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7806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80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43854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9902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5951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0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8048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6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24096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0144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6" y="474725"/>
                </a:lnTo>
                <a:lnTo>
                  <a:pt x="4747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6192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2242" y="3817538"/>
            <a:ext cx="475666" cy="476746"/>
          </a:xfrm>
          <a:custGeom>
            <a:avLst/>
            <a:gdLst/>
            <a:ahLst/>
            <a:cxnLst/>
            <a:rect l="l" t="t" r="r" b="b"/>
            <a:pathLst>
              <a:path w="474345" h="474979">
                <a:moveTo>
                  <a:pt x="0" y="0"/>
                </a:moveTo>
                <a:lnTo>
                  <a:pt x="0" y="474725"/>
                </a:lnTo>
                <a:lnTo>
                  <a:pt x="473964" y="474725"/>
                </a:lnTo>
                <a:lnTo>
                  <a:pt x="47396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7525" y="3817538"/>
            <a:ext cx="476303" cy="476746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0" y="0"/>
                </a:moveTo>
                <a:lnTo>
                  <a:pt x="0" y="474725"/>
                </a:lnTo>
                <a:lnTo>
                  <a:pt x="474725" y="474725"/>
                </a:lnTo>
                <a:lnTo>
                  <a:pt x="4747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67705" y="3240854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0"/>
                </a:moveTo>
                <a:lnTo>
                  <a:pt x="0" y="200405"/>
                </a:lnTo>
                <a:lnTo>
                  <a:pt x="200406" y="200405"/>
                </a:lnTo>
                <a:lnTo>
                  <a:pt x="2004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7705" y="3240854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0"/>
                </a:moveTo>
                <a:lnTo>
                  <a:pt x="0" y="200405"/>
                </a:lnTo>
                <a:lnTo>
                  <a:pt x="200406" y="200405"/>
                </a:lnTo>
                <a:lnTo>
                  <a:pt x="20040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75329" y="3240854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75329" y="3240854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71900" y="2764363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71900" y="2764363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39561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9561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91657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0"/>
                </a:moveTo>
                <a:lnTo>
                  <a:pt x="0" y="200405"/>
                </a:lnTo>
                <a:lnTo>
                  <a:pt x="200406" y="200405"/>
                </a:lnTo>
                <a:lnTo>
                  <a:pt x="2004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1657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0"/>
                </a:moveTo>
                <a:lnTo>
                  <a:pt x="0" y="200405"/>
                </a:lnTo>
                <a:lnTo>
                  <a:pt x="200406" y="200405"/>
                </a:lnTo>
                <a:lnTo>
                  <a:pt x="20040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15610" y="3717344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0"/>
                </a:moveTo>
                <a:lnTo>
                  <a:pt x="0" y="200405"/>
                </a:lnTo>
                <a:lnTo>
                  <a:pt x="200406" y="200405"/>
                </a:lnTo>
                <a:lnTo>
                  <a:pt x="2004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5610" y="3717344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0"/>
                </a:moveTo>
                <a:lnTo>
                  <a:pt x="0" y="200405"/>
                </a:lnTo>
                <a:lnTo>
                  <a:pt x="200406" y="200405"/>
                </a:lnTo>
                <a:lnTo>
                  <a:pt x="20040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16573" y="3817539"/>
            <a:ext cx="375694" cy="376680"/>
          </a:xfrm>
          <a:custGeom>
            <a:avLst/>
            <a:gdLst/>
            <a:ahLst/>
            <a:cxnLst/>
            <a:rect l="l" t="t" r="r" b="b"/>
            <a:pathLst>
              <a:path w="374650" h="375285">
                <a:moveTo>
                  <a:pt x="0" y="0"/>
                </a:moveTo>
                <a:lnTo>
                  <a:pt x="374142" y="0"/>
                </a:lnTo>
                <a:lnTo>
                  <a:pt x="374142" y="37490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0425" y="3817539"/>
            <a:ext cx="375694" cy="376680"/>
          </a:xfrm>
          <a:custGeom>
            <a:avLst/>
            <a:gdLst/>
            <a:ahLst/>
            <a:cxnLst/>
            <a:rect l="l" t="t" r="r" b="b"/>
            <a:pathLst>
              <a:path w="374650" h="375285">
                <a:moveTo>
                  <a:pt x="0" y="374903"/>
                </a:moveTo>
                <a:lnTo>
                  <a:pt x="0" y="0"/>
                </a:lnTo>
                <a:lnTo>
                  <a:pt x="374141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3755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43755" y="4193835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95851" y="4193835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95851" y="4193835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19804" y="3717344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19804" y="3717344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20004" y="3817539"/>
            <a:ext cx="376330" cy="376680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0"/>
                </a:moveTo>
                <a:lnTo>
                  <a:pt x="374903" y="0"/>
                </a:lnTo>
                <a:lnTo>
                  <a:pt x="374903" y="37490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43855" y="3817539"/>
            <a:ext cx="376330" cy="376680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374903"/>
                </a:moveTo>
                <a:lnTo>
                  <a:pt x="0" y="0"/>
                </a:lnTo>
                <a:lnTo>
                  <a:pt x="37490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47948" y="4193835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7948" y="4193835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00045" y="4193835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5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99281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3996" y="3717344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6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23996" y="3717344"/>
            <a:ext cx="200582" cy="201406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0" y="0"/>
                </a:moveTo>
                <a:lnTo>
                  <a:pt x="0" y="200406"/>
                </a:lnTo>
                <a:lnTo>
                  <a:pt x="199644" y="200405"/>
                </a:lnTo>
                <a:lnTo>
                  <a:pt x="1996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24196" y="3817539"/>
            <a:ext cx="376330" cy="376680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0"/>
                </a:moveTo>
                <a:lnTo>
                  <a:pt x="374903" y="0"/>
                </a:lnTo>
                <a:lnTo>
                  <a:pt x="374903" y="37490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48049" y="3817539"/>
            <a:ext cx="376330" cy="376680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0" y="374903"/>
                </a:moveTo>
                <a:lnTo>
                  <a:pt x="0" y="0"/>
                </a:lnTo>
                <a:lnTo>
                  <a:pt x="374903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51377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1377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03473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03473" y="4193835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27425" y="3717344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27425" y="3717344"/>
            <a:ext cx="201219" cy="201406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0" y="0"/>
                </a:moveTo>
                <a:lnTo>
                  <a:pt x="0" y="200405"/>
                </a:lnTo>
                <a:lnTo>
                  <a:pt x="200405" y="200405"/>
                </a:lnTo>
                <a:lnTo>
                  <a:pt x="20040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28390" y="3817539"/>
            <a:ext cx="375694" cy="376680"/>
          </a:xfrm>
          <a:custGeom>
            <a:avLst/>
            <a:gdLst/>
            <a:ahLst/>
            <a:cxnLst/>
            <a:rect l="l" t="t" r="r" b="b"/>
            <a:pathLst>
              <a:path w="374650" h="375285">
                <a:moveTo>
                  <a:pt x="0" y="0"/>
                </a:moveTo>
                <a:lnTo>
                  <a:pt x="374142" y="0"/>
                </a:lnTo>
                <a:lnTo>
                  <a:pt x="374142" y="37490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52242" y="3817539"/>
            <a:ext cx="375694" cy="376680"/>
          </a:xfrm>
          <a:custGeom>
            <a:avLst/>
            <a:gdLst/>
            <a:ahLst/>
            <a:cxnLst/>
            <a:rect l="l" t="t" r="r" b="b"/>
            <a:pathLst>
              <a:path w="374650" h="375285">
                <a:moveTo>
                  <a:pt x="0" y="374903"/>
                </a:moveTo>
                <a:lnTo>
                  <a:pt x="0" y="0"/>
                </a:lnTo>
                <a:lnTo>
                  <a:pt x="374141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15710" y="3341048"/>
            <a:ext cx="851997" cy="376680"/>
          </a:xfrm>
          <a:custGeom>
            <a:avLst/>
            <a:gdLst/>
            <a:ahLst/>
            <a:cxnLst/>
            <a:rect l="l" t="t" r="r" b="b"/>
            <a:pathLst>
              <a:path w="849630" h="375285">
                <a:moveTo>
                  <a:pt x="0" y="374903"/>
                </a:moveTo>
                <a:lnTo>
                  <a:pt x="0" y="0"/>
                </a:lnTo>
                <a:lnTo>
                  <a:pt x="84963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68671" y="3341048"/>
            <a:ext cx="851359" cy="376680"/>
          </a:xfrm>
          <a:custGeom>
            <a:avLst/>
            <a:gdLst/>
            <a:ahLst/>
            <a:cxnLst/>
            <a:rect l="l" t="t" r="r" b="b"/>
            <a:pathLst>
              <a:path w="848995" h="375285">
                <a:moveTo>
                  <a:pt x="0" y="0"/>
                </a:moveTo>
                <a:lnTo>
                  <a:pt x="848867" y="0"/>
                </a:lnTo>
                <a:lnTo>
                  <a:pt x="848867" y="374903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24096" y="3341048"/>
            <a:ext cx="851359" cy="376680"/>
          </a:xfrm>
          <a:custGeom>
            <a:avLst/>
            <a:gdLst/>
            <a:ahLst/>
            <a:cxnLst/>
            <a:rect l="l" t="t" r="r" b="b"/>
            <a:pathLst>
              <a:path w="848995" h="375285">
                <a:moveTo>
                  <a:pt x="0" y="374903"/>
                </a:moveTo>
                <a:lnTo>
                  <a:pt x="0" y="0"/>
                </a:lnTo>
                <a:lnTo>
                  <a:pt x="848868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76293" y="3341048"/>
            <a:ext cx="851359" cy="376680"/>
          </a:xfrm>
          <a:custGeom>
            <a:avLst/>
            <a:gdLst/>
            <a:ahLst/>
            <a:cxnLst/>
            <a:rect l="l" t="t" r="r" b="b"/>
            <a:pathLst>
              <a:path w="848995" h="375285">
                <a:moveTo>
                  <a:pt x="0" y="0"/>
                </a:moveTo>
                <a:lnTo>
                  <a:pt x="848867" y="0"/>
                </a:lnTo>
                <a:lnTo>
                  <a:pt x="848867" y="37490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67806" y="2865321"/>
            <a:ext cx="1804602" cy="376043"/>
          </a:xfrm>
          <a:custGeom>
            <a:avLst/>
            <a:gdLst/>
            <a:ahLst/>
            <a:cxnLst/>
            <a:rect l="l" t="t" r="r" b="b"/>
            <a:pathLst>
              <a:path w="1799589" h="374650">
                <a:moveTo>
                  <a:pt x="0" y="374141"/>
                </a:moveTo>
                <a:lnTo>
                  <a:pt x="0" y="0"/>
                </a:lnTo>
                <a:lnTo>
                  <a:pt x="1799081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72099" y="2865321"/>
            <a:ext cx="1804602" cy="376043"/>
          </a:xfrm>
          <a:custGeom>
            <a:avLst/>
            <a:gdLst/>
            <a:ahLst/>
            <a:cxnLst/>
            <a:rect l="l" t="t" r="r" b="b"/>
            <a:pathLst>
              <a:path w="1799589" h="374650">
                <a:moveTo>
                  <a:pt x="0" y="0"/>
                </a:moveTo>
                <a:lnTo>
                  <a:pt x="1799081" y="0"/>
                </a:lnTo>
                <a:lnTo>
                  <a:pt x="1799081" y="374141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4708" y="2865322"/>
            <a:ext cx="76412" cy="1529665"/>
          </a:xfrm>
          <a:custGeom>
            <a:avLst/>
            <a:gdLst/>
            <a:ahLst/>
            <a:cxnLst/>
            <a:rect l="l" t="t" r="r" b="b"/>
            <a:pathLst>
              <a:path w="76200" h="15240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25146" y="59100"/>
                </a:lnTo>
                <a:lnTo>
                  <a:pt x="25146" y="50291"/>
                </a:lnTo>
                <a:lnTo>
                  <a:pt x="51053" y="50291"/>
                </a:lnTo>
                <a:lnTo>
                  <a:pt x="51053" y="59100"/>
                </a:lnTo>
                <a:lnTo>
                  <a:pt x="76200" y="76199"/>
                </a:lnTo>
                <a:close/>
              </a:path>
              <a:path w="76200" h="1524000">
                <a:moveTo>
                  <a:pt x="38099" y="1472945"/>
                </a:moveTo>
                <a:lnTo>
                  <a:pt x="0" y="1447799"/>
                </a:lnTo>
                <a:lnTo>
                  <a:pt x="25146" y="1498091"/>
                </a:lnTo>
                <a:lnTo>
                  <a:pt x="25146" y="1472945"/>
                </a:lnTo>
                <a:lnTo>
                  <a:pt x="38099" y="1472945"/>
                </a:lnTo>
                <a:close/>
              </a:path>
              <a:path w="76200" h="1524000">
                <a:moveTo>
                  <a:pt x="38100" y="50291"/>
                </a:moveTo>
                <a:lnTo>
                  <a:pt x="25146" y="50291"/>
                </a:lnTo>
                <a:lnTo>
                  <a:pt x="25146" y="59100"/>
                </a:lnTo>
                <a:lnTo>
                  <a:pt x="38100" y="50291"/>
                </a:lnTo>
                <a:close/>
              </a:path>
              <a:path w="76200" h="1524000">
                <a:moveTo>
                  <a:pt x="51054" y="1464396"/>
                </a:moveTo>
                <a:lnTo>
                  <a:pt x="51053" y="59100"/>
                </a:lnTo>
                <a:lnTo>
                  <a:pt x="38100" y="50291"/>
                </a:lnTo>
                <a:lnTo>
                  <a:pt x="25146" y="59100"/>
                </a:lnTo>
                <a:lnTo>
                  <a:pt x="25146" y="1464396"/>
                </a:lnTo>
                <a:lnTo>
                  <a:pt x="38099" y="1472945"/>
                </a:lnTo>
                <a:lnTo>
                  <a:pt x="51054" y="1464396"/>
                </a:lnTo>
                <a:close/>
              </a:path>
              <a:path w="76200" h="1524000">
                <a:moveTo>
                  <a:pt x="51054" y="1498091"/>
                </a:moveTo>
                <a:lnTo>
                  <a:pt x="51054" y="1472945"/>
                </a:lnTo>
                <a:lnTo>
                  <a:pt x="25146" y="1472945"/>
                </a:lnTo>
                <a:lnTo>
                  <a:pt x="25146" y="1498091"/>
                </a:lnTo>
                <a:lnTo>
                  <a:pt x="38099" y="1523999"/>
                </a:lnTo>
                <a:lnTo>
                  <a:pt x="51054" y="1498091"/>
                </a:lnTo>
                <a:close/>
              </a:path>
              <a:path w="76200" h="1524000">
                <a:moveTo>
                  <a:pt x="51053" y="59100"/>
                </a:moveTo>
                <a:lnTo>
                  <a:pt x="51053" y="50291"/>
                </a:lnTo>
                <a:lnTo>
                  <a:pt x="38100" y="50291"/>
                </a:lnTo>
                <a:lnTo>
                  <a:pt x="51053" y="59100"/>
                </a:lnTo>
                <a:close/>
              </a:path>
              <a:path w="76200" h="1524000">
                <a:moveTo>
                  <a:pt x="76200" y="1447799"/>
                </a:moveTo>
                <a:lnTo>
                  <a:pt x="38100" y="1472945"/>
                </a:lnTo>
                <a:lnTo>
                  <a:pt x="51054" y="1472945"/>
                </a:lnTo>
                <a:lnTo>
                  <a:pt x="51054" y="1498091"/>
                </a:lnTo>
                <a:lnTo>
                  <a:pt x="76200" y="1447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6867" y="3277565"/>
            <a:ext cx="953880" cy="582548"/>
          </a:xfrm>
          <a:custGeom>
            <a:avLst/>
            <a:gdLst/>
            <a:ahLst/>
            <a:cxnLst/>
            <a:rect l="l" t="t" r="r" b="b"/>
            <a:pathLst>
              <a:path w="951230" h="580389">
                <a:moveTo>
                  <a:pt x="0" y="0"/>
                </a:moveTo>
                <a:lnTo>
                  <a:pt x="0" y="579882"/>
                </a:lnTo>
                <a:lnTo>
                  <a:pt x="950976" y="579882"/>
                </a:lnTo>
                <a:lnTo>
                  <a:pt x="950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40426" y="2361297"/>
            <a:ext cx="6663149" cy="76483"/>
          </a:xfrm>
          <a:custGeom>
            <a:avLst/>
            <a:gdLst/>
            <a:ahLst/>
            <a:cxnLst/>
            <a:rect l="l" t="t" r="r" b="b"/>
            <a:pathLst>
              <a:path w="6644640" h="76200">
                <a:moveTo>
                  <a:pt x="76200" y="0"/>
                </a:moveTo>
                <a:lnTo>
                  <a:pt x="0" y="38100"/>
                </a:lnTo>
                <a:lnTo>
                  <a:pt x="50291" y="63245"/>
                </a:lnTo>
                <a:lnTo>
                  <a:pt x="50291" y="25907"/>
                </a:lnTo>
                <a:lnTo>
                  <a:pt x="58582" y="25907"/>
                </a:lnTo>
                <a:lnTo>
                  <a:pt x="76200" y="0"/>
                </a:lnTo>
                <a:close/>
              </a:path>
              <a:path w="6644640" h="76200">
                <a:moveTo>
                  <a:pt x="58582" y="25907"/>
                </a:moveTo>
                <a:lnTo>
                  <a:pt x="50291" y="25907"/>
                </a:lnTo>
                <a:lnTo>
                  <a:pt x="50291" y="38100"/>
                </a:lnTo>
                <a:lnTo>
                  <a:pt x="58582" y="25907"/>
                </a:lnTo>
                <a:close/>
              </a:path>
              <a:path w="6644640" h="76200">
                <a:moveTo>
                  <a:pt x="6594347" y="38100"/>
                </a:moveTo>
                <a:lnTo>
                  <a:pt x="6586057" y="25907"/>
                </a:lnTo>
                <a:lnTo>
                  <a:pt x="58582" y="25907"/>
                </a:lnTo>
                <a:lnTo>
                  <a:pt x="50291" y="38100"/>
                </a:lnTo>
                <a:lnTo>
                  <a:pt x="59100" y="51053"/>
                </a:lnTo>
                <a:lnTo>
                  <a:pt x="6585539" y="51053"/>
                </a:lnTo>
                <a:lnTo>
                  <a:pt x="6594347" y="38100"/>
                </a:lnTo>
                <a:close/>
              </a:path>
              <a:path w="6644640" h="76200">
                <a:moveTo>
                  <a:pt x="59100" y="51053"/>
                </a:moveTo>
                <a:lnTo>
                  <a:pt x="50291" y="38100"/>
                </a:lnTo>
                <a:lnTo>
                  <a:pt x="50291" y="51053"/>
                </a:lnTo>
                <a:lnTo>
                  <a:pt x="59100" y="51053"/>
                </a:lnTo>
                <a:close/>
              </a:path>
              <a:path w="6644640" h="76200">
                <a:moveTo>
                  <a:pt x="76200" y="76200"/>
                </a:moveTo>
                <a:lnTo>
                  <a:pt x="59100" y="51053"/>
                </a:lnTo>
                <a:lnTo>
                  <a:pt x="50291" y="51053"/>
                </a:lnTo>
                <a:lnTo>
                  <a:pt x="50291" y="63245"/>
                </a:lnTo>
                <a:lnTo>
                  <a:pt x="76200" y="76200"/>
                </a:lnTo>
                <a:close/>
              </a:path>
              <a:path w="6644640" h="76200">
                <a:moveTo>
                  <a:pt x="6644640" y="38099"/>
                </a:moveTo>
                <a:lnTo>
                  <a:pt x="6568440" y="0"/>
                </a:lnTo>
                <a:lnTo>
                  <a:pt x="6586057" y="25907"/>
                </a:lnTo>
                <a:lnTo>
                  <a:pt x="6594347" y="25907"/>
                </a:lnTo>
                <a:lnTo>
                  <a:pt x="6594347" y="38099"/>
                </a:lnTo>
                <a:lnTo>
                  <a:pt x="6594347" y="63246"/>
                </a:lnTo>
                <a:lnTo>
                  <a:pt x="6644640" y="38099"/>
                </a:lnTo>
                <a:close/>
              </a:path>
              <a:path w="6644640" h="76200">
                <a:moveTo>
                  <a:pt x="6594347" y="63246"/>
                </a:moveTo>
                <a:lnTo>
                  <a:pt x="6594347" y="51053"/>
                </a:lnTo>
                <a:lnTo>
                  <a:pt x="6585539" y="51053"/>
                </a:lnTo>
                <a:lnTo>
                  <a:pt x="6568440" y="76199"/>
                </a:lnTo>
                <a:lnTo>
                  <a:pt x="6594347" y="63246"/>
                </a:lnTo>
                <a:close/>
              </a:path>
              <a:path w="6644640" h="76200">
                <a:moveTo>
                  <a:pt x="6594347" y="63246"/>
                </a:moveTo>
                <a:lnTo>
                  <a:pt x="6594347" y="38099"/>
                </a:lnTo>
                <a:lnTo>
                  <a:pt x="6585539" y="51053"/>
                </a:lnTo>
                <a:lnTo>
                  <a:pt x="6594347" y="51053"/>
                </a:lnTo>
                <a:lnTo>
                  <a:pt x="6594347" y="63246"/>
                </a:lnTo>
                <a:close/>
              </a:path>
              <a:path w="6644640" h="76200">
                <a:moveTo>
                  <a:pt x="6594347" y="38099"/>
                </a:moveTo>
                <a:lnTo>
                  <a:pt x="6594347" y="25907"/>
                </a:lnTo>
                <a:lnTo>
                  <a:pt x="6586057" y="25907"/>
                </a:lnTo>
                <a:lnTo>
                  <a:pt x="6594347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73792" y="2108137"/>
            <a:ext cx="998453" cy="581273"/>
          </a:xfrm>
          <a:custGeom>
            <a:avLst/>
            <a:gdLst/>
            <a:ahLst/>
            <a:cxnLst/>
            <a:rect l="l" t="t" r="r" b="b"/>
            <a:pathLst>
              <a:path w="995679" h="579119">
                <a:moveTo>
                  <a:pt x="0" y="0"/>
                </a:moveTo>
                <a:lnTo>
                  <a:pt x="0" y="579120"/>
                </a:lnTo>
                <a:lnTo>
                  <a:pt x="995172" y="579120"/>
                </a:lnTo>
                <a:lnTo>
                  <a:pt x="995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56591" y="2100179"/>
            <a:ext cx="7510051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604" algn="ctr">
              <a:spcBef>
                <a:spcPts val="1199"/>
              </a:spcBef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44541" y="4655545"/>
            <a:ext cx="357291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38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 dirty="0">
              <a:latin typeface="Times New Roman"/>
              <a:cs typeface="Times New Roman"/>
            </a:endParaRPr>
          </a:p>
          <a:p>
            <a:pPr marL="932522"/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651698" y="4655545"/>
            <a:ext cx="386582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4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 dirty="0">
              <a:latin typeface="Times New Roman"/>
              <a:cs typeface="Times New Roman"/>
            </a:endParaRPr>
          </a:p>
          <a:p>
            <a:pPr marL="932522"/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199858" y="5603933"/>
            <a:ext cx="27533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Area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2" name="object 93"/>
          <p:cNvSpPr txBox="1"/>
          <p:nvPr/>
        </p:nvSpPr>
        <p:spPr>
          <a:xfrm>
            <a:off x="356587" y="1131321"/>
            <a:ext cx="7510051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437" marR="5096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Problem: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Embed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complete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binary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leaves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grid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minimal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area.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1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H-tree</a:t>
            </a:r>
            <a:r>
              <a:rPr spc="-10" dirty="0"/>
              <a:t> </a:t>
            </a:r>
            <a:r>
              <a:rPr lang="en-US" spc="-25" dirty="0"/>
              <a:t>E</a:t>
            </a:r>
            <a:r>
              <a:rPr spc="-25" dirty="0"/>
              <a:t>mbedding</a:t>
            </a:r>
          </a:p>
        </p:txBody>
      </p:sp>
      <p:sp>
        <p:nvSpPr>
          <p:cNvPr id="155" name="Content Placeholder 1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object 15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1F45313-18B5-4D81-9420-F4DABD68433C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52" name="object 1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057036" y="172600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922" y="172600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6808" y="172600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1693" y="172600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6579" y="172600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1465" y="172600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7036" y="2261385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1922" y="2261385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6808" y="2261385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1693" y="2261385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399" y="533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96579" y="2261385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1465" y="2261385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7036" y="2796768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91922" y="2796768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6808" y="2796768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1693" y="2796768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399" y="533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6579" y="2796768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1465" y="2796768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7036" y="333215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1922" y="333215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6808" y="333215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1693" y="333215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399" y="533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96579" y="333215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1465" y="3332151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7036" y="38675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1922" y="38675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6808" y="38675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1693" y="38675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399" y="533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6579" y="38675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1465" y="386753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7036" y="4402917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91922" y="4402917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26808" y="4402917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61693" y="4402917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399" y="533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6579" y="4402917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1465" y="4402917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0624" y="1649519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0624" y="1649519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0624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0624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0624" y="2720285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0624" y="2720285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7036" y="1802486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7036" y="2337869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0395" y="1649519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50395" y="1649519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50395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50395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50395" y="2720285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50395" y="2720285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26808" y="1802486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26808" y="2337869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15510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15510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33449" y="2261385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68334" y="2261385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20167" y="1649519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20167" y="1649519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20167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20167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20167" y="2720285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20167" y="2720285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96579" y="1802486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6579" y="2337869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89938" y="1649519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89938" y="1649519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89938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89938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89938" y="2720285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89938" y="2720285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66351" y="1802486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66351" y="2337869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55053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55053" y="2184902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399"/>
                </a:ln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72992" y="2261385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07878" y="2261385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0624" y="3791050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80624" y="3791050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80624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80624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0624" y="4861816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80624" y="4861816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57036" y="3944017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57036" y="4479400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50395" y="3791050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50395" y="3791050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50395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50395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50395" y="4861816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50395" y="4861816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26808" y="3944017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26808" y="4479400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15510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15510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33449" y="4402917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68334" y="4402917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20167" y="3791050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20167" y="3791050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20167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20167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20167" y="4861816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20167" y="4861816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96579" y="3944017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96579" y="4479400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89938" y="3791050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89938" y="3791050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89938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89938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89938" y="4861816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89938" y="4861816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66351" y="3944017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66351" y="4479400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55053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55053" y="4326433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72992" y="4402917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07878" y="4402917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15510" y="3255668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15510" y="3255668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85281" y="3255668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585281" y="3255668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55053" y="3255668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655053" y="3255668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91922" y="2337869"/>
            <a:ext cx="0" cy="917799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91922" y="3408634"/>
            <a:ext cx="0" cy="917799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68334" y="3332151"/>
            <a:ext cx="916947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738106" y="3332151"/>
            <a:ext cx="916947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31465" y="2337869"/>
            <a:ext cx="0" cy="917799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31465" y="3408634"/>
            <a:ext cx="0" cy="917799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58564" y="1321405"/>
            <a:ext cx="3209315" cy="76483"/>
          </a:xfrm>
          <a:custGeom>
            <a:avLst/>
            <a:gdLst/>
            <a:ahLst/>
            <a:cxnLst/>
            <a:rect l="l" t="t" r="r" b="b"/>
            <a:pathLst>
              <a:path w="3200400" h="76200">
                <a:moveTo>
                  <a:pt x="76200" y="0"/>
                </a:moveTo>
                <a:lnTo>
                  <a:pt x="0" y="38100"/>
                </a:lnTo>
                <a:lnTo>
                  <a:pt x="51053" y="63627"/>
                </a:lnTo>
                <a:lnTo>
                  <a:pt x="51053" y="25146"/>
                </a:lnTo>
                <a:lnTo>
                  <a:pt x="59603" y="25146"/>
                </a:lnTo>
                <a:lnTo>
                  <a:pt x="76200" y="0"/>
                </a:lnTo>
                <a:close/>
              </a:path>
              <a:path w="3200400" h="76200">
                <a:moveTo>
                  <a:pt x="59603" y="25146"/>
                </a:moveTo>
                <a:lnTo>
                  <a:pt x="51053" y="25146"/>
                </a:lnTo>
                <a:lnTo>
                  <a:pt x="51053" y="38100"/>
                </a:lnTo>
                <a:lnTo>
                  <a:pt x="59603" y="25146"/>
                </a:lnTo>
                <a:close/>
              </a:path>
              <a:path w="3200400" h="76200">
                <a:moveTo>
                  <a:pt x="3149345" y="38100"/>
                </a:moveTo>
                <a:lnTo>
                  <a:pt x="3140796" y="25146"/>
                </a:lnTo>
                <a:lnTo>
                  <a:pt x="59603" y="25146"/>
                </a:lnTo>
                <a:lnTo>
                  <a:pt x="51053" y="38100"/>
                </a:lnTo>
                <a:lnTo>
                  <a:pt x="59100" y="50292"/>
                </a:lnTo>
                <a:lnTo>
                  <a:pt x="3141299" y="50292"/>
                </a:lnTo>
                <a:lnTo>
                  <a:pt x="3149345" y="38100"/>
                </a:lnTo>
                <a:close/>
              </a:path>
              <a:path w="3200400" h="76200">
                <a:moveTo>
                  <a:pt x="59100" y="50292"/>
                </a:moveTo>
                <a:lnTo>
                  <a:pt x="51053" y="38100"/>
                </a:lnTo>
                <a:lnTo>
                  <a:pt x="51053" y="50292"/>
                </a:lnTo>
                <a:lnTo>
                  <a:pt x="59100" y="50292"/>
                </a:lnTo>
                <a:close/>
              </a:path>
              <a:path w="3200400" h="76200">
                <a:moveTo>
                  <a:pt x="76200" y="76200"/>
                </a:moveTo>
                <a:lnTo>
                  <a:pt x="59100" y="50292"/>
                </a:lnTo>
                <a:lnTo>
                  <a:pt x="51053" y="50292"/>
                </a:lnTo>
                <a:lnTo>
                  <a:pt x="51053" y="63627"/>
                </a:lnTo>
                <a:lnTo>
                  <a:pt x="76200" y="76200"/>
                </a:lnTo>
                <a:close/>
              </a:path>
              <a:path w="3200400" h="76200">
                <a:moveTo>
                  <a:pt x="3200400" y="38100"/>
                </a:moveTo>
                <a:lnTo>
                  <a:pt x="3124200" y="0"/>
                </a:lnTo>
                <a:lnTo>
                  <a:pt x="3140796" y="25146"/>
                </a:lnTo>
                <a:lnTo>
                  <a:pt x="3149345" y="25146"/>
                </a:lnTo>
                <a:lnTo>
                  <a:pt x="3149346" y="38100"/>
                </a:lnTo>
                <a:lnTo>
                  <a:pt x="3149346" y="63626"/>
                </a:lnTo>
                <a:lnTo>
                  <a:pt x="3200400" y="38100"/>
                </a:lnTo>
                <a:close/>
              </a:path>
              <a:path w="3200400" h="76200">
                <a:moveTo>
                  <a:pt x="3149345" y="63627"/>
                </a:moveTo>
                <a:lnTo>
                  <a:pt x="3149345" y="50292"/>
                </a:lnTo>
                <a:lnTo>
                  <a:pt x="3141299" y="50292"/>
                </a:lnTo>
                <a:lnTo>
                  <a:pt x="3124200" y="76200"/>
                </a:lnTo>
                <a:lnTo>
                  <a:pt x="3149345" y="63627"/>
                </a:lnTo>
                <a:close/>
              </a:path>
              <a:path w="3200400" h="76200">
                <a:moveTo>
                  <a:pt x="3149345" y="38099"/>
                </a:moveTo>
                <a:lnTo>
                  <a:pt x="3149345" y="25146"/>
                </a:lnTo>
                <a:lnTo>
                  <a:pt x="3140796" y="25146"/>
                </a:lnTo>
                <a:lnTo>
                  <a:pt x="3149345" y="38099"/>
                </a:lnTo>
                <a:close/>
              </a:path>
              <a:path w="3200400" h="76200">
                <a:moveTo>
                  <a:pt x="3149346" y="63626"/>
                </a:moveTo>
                <a:lnTo>
                  <a:pt x="3149346" y="38100"/>
                </a:lnTo>
                <a:lnTo>
                  <a:pt x="3141299" y="50292"/>
                </a:lnTo>
                <a:lnTo>
                  <a:pt x="3149345" y="50292"/>
                </a:lnTo>
                <a:lnTo>
                  <a:pt x="3149345" y="63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0794" y="1068246"/>
            <a:ext cx="885109" cy="581273"/>
          </a:xfrm>
          <a:custGeom>
            <a:avLst/>
            <a:gdLst/>
            <a:ahLst/>
            <a:cxnLst/>
            <a:rect l="l" t="t" r="r" b="b"/>
            <a:pathLst>
              <a:path w="882650" h="579119">
                <a:moveTo>
                  <a:pt x="0" y="0"/>
                </a:moveTo>
                <a:lnTo>
                  <a:pt x="0" y="579120"/>
                </a:lnTo>
                <a:lnTo>
                  <a:pt x="882395" y="579120"/>
                </a:lnTo>
                <a:lnTo>
                  <a:pt x="882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300517" y="1167043"/>
            <a:ext cx="727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61785" y="1722943"/>
            <a:ext cx="76412" cy="3215484"/>
          </a:xfrm>
          <a:custGeom>
            <a:avLst/>
            <a:gdLst/>
            <a:ahLst/>
            <a:cxnLst/>
            <a:rect l="l" t="t" r="r" b="b"/>
            <a:pathLst>
              <a:path w="76200" h="320357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5145" y="59100"/>
                </a:lnTo>
                <a:lnTo>
                  <a:pt x="25145" y="51054"/>
                </a:lnTo>
                <a:lnTo>
                  <a:pt x="36979" y="51054"/>
                </a:lnTo>
                <a:lnTo>
                  <a:pt x="38099" y="50292"/>
                </a:lnTo>
                <a:lnTo>
                  <a:pt x="39220" y="51054"/>
                </a:lnTo>
                <a:lnTo>
                  <a:pt x="50291" y="51054"/>
                </a:lnTo>
                <a:lnTo>
                  <a:pt x="50291" y="58582"/>
                </a:lnTo>
                <a:lnTo>
                  <a:pt x="76199" y="76199"/>
                </a:lnTo>
                <a:close/>
              </a:path>
              <a:path w="76200" h="3203575">
                <a:moveTo>
                  <a:pt x="76199" y="3127248"/>
                </a:moveTo>
                <a:lnTo>
                  <a:pt x="38099" y="3152393"/>
                </a:lnTo>
                <a:lnTo>
                  <a:pt x="0" y="3127248"/>
                </a:lnTo>
                <a:lnTo>
                  <a:pt x="25145" y="3177540"/>
                </a:lnTo>
                <a:lnTo>
                  <a:pt x="25145" y="3152394"/>
                </a:lnTo>
                <a:lnTo>
                  <a:pt x="50291" y="3152394"/>
                </a:lnTo>
                <a:lnTo>
                  <a:pt x="50291" y="3179063"/>
                </a:lnTo>
                <a:lnTo>
                  <a:pt x="76199" y="3127248"/>
                </a:lnTo>
                <a:close/>
              </a:path>
              <a:path w="76200" h="3203575">
                <a:moveTo>
                  <a:pt x="36979" y="51054"/>
                </a:moveTo>
                <a:lnTo>
                  <a:pt x="25145" y="51054"/>
                </a:lnTo>
                <a:lnTo>
                  <a:pt x="25145" y="59100"/>
                </a:lnTo>
                <a:lnTo>
                  <a:pt x="36979" y="51054"/>
                </a:lnTo>
                <a:close/>
              </a:path>
              <a:path w="76200" h="3203575">
                <a:moveTo>
                  <a:pt x="50291" y="3144347"/>
                </a:moveTo>
                <a:lnTo>
                  <a:pt x="50291" y="58582"/>
                </a:lnTo>
                <a:lnTo>
                  <a:pt x="39220" y="51054"/>
                </a:lnTo>
                <a:lnTo>
                  <a:pt x="36979" y="51054"/>
                </a:lnTo>
                <a:lnTo>
                  <a:pt x="25145" y="59100"/>
                </a:lnTo>
                <a:lnTo>
                  <a:pt x="25145" y="3143844"/>
                </a:lnTo>
                <a:lnTo>
                  <a:pt x="38099" y="3152393"/>
                </a:lnTo>
                <a:lnTo>
                  <a:pt x="50291" y="3144347"/>
                </a:lnTo>
                <a:close/>
              </a:path>
              <a:path w="76200" h="3203575">
                <a:moveTo>
                  <a:pt x="50291" y="3179063"/>
                </a:moveTo>
                <a:lnTo>
                  <a:pt x="50291" y="3152394"/>
                </a:lnTo>
                <a:lnTo>
                  <a:pt x="25145" y="3152394"/>
                </a:lnTo>
                <a:lnTo>
                  <a:pt x="25145" y="3177540"/>
                </a:lnTo>
                <a:lnTo>
                  <a:pt x="38099" y="3203448"/>
                </a:lnTo>
                <a:lnTo>
                  <a:pt x="50291" y="3179063"/>
                </a:lnTo>
                <a:close/>
              </a:path>
              <a:path w="76200" h="3203575">
                <a:moveTo>
                  <a:pt x="50291" y="58582"/>
                </a:moveTo>
                <a:lnTo>
                  <a:pt x="50291" y="51054"/>
                </a:lnTo>
                <a:lnTo>
                  <a:pt x="39220" y="51054"/>
                </a:lnTo>
                <a:lnTo>
                  <a:pt x="50291" y="5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563" y="3040749"/>
            <a:ext cx="885109" cy="581273"/>
          </a:xfrm>
          <a:custGeom>
            <a:avLst/>
            <a:gdLst/>
            <a:ahLst/>
            <a:cxnLst/>
            <a:rect l="l" t="t" r="r" b="b"/>
            <a:pathLst>
              <a:path w="882650" h="579120">
                <a:moveTo>
                  <a:pt x="0" y="0"/>
                </a:moveTo>
                <a:lnTo>
                  <a:pt x="0" y="579120"/>
                </a:lnTo>
                <a:lnTo>
                  <a:pt x="882396" y="579120"/>
                </a:lnTo>
                <a:lnTo>
                  <a:pt x="8823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137286" y="3139547"/>
            <a:ext cx="727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957372" y="2121158"/>
            <a:ext cx="369134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72010" algn="l"/>
              </a:tabLst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4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17001" y="2707771"/>
            <a:ext cx="79468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587754" y="2911493"/>
            <a:ext cx="57309" cy="30593"/>
          </a:xfrm>
          <a:custGeom>
            <a:avLst/>
            <a:gdLst/>
            <a:ahLst/>
            <a:cxnLst/>
            <a:rect l="l" t="t" r="r" b="b"/>
            <a:pathLst>
              <a:path w="57150" h="30479">
                <a:moveTo>
                  <a:pt x="0" y="30479"/>
                </a:moveTo>
                <a:lnTo>
                  <a:pt x="5715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645064" y="2914552"/>
            <a:ext cx="85964" cy="131296"/>
          </a:xfrm>
          <a:custGeom>
            <a:avLst/>
            <a:gdLst/>
            <a:ahLst/>
            <a:cxnLst/>
            <a:rect l="l" t="t" r="r" b="b"/>
            <a:pathLst>
              <a:path w="85725" h="130810">
                <a:moveTo>
                  <a:pt x="0" y="0"/>
                </a:moveTo>
                <a:lnTo>
                  <a:pt x="85344" y="130302"/>
                </a:lnTo>
              </a:path>
            </a:pathLst>
          </a:custGeom>
          <a:ln w="12674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733702" y="2691986"/>
            <a:ext cx="324752" cy="353735"/>
          </a:xfrm>
          <a:custGeom>
            <a:avLst/>
            <a:gdLst/>
            <a:ahLst/>
            <a:cxnLst/>
            <a:rect l="l" t="t" r="r" b="b"/>
            <a:pathLst>
              <a:path w="323850" h="352425">
                <a:moveTo>
                  <a:pt x="0" y="352044"/>
                </a:moveTo>
                <a:lnTo>
                  <a:pt x="94487" y="0"/>
                </a:lnTo>
                <a:lnTo>
                  <a:pt x="32385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6841698" y="2691355"/>
            <a:ext cx="4024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1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baseline="-3472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4800" baseline="-3472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957360" y="3998066"/>
            <a:ext cx="20281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Area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983934" y="5410335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80624" y="5272532"/>
            <a:ext cx="1222596" cy="76483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0"/>
                </a:moveTo>
                <a:lnTo>
                  <a:pt x="0" y="38100"/>
                </a:lnTo>
                <a:lnTo>
                  <a:pt x="51053" y="63626"/>
                </a:lnTo>
                <a:lnTo>
                  <a:pt x="51053" y="25907"/>
                </a:lnTo>
                <a:lnTo>
                  <a:pt x="59100" y="25907"/>
                </a:lnTo>
                <a:lnTo>
                  <a:pt x="76200" y="0"/>
                </a:lnTo>
                <a:close/>
              </a:path>
              <a:path w="1219200" h="76200">
                <a:moveTo>
                  <a:pt x="59100" y="25907"/>
                </a:moveTo>
                <a:lnTo>
                  <a:pt x="51053" y="25907"/>
                </a:lnTo>
                <a:lnTo>
                  <a:pt x="51053" y="38100"/>
                </a:lnTo>
                <a:lnTo>
                  <a:pt x="59100" y="25907"/>
                </a:lnTo>
                <a:close/>
              </a:path>
              <a:path w="1219200" h="76200">
                <a:moveTo>
                  <a:pt x="1168145" y="38100"/>
                </a:moveTo>
                <a:lnTo>
                  <a:pt x="1160099" y="25907"/>
                </a:lnTo>
                <a:lnTo>
                  <a:pt x="59100" y="25907"/>
                </a:lnTo>
                <a:lnTo>
                  <a:pt x="51053" y="38100"/>
                </a:lnTo>
                <a:lnTo>
                  <a:pt x="59603" y="51053"/>
                </a:lnTo>
                <a:lnTo>
                  <a:pt x="1159596" y="51053"/>
                </a:lnTo>
                <a:lnTo>
                  <a:pt x="1168145" y="38100"/>
                </a:lnTo>
                <a:close/>
              </a:path>
              <a:path w="1219200" h="76200">
                <a:moveTo>
                  <a:pt x="59603" y="51053"/>
                </a:moveTo>
                <a:lnTo>
                  <a:pt x="51053" y="38100"/>
                </a:lnTo>
                <a:lnTo>
                  <a:pt x="51053" y="51053"/>
                </a:lnTo>
                <a:lnTo>
                  <a:pt x="59603" y="51053"/>
                </a:lnTo>
                <a:close/>
              </a:path>
              <a:path w="1219200" h="76200">
                <a:moveTo>
                  <a:pt x="76200" y="76200"/>
                </a:moveTo>
                <a:lnTo>
                  <a:pt x="59603" y="51053"/>
                </a:lnTo>
                <a:lnTo>
                  <a:pt x="51053" y="51053"/>
                </a:lnTo>
                <a:lnTo>
                  <a:pt x="51053" y="63626"/>
                </a:lnTo>
                <a:lnTo>
                  <a:pt x="76200" y="76200"/>
                </a:lnTo>
                <a:close/>
              </a:path>
              <a:path w="1219200" h="76200">
                <a:moveTo>
                  <a:pt x="1219200" y="38100"/>
                </a:moveTo>
                <a:lnTo>
                  <a:pt x="1143000" y="0"/>
                </a:lnTo>
                <a:lnTo>
                  <a:pt x="1160099" y="25907"/>
                </a:lnTo>
                <a:lnTo>
                  <a:pt x="1168146" y="25907"/>
                </a:lnTo>
                <a:lnTo>
                  <a:pt x="1168146" y="63626"/>
                </a:lnTo>
                <a:lnTo>
                  <a:pt x="1219200" y="38100"/>
                </a:lnTo>
                <a:close/>
              </a:path>
              <a:path w="1219200" h="76200">
                <a:moveTo>
                  <a:pt x="1168146" y="63626"/>
                </a:moveTo>
                <a:lnTo>
                  <a:pt x="1168146" y="51053"/>
                </a:lnTo>
                <a:lnTo>
                  <a:pt x="1159596" y="51053"/>
                </a:lnTo>
                <a:lnTo>
                  <a:pt x="1143000" y="76200"/>
                </a:lnTo>
                <a:lnTo>
                  <a:pt x="1168146" y="63626"/>
                </a:lnTo>
                <a:close/>
              </a:path>
              <a:path w="1219200" h="76200">
                <a:moveTo>
                  <a:pt x="1168145" y="51053"/>
                </a:moveTo>
                <a:lnTo>
                  <a:pt x="1168145" y="38100"/>
                </a:lnTo>
                <a:lnTo>
                  <a:pt x="1159596" y="51053"/>
                </a:lnTo>
                <a:lnTo>
                  <a:pt x="1168145" y="51053"/>
                </a:lnTo>
                <a:close/>
              </a:path>
              <a:path w="1219200" h="76200">
                <a:moveTo>
                  <a:pt x="1168146" y="51053"/>
                </a:moveTo>
                <a:lnTo>
                  <a:pt x="1168146" y="25907"/>
                </a:lnTo>
                <a:lnTo>
                  <a:pt x="1160099" y="25907"/>
                </a:lnTo>
                <a:lnTo>
                  <a:pt x="1168145" y="38100"/>
                </a:lnTo>
                <a:lnTo>
                  <a:pt x="11681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352714" y="5410335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3114053" y="5272532"/>
            <a:ext cx="1222596" cy="76483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0"/>
                </a:moveTo>
                <a:lnTo>
                  <a:pt x="0" y="38100"/>
                </a:lnTo>
                <a:lnTo>
                  <a:pt x="50291" y="63245"/>
                </a:lnTo>
                <a:lnTo>
                  <a:pt x="50291" y="25907"/>
                </a:lnTo>
                <a:lnTo>
                  <a:pt x="58582" y="25907"/>
                </a:lnTo>
                <a:lnTo>
                  <a:pt x="76200" y="0"/>
                </a:lnTo>
                <a:close/>
              </a:path>
              <a:path w="1219200" h="76200">
                <a:moveTo>
                  <a:pt x="58582" y="25907"/>
                </a:moveTo>
                <a:lnTo>
                  <a:pt x="50291" y="25907"/>
                </a:lnTo>
                <a:lnTo>
                  <a:pt x="50291" y="38100"/>
                </a:lnTo>
                <a:lnTo>
                  <a:pt x="58582" y="25907"/>
                </a:lnTo>
                <a:close/>
              </a:path>
              <a:path w="1219200" h="76200">
                <a:moveTo>
                  <a:pt x="1168145" y="38100"/>
                </a:moveTo>
                <a:lnTo>
                  <a:pt x="1160099" y="25907"/>
                </a:lnTo>
                <a:lnTo>
                  <a:pt x="58582" y="25907"/>
                </a:lnTo>
                <a:lnTo>
                  <a:pt x="50291" y="38100"/>
                </a:lnTo>
                <a:lnTo>
                  <a:pt x="59100" y="51053"/>
                </a:lnTo>
                <a:lnTo>
                  <a:pt x="1159596" y="51053"/>
                </a:lnTo>
                <a:lnTo>
                  <a:pt x="1168145" y="38100"/>
                </a:lnTo>
                <a:close/>
              </a:path>
              <a:path w="1219200" h="76200">
                <a:moveTo>
                  <a:pt x="59100" y="51053"/>
                </a:moveTo>
                <a:lnTo>
                  <a:pt x="50291" y="38100"/>
                </a:lnTo>
                <a:lnTo>
                  <a:pt x="50291" y="51053"/>
                </a:lnTo>
                <a:lnTo>
                  <a:pt x="59100" y="51053"/>
                </a:lnTo>
                <a:close/>
              </a:path>
              <a:path w="1219200" h="76200">
                <a:moveTo>
                  <a:pt x="76200" y="76200"/>
                </a:moveTo>
                <a:lnTo>
                  <a:pt x="59100" y="51053"/>
                </a:lnTo>
                <a:lnTo>
                  <a:pt x="50291" y="51053"/>
                </a:lnTo>
                <a:lnTo>
                  <a:pt x="50291" y="63245"/>
                </a:lnTo>
                <a:lnTo>
                  <a:pt x="76200" y="76200"/>
                </a:lnTo>
                <a:close/>
              </a:path>
              <a:path w="1219200" h="76200">
                <a:moveTo>
                  <a:pt x="1219200" y="38100"/>
                </a:moveTo>
                <a:lnTo>
                  <a:pt x="1143000" y="0"/>
                </a:lnTo>
                <a:lnTo>
                  <a:pt x="1160099" y="25907"/>
                </a:lnTo>
                <a:lnTo>
                  <a:pt x="1168145" y="25907"/>
                </a:lnTo>
                <a:lnTo>
                  <a:pt x="1168146" y="38100"/>
                </a:lnTo>
                <a:lnTo>
                  <a:pt x="1168146" y="63626"/>
                </a:lnTo>
                <a:lnTo>
                  <a:pt x="1219200" y="38100"/>
                </a:lnTo>
                <a:close/>
              </a:path>
              <a:path w="1219200" h="76200">
                <a:moveTo>
                  <a:pt x="1168145" y="63627"/>
                </a:moveTo>
                <a:lnTo>
                  <a:pt x="1168145" y="51053"/>
                </a:lnTo>
                <a:lnTo>
                  <a:pt x="1159596" y="51053"/>
                </a:lnTo>
                <a:lnTo>
                  <a:pt x="1143000" y="76200"/>
                </a:lnTo>
                <a:lnTo>
                  <a:pt x="1168145" y="63627"/>
                </a:lnTo>
                <a:close/>
              </a:path>
              <a:path w="1219200" h="76200">
                <a:moveTo>
                  <a:pt x="1168146" y="63626"/>
                </a:moveTo>
                <a:lnTo>
                  <a:pt x="1168146" y="38100"/>
                </a:lnTo>
                <a:lnTo>
                  <a:pt x="1159596" y="51053"/>
                </a:lnTo>
                <a:lnTo>
                  <a:pt x="1168145" y="51053"/>
                </a:lnTo>
                <a:lnTo>
                  <a:pt x="1168145" y="63627"/>
                </a:lnTo>
                <a:close/>
              </a:path>
              <a:path w="1219200" h="76200">
                <a:moveTo>
                  <a:pt x="1168145" y="38099"/>
                </a:moveTo>
                <a:lnTo>
                  <a:pt x="1168145" y="25907"/>
                </a:lnTo>
                <a:lnTo>
                  <a:pt x="1160099" y="25907"/>
                </a:lnTo>
                <a:lnTo>
                  <a:pt x="1168145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03220" y="5311537"/>
            <a:ext cx="961521" cy="581273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6" y="579120"/>
                </a:lnTo>
                <a:lnTo>
                  <a:pt x="9585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282942" y="5411467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419466" y="5251881"/>
            <a:ext cx="529155" cy="76483"/>
          </a:xfrm>
          <a:custGeom>
            <a:avLst/>
            <a:gdLst/>
            <a:ahLst/>
            <a:cxnLst/>
            <a:rect l="l" t="t" r="r" b="b"/>
            <a:pathLst>
              <a:path w="527685" h="76200">
                <a:moveTo>
                  <a:pt x="76200" y="0"/>
                </a:moveTo>
                <a:lnTo>
                  <a:pt x="0" y="38100"/>
                </a:lnTo>
                <a:lnTo>
                  <a:pt x="51054" y="63626"/>
                </a:lnTo>
                <a:lnTo>
                  <a:pt x="51054" y="25907"/>
                </a:lnTo>
                <a:lnTo>
                  <a:pt x="59100" y="25907"/>
                </a:lnTo>
                <a:lnTo>
                  <a:pt x="76200" y="0"/>
                </a:lnTo>
                <a:close/>
              </a:path>
              <a:path w="527685" h="76200">
                <a:moveTo>
                  <a:pt x="59100" y="25907"/>
                </a:moveTo>
                <a:lnTo>
                  <a:pt x="51054" y="25907"/>
                </a:lnTo>
                <a:lnTo>
                  <a:pt x="51054" y="38100"/>
                </a:lnTo>
                <a:lnTo>
                  <a:pt x="59100" y="25907"/>
                </a:lnTo>
                <a:close/>
              </a:path>
              <a:path w="527685" h="76200">
                <a:moveTo>
                  <a:pt x="476249" y="38100"/>
                </a:moveTo>
                <a:lnTo>
                  <a:pt x="468203" y="25907"/>
                </a:lnTo>
                <a:lnTo>
                  <a:pt x="59100" y="25907"/>
                </a:lnTo>
                <a:lnTo>
                  <a:pt x="51054" y="38100"/>
                </a:lnTo>
                <a:lnTo>
                  <a:pt x="59603" y="51053"/>
                </a:lnTo>
                <a:lnTo>
                  <a:pt x="467700" y="51053"/>
                </a:lnTo>
                <a:lnTo>
                  <a:pt x="476249" y="38100"/>
                </a:lnTo>
                <a:close/>
              </a:path>
              <a:path w="527685" h="76200">
                <a:moveTo>
                  <a:pt x="59603" y="51053"/>
                </a:moveTo>
                <a:lnTo>
                  <a:pt x="51054" y="38100"/>
                </a:lnTo>
                <a:lnTo>
                  <a:pt x="51054" y="51053"/>
                </a:lnTo>
                <a:lnTo>
                  <a:pt x="59603" y="51053"/>
                </a:lnTo>
                <a:close/>
              </a:path>
              <a:path w="527685" h="76200">
                <a:moveTo>
                  <a:pt x="76200" y="76200"/>
                </a:moveTo>
                <a:lnTo>
                  <a:pt x="59603" y="51053"/>
                </a:lnTo>
                <a:lnTo>
                  <a:pt x="51054" y="51053"/>
                </a:lnTo>
                <a:lnTo>
                  <a:pt x="51054" y="63626"/>
                </a:lnTo>
                <a:lnTo>
                  <a:pt x="76200" y="76200"/>
                </a:lnTo>
                <a:close/>
              </a:path>
              <a:path w="527685" h="76200">
                <a:moveTo>
                  <a:pt x="527304" y="38100"/>
                </a:moveTo>
                <a:lnTo>
                  <a:pt x="451104" y="0"/>
                </a:lnTo>
                <a:lnTo>
                  <a:pt x="468203" y="25907"/>
                </a:lnTo>
                <a:lnTo>
                  <a:pt x="476250" y="25907"/>
                </a:lnTo>
                <a:lnTo>
                  <a:pt x="476250" y="63626"/>
                </a:lnTo>
                <a:lnTo>
                  <a:pt x="527304" y="38100"/>
                </a:lnTo>
                <a:close/>
              </a:path>
              <a:path w="527685" h="76200">
                <a:moveTo>
                  <a:pt x="476250" y="63626"/>
                </a:moveTo>
                <a:lnTo>
                  <a:pt x="476250" y="51053"/>
                </a:lnTo>
                <a:lnTo>
                  <a:pt x="467700" y="51053"/>
                </a:lnTo>
                <a:lnTo>
                  <a:pt x="451104" y="76200"/>
                </a:lnTo>
                <a:lnTo>
                  <a:pt x="476250" y="63626"/>
                </a:lnTo>
                <a:close/>
              </a:path>
              <a:path w="527685" h="76200">
                <a:moveTo>
                  <a:pt x="476249" y="51053"/>
                </a:moveTo>
                <a:lnTo>
                  <a:pt x="476249" y="38100"/>
                </a:lnTo>
                <a:lnTo>
                  <a:pt x="467700" y="51053"/>
                </a:lnTo>
                <a:lnTo>
                  <a:pt x="476249" y="51053"/>
                </a:lnTo>
                <a:close/>
              </a:path>
              <a:path w="527685" h="76200">
                <a:moveTo>
                  <a:pt x="476250" y="51053"/>
                </a:moveTo>
                <a:lnTo>
                  <a:pt x="476250" y="25907"/>
                </a:lnTo>
                <a:lnTo>
                  <a:pt x="468203" y="25907"/>
                </a:lnTo>
                <a:lnTo>
                  <a:pt x="476249" y="38100"/>
                </a:lnTo>
                <a:lnTo>
                  <a:pt x="476249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1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39" grpId="0" animBg="1"/>
      <p:bldP spid="140" grpId="0" animBg="1"/>
      <p:bldP spid="141" grpId="0" animBg="1"/>
      <p:bldP spid="142" grpId="0"/>
      <p:bldP spid="143" grpId="0"/>
      <p:bldP spid="144" grpId="0"/>
      <p:bldP spid="145" grpId="0" animBg="1"/>
      <p:bldP spid="146" grpId="0"/>
      <p:bldP spid="147" grpId="0" animBg="1"/>
      <p:bldP spid="148" grpId="0" animBg="1"/>
      <p:bldP spid="149" grpId="0"/>
      <p:bldP spid="1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Conclusion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6968D80-A8C9-4E73-9DD3-839BCFD46B08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110" y="1881113"/>
            <a:ext cx="7452742" cy="3449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952" marR="358613" indent="-224213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15" dirty="0">
                <a:latin typeface="Times New Roman"/>
                <a:cs typeface="Times New Roman"/>
              </a:rPr>
              <a:t>Divide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conquer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just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15" dirty="0">
                <a:latin typeface="Times New Roman"/>
                <a:cs typeface="Times New Roman"/>
              </a:rPr>
              <a:t>several powerful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techniques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design.</a:t>
            </a:r>
            <a:endParaRPr sz="3200" dirty="0">
              <a:latin typeface="Times New Roman"/>
              <a:cs typeface="Times New Roman"/>
            </a:endParaRPr>
          </a:p>
          <a:p>
            <a:pPr marL="236952" marR="308293" indent="-224213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20" dirty="0">
                <a:latin typeface="Times New Roman"/>
                <a:cs typeface="Times New Roman"/>
              </a:rPr>
              <a:t>Divide-and-conque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spc="-15" dirty="0">
                <a:latin typeface="Times New Roman"/>
                <a:cs typeface="Times New Roman"/>
              </a:rPr>
              <a:t> analyzed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recurrences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master method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(so </a:t>
            </a:r>
            <a:r>
              <a:rPr sz="3200" spc="-15" dirty="0">
                <a:latin typeface="Times New Roman"/>
                <a:cs typeface="Times New Roman"/>
              </a:rPr>
              <a:t>practice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math).</a:t>
            </a:r>
            <a:endParaRPr sz="3200" dirty="0">
              <a:latin typeface="Times New Roman"/>
              <a:cs typeface="Times New Roman"/>
            </a:endParaRPr>
          </a:p>
          <a:p>
            <a:pPr marL="236952" marR="5096" indent="-224213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7588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divide-and-conquer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strategy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often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leads 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efficient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algorithms.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 Design Paradigm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8703-1C15-4B70-9C67-2BAF89BB25D5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09851" y="2126828"/>
            <a:ext cx="5702901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marR="366894" indent="-458617">
              <a:lnSpc>
                <a:spcPts val="3461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Divide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problem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(instance) into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subproblems.</a:t>
            </a:r>
            <a:endParaRPr sz="3200" dirty="0">
              <a:latin typeface="Times New Roman"/>
              <a:cs typeface="Times New Roman"/>
            </a:endParaRPr>
          </a:p>
          <a:p>
            <a:pPr marL="471357" marR="454796" indent="-458617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Conquer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subproblems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r>
              <a:rPr sz="3200" spc="-15" dirty="0">
                <a:latin typeface="Times New Roman"/>
                <a:cs typeface="Times New Roman"/>
              </a:rPr>
              <a:t> solving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recursively.</a:t>
            </a:r>
            <a:endParaRPr sz="3200" dirty="0">
              <a:latin typeface="Times New Roman"/>
              <a:cs typeface="Times New Roman"/>
            </a:endParaRPr>
          </a:p>
          <a:p>
            <a:pPr marL="470720" indent="-457980">
              <a:spcBef>
                <a:spcPts val="71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Combine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subproblem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solutions.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490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25" dirty="0"/>
              <a:t>Merge</a:t>
            </a:r>
            <a:r>
              <a:rPr spc="-10" dirty="0"/>
              <a:t> </a:t>
            </a:r>
            <a:r>
              <a:rPr lang="en-US" spc="-25" dirty="0"/>
              <a:t>S</a:t>
            </a:r>
            <a:r>
              <a:rPr spc="-25" dirty="0"/>
              <a:t>ort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0125073-9BC9-4108-87A8-5F1E2F9A865D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833092" y="365845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2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921" y="756"/>
                </a:lnTo>
                <a:lnTo>
                  <a:pt x="156545" y="11631"/>
                </a:lnTo>
                <a:lnTo>
                  <a:pt x="108415" y="34192"/>
                </a:lnTo>
                <a:lnTo>
                  <a:pt x="67151" y="66865"/>
                </a:lnTo>
                <a:lnTo>
                  <a:pt x="34374" y="108076"/>
                </a:lnTo>
                <a:lnTo>
                  <a:pt x="11704" y="156252"/>
                </a:lnTo>
                <a:lnTo>
                  <a:pt x="761" y="209818"/>
                </a:lnTo>
                <a:lnTo>
                  <a:pt x="0" y="228600"/>
                </a:lnTo>
                <a:lnTo>
                  <a:pt x="761" y="247381"/>
                </a:lnTo>
                <a:lnTo>
                  <a:pt x="11704" y="300947"/>
                </a:lnTo>
                <a:lnTo>
                  <a:pt x="34374" y="349123"/>
                </a:lnTo>
                <a:lnTo>
                  <a:pt x="67151" y="390334"/>
                </a:lnTo>
                <a:lnTo>
                  <a:pt x="108415" y="423007"/>
                </a:lnTo>
                <a:lnTo>
                  <a:pt x="156545" y="445568"/>
                </a:lnTo>
                <a:lnTo>
                  <a:pt x="209921" y="456443"/>
                </a:lnTo>
                <a:lnTo>
                  <a:pt x="228600" y="457200"/>
                </a:lnTo>
                <a:lnTo>
                  <a:pt x="247381" y="456443"/>
                </a:lnTo>
                <a:lnTo>
                  <a:pt x="300947" y="445568"/>
                </a:lnTo>
                <a:lnTo>
                  <a:pt x="349123" y="423007"/>
                </a:lnTo>
                <a:lnTo>
                  <a:pt x="390334" y="390334"/>
                </a:lnTo>
                <a:lnTo>
                  <a:pt x="423007" y="349123"/>
                </a:lnTo>
                <a:lnTo>
                  <a:pt x="445568" y="300947"/>
                </a:lnTo>
                <a:lnTo>
                  <a:pt x="456443" y="247381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6783" y="3581967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612" y="255343"/>
                </a:lnTo>
                <a:lnTo>
                  <a:pt x="594067" y="208434"/>
                </a:lnTo>
                <a:lnTo>
                  <a:pt x="575591" y="164697"/>
                </a:lnTo>
                <a:lnTo>
                  <a:pt x="550810" y="124760"/>
                </a:lnTo>
                <a:lnTo>
                  <a:pt x="520350" y="89249"/>
                </a:lnTo>
                <a:lnTo>
                  <a:pt x="484839" y="58789"/>
                </a:lnTo>
                <a:lnTo>
                  <a:pt x="444902" y="34008"/>
                </a:lnTo>
                <a:lnTo>
                  <a:pt x="401165" y="15532"/>
                </a:lnTo>
                <a:lnTo>
                  <a:pt x="354256" y="3987"/>
                </a:lnTo>
                <a:lnTo>
                  <a:pt x="304800" y="0"/>
                </a:lnTo>
                <a:lnTo>
                  <a:pt x="279792" y="1009"/>
                </a:lnTo>
                <a:lnTo>
                  <a:pt x="231531" y="8854"/>
                </a:lnTo>
                <a:lnTo>
                  <a:pt x="186130" y="23943"/>
                </a:lnTo>
                <a:lnTo>
                  <a:pt x="144215" y="45650"/>
                </a:lnTo>
                <a:lnTo>
                  <a:pt x="106412" y="73348"/>
                </a:lnTo>
                <a:lnTo>
                  <a:pt x="73348" y="106412"/>
                </a:lnTo>
                <a:lnTo>
                  <a:pt x="45650" y="144215"/>
                </a:lnTo>
                <a:lnTo>
                  <a:pt x="23943" y="186130"/>
                </a:lnTo>
                <a:lnTo>
                  <a:pt x="8854" y="231531"/>
                </a:lnTo>
                <a:lnTo>
                  <a:pt x="1009" y="279792"/>
                </a:lnTo>
                <a:lnTo>
                  <a:pt x="0" y="304800"/>
                </a:lnTo>
                <a:lnTo>
                  <a:pt x="1009" y="329807"/>
                </a:lnTo>
                <a:lnTo>
                  <a:pt x="8854" y="378068"/>
                </a:lnTo>
                <a:lnTo>
                  <a:pt x="23943" y="423469"/>
                </a:lnTo>
                <a:lnTo>
                  <a:pt x="45650" y="465384"/>
                </a:lnTo>
                <a:lnTo>
                  <a:pt x="73348" y="503187"/>
                </a:lnTo>
                <a:lnTo>
                  <a:pt x="106412" y="536251"/>
                </a:lnTo>
                <a:lnTo>
                  <a:pt x="144215" y="563949"/>
                </a:lnTo>
                <a:lnTo>
                  <a:pt x="186130" y="585656"/>
                </a:lnTo>
                <a:lnTo>
                  <a:pt x="231531" y="600745"/>
                </a:lnTo>
                <a:lnTo>
                  <a:pt x="279792" y="608590"/>
                </a:lnTo>
                <a:lnTo>
                  <a:pt x="304800" y="609600"/>
                </a:lnTo>
                <a:lnTo>
                  <a:pt x="329807" y="608590"/>
                </a:lnTo>
                <a:lnTo>
                  <a:pt x="378068" y="600745"/>
                </a:lnTo>
                <a:lnTo>
                  <a:pt x="423469" y="585656"/>
                </a:lnTo>
                <a:lnTo>
                  <a:pt x="465384" y="563949"/>
                </a:lnTo>
                <a:lnTo>
                  <a:pt x="503187" y="536251"/>
                </a:lnTo>
                <a:lnTo>
                  <a:pt x="536251" y="503187"/>
                </a:lnTo>
                <a:lnTo>
                  <a:pt x="563949" y="465384"/>
                </a:lnTo>
                <a:lnTo>
                  <a:pt x="585656" y="423469"/>
                </a:lnTo>
                <a:lnTo>
                  <a:pt x="600745" y="378068"/>
                </a:lnTo>
                <a:lnTo>
                  <a:pt x="608590" y="329807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3565" y="3581967"/>
            <a:ext cx="916947" cy="611866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914400" y="304800"/>
                </a:moveTo>
                <a:lnTo>
                  <a:pt x="908408" y="255343"/>
                </a:lnTo>
                <a:lnTo>
                  <a:pt x="891064" y="208434"/>
                </a:lnTo>
                <a:lnTo>
                  <a:pt x="863314" y="164697"/>
                </a:lnTo>
                <a:lnTo>
                  <a:pt x="826105" y="124760"/>
                </a:lnTo>
                <a:lnTo>
                  <a:pt x="780383" y="89249"/>
                </a:lnTo>
                <a:lnTo>
                  <a:pt x="727094" y="58789"/>
                </a:lnTo>
                <a:lnTo>
                  <a:pt x="667185" y="34008"/>
                </a:lnTo>
                <a:lnTo>
                  <a:pt x="601601" y="15532"/>
                </a:lnTo>
                <a:lnTo>
                  <a:pt x="531291" y="3987"/>
                </a:lnTo>
                <a:lnTo>
                  <a:pt x="457200" y="0"/>
                </a:lnTo>
                <a:lnTo>
                  <a:pt x="419740" y="1009"/>
                </a:lnTo>
                <a:lnTo>
                  <a:pt x="347421" y="8854"/>
                </a:lnTo>
                <a:lnTo>
                  <a:pt x="279356" y="23943"/>
                </a:lnTo>
                <a:lnTo>
                  <a:pt x="216491" y="45650"/>
                </a:lnTo>
                <a:lnTo>
                  <a:pt x="159774" y="73348"/>
                </a:lnTo>
                <a:lnTo>
                  <a:pt x="110150" y="106412"/>
                </a:lnTo>
                <a:lnTo>
                  <a:pt x="68566" y="144215"/>
                </a:lnTo>
                <a:lnTo>
                  <a:pt x="35968" y="186130"/>
                </a:lnTo>
                <a:lnTo>
                  <a:pt x="13303" y="231531"/>
                </a:lnTo>
                <a:lnTo>
                  <a:pt x="1517" y="279792"/>
                </a:lnTo>
                <a:lnTo>
                  <a:pt x="0" y="304800"/>
                </a:lnTo>
                <a:lnTo>
                  <a:pt x="1517" y="329807"/>
                </a:lnTo>
                <a:lnTo>
                  <a:pt x="13303" y="378068"/>
                </a:lnTo>
                <a:lnTo>
                  <a:pt x="35968" y="423469"/>
                </a:lnTo>
                <a:lnTo>
                  <a:pt x="68566" y="465384"/>
                </a:lnTo>
                <a:lnTo>
                  <a:pt x="110150" y="503187"/>
                </a:lnTo>
                <a:lnTo>
                  <a:pt x="159774" y="536251"/>
                </a:lnTo>
                <a:lnTo>
                  <a:pt x="216491" y="563949"/>
                </a:lnTo>
                <a:lnTo>
                  <a:pt x="279356" y="585656"/>
                </a:lnTo>
                <a:lnTo>
                  <a:pt x="347421" y="600745"/>
                </a:lnTo>
                <a:lnTo>
                  <a:pt x="419740" y="608590"/>
                </a:lnTo>
                <a:lnTo>
                  <a:pt x="457200" y="609600"/>
                </a:lnTo>
                <a:lnTo>
                  <a:pt x="494659" y="608590"/>
                </a:lnTo>
                <a:lnTo>
                  <a:pt x="566978" y="600745"/>
                </a:lnTo>
                <a:lnTo>
                  <a:pt x="635043" y="585656"/>
                </a:lnTo>
                <a:lnTo>
                  <a:pt x="697908" y="563949"/>
                </a:lnTo>
                <a:lnTo>
                  <a:pt x="754625" y="536251"/>
                </a:lnTo>
                <a:lnTo>
                  <a:pt x="804249" y="503187"/>
                </a:lnTo>
                <a:lnTo>
                  <a:pt x="845833" y="465384"/>
                </a:lnTo>
                <a:lnTo>
                  <a:pt x="878431" y="423469"/>
                </a:lnTo>
                <a:lnTo>
                  <a:pt x="901096" y="378068"/>
                </a:lnTo>
                <a:lnTo>
                  <a:pt x="912882" y="329807"/>
                </a:lnTo>
                <a:lnTo>
                  <a:pt x="91440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67423" y="3613488"/>
            <a:ext cx="391619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40">
              <a:buClr>
                <a:srgbClr val="CC0000"/>
              </a:buClr>
              <a:tabLst>
                <a:tab pos="471357" algn="l"/>
              </a:tabLst>
            </a:pP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3518" y="4115054"/>
            <a:ext cx="1458201" cy="703646"/>
          </a:xfrm>
          <a:custGeom>
            <a:avLst/>
            <a:gdLst/>
            <a:ahLst/>
            <a:cxnLst/>
            <a:rect l="l" t="t" r="r" b="b"/>
            <a:pathLst>
              <a:path w="1454150" h="701039">
                <a:moveTo>
                  <a:pt x="1402079" y="26670"/>
                </a:moveTo>
                <a:lnTo>
                  <a:pt x="1387373" y="17795"/>
                </a:lnTo>
                <a:lnTo>
                  <a:pt x="0" y="675132"/>
                </a:lnTo>
                <a:lnTo>
                  <a:pt x="12192" y="701040"/>
                </a:lnTo>
                <a:lnTo>
                  <a:pt x="1399535" y="43718"/>
                </a:lnTo>
                <a:lnTo>
                  <a:pt x="1402079" y="26670"/>
                </a:lnTo>
                <a:close/>
              </a:path>
              <a:path w="1454150" h="701039">
                <a:moveTo>
                  <a:pt x="1453896" y="2286"/>
                </a:moveTo>
                <a:lnTo>
                  <a:pt x="1357884" y="0"/>
                </a:lnTo>
                <a:lnTo>
                  <a:pt x="1387373" y="17795"/>
                </a:lnTo>
                <a:lnTo>
                  <a:pt x="1395984" y="13716"/>
                </a:lnTo>
                <a:lnTo>
                  <a:pt x="1408175" y="39624"/>
                </a:lnTo>
                <a:lnTo>
                  <a:pt x="1408175" y="60315"/>
                </a:lnTo>
                <a:lnTo>
                  <a:pt x="1453896" y="2286"/>
                </a:lnTo>
                <a:close/>
              </a:path>
              <a:path w="1454150" h="701039">
                <a:moveTo>
                  <a:pt x="1408175" y="39624"/>
                </a:moveTo>
                <a:lnTo>
                  <a:pt x="1395984" y="13716"/>
                </a:lnTo>
                <a:lnTo>
                  <a:pt x="1387373" y="17795"/>
                </a:lnTo>
                <a:lnTo>
                  <a:pt x="1402079" y="26670"/>
                </a:lnTo>
                <a:lnTo>
                  <a:pt x="1402079" y="42512"/>
                </a:lnTo>
                <a:lnTo>
                  <a:pt x="1408175" y="39624"/>
                </a:lnTo>
                <a:close/>
              </a:path>
              <a:path w="1454150" h="701039">
                <a:moveTo>
                  <a:pt x="1408175" y="60315"/>
                </a:moveTo>
                <a:lnTo>
                  <a:pt x="1408175" y="39624"/>
                </a:lnTo>
                <a:lnTo>
                  <a:pt x="1399535" y="43718"/>
                </a:lnTo>
                <a:lnTo>
                  <a:pt x="1394460" y="77724"/>
                </a:lnTo>
                <a:lnTo>
                  <a:pt x="1408175" y="60315"/>
                </a:lnTo>
                <a:close/>
              </a:path>
              <a:path w="1454150" h="701039">
                <a:moveTo>
                  <a:pt x="1402079" y="42512"/>
                </a:moveTo>
                <a:lnTo>
                  <a:pt x="1402079" y="26670"/>
                </a:lnTo>
                <a:lnTo>
                  <a:pt x="1399535" y="43718"/>
                </a:lnTo>
                <a:lnTo>
                  <a:pt x="1402079" y="42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3870" y="4751717"/>
            <a:ext cx="4500045" cy="11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latin typeface="Times New Roman"/>
                <a:cs typeface="Times New Roman"/>
              </a:rPr>
              <a:t># </a:t>
            </a:r>
            <a:r>
              <a:rPr sz="3200" i="1" spc="-15" dirty="0">
                <a:latin typeface="Times New Roman"/>
                <a:cs typeface="Times New Roman"/>
              </a:rPr>
              <a:t>subproblems</a:t>
            </a:r>
            <a:endParaRPr sz="3200">
              <a:latin typeface="Times New Roman"/>
              <a:cs typeface="Times New Roman"/>
            </a:endParaRPr>
          </a:p>
          <a:p>
            <a:pPr marL="1847209">
              <a:spcBef>
                <a:spcPts val="963"/>
              </a:spcBef>
            </a:pPr>
            <a:r>
              <a:rPr sz="3200" i="1" spc="-20" dirty="0">
                <a:latin typeface="Times New Roman"/>
                <a:cs typeface="Times New Roman"/>
              </a:rPr>
              <a:t>subproblem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size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9772" y="4346800"/>
            <a:ext cx="402438" cy="923536"/>
          </a:xfrm>
          <a:custGeom>
            <a:avLst/>
            <a:gdLst/>
            <a:ahLst/>
            <a:cxnLst/>
            <a:rect l="l" t="t" r="r" b="b"/>
            <a:pathLst>
              <a:path w="401320" h="920114">
                <a:moveTo>
                  <a:pt x="381260" y="66436"/>
                </a:moveTo>
                <a:lnTo>
                  <a:pt x="371855" y="52577"/>
                </a:lnTo>
                <a:lnTo>
                  <a:pt x="355324" y="55833"/>
                </a:lnTo>
                <a:lnTo>
                  <a:pt x="0" y="909065"/>
                </a:lnTo>
                <a:lnTo>
                  <a:pt x="25908" y="919733"/>
                </a:lnTo>
                <a:lnTo>
                  <a:pt x="381260" y="66436"/>
                </a:lnTo>
                <a:close/>
              </a:path>
              <a:path w="401320" h="920114">
                <a:moveTo>
                  <a:pt x="400812" y="95250"/>
                </a:moveTo>
                <a:lnTo>
                  <a:pt x="393954" y="0"/>
                </a:lnTo>
                <a:lnTo>
                  <a:pt x="321564" y="62483"/>
                </a:lnTo>
                <a:lnTo>
                  <a:pt x="355324" y="55833"/>
                </a:lnTo>
                <a:lnTo>
                  <a:pt x="358902" y="47244"/>
                </a:lnTo>
                <a:lnTo>
                  <a:pt x="384810" y="57912"/>
                </a:lnTo>
                <a:lnTo>
                  <a:pt x="384810" y="71668"/>
                </a:lnTo>
                <a:lnTo>
                  <a:pt x="400812" y="95250"/>
                </a:lnTo>
                <a:close/>
              </a:path>
              <a:path w="401320" h="920114">
                <a:moveTo>
                  <a:pt x="371855" y="52577"/>
                </a:moveTo>
                <a:lnTo>
                  <a:pt x="358902" y="47244"/>
                </a:lnTo>
                <a:lnTo>
                  <a:pt x="355324" y="55833"/>
                </a:lnTo>
                <a:lnTo>
                  <a:pt x="371855" y="52577"/>
                </a:lnTo>
                <a:close/>
              </a:path>
              <a:path w="401320" h="920114">
                <a:moveTo>
                  <a:pt x="384810" y="57912"/>
                </a:moveTo>
                <a:lnTo>
                  <a:pt x="371856" y="52577"/>
                </a:lnTo>
                <a:lnTo>
                  <a:pt x="381260" y="66436"/>
                </a:lnTo>
                <a:lnTo>
                  <a:pt x="384810" y="57912"/>
                </a:lnTo>
                <a:close/>
              </a:path>
              <a:path w="401320" h="920114">
                <a:moveTo>
                  <a:pt x="384810" y="71668"/>
                </a:moveTo>
                <a:lnTo>
                  <a:pt x="384810" y="57912"/>
                </a:lnTo>
                <a:lnTo>
                  <a:pt x="381260" y="66436"/>
                </a:lnTo>
                <a:lnTo>
                  <a:pt x="384810" y="7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63922" y="4711197"/>
            <a:ext cx="246047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i="1" spc="-20" dirty="0">
                <a:latin typeface="Times New Roman"/>
                <a:cs typeface="Times New Roman"/>
              </a:rPr>
              <a:t>work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dividing and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combining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05894" y="4193832"/>
            <a:ext cx="769217" cy="463999"/>
          </a:xfrm>
          <a:custGeom>
            <a:avLst/>
            <a:gdLst/>
            <a:ahLst/>
            <a:cxnLst/>
            <a:rect l="l" t="t" r="r" b="b"/>
            <a:pathLst>
              <a:path w="767079" h="462279">
                <a:moveTo>
                  <a:pt x="84581" y="6857"/>
                </a:moveTo>
                <a:lnTo>
                  <a:pt x="0" y="0"/>
                </a:lnTo>
                <a:lnTo>
                  <a:pt x="45720" y="71627"/>
                </a:lnTo>
                <a:lnTo>
                  <a:pt x="49530" y="65278"/>
                </a:lnTo>
                <a:lnTo>
                  <a:pt x="49530" y="33527"/>
                </a:lnTo>
                <a:lnTo>
                  <a:pt x="50291" y="30479"/>
                </a:lnTo>
                <a:lnTo>
                  <a:pt x="53340" y="28194"/>
                </a:lnTo>
                <a:lnTo>
                  <a:pt x="57150" y="28955"/>
                </a:lnTo>
                <a:lnTo>
                  <a:pt x="67570" y="35210"/>
                </a:lnTo>
                <a:lnTo>
                  <a:pt x="84581" y="6857"/>
                </a:lnTo>
                <a:close/>
              </a:path>
              <a:path w="767079" h="462279">
                <a:moveTo>
                  <a:pt x="67570" y="35210"/>
                </a:moveTo>
                <a:lnTo>
                  <a:pt x="57150" y="28955"/>
                </a:lnTo>
                <a:lnTo>
                  <a:pt x="53340" y="28194"/>
                </a:lnTo>
                <a:lnTo>
                  <a:pt x="50291" y="30479"/>
                </a:lnTo>
                <a:lnTo>
                  <a:pt x="49530" y="33527"/>
                </a:lnTo>
                <a:lnTo>
                  <a:pt x="51816" y="36575"/>
                </a:lnTo>
                <a:lnTo>
                  <a:pt x="62799" y="43161"/>
                </a:lnTo>
                <a:lnTo>
                  <a:pt x="67570" y="35210"/>
                </a:lnTo>
                <a:close/>
              </a:path>
              <a:path w="767079" h="462279">
                <a:moveTo>
                  <a:pt x="62799" y="43161"/>
                </a:moveTo>
                <a:lnTo>
                  <a:pt x="51816" y="36575"/>
                </a:lnTo>
                <a:lnTo>
                  <a:pt x="49530" y="33527"/>
                </a:lnTo>
                <a:lnTo>
                  <a:pt x="49530" y="65278"/>
                </a:lnTo>
                <a:lnTo>
                  <a:pt x="62799" y="43161"/>
                </a:lnTo>
                <a:close/>
              </a:path>
              <a:path w="767079" h="462279">
                <a:moveTo>
                  <a:pt x="766571" y="455675"/>
                </a:moveTo>
                <a:lnTo>
                  <a:pt x="764285" y="453390"/>
                </a:lnTo>
                <a:lnTo>
                  <a:pt x="67570" y="35210"/>
                </a:lnTo>
                <a:lnTo>
                  <a:pt x="62799" y="43161"/>
                </a:lnTo>
                <a:lnTo>
                  <a:pt x="759714" y="461010"/>
                </a:lnTo>
                <a:lnTo>
                  <a:pt x="763524" y="461771"/>
                </a:lnTo>
                <a:lnTo>
                  <a:pt x="765809" y="459485"/>
                </a:lnTo>
                <a:lnTo>
                  <a:pt x="766571" y="45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 txBox="1"/>
          <p:nvPr/>
        </p:nvSpPr>
        <p:spPr>
          <a:xfrm>
            <a:off x="1060342" y="1534258"/>
            <a:ext cx="6926771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720" indent="-457980"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Trivial.</a:t>
            </a:r>
            <a:endParaRPr sz="3200" dirty="0">
              <a:latin typeface="Times New Roman"/>
              <a:cs typeface="Times New Roman"/>
            </a:endParaRPr>
          </a:p>
          <a:p>
            <a:pPr marL="470720" indent="-457980">
              <a:spcBef>
                <a:spcPts val="76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subarrays.</a:t>
            </a:r>
            <a:endParaRPr sz="3200" dirty="0">
              <a:latin typeface="Times New Roman"/>
              <a:cs typeface="Times New Roman"/>
            </a:endParaRPr>
          </a:p>
          <a:p>
            <a:pPr marL="470720" indent="-457980">
              <a:spcBef>
                <a:spcPts val="76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Linear-time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merge.</a:t>
            </a:r>
          </a:p>
        </p:txBody>
      </p:sp>
    </p:spTree>
    <p:extLst>
      <p:ext uri="{BB962C8B-B14F-4D97-AF65-F5344CB8AC3E}">
        <p14:creationId xmlns:p14="http://schemas.microsoft.com/office/powerpoint/2010/main" val="24038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>
              <a:lnSpc>
                <a:spcPts val="5276"/>
              </a:lnSpc>
            </a:pPr>
            <a:r>
              <a:rPr spc="-25" dirty="0"/>
              <a:t>Master</a:t>
            </a:r>
            <a:r>
              <a:rPr spc="-10" dirty="0"/>
              <a:t> </a:t>
            </a:r>
            <a:r>
              <a:rPr lang="en-US" spc="-25" dirty="0"/>
              <a:t>T</a:t>
            </a:r>
            <a:r>
              <a:rPr spc="-25" dirty="0"/>
              <a:t>heore</a:t>
            </a:r>
            <a:r>
              <a:rPr spc="-40" dirty="0"/>
              <a:t>m</a:t>
            </a:r>
            <a:r>
              <a:rPr spc="-5" dirty="0"/>
              <a:t> </a:t>
            </a:r>
            <a:r>
              <a:rPr spc="-25" dirty="0"/>
              <a:t>(reprise)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369292C-AA0D-4710-B73F-7CA1941B21A9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9968" y="5238464"/>
            <a:ext cx="7480760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462" algn="ctr"/>
            <a:r>
              <a:rPr sz="3200" b="1" i="1" spc="-20" dirty="0">
                <a:latin typeface="Times New Roman"/>
                <a:cs typeface="Times New Roman"/>
              </a:rPr>
              <a:t>Merge</a:t>
            </a:r>
            <a:r>
              <a:rPr sz="3200" b="1" i="1" spc="1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latin typeface="Times New Roman"/>
                <a:cs typeface="Times New Roman"/>
              </a:rPr>
              <a:t>sort: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76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572635">
              <a:lnSpc>
                <a:spcPts val="3640"/>
              </a:lnSpc>
              <a:tabLst>
                <a:tab pos="1179666" algn="l"/>
                <a:tab pos="3730088" algn="l"/>
                <a:tab pos="4337119" algn="l"/>
              </a:tabLst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spc="-2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196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spc="-1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35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79964" y="1014692"/>
            <a:ext cx="7480760" cy="4147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462" algn="ctr"/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71981">
              <a:lnSpc>
                <a:spcPts val="3656"/>
              </a:lnSpc>
              <a:spcBef>
                <a:spcPts val="1289"/>
              </a:spcBef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spc="-15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630599">
              <a:lnSpc>
                <a:spcPts val="3656"/>
              </a:lnSpc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71981">
              <a:lnSpc>
                <a:spcPts val="3656"/>
              </a:lnSpc>
              <a:spcBef>
                <a:spcPts val="762"/>
              </a:spcBef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630599">
              <a:lnSpc>
                <a:spcPts val="3656"/>
              </a:lnSpc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spc="-3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71981" marR="361161" indent="-637">
              <a:lnSpc>
                <a:spcPts val="3389"/>
              </a:lnSpc>
              <a:spcBef>
                <a:spcPts val="1254"/>
              </a:spcBef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b="1" spc="20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9A9A"/>
                </a:solidFill>
                <a:latin typeface="Symbol"/>
                <a:cs typeface="Symbol"/>
              </a:rPr>
              <a:t>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spc="7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15" dirty="0">
                <a:latin typeface="Times New Roman"/>
                <a:cs typeface="Times New Roman"/>
              </a:rPr>
              <a:t> 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regularity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condition</a:t>
            </a:r>
            <a:endParaRPr sz="3200" dirty="0">
              <a:latin typeface="Times New Roman"/>
              <a:cs typeface="Times New Roman"/>
            </a:endParaRPr>
          </a:p>
          <a:p>
            <a:pPr marL="630599">
              <a:lnSpc>
                <a:spcPts val="3490"/>
              </a:lnSpc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97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9604" y="3804622"/>
            <a:ext cx="5730919" cy="611866"/>
          </a:xfrm>
          <a:custGeom>
            <a:avLst/>
            <a:gdLst/>
            <a:ahLst/>
            <a:cxnLst/>
            <a:rect l="l" t="t" r="r" b="b"/>
            <a:pathLst>
              <a:path w="5715000" h="609600">
                <a:moveTo>
                  <a:pt x="5715000" y="101346"/>
                </a:moveTo>
                <a:lnTo>
                  <a:pt x="5705980" y="59757"/>
                </a:lnTo>
                <a:lnTo>
                  <a:pt x="5681612" y="26406"/>
                </a:lnTo>
                <a:lnTo>
                  <a:pt x="5645932" y="5327"/>
                </a:lnTo>
                <a:lnTo>
                  <a:pt x="101345" y="0"/>
                </a:lnTo>
                <a:lnTo>
                  <a:pt x="86817" y="1052"/>
                </a:lnTo>
                <a:lnTo>
                  <a:pt x="47526" y="15636"/>
                </a:lnTo>
                <a:lnTo>
                  <a:pt x="17816" y="44223"/>
                </a:lnTo>
                <a:lnTo>
                  <a:pt x="1726" y="82776"/>
                </a:lnTo>
                <a:lnTo>
                  <a:pt x="0" y="507492"/>
                </a:lnTo>
                <a:lnTo>
                  <a:pt x="1044" y="522152"/>
                </a:lnTo>
                <a:lnTo>
                  <a:pt x="15525" y="561691"/>
                </a:lnTo>
                <a:lnTo>
                  <a:pt x="43924" y="591533"/>
                </a:lnTo>
                <a:lnTo>
                  <a:pt x="82249" y="607771"/>
                </a:lnTo>
                <a:lnTo>
                  <a:pt x="5613653" y="609599"/>
                </a:lnTo>
                <a:lnTo>
                  <a:pt x="5628128" y="608555"/>
                </a:lnTo>
                <a:lnTo>
                  <a:pt x="5667297" y="594041"/>
                </a:lnTo>
                <a:lnTo>
                  <a:pt x="5696976" y="565496"/>
                </a:lnTo>
                <a:lnTo>
                  <a:pt x="5713172" y="526826"/>
                </a:lnTo>
                <a:lnTo>
                  <a:pt x="5715000" y="101346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9415" y="3839804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310"/>
                </a:lnTo>
                <a:lnTo>
                  <a:pt x="519781" y="182197"/>
                </a:lnTo>
                <a:lnTo>
                  <a:pt x="503588" y="143900"/>
                </a:lnTo>
                <a:lnTo>
                  <a:pt x="481876" y="108959"/>
                </a:lnTo>
                <a:lnTo>
                  <a:pt x="455199" y="77914"/>
                </a:lnTo>
                <a:lnTo>
                  <a:pt x="424110" y="51303"/>
                </a:lnTo>
                <a:lnTo>
                  <a:pt x="389163" y="29667"/>
                </a:lnTo>
                <a:lnTo>
                  <a:pt x="350910" y="13545"/>
                </a:lnTo>
                <a:lnTo>
                  <a:pt x="309904" y="3476"/>
                </a:lnTo>
                <a:lnTo>
                  <a:pt x="266700" y="0"/>
                </a:lnTo>
                <a:lnTo>
                  <a:pt x="244857" y="880"/>
                </a:lnTo>
                <a:lnTo>
                  <a:pt x="202683" y="7720"/>
                </a:lnTo>
                <a:lnTo>
                  <a:pt x="162984" y="20883"/>
                </a:lnTo>
                <a:lnTo>
                  <a:pt x="126315" y="39830"/>
                </a:lnTo>
                <a:lnTo>
                  <a:pt x="93227" y="64021"/>
                </a:lnTo>
                <a:lnTo>
                  <a:pt x="64275" y="92916"/>
                </a:lnTo>
                <a:lnTo>
                  <a:pt x="40012" y="125977"/>
                </a:lnTo>
                <a:lnTo>
                  <a:pt x="20990" y="162663"/>
                </a:lnTo>
                <a:lnTo>
                  <a:pt x="7764" y="202435"/>
                </a:lnTo>
                <a:lnTo>
                  <a:pt x="885" y="244754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Binary</a:t>
            </a:r>
            <a:r>
              <a:rPr spc="-5" dirty="0"/>
              <a:t> </a:t>
            </a:r>
            <a:r>
              <a:rPr lang="en-US" spc="-30" dirty="0"/>
              <a:t>S</a:t>
            </a:r>
            <a:r>
              <a:rPr spc="-30" dirty="0"/>
              <a:t>earch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C2D8494-A140-444D-AD85-0EBD2183D971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9" name="object 5"/>
          <p:cNvSpPr txBox="1">
            <a:spLocks/>
          </p:cNvSpPr>
          <p:nvPr/>
        </p:nvSpPr>
        <p:spPr bwMode="auto">
          <a:xfrm>
            <a:off x="354106" y="923822"/>
            <a:ext cx="8727141" cy="208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28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3B3B3"/>
              </a:buClr>
              <a:buSzPct val="75000"/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2000" kern="1200">
                <a:solidFill>
                  <a:srgbClr val="936A08"/>
                </a:solidFill>
                <a:latin typeface="Arial" charset="0"/>
                <a:ea typeface="+mn-ea"/>
                <a:cs typeface="+mn-cs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3B3B3"/>
              </a:buClr>
              <a:buSzPct val="75000"/>
              <a:buFont typeface="Arial"/>
              <a:buChar char="•"/>
              <a:defRPr sz="1600" kern="1200">
                <a:solidFill>
                  <a:srgbClr val="6F6F6F"/>
                </a:solidFill>
                <a:latin typeface="Arial" charset="0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1600" kern="1200">
                <a:solidFill>
                  <a:srgbClr val="0070C0"/>
                </a:solidFill>
                <a:latin typeface="Arial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"/>
            <a:r>
              <a:rPr lang="en-US" spc="-15" dirty="0"/>
              <a:t>Find </a:t>
            </a:r>
            <a:r>
              <a:rPr lang="en-US" spc="-20" dirty="0"/>
              <a:t>an </a:t>
            </a:r>
            <a:r>
              <a:rPr lang="en-US" spc="-15" dirty="0"/>
              <a:t>element</a:t>
            </a:r>
            <a:r>
              <a:rPr lang="en-US" spc="-5" dirty="0"/>
              <a:t> </a:t>
            </a:r>
            <a:r>
              <a:rPr lang="en-US" spc="-15" dirty="0"/>
              <a:t>in</a:t>
            </a:r>
            <a:r>
              <a:rPr lang="en-US" dirty="0"/>
              <a:t> </a:t>
            </a:r>
            <a:r>
              <a:rPr lang="en-US" spc="-15" dirty="0"/>
              <a:t>a</a:t>
            </a:r>
            <a:r>
              <a:rPr lang="en-US" dirty="0"/>
              <a:t> </a:t>
            </a:r>
            <a:r>
              <a:rPr lang="en-US" spc="-15" dirty="0"/>
              <a:t>sorted</a:t>
            </a:r>
            <a:r>
              <a:rPr lang="en-US" spc="5" dirty="0"/>
              <a:t> </a:t>
            </a:r>
            <a:r>
              <a:rPr lang="en-US" spc="-15" dirty="0"/>
              <a:t>array:</a:t>
            </a:r>
          </a:p>
          <a:p>
            <a:pPr marL="470720" indent="-457980">
              <a:spcBef>
                <a:spcPts val="1244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lang="en-US" b="1" i="1" spc="-15" dirty="0">
                <a:solidFill>
                  <a:srgbClr val="CC0000"/>
                </a:solidFill>
              </a:rPr>
              <a:t>Divide:</a:t>
            </a:r>
            <a:r>
              <a:rPr lang="en-US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/>
              <a:t>Check</a:t>
            </a:r>
            <a:r>
              <a:rPr lang="en-US" dirty="0"/>
              <a:t> </a:t>
            </a:r>
            <a:r>
              <a:rPr lang="en-US" spc="-15" dirty="0"/>
              <a:t>middle</a:t>
            </a:r>
            <a:r>
              <a:rPr lang="en-US" spc="-5" dirty="0"/>
              <a:t> </a:t>
            </a:r>
            <a:r>
              <a:rPr lang="en-US" spc="-15" dirty="0"/>
              <a:t>element.</a:t>
            </a:r>
          </a:p>
          <a:p>
            <a:pPr marL="470720" indent="-457980">
              <a:spcBef>
                <a:spcPts val="76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lang="en-US" b="1" i="1" spc="-20" dirty="0">
                <a:solidFill>
                  <a:srgbClr val="CC0000"/>
                </a:solidFill>
              </a:rPr>
              <a:t>Conquer:</a:t>
            </a:r>
            <a:r>
              <a:rPr lang="en-US" b="1" i="1" spc="-10" dirty="0">
                <a:solidFill>
                  <a:srgbClr val="CC0000"/>
                </a:solidFill>
              </a:rPr>
              <a:t> </a:t>
            </a:r>
            <a:r>
              <a:rPr lang="en-US" spc="-15" dirty="0"/>
              <a:t>Recursively</a:t>
            </a:r>
            <a:r>
              <a:rPr lang="en-US" dirty="0"/>
              <a:t> </a:t>
            </a:r>
            <a:r>
              <a:rPr lang="en-US" spc="-15" dirty="0"/>
              <a:t>search</a:t>
            </a:r>
            <a:r>
              <a:rPr lang="en-US" dirty="0"/>
              <a:t> </a:t>
            </a:r>
            <a:r>
              <a:rPr lang="en-US" spc="-20" dirty="0">
                <a:solidFill>
                  <a:srgbClr val="009A9A"/>
                </a:solidFill>
              </a:rPr>
              <a:t>1</a:t>
            </a:r>
            <a:r>
              <a:rPr lang="en-US" spc="5" dirty="0">
                <a:solidFill>
                  <a:srgbClr val="009A9A"/>
                </a:solidFill>
              </a:rPr>
              <a:t> </a:t>
            </a:r>
            <a:r>
              <a:rPr lang="en-US" spc="-15" dirty="0"/>
              <a:t>sub-array.</a:t>
            </a:r>
          </a:p>
          <a:p>
            <a:pPr marL="470720" indent="-457980">
              <a:spcBef>
                <a:spcPts val="76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lang="en-US" b="1" i="1" spc="-20" dirty="0">
                <a:solidFill>
                  <a:srgbClr val="CC0000"/>
                </a:solidFill>
              </a:rPr>
              <a:t>Combine:</a:t>
            </a:r>
            <a:r>
              <a:rPr lang="en-US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/>
              <a:t>Trivial.</a:t>
            </a:r>
            <a:endParaRPr lang="en-US" spc="-20" dirty="0">
              <a:solidFill>
                <a:srgbClr val="009A9A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397654" y="3220772"/>
            <a:ext cx="8727141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spcBef>
                <a:spcPts val="1921"/>
              </a:spcBef>
            </a:pPr>
            <a:r>
              <a:rPr b="1" i="1" spc="-20" dirty="0"/>
              <a:t>Example:</a:t>
            </a:r>
            <a:r>
              <a:rPr b="1" i="1" spc="-5" dirty="0"/>
              <a:t> </a:t>
            </a:r>
            <a:r>
              <a:rPr spc="-15" dirty="0"/>
              <a:t>Find</a:t>
            </a:r>
            <a:r>
              <a:rPr dirty="0"/>
              <a:t> </a:t>
            </a:r>
            <a:r>
              <a:rPr spc="-20" dirty="0">
                <a:solidFill>
                  <a:srgbClr val="009A9A"/>
                </a:solidFill>
              </a:rPr>
              <a:t>9</a:t>
            </a:r>
          </a:p>
          <a:p>
            <a:pPr marL="875195">
              <a:spcBef>
                <a:spcPts val="1866"/>
              </a:spcBef>
              <a:tabLst>
                <a:tab pos="1715992" algn="l"/>
                <a:tab pos="2556792" algn="l"/>
                <a:tab pos="3397590" algn="l"/>
                <a:tab pos="4238388" algn="l"/>
                <a:tab pos="4977909" algn="l"/>
                <a:tab pos="5818707" algn="l"/>
              </a:tabLst>
            </a:pPr>
            <a:r>
              <a:rPr spc="-20" dirty="0">
                <a:solidFill>
                  <a:srgbClr val="009A9A"/>
                </a:solidFill>
              </a:rPr>
              <a:t>3	5	7	8	9	12	15</a:t>
            </a:r>
          </a:p>
        </p:txBody>
      </p:sp>
    </p:spTree>
    <p:extLst>
      <p:ext uri="{BB962C8B-B14F-4D97-AF65-F5344CB8AC3E}">
        <p14:creationId xmlns:p14="http://schemas.microsoft.com/office/powerpoint/2010/main" val="36742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44445" y="3815508"/>
            <a:ext cx="2445192" cy="611866"/>
          </a:xfrm>
          <a:custGeom>
            <a:avLst/>
            <a:gdLst/>
            <a:ahLst/>
            <a:cxnLst/>
            <a:rect l="l" t="t" r="r" b="b"/>
            <a:pathLst>
              <a:path w="2438400" h="609600">
                <a:moveTo>
                  <a:pt x="2438399" y="101346"/>
                </a:moveTo>
                <a:lnTo>
                  <a:pt x="2429380" y="59757"/>
                </a:lnTo>
                <a:lnTo>
                  <a:pt x="2405012" y="26406"/>
                </a:lnTo>
                <a:lnTo>
                  <a:pt x="2369332" y="5327"/>
                </a:lnTo>
                <a:lnTo>
                  <a:pt x="101345" y="0"/>
                </a:lnTo>
                <a:lnTo>
                  <a:pt x="86817" y="1052"/>
                </a:lnTo>
                <a:lnTo>
                  <a:pt x="47525" y="15636"/>
                </a:lnTo>
                <a:lnTo>
                  <a:pt x="17816" y="44223"/>
                </a:lnTo>
                <a:lnTo>
                  <a:pt x="1726" y="82777"/>
                </a:lnTo>
                <a:lnTo>
                  <a:pt x="0" y="507492"/>
                </a:lnTo>
                <a:lnTo>
                  <a:pt x="1044" y="522152"/>
                </a:lnTo>
                <a:lnTo>
                  <a:pt x="15525" y="561691"/>
                </a:lnTo>
                <a:lnTo>
                  <a:pt x="43924" y="591533"/>
                </a:lnTo>
                <a:lnTo>
                  <a:pt x="82249" y="607771"/>
                </a:lnTo>
                <a:lnTo>
                  <a:pt x="2337053" y="609599"/>
                </a:lnTo>
                <a:lnTo>
                  <a:pt x="2351528" y="608555"/>
                </a:lnTo>
                <a:lnTo>
                  <a:pt x="2390697" y="594041"/>
                </a:lnTo>
                <a:lnTo>
                  <a:pt x="2420376" y="565496"/>
                </a:lnTo>
                <a:lnTo>
                  <a:pt x="2436572" y="526826"/>
                </a:lnTo>
                <a:lnTo>
                  <a:pt x="2438399" y="101346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9598" y="3850690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903" y="223310"/>
                </a:lnTo>
                <a:lnTo>
                  <a:pt x="519781" y="182197"/>
                </a:lnTo>
                <a:lnTo>
                  <a:pt x="503588" y="143900"/>
                </a:lnTo>
                <a:lnTo>
                  <a:pt x="481876" y="108959"/>
                </a:lnTo>
                <a:lnTo>
                  <a:pt x="455199" y="77914"/>
                </a:lnTo>
                <a:lnTo>
                  <a:pt x="424111" y="51303"/>
                </a:lnTo>
                <a:lnTo>
                  <a:pt x="389163" y="29667"/>
                </a:lnTo>
                <a:lnTo>
                  <a:pt x="350910" y="13545"/>
                </a:lnTo>
                <a:lnTo>
                  <a:pt x="309904" y="3476"/>
                </a:lnTo>
                <a:lnTo>
                  <a:pt x="266700" y="0"/>
                </a:lnTo>
                <a:lnTo>
                  <a:pt x="244857" y="880"/>
                </a:lnTo>
                <a:lnTo>
                  <a:pt x="202683" y="7720"/>
                </a:lnTo>
                <a:lnTo>
                  <a:pt x="162984" y="20883"/>
                </a:lnTo>
                <a:lnTo>
                  <a:pt x="126315" y="39830"/>
                </a:lnTo>
                <a:lnTo>
                  <a:pt x="93227" y="64021"/>
                </a:lnTo>
                <a:lnTo>
                  <a:pt x="64275" y="92916"/>
                </a:lnTo>
                <a:lnTo>
                  <a:pt x="40012" y="125977"/>
                </a:lnTo>
                <a:lnTo>
                  <a:pt x="20990" y="162663"/>
                </a:lnTo>
                <a:lnTo>
                  <a:pt x="7764" y="202435"/>
                </a:lnTo>
                <a:lnTo>
                  <a:pt x="885" y="244754"/>
                </a:lnTo>
                <a:lnTo>
                  <a:pt x="0" y="266700"/>
                </a:lnTo>
                <a:lnTo>
                  <a:pt x="885" y="288542"/>
                </a:lnTo>
                <a:lnTo>
                  <a:pt x="7764" y="330716"/>
                </a:lnTo>
                <a:lnTo>
                  <a:pt x="20990" y="370415"/>
                </a:lnTo>
                <a:lnTo>
                  <a:pt x="40012" y="407084"/>
                </a:lnTo>
                <a:lnTo>
                  <a:pt x="64275" y="440172"/>
                </a:lnTo>
                <a:lnTo>
                  <a:pt x="93227" y="469124"/>
                </a:lnTo>
                <a:lnTo>
                  <a:pt x="126315" y="493387"/>
                </a:lnTo>
                <a:lnTo>
                  <a:pt x="162984" y="512409"/>
                </a:lnTo>
                <a:lnTo>
                  <a:pt x="202683" y="525635"/>
                </a:lnTo>
                <a:lnTo>
                  <a:pt x="244857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Binary</a:t>
            </a:r>
            <a:r>
              <a:rPr spc="-5" dirty="0"/>
              <a:t> </a:t>
            </a:r>
            <a:r>
              <a:rPr lang="en-US" spc="-30" dirty="0"/>
              <a:t>S</a:t>
            </a:r>
            <a:r>
              <a:rPr spc="-30" dirty="0"/>
              <a:t>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364996" y="923826"/>
            <a:ext cx="8727141" cy="5202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pc="-15" dirty="0"/>
              <a:t>Find </a:t>
            </a:r>
            <a:r>
              <a:rPr spc="-20" dirty="0"/>
              <a:t>an </a:t>
            </a:r>
            <a:r>
              <a:rPr spc="-15" dirty="0"/>
              <a:t>element</a:t>
            </a:r>
            <a:r>
              <a:rPr spc="-5" dirty="0"/>
              <a:t> </a:t>
            </a:r>
            <a:r>
              <a:rPr spc="-15" dirty="0"/>
              <a:t>in</a:t>
            </a:r>
            <a:r>
              <a:rPr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15" dirty="0"/>
              <a:t>sorted</a:t>
            </a:r>
            <a:r>
              <a:rPr spc="5" dirty="0"/>
              <a:t> </a:t>
            </a:r>
            <a:r>
              <a:rPr spc="-15" dirty="0"/>
              <a:t>array:</a:t>
            </a:r>
          </a:p>
          <a:p>
            <a:pPr marL="470720" indent="-457980">
              <a:spcBef>
                <a:spcPts val="1244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b="1" i="1" spc="-15" dirty="0">
                <a:solidFill>
                  <a:srgbClr val="CC0000"/>
                </a:solidFill>
              </a:rPr>
              <a:t>Divide:</a:t>
            </a:r>
            <a:r>
              <a:rPr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Check</a:t>
            </a:r>
            <a:r>
              <a:rPr dirty="0"/>
              <a:t> </a:t>
            </a:r>
            <a:r>
              <a:rPr spc="-15" dirty="0"/>
              <a:t>middle</a:t>
            </a:r>
            <a:r>
              <a:rPr spc="-5" dirty="0"/>
              <a:t> </a:t>
            </a:r>
            <a:r>
              <a:rPr spc="-15" dirty="0"/>
              <a:t>element.</a:t>
            </a:r>
          </a:p>
          <a:p>
            <a:pPr marL="470720" indent="-457980">
              <a:spcBef>
                <a:spcPts val="76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b="1" i="1" spc="-20" dirty="0">
                <a:solidFill>
                  <a:srgbClr val="CC0000"/>
                </a:solidFill>
              </a:rPr>
              <a:t>Conquer:</a:t>
            </a:r>
            <a:r>
              <a:rPr b="1" i="1" spc="-10" dirty="0">
                <a:solidFill>
                  <a:srgbClr val="CC0000"/>
                </a:solidFill>
              </a:rPr>
              <a:t> </a:t>
            </a:r>
            <a:r>
              <a:rPr spc="-15" dirty="0"/>
              <a:t>Recursively</a:t>
            </a:r>
            <a:r>
              <a:rPr dirty="0"/>
              <a:t> </a:t>
            </a:r>
            <a:r>
              <a:rPr spc="-15" dirty="0"/>
              <a:t>search</a:t>
            </a:r>
            <a:r>
              <a:rPr dirty="0"/>
              <a:t> </a:t>
            </a:r>
            <a:r>
              <a:rPr spc="-20" dirty="0">
                <a:solidFill>
                  <a:srgbClr val="009A9A"/>
                </a:solidFill>
              </a:rPr>
              <a:t>1</a:t>
            </a:r>
            <a:r>
              <a:rPr spc="5" dirty="0">
                <a:solidFill>
                  <a:srgbClr val="009A9A"/>
                </a:solidFill>
              </a:rPr>
              <a:t> </a:t>
            </a:r>
            <a:r>
              <a:rPr spc="-15" dirty="0"/>
              <a:t>subarray.</a:t>
            </a:r>
          </a:p>
          <a:p>
            <a:pPr marL="470720" indent="-457980">
              <a:spcBef>
                <a:spcPts val="76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b="1" i="1" spc="-20" dirty="0">
                <a:solidFill>
                  <a:srgbClr val="CC0000"/>
                </a:solidFill>
              </a:rPr>
              <a:t>Combine:</a:t>
            </a:r>
            <a:r>
              <a:rPr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Trivial.</a:t>
            </a:r>
          </a:p>
          <a:p>
            <a:pPr marL="12739">
              <a:spcBef>
                <a:spcPts val="1921"/>
              </a:spcBef>
            </a:pPr>
            <a:r>
              <a:rPr b="1" i="1" spc="-20" dirty="0"/>
              <a:t>Example:</a:t>
            </a:r>
            <a:r>
              <a:rPr b="1" i="1" spc="-5" dirty="0"/>
              <a:t> </a:t>
            </a:r>
            <a:r>
              <a:rPr spc="-15" dirty="0"/>
              <a:t>Find</a:t>
            </a:r>
            <a:r>
              <a:rPr dirty="0"/>
              <a:t> </a:t>
            </a:r>
            <a:r>
              <a:rPr spc="-20" dirty="0">
                <a:solidFill>
                  <a:srgbClr val="009A9A"/>
                </a:solidFill>
              </a:rPr>
              <a:t>9</a:t>
            </a:r>
          </a:p>
          <a:p>
            <a:pPr marL="875195">
              <a:spcBef>
                <a:spcPts val="1866"/>
              </a:spcBef>
              <a:tabLst>
                <a:tab pos="1715992" algn="l"/>
                <a:tab pos="2556792" algn="l"/>
                <a:tab pos="3397590" algn="l"/>
                <a:tab pos="4238388" algn="l"/>
                <a:tab pos="4977909" algn="l"/>
                <a:tab pos="5818707" algn="l"/>
              </a:tabLst>
            </a:pPr>
            <a:r>
              <a:rPr spc="-20" dirty="0">
                <a:solidFill>
                  <a:srgbClr val="009A9A"/>
                </a:solidFill>
              </a:rPr>
              <a:t>3	5	7	8	9	12	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AC92063-7382-4B23-A79D-E6CCB85824C7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0964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33559" y="3837280"/>
            <a:ext cx="687710" cy="611866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799" y="101346"/>
                </a:moveTo>
                <a:lnTo>
                  <a:pt x="676780" y="59757"/>
                </a:lnTo>
                <a:lnTo>
                  <a:pt x="652412" y="26406"/>
                </a:lnTo>
                <a:lnTo>
                  <a:pt x="616732" y="5327"/>
                </a:lnTo>
                <a:lnTo>
                  <a:pt x="101345" y="0"/>
                </a:lnTo>
                <a:lnTo>
                  <a:pt x="86817" y="1052"/>
                </a:lnTo>
                <a:lnTo>
                  <a:pt x="47525" y="15636"/>
                </a:lnTo>
                <a:lnTo>
                  <a:pt x="17816" y="44223"/>
                </a:lnTo>
                <a:lnTo>
                  <a:pt x="1726" y="82777"/>
                </a:lnTo>
                <a:lnTo>
                  <a:pt x="0" y="507492"/>
                </a:lnTo>
                <a:lnTo>
                  <a:pt x="1044" y="522152"/>
                </a:lnTo>
                <a:lnTo>
                  <a:pt x="15525" y="561691"/>
                </a:lnTo>
                <a:lnTo>
                  <a:pt x="43924" y="591533"/>
                </a:lnTo>
                <a:lnTo>
                  <a:pt x="82249" y="607771"/>
                </a:lnTo>
                <a:lnTo>
                  <a:pt x="584453" y="609599"/>
                </a:lnTo>
                <a:lnTo>
                  <a:pt x="598929" y="608555"/>
                </a:lnTo>
                <a:lnTo>
                  <a:pt x="638097" y="594041"/>
                </a:lnTo>
                <a:lnTo>
                  <a:pt x="667776" y="565496"/>
                </a:lnTo>
                <a:lnTo>
                  <a:pt x="683972" y="526826"/>
                </a:lnTo>
                <a:lnTo>
                  <a:pt x="685799" y="101346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2961" y="3872462"/>
            <a:ext cx="534886" cy="535383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903" y="223310"/>
                </a:lnTo>
                <a:lnTo>
                  <a:pt x="519781" y="182197"/>
                </a:lnTo>
                <a:lnTo>
                  <a:pt x="503588" y="143900"/>
                </a:lnTo>
                <a:lnTo>
                  <a:pt x="481876" y="108959"/>
                </a:lnTo>
                <a:lnTo>
                  <a:pt x="455199" y="77914"/>
                </a:lnTo>
                <a:lnTo>
                  <a:pt x="424111" y="51303"/>
                </a:lnTo>
                <a:lnTo>
                  <a:pt x="389163" y="29667"/>
                </a:lnTo>
                <a:lnTo>
                  <a:pt x="350910" y="13545"/>
                </a:lnTo>
                <a:lnTo>
                  <a:pt x="309904" y="3476"/>
                </a:lnTo>
                <a:lnTo>
                  <a:pt x="266700" y="0"/>
                </a:lnTo>
                <a:lnTo>
                  <a:pt x="244754" y="880"/>
                </a:lnTo>
                <a:lnTo>
                  <a:pt x="202435" y="7720"/>
                </a:lnTo>
                <a:lnTo>
                  <a:pt x="162663" y="20883"/>
                </a:lnTo>
                <a:lnTo>
                  <a:pt x="125977" y="39830"/>
                </a:lnTo>
                <a:lnTo>
                  <a:pt x="92916" y="64021"/>
                </a:lnTo>
                <a:lnTo>
                  <a:pt x="64021" y="92916"/>
                </a:lnTo>
                <a:lnTo>
                  <a:pt x="39830" y="125977"/>
                </a:lnTo>
                <a:lnTo>
                  <a:pt x="20883" y="162663"/>
                </a:lnTo>
                <a:lnTo>
                  <a:pt x="7720" y="202435"/>
                </a:lnTo>
                <a:lnTo>
                  <a:pt x="880" y="244754"/>
                </a:lnTo>
                <a:lnTo>
                  <a:pt x="0" y="266700"/>
                </a:lnTo>
                <a:lnTo>
                  <a:pt x="880" y="288542"/>
                </a:lnTo>
                <a:lnTo>
                  <a:pt x="7720" y="330716"/>
                </a:lnTo>
                <a:lnTo>
                  <a:pt x="20883" y="370415"/>
                </a:lnTo>
                <a:lnTo>
                  <a:pt x="39830" y="407084"/>
                </a:lnTo>
                <a:lnTo>
                  <a:pt x="64021" y="440172"/>
                </a:lnTo>
                <a:lnTo>
                  <a:pt x="92916" y="469124"/>
                </a:lnTo>
                <a:lnTo>
                  <a:pt x="125977" y="493387"/>
                </a:lnTo>
                <a:lnTo>
                  <a:pt x="162663" y="512409"/>
                </a:lnTo>
                <a:lnTo>
                  <a:pt x="202435" y="525635"/>
                </a:lnTo>
                <a:lnTo>
                  <a:pt x="244754" y="532514"/>
                </a:lnTo>
                <a:lnTo>
                  <a:pt x="266700" y="533400"/>
                </a:lnTo>
                <a:lnTo>
                  <a:pt x="288542" y="532514"/>
                </a:lnTo>
                <a:lnTo>
                  <a:pt x="330716" y="525635"/>
                </a:lnTo>
                <a:lnTo>
                  <a:pt x="370415" y="512409"/>
                </a:lnTo>
                <a:lnTo>
                  <a:pt x="407084" y="493387"/>
                </a:lnTo>
                <a:lnTo>
                  <a:pt x="440172" y="469124"/>
                </a:lnTo>
                <a:lnTo>
                  <a:pt x="469124" y="440172"/>
                </a:lnTo>
                <a:lnTo>
                  <a:pt x="493387" y="407084"/>
                </a:lnTo>
                <a:lnTo>
                  <a:pt x="512409" y="370415"/>
                </a:lnTo>
                <a:lnTo>
                  <a:pt x="525635" y="330716"/>
                </a:lnTo>
                <a:lnTo>
                  <a:pt x="532514" y="288542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Binary</a:t>
            </a:r>
            <a:r>
              <a:rPr spc="-5" dirty="0"/>
              <a:t> </a:t>
            </a:r>
            <a:r>
              <a:rPr lang="en-US" spc="-30" dirty="0"/>
              <a:t>S</a:t>
            </a:r>
            <a:r>
              <a:rPr spc="-30" dirty="0"/>
              <a:t>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354110" y="923826"/>
            <a:ext cx="8727141" cy="3431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pc="-15" dirty="0"/>
              <a:t>Find </a:t>
            </a:r>
            <a:r>
              <a:rPr spc="-20" dirty="0"/>
              <a:t>an </a:t>
            </a:r>
            <a:r>
              <a:rPr spc="-15" dirty="0"/>
              <a:t>element</a:t>
            </a:r>
            <a:r>
              <a:rPr spc="-5" dirty="0"/>
              <a:t> </a:t>
            </a:r>
            <a:r>
              <a:rPr spc="-15" dirty="0"/>
              <a:t>in</a:t>
            </a:r>
            <a:r>
              <a:rPr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15" dirty="0"/>
              <a:t>sorted</a:t>
            </a:r>
            <a:r>
              <a:rPr spc="5" dirty="0"/>
              <a:t> </a:t>
            </a:r>
            <a:r>
              <a:rPr spc="-15" dirty="0"/>
              <a:t>array:</a:t>
            </a:r>
          </a:p>
          <a:p>
            <a:pPr marL="470720" indent="-457980">
              <a:spcBef>
                <a:spcPts val="1244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b="1" i="1" spc="-15" dirty="0">
                <a:solidFill>
                  <a:srgbClr val="CC0000"/>
                </a:solidFill>
              </a:rPr>
              <a:t>Divide:</a:t>
            </a:r>
            <a:r>
              <a:rPr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Check</a:t>
            </a:r>
            <a:r>
              <a:rPr dirty="0"/>
              <a:t> </a:t>
            </a:r>
            <a:r>
              <a:rPr spc="-15" dirty="0"/>
              <a:t>middle</a:t>
            </a:r>
            <a:r>
              <a:rPr spc="-5" dirty="0"/>
              <a:t> </a:t>
            </a:r>
            <a:r>
              <a:rPr spc="-15" dirty="0"/>
              <a:t>element.</a:t>
            </a:r>
          </a:p>
          <a:p>
            <a:pPr marL="470720" indent="-457980">
              <a:spcBef>
                <a:spcPts val="76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b="1" i="1" spc="-20" dirty="0">
                <a:solidFill>
                  <a:srgbClr val="CC0000"/>
                </a:solidFill>
              </a:rPr>
              <a:t>Conquer:</a:t>
            </a:r>
            <a:r>
              <a:rPr b="1" i="1" spc="-10" dirty="0">
                <a:solidFill>
                  <a:srgbClr val="CC0000"/>
                </a:solidFill>
              </a:rPr>
              <a:t> </a:t>
            </a:r>
            <a:r>
              <a:rPr spc="-15" dirty="0"/>
              <a:t>Recursively</a:t>
            </a:r>
            <a:r>
              <a:rPr dirty="0"/>
              <a:t> </a:t>
            </a:r>
            <a:r>
              <a:rPr spc="-15" dirty="0"/>
              <a:t>search</a:t>
            </a:r>
            <a:r>
              <a:rPr dirty="0"/>
              <a:t> </a:t>
            </a:r>
            <a:r>
              <a:rPr spc="-20" dirty="0">
                <a:solidFill>
                  <a:srgbClr val="009A9A"/>
                </a:solidFill>
              </a:rPr>
              <a:t>1</a:t>
            </a:r>
            <a:r>
              <a:rPr spc="5" dirty="0">
                <a:solidFill>
                  <a:srgbClr val="009A9A"/>
                </a:solidFill>
              </a:rPr>
              <a:t> </a:t>
            </a:r>
            <a:r>
              <a:rPr spc="-15" dirty="0"/>
              <a:t>subarray.</a:t>
            </a:r>
          </a:p>
          <a:p>
            <a:pPr marL="470720" indent="-457980">
              <a:spcBef>
                <a:spcPts val="762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b="1" i="1" spc="-20" dirty="0">
                <a:solidFill>
                  <a:srgbClr val="CC0000"/>
                </a:solidFill>
              </a:rPr>
              <a:t>Combine:</a:t>
            </a:r>
            <a:r>
              <a:rPr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Trivial.</a:t>
            </a:r>
          </a:p>
          <a:p>
            <a:pPr marL="12739">
              <a:spcBef>
                <a:spcPts val="1916"/>
              </a:spcBef>
            </a:pPr>
            <a:r>
              <a:rPr b="1" i="1" spc="-20" dirty="0"/>
              <a:t>Example:</a:t>
            </a:r>
            <a:r>
              <a:rPr b="1" i="1" spc="-5" dirty="0"/>
              <a:t> </a:t>
            </a:r>
            <a:r>
              <a:rPr spc="-15" dirty="0"/>
              <a:t>Find</a:t>
            </a:r>
            <a:r>
              <a:rPr dirty="0"/>
              <a:t> </a:t>
            </a:r>
            <a:r>
              <a:rPr spc="-20" dirty="0">
                <a:solidFill>
                  <a:srgbClr val="009A9A"/>
                </a:solidFill>
              </a:rPr>
              <a:t>9</a:t>
            </a:r>
          </a:p>
          <a:p>
            <a:pPr marL="875195">
              <a:spcBef>
                <a:spcPts val="1866"/>
              </a:spcBef>
              <a:tabLst>
                <a:tab pos="1714500" algn="l"/>
                <a:tab pos="2555875" algn="l"/>
                <a:tab pos="3397250" algn="l"/>
                <a:tab pos="4237038" algn="l"/>
                <a:tab pos="4976813" algn="l"/>
                <a:tab pos="5818188" algn="l"/>
              </a:tabLst>
            </a:pPr>
            <a:r>
              <a:rPr spc="-20" dirty="0">
                <a:solidFill>
                  <a:srgbClr val="009A9A"/>
                </a:solidFill>
              </a:rPr>
              <a:t>3	5	7	8	9	12	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7720E64-B34A-4B71-B146-D5687130674B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61683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30" dirty="0"/>
              <a:t>Recurrenc</a:t>
            </a:r>
            <a:r>
              <a:rPr spc="-20" dirty="0"/>
              <a:t>e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lang="en-US" spc="-30" dirty="0"/>
              <a:t>B</a:t>
            </a:r>
            <a:r>
              <a:rPr spc="-30" dirty="0"/>
              <a:t>inar</a:t>
            </a:r>
            <a:r>
              <a:rPr spc="-25" dirty="0"/>
              <a:t>y</a:t>
            </a:r>
            <a:r>
              <a:rPr spc="5" dirty="0"/>
              <a:t> </a:t>
            </a:r>
            <a:r>
              <a:rPr lang="en-US" spc="-30" dirty="0"/>
              <a:t>S</a:t>
            </a:r>
            <a:r>
              <a:rPr spc="-30" dirty="0"/>
              <a:t>earch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8523C8C-780A-45A4-9DD5-369BC5814B7C}" type="datetime1">
              <a:rPr lang="en-US" spc="-10" smtClean="0"/>
              <a:t>6/12/2016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502228" y="1472153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600"/>
                </a:moveTo>
                <a:lnTo>
                  <a:pt x="450570" y="173586"/>
                </a:lnTo>
                <a:lnTo>
                  <a:pt x="431729" y="123439"/>
                </a:lnTo>
                <a:lnTo>
                  <a:pt x="402251" y="79731"/>
                </a:lnTo>
                <a:lnTo>
                  <a:pt x="363711" y="44037"/>
                </a:lnTo>
                <a:lnTo>
                  <a:pt x="317682" y="17930"/>
                </a:lnTo>
                <a:lnTo>
                  <a:pt x="265738" y="2985"/>
                </a:lnTo>
                <a:lnTo>
                  <a:pt x="228600" y="0"/>
                </a:lnTo>
                <a:lnTo>
                  <a:pt x="209818" y="756"/>
                </a:lnTo>
                <a:lnTo>
                  <a:pt x="156252" y="11631"/>
                </a:lnTo>
                <a:lnTo>
                  <a:pt x="108076" y="34192"/>
                </a:lnTo>
                <a:lnTo>
                  <a:pt x="66865" y="66865"/>
                </a:lnTo>
                <a:lnTo>
                  <a:pt x="34192" y="108076"/>
                </a:lnTo>
                <a:lnTo>
                  <a:pt x="11631" y="156252"/>
                </a:lnTo>
                <a:lnTo>
                  <a:pt x="756" y="209818"/>
                </a:lnTo>
                <a:lnTo>
                  <a:pt x="0" y="228600"/>
                </a:lnTo>
                <a:lnTo>
                  <a:pt x="756" y="247278"/>
                </a:lnTo>
                <a:lnTo>
                  <a:pt x="11631" y="300654"/>
                </a:lnTo>
                <a:lnTo>
                  <a:pt x="34192" y="348784"/>
                </a:lnTo>
                <a:lnTo>
                  <a:pt x="66865" y="390048"/>
                </a:lnTo>
                <a:lnTo>
                  <a:pt x="108076" y="422825"/>
                </a:lnTo>
                <a:lnTo>
                  <a:pt x="156252" y="445495"/>
                </a:lnTo>
                <a:lnTo>
                  <a:pt x="209818" y="456438"/>
                </a:lnTo>
                <a:lnTo>
                  <a:pt x="228600" y="457200"/>
                </a:lnTo>
                <a:lnTo>
                  <a:pt x="247381" y="456438"/>
                </a:lnTo>
                <a:lnTo>
                  <a:pt x="300947" y="445495"/>
                </a:lnTo>
                <a:lnTo>
                  <a:pt x="349123" y="422825"/>
                </a:lnTo>
                <a:lnTo>
                  <a:pt x="390334" y="390048"/>
                </a:lnTo>
                <a:lnTo>
                  <a:pt x="423007" y="348784"/>
                </a:lnTo>
                <a:lnTo>
                  <a:pt x="445568" y="300654"/>
                </a:lnTo>
                <a:lnTo>
                  <a:pt x="456443" y="247278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9939" y="1395670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612" y="255343"/>
                </a:lnTo>
                <a:lnTo>
                  <a:pt x="594067" y="208434"/>
                </a:lnTo>
                <a:lnTo>
                  <a:pt x="575591" y="164697"/>
                </a:lnTo>
                <a:lnTo>
                  <a:pt x="550810" y="124760"/>
                </a:lnTo>
                <a:lnTo>
                  <a:pt x="520350" y="89249"/>
                </a:lnTo>
                <a:lnTo>
                  <a:pt x="484839" y="58789"/>
                </a:lnTo>
                <a:lnTo>
                  <a:pt x="444901" y="34008"/>
                </a:lnTo>
                <a:lnTo>
                  <a:pt x="401165" y="15532"/>
                </a:lnTo>
                <a:lnTo>
                  <a:pt x="354256" y="3987"/>
                </a:lnTo>
                <a:lnTo>
                  <a:pt x="304800" y="0"/>
                </a:lnTo>
                <a:lnTo>
                  <a:pt x="279792" y="1009"/>
                </a:lnTo>
                <a:lnTo>
                  <a:pt x="231531" y="8854"/>
                </a:lnTo>
                <a:lnTo>
                  <a:pt x="186130" y="23943"/>
                </a:lnTo>
                <a:lnTo>
                  <a:pt x="144215" y="45650"/>
                </a:lnTo>
                <a:lnTo>
                  <a:pt x="106412" y="73348"/>
                </a:lnTo>
                <a:lnTo>
                  <a:pt x="73348" y="106412"/>
                </a:lnTo>
                <a:lnTo>
                  <a:pt x="45650" y="144215"/>
                </a:lnTo>
                <a:lnTo>
                  <a:pt x="23943" y="186130"/>
                </a:lnTo>
                <a:lnTo>
                  <a:pt x="8854" y="231531"/>
                </a:lnTo>
                <a:lnTo>
                  <a:pt x="1009" y="279792"/>
                </a:lnTo>
                <a:lnTo>
                  <a:pt x="0" y="304800"/>
                </a:lnTo>
                <a:lnTo>
                  <a:pt x="1009" y="329704"/>
                </a:lnTo>
                <a:lnTo>
                  <a:pt x="8854" y="377820"/>
                </a:lnTo>
                <a:lnTo>
                  <a:pt x="23943" y="423148"/>
                </a:lnTo>
                <a:lnTo>
                  <a:pt x="45650" y="465046"/>
                </a:lnTo>
                <a:lnTo>
                  <a:pt x="73348" y="502876"/>
                </a:lnTo>
                <a:lnTo>
                  <a:pt x="106412" y="535996"/>
                </a:lnTo>
                <a:lnTo>
                  <a:pt x="144215" y="563767"/>
                </a:lnTo>
                <a:lnTo>
                  <a:pt x="186130" y="585549"/>
                </a:lnTo>
                <a:lnTo>
                  <a:pt x="231531" y="600701"/>
                </a:lnTo>
                <a:lnTo>
                  <a:pt x="279792" y="608584"/>
                </a:lnTo>
                <a:lnTo>
                  <a:pt x="304800" y="609600"/>
                </a:lnTo>
                <a:lnTo>
                  <a:pt x="329807" y="608584"/>
                </a:lnTo>
                <a:lnTo>
                  <a:pt x="378068" y="600701"/>
                </a:lnTo>
                <a:lnTo>
                  <a:pt x="423469" y="585549"/>
                </a:lnTo>
                <a:lnTo>
                  <a:pt x="465384" y="563767"/>
                </a:lnTo>
                <a:lnTo>
                  <a:pt x="503187" y="535996"/>
                </a:lnTo>
                <a:lnTo>
                  <a:pt x="536251" y="502876"/>
                </a:lnTo>
                <a:lnTo>
                  <a:pt x="563949" y="465046"/>
                </a:lnTo>
                <a:lnTo>
                  <a:pt x="585656" y="423148"/>
                </a:lnTo>
                <a:lnTo>
                  <a:pt x="600745" y="377820"/>
                </a:lnTo>
                <a:lnTo>
                  <a:pt x="608590" y="329704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9710" y="1395670"/>
            <a:ext cx="916947" cy="611866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914400" y="304800"/>
                </a:moveTo>
                <a:lnTo>
                  <a:pt x="908408" y="255343"/>
                </a:lnTo>
                <a:lnTo>
                  <a:pt x="891064" y="208434"/>
                </a:lnTo>
                <a:lnTo>
                  <a:pt x="863314" y="164697"/>
                </a:lnTo>
                <a:lnTo>
                  <a:pt x="826105" y="124760"/>
                </a:lnTo>
                <a:lnTo>
                  <a:pt x="780383" y="89249"/>
                </a:lnTo>
                <a:lnTo>
                  <a:pt x="727094" y="58789"/>
                </a:lnTo>
                <a:lnTo>
                  <a:pt x="667185" y="34008"/>
                </a:lnTo>
                <a:lnTo>
                  <a:pt x="601601" y="15532"/>
                </a:lnTo>
                <a:lnTo>
                  <a:pt x="531291" y="3987"/>
                </a:lnTo>
                <a:lnTo>
                  <a:pt x="457200" y="0"/>
                </a:lnTo>
                <a:lnTo>
                  <a:pt x="419740" y="1009"/>
                </a:lnTo>
                <a:lnTo>
                  <a:pt x="347421" y="8854"/>
                </a:lnTo>
                <a:lnTo>
                  <a:pt x="279356" y="23943"/>
                </a:lnTo>
                <a:lnTo>
                  <a:pt x="216491" y="45650"/>
                </a:lnTo>
                <a:lnTo>
                  <a:pt x="159774" y="73348"/>
                </a:lnTo>
                <a:lnTo>
                  <a:pt x="110150" y="106412"/>
                </a:lnTo>
                <a:lnTo>
                  <a:pt x="68566" y="144215"/>
                </a:lnTo>
                <a:lnTo>
                  <a:pt x="35968" y="186130"/>
                </a:lnTo>
                <a:lnTo>
                  <a:pt x="13303" y="231531"/>
                </a:lnTo>
                <a:lnTo>
                  <a:pt x="1517" y="279792"/>
                </a:lnTo>
                <a:lnTo>
                  <a:pt x="0" y="304800"/>
                </a:lnTo>
                <a:lnTo>
                  <a:pt x="1517" y="329704"/>
                </a:lnTo>
                <a:lnTo>
                  <a:pt x="13303" y="377820"/>
                </a:lnTo>
                <a:lnTo>
                  <a:pt x="35968" y="423148"/>
                </a:lnTo>
                <a:lnTo>
                  <a:pt x="68566" y="465046"/>
                </a:lnTo>
                <a:lnTo>
                  <a:pt x="110150" y="502876"/>
                </a:lnTo>
                <a:lnTo>
                  <a:pt x="159774" y="535996"/>
                </a:lnTo>
                <a:lnTo>
                  <a:pt x="216491" y="563767"/>
                </a:lnTo>
                <a:lnTo>
                  <a:pt x="279356" y="585549"/>
                </a:lnTo>
                <a:lnTo>
                  <a:pt x="347421" y="600701"/>
                </a:lnTo>
                <a:lnTo>
                  <a:pt x="419740" y="608584"/>
                </a:lnTo>
                <a:lnTo>
                  <a:pt x="457200" y="609600"/>
                </a:lnTo>
                <a:lnTo>
                  <a:pt x="494659" y="608584"/>
                </a:lnTo>
                <a:lnTo>
                  <a:pt x="566978" y="600701"/>
                </a:lnTo>
                <a:lnTo>
                  <a:pt x="635043" y="585549"/>
                </a:lnTo>
                <a:lnTo>
                  <a:pt x="697908" y="563767"/>
                </a:lnTo>
                <a:lnTo>
                  <a:pt x="754625" y="535996"/>
                </a:lnTo>
                <a:lnTo>
                  <a:pt x="804249" y="502876"/>
                </a:lnTo>
                <a:lnTo>
                  <a:pt x="845833" y="465046"/>
                </a:lnTo>
                <a:lnTo>
                  <a:pt x="878431" y="423148"/>
                </a:lnTo>
                <a:lnTo>
                  <a:pt x="901096" y="377820"/>
                </a:lnTo>
                <a:lnTo>
                  <a:pt x="912882" y="329704"/>
                </a:lnTo>
                <a:lnTo>
                  <a:pt x="91440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2180" y="1432966"/>
            <a:ext cx="36474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7869" y="1874329"/>
            <a:ext cx="1458201" cy="703009"/>
          </a:xfrm>
          <a:custGeom>
            <a:avLst/>
            <a:gdLst/>
            <a:ahLst/>
            <a:cxnLst/>
            <a:rect l="l" t="t" r="r" b="b"/>
            <a:pathLst>
              <a:path w="1454150" h="700405">
                <a:moveTo>
                  <a:pt x="1402079" y="26669"/>
                </a:moveTo>
                <a:lnTo>
                  <a:pt x="1387373" y="17795"/>
                </a:lnTo>
                <a:lnTo>
                  <a:pt x="0" y="675132"/>
                </a:lnTo>
                <a:lnTo>
                  <a:pt x="12192" y="700277"/>
                </a:lnTo>
                <a:lnTo>
                  <a:pt x="1399536" y="43712"/>
                </a:lnTo>
                <a:lnTo>
                  <a:pt x="1402079" y="26669"/>
                </a:lnTo>
                <a:close/>
              </a:path>
              <a:path w="1454150" h="700405">
                <a:moveTo>
                  <a:pt x="1453896" y="2286"/>
                </a:moveTo>
                <a:lnTo>
                  <a:pt x="1357884" y="0"/>
                </a:lnTo>
                <a:lnTo>
                  <a:pt x="1387373" y="17795"/>
                </a:lnTo>
                <a:lnTo>
                  <a:pt x="1395984" y="13716"/>
                </a:lnTo>
                <a:lnTo>
                  <a:pt x="1408175" y="39624"/>
                </a:lnTo>
                <a:lnTo>
                  <a:pt x="1408175" y="60315"/>
                </a:lnTo>
                <a:lnTo>
                  <a:pt x="1453896" y="2286"/>
                </a:lnTo>
                <a:close/>
              </a:path>
              <a:path w="1454150" h="700405">
                <a:moveTo>
                  <a:pt x="1408175" y="39624"/>
                </a:moveTo>
                <a:lnTo>
                  <a:pt x="1395984" y="13716"/>
                </a:lnTo>
                <a:lnTo>
                  <a:pt x="1387373" y="17795"/>
                </a:lnTo>
                <a:lnTo>
                  <a:pt x="1402079" y="26669"/>
                </a:lnTo>
                <a:lnTo>
                  <a:pt x="1402079" y="42509"/>
                </a:lnTo>
                <a:lnTo>
                  <a:pt x="1408175" y="39624"/>
                </a:lnTo>
                <a:close/>
              </a:path>
              <a:path w="1454150" h="700405">
                <a:moveTo>
                  <a:pt x="1408175" y="60315"/>
                </a:moveTo>
                <a:lnTo>
                  <a:pt x="1408175" y="39624"/>
                </a:lnTo>
                <a:lnTo>
                  <a:pt x="1399536" y="43712"/>
                </a:lnTo>
                <a:lnTo>
                  <a:pt x="1394460" y="77724"/>
                </a:lnTo>
                <a:lnTo>
                  <a:pt x="1408175" y="60315"/>
                </a:lnTo>
                <a:close/>
              </a:path>
              <a:path w="1454150" h="700405">
                <a:moveTo>
                  <a:pt x="1402079" y="42509"/>
                </a:moveTo>
                <a:lnTo>
                  <a:pt x="1402079" y="26669"/>
                </a:lnTo>
                <a:lnTo>
                  <a:pt x="1399536" y="43712"/>
                </a:lnTo>
                <a:lnTo>
                  <a:pt x="1402079" y="42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8221" y="2510998"/>
            <a:ext cx="4500045" cy="11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latin typeface="Times New Roman"/>
                <a:cs typeface="Times New Roman"/>
              </a:rPr>
              <a:t># </a:t>
            </a:r>
            <a:r>
              <a:rPr sz="3200" i="1" spc="-15" dirty="0">
                <a:latin typeface="Times New Roman"/>
                <a:cs typeface="Times New Roman"/>
              </a:rPr>
              <a:t>subproblems</a:t>
            </a:r>
            <a:endParaRPr sz="3200" dirty="0">
              <a:latin typeface="Times New Roman"/>
              <a:cs typeface="Times New Roman"/>
            </a:endParaRPr>
          </a:p>
          <a:p>
            <a:pPr marL="1847209">
              <a:spcBef>
                <a:spcPts val="963"/>
              </a:spcBef>
            </a:pPr>
            <a:r>
              <a:rPr sz="3200" i="1" spc="-20" dirty="0">
                <a:latin typeface="Times New Roman"/>
                <a:cs typeface="Times New Roman"/>
              </a:rPr>
              <a:t>subproblem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size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4123" y="2106073"/>
            <a:ext cx="402438" cy="923536"/>
          </a:xfrm>
          <a:custGeom>
            <a:avLst/>
            <a:gdLst/>
            <a:ahLst/>
            <a:cxnLst/>
            <a:rect l="l" t="t" r="r" b="b"/>
            <a:pathLst>
              <a:path w="401320" h="920114">
                <a:moveTo>
                  <a:pt x="381260" y="66436"/>
                </a:moveTo>
                <a:lnTo>
                  <a:pt x="371855" y="52577"/>
                </a:lnTo>
                <a:lnTo>
                  <a:pt x="355321" y="55834"/>
                </a:lnTo>
                <a:lnTo>
                  <a:pt x="0" y="908303"/>
                </a:lnTo>
                <a:lnTo>
                  <a:pt x="25908" y="919734"/>
                </a:lnTo>
                <a:lnTo>
                  <a:pt x="381260" y="66436"/>
                </a:lnTo>
                <a:close/>
              </a:path>
              <a:path w="401320" h="920114">
                <a:moveTo>
                  <a:pt x="400812" y="95250"/>
                </a:moveTo>
                <a:lnTo>
                  <a:pt x="393954" y="0"/>
                </a:lnTo>
                <a:lnTo>
                  <a:pt x="321564" y="62483"/>
                </a:lnTo>
                <a:lnTo>
                  <a:pt x="355321" y="55834"/>
                </a:lnTo>
                <a:lnTo>
                  <a:pt x="358902" y="47243"/>
                </a:lnTo>
                <a:lnTo>
                  <a:pt x="384810" y="57911"/>
                </a:lnTo>
                <a:lnTo>
                  <a:pt x="384810" y="71668"/>
                </a:lnTo>
                <a:lnTo>
                  <a:pt x="400812" y="95250"/>
                </a:lnTo>
                <a:close/>
              </a:path>
              <a:path w="401320" h="920114">
                <a:moveTo>
                  <a:pt x="384810" y="57911"/>
                </a:moveTo>
                <a:lnTo>
                  <a:pt x="358902" y="47243"/>
                </a:lnTo>
                <a:lnTo>
                  <a:pt x="355321" y="55834"/>
                </a:lnTo>
                <a:lnTo>
                  <a:pt x="371855" y="52577"/>
                </a:lnTo>
                <a:lnTo>
                  <a:pt x="381260" y="66436"/>
                </a:lnTo>
                <a:lnTo>
                  <a:pt x="384810" y="57911"/>
                </a:lnTo>
                <a:close/>
              </a:path>
              <a:path w="401320" h="920114">
                <a:moveTo>
                  <a:pt x="384810" y="71668"/>
                </a:moveTo>
                <a:lnTo>
                  <a:pt x="384810" y="57911"/>
                </a:lnTo>
                <a:lnTo>
                  <a:pt x="381260" y="66436"/>
                </a:lnTo>
                <a:lnTo>
                  <a:pt x="384810" y="7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8273" y="2470471"/>
            <a:ext cx="246047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i="1" spc="-20" dirty="0">
                <a:latin typeface="Times New Roman"/>
                <a:cs typeface="Times New Roman"/>
              </a:rPr>
              <a:t>work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dividing and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combining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0245" y="1953106"/>
            <a:ext cx="769217" cy="463999"/>
          </a:xfrm>
          <a:custGeom>
            <a:avLst/>
            <a:gdLst/>
            <a:ahLst/>
            <a:cxnLst/>
            <a:rect l="l" t="t" r="r" b="b"/>
            <a:pathLst>
              <a:path w="767079" h="462280">
                <a:moveTo>
                  <a:pt x="84581" y="6095"/>
                </a:moveTo>
                <a:lnTo>
                  <a:pt x="0" y="0"/>
                </a:lnTo>
                <a:lnTo>
                  <a:pt x="45720" y="71627"/>
                </a:lnTo>
                <a:lnTo>
                  <a:pt x="49530" y="65203"/>
                </a:lnTo>
                <a:lnTo>
                  <a:pt x="49530" y="33527"/>
                </a:lnTo>
                <a:lnTo>
                  <a:pt x="50291" y="29717"/>
                </a:lnTo>
                <a:lnTo>
                  <a:pt x="53340" y="27431"/>
                </a:lnTo>
                <a:lnTo>
                  <a:pt x="57150" y="28193"/>
                </a:lnTo>
                <a:lnTo>
                  <a:pt x="67716" y="34535"/>
                </a:lnTo>
                <a:lnTo>
                  <a:pt x="84581" y="6095"/>
                </a:lnTo>
                <a:close/>
              </a:path>
              <a:path w="767079" h="462280">
                <a:moveTo>
                  <a:pt x="67716" y="34535"/>
                </a:moveTo>
                <a:lnTo>
                  <a:pt x="57150" y="28193"/>
                </a:lnTo>
                <a:lnTo>
                  <a:pt x="53340" y="27431"/>
                </a:lnTo>
                <a:lnTo>
                  <a:pt x="50291" y="29717"/>
                </a:lnTo>
                <a:lnTo>
                  <a:pt x="49530" y="33527"/>
                </a:lnTo>
                <a:lnTo>
                  <a:pt x="51816" y="36575"/>
                </a:lnTo>
                <a:lnTo>
                  <a:pt x="62653" y="43073"/>
                </a:lnTo>
                <a:lnTo>
                  <a:pt x="67716" y="34535"/>
                </a:lnTo>
                <a:close/>
              </a:path>
              <a:path w="767079" h="462280">
                <a:moveTo>
                  <a:pt x="62653" y="43073"/>
                </a:moveTo>
                <a:lnTo>
                  <a:pt x="51816" y="36575"/>
                </a:lnTo>
                <a:lnTo>
                  <a:pt x="49530" y="33527"/>
                </a:lnTo>
                <a:lnTo>
                  <a:pt x="49530" y="65203"/>
                </a:lnTo>
                <a:lnTo>
                  <a:pt x="62653" y="43073"/>
                </a:lnTo>
                <a:close/>
              </a:path>
              <a:path w="767079" h="462280">
                <a:moveTo>
                  <a:pt x="766571" y="455675"/>
                </a:moveTo>
                <a:lnTo>
                  <a:pt x="764285" y="452627"/>
                </a:lnTo>
                <a:lnTo>
                  <a:pt x="67716" y="34535"/>
                </a:lnTo>
                <a:lnTo>
                  <a:pt x="62653" y="43073"/>
                </a:lnTo>
                <a:lnTo>
                  <a:pt x="759714" y="461009"/>
                </a:lnTo>
                <a:lnTo>
                  <a:pt x="763524" y="461771"/>
                </a:lnTo>
                <a:lnTo>
                  <a:pt x="765809" y="459485"/>
                </a:lnTo>
                <a:lnTo>
                  <a:pt x="766571" y="45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89583" y="4345271"/>
            <a:ext cx="6535795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  <a:tabLst>
                <a:tab pos="4176602" algn="l"/>
              </a:tabLst>
            </a:pP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=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2900" baseline="1169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1 </a:t>
            </a:r>
            <a:r>
              <a:rPr sz="3200" spc="-376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=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sz="3200" spc="-39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=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ASE</a:t>
            </a:r>
            <a:r>
              <a:rPr sz="2400" spc="196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spc="-1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71357">
              <a:lnSpc>
                <a:spcPts val="3656"/>
              </a:lnSpc>
              <a:tabLst>
                <a:tab pos="1077751" algn="l"/>
              </a:tabLst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	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35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46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0" tIns="0" rIns="0" bIns="0" rtlCol="0">
        <a:spAutoFit/>
      </a:bodyPr>
      <a:lstStyle>
        <a:defPPr marL="12739">
          <a:defRPr sz="4200" baseline="-11904" dirty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9155</TotalTime>
  <Words>1398</Words>
  <Application>Microsoft Office PowerPoint</Application>
  <PresentationFormat>On-screen Show (4:3)</PresentationFormat>
  <Paragraphs>246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Divide-and-Conquer Design Paradigm</vt:lpstr>
      <vt:lpstr>Merge Sort</vt:lpstr>
      <vt:lpstr>Master Theorem (reprise)</vt:lpstr>
      <vt:lpstr>Binary Search</vt:lpstr>
      <vt:lpstr>Binary Search</vt:lpstr>
      <vt:lpstr>Binary Search</vt:lpstr>
      <vt:lpstr>Recurrence for Binary Search</vt:lpstr>
      <vt:lpstr>Powering a Number </vt:lpstr>
      <vt:lpstr>Fibonacci Numbers</vt:lpstr>
      <vt:lpstr>Computing Fibonacci Numbers </vt:lpstr>
      <vt:lpstr>Recursive Squaring</vt:lpstr>
      <vt:lpstr>Recursive Squaring</vt:lpstr>
      <vt:lpstr>Matrix Multiplication</vt:lpstr>
      <vt:lpstr>Standard Algorithm</vt:lpstr>
      <vt:lpstr>Divide-and-Conquer Algorithm</vt:lpstr>
      <vt:lpstr>Analysis of D&amp;C Algorithm</vt:lpstr>
      <vt:lpstr>Strassen’s Idea</vt:lpstr>
      <vt:lpstr>Strassen’s Idea</vt:lpstr>
      <vt:lpstr>Strassen’s Algorithm</vt:lpstr>
      <vt:lpstr>Analysis of Strassen</vt:lpstr>
      <vt:lpstr>VLSI Layout</vt:lpstr>
      <vt:lpstr>H-tree Embedding</vt:lpstr>
      <vt:lpstr>Conclusion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292</cp:revision>
  <dcterms:created xsi:type="dcterms:W3CDTF">2013-05-07T23:48:43Z</dcterms:created>
  <dcterms:modified xsi:type="dcterms:W3CDTF">2016-06-12T23:52:45Z</dcterms:modified>
</cp:coreProperties>
</file>