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3" r:id="rId22"/>
    <p:sldId id="454" r:id="rId23"/>
    <p:sldId id="455" r:id="rId24"/>
    <p:sldId id="456" r:id="rId25"/>
    <p:sldId id="480" r:id="rId26"/>
    <p:sldId id="459" r:id="rId27"/>
    <p:sldId id="460" r:id="rId28"/>
    <p:sldId id="461" r:id="rId29"/>
    <p:sldId id="462" r:id="rId30"/>
    <p:sldId id="463" r:id="rId31"/>
    <p:sldId id="465" r:id="rId32"/>
    <p:sldId id="482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81" r:id="rId44"/>
    <p:sldId id="476" r:id="rId45"/>
    <p:sldId id="477" r:id="rId46"/>
    <p:sldId id="478" r:id="rId47"/>
    <p:sldId id="479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96"/>
    <a:srgbClr val="00939A"/>
    <a:srgbClr val="00ACB5"/>
    <a:srgbClr val="00A8B0"/>
    <a:srgbClr val="00C2CC"/>
    <a:srgbClr val="00ACEA"/>
    <a:srgbClr val="00C0C0"/>
    <a:srgbClr val="0086EA"/>
    <a:srgbClr val="383878"/>
    <a:srgbClr val="DB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8" autoAdjust="0"/>
    <p:restoredTop sz="93917" autoAdjust="0"/>
  </p:normalViewPr>
  <p:slideViewPr>
    <p:cSldViewPr snapToGrid="0" snapToObjects="1">
      <p:cViewPr varScale="1">
        <p:scale>
          <a:sx n="58" d="100"/>
          <a:sy n="58" d="100"/>
        </p:scale>
        <p:origin x="31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2A6CC3-22CF-43BE-A93B-F47AAD12B8F4}" type="datetime1">
              <a:rPr lang="en-US" smtClean="0"/>
              <a:t>6/12/2016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2800"/>
            </a:lvl1pPr>
            <a:lvl2pPr marL="457200" indent="-228600">
              <a:buFont typeface="Arial"/>
              <a:buChar char="•"/>
              <a:defRPr sz="2400"/>
            </a:lvl2pPr>
            <a:lvl3pPr marL="685800" indent="-228600">
              <a:buFont typeface="Arial"/>
              <a:buChar char="•"/>
              <a:defRPr sz="2000"/>
            </a:lvl3pPr>
            <a:lvl4pPr marL="914400" indent="-228600">
              <a:buFont typeface="Arial"/>
              <a:buChar char="•"/>
              <a:defRPr sz="1600"/>
            </a:lvl4pPr>
            <a:lvl5pPr marL="1143000" indent="-228600">
              <a:buFont typeface="Arial"/>
              <a:buChar char="•"/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F610C-D875-472D-BBA0-3CB5CC89059F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pic>
        <p:nvPicPr>
          <p:cNvPr id="8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9B1B2D-4B96-42F7-9056-2CA272B42E78}" type="datetime1">
              <a:rPr lang="en-US" smtClean="0"/>
              <a:t>6/12/2016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4.   Quicksort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CSC 580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510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99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2226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349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47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95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188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31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72427" y="3473359"/>
            <a:ext cx="652688" cy="76483"/>
          </a:xfrm>
          <a:custGeom>
            <a:avLst/>
            <a:gdLst/>
            <a:ahLst/>
            <a:cxnLst/>
            <a:rect l="l" t="t" r="r" b="b"/>
            <a:pathLst>
              <a:path w="650875" h="76200">
                <a:moveTo>
                  <a:pt x="73320" y="25908"/>
                </a:moveTo>
                <a:lnTo>
                  <a:pt x="69821" y="18083"/>
                </a:lnTo>
                <a:lnTo>
                  <a:pt x="60499" y="8705"/>
                </a:lnTo>
                <a:lnTo>
                  <a:pt x="47574" y="2557"/>
                </a:lnTo>
                <a:lnTo>
                  <a:pt x="31532" y="541"/>
                </a:lnTo>
                <a:lnTo>
                  <a:pt x="18910" y="5239"/>
                </a:lnTo>
                <a:lnTo>
                  <a:pt x="8890" y="14158"/>
                </a:lnTo>
                <a:lnTo>
                  <a:pt x="2307" y="26561"/>
                </a:lnTo>
                <a:lnTo>
                  <a:pt x="0" y="41713"/>
                </a:lnTo>
                <a:lnTo>
                  <a:pt x="3845" y="55364"/>
                </a:lnTo>
                <a:lnTo>
                  <a:pt x="12089" y="66301"/>
                </a:lnTo>
                <a:lnTo>
                  <a:pt x="23772" y="73565"/>
                </a:lnTo>
                <a:lnTo>
                  <a:pt x="37937" y="76200"/>
                </a:lnTo>
                <a:lnTo>
                  <a:pt x="37937" y="25908"/>
                </a:lnTo>
                <a:lnTo>
                  <a:pt x="73320" y="25908"/>
                </a:lnTo>
                <a:close/>
              </a:path>
              <a:path w="650875" h="76200">
                <a:moveTo>
                  <a:pt x="75056" y="29790"/>
                </a:moveTo>
                <a:lnTo>
                  <a:pt x="73320" y="25908"/>
                </a:lnTo>
                <a:lnTo>
                  <a:pt x="37937" y="25908"/>
                </a:lnTo>
                <a:lnTo>
                  <a:pt x="37937" y="51054"/>
                </a:lnTo>
                <a:lnTo>
                  <a:pt x="71507" y="51054"/>
                </a:lnTo>
                <a:lnTo>
                  <a:pt x="73381" y="46677"/>
                </a:lnTo>
                <a:lnTo>
                  <a:pt x="75056" y="29790"/>
                </a:lnTo>
                <a:close/>
              </a:path>
              <a:path w="650875" h="76200">
                <a:moveTo>
                  <a:pt x="71507" y="51054"/>
                </a:moveTo>
                <a:lnTo>
                  <a:pt x="37937" y="51054"/>
                </a:lnTo>
                <a:lnTo>
                  <a:pt x="37937" y="76200"/>
                </a:lnTo>
                <a:lnTo>
                  <a:pt x="47673" y="74884"/>
                </a:lnTo>
                <a:lnTo>
                  <a:pt x="58839" y="69438"/>
                </a:lnTo>
                <a:lnTo>
                  <a:pt x="67692" y="59964"/>
                </a:lnTo>
                <a:lnTo>
                  <a:pt x="71507" y="51054"/>
                </a:lnTo>
                <a:close/>
              </a:path>
              <a:path w="650875" h="76200">
                <a:moveTo>
                  <a:pt x="75056" y="51054"/>
                </a:moveTo>
                <a:lnTo>
                  <a:pt x="75056" y="29790"/>
                </a:lnTo>
                <a:lnTo>
                  <a:pt x="73381" y="46677"/>
                </a:lnTo>
                <a:lnTo>
                  <a:pt x="71507" y="51054"/>
                </a:lnTo>
                <a:lnTo>
                  <a:pt x="75056" y="51054"/>
                </a:lnTo>
                <a:close/>
              </a:path>
              <a:path w="650875" h="76200">
                <a:moveTo>
                  <a:pt x="599531" y="38100"/>
                </a:moveTo>
                <a:lnTo>
                  <a:pt x="591485" y="25908"/>
                </a:lnTo>
                <a:lnTo>
                  <a:pt x="73320" y="25908"/>
                </a:lnTo>
                <a:lnTo>
                  <a:pt x="75056" y="29790"/>
                </a:lnTo>
                <a:lnTo>
                  <a:pt x="75056" y="51054"/>
                </a:lnTo>
                <a:lnTo>
                  <a:pt x="590982" y="51054"/>
                </a:lnTo>
                <a:lnTo>
                  <a:pt x="599531" y="38100"/>
                </a:lnTo>
                <a:close/>
              </a:path>
              <a:path w="650875" h="76200">
                <a:moveTo>
                  <a:pt x="650586" y="38100"/>
                </a:moveTo>
                <a:lnTo>
                  <a:pt x="574386" y="0"/>
                </a:lnTo>
                <a:lnTo>
                  <a:pt x="591485" y="25908"/>
                </a:lnTo>
                <a:lnTo>
                  <a:pt x="599531" y="25908"/>
                </a:lnTo>
                <a:lnTo>
                  <a:pt x="599531" y="63627"/>
                </a:lnTo>
                <a:lnTo>
                  <a:pt x="650586" y="38100"/>
                </a:lnTo>
                <a:close/>
              </a:path>
              <a:path w="650875" h="76200">
                <a:moveTo>
                  <a:pt x="599531" y="63627"/>
                </a:moveTo>
                <a:lnTo>
                  <a:pt x="599531" y="51054"/>
                </a:lnTo>
                <a:lnTo>
                  <a:pt x="590982" y="51054"/>
                </a:lnTo>
                <a:lnTo>
                  <a:pt x="574386" y="76200"/>
                </a:lnTo>
                <a:lnTo>
                  <a:pt x="599531" y="63627"/>
                </a:lnTo>
                <a:close/>
              </a:path>
              <a:path w="650875" h="76200">
                <a:moveTo>
                  <a:pt x="599531" y="51054"/>
                </a:moveTo>
                <a:lnTo>
                  <a:pt x="599531" y="38100"/>
                </a:lnTo>
                <a:lnTo>
                  <a:pt x="590982" y="51054"/>
                </a:lnTo>
                <a:lnTo>
                  <a:pt x="599531" y="51054"/>
                </a:lnTo>
                <a:close/>
              </a:path>
              <a:path w="650875" h="76200">
                <a:moveTo>
                  <a:pt x="599531" y="38100"/>
                </a:moveTo>
                <a:lnTo>
                  <a:pt x="599531" y="25908"/>
                </a:lnTo>
                <a:lnTo>
                  <a:pt x="591485" y="25908"/>
                </a:lnTo>
                <a:lnTo>
                  <a:pt x="59953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cs typeface="Times New Roman"/>
              </a:rPr>
              <a:t>Example </a:t>
            </a:r>
            <a:r>
              <a:rPr lang="en-US" spc="-20" dirty="0">
                <a:cs typeface="Times New Roman"/>
              </a:rPr>
              <a:t>of</a:t>
            </a:r>
            <a:r>
              <a:rPr lang="en-US" spc="-5" dirty="0">
                <a:cs typeface="Times New Roman"/>
              </a:rPr>
              <a:t> </a:t>
            </a:r>
            <a:r>
              <a:rPr lang="en-US" spc="-20" dirty="0">
                <a:cs typeface="Times New Roman"/>
              </a:rPr>
              <a:t>Partitioning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F6F22E4-57E7-45BF-8988-05384D81EB66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0733" y="1883464"/>
          <a:ext cx="6033510" cy="1919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83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947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32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/>
            <a:r>
              <a:rPr spc="-25" dirty="0"/>
              <a:t>Example </a:t>
            </a:r>
            <a:r>
              <a:rPr spc="-20" dirty="0"/>
              <a:t>of </a:t>
            </a:r>
            <a:r>
              <a:rPr lang="en-US" spc="-20" dirty="0"/>
              <a:t>P</a:t>
            </a:r>
            <a:r>
              <a:rPr spc="-20" dirty="0"/>
              <a:t>artitioning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A3A66AB-58AB-47CE-9106-147CA64E323C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510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99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2226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349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47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95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188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31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39606" y="3473359"/>
            <a:ext cx="645047" cy="76483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73406" y="25908"/>
                </a:moveTo>
                <a:lnTo>
                  <a:pt x="70006" y="18083"/>
                </a:lnTo>
                <a:lnTo>
                  <a:pt x="60818" y="8705"/>
                </a:lnTo>
                <a:lnTo>
                  <a:pt x="47877" y="2557"/>
                </a:lnTo>
                <a:lnTo>
                  <a:pt x="31532" y="541"/>
                </a:lnTo>
                <a:lnTo>
                  <a:pt x="18910" y="5239"/>
                </a:lnTo>
                <a:lnTo>
                  <a:pt x="8890" y="14158"/>
                </a:lnTo>
                <a:lnTo>
                  <a:pt x="2307" y="26561"/>
                </a:lnTo>
                <a:lnTo>
                  <a:pt x="0" y="41713"/>
                </a:lnTo>
                <a:lnTo>
                  <a:pt x="3845" y="55364"/>
                </a:lnTo>
                <a:lnTo>
                  <a:pt x="12089" y="66301"/>
                </a:lnTo>
                <a:lnTo>
                  <a:pt x="23772" y="73565"/>
                </a:lnTo>
                <a:lnTo>
                  <a:pt x="37937" y="76200"/>
                </a:lnTo>
                <a:lnTo>
                  <a:pt x="37937" y="25908"/>
                </a:lnTo>
                <a:lnTo>
                  <a:pt x="73406" y="25908"/>
                </a:lnTo>
                <a:close/>
              </a:path>
              <a:path w="643254" h="76200">
                <a:moveTo>
                  <a:pt x="75093" y="29789"/>
                </a:moveTo>
                <a:lnTo>
                  <a:pt x="73406" y="25908"/>
                </a:lnTo>
                <a:lnTo>
                  <a:pt x="37937" y="25908"/>
                </a:lnTo>
                <a:lnTo>
                  <a:pt x="37937" y="51054"/>
                </a:lnTo>
                <a:lnTo>
                  <a:pt x="71652" y="51054"/>
                </a:lnTo>
                <a:lnTo>
                  <a:pt x="73478" y="46683"/>
                </a:lnTo>
                <a:lnTo>
                  <a:pt x="75093" y="29789"/>
                </a:lnTo>
                <a:close/>
              </a:path>
              <a:path w="643254" h="76200">
                <a:moveTo>
                  <a:pt x="71652" y="51054"/>
                </a:moveTo>
                <a:lnTo>
                  <a:pt x="37937" y="51054"/>
                </a:lnTo>
                <a:lnTo>
                  <a:pt x="37937" y="76200"/>
                </a:lnTo>
                <a:lnTo>
                  <a:pt x="47914" y="74890"/>
                </a:lnTo>
                <a:lnTo>
                  <a:pt x="59164" y="69447"/>
                </a:lnTo>
                <a:lnTo>
                  <a:pt x="67927" y="59974"/>
                </a:lnTo>
                <a:lnTo>
                  <a:pt x="71652" y="51054"/>
                </a:lnTo>
                <a:close/>
              </a:path>
              <a:path w="643254" h="76200">
                <a:moveTo>
                  <a:pt x="75093" y="51054"/>
                </a:moveTo>
                <a:lnTo>
                  <a:pt x="75093" y="29789"/>
                </a:lnTo>
                <a:lnTo>
                  <a:pt x="73478" y="46683"/>
                </a:lnTo>
                <a:lnTo>
                  <a:pt x="71652" y="51054"/>
                </a:lnTo>
                <a:lnTo>
                  <a:pt x="75093" y="51054"/>
                </a:lnTo>
                <a:close/>
              </a:path>
              <a:path w="643254" h="76200">
                <a:moveTo>
                  <a:pt x="591911" y="38100"/>
                </a:moveTo>
                <a:lnTo>
                  <a:pt x="583865" y="25908"/>
                </a:lnTo>
                <a:lnTo>
                  <a:pt x="73406" y="25908"/>
                </a:lnTo>
                <a:lnTo>
                  <a:pt x="75093" y="29789"/>
                </a:lnTo>
                <a:lnTo>
                  <a:pt x="75093" y="51054"/>
                </a:lnTo>
                <a:lnTo>
                  <a:pt x="583361" y="51054"/>
                </a:lnTo>
                <a:lnTo>
                  <a:pt x="591911" y="38100"/>
                </a:lnTo>
                <a:close/>
              </a:path>
              <a:path w="643254" h="76200">
                <a:moveTo>
                  <a:pt x="642965" y="38099"/>
                </a:moveTo>
                <a:lnTo>
                  <a:pt x="566765" y="0"/>
                </a:lnTo>
                <a:lnTo>
                  <a:pt x="583865" y="25908"/>
                </a:lnTo>
                <a:lnTo>
                  <a:pt x="591911" y="25908"/>
                </a:lnTo>
                <a:lnTo>
                  <a:pt x="591911" y="63626"/>
                </a:lnTo>
                <a:lnTo>
                  <a:pt x="642965" y="38099"/>
                </a:lnTo>
                <a:close/>
              </a:path>
              <a:path w="643254" h="76200">
                <a:moveTo>
                  <a:pt x="591911" y="63626"/>
                </a:moveTo>
                <a:lnTo>
                  <a:pt x="591911" y="51054"/>
                </a:lnTo>
                <a:lnTo>
                  <a:pt x="583361" y="51054"/>
                </a:lnTo>
                <a:lnTo>
                  <a:pt x="566765" y="76200"/>
                </a:lnTo>
                <a:lnTo>
                  <a:pt x="591911" y="63626"/>
                </a:lnTo>
                <a:close/>
              </a:path>
              <a:path w="643254" h="76200">
                <a:moveTo>
                  <a:pt x="591911" y="51054"/>
                </a:moveTo>
                <a:lnTo>
                  <a:pt x="591911" y="38100"/>
                </a:lnTo>
                <a:lnTo>
                  <a:pt x="583361" y="51054"/>
                </a:lnTo>
                <a:lnTo>
                  <a:pt x="591911" y="51054"/>
                </a:lnTo>
                <a:close/>
              </a:path>
              <a:path w="643254" h="76200">
                <a:moveTo>
                  <a:pt x="591911" y="38100"/>
                </a:moveTo>
                <a:lnTo>
                  <a:pt x="591911" y="25908"/>
                </a:lnTo>
                <a:lnTo>
                  <a:pt x="583865" y="25908"/>
                </a:lnTo>
                <a:lnTo>
                  <a:pt x="59191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0733" y="1883464"/>
          <a:ext cx="6033510" cy="1919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83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947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07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/>
            <a:r>
              <a:rPr spc="-25" dirty="0"/>
              <a:t>Example </a:t>
            </a:r>
            <a:r>
              <a:rPr spc="-20" dirty="0"/>
              <a:t>of </a:t>
            </a:r>
            <a:r>
              <a:rPr lang="en-US" spc="-20" dirty="0"/>
              <a:t>P</a:t>
            </a:r>
            <a:r>
              <a:rPr spc="-20" dirty="0"/>
              <a:t>artitioning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BCC432C-3762-42E0-95C2-8054F0885953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510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99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2226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349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47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95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188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31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5510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199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2226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6349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047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695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7188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131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47238" y="4314675"/>
            <a:ext cx="645047" cy="76483"/>
          </a:xfrm>
          <a:custGeom>
            <a:avLst/>
            <a:gdLst/>
            <a:ahLst/>
            <a:cxnLst/>
            <a:rect l="l" t="t" r="r" b="b"/>
            <a:pathLst>
              <a:path w="643255" h="76200">
                <a:moveTo>
                  <a:pt x="73406" y="25908"/>
                </a:moveTo>
                <a:lnTo>
                  <a:pt x="70006" y="18083"/>
                </a:lnTo>
                <a:lnTo>
                  <a:pt x="60818" y="8705"/>
                </a:lnTo>
                <a:lnTo>
                  <a:pt x="47877" y="2557"/>
                </a:lnTo>
                <a:lnTo>
                  <a:pt x="31532" y="541"/>
                </a:lnTo>
                <a:lnTo>
                  <a:pt x="18910" y="5239"/>
                </a:lnTo>
                <a:lnTo>
                  <a:pt x="8890" y="14158"/>
                </a:lnTo>
                <a:lnTo>
                  <a:pt x="2307" y="26561"/>
                </a:lnTo>
                <a:lnTo>
                  <a:pt x="0" y="41713"/>
                </a:lnTo>
                <a:lnTo>
                  <a:pt x="3845" y="55364"/>
                </a:lnTo>
                <a:lnTo>
                  <a:pt x="12089" y="66301"/>
                </a:lnTo>
                <a:lnTo>
                  <a:pt x="23772" y="73565"/>
                </a:lnTo>
                <a:lnTo>
                  <a:pt x="37937" y="76200"/>
                </a:lnTo>
                <a:lnTo>
                  <a:pt x="37937" y="25908"/>
                </a:lnTo>
                <a:lnTo>
                  <a:pt x="73406" y="25908"/>
                </a:lnTo>
                <a:close/>
              </a:path>
              <a:path w="643255" h="76200">
                <a:moveTo>
                  <a:pt x="75093" y="29789"/>
                </a:moveTo>
                <a:lnTo>
                  <a:pt x="73406" y="25908"/>
                </a:lnTo>
                <a:lnTo>
                  <a:pt x="37937" y="25908"/>
                </a:lnTo>
                <a:lnTo>
                  <a:pt x="37937" y="51054"/>
                </a:lnTo>
                <a:lnTo>
                  <a:pt x="71652" y="51054"/>
                </a:lnTo>
                <a:lnTo>
                  <a:pt x="73478" y="46683"/>
                </a:lnTo>
                <a:lnTo>
                  <a:pt x="75093" y="29789"/>
                </a:lnTo>
                <a:close/>
              </a:path>
              <a:path w="643255" h="76200">
                <a:moveTo>
                  <a:pt x="71652" y="51054"/>
                </a:moveTo>
                <a:lnTo>
                  <a:pt x="37937" y="51054"/>
                </a:lnTo>
                <a:lnTo>
                  <a:pt x="37937" y="76200"/>
                </a:lnTo>
                <a:lnTo>
                  <a:pt x="47914" y="74890"/>
                </a:lnTo>
                <a:lnTo>
                  <a:pt x="59164" y="69447"/>
                </a:lnTo>
                <a:lnTo>
                  <a:pt x="67927" y="59974"/>
                </a:lnTo>
                <a:lnTo>
                  <a:pt x="71652" y="51054"/>
                </a:lnTo>
                <a:close/>
              </a:path>
              <a:path w="643255" h="76200">
                <a:moveTo>
                  <a:pt x="75093" y="51054"/>
                </a:moveTo>
                <a:lnTo>
                  <a:pt x="75093" y="29789"/>
                </a:lnTo>
                <a:lnTo>
                  <a:pt x="73478" y="46683"/>
                </a:lnTo>
                <a:lnTo>
                  <a:pt x="71652" y="51054"/>
                </a:lnTo>
                <a:lnTo>
                  <a:pt x="75093" y="51054"/>
                </a:lnTo>
                <a:close/>
              </a:path>
              <a:path w="643255" h="76200">
                <a:moveTo>
                  <a:pt x="591911" y="38100"/>
                </a:moveTo>
                <a:lnTo>
                  <a:pt x="583865" y="25908"/>
                </a:lnTo>
                <a:lnTo>
                  <a:pt x="73406" y="25908"/>
                </a:lnTo>
                <a:lnTo>
                  <a:pt x="75093" y="29789"/>
                </a:lnTo>
                <a:lnTo>
                  <a:pt x="75093" y="51054"/>
                </a:lnTo>
                <a:lnTo>
                  <a:pt x="583361" y="51054"/>
                </a:lnTo>
                <a:lnTo>
                  <a:pt x="591911" y="38100"/>
                </a:lnTo>
                <a:close/>
              </a:path>
              <a:path w="643255" h="76200">
                <a:moveTo>
                  <a:pt x="642965" y="38100"/>
                </a:moveTo>
                <a:lnTo>
                  <a:pt x="566765" y="0"/>
                </a:lnTo>
                <a:lnTo>
                  <a:pt x="583865" y="25908"/>
                </a:lnTo>
                <a:lnTo>
                  <a:pt x="591911" y="25908"/>
                </a:lnTo>
                <a:lnTo>
                  <a:pt x="591911" y="63626"/>
                </a:lnTo>
                <a:lnTo>
                  <a:pt x="642965" y="38100"/>
                </a:lnTo>
                <a:close/>
              </a:path>
              <a:path w="643255" h="76200">
                <a:moveTo>
                  <a:pt x="591911" y="63626"/>
                </a:moveTo>
                <a:lnTo>
                  <a:pt x="591911" y="51054"/>
                </a:lnTo>
                <a:lnTo>
                  <a:pt x="583361" y="51054"/>
                </a:lnTo>
                <a:lnTo>
                  <a:pt x="566765" y="76200"/>
                </a:lnTo>
                <a:lnTo>
                  <a:pt x="591911" y="63626"/>
                </a:lnTo>
                <a:close/>
              </a:path>
              <a:path w="643255" h="76200">
                <a:moveTo>
                  <a:pt x="591911" y="51054"/>
                </a:moveTo>
                <a:lnTo>
                  <a:pt x="591911" y="38100"/>
                </a:lnTo>
                <a:lnTo>
                  <a:pt x="583361" y="51054"/>
                </a:lnTo>
                <a:lnTo>
                  <a:pt x="591911" y="51054"/>
                </a:lnTo>
                <a:close/>
              </a:path>
              <a:path w="643255" h="76200">
                <a:moveTo>
                  <a:pt x="591911" y="38100"/>
                </a:moveTo>
                <a:lnTo>
                  <a:pt x="591911" y="25908"/>
                </a:lnTo>
                <a:lnTo>
                  <a:pt x="583865" y="25908"/>
                </a:lnTo>
                <a:lnTo>
                  <a:pt x="59191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0733" y="1883464"/>
          <a:ext cx="6033510" cy="2761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83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16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95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75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/>
            <a:r>
              <a:rPr spc="-25" dirty="0"/>
              <a:t>Example </a:t>
            </a:r>
            <a:r>
              <a:rPr spc="-20" dirty="0"/>
              <a:t>of </a:t>
            </a:r>
            <a:r>
              <a:rPr lang="en-US" spc="-20" dirty="0"/>
              <a:t>P</a:t>
            </a:r>
            <a:r>
              <a:rPr spc="-20" dirty="0"/>
              <a:t>artitioning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9B5FD86-C1E9-4384-A95D-FAA3FFBF39E0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510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99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2226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349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47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95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188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31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5510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199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2226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6349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047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695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7188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131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08320" y="4314675"/>
            <a:ext cx="645047" cy="76483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73392" y="25908"/>
                </a:moveTo>
                <a:lnTo>
                  <a:pt x="70057" y="18159"/>
                </a:lnTo>
                <a:lnTo>
                  <a:pt x="60897" y="8743"/>
                </a:lnTo>
                <a:lnTo>
                  <a:pt x="47994" y="2567"/>
                </a:lnTo>
                <a:lnTo>
                  <a:pt x="31709" y="541"/>
                </a:lnTo>
                <a:lnTo>
                  <a:pt x="19239" y="5241"/>
                </a:lnTo>
                <a:lnTo>
                  <a:pt x="9136" y="14160"/>
                </a:lnTo>
                <a:lnTo>
                  <a:pt x="2392" y="26562"/>
                </a:lnTo>
                <a:lnTo>
                  <a:pt x="0" y="41713"/>
                </a:lnTo>
                <a:lnTo>
                  <a:pt x="3977" y="55364"/>
                </a:lnTo>
                <a:lnTo>
                  <a:pt x="12383" y="66301"/>
                </a:lnTo>
                <a:lnTo>
                  <a:pt x="24080" y="73565"/>
                </a:lnTo>
                <a:lnTo>
                  <a:pt x="37930" y="76200"/>
                </a:lnTo>
                <a:lnTo>
                  <a:pt x="37930" y="25908"/>
                </a:lnTo>
                <a:lnTo>
                  <a:pt x="73392" y="25908"/>
                </a:lnTo>
                <a:close/>
              </a:path>
              <a:path w="643254" h="76200">
                <a:moveTo>
                  <a:pt x="75114" y="29908"/>
                </a:moveTo>
                <a:lnTo>
                  <a:pt x="73392" y="25908"/>
                </a:lnTo>
                <a:lnTo>
                  <a:pt x="37930" y="25908"/>
                </a:lnTo>
                <a:lnTo>
                  <a:pt x="37930" y="51054"/>
                </a:lnTo>
                <a:lnTo>
                  <a:pt x="71676" y="51054"/>
                </a:lnTo>
                <a:lnTo>
                  <a:pt x="73478" y="46769"/>
                </a:lnTo>
                <a:lnTo>
                  <a:pt x="75114" y="29908"/>
                </a:lnTo>
                <a:close/>
              </a:path>
              <a:path w="643254" h="76200">
                <a:moveTo>
                  <a:pt x="71676" y="51054"/>
                </a:moveTo>
                <a:lnTo>
                  <a:pt x="37930" y="51054"/>
                </a:lnTo>
                <a:lnTo>
                  <a:pt x="37930" y="76200"/>
                </a:lnTo>
                <a:lnTo>
                  <a:pt x="47819" y="74914"/>
                </a:lnTo>
                <a:lnTo>
                  <a:pt x="59104" y="69493"/>
                </a:lnTo>
                <a:lnTo>
                  <a:pt x="67899" y="60038"/>
                </a:lnTo>
                <a:lnTo>
                  <a:pt x="71676" y="51054"/>
                </a:lnTo>
                <a:close/>
              </a:path>
              <a:path w="643254" h="76200">
                <a:moveTo>
                  <a:pt x="75114" y="51054"/>
                </a:moveTo>
                <a:lnTo>
                  <a:pt x="75114" y="29908"/>
                </a:lnTo>
                <a:lnTo>
                  <a:pt x="73478" y="46769"/>
                </a:lnTo>
                <a:lnTo>
                  <a:pt x="71676" y="51054"/>
                </a:lnTo>
                <a:lnTo>
                  <a:pt x="75114" y="51054"/>
                </a:lnTo>
                <a:close/>
              </a:path>
              <a:path w="643254" h="76200">
                <a:moveTo>
                  <a:pt x="591904" y="38100"/>
                </a:moveTo>
                <a:lnTo>
                  <a:pt x="583858" y="25908"/>
                </a:lnTo>
                <a:lnTo>
                  <a:pt x="73392" y="25908"/>
                </a:lnTo>
                <a:lnTo>
                  <a:pt x="75114" y="29908"/>
                </a:lnTo>
                <a:lnTo>
                  <a:pt x="75114" y="51054"/>
                </a:lnTo>
                <a:lnTo>
                  <a:pt x="583354" y="51054"/>
                </a:lnTo>
                <a:lnTo>
                  <a:pt x="591904" y="38100"/>
                </a:lnTo>
                <a:close/>
              </a:path>
              <a:path w="643254" h="76200">
                <a:moveTo>
                  <a:pt x="642958" y="38100"/>
                </a:moveTo>
                <a:lnTo>
                  <a:pt x="566758" y="0"/>
                </a:lnTo>
                <a:lnTo>
                  <a:pt x="583858" y="25908"/>
                </a:lnTo>
                <a:lnTo>
                  <a:pt x="591904" y="25908"/>
                </a:lnTo>
                <a:lnTo>
                  <a:pt x="591904" y="63627"/>
                </a:lnTo>
                <a:lnTo>
                  <a:pt x="642958" y="38100"/>
                </a:lnTo>
                <a:close/>
              </a:path>
              <a:path w="643254" h="76200">
                <a:moveTo>
                  <a:pt x="591904" y="63627"/>
                </a:moveTo>
                <a:lnTo>
                  <a:pt x="591904" y="51054"/>
                </a:lnTo>
                <a:lnTo>
                  <a:pt x="583354" y="51054"/>
                </a:lnTo>
                <a:lnTo>
                  <a:pt x="566758" y="76200"/>
                </a:lnTo>
                <a:lnTo>
                  <a:pt x="591904" y="63627"/>
                </a:lnTo>
                <a:close/>
              </a:path>
              <a:path w="643254" h="76200">
                <a:moveTo>
                  <a:pt x="591904" y="51054"/>
                </a:moveTo>
                <a:lnTo>
                  <a:pt x="591904" y="38100"/>
                </a:lnTo>
                <a:lnTo>
                  <a:pt x="583354" y="51054"/>
                </a:lnTo>
                <a:lnTo>
                  <a:pt x="591904" y="51054"/>
                </a:lnTo>
                <a:close/>
              </a:path>
              <a:path w="643254" h="76200">
                <a:moveTo>
                  <a:pt x="591904" y="51054"/>
                </a:moveTo>
                <a:lnTo>
                  <a:pt x="591904" y="25908"/>
                </a:lnTo>
                <a:lnTo>
                  <a:pt x="583858" y="25908"/>
                </a:lnTo>
                <a:lnTo>
                  <a:pt x="591904" y="38100"/>
                </a:lnTo>
                <a:lnTo>
                  <a:pt x="59190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0733" y="1883464"/>
          <a:ext cx="6033510" cy="2761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83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16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95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/>
            <a:r>
              <a:rPr spc="-25" dirty="0"/>
              <a:t>Example </a:t>
            </a:r>
            <a:r>
              <a:rPr spc="-20" dirty="0"/>
              <a:t>of </a:t>
            </a:r>
            <a:r>
              <a:rPr lang="en-US" spc="-20" dirty="0"/>
              <a:t>P</a:t>
            </a:r>
            <a:r>
              <a:rPr spc="-20" dirty="0"/>
              <a:t>artitioning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A6EB66E-1BBC-48EE-ABD4-6405ED970DBB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510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99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2226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349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47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95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188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31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5510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199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2226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6349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047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695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7188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131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5510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71991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2226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6349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0472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6952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97188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61311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11361" y="5165934"/>
            <a:ext cx="645047" cy="76483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73190" y="25146"/>
                </a:moveTo>
                <a:lnTo>
                  <a:pt x="70041" y="17790"/>
                </a:lnTo>
                <a:lnTo>
                  <a:pt x="60865" y="8480"/>
                </a:lnTo>
                <a:lnTo>
                  <a:pt x="47939" y="2463"/>
                </a:lnTo>
                <a:lnTo>
                  <a:pt x="31614" y="505"/>
                </a:lnTo>
                <a:lnTo>
                  <a:pt x="18962" y="5040"/>
                </a:lnTo>
                <a:lnTo>
                  <a:pt x="8915" y="13794"/>
                </a:lnTo>
                <a:lnTo>
                  <a:pt x="2314" y="26177"/>
                </a:lnTo>
                <a:lnTo>
                  <a:pt x="0" y="41597"/>
                </a:lnTo>
                <a:lnTo>
                  <a:pt x="3845" y="55029"/>
                </a:lnTo>
                <a:lnTo>
                  <a:pt x="12089" y="66032"/>
                </a:lnTo>
                <a:lnTo>
                  <a:pt x="23772" y="73468"/>
                </a:lnTo>
                <a:lnTo>
                  <a:pt x="37937" y="76200"/>
                </a:lnTo>
                <a:lnTo>
                  <a:pt x="37937" y="25146"/>
                </a:lnTo>
                <a:lnTo>
                  <a:pt x="73190" y="25146"/>
                </a:lnTo>
                <a:close/>
              </a:path>
              <a:path w="643254" h="76200">
                <a:moveTo>
                  <a:pt x="75110" y="29629"/>
                </a:moveTo>
                <a:lnTo>
                  <a:pt x="73190" y="25146"/>
                </a:lnTo>
                <a:lnTo>
                  <a:pt x="37937" y="25146"/>
                </a:lnTo>
                <a:lnTo>
                  <a:pt x="37937" y="50292"/>
                </a:lnTo>
                <a:lnTo>
                  <a:pt x="71822" y="50292"/>
                </a:lnTo>
                <a:lnTo>
                  <a:pt x="73493" y="46277"/>
                </a:lnTo>
                <a:lnTo>
                  <a:pt x="75110" y="29629"/>
                </a:lnTo>
                <a:close/>
              </a:path>
              <a:path w="643254" h="76200">
                <a:moveTo>
                  <a:pt x="71822" y="50292"/>
                </a:moveTo>
                <a:lnTo>
                  <a:pt x="37937" y="50292"/>
                </a:lnTo>
                <a:lnTo>
                  <a:pt x="37937" y="76200"/>
                </a:lnTo>
                <a:lnTo>
                  <a:pt x="48004" y="74813"/>
                </a:lnTo>
                <a:lnTo>
                  <a:pt x="59221" y="69198"/>
                </a:lnTo>
                <a:lnTo>
                  <a:pt x="67957" y="59576"/>
                </a:lnTo>
                <a:lnTo>
                  <a:pt x="71822" y="50292"/>
                </a:lnTo>
                <a:close/>
              </a:path>
              <a:path w="643254" h="76200">
                <a:moveTo>
                  <a:pt x="75110" y="50292"/>
                </a:moveTo>
                <a:lnTo>
                  <a:pt x="75110" y="29629"/>
                </a:lnTo>
                <a:lnTo>
                  <a:pt x="73493" y="46277"/>
                </a:lnTo>
                <a:lnTo>
                  <a:pt x="71822" y="50292"/>
                </a:lnTo>
                <a:lnTo>
                  <a:pt x="75110" y="50292"/>
                </a:lnTo>
                <a:close/>
              </a:path>
              <a:path w="643254" h="76200">
                <a:moveTo>
                  <a:pt x="591911" y="38100"/>
                </a:moveTo>
                <a:lnTo>
                  <a:pt x="583362" y="25146"/>
                </a:lnTo>
                <a:lnTo>
                  <a:pt x="73190" y="25146"/>
                </a:lnTo>
                <a:lnTo>
                  <a:pt x="75110" y="29629"/>
                </a:lnTo>
                <a:lnTo>
                  <a:pt x="75110" y="50292"/>
                </a:lnTo>
                <a:lnTo>
                  <a:pt x="583864" y="50292"/>
                </a:lnTo>
                <a:lnTo>
                  <a:pt x="591911" y="38100"/>
                </a:lnTo>
                <a:close/>
              </a:path>
              <a:path w="643254" h="76200">
                <a:moveTo>
                  <a:pt x="642965" y="38100"/>
                </a:moveTo>
                <a:lnTo>
                  <a:pt x="566765" y="0"/>
                </a:lnTo>
                <a:lnTo>
                  <a:pt x="583362" y="25146"/>
                </a:lnTo>
                <a:lnTo>
                  <a:pt x="591911" y="25146"/>
                </a:lnTo>
                <a:lnTo>
                  <a:pt x="591911" y="63626"/>
                </a:lnTo>
                <a:lnTo>
                  <a:pt x="642965" y="38100"/>
                </a:lnTo>
                <a:close/>
              </a:path>
              <a:path w="643254" h="76200">
                <a:moveTo>
                  <a:pt x="591911" y="63626"/>
                </a:moveTo>
                <a:lnTo>
                  <a:pt x="591911" y="50292"/>
                </a:lnTo>
                <a:lnTo>
                  <a:pt x="583864" y="50292"/>
                </a:lnTo>
                <a:lnTo>
                  <a:pt x="566765" y="76200"/>
                </a:lnTo>
                <a:lnTo>
                  <a:pt x="591911" y="63626"/>
                </a:lnTo>
                <a:close/>
              </a:path>
              <a:path w="643254" h="76200">
                <a:moveTo>
                  <a:pt x="591911" y="38100"/>
                </a:moveTo>
                <a:lnTo>
                  <a:pt x="591911" y="25146"/>
                </a:lnTo>
                <a:lnTo>
                  <a:pt x="583362" y="25146"/>
                </a:lnTo>
                <a:lnTo>
                  <a:pt x="591911" y="38100"/>
                </a:lnTo>
                <a:close/>
              </a:path>
              <a:path w="643254" h="76200">
                <a:moveTo>
                  <a:pt x="591911" y="50292"/>
                </a:moveTo>
                <a:lnTo>
                  <a:pt x="591911" y="38100"/>
                </a:lnTo>
                <a:lnTo>
                  <a:pt x="583864" y="50292"/>
                </a:lnTo>
                <a:lnTo>
                  <a:pt x="591911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0733" y="1883464"/>
          <a:ext cx="6033510" cy="3612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83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16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258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96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7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/>
            <a:r>
              <a:rPr spc="-25" dirty="0"/>
              <a:t>Example </a:t>
            </a:r>
            <a:r>
              <a:rPr spc="-20" dirty="0"/>
              <a:t>of </a:t>
            </a:r>
            <a:r>
              <a:rPr lang="en-US" spc="-20" dirty="0"/>
              <a:t>P</a:t>
            </a:r>
            <a:r>
              <a:rPr spc="-20" dirty="0"/>
              <a:t>artitioning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48DE01E-C792-45CC-9A83-2B7A3C3ED7E7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510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99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2226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349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47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95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188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31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5510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199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2226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6349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047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695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7188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131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5510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71991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2226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6349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0472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6952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97188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61311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72443" y="5165934"/>
            <a:ext cx="645047" cy="76483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73179" y="25146"/>
                </a:moveTo>
                <a:lnTo>
                  <a:pt x="70092" y="17865"/>
                </a:lnTo>
                <a:lnTo>
                  <a:pt x="60944" y="8516"/>
                </a:lnTo>
                <a:lnTo>
                  <a:pt x="48054" y="2473"/>
                </a:lnTo>
                <a:lnTo>
                  <a:pt x="31790" y="506"/>
                </a:lnTo>
                <a:lnTo>
                  <a:pt x="19291" y="5041"/>
                </a:lnTo>
                <a:lnTo>
                  <a:pt x="9162" y="13796"/>
                </a:lnTo>
                <a:lnTo>
                  <a:pt x="2399" y="26179"/>
                </a:lnTo>
                <a:lnTo>
                  <a:pt x="0" y="41597"/>
                </a:lnTo>
                <a:lnTo>
                  <a:pt x="3977" y="55029"/>
                </a:lnTo>
                <a:lnTo>
                  <a:pt x="12383" y="66032"/>
                </a:lnTo>
                <a:lnTo>
                  <a:pt x="24080" y="73468"/>
                </a:lnTo>
                <a:lnTo>
                  <a:pt x="37930" y="76200"/>
                </a:lnTo>
                <a:lnTo>
                  <a:pt x="37930" y="25146"/>
                </a:lnTo>
                <a:lnTo>
                  <a:pt x="73179" y="25146"/>
                </a:lnTo>
                <a:close/>
              </a:path>
              <a:path w="643254" h="76200">
                <a:moveTo>
                  <a:pt x="75131" y="29749"/>
                </a:moveTo>
                <a:lnTo>
                  <a:pt x="73179" y="25146"/>
                </a:lnTo>
                <a:lnTo>
                  <a:pt x="37930" y="25146"/>
                </a:lnTo>
                <a:lnTo>
                  <a:pt x="37930" y="50292"/>
                </a:lnTo>
                <a:lnTo>
                  <a:pt x="71847" y="50292"/>
                </a:lnTo>
                <a:lnTo>
                  <a:pt x="73493" y="46364"/>
                </a:lnTo>
                <a:lnTo>
                  <a:pt x="75131" y="29749"/>
                </a:lnTo>
                <a:close/>
              </a:path>
              <a:path w="643254" h="76200">
                <a:moveTo>
                  <a:pt x="71847" y="50292"/>
                </a:moveTo>
                <a:lnTo>
                  <a:pt x="37930" y="50292"/>
                </a:lnTo>
                <a:lnTo>
                  <a:pt x="37930" y="76200"/>
                </a:lnTo>
                <a:lnTo>
                  <a:pt x="47909" y="74839"/>
                </a:lnTo>
                <a:lnTo>
                  <a:pt x="59160" y="69246"/>
                </a:lnTo>
                <a:lnTo>
                  <a:pt x="67929" y="59642"/>
                </a:lnTo>
                <a:lnTo>
                  <a:pt x="71847" y="50292"/>
                </a:lnTo>
                <a:close/>
              </a:path>
              <a:path w="643254" h="76200">
                <a:moveTo>
                  <a:pt x="75131" y="50292"/>
                </a:moveTo>
                <a:lnTo>
                  <a:pt x="75131" y="29749"/>
                </a:lnTo>
                <a:lnTo>
                  <a:pt x="73493" y="46364"/>
                </a:lnTo>
                <a:lnTo>
                  <a:pt x="71847" y="50292"/>
                </a:lnTo>
                <a:lnTo>
                  <a:pt x="75131" y="50292"/>
                </a:lnTo>
                <a:close/>
              </a:path>
              <a:path w="643254" h="76200">
                <a:moveTo>
                  <a:pt x="591904" y="38100"/>
                </a:moveTo>
                <a:lnTo>
                  <a:pt x="583355" y="25146"/>
                </a:lnTo>
                <a:lnTo>
                  <a:pt x="73179" y="25146"/>
                </a:lnTo>
                <a:lnTo>
                  <a:pt x="75131" y="29749"/>
                </a:lnTo>
                <a:lnTo>
                  <a:pt x="75131" y="50292"/>
                </a:lnTo>
                <a:lnTo>
                  <a:pt x="583857" y="50292"/>
                </a:lnTo>
                <a:lnTo>
                  <a:pt x="591904" y="38100"/>
                </a:lnTo>
                <a:close/>
              </a:path>
              <a:path w="643254" h="76200">
                <a:moveTo>
                  <a:pt x="642958" y="38100"/>
                </a:moveTo>
                <a:lnTo>
                  <a:pt x="566758" y="0"/>
                </a:lnTo>
                <a:lnTo>
                  <a:pt x="583355" y="25146"/>
                </a:lnTo>
                <a:lnTo>
                  <a:pt x="591904" y="25146"/>
                </a:lnTo>
                <a:lnTo>
                  <a:pt x="591904" y="63627"/>
                </a:lnTo>
                <a:lnTo>
                  <a:pt x="642958" y="38100"/>
                </a:lnTo>
                <a:close/>
              </a:path>
              <a:path w="643254" h="76200">
                <a:moveTo>
                  <a:pt x="591904" y="63627"/>
                </a:moveTo>
                <a:lnTo>
                  <a:pt x="591904" y="50292"/>
                </a:lnTo>
                <a:lnTo>
                  <a:pt x="583857" y="50292"/>
                </a:lnTo>
                <a:lnTo>
                  <a:pt x="566758" y="76200"/>
                </a:lnTo>
                <a:lnTo>
                  <a:pt x="591904" y="63627"/>
                </a:lnTo>
                <a:close/>
              </a:path>
              <a:path w="643254" h="76200">
                <a:moveTo>
                  <a:pt x="591904" y="50292"/>
                </a:moveTo>
                <a:lnTo>
                  <a:pt x="591904" y="25146"/>
                </a:lnTo>
                <a:lnTo>
                  <a:pt x="583355" y="25146"/>
                </a:lnTo>
                <a:lnTo>
                  <a:pt x="591904" y="38100"/>
                </a:lnTo>
                <a:lnTo>
                  <a:pt x="591904" y="50292"/>
                </a:lnTo>
                <a:close/>
              </a:path>
              <a:path w="643254" h="76200">
                <a:moveTo>
                  <a:pt x="591904" y="50292"/>
                </a:moveTo>
                <a:lnTo>
                  <a:pt x="591904" y="38100"/>
                </a:lnTo>
                <a:lnTo>
                  <a:pt x="583857" y="50292"/>
                </a:lnTo>
                <a:lnTo>
                  <a:pt x="59190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0733" y="1883464"/>
          <a:ext cx="6033510" cy="3612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83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16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258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96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47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/>
            <a:r>
              <a:rPr spc="-25" dirty="0"/>
              <a:t>Example </a:t>
            </a:r>
            <a:r>
              <a:rPr spc="-20" dirty="0"/>
              <a:t>of </a:t>
            </a:r>
            <a:r>
              <a:rPr lang="en-US" spc="-20" dirty="0"/>
              <a:t>P</a:t>
            </a:r>
            <a:r>
              <a:rPr spc="-20" dirty="0"/>
              <a:t>artitioning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A8CAA26-7FF0-43B7-940E-44104224C317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510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99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2226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349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47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95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188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31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5510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199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2226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6349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047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6952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7188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1311" y="35819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5510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71991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2226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6349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0472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6952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97188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61311" y="443322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36564" y="5165934"/>
            <a:ext cx="645047" cy="76483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73179" y="25146"/>
                </a:moveTo>
                <a:lnTo>
                  <a:pt x="70092" y="17865"/>
                </a:lnTo>
                <a:lnTo>
                  <a:pt x="60944" y="8516"/>
                </a:lnTo>
                <a:lnTo>
                  <a:pt x="48054" y="2473"/>
                </a:lnTo>
                <a:lnTo>
                  <a:pt x="31790" y="506"/>
                </a:lnTo>
                <a:lnTo>
                  <a:pt x="19291" y="5041"/>
                </a:lnTo>
                <a:lnTo>
                  <a:pt x="9162" y="13796"/>
                </a:lnTo>
                <a:lnTo>
                  <a:pt x="2399" y="26179"/>
                </a:lnTo>
                <a:lnTo>
                  <a:pt x="0" y="41597"/>
                </a:lnTo>
                <a:lnTo>
                  <a:pt x="3977" y="55029"/>
                </a:lnTo>
                <a:lnTo>
                  <a:pt x="12383" y="66032"/>
                </a:lnTo>
                <a:lnTo>
                  <a:pt x="24080" y="73468"/>
                </a:lnTo>
                <a:lnTo>
                  <a:pt x="37930" y="76200"/>
                </a:lnTo>
                <a:lnTo>
                  <a:pt x="37930" y="25146"/>
                </a:lnTo>
                <a:lnTo>
                  <a:pt x="73179" y="25146"/>
                </a:lnTo>
                <a:close/>
              </a:path>
              <a:path w="643254" h="76200">
                <a:moveTo>
                  <a:pt x="75131" y="29749"/>
                </a:moveTo>
                <a:lnTo>
                  <a:pt x="73179" y="25146"/>
                </a:lnTo>
                <a:lnTo>
                  <a:pt x="37930" y="25146"/>
                </a:lnTo>
                <a:lnTo>
                  <a:pt x="37930" y="50292"/>
                </a:lnTo>
                <a:lnTo>
                  <a:pt x="71847" y="50292"/>
                </a:lnTo>
                <a:lnTo>
                  <a:pt x="73493" y="46364"/>
                </a:lnTo>
                <a:lnTo>
                  <a:pt x="75131" y="29749"/>
                </a:lnTo>
                <a:close/>
              </a:path>
              <a:path w="643254" h="76200">
                <a:moveTo>
                  <a:pt x="71847" y="50292"/>
                </a:moveTo>
                <a:lnTo>
                  <a:pt x="37930" y="50292"/>
                </a:lnTo>
                <a:lnTo>
                  <a:pt x="37930" y="76200"/>
                </a:lnTo>
                <a:lnTo>
                  <a:pt x="47909" y="74839"/>
                </a:lnTo>
                <a:lnTo>
                  <a:pt x="59160" y="69246"/>
                </a:lnTo>
                <a:lnTo>
                  <a:pt x="67929" y="59642"/>
                </a:lnTo>
                <a:lnTo>
                  <a:pt x="71847" y="50292"/>
                </a:lnTo>
                <a:close/>
              </a:path>
              <a:path w="643254" h="76200">
                <a:moveTo>
                  <a:pt x="75131" y="50292"/>
                </a:moveTo>
                <a:lnTo>
                  <a:pt x="75131" y="29749"/>
                </a:lnTo>
                <a:lnTo>
                  <a:pt x="73493" y="46364"/>
                </a:lnTo>
                <a:lnTo>
                  <a:pt x="71847" y="50292"/>
                </a:lnTo>
                <a:lnTo>
                  <a:pt x="75131" y="50292"/>
                </a:lnTo>
                <a:close/>
              </a:path>
              <a:path w="643254" h="76200">
                <a:moveTo>
                  <a:pt x="591904" y="38100"/>
                </a:moveTo>
                <a:lnTo>
                  <a:pt x="583355" y="25146"/>
                </a:lnTo>
                <a:lnTo>
                  <a:pt x="73179" y="25146"/>
                </a:lnTo>
                <a:lnTo>
                  <a:pt x="75131" y="29749"/>
                </a:lnTo>
                <a:lnTo>
                  <a:pt x="75131" y="50292"/>
                </a:lnTo>
                <a:lnTo>
                  <a:pt x="583857" y="50292"/>
                </a:lnTo>
                <a:lnTo>
                  <a:pt x="591904" y="38100"/>
                </a:lnTo>
                <a:close/>
              </a:path>
              <a:path w="643254" h="76200">
                <a:moveTo>
                  <a:pt x="642958" y="38100"/>
                </a:moveTo>
                <a:lnTo>
                  <a:pt x="566758" y="0"/>
                </a:lnTo>
                <a:lnTo>
                  <a:pt x="583355" y="25146"/>
                </a:lnTo>
                <a:lnTo>
                  <a:pt x="591904" y="25146"/>
                </a:lnTo>
                <a:lnTo>
                  <a:pt x="591904" y="63627"/>
                </a:lnTo>
                <a:lnTo>
                  <a:pt x="642958" y="38100"/>
                </a:lnTo>
                <a:close/>
              </a:path>
              <a:path w="643254" h="76200">
                <a:moveTo>
                  <a:pt x="591904" y="63627"/>
                </a:moveTo>
                <a:lnTo>
                  <a:pt x="591904" y="50292"/>
                </a:lnTo>
                <a:lnTo>
                  <a:pt x="583857" y="50292"/>
                </a:lnTo>
                <a:lnTo>
                  <a:pt x="566758" y="76200"/>
                </a:lnTo>
                <a:lnTo>
                  <a:pt x="591904" y="63627"/>
                </a:lnTo>
                <a:close/>
              </a:path>
              <a:path w="643254" h="76200">
                <a:moveTo>
                  <a:pt x="591904" y="50292"/>
                </a:moveTo>
                <a:lnTo>
                  <a:pt x="591904" y="25146"/>
                </a:lnTo>
                <a:lnTo>
                  <a:pt x="583355" y="25146"/>
                </a:lnTo>
                <a:lnTo>
                  <a:pt x="591904" y="38100"/>
                </a:lnTo>
                <a:lnTo>
                  <a:pt x="591904" y="50292"/>
                </a:lnTo>
                <a:close/>
              </a:path>
              <a:path w="643254" h="76200">
                <a:moveTo>
                  <a:pt x="591904" y="50292"/>
                </a:moveTo>
                <a:lnTo>
                  <a:pt x="591904" y="38100"/>
                </a:lnTo>
                <a:lnTo>
                  <a:pt x="583857" y="50292"/>
                </a:lnTo>
                <a:lnTo>
                  <a:pt x="59190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0734" y="1883464"/>
          <a:ext cx="6514140" cy="3612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6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83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16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258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96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32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/>
            <a:r>
              <a:rPr spc="-25" dirty="0"/>
              <a:t>Example </a:t>
            </a:r>
            <a:r>
              <a:rPr spc="-20" dirty="0"/>
              <a:t>of </a:t>
            </a:r>
            <a:r>
              <a:rPr lang="en-US" spc="-20" dirty="0"/>
              <a:t>P</a:t>
            </a:r>
            <a:r>
              <a:rPr spc="-20" dirty="0"/>
              <a:t>artitioning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C2CB97C-B4DC-4014-BFEB-6EC5C524989F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93738" y="14979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219" y="14979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0454" y="14979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4577" y="14979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8700" y="14979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5180" y="14979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5416" y="14979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9539" y="14979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3738" y="228343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0219" y="228343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0454" y="228343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4577" y="228343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8700" y="228343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5180" y="228343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5416" y="228343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9539" y="228343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3738" y="31247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50219" y="31247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20454" y="31247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84577" y="31247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8700" y="31247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05180" y="31247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75416" y="31247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9539" y="3124755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93738" y="3976013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50219" y="3976013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20454" y="3976013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84577" y="3976013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48700" y="3976013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05180" y="3976013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75416" y="3976013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39539" y="3976013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93738" y="481732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50219" y="481732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20454" y="481732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84577" y="481732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48700" y="481732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05180" y="481732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75416" y="481732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39539" y="4817329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16013"/>
              </p:ext>
            </p:extLst>
          </p:nvPr>
        </p:nvGraphicFramePr>
        <p:xfrm>
          <a:off x="1488961" y="1426252"/>
          <a:ext cx="6033510" cy="4453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83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16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258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535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747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80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>
              <a:lnSpc>
                <a:spcPts val="5276"/>
              </a:lnSpc>
            </a:pPr>
            <a:r>
              <a:rPr spc="-25" dirty="0"/>
              <a:t>Pseudocode</a:t>
            </a:r>
            <a:r>
              <a:rPr spc="-15" dirty="0"/>
              <a:t> </a:t>
            </a:r>
            <a:r>
              <a:rPr spc="-20" dirty="0"/>
              <a:t>for</a:t>
            </a:r>
            <a:r>
              <a:rPr dirty="0"/>
              <a:t> </a:t>
            </a:r>
            <a:r>
              <a:rPr lang="en-US" spc="-25" dirty="0"/>
              <a:t>Q</a:t>
            </a:r>
            <a:r>
              <a:rPr spc="-25" dirty="0"/>
              <a:t>uicksort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B0B9E68-5B63-4C98-A102-91F90AD283A2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671645" y="1614135"/>
            <a:ext cx="5581915" cy="3568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latin typeface="Times New Roman"/>
                <a:cs typeface="Times New Roman"/>
              </a:rPr>
              <a:t>Q</a:t>
            </a:r>
            <a:r>
              <a:rPr sz="2400" spc="-25" dirty="0">
                <a:latin typeface="Times New Roman"/>
                <a:cs typeface="Times New Roman"/>
              </a:rPr>
              <a:t>UICKSORT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p,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71357"/>
            <a:r>
              <a:rPr sz="3200" b="1" spc="-15" dirty="0">
                <a:latin typeface="Times New Roman"/>
                <a:cs typeface="Times New Roman"/>
              </a:rPr>
              <a:t>if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1387954" marR="5096" indent="-458617">
              <a:lnSpc>
                <a:spcPct val="99200"/>
              </a:lnSpc>
              <a:spcBef>
                <a:spcPts val="85"/>
              </a:spcBef>
            </a:pPr>
            <a:r>
              <a:rPr sz="3200" b="1" spc="-20" dirty="0">
                <a:latin typeface="Times New Roman"/>
                <a:cs typeface="Times New Roman"/>
              </a:rPr>
              <a:t>then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ARTITIO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p,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UICKSORT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p,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q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–1) </a:t>
            </a:r>
            <a:r>
              <a:rPr sz="3200" spc="-25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UICKSORT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q+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</a:pPr>
            <a:endParaRPr sz="4000">
              <a:latin typeface="Times New Roman"/>
              <a:cs typeface="Times New Roman"/>
            </a:endParaRPr>
          </a:p>
          <a:p>
            <a:pPr marL="277081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Initia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call: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UICKSORT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484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/>
            <a:r>
              <a:rPr spc="-20" dirty="0"/>
              <a:t>Analysis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lang="en-US" spc="-20" dirty="0"/>
              <a:t>Q</a:t>
            </a:r>
            <a:r>
              <a:rPr spc="-20" dirty="0"/>
              <a:t>uicksort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20AE12E-EB89-4F6A-90CB-3D4120457DC0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89583" y="1931848"/>
            <a:ext cx="6637678" cy="3044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distinct.</a:t>
            </a:r>
            <a:endParaRPr sz="320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461"/>
              </a:lnSpc>
              <a:spcBef>
                <a:spcPts val="120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practice,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better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partitioning algorithms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duplicate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input elements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exist.</a:t>
            </a:r>
            <a:endParaRPr sz="3200">
              <a:latin typeface="Times New Roman"/>
              <a:cs typeface="Times New Roman"/>
            </a:endParaRPr>
          </a:p>
          <a:p>
            <a:pPr marL="238863" marR="162427" indent="-226124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T(n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worst-case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 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array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37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29"/>
              </a:lnSpc>
            </a:pPr>
            <a:r>
              <a:rPr lang="en-US" sz="3600" b="1" spc="-20" dirty="0">
                <a:latin typeface="Times New Roman"/>
                <a:cs typeface="Times New Roman"/>
              </a:rPr>
              <a:t>Quicksort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Divide</a:t>
            </a:r>
            <a:r>
              <a:rPr lang="en-US" sz="3600" spc="5" dirty="0">
                <a:latin typeface="Times New Roman"/>
                <a:cs typeface="Times New Roman"/>
              </a:rPr>
              <a:t> </a:t>
            </a:r>
            <a:r>
              <a:rPr lang="en-US" sz="3600" spc="-20" dirty="0">
                <a:latin typeface="Times New Roman"/>
                <a:cs typeface="Times New Roman"/>
              </a:rPr>
              <a:t>and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conquer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Partitioning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Worst-case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analysis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Intuition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Randomized</a:t>
            </a:r>
            <a:r>
              <a:rPr lang="en-US" sz="3600" spc="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quicksort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buClr>
                <a:srgbClr val="CC0000"/>
              </a:buClr>
              <a:buFont typeface="Times New Roman"/>
              <a:buChar char="•"/>
              <a:tabLst>
                <a:tab pos="1936114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Analysis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792A00-115C-44BF-9382-2EFDDBADB95C}" type="datetime1">
              <a:rPr lang="en-US" smtClean="0"/>
              <a:t>6/12/2016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>
              <a:lnSpc>
                <a:spcPts val="5276"/>
              </a:lnSpc>
            </a:pPr>
            <a:r>
              <a:rPr spc="-25" dirty="0"/>
              <a:t>Worst-</a:t>
            </a:r>
            <a:r>
              <a:rPr lang="en-US" spc="-25" dirty="0"/>
              <a:t>C</a:t>
            </a:r>
            <a:r>
              <a:rPr spc="-25" dirty="0"/>
              <a:t>ase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lang="en-US" spc="-25" dirty="0"/>
              <a:t>Q</a:t>
            </a:r>
            <a:r>
              <a:rPr spc="-25" dirty="0"/>
              <a:t>uicksort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A17FC52-3507-4791-8404-D0904681E59C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5661" y="1624767"/>
            <a:ext cx="7659055" cy="334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Input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reverse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sorted.</a:t>
            </a:r>
            <a:endParaRPr sz="3200">
              <a:latin typeface="Times New Roman"/>
              <a:cs typeface="Times New Roman"/>
            </a:endParaRPr>
          </a:p>
          <a:p>
            <a:pPr marL="238863" indent="-226124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Partition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around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238863" indent="-226124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side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partition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always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  <a:p>
            <a:pPr marL="1478404">
              <a:spcBef>
                <a:spcPts val="1184"/>
              </a:spcBef>
            </a:pP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-26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0)</a:t>
            </a:r>
            <a:r>
              <a:rPr sz="3200" spc="-2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2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200" spc="-25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2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345955">
              <a:spcBef>
                <a:spcPts val="963"/>
              </a:spcBef>
            </a:pP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266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spc="-246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2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36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3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200" spc="-25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2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345955">
              <a:lnSpc>
                <a:spcPts val="3837"/>
              </a:lnSpc>
              <a:spcBef>
                <a:spcPts val="963"/>
              </a:spcBef>
            </a:pP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-26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2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200" spc="-246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2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21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529" y="5069081"/>
            <a:ext cx="134676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9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1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600" spc="-391" baseline="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0563" y="5066769"/>
            <a:ext cx="30717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(arithmetic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series)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643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821" y="608684"/>
            <a:ext cx="6182388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endParaRPr sz="4400" dirty="0">
              <a:latin typeface="Times New Roman"/>
              <a:cs typeface="Times New Roman"/>
            </a:endParaRPr>
          </a:p>
          <a:p>
            <a:pPr marL="273896" marR="1024882" indent="682193">
              <a:lnSpc>
                <a:spcPts val="5567"/>
              </a:lnSpc>
              <a:spcBef>
                <a:spcPts val="416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err="1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Recursion Tree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2246931-CCA9-42AC-9606-D3B2B7D83609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11" name="object 2"/>
          <p:cNvSpPr txBox="1"/>
          <p:nvPr/>
        </p:nvSpPr>
        <p:spPr>
          <a:xfrm>
            <a:off x="832999" y="1327156"/>
            <a:ext cx="6182388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endParaRPr sz="4400" dirty="0">
              <a:latin typeface="Times New Roman"/>
              <a:cs typeface="Times New Roman"/>
            </a:endParaRPr>
          </a:p>
          <a:p>
            <a:pPr marL="273896" marR="1024882" indent="682193">
              <a:lnSpc>
                <a:spcPts val="5567"/>
              </a:lnSpc>
              <a:spcBef>
                <a:spcPts val="416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1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>
              <a:lnSpc>
                <a:spcPts val="5276"/>
              </a:lnSpc>
            </a:pPr>
            <a:r>
              <a:rPr spc="-30" dirty="0"/>
              <a:t>Worst-</a:t>
            </a:r>
            <a:r>
              <a:rPr lang="en-US" spc="-30" dirty="0"/>
              <a:t>C</a:t>
            </a:r>
            <a:r>
              <a:rPr spc="-30" dirty="0"/>
              <a:t>as</a:t>
            </a:r>
            <a:r>
              <a:rPr spc="-20" dirty="0"/>
              <a:t>e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ecursion</a:t>
            </a:r>
            <a:r>
              <a:rPr spc="-15" dirty="0"/>
              <a:t> </a:t>
            </a:r>
            <a:r>
              <a:rPr lang="en-US" spc="-25" dirty="0"/>
              <a:t>T</a:t>
            </a:r>
            <a:r>
              <a:rPr spc="-25" dirty="0"/>
              <a:t>ree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8D28D87-542E-42C4-96E3-7842BE8A4365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13171" y="1475496"/>
            <a:ext cx="5468570" cy="1733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2472">
              <a:spcBef>
                <a:spcPts val="600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  <a:p>
            <a:pPr marL="736973">
              <a:spcBef>
                <a:spcPts val="600"/>
              </a:spcBef>
              <a:spcAft>
                <a:spcPts val="600"/>
              </a:spcAf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813"/>
              </a:spcBef>
              <a:spcAft>
                <a:spcPts val="600"/>
              </a:spcAft>
              <a:tabLst>
                <a:tab pos="1022334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0427" y="2549443"/>
            <a:ext cx="318384" cy="228174"/>
          </a:xfrm>
          <a:custGeom>
            <a:avLst/>
            <a:gdLst/>
            <a:ahLst/>
            <a:cxnLst/>
            <a:rect l="l" t="t" r="r" b="b"/>
            <a:pathLst>
              <a:path w="317500" h="227330">
                <a:moveTo>
                  <a:pt x="0" y="227075"/>
                </a:moveTo>
                <a:lnTo>
                  <a:pt x="31699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2588" y="2549443"/>
            <a:ext cx="490948" cy="228174"/>
          </a:xfrm>
          <a:custGeom>
            <a:avLst/>
            <a:gdLst/>
            <a:ahLst/>
            <a:cxnLst/>
            <a:rect l="l" t="t" r="r" b="b"/>
            <a:pathLst>
              <a:path w="489585" h="227330">
                <a:moveTo>
                  <a:pt x="489204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1418861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>
              <a:lnSpc>
                <a:spcPts val="5276"/>
              </a:lnSpc>
            </a:pPr>
            <a:r>
              <a:rPr spc="-30" dirty="0"/>
              <a:t>Worst-</a:t>
            </a:r>
            <a:r>
              <a:rPr lang="en-US" spc="-30" dirty="0"/>
              <a:t>C</a:t>
            </a:r>
            <a:r>
              <a:rPr spc="-30" dirty="0"/>
              <a:t>as</a:t>
            </a:r>
            <a:r>
              <a:rPr spc="-20" dirty="0"/>
              <a:t>e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ecursion</a:t>
            </a:r>
            <a:r>
              <a:rPr spc="-15" dirty="0"/>
              <a:t> </a:t>
            </a:r>
            <a:r>
              <a:rPr lang="en-US" spc="-25" dirty="0"/>
              <a:t>T</a:t>
            </a:r>
            <a:r>
              <a:rPr spc="-25" dirty="0"/>
              <a:t>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49A9F76-0D12-4379-9E67-055DCAA956D7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700427" y="2549443"/>
            <a:ext cx="318384" cy="228174"/>
          </a:xfrm>
          <a:custGeom>
            <a:avLst/>
            <a:gdLst/>
            <a:ahLst/>
            <a:cxnLst/>
            <a:rect l="l" t="t" r="r" b="b"/>
            <a:pathLst>
              <a:path w="317500" h="227330">
                <a:moveTo>
                  <a:pt x="0" y="227075"/>
                </a:moveTo>
                <a:lnTo>
                  <a:pt x="31699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2588" y="2549443"/>
            <a:ext cx="490948" cy="228174"/>
          </a:xfrm>
          <a:custGeom>
            <a:avLst/>
            <a:gdLst/>
            <a:ahLst/>
            <a:cxnLst/>
            <a:rect l="l" t="t" r="r" b="b"/>
            <a:pathLst>
              <a:path w="489585" h="227330">
                <a:moveTo>
                  <a:pt x="489204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3171" y="1475496"/>
            <a:ext cx="5468570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2472">
              <a:spcBef>
                <a:spcPts val="600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  <a:p>
            <a:pPr marL="736973">
              <a:spcBef>
                <a:spcPts val="600"/>
              </a:spcBef>
              <a:spcAft>
                <a:spcPts val="600"/>
              </a:spcAf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813"/>
              </a:spcBef>
              <a:spcAft>
                <a:spcPts val="600"/>
              </a:spcAft>
              <a:tabLst>
                <a:tab pos="1022334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	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–1)</a:t>
            </a:r>
            <a:endParaRPr sz="3200" dirty="0">
              <a:latin typeface="Times New Roman"/>
              <a:cs typeface="Times New Roman"/>
            </a:endParaRPr>
          </a:p>
          <a:p>
            <a:pPr marL="735699">
              <a:lnSpc>
                <a:spcPts val="3837"/>
              </a:lnSpc>
              <a:spcBef>
                <a:spcPts val="1625"/>
              </a:spcBef>
              <a:tabLst>
                <a:tab pos="1745294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–2)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524" y="3245441"/>
            <a:ext cx="319021" cy="228174"/>
          </a:xfrm>
          <a:custGeom>
            <a:avLst/>
            <a:gdLst/>
            <a:ahLst/>
            <a:cxnLst/>
            <a:rect l="l" t="t" r="r" b="b"/>
            <a:pathLst>
              <a:path w="318135" h="227329">
                <a:moveTo>
                  <a:pt x="0" y="227075"/>
                </a:moveTo>
                <a:lnTo>
                  <a:pt x="31775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5448" y="3245441"/>
            <a:ext cx="490312" cy="228174"/>
          </a:xfrm>
          <a:custGeom>
            <a:avLst/>
            <a:gdLst/>
            <a:ahLst/>
            <a:cxnLst/>
            <a:rect l="l" t="t" r="r" b="b"/>
            <a:pathLst>
              <a:path w="488950" h="227329">
                <a:moveTo>
                  <a:pt x="488442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052938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"/>
          <p:cNvSpPr/>
          <p:nvPr/>
        </p:nvSpPr>
        <p:spPr>
          <a:xfrm>
            <a:off x="1754168" y="1988851"/>
            <a:ext cx="4123383" cy="3911208"/>
          </a:xfrm>
          <a:custGeom>
            <a:avLst/>
            <a:gdLst/>
            <a:ahLst/>
            <a:cxnLst/>
            <a:rect l="l" t="t" r="r" b="b"/>
            <a:pathLst>
              <a:path w="3562985" h="3378200">
                <a:moveTo>
                  <a:pt x="3562921" y="2914745"/>
                </a:moveTo>
                <a:lnTo>
                  <a:pt x="3555224" y="2846451"/>
                </a:lnTo>
                <a:lnTo>
                  <a:pt x="3537076" y="2779831"/>
                </a:lnTo>
                <a:lnTo>
                  <a:pt x="3508517" y="2716192"/>
                </a:lnTo>
                <a:lnTo>
                  <a:pt x="3469588" y="2656841"/>
                </a:lnTo>
                <a:lnTo>
                  <a:pt x="3420332" y="2603087"/>
                </a:lnTo>
                <a:lnTo>
                  <a:pt x="752570" y="119729"/>
                </a:lnTo>
                <a:lnTo>
                  <a:pt x="695338" y="74550"/>
                </a:lnTo>
                <a:lnTo>
                  <a:pt x="633320" y="40030"/>
                </a:lnTo>
                <a:lnTo>
                  <a:pt x="567808" y="16125"/>
                </a:lnTo>
                <a:lnTo>
                  <a:pt x="500098" y="2795"/>
                </a:lnTo>
                <a:lnTo>
                  <a:pt x="431482" y="0"/>
                </a:lnTo>
                <a:lnTo>
                  <a:pt x="397239" y="2539"/>
                </a:lnTo>
                <a:lnTo>
                  <a:pt x="329691" y="15467"/>
                </a:lnTo>
                <a:lnTo>
                  <a:pt x="264473" y="38826"/>
                </a:lnTo>
                <a:lnTo>
                  <a:pt x="202878" y="72575"/>
                </a:lnTo>
                <a:lnTo>
                  <a:pt x="146200" y="116672"/>
                </a:lnTo>
                <a:lnTo>
                  <a:pt x="96083" y="170422"/>
                </a:lnTo>
                <a:lnTo>
                  <a:pt x="56091" y="230064"/>
                </a:lnTo>
                <a:lnTo>
                  <a:pt x="26801" y="293917"/>
                </a:lnTo>
                <a:lnTo>
                  <a:pt x="8151" y="360673"/>
                </a:lnTo>
                <a:lnTo>
                  <a:pt x="84" y="429025"/>
                </a:lnTo>
                <a:lnTo>
                  <a:pt x="0" y="463391"/>
                </a:lnTo>
                <a:lnTo>
                  <a:pt x="2539" y="497665"/>
                </a:lnTo>
                <a:lnTo>
                  <a:pt x="15457" y="565285"/>
                </a:lnTo>
                <a:lnTo>
                  <a:pt x="38778" y="630578"/>
                </a:lnTo>
                <a:lnTo>
                  <a:pt x="72444" y="692237"/>
                </a:lnTo>
                <a:lnTo>
                  <a:pt x="116394" y="748953"/>
                </a:lnTo>
                <a:lnTo>
                  <a:pt x="2809970" y="3258407"/>
                </a:lnTo>
                <a:lnTo>
                  <a:pt x="2867223" y="3303585"/>
                </a:lnTo>
                <a:lnTo>
                  <a:pt x="2929299" y="3338106"/>
                </a:lnTo>
                <a:lnTo>
                  <a:pt x="2994896" y="3362010"/>
                </a:lnTo>
                <a:lnTo>
                  <a:pt x="3062710" y="3375340"/>
                </a:lnTo>
                <a:lnTo>
                  <a:pt x="3131439" y="3378136"/>
                </a:lnTo>
                <a:lnTo>
                  <a:pt x="3165739" y="3375597"/>
                </a:lnTo>
                <a:lnTo>
                  <a:pt x="3233396" y="3362669"/>
                </a:lnTo>
                <a:lnTo>
                  <a:pt x="3298710" y="3339310"/>
                </a:lnTo>
                <a:lnTo>
                  <a:pt x="3360377" y="3305561"/>
                </a:lnTo>
                <a:lnTo>
                  <a:pt x="3417096" y="3261463"/>
                </a:lnTo>
                <a:lnTo>
                  <a:pt x="3467116" y="3207713"/>
                </a:lnTo>
                <a:lnTo>
                  <a:pt x="3506960" y="3148071"/>
                </a:lnTo>
                <a:lnTo>
                  <a:pt x="3536168" y="3084218"/>
                </a:lnTo>
                <a:lnTo>
                  <a:pt x="3554780" y="3017462"/>
                </a:lnTo>
                <a:lnTo>
                  <a:pt x="3562837" y="2949110"/>
                </a:lnTo>
                <a:lnTo>
                  <a:pt x="3562921" y="291474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>
              <a:lnSpc>
                <a:spcPts val="5276"/>
              </a:lnSpc>
            </a:pPr>
            <a:r>
              <a:rPr spc="-30" dirty="0"/>
              <a:t>Worst-</a:t>
            </a:r>
            <a:r>
              <a:rPr lang="en-US" spc="-30" dirty="0"/>
              <a:t>C</a:t>
            </a:r>
            <a:r>
              <a:rPr spc="-30" dirty="0"/>
              <a:t>as</a:t>
            </a:r>
            <a:r>
              <a:rPr spc="-20" dirty="0"/>
              <a:t>e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ecursion</a:t>
            </a:r>
            <a:r>
              <a:rPr spc="-15" dirty="0"/>
              <a:t> </a:t>
            </a:r>
            <a:r>
              <a:rPr lang="en-US" spc="-25" dirty="0"/>
              <a:t>T</a:t>
            </a:r>
            <a:r>
              <a:rPr spc="-25" dirty="0"/>
              <a:t>ree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E1F4BD8-A1CC-4164-82F6-AE094A788D9D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937560" y="1475496"/>
            <a:ext cx="4744564" cy="105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601">
              <a:spcBef>
                <a:spcPts val="600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600"/>
              </a:spcBef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172" y="2762964"/>
            <a:ext cx="7265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0427" y="2549443"/>
            <a:ext cx="318384" cy="228174"/>
          </a:xfrm>
          <a:custGeom>
            <a:avLst/>
            <a:gdLst/>
            <a:ahLst/>
            <a:cxnLst/>
            <a:rect l="l" t="t" r="r" b="b"/>
            <a:pathLst>
              <a:path w="317500" h="227330">
                <a:moveTo>
                  <a:pt x="0" y="227075"/>
                </a:moveTo>
                <a:lnTo>
                  <a:pt x="31699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2588" y="2549443"/>
            <a:ext cx="490948" cy="228174"/>
          </a:xfrm>
          <a:custGeom>
            <a:avLst/>
            <a:gdLst/>
            <a:ahLst/>
            <a:cxnLst/>
            <a:rect l="l" t="t" r="r" b="b"/>
            <a:pathLst>
              <a:path w="489585" h="227330">
                <a:moveTo>
                  <a:pt x="489204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36031" y="2632332"/>
            <a:ext cx="2099427" cy="139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286636">
              <a:lnSpc>
                <a:spcPct val="142200"/>
              </a:lnSpc>
              <a:tabLst>
                <a:tab pos="1022334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–1)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	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–2)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2524" y="3245441"/>
            <a:ext cx="319021" cy="228174"/>
          </a:xfrm>
          <a:custGeom>
            <a:avLst/>
            <a:gdLst/>
            <a:ahLst/>
            <a:cxnLst/>
            <a:rect l="l" t="t" r="r" b="b"/>
            <a:pathLst>
              <a:path w="318135" h="227329">
                <a:moveTo>
                  <a:pt x="0" y="227075"/>
                </a:moveTo>
                <a:lnTo>
                  <a:pt x="31775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5448" y="3245441"/>
            <a:ext cx="490312" cy="228174"/>
          </a:xfrm>
          <a:custGeom>
            <a:avLst/>
            <a:gdLst/>
            <a:ahLst/>
            <a:cxnLst/>
            <a:rect l="l" t="t" r="r" b="b"/>
            <a:pathLst>
              <a:path w="488950" h="227329">
                <a:moveTo>
                  <a:pt x="488442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12380" y="4177905"/>
            <a:ext cx="7265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0793" y="5242155"/>
            <a:ext cx="802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99635" y="3964383"/>
            <a:ext cx="319021" cy="228174"/>
          </a:xfrm>
          <a:custGeom>
            <a:avLst/>
            <a:gdLst/>
            <a:ahLst/>
            <a:cxnLst/>
            <a:rect l="l" t="t" r="r" b="b"/>
            <a:pathLst>
              <a:path w="318135" h="227329">
                <a:moveTo>
                  <a:pt x="0" y="227075"/>
                </a:moveTo>
                <a:lnTo>
                  <a:pt x="31775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1797" y="3964383"/>
            <a:ext cx="490948" cy="228174"/>
          </a:xfrm>
          <a:custGeom>
            <a:avLst/>
            <a:gdLst/>
            <a:ahLst/>
            <a:cxnLst/>
            <a:rect l="l" t="t" r="r" b="b"/>
            <a:pathLst>
              <a:path w="489585" h="227329">
                <a:moveTo>
                  <a:pt x="489203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824" y="4920424"/>
            <a:ext cx="490948" cy="228174"/>
          </a:xfrm>
          <a:custGeom>
            <a:avLst/>
            <a:gdLst/>
            <a:ahLst/>
            <a:cxnLst/>
            <a:rect l="l" t="t" r="r" b="b"/>
            <a:pathLst>
              <a:path w="489585" h="227329">
                <a:moveTo>
                  <a:pt x="489203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6"/>
          <p:cNvSpPr txBox="1"/>
          <p:nvPr/>
        </p:nvSpPr>
        <p:spPr>
          <a:xfrm rot="3103072">
            <a:off x="4224451" y="4259437"/>
            <a:ext cx="637196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6053888" y="2455844"/>
            <a:ext cx="1335941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5111"/>
              </a:lnSpc>
              <a:tabLst>
                <a:tab pos="1188583" algn="l"/>
              </a:tabLst>
            </a:pP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4300" spc="-435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	</a:t>
            </a:r>
            <a:r>
              <a:rPr sz="4300" spc="-371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endParaRPr sz="4300" dirty="0">
              <a:latin typeface="Symbol"/>
              <a:cs typeface="Symbo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7020504" y="2558210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18"/>
          <p:cNvSpPr txBox="1"/>
          <p:nvPr/>
        </p:nvSpPr>
        <p:spPr>
          <a:xfrm>
            <a:off x="5089491" y="3069421"/>
            <a:ext cx="70426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71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5563302" y="2610533"/>
            <a:ext cx="490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27" name="object 20"/>
          <p:cNvSpPr txBox="1"/>
          <p:nvPr/>
        </p:nvSpPr>
        <p:spPr>
          <a:xfrm>
            <a:off x="5223286" y="2228567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50464" y="2571393"/>
            <a:ext cx="3279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84204" y="2454514"/>
            <a:ext cx="87848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4800" spc="-35" dirty="0">
                <a:solidFill>
                  <a:srgbClr val="008480"/>
                </a:solidFill>
                <a:latin typeface="Symbol"/>
                <a:cs typeface="Symbol"/>
              </a:rPr>
              <a:t>  </a:t>
            </a:r>
            <a:r>
              <a:rPr sz="4800" spc="-35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endParaRPr sz="4800" dirty="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81798" y="2762830"/>
            <a:ext cx="781315" cy="430855"/>
          </a:xfrm>
          <a:custGeom>
            <a:avLst/>
            <a:gdLst/>
            <a:ahLst/>
            <a:cxnLst/>
            <a:rect l="l" t="t" r="r" b="b"/>
            <a:pathLst>
              <a:path w="779145" h="429260">
                <a:moveTo>
                  <a:pt x="27940" y="367219"/>
                </a:moveTo>
                <a:lnTo>
                  <a:pt x="16001" y="334518"/>
                </a:lnTo>
                <a:lnTo>
                  <a:pt x="0" y="429006"/>
                </a:lnTo>
                <a:lnTo>
                  <a:pt x="22097" y="417562"/>
                </a:lnTo>
                <a:lnTo>
                  <a:pt x="22097" y="374142"/>
                </a:lnTo>
                <a:lnTo>
                  <a:pt x="23621" y="372618"/>
                </a:lnTo>
                <a:lnTo>
                  <a:pt x="27940" y="367219"/>
                </a:lnTo>
                <a:close/>
              </a:path>
              <a:path w="779145" h="429260">
                <a:moveTo>
                  <a:pt x="51374" y="383311"/>
                </a:moveTo>
                <a:lnTo>
                  <a:pt x="33527" y="382524"/>
                </a:lnTo>
                <a:lnTo>
                  <a:pt x="27940" y="367219"/>
                </a:lnTo>
                <a:lnTo>
                  <a:pt x="23621" y="372618"/>
                </a:lnTo>
                <a:lnTo>
                  <a:pt x="22097" y="374142"/>
                </a:lnTo>
                <a:lnTo>
                  <a:pt x="44957" y="390906"/>
                </a:lnTo>
                <a:lnTo>
                  <a:pt x="45720" y="390144"/>
                </a:lnTo>
                <a:lnTo>
                  <a:pt x="51374" y="383311"/>
                </a:lnTo>
                <a:close/>
              </a:path>
              <a:path w="779145" h="429260">
                <a:moveTo>
                  <a:pt x="85344" y="384810"/>
                </a:moveTo>
                <a:lnTo>
                  <a:pt x="51374" y="383311"/>
                </a:lnTo>
                <a:lnTo>
                  <a:pt x="45720" y="390144"/>
                </a:lnTo>
                <a:lnTo>
                  <a:pt x="44957" y="390906"/>
                </a:lnTo>
                <a:lnTo>
                  <a:pt x="22097" y="374142"/>
                </a:lnTo>
                <a:lnTo>
                  <a:pt x="22097" y="417562"/>
                </a:lnTo>
                <a:lnTo>
                  <a:pt x="85344" y="384810"/>
                </a:lnTo>
                <a:close/>
              </a:path>
              <a:path w="779145" h="429260">
                <a:moveTo>
                  <a:pt x="778763" y="28956"/>
                </a:moveTo>
                <a:lnTo>
                  <a:pt x="778001" y="0"/>
                </a:lnTo>
                <a:lnTo>
                  <a:pt x="749045" y="762"/>
                </a:lnTo>
                <a:lnTo>
                  <a:pt x="719327" y="2286"/>
                </a:lnTo>
                <a:lnTo>
                  <a:pt x="661415" y="7620"/>
                </a:lnTo>
                <a:lnTo>
                  <a:pt x="603503" y="16002"/>
                </a:lnTo>
                <a:lnTo>
                  <a:pt x="547115" y="28956"/>
                </a:lnTo>
                <a:lnTo>
                  <a:pt x="491490" y="44958"/>
                </a:lnTo>
                <a:lnTo>
                  <a:pt x="436625" y="64008"/>
                </a:lnTo>
                <a:lnTo>
                  <a:pt x="384047" y="86106"/>
                </a:lnTo>
                <a:lnTo>
                  <a:pt x="307085" y="125729"/>
                </a:lnTo>
                <a:lnTo>
                  <a:pt x="257555" y="155447"/>
                </a:lnTo>
                <a:lnTo>
                  <a:pt x="210311" y="188976"/>
                </a:lnTo>
                <a:lnTo>
                  <a:pt x="164591" y="224790"/>
                </a:lnTo>
                <a:lnTo>
                  <a:pt x="121920" y="263652"/>
                </a:lnTo>
                <a:lnTo>
                  <a:pt x="60959" y="326897"/>
                </a:lnTo>
                <a:lnTo>
                  <a:pt x="27940" y="367219"/>
                </a:lnTo>
                <a:lnTo>
                  <a:pt x="33527" y="382524"/>
                </a:lnTo>
                <a:lnTo>
                  <a:pt x="51374" y="383311"/>
                </a:lnTo>
                <a:lnTo>
                  <a:pt x="82295" y="345947"/>
                </a:lnTo>
                <a:lnTo>
                  <a:pt x="120395" y="304800"/>
                </a:lnTo>
                <a:lnTo>
                  <a:pt x="161544" y="265176"/>
                </a:lnTo>
                <a:lnTo>
                  <a:pt x="227075" y="211835"/>
                </a:lnTo>
                <a:lnTo>
                  <a:pt x="272795" y="179832"/>
                </a:lnTo>
                <a:lnTo>
                  <a:pt x="345185" y="137160"/>
                </a:lnTo>
                <a:lnTo>
                  <a:pt x="395477" y="112014"/>
                </a:lnTo>
                <a:lnTo>
                  <a:pt x="446531" y="90678"/>
                </a:lnTo>
                <a:lnTo>
                  <a:pt x="499871" y="71628"/>
                </a:lnTo>
                <a:lnTo>
                  <a:pt x="553211" y="56387"/>
                </a:lnTo>
                <a:lnTo>
                  <a:pt x="608075" y="44196"/>
                </a:lnTo>
                <a:lnTo>
                  <a:pt x="664463" y="35814"/>
                </a:lnTo>
                <a:lnTo>
                  <a:pt x="720851" y="30479"/>
                </a:lnTo>
                <a:lnTo>
                  <a:pt x="749045" y="28956"/>
                </a:lnTo>
                <a:lnTo>
                  <a:pt x="778763" y="289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4802198" y="2189966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2019" y="2790644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79102" y="2193250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9094" y="279949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21499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2"/>
          <p:cNvSpPr/>
          <p:nvPr/>
        </p:nvSpPr>
        <p:spPr>
          <a:xfrm>
            <a:off x="959992" y="2358234"/>
            <a:ext cx="85964" cy="3212297"/>
          </a:xfrm>
          <a:custGeom>
            <a:avLst/>
            <a:gdLst/>
            <a:ahLst/>
            <a:cxnLst/>
            <a:rect l="l" t="t" r="r" b="b"/>
            <a:pathLst>
              <a:path w="85725" h="3200400">
                <a:moveTo>
                  <a:pt x="85344" y="85343"/>
                </a:moveTo>
                <a:lnTo>
                  <a:pt x="42672" y="0"/>
                </a:lnTo>
                <a:lnTo>
                  <a:pt x="0" y="85343"/>
                </a:lnTo>
                <a:lnTo>
                  <a:pt x="28193" y="66715"/>
                </a:lnTo>
                <a:lnTo>
                  <a:pt x="28193" y="57150"/>
                </a:lnTo>
                <a:lnTo>
                  <a:pt x="57150" y="57150"/>
                </a:lnTo>
                <a:lnTo>
                  <a:pt x="57150" y="66715"/>
                </a:lnTo>
                <a:lnTo>
                  <a:pt x="85344" y="85343"/>
                </a:lnTo>
                <a:close/>
              </a:path>
              <a:path w="85725" h="3200400">
                <a:moveTo>
                  <a:pt x="42672" y="3143250"/>
                </a:moveTo>
                <a:lnTo>
                  <a:pt x="0" y="3114294"/>
                </a:lnTo>
                <a:lnTo>
                  <a:pt x="28194" y="3171185"/>
                </a:lnTo>
                <a:lnTo>
                  <a:pt x="28194" y="3143250"/>
                </a:lnTo>
                <a:lnTo>
                  <a:pt x="42672" y="3143250"/>
                </a:lnTo>
                <a:close/>
              </a:path>
              <a:path w="85725" h="3200400">
                <a:moveTo>
                  <a:pt x="42672" y="57150"/>
                </a:moveTo>
                <a:lnTo>
                  <a:pt x="28193" y="57150"/>
                </a:lnTo>
                <a:lnTo>
                  <a:pt x="28193" y="66715"/>
                </a:lnTo>
                <a:lnTo>
                  <a:pt x="42672" y="57150"/>
                </a:lnTo>
                <a:close/>
              </a:path>
              <a:path w="85725" h="3200400">
                <a:moveTo>
                  <a:pt x="57150" y="3133425"/>
                </a:moveTo>
                <a:lnTo>
                  <a:pt x="57150" y="66715"/>
                </a:lnTo>
                <a:lnTo>
                  <a:pt x="42672" y="57150"/>
                </a:lnTo>
                <a:lnTo>
                  <a:pt x="28193" y="66715"/>
                </a:lnTo>
                <a:lnTo>
                  <a:pt x="28194" y="3133425"/>
                </a:lnTo>
                <a:lnTo>
                  <a:pt x="42672" y="3143250"/>
                </a:lnTo>
                <a:lnTo>
                  <a:pt x="57150" y="3133425"/>
                </a:lnTo>
                <a:close/>
              </a:path>
              <a:path w="85725" h="3200400">
                <a:moveTo>
                  <a:pt x="57150" y="3171185"/>
                </a:moveTo>
                <a:lnTo>
                  <a:pt x="57150" y="3143250"/>
                </a:lnTo>
                <a:lnTo>
                  <a:pt x="28194" y="3143250"/>
                </a:lnTo>
                <a:lnTo>
                  <a:pt x="28194" y="3171185"/>
                </a:lnTo>
                <a:lnTo>
                  <a:pt x="42672" y="3200400"/>
                </a:lnTo>
                <a:lnTo>
                  <a:pt x="57150" y="3171185"/>
                </a:lnTo>
                <a:close/>
              </a:path>
              <a:path w="85725" h="3200400">
                <a:moveTo>
                  <a:pt x="57150" y="66715"/>
                </a:moveTo>
                <a:lnTo>
                  <a:pt x="57150" y="57150"/>
                </a:lnTo>
                <a:lnTo>
                  <a:pt x="42672" y="57150"/>
                </a:lnTo>
                <a:lnTo>
                  <a:pt x="57150" y="66715"/>
                </a:lnTo>
                <a:close/>
              </a:path>
              <a:path w="85725" h="3200400">
                <a:moveTo>
                  <a:pt x="85344" y="3114294"/>
                </a:moveTo>
                <a:lnTo>
                  <a:pt x="42672" y="3143250"/>
                </a:lnTo>
                <a:lnTo>
                  <a:pt x="57150" y="3143250"/>
                </a:lnTo>
                <a:lnTo>
                  <a:pt x="57150" y="3171185"/>
                </a:lnTo>
                <a:lnTo>
                  <a:pt x="85344" y="311429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"/>
          <p:cNvSpPr/>
          <p:nvPr/>
        </p:nvSpPr>
        <p:spPr>
          <a:xfrm>
            <a:off x="1754168" y="1988851"/>
            <a:ext cx="4123383" cy="3911208"/>
          </a:xfrm>
          <a:custGeom>
            <a:avLst/>
            <a:gdLst/>
            <a:ahLst/>
            <a:cxnLst/>
            <a:rect l="l" t="t" r="r" b="b"/>
            <a:pathLst>
              <a:path w="3562985" h="3378200">
                <a:moveTo>
                  <a:pt x="3562921" y="2914745"/>
                </a:moveTo>
                <a:lnTo>
                  <a:pt x="3555224" y="2846451"/>
                </a:lnTo>
                <a:lnTo>
                  <a:pt x="3537076" y="2779831"/>
                </a:lnTo>
                <a:lnTo>
                  <a:pt x="3508517" y="2716192"/>
                </a:lnTo>
                <a:lnTo>
                  <a:pt x="3469588" y="2656841"/>
                </a:lnTo>
                <a:lnTo>
                  <a:pt x="3420332" y="2603087"/>
                </a:lnTo>
                <a:lnTo>
                  <a:pt x="752570" y="119729"/>
                </a:lnTo>
                <a:lnTo>
                  <a:pt x="695338" y="74550"/>
                </a:lnTo>
                <a:lnTo>
                  <a:pt x="633320" y="40030"/>
                </a:lnTo>
                <a:lnTo>
                  <a:pt x="567808" y="16125"/>
                </a:lnTo>
                <a:lnTo>
                  <a:pt x="500098" y="2795"/>
                </a:lnTo>
                <a:lnTo>
                  <a:pt x="431482" y="0"/>
                </a:lnTo>
                <a:lnTo>
                  <a:pt x="397239" y="2539"/>
                </a:lnTo>
                <a:lnTo>
                  <a:pt x="329691" y="15467"/>
                </a:lnTo>
                <a:lnTo>
                  <a:pt x="264473" y="38826"/>
                </a:lnTo>
                <a:lnTo>
                  <a:pt x="202878" y="72575"/>
                </a:lnTo>
                <a:lnTo>
                  <a:pt x="146200" y="116672"/>
                </a:lnTo>
                <a:lnTo>
                  <a:pt x="96083" y="170422"/>
                </a:lnTo>
                <a:lnTo>
                  <a:pt x="56091" y="230064"/>
                </a:lnTo>
                <a:lnTo>
                  <a:pt x="26801" y="293917"/>
                </a:lnTo>
                <a:lnTo>
                  <a:pt x="8151" y="360673"/>
                </a:lnTo>
                <a:lnTo>
                  <a:pt x="84" y="429025"/>
                </a:lnTo>
                <a:lnTo>
                  <a:pt x="0" y="463391"/>
                </a:lnTo>
                <a:lnTo>
                  <a:pt x="2539" y="497665"/>
                </a:lnTo>
                <a:lnTo>
                  <a:pt x="15457" y="565285"/>
                </a:lnTo>
                <a:lnTo>
                  <a:pt x="38778" y="630578"/>
                </a:lnTo>
                <a:lnTo>
                  <a:pt x="72444" y="692237"/>
                </a:lnTo>
                <a:lnTo>
                  <a:pt x="116394" y="748953"/>
                </a:lnTo>
                <a:lnTo>
                  <a:pt x="2809970" y="3258407"/>
                </a:lnTo>
                <a:lnTo>
                  <a:pt x="2867223" y="3303585"/>
                </a:lnTo>
                <a:lnTo>
                  <a:pt x="2929299" y="3338106"/>
                </a:lnTo>
                <a:lnTo>
                  <a:pt x="2994896" y="3362010"/>
                </a:lnTo>
                <a:lnTo>
                  <a:pt x="3062710" y="3375340"/>
                </a:lnTo>
                <a:lnTo>
                  <a:pt x="3131439" y="3378136"/>
                </a:lnTo>
                <a:lnTo>
                  <a:pt x="3165739" y="3375597"/>
                </a:lnTo>
                <a:lnTo>
                  <a:pt x="3233396" y="3362669"/>
                </a:lnTo>
                <a:lnTo>
                  <a:pt x="3298710" y="3339310"/>
                </a:lnTo>
                <a:lnTo>
                  <a:pt x="3360377" y="3305561"/>
                </a:lnTo>
                <a:lnTo>
                  <a:pt x="3417096" y="3261463"/>
                </a:lnTo>
                <a:lnTo>
                  <a:pt x="3467116" y="3207713"/>
                </a:lnTo>
                <a:lnTo>
                  <a:pt x="3506960" y="3148071"/>
                </a:lnTo>
                <a:lnTo>
                  <a:pt x="3536168" y="3084218"/>
                </a:lnTo>
                <a:lnTo>
                  <a:pt x="3554780" y="3017462"/>
                </a:lnTo>
                <a:lnTo>
                  <a:pt x="3562837" y="2949110"/>
                </a:lnTo>
                <a:lnTo>
                  <a:pt x="3562921" y="291474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>
              <a:lnSpc>
                <a:spcPts val="5276"/>
              </a:lnSpc>
            </a:pPr>
            <a:r>
              <a:rPr spc="-30" dirty="0"/>
              <a:t>Worst-</a:t>
            </a:r>
            <a:r>
              <a:rPr lang="en-US" spc="-30" dirty="0"/>
              <a:t>C</a:t>
            </a:r>
            <a:r>
              <a:rPr spc="-30" dirty="0"/>
              <a:t>as</a:t>
            </a:r>
            <a:r>
              <a:rPr spc="-20" dirty="0"/>
              <a:t>e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ecursion</a:t>
            </a:r>
            <a:r>
              <a:rPr spc="-15" dirty="0"/>
              <a:t> </a:t>
            </a:r>
            <a:r>
              <a:rPr lang="en-US" spc="-25" dirty="0"/>
              <a:t>T</a:t>
            </a:r>
            <a:r>
              <a:rPr spc="-25" dirty="0"/>
              <a:t>ree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95E291A-DD96-41DB-BA6C-04A93822A9F5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937560" y="1475496"/>
            <a:ext cx="4744564" cy="105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601">
              <a:spcBef>
                <a:spcPts val="600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600"/>
              </a:spcBef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172" y="2762964"/>
            <a:ext cx="805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(1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0427" y="2549443"/>
            <a:ext cx="318384" cy="228174"/>
          </a:xfrm>
          <a:custGeom>
            <a:avLst/>
            <a:gdLst/>
            <a:ahLst/>
            <a:cxnLst/>
            <a:rect l="l" t="t" r="r" b="b"/>
            <a:pathLst>
              <a:path w="317500" h="227330">
                <a:moveTo>
                  <a:pt x="0" y="227075"/>
                </a:moveTo>
                <a:lnTo>
                  <a:pt x="31699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2588" y="2549443"/>
            <a:ext cx="490948" cy="228174"/>
          </a:xfrm>
          <a:custGeom>
            <a:avLst/>
            <a:gdLst/>
            <a:ahLst/>
            <a:cxnLst/>
            <a:rect l="l" t="t" r="r" b="b"/>
            <a:pathLst>
              <a:path w="489585" h="227330">
                <a:moveTo>
                  <a:pt x="489204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36031" y="2632332"/>
            <a:ext cx="2099427" cy="139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286636">
              <a:lnSpc>
                <a:spcPct val="142200"/>
              </a:lnSpc>
              <a:tabLst>
                <a:tab pos="1022334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–1) </a:t>
            </a:r>
            <a:r>
              <a:rPr lang="en-US"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(1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–2)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2524" y="3245441"/>
            <a:ext cx="319021" cy="228174"/>
          </a:xfrm>
          <a:custGeom>
            <a:avLst/>
            <a:gdLst/>
            <a:ahLst/>
            <a:cxnLst/>
            <a:rect l="l" t="t" r="r" b="b"/>
            <a:pathLst>
              <a:path w="318135" h="227329">
                <a:moveTo>
                  <a:pt x="0" y="227075"/>
                </a:moveTo>
                <a:lnTo>
                  <a:pt x="31775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5448" y="3245441"/>
            <a:ext cx="490312" cy="228174"/>
          </a:xfrm>
          <a:custGeom>
            <a:avLst/>
            <a:gdLst/>
            <a:ahLst/>
            <a:cxnLst/>
            <a:rect l="l" t="t" r="r" b="b"/>
            <a:pathLst>
              <a:path w="488950" h="227329">
                <a:moveTo>
                  <a:pt x="488442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12380" y="4177905"/>
            <a:ext cx="80627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(1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0793" y="5242155"/>
            <a:ext cx="802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99635" y="3964383"/>
            <a:ext cx="319021" cy="228174"/>
          </a:xfrm>
          <a:custGeom>
            <a:avLst/>
            <a:gdLst/>
            <a:ahLst/>
            <a:cxnLst/>
            <a:rect l="l" t="t" r="r" b="b"/>
            <a:pathLst>
              <a:path w="318135" h="227329">
                <a:moveTo>
                  <a:pt x="0" y="227075"/>
                </a:moveTo>
                <a:lnTo>
                  <a:pt x="31775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1797" y="3964383"/>
            <a:ext cx="490948" cy="228174"/>
          </a:xfrm>
          <a:custGeom>
            <a:avLst/>
            <a:gdLst/>
            <a:ahLst/>
            <a:cxnLst/>
            <a:rect l="l" t="t" r="r" b="b"/>
            <a:pathLst>
              <a:path w="489585" h="227329">
                <a:moveTo>
                  <a:pt x="489203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824" y="4920424"/>
            <a:ext cx="490948" cy="228174"/>
          </a:xfrm>
          <a:custGeom>
            <a:avLst/>
            <a:gdLst/>
            <a:ahLst/>
            <a:cxnLst/>
            <a:rect l="l" t="t" r="r" b="b"/>
            <a:pathLst>
              <a:path w="489585" h="227329">
                <a:moveTo>
                  <a:pt x="489203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6"/>
          <p:cNvSpPr txBox="1"/>
          <p:nvPr/>
        </p:nvSpPr>
        <p:spPr>
          <a:xfrm rot="3103072">
            <a:off x="4224451" y="4259437"/>
            <a:ext cx="637196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6053888" y="2455844"/>
            <a:ext cx="1335941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5111"/>
              </a:lnSpc>
              <a:tabLst>
                <a:tab pos="1188583" algn="l"/>
              </a:tabLst>
            </a:pP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4300" spc="-435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	</a:t>
            </a:r>
            <a:r>
              <a:rPr sz="4300" spc="-371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endParaRPr sz="4300" dirty="0">
              <a:latin typeface="Symbol"/>
              <a:cs typeface="Symbo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7020504" y="2558210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18"/>
          <p:cNvSpPr txBox="1"/>
          <p:nvPr/>
        </p:nvSpPr>
        <p:spPr>
          <a:xfrm>
            <a:off x="5089491" y="3069421"/>
            <a:ext cx="70426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71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5563302" y="2610533"/>
            <a:ext cx="490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27" name="object 20"/>
          <p:cNvSpPr txBox="1"/>
          <p:nvPr/>
        </p:nvSpPr>
        <p:spPr>
          <a:xfrm>
            <a:off x="5223286" y="2228567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50464" y="2571393"/>
            <a:ext cx="3279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84204" y="2454514"/>
            <a:ext cx="87848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4800" spc="-35" dirty="0">
                <a:solidFill>
                  <a:srgbClr val="008480"/>
                </a:solidFill>
                <a:latin typeface="Symbol"/>
                <a:cs typeface="Symbol"/>
              </a:rPr>
              <a:t>  </a:t>
            </a:r>
            <a:r>
              <a:rPr sz="4800" spc="-35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endParaRPr sz="4800" dirty="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81798" y="2762830"/>
            <a:ext cx="781315" cy="430855"/>
          </a:xfrm>
          <a:custGeom>
            <a:avLst/>
            <a:gdLst/>
            <a:ahLst/>
            <a:cxnLst/>
            <a:rect l="l" t="t" r="r" b="b"/>
            <a:pathLst>
              <a:path w="779145" h="429260">
                <a:moveTo>
                  <a:pt x="27940" y="367219"/>
                </a:moveTo>
                <a:lnTo>
                  <a:pt x="16001" y="334518"/>
                </a:lnTo>
                <a:lnTo>
                  <a:pt x="0" y="429006"/>
                </a:lnTo>
                <a:lnTo>
                  <a:pt x="22097" y="417562"/>
                </a:lnTo>
                <a:lnTo>
                  <a:pt x="22097" y="374142"/>
                </a:lnTo>
                <a:lnTo>
                  <a:pt x="23621" y="372618"/>
                </a:lnTo>
                <a:lnTo>
                  <a:pt x="27940" y="367219"/>
                </a:lnTo>
                <a:close/>
              </a:path>
              <a:path w="779145" h="429260">
                <a:moveTo>
                  <a:pt x="51374" y="383311"/>
                </a:moveTo>
                <a:lnTo>
                  <a:pt x="33527" y="382524"/>
                </a:lnTo>
                <a:lnTo>
                  <a:pt x="27940" y="367219"/>
                </a:lnTo>
                <a:lnTo>
                  <a:pt x="23621" y="372618"/>
                </a:lnTo>
                <a:lnTo>
                  <a:pt x="22097" y="374142"/>
                </a:lnTo>
                <a:lnTo>
                  <a:pt x="44957" y="390906"/>
                </a:lnTo>
                <a:lnTo>
                  <a:pt x="45720" y="390144"/>
                </a:lnTo>
                <a:lnTo>
                  <a:pt x="51374" y="383311"/>
                </a:lnTo>
                <a:close/>
              </a:path>
              <a:path w="779145" h="429260">
                <a:moveTo>
                  <a:pt x="85344" y="384810"/>
                </a:moveTo>
                <a:lnTo>
                  <a:pt x="51374" y="383311"/>
                </a:lnTo>
                <a:lnTo>
                  <a:pt x="45720" y="390144"/>
                </a:lnTo>
                <a:lnTo>
                  <a:pt x="44957" y="390906"/>
                </a:lnTo>
                <a:lnTo>
                  <a:pt x="22097" y="374142"/>
                </a:lnTo>
                <a:lnTo>
                  <a:pt x="22097" y="417562"/>
                </a:lnTo>
                <a:lnTo>
                  <a:pt x="85344" y="384810"/>
                </a:lnTo>
                <a:close/>
              </a:path>
              <a:path w="779145" h="429260">
                <a:moveTo>
                  <a:pt x="778763" y="28956"/>
                </a:moveTo>
                <a:lnTo>
                  <a:pt x="778001" y="0"/>
                </a:lnTo>
                <a:lnTo>
                  <a:pt x="749045" y="762"/>
                </a:lnTo>
                <a:lnTo>
                  <a:pt x="719327" y="2286"/>
                </a:lnTo>
                <a:lnTo>
                  <a:pt x="661415" y="7620"/>
                </a:lnTo>
                <a:lnTo>
                  <a:pt x="603503" y="16002"/>
                </a:lnTo>
                <a:lnTo>
                  <a:pt x="547115" y="28956"/>
                </a:lnTo>
                <a:lnTo>
                  <a:pt x="491490" y="44958"/>
                </a:lnTo>
                <a:lnTo>
                  <a:pt x="436625" y="64008"/>
                </a:lnTo>
                <a:lnTo>
                  <a:pt x="384047" y="86106"/>
                </a:lnTo>
                <a:lnTo>
                  <a:pt x="307085" y="125729"/>
                </a:lnTo>
                <a:lnTo>
                  <a:pt x="257555" y="155447"/>
                </a:lnTo>
                <a:lnTo>
                  <a:pt x="210311" y="188976"/>
                </a:lnTo>
                <a:lnTo>
                  <a:pt x="164591" y="224790"/>
                </a:lnTo>
                <a:lnTo>
                  <a:pt x="121920" y="263652"/>
                </a:lnTo>
                <a:lnTo>
                  <a:pt x="60959" y="326897"/>
                </a:lnTo>
                <a:lnTo>
                  <a:pt x="27940" y="367219"/>
                </a:lnTo>
                <a:lnTo>
                  <a:pt x="33527" y="382524"/>
                </a:lnTo>
                <a:lnTo>
                  <a:pt x="51374" y="383311"/>
                </a:lnTo>
                <a:lnTo>
                  <a:pt x="82295" y="345947"/>
                </a:lnTo>
                <a:lnTo>
                  <a:pt x="120395" y="304800"/>
                </a:lnTo>
                <a:lnTo>
                  <a:pt x="161544" y="265176"/>
                </a:lnTo>
                <a:lnTo>
                  <a:pt x="227075" y="211835"/>
                </a:lnTo>
                <a:lnTo>
                  <a:pt x="272795" y="179832"/>
                </a:lnTo>
                <a:lnTo>
                  <a:pt x="345185" y="137160"/>
                </a:lnTo>
                <a:lnTo>
                  <a:pt x="395477" y="112014"/>
                </a:lnTo>
                <a:lnTo>
                  <a:pt x="446531" y="90678"/>
                </a:lnTo>
                <a:lnTo>
                  <a:pt x="499871" y="71628"/>
                </a:lnTo>
                <a:lnTo>
                  <a:pt x="553211" y="56387"/>
                </a:lnTo>
                <a:lnTo>
                  <a:pt x="608075" y="44196"/>
                </a:lnTo>
                <a:lnTo>
                  <a:pt x="664463" y="35814"/>
                </a:lnTo>
                <a:lnTo>
                  <a:pt x="720851" y="30479"/>
                </a:lnTo>
                <a:lnTo>
                  <a:pt x="749045" y="28956"/>
                </a:lnTo>
                <a:lnTo>
                  <a:pt x="778763" y="289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4802198" y="2189966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2019" y="2790644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79102" y="2193250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9094" y="279949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7" name="object 25"/>
          <p:cNvSpPr txBox="1"/>
          <p:nvPr/>
        </p:nvSpPr>
        <p:spPr>
          <a:xfrm>
            <a:off x="5568669" y="3014963"/>
            <a:ext cx="3281269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692"/>
            <a:endParaRPr sz="3200" dirty="0">
              <a:latin typeface="Symbol"/>
              <a:cs typeface="Symbol"/>
            </a:endParaRPr>
          </a:p>
          <a:p>
            <a:pPr marL="12739">
              <a:spcBef>
                <a:spcPts val="2598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816593"/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569781" y="3776368"/>
            <a:ext cx="866006" cy="49244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8432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/>
      <p:bldP spid="37" grpId="0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spc="-20" dirty="0"/>
              <a:t>Best-</a:t>
            </a:r>
            <a:r>
              <a:rPr lang="en-US" spc="-20" dirty="0"/>
              <a:t>C</a:t>
            </a:r>
            <a:r>
              <a:rPr spc="-20" dirty="0"/>
              <a:t>ase</a:t>
            </a:r>
            <a:r>
              <a:rPr spc="-5" dirty="0"/>
              <a:t> </a:t>
            </a:r>
            <a:r>
              <a:rPr lang="en-US" spc="-20" dirty="0"/>
              <a:t>A</a:t>
            </a:r>
            <a:r>
              <a:rPr spc="-20" dirty="0"/>
              <a:t>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99763D7-40D5-4E42-98CE-D1ACEE757695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01873" y="1276844"/>
            <a:ext cx="8014371" cy="185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088" indent="-1081088"/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Fo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intuition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only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!)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2076"/>
              </a:spcBef>
            </a:pPr>
            <a:r>
              <a:rPr sz="3200" dirty="0">
                <a:latin typeface="Times New Roman"/>
                <a:cs typeface="Times New Roman"/>
              </a:rPr>
              <a:t>If </a:t>
            </a:r>
            <a:r>
              <a:rPr sz="3200" spc="-20" dirty="0">
                <a:latin typeface="Times New Roman"/>
                <a:cs typeface="Times New Roman"/>
              </a:rPr>
              <a:t>we’r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lucky,</a:t>
            </a:r>
            <a:r>
              <a:rPr sz="3200" spc="-5" dirty="0">
                <a:latin typeface="Times New Roman"/>
                <a:cs typeface="Times New Roman"/>
              </a:rPr>
              <a:t> P</a:t>
            </a:r>
            <a:r>
              <a:rPr sz="2400" spc="-5" dirty="0">
                <a:latin typeface="Times New Roman"/>
                <a:cs typeface="Times New Roman"/>
              </a:rPr>
              <a:t>ARTITIO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11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splits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array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evenly:</a:t>
            </a:r>
            <a:endParaRPr sz="3200" dirty="0">
              <a:latin typeface="Times New Roman"/>
              <a:cs typeface="Times New Roman"/>
            </a:endParaRPr>
          </a:p>
          <a:p>
            <a:pPr marL="547793">
              <a:lnSpc>
                <a:spcPts val="3837"/>
              </a:lnSpc>
              <a:spcBef>
                <a:spcPts val="872"/>
              </a:spcBef>
              <a:tabLst>
                <a:tab pos="1402605" algn="l"/>
              </a:tabLst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800" y="3100627"/>
            <a:ext cx="1858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lg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6578" y="3083440"/>
            <a:ext cx="34124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(same as merge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sort)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601870" y="3980735"/>
                <a:ext cx="6694280" cy="69948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:r>
                  <a:rPr lang="en-US" sz="3200" spc="-20" dirty="0">
                    <a:latin typeface="Times New Roman"/>
                    <a:cs typeface="Times New Roman"/>
                  </a:rPr>
                  <a:t>What</a:t>
                </a:r>
                <a:r>
                  <a:rPr lang="en-US" sz="32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10" dirty="0">
                    <a:latin typeface="Times New Roman"/>
                    <a:cs typeface="Times New Roman"/>
                  </a:rPr>
                  <a:t>if</a:t>
                </a:r>
                <a:r>
                  <a:rPr lang="en-US" sz="3200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15" dirty="0">
                    <a:latin typeface="Times New Roman"/>
                    <a:cs typeface="Times New Roman"/>
                  </a:rPr>
                  <a:t>the</a:t>
                </a:r>
                <a:r>
                  <a:rPr lang="en-US" sz="32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15" dirty="0">
                    <a:latin typeface="Times New Roman"/>
                    <a:cs typeface="Times New Roman"/>
                  </a:rPr>
                  <a:t>split</a:t>
                </a:r>
                <a:r>
                  <a:rPr lang="en-US" sz="32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15" dirty="0">
                    <a:latin typeface="Times New Roman"/>
                    <a:cs typeface="Times New Roman"/>
                  </a:rPr>
                  <a:t>is</a:t>
                </a:r>
                <a:r>
                  <a:rPr lang="en-US" sz="32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15" dirty="0">
                    <a:latin typeface="Times New Roman"/>
                    <a:cs typeface="Times New Roman"/>
                  </a:rPr>
                  <a:t>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200" i="1" spc="-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sz="3200" i="1" spc="-5"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3200" i="1" spc="-5">
                            <a:latin typeface="Cambria Math"/>
                            <a:cs typeface="Times New Roman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spc="-386" dirty="0">
                    <a:latin typeface="Times New Roman"/>
                    <a:cs typeface="Times New Roman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200" i="1" spc="-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pc="-5" smtClean="0">
                            <a:latin typeface="Cambria Math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US" sz="3200" i="1" spc="-5">
                            <a:latin typeface="Cambria Math"/>
                            <a:cs typeface="Times New Roman"/>
                          </a:rPr>
                          <m:t>10</m:t>
                        </m:r>
                      </m:den>
                    </m:f>
                    <m:r>
                      <a:rPr lang="en-US" sz="3200" b="0" i="1" spc="-5" smtClean="0">
                        <a:latin typeface="Cambria Math"/>
                        <a:cs typeface="Times New Roman"/>
                      </a:rPr>
                      <m:t>?</m:t>
                    </m:r>
                  </m:oMath>
                </a14:m>
                <a:r>
                  <a:rPr lang="en-US" sz="3200" spc="-386" dirty="0">
                    <a:latin typeface="Times New Roman"/>
                    <a:cs typeface="Times New Roman"/>
                  </a:rPr>
                  <a:t> </a:t>
                </a:r>
                <a:endParaRPr sz="3600" baseline="-27777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70" y="3980735"/>
                <a:ext cx="6694280" cy="699487"/>
              </a:xfrm>
              <a:prstGeom prst="rect">
                <a:avLst/>
              </a:prstGeom>
              <a:blipFill rotWithShape="1">
                <a:blip r:embed="rId3"/>
                <a:stretch>
                  <a:fillRect l="-3552" t="-4348" b="-1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1"/>
              <p:cNvSpPr txBox="1"/>
              <p:nvPr/>
            </p:nvSpPr>
            <p:spPr>
              <a:xfrm>
                <a:off x="601856" y="4757416"/>
                <a:ext cx="7427166" cy="107721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798758" algn="ctr">
                  <a:lnSpc>
                    <a:spcPts val="4363"/>
                  </a:lnSpc>
                  <a:spcBef>
                    <a:spcPts val="600"/>
                  </a:spcBef>
                </a:pP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3200" i="1" spc="-38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8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spc="150" dirty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3200" spc="-7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480"/>
                    </a:solidFill>
                    <a:latin typeface="Symbol"/>
                    <a:cs typeface="Symbol"/>
                  </a:rPr>
                  <a:t></a:t>
                </a:r>
                <a:r>
                  <a:rPr lang="en-US" sz="3200" spc="-26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3200" i="1" spc="-386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4300" spc="-391" dirty="0">
                    <a:solidFill>
                      <a:srgbClr val="008480"/>
                    </a:solidFill>
                    <a:latin typeface="Symbol"/>
                    <a:cs typeface="Symbol"/>
                  </a:rPr>
                  <a:t></a:t>
                </a:r>
                <a:r>
                  <a:rPr lang="en-US" sz="4300" spc="-702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200" i="1" spc="150" dirty="0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sz="3200" b="0" i="1" spc="1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3200" b="0" i="1" spc="1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10</m:t>
                        </m:r>
                      </m:den>
                    </m:f>
                    <m:r>
                      <a:rPr lang="en-US" sz="3200" b="0" i="1" spc="150" dirty="0" smtClean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lang="en-US" sz="4300" spc="-75" dirty="0">
                    <a:solidFill>
                      <a:srgbClr val="008480"/>
                    </a:solidFill>
                    <a:latin typeface="Symbol"/>
                    <a:cs typeface="Symbol"/>
                  </a:rPr>
                  <a:t>)+</a:t>
                </a:r>
                <a:r>
                  <a:rPr lang="ar-AE" sz="3200" spc="-356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3200" i="1" spc="-386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4300" spc="-391" dirty="0">
                    <a:solidFill>
                      <a:srgbClr val="008480"/>
                    </a:solidFill>
                    <a:latin typeface="Symbol"/>
                    <a:cs typeface="Symbol"/>
                  </a:rPr>
                  <a:t></a:t>
                </a:r>
                <a:r>
                  <a:rPr lang="en-US" sz="4300" spc="-702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200" i="1" spc="150" dirty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pc="1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US" sz="3200" i="1" spc="150" dirty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10</m:t>
                        </m:r>
                      </m:den>
                    </m:f>
                    <m:r>
                      <a:rPr lang="en-US" sz="3200" i="1" spc="150" dirty="0" smtClean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lang="en-US" sz="4400" spc="-20" dirty="0">
                    <a:solidFill>
                      <a:srgbClr val="0084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200" spc="-20" dirty="0">
                    <a:solidFill>
                      <a:srgbClr val="008480"/>
                    </a:solidFill>
                    <a:latin typeface="Symbol"/>
                    <a:cs typeface="Symbol"/>
                  </a:rPr>
                  <a:t></a:t>
                </a:r>
                <a:r>
                  <a:rPr lang="en-US" sz="3200" spc="-20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30" dirty="0">
                    <a:solidFill>
                      <a:srgbClr val="008480"/>
                    </a:solidFill>
                    <a:latin typeface="Symbol"/>
                    <a:cs typeface="Symbol"/>
                  </a:rPr>
                  <a:t></a:t>
                </a:r>
                <a:r>
                  <a:rPr lang="en-US" sz="3200" spc="8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spc="150" dirty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</a:t>
                </a:r>
                <a:endParaRPr lang="en-US" sz="3200" dirty="0">
                  <a:latin typeface="Times New Roman"/>
                  <a:cs typeface="Times New Roman"/>
                </a:endParaRPr>
              </a:p>
              <a:p>
                <a:pPr marR="802580" algn="ctr">
                  <a:lnSpc>
                    <a:spcPts val="1354"/>
                  </a:lnSpc>
                  <a:spcBef>
                    <a:spcPts val="600"/>
                  </a:spcBef>
                  <a:tabLst>
                    <a:tab pos="1365023" algn="l"/>
                  </a:tabLst>
                </a:pPr>
                <a:r>
                  <a:rPr lang="en-US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	</a:t>
                </a:r>
              </a:p>
              <a:p>
                <a:pPr marR="802580" algn="ctr">
                  <a:lnSpc>
                    <a:spcPts val="1354"/>
                  </a:lnSpc>
                  <a:spcBef>
                    <a:spcPts val="600"/>
                  </a:spcBef>
                  <a:tabLst>
                    <a:tab pos="1365023" algn="l"/>
                  </a:tabLst>
                </a:pPr>
                <a:r>
                  <a:rPr lang="en-US" sz="3200" dirty="0">
                    <a:latin typeface="Times New Roman"/>
                    <a:cs typeface="Times New Roman"/>
                  </a:rPr>
                  <a:t>What</a:t>
                </a:r>
                <a:r>
                  <a:rPr lang="en-US" sz="32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cs typeface="Times New Roman"/>
                  </a:rPr>
                  <a:t>is</a:t>
                </a:r>
                <a:r>
                  <a:rPr lang="en-US" sz="32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cs typeface="Times New Roman"/>
                  </a:rPr>
                  <a:t>the</a:t>
                </a:r>
                <a:r>
                  <a:rPr lang="en-US" sz="3200" spc="-5" dirty="0">
                    <a:latin typeface="Times New Roman"/>
                    <a:cs typeface="Times New Roman"/>
                  </a:rPr>
                  <a:t> solutio</a:t>
                </a:r>
                <a:r>
                  <a:rPr lang="en-US" sz="3200" dirty="0">
                    <a:latin typeface="Times New Roman"/>
                    <a:cs typeface="Times New Roman"/>
                  </a:rPr>
                  <a:t>n</a:t>
                </a:r>
                <a:r>
                  <a:rPr lang="en-US" sz="32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cs typeface="Times New Roman"/>
                  </a:rPr>
                  <a:t>to</a:t>
                </a:r>
                <a:r>
                  <a:rPr lang="en-US" sz="32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cs typeface="Times New Roman"/>
                  </a:rPr>
                  <a:t>this</a:t>
                </a:r>
                <a:r>
                  <a:rPr lang="en-US" sz="32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cs typeface="Times New Roman"/>
                  </a:rPr>
                  <a:t>recurrence?</a:t>
                </a:r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6" y="4757416"/>
                <a:ext cx="7427166" cy="1077218"/>
              </a:xfrm>
              <a:prstGeom prst="rect">
                <a:avLst/>
              </a:prstGeom>
              <a:blipFill>
                <a:blip r:embed="rId4"/>
                <a:stretch>
                  <a:fillRect l="-1560" t="-28249" b="-26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92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275ED6F-84EE-4751-B9EA-3FB2C712E8D1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206768" y="1647391"/>
            <a:ext cx="79914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73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spc="-30" dirty="0"/>
              <a:t>Analysi</a:t>
            </a:r>
            <a:r>
              <a:rPr spc="-20" dirty="0"/>
              <a:t>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spc="-20" dirty="0"/>
              <a:t>“</a:t>
            </a:r>
            <a:r>
              <a:rPr lang="en-US" spc="-20" dirty="0"/>
              <a:t>A</a:t>
            </a:r>
            <a:r>
              <a:rPr spc="-20" dirty="0"/>
              <a:t>lmost-</a:t>
            </a:r>
            <a:r>
              <a:rPr lang="en-US" spc="-20" dirty="0"/>
              <a:t>B</a:t>
            </a:r>
            <a:r>
              <a:rPr spc="-20" dirty="0"/>
              <a:t>est”</a:t>
            </a:r>
            <a:r>
              <a:rPr spc="-5" dirty="0"/>
              <a:t> </a:t>
            </a:r>
            <a:r>
              <a:rPr lang="en-US" spc="-20" dirty="0"/>
              <a:t>C</a:t>
            </a:r>
            <a:r>
              <a:rPr spc="-20" dirty="0"/>
              <a:t>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D673A9C-9919-4572-8B25-A58D2AED2F83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416901" y="1634910"/>
            <a:ext cx="41007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554447" y="2277963"/>
                <a:ext cx="1691004" cy="69846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:r>
                  <a:rPr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sz="3200" i="1" spc="-396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4300" spc="-391" dirty="0">
                    <a:solidFill>
                      <a:srgbClr val="008480"/>
                    </a:solidFill>
                    <a:latin typeface="Symbol"/>
                    <a:cs typeface="Symbol"/>
                  </a:rPr>
                  <a:t>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200" i="1" spc="150" dirty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sz="3200" i="1" spc="150" dirty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3200" i="1" spc="150" dirty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10</m:t>
                        </m:r>
                      </m:den>
                    </m:f>
                    <m:r>
                      <a:rPr lang="en-US" sz="3200" i="1" spc="150" dirty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sz="4300" spc="-391" dirty="0">
                    <a:solidFill>
                      <a:srgbClr val="008480"/>
                    </a:solidFill>
                    <a:latin typeface="Symbol"/>
                    <a:cs typeface="Symbol"/>
                  </a:rPr>
                  <a:t></a:t>
                </a:r>
                <a:endParaRPr sz="43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47" y="2277963"/>
                <a:ext cx="1691004" cy="698461"/>
              </a:xfrm>
              <a:prstGeom prst="rect">
                <a:avLst/>
              </a:prstGeom>
              <a:blipFill rotWithShape="1">
                <a:blip r:embed="rId3"/>
                <a:stretch>
                  <a:fillRect l="-14079" t="-29825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2356045" y="1996467"/>
            <a:ext cx="995270" cy="387515"/>
          </a:xfrm>
          <a:custGeom>
            <a:avLst/>
            <a:gdLst/>
            <a:ahLst/>
            <a:cxnLst/>
            <a:rect l="l" t="t" r="r" b="b"/>
            <a:pathLst>
              <a:path w="992504" h="386080">
                <a:moveTo>
                  <a:pt x="0" y="385571"/>
                </a:moveTo>
                <a:lnTo>
                  <a:pt x="9921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1233" y="2001057"/>
            <a:ext cx="1072955" cy="385603"/>
          </a:xfrm>
          <a:custGeom>
            <a:avLst/>
            <a:gdLst/>
            <a:ahLst/>
            <a:cxnLst/>
            <a:rect l="l" t="t" r="r" b="b"/>
            <a:pathLst>
              <a:path w="1069975" h="384175">
                <a:moveTo>
                  <a:pt x="0" y="0"/>
                </a:moveTo>
                <a:lnTo>
                  <a:pt x="1069848" y="384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5"/>
              <p:cNvSpPr txBox="1"/>
              <p:nvPr/>
            </p:nvSpPr>
            <p:spPr>
              <a:xfrm>
                <a:off x="4497672" y="2287488"/>
                <a:ext cx="1691004" cy="69948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3200" i="1" spc="-396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4300" spc="-391" dirty="0">
                    <a:solidFill>
                      <a:srgbClr val="008480"/>
                    </a:solidFill>
                    <a:latin typeface="Symbol"/>
                    <a:cs typeface="Symbol"/>
                  </a:rPr>
                  <a:t>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200" i="1" spc="150" dirty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sz="3200" b="0" i="1" spc="1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ar-AE" sz="3200" i="1" spc="150" dirty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10</m:t>
                        </m:r>
                      </m:den>
                    </m:f>
                    <m:r>
                      <a:rPr lang="en-US" sz="3200" i="1" spc="150" dirty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lang="en-US" sz="4300" spc="-391" dirty="0">
                    <a:solidFill>
                      <a:srgbClr val="008480"/>
                    </a:solidFill>
                    <a:latin typeface="Symbol"/>
                    <a:cs typeface="Symbol"/>
                  </a:rPr>
                  <a:t></a:t>
                </a:r>
                <a:endParaRPr sz="43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672" y="2287488"/>
                <a:ext cx="1691004" cy="699487"/>
              </a:xfrm>
              <a:prstGeom prst="rect">
                <a:avLst/>
              </a:prstGeom>
              <a:blipFill rotWithShape="1">
                <a:blip r:embed="rId4"/>
                <a:stretch>
                  <a:fillRect l="-14079" t="-28696" b="-3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57019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spc="-30" dirty="0"/>
              <a:t>Analysi</a:t>
            </a:r>
            <a:r>
              <a:rPr spc="-20" dirty="0"/>
              <a:t>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spc="-20" dirty="0"/>
              <a:t>“</a:t>
            </a:r>
            <a:r>
              <a:rPr lang="en-US" spc="-20" dirty="0"/>
              <a:t>A</a:t>
            </a:r>
            <a:r>
              <a:rPr spc="-20" dirty="0"/>
              <a:t>lmost-</a:t>
            </a:r>
            <a:r>
              <a:rPr lang="en-US" spc="-20" dirty="0"/>
              <a:t>B</a:t>
            </a:r>
            <a:r>
              <a:rPr spc="-20" dirty="0"/>
              <a:t>est”</a:t>
            </a:r>
            <a:r>
              <a:rPr spc="-5" dirty="0"/>
              <a:t> </a:t>
            </a:r>
            <a:r>
              <a:rPr lang="en-US" spc="-20" dirty="0"/>
              <a:t>C</a:t>
            </a:r>
            <a:r>
              <a:rPr spc="-20" dirty="0"/>
              <a:t>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B406570-59DD-4AB7-A0F1-618078851DC2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416901" y="1634910"/>
            <a:ext cx="41007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4726917" y="2329741"/>
                <a:ext cx="1020350" cy="4924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ar-AE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cn</a:t>
                </a:r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17" y="2329741"/>
                <a:ext cx="1020350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30864" b="-4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/>
          <p:nvPr/>
        </p:nvSpPr>
        <p:spPr>
          <a:xfrm>
            <a:off x="1051178" y="3132076"/>
            <a:ext cx="92280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9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300" spc="-391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lang="en-US" sz="2800" spc="-391" dirty="0">
                <a:solidFill>
                  <a:srgbClr val="008480"/>
                </a:solidFill>
                <a:latin typeface="Symbol"/>
                <a:cs typeface="Symbol"/>
              </a:rPr>
              <a:t> </a:t>
            </a:r>
            <a:endParaRPr sz="2700" baseline="30864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6752" y="3132076"/>
            <a:ext cx="1557973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300" spc="-40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r>
              <a:rPr lang="en-US" sz="4300" spc="-40" dirty="0">
                <a:solidFill>
                  <a:srgbClr val="008480"/>
                </a:solidFill>
                <a:latin typeface="Symbol"/>
                <a:cs typeface="Symbol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4300" spc="-391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endParaRPr sz="2700" baseline="30864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5470" y="3151126"/>
            <a:ext cx="341200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64999" algn="l"/>
                <a:tab pos="1566306" algn="l"/>
              </a:tabLst>
            </a:pPr>
            <a:r>
              <a:rPr lang="en-US" sz="3200" i="1" spc="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300" spc="-391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r>
              <a:rPr sz="4300" dirty="0">
                <a:solidFill>
                  <a:srgbClr val="008480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9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300" spc="-391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4300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2700" baseline="308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2700" dirty="0">
                <a:solidFill>
                  <a:srgbClr val="008480"/>
                </a:solidFill>
                <a:latin typeface="Times New Roman"/>
                <a:cs typeface="Times New Roman"/>
              </a:rPr>
              <a:t>   </a:t>
            </a:r>
            <a:r>
              <a:rPr lang="en-US" sz="3200" i="1" spc="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300" spc="-492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r>
              <a:rPr lang="en-US" sz="4300" spc="-492" dirty="0">
                <a:solidFill>
                  <a:srgbClr val="008480"/>
                </a:solidFill>
                <a:latin typeface="Symbol"/>
                <a:cs typeface="Symbol"/>
              </a:rPr>
              <a:t>  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4300" spc="-391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4300" spc="-64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700" spc="-135" baseline="308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2700" spc="-135" baseline="30864" dirty="0">
                <a:solidFill>
                  <a:srgbClr val="008480"/>
                </a:solidFill>
                <a:latin typeface="Times New Roman"/>
                <a:cs typeface="Times New Roman"/>
              </a:rPr>
              <a:t>    </a:t>
            </a:r>
            <a:r>
              <a:rPr lang="en-US" sz="3200" i="1" spc="155" dirty="0">
                <a:solidFill>
                  <a:srgbClr val="008480"/>
                </a:solidFill>
                <a:latin typeface="Times New Roman"/>
                <a:cs typeface="Times New Roman"/>
              </a:rPr>
              <a:t>  </a:t>
            </a:r>
            <a:r>
              <a:rPr sz="4300" spc="-391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endParaRPr sz="4300" dirty="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56045" y="1996467"/>
            <a:ext cx="995270" cy="387515"/>
          </a:xfrm>
          <a:custGeom>
            <a:avLst/>
            <a:gdLst/>
            <a:ahLst/>
            <a:cxnLst/>
            <a:rect l="l" t="t" r="r" b="b"/>
            <a:pathLst>
              <a:path w="992504" h="386080">
                <a:moveTo>
                  <a:pt x="0" y="385571"/>
                </a:moveTo>
                <a:lnTo>
                  <a:pt x="9921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1233" y="2001057"/>
            <a:ext cx="1072955" cy="385603"/>
          </a:xfrm>
          <a:custGeom>
            <a:avLst/>
            <a:gdLst/>
            <a:ahLst/>
            <a:cxnLst/>
            <a:rect l="l" t="t" r="r" b="b"/>
            <a:pathLst>
              <a:path w="1069975" h="384175">
                <a:moveTo>
                  <a:pt x="0" y="0"/>
                </a:moveTo>
                <a:lnTo>
                  <a:pt x="1069848" y="384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4746" y="284237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588" y="284237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08869" y="284237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199" y="45720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3298" y="284237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4571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8"/>
              <p:cNvSpPr txBox="1"/>
              <p:nvPr/>
            </p:nvSpPr>
            <p:spPr>
              <a:xfrm>
                <a:off x="1930584" y="2326832"/>
                <a:ext cx="1020350" cy="4924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ar-AE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den>
                    </m:f>
                    <m:r>
                      <a:rPr lang="en-US" sz="2000" i="1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cn</a:t>
                </a:r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84" y="2326832"/>
                <a:ext cx="1020350" cy="492443"/>
              </a:xfrm>
              <a:prstGeom prst="rect">
                <a:avLst/>
              </a:prstGeom>
              <a:blipFill rotWithShape="1">
                <a:blip r:embed="rId4"/>
                <a:stretch>
                  <a:fillRect t="-325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8"/>
              <p:cNvSpPr txBox="1"/>
              <p:nvPr/>
            </p:nvSpPr>
            <p:spPr>
              <a:xfrm>
                <a:off x="1446577" y="3244089"/>
                <a:ext cx="1020350" cy="4924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ar-AE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77" y="3244089"/>
                <a:ext cx="1020350" cy="492443"/>
              </a:xfrm>
              <a:prstGeom prst="rect">
                <a:avLst/>
              </a:prstGeom>
              <a:blipFill rotWithShape="1">
                <a:blip r:embed="rId5"/>
                <a:stretch>
                  <a:fillRect t="-30864" b="-4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8"/>
              <p:cNvSpPr txBox="1"/>
              <p:nvPr/>
            </p:nvSpPr>
            <p:spPr>
              <a:xfrm>
                <a:off x="2637202" y="3263139"/>
                <a:ext cx="1020350" cy="4924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ar-AE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02" y="3263139"/>
                <a:ext cx="1020350" cy="492443"/>
              </a:xfrm>
              <a:prstGeom prst="rect">
                <a:avLst/>
              </a:prstGeom>
              <a:blipFill rotWithShape="1">
                <a:blip r:embed="rId6"/>
                <a:stretch>
                  <a:fillRect t="-30864" b="-4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8"/>
              <p:cNvSpPr txBox="1"/>
              <p:nvPr/>
            </p:nvSpPr>
            <p:spPr>
              <a:xfrm>
                <a:off x="4239148" y="3285035"/>
                <a:ext cx="1020350" cy="4924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ar-AE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48" y="3285035"/>
                <a:ext cx="1020350" cy="492443"/>
              </a:xfrm>
              <a:prstGeom prst="rect">
                <a:avLst/>
              </a:prstGeom>
              <a:blipFill rotWithShape="1">
                <a:blip r:embed="rId7"/>
                <a:stretch>
                  <a:fillRect t="-32099" b="-4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8"/>
              <p:cNvSpPr txBox="1"/>
              <p:nvPr/>
            </p:nvSpPr>
            <p:spPr>
              <a:xfrm>
                <a:off x="5467873" y="3285035"/>
                <a:ext cx="1020350" cy="4924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81</m:t>
                        </m:r>
                      </m:num>
                      <m:den>
                        <m:r>
                          <a:rPr lang="ar-AE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73" y="3285035"/>
                <a:ext cx="1020350" cy="492443"/>
              </a:xfrm>
              <a:prstGeom prst="rect">
                <a:avLst/>
              </a:prstGeom>
              <a:blipFill rotWithShape="1">
                <a:blip r:embed="rId8"/>
                <a:stretch>
                  <a:fillRect t="-32099" b="-4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04821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Quicksort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9589FB1-D733-4F7C-AA35-E96A89C77313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93469" y="1804833"/>
            <a:ext cx="7272535" cy="2721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952" indent="-224213">
              <a:buClr>
                <a:srgbClr val="CC0000"/>
              </a:buClr>
              <a:buFont typeface="Times New Roman"/>
              <a:buChar char="•"/>
              <a:tabLst>
                <a:tab pos="237588" algn="l"/>
              </a:tabLst>
            </a:pPr>
            <a:r>
              <a:rPr sz="3200" spc="-15" dirty="0">
                <a:latin typeface="Times New Roman"/>
                <a:cs typeface="Times New Roman"/>
              </a:rPr>
              <a:t>Proposed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C.A.R.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Hoare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1962.</a:t>
            </a:r>
            <a:endParaRPr sz="3200">
              <a:latin typeface="Times New Roman"/>
              <a:cs typeface="Times New Roman"/>
            </a:endParaRPr>
          </a:p>
          <a:p>
            <a:pPr marL="236952" indent="-224213">
              <a:spcBef>
                <a:spcPts val="762"/>
              </a:spcBef>
              <a:buClr>
                <a:srgbClr val="CC0000"/>
              </a:buClr>
              <a:buFont typeface="Times New Roman"/>
              <a:buChar char="•"/>
              <a:tabLst>
                <a:tab pos="237588" algn="l"/>
              </a:tabLst>
            </a:pPr>
            <a:r>
              <a:rPr sz="3200" spc="-15" dirty="0">
                <a:latin typeface="Times New Roman"/>
                <a:cs typeface="Times New Roman"/>
              </a:rPr>
              <a:t>Divide-and-conquer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236952" marR="5096" indent="-224213">
              <a:lnSpc>
                <a:spcPts val="3461"/>
              </a:lnSpc>
              <a:spcBef>
                <a:spcPts val="1204"/>
              </a:spcBef>
              <a:buClr>
                <a:srgbClr val="CC0000"/>
              </a:buClr>
              <a:buFont typeface="Times New Roman"/>
              <a:buChar char="•"/>
              <a:tabLst>
                <a:tab pos="237588" algn="l"/>
              </a:tabLst>
            </a:pPr>
            <a:r>
              <a:rPr sz="3200" spc="-15" dirty="0">
                <a:latin typeface="Times New Roman"/>
                <a:cs typeface="Times New Roman"/>
              </a:rPr>
              <a:t>Sorts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“in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place”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(like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 like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sort).</a:t>
            </a:r>
            <a:endParaRPr sz="3200">
              <a:latin typeface="Times New Roman"/>
              <a:cs typeface="Times New Roman"/>
            </a:endParaRPr>
          </a:p>
          <a:p>
            <a:pPr marL="236952" indent="-224213">
              <a:spcBef>
                <a:spcPts val="707"/>
              </a:spcBef>
              <a:buClr>
                <a:srgbClr val="CC0000"/>
              </a:buClr>
              <a:buFont typeface="Times New Roman"/>
              <a:buChar char="•"/>
              <a:tabLst>
                <a:tab pos="237588" algn="l"/>
              </a:tabLst>
            </a:pPr>
            <a:r>
              <a:rPr sz="3200" spc="-20" dirty="0">
                <a:latin typeface="Times New Roman"/>
                <a:cs typeface="Times New Roman"/>
              </a:rPr>
              <a:t>Very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practical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(with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tuning).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389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/>
            <a:r>
              <a:rPr spc="-30" dirty="0"/>
              <a:t>Analysi</a:t>
            </a:r>
            <a:r>
              <a:rPr spc="-20" dirty="0"/>
              <a:t>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spc="-20" dirty="0"/>
              <a:t>“</a:t>
            </a:r>
            <a:r>
              <a:rPr lang="en-US" spc="-20" dirty="0"/>
              <a:t>A</a:t>
            </a:r>
            <a:r>
              <a:rPr spc="-20" dirty="0"/>
              <a:t>lmost-</a:t>
            </a:r>
            <a:r>
              <a:rPr lang="en-US" spc="-20" dirty="0"/>
              <a:t>B</a:t>
            </a:r>
            <a:r>
              <a:rPr spc="-20" dirty="0"/>
              <a:t>est”</a:t>
            </a:r>
            <a:r>
              <a:rPr spc="-5" dirty="0"/>
              <a:t> </a:t>
            </a:r>
            <a:r>
              <a:rPr lang="en-US" spc="-20" dirty="0"/>
              <a:t>C</a:t>
            </a:r>
            <a:r>
              <a:rPr spc="-20" dirty="0"/>
              <a:t>ase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FAD9DEC-E4A0-4A5E-BB29-A351D8329EA7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dirty="0"/>
              <a:t>Based on slides by Erik </a:t>
            </a:r>
            <a:r>
              <a:rPr lang="en-US" spc="-10" dirty="0" err="1"/>
              <a:t>Demaine</a:t>
            </a:r>
            <a:r>
              <a:rPr lang="en-US" spc="-10" dirty="0"/>
              <a:t> and Charles </a:t>
            </a:r>
            <a:r>
              <a:rPr lang="en-US" spc="-10" dirty="0" err="1"/>
              <a:t>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416901" y="1393563"/>
            <a:ext cx="4100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8899" y="2380649"/>
            <a:ext cx="2158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3175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6603" y="2068261"/>
            <a:ext cx="6297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700" baseline="30864" dirty="0">
                <a:solidFill>
                  <a:srgbClr val="008480"/>
                </a:solidFill>
                <a:latin typeface="Times New Roman"/>
                <a:cs typeface="Times New Roman"/>
              </a:rPr>
              <a:t>1 </a:t>
            </a:r>
            <a:r>
              <a:rPr sz="2700" spc="-120" baseline="308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881" y="2372947"/>
            <a:ext cx="2547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0638" y="2416248"/>
            <a:ext cx="2158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3175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98342" y="2113386"/>
            <a:ext cx="6297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700" baseline="30864" dirty="0">
                <a:solidFill>
                  <a:srgbClr val="008480"/>
                </a:solidFill>
                <a:latin typeface="Times New Roman"/>
                <a:cs typeface="Times New Roman"/>
              </a:rPr>
              <a:t>9 </a:t>
            </a:r>
            <a:r>
              <a:rPr sz="2700" spc="-120" baseline="308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2619" y="2408547"/>
            <a:ext cx="2547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4180" y="3308240"/>
            <a:ext cx="330483" cy="0"/>
          </a:xfrm>
          <a:custGeom>
            <a:avLst/>
            <a:gdLst/>
            <a:ahLst/>
            <a:cxnLst/>
            <a:rect l="l" t="t" r="r" b="b"/>
            <a:pathLst>
              <a:path w="329565">
                <a:moveTo>
                  <a:pt x="0" y="0"/>
                </a:moveTo>
                <a:lnTo>
                  <a:pt x="329184" y="0"/>
                </a:lnTo>
              </a:path>
            </a:pathLst>
          </a:custGeom>
          <a:ln w="3175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25799" y="3024429"/>
            <a:ext cx="4107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6161" y="3300540"/>
            <a:ext cx="3693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100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9193" y="3042797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7672" y="3308240"/>
            <a:ext cx="330483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184" y="0"/>
                </a:lnTo>
              </a:path>
            </a:pathLst>
          </a:custGeom>
          <a:ln w="3175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9292" y="3024429"/>
            <a:ext cx="4107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9654" y="3300540"/>
            <a:ext cx="3693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100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2686" y="3038967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9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11134" y="3308240"/>
            <a:ext cx="330483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184" y="0"/>
                </a:lnTo>
              </a:path>
            </a:pathLst>
          </a:custGeom>
          <a:ln w="3175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82752" y="3024429"/>
            <a:ext cx="4107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83115" y="3300540"/>
            <a:ext cx="3693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100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6146" y="3038967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9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57317" y="3308240"/>
            <a:ext cx="330483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183" y="0"/>
                </a:lnTo>
              </a:path>
            </a:pathLst>
          </a:custGeom>
          <a:ln w="3175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01898" y="2891079"/>
            <a:ext cx="7380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81 </a:t>
            </a:r>
            <a:r>
              <a:rPr spc="-13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endParaRPr sz="4800" baseline="-17361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29299" y="3300540"/>
            <a:ext cx="3693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100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203" y="4325038"/>
            <a:ext cx="802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(1)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5648" y="5013388"/>
            <a:ext cx="802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6045" y="1767867"/>
            <a:ext cx="995270" cy="387515"/>
          </a:xfrm>
          <a:custGeom>
            <a:avLst/>
            <a:gdLst/>
            <a:ahLst/>
            <a:cxnLst/>
            <a:rect l="l" t="t" r="r" b="b"/>
            <a:pathLst>
              <a:path w="992504" h="386080">
                <a:moveTo>
                  <a:pt x="0" y="385571"/>
                </a:moveTo>
                <a:lnTo>
                  <a:pt x="9921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1233" y="1772457"/>
            <a:ext cx="1072955" cy="385603"/>
          </a:xfrm>
          <a:custGeom>
            <a:avLst/>
            <a:gdLst/>
            <a:ahLst/>
            <a:cxnLst/>
            <a:rect l="l" t="t" r="r" b="b"/>
            <a:pathLst>
              <a:path w="1069975" h="384175">
                <a:moveTo>
                  <a:pt x="0" y="0"/>
                </a:moveTo>
                <a:lnTo>
                  <a:pt x="1069848" y="384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4746" y="261377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588" y="261377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08869" y="261377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199" y="45720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6273" y="3506333"/>
            <a:ext cx="382061" cy="841316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94596" y="3531572"/>
            <a:ext cx="687710" cy="1428325"/>
          </a:xfrm>
          <a:custGeom>
            <a:avLst/>
            <a:gdLst/>
            <a:ahLst/>
            <a:cxnLst/>
            <a:rect l="l" t="t" r="r" b="b"/>
            <a:pathLst>
              <a:path w="685800" h="1423035">
                <a:moveTo>
                  <a:pt x="0" y="0"/>
                </a:moveTo>
                <a:lnTo>
                  <a:pt x="685800" y="142265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5972" y="3484152"/>
            <a:ext cx="784499" cy="790327"/>
          </a:xfrm>
          <a:custGeom>
            <a:avLst/>
            <a:gdLst/>
            <a:ahLst/>
            <a:cxnLst/>
            <a:rect l="l" t="t" r="r" b="b"/>
            <a:pathLst>
              <a:path w="782319" h="787400">
                <a:moveTo>
                  <a:pt x="781811" y="258318"/>
                </a:moveTo>
                <a:lnTo>
                  <a:pt x="262890" y="0"/>
                </a:lnTo>
                <a:lnTo>
                  <a:pt x="0" y="528828"/>
                </a:lnTo>
                <a:lnTo>
                  <a:pt x="518159" y="787146"/>
                </a:lnTo>
                <a:lnTo>
                  <a:pt x="781811" y="258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 rot="17820000">
            <a:off x="1046132" y="3630796"/>
            <a:ext cx="636784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45791" y="3809206"/>
            <a:ext cx="784499" cy="790327"/>
          </a:xfrm>
          <a:custGeom>
            <a:avLst/>
            <a:gdLst/>
            <a:ahLst/>
            <a:cxnLst/>
            <a:rect l="l" t="t" r="r" b="b"/>
            <a:pathLst>
              <a:path w="782320" h="787400">
                <a:moveTo>
                  <a:pt x="781812" y="528828"/>
                </a:moveTo>
                <a:lnTo>
                  <a:pt x="518922" y="0"/>
                </a:lnTo>
                <a:lnTo>
                  <a:pt x="0" y="258318"/>
                </a:lnTo>
                <a:lnTo>
                  <a:pt x="263651" y="787146"/>
                </a:lnTo>
                <a:lnTo>
                  <a:pt x="781812" y="528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 rot="3780000">
            <a:off x="5931290" y="3948819"/>
            <a:ext cx="6405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51432" y="1438990"/>
            <a:ext cx="3273628" cy="3803767"/>
          </a:xfrm>
          <a:custGeom>
            <a:avLst/>
            <a:gdLst/>
            <a:ahLst/>
            <a:cxnLst/>
            <a:rect l="l" t="t" r="r" b="b"/>
            <a:pathLst>
              <a:path w="3264534" h="3789679">
                <a:moveTo>
                  <a:pt x="89154" y="0"/>
                </a:moveTo>
                <a:lnTo>
                  <a:pt x="0" y="34290"/>
                </a:lnTo>
                <a:lnTo>
                  <a:pt x="55626" y="69450"/>
                </a:lnTo>
                <a:lnTo>
                  <a:pt x="55626" y="54102"/>
                </a:lnTo>
                <a:lnTo>
                  <a:pt x="57912" y="25146"/>
                </a:lnTo>
                <a:lnTo>
                  <a:pt x="67841" y="26387"/>
                </a:lnTo>
                <a:lnTo>
                  <a:pt x="89154" y="0"/>
                </a:lnTo>
                <a:close/>
              </a:path>
              <a:path w="3264534" h="3789679">
                <a:moveTo>
                  <a:pt x="67841" y="26387"/>
                </a:moveTo>
                <a:lnTo>
                  <a:pt x="57912" y="25146"/>
                </a:lnTo>
                <a:lnTo>
                  <a:pt x="55626" y="54102"/>
                </a:lnTo>
                <a:lnTo>
                  <a:pt x="57150" y="54203"/>
                </a:lnTo>
                <a:lnTo>
                  <a:pt x="57150" y="39624"/>
                </a:lnTo>
                <a:lnTo>
                  <a:pt x="67841" y="26387"/>
                </a:lnTo>
                <a:close/>
              </a:path>
              <a:path w="3264534" h="3789679">
                <a:moveTo>
                  <a:pt x="80772" y="85343"/>
                </a:moveTo>
                <a:lnTo>
                  <a:pt x="64951" y="54723"/>
                </a:lnTo>
                <a:lnTo>
                  <a:pt x="55626" y="54102"/>
                </a:lnTo>
                <a:lnTo>
                  <a:pt x="55626" y="69450"/>
                </a:lnTo>
                <a:lnTo>
                  <a:pt x="80772" y="85343"/>
                </a:lnTo>
                <a:close/>
              </a:path>
              <a:path w="3264534" h="3789679">
                <a:moveTo>
                  <a:pt x="3240881" y="3721522"/>
                </a:moveTo>
                <a:lnTo>
                  <a:pt x="3207257" y="3585971"/>
                </a:lnTo>
                <a:lnTo>
                  <a:pt x="3181350" y="3487674"/>
                </a:lnTo>
                <a:lnTo>
                  <a:pt x="3153918" y="3390137"/>
                </a:lnTo>
                <a:lnTo>
                  <a:pt x="3125724" y="3293363"/>
                </a:lnTo>
                <a:lnTo>
                  <a:pt x="3096006" y="3198113"/>
                </a:lnTo>
                <a:lnTo>
                  <a:pt x="3065526" y="3103626"/>
                </a:lnTo>
                <a:lnTo>
                  <a:pt x="3001518" y="2917698"/>
                </a:lnTo>
                <a:lnTo>
                  <a:pt x="2932938" y="2737104"/>
                </a:lnTo>
                <a:lnTo>
                  <a:pt x="2897124" y="2647949"/>
                </a:lnTo>
                <a:lnTo>
                  <a:pt x="2823209" y="2474213"/>
                </a:lnTo>
                <a:lnTo>
                  <a:pt x="2784347" y="2388869"/>
                </a:lnTo>
                <a:lnTo>
                  <a:pt x="2744724" y="2305050"/>
                </a:lnTo>
                <a:lnTo>
                  <a:pt x="2704338" y="2222754"/>
                </a:lnTo>
                <a:lnTo>
                  <a:pt x="2663190" y="2141219"/>
                </a:lnTo>
                <a:lnTo>
                  <a:pt x="2577846" y="1981962"/>
                </a:lnTo>
                <a:lnTo>
                  <a:pt x="2533650" y="1904237"/>
                </a:lnTo>
                <a:lnTo>
                  <a:pt x="2488692" y="1828037"/>
                </a:lnTo>
                <a:lnTo>
                  <a:pt x="2442971" y="1753362"/>
                </a:lnTo>
                <a:lnTo>
                  <a:pt x="2396490" y="1679448"/>
                </a:lnTo>
                <a:lnTo>
                  <a:pt x="2349246" y="1607057"/>
                </a:lnTo>
                <a:lnTo>
                  <a:pt x="2300478" y="1536192"/>
                </a:lnTo>
                <a:lnTo>
                  <a:pt x="2251709" y="1466850"/>
                </a:lnTo>
                <a:lnTo>
                  <a:pt x="2202180" y="1399031"/>
                </a:lnTo>
                <a:lnTo>
                  <a:pt x="2151126" y="1331976"/>
                </a:lnTo>
                <a:lnTo>
                  <a:pt x="2100072" y="1267206"/>
                </a:lnTo>
                <a:lnTo>
                  <a:pt x="2048256" y="1203198"/>
                </a:lnTo>
                <a:lnTo>
                  <a:pt x="1994916" y="1140713"/>
                </a:lnTo>
                <a:lnTo>
                  <a:pt x="1941576" y="1079754"/>
                </a:lnTo>
                <a:lnTo>
                  <a:pt x="1887474" y="1020318"/>
                </a:lnTo>
                <a:lnTo>
                  <a:pt x="1832610" y="963168"/>
                </a:lnTo>
                <a:lnTo>
                  <a:pt x="1776984" y="906780"/>
                </a:lnTo>
                <a:lnTo>
                  <a:pt x="1720596" y="851916"/>
                </a:lnTo>
                <a:lnTo>
                  <a:pt x="1664208" y="798576"/>
                </a:lnTo>
                <a:lnTo>
                  <a:pt x="1606296" y="747522"/>
                </a:lnTo>
                <a:lnTo>
                  <a:pt x="1548384" y="697230"/>
                </a:lnTo>
                <a:lnTo>
                  <a:pt x="1489710" y="649224"/>
                </a:lnTo>
                <a:lnTo>
                  <a:pt x="1430274" y="601980"/>
                </a:lnTo>
                <a:lnTo>
                  <a:pt x="1370076" y="557022"/>
                </a:lnTo>
                <a:lnTo>
                  <a:pt x="1309878" y="513588"/>
                </a:lnTo>
                <a:lnTo>
                  <a:pt x="1248917" y="472440"/>
                </a:lnTo>
                <a:lnTo>
                  <a:pt x="1187196" y="432054"/>
                </a:lnTo>
                <a:lnTo>
                  <a:pt x="1124712" y="393954"/>
                </a:lnTo>
                <a:lnTo>
                  <a:pt x="1062228" y="357378"/>
                </a:lnTo>
                <a:lnTo>
                  <a:pt x="998982" y="322326"/>
                </a:lnTo>
                <a:lnTo>
                  <a:pt x="935736" y="289560"/>
                </a:lnTo>
                <a:lnTo>
                  <a:pt x="871728" y="258318"/>
                </a:lnTo>
                <a:lnTo>
                  <a:pt x="806958" y="228600"/>
                </a:lnTo>
                <a:lnTo>
                  <a:pt x="742188" y="200406"/>
                </a:lnTo>
                <a:lnTo>
                  <a:pt x="676656" y="174498"/>
                </a:lnTo>
                <a:lnTo>
                  <a:pt x="610362" y="150876"/>
                </a:lnTo>
                <a:lnTo>
                  <a:pt x="544067" y="128778"/>
                </a:lnTo>
                <a:lnTo>
                  <a:pt x="477774" y="108204"/>
                </a:lnTo>
                <a:lnTo>
                  <a:pt x="410717" y="89916"/>
                </a:lnTo>
                <a:lnTo>
                  <a:pt x="342900" y="73152"/>
                </a:lnTo>
                <a:lnTo>
                  <a:pt x="275082" y="58674"/>
                </a:lnTo>
                <a:lnTo>
                  <a:pt x="207264" y="45720"/>
                </a:lnTo>
                <a:lnTo>
                  <a:pt x="138684" y="35052"/>
                </a:lnTo>
                <a:lnTo>
                  <a:pt x="67841" y="26387"/>
                </a:lnTo>
                <a:lnTo>
                  <a:pt x="57150" y="39624"/>
                </a:lnTo>
                <a:lnTo>
                  <a:pt x="64951" y="54723"/>
                </a:lnTo>
                <a:lnTo>
                  <a:pt x="67056" y="54864"/>
                </a:lnTo>
                <a:lnTo>
                  <a:pt x="134874" y="64008"/>
                </a:lnTo>
                <a:lnTo>
                  <a:pt x="202692" y="73914"/>
                </a:lnTo>
                <a:lnTo>
                  <a:pt x="269748" y="86868"/>
                </a:lnTo>
                <a:lnTo>
                  <a:pt x="336804" y="101346"/>
                </a:lnTo>
                <a:lnTo>
                  <a:pt x="403860" y="117348"/>
                </a:lnTo>
                <a:lnTo>
                  <a:pt x="470154" y="135636"/>
                </a:lnTo>
                <a:lnTo>
                  <a:pt x="535686" y="156210"/>
                </a:lnTo>
                <a:lnTo>
                  <a:pt x="601217" y="177546"/>
                </a:lnTo>
                <a:lnTo>
                  <a:pt x="666750" y="201930"/>
                </a:lnTo>
                <a:lnTo>
                  <a:pt x="731520" y="227076"/>
                </a:lnTo>
                <a:lnTo>
                  <a:pt x="795528" y="254508"/>
                </a:lnTo>
                <a:lnTo>
                  <a:pt x="859536" y="284226"/>
                </a:lnTo>
                <a:lnTo>
                  <a:pt x="922782" y="314706"/>
                </a:lnTo>
                <a:lnTo>
                  <a:pt x="986028" y="347472"/>
                </a:lnTo>
                <a:lnTo>
                  <a:pt x="1048512" y="382524"/>
                </a:lnTo>
                <a:lnTo>
                  <a:pt x="1110234" y="418338"/>
                </a:lnTo>
                <a:lnTo>
                  <a:pt x="1171956" y="456438"/>
                </a:lnTo>
                <a:lnTo>
                  <a:pt x="1232916" y="496062"/>
                </a:lnTo>
                <a:lnTo>
                  <a:pt x="1293876" y="537210"/>
                </a:lnTo>
                <a:lnTo>
                  <a:pt x="1353312" y="580644"/>
                </a:lnTo>
                <a:lnTo>
                  <a:pt x="1412748" y="624840"/>
                </a:lnTo>
                <a:lnTo>
                  <a:pt x="1472184" y="671322"/>
                </a:lnTo>
                <a:lnTo>
                  <a:pt x="1530096" y="719328"/>
                </a:lnTo>
                <a:lnTo>
                  <a:pt x="1588008" y="768858"/>
                </a:lnTo>
                <a:lnTo>
                  <a:pt x="1645158" y="819912"/>
                </a:lnTo>
                <a:lnTo>
                  <a:pt x="1701546" y="872490"/>
                </a:lnTo>
                <a:lnTo>
                  <a:pt x="1757172" y="927354"/>
                </a:lnTo>
                <a:lnTo>
                  <a:pt x="1812036" y="982980"/>
                </a:lnTo>
                <a:lnTo>
                  <a:pt x="1866900" y="1040130"/>
                </a:lnTo>
                <a:lnTo>
                  <a:pt x="1921002" y="1099566"/>
                </a:lnTo>
                <a:lnTo>
                  <a:pt x="1973579" y="1159763"/>
                </a:lnTo>
                <a:lnTo>
                  <a:pt x="2026158" y="1221486"/>
                </a:lnTo>
                <a:lnTo>
                  <a:pt x="2077974" y="1284731"/>
                </a:lnTo>
                <a:lnTo>
                  <a:pt x="2129028" y="1349502"/>
                </a:lnTo>
                <a:lnTo>
                  <a:pt x="2179320" y="1415796"/>
                </a:lnTo>
                <a:lnTo>
                  <a:pt x="2228850" y="1483613"/>
                </a:lnTo>
                <a:lnTo>
                  <a:pt x="2277618" y="1552956"/>
                </a:lnTo>
                <a:lnTo>
                  <a:pt x="2325624" y="1623060"/>
                </a:lnTo>
                <a:lnTo>
                  <a:pt x="2372868" y="1695450"/>
                </a:lnTo>
                <a:lnTo>
                  <a:pt x="2464307" y="1842515"/>
                </a:lnTo>
                <a:lnTo>
                  <a:pt x="2509266" y="1918715"/>
                </a:lnTo>
                <a:lnTo>
                  <a:pt x="2552700" y="1995677"/>
                </a:lnTo>
                <a:lnTo>
                  <a:pt x="2638044" y="2154174"/>
                </a:lnTo>
                <a:lnTo>
                  <a:pt x="2679192" y="2235707"/>
                </a:lnTo>
                <a:lnTo>
                  <a:pt x="2758440" y="2401062"/>
                </a:lnTo>
                <a:lnTo>
                  <a:pt x="2797302" y="2486406"/>
                </a:lnTo>
                <a:lnTo>
                  <a:pt x="2834640" y="2572512"/>
                </a:lnTo>
                <a:lnTo>
                  <a:pt x="2871216" y="2659380"/>
                </a:lnTo>
                <a:lnTo>
                  <a:pt x="2906268" y="2747771"/>
                </a:lnTo>
                <a:lnTo>
                  <a:pt x="2974847" y="2927604"/>
                </a:lnTo>
                <a:lnTo>
                  <a:pt x="3006852" y="3019806"/>
                </a:lnTo>
                <a:lnTo>
                  <a:pt x="3038094" y="3112769"/>
                </a:lnTo>
                <a:lnTo>
                  <a:pt x="3068574" y="3206496"/>
                </a:lnTo>
                <a:lnTo>
                  <a:pt x="3098292" y="3301746"/>
                </a:lnTo>
                <a:lnTo>
                  <a:pt x="3126486" y="3397757"/>
                </a:lnTo>
                <a:lnTo>
                  <a:pt x="3153918" y="3495293"/>
                </a:lnTo>
                <a:lnTo>
                  <a:pt x="3204971" y="3692652"/>
                </a:lnTo>
                <a:lnTo>
                  <a:pt x="3213349" y="3727956"/>
                </a:lnTo>
                <a:lnTo>
                  <a:pt x="3229356" y="3733799"/>
                </a:lnTo>
                <a:lnTo>
                  <a:pt x="3240881" y="3721522"/>
                </a:lnTo>
                <a:close/>
              </a:path>
              <a:path w="3264534" h="3789679">
                <a:moveTo>
                  <a:pt x="64951" y="54723"/>
                </a:moveTo>
                <a:lnTo>
                  <a:pt x="57150" y="39624"/>
                </a:lnTo>
                <a:lnTo>
                  <a:pt x="57150" y="54203"/>
                </a:lnTo>
                <a:lnTo>
                  <a:pt x="64951" y="54723"/>
                </a:lnTo>
                <a:close/>
              </a:path>
              <a:path w="3264534" h="3789679">
                <a:moveTo>
                  <a:pt x="3243071" y="3786220"/>
                </a:moveTo>
                <a:lnTo>
                  <a:pt x="3243071" y="3730752"/>
                </a:lnTo>
                <a:lnTo>
                  <a:pt x="3215640" y="3737610"/>
                </a:lnTo>
                <a:lnTo>
                  <a:pt x="3213349" y="3727956"/>
                </a:lnTo>
                <a:lnTo>
                  <a:pt x="3181350" y="3716274"/>
                </a:lnTo>
                <a:lnTo>
                  <a:pt x="3242309" y="3789426"/>
                </a:lnTo>
                <a:lnTo>
                  <a:pt x="3243071" y="3786220"/>
                </a:lnTo>
                <a:close/>
              </a:path>
              <a:path w="3264534" h="3789679">
                <a:moveTo>
                  <a:pt x="3243071" y="3730752"/>
                </a:moveTo>
                <a:lnTo>
                  <a:pt x="3240881" y="3721522"/>
                </a:lnTo>
                <a:lnTo>
                  <a:pt x="3229356" y="3733799"/>
                </a:lnTo>
                <a:lnTo>
                  <a:pt x="3213349" y="3727956"/>
                </a:lnTo>
                <a:lnTo>
                  <a:pt x="3215640" y="3737610"/>
                </a:lnTo>
                <a:lnTo>
                  <a:pt x="3243071" y="3730752"/>
                </a:lnTo>
                <a:close/>
              </a:path>
              <a:path w="3264534" h="3789679">
                <a:moveTo>
                  <a:pt x="3264407" y="3696462"/>
                </a:moveTo>
                <a:lnTo>
                  <a:pt x="3240881" y="3721522"/>
                </a:lnTo>
                <a:lnTo>
                  <a:pt x="3243071" y="3730752"/>
                </a:lnTo>
                <a:lnTo>
                  <a:pt x="3243071" y="3786220"/>
                </a:lnTo>
                <a:lnTo>
                  <a:pt x="3264407" y="36964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8947" y="2435568"/>
            <a:ext cx="1635222" cy="688349"/>
          </a:xfrm>
          <a:custGeom>
            <a:avLst/>
            <a:gdLst/>
            <a:ahLst/>
            <a:cxnLst/>
            <a:rect l="l" t="t" r="r" b="b"/>
            <a:pathLst>
              <a:path w="1630679" h="685800">
                <a:moveTo>
                  <a:pt x="0" y="0"/>
                </a:moveTo>
                <a:lnTo>
                  <a:pt x="0" y="685799"/>
                </a:lnTo>
                <a:lnTo>
                  <a:pt x="1630680" y="685799"/>
                </a:lnTo>
                <a:lnTo>
                  <a:pt x="1630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93987" y="2534171"/>
            <a:ext cx="14310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008321" algn="l"/>
              </a:tabLst>
            </a:pP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log	</a:t>
            </a:r>
            <a:r>
              <a:rPr lang="en-US" sz="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15117" y="2748917"/>
            <a:ext cx="499864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100" spc="-15" dirty="0">
                <a:solidFill>
                  <a:srgbClr val="008480"/>
                </a:solidFill>
                <a:latin typeface="Times New Roman"/>
                <a:cs typeface="Times New Roman"/>
              </a:rPr>
              <a:t>10/9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83298" y="2613772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4571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84290" y="1670735"/>
            <a:ext cx="4126262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2535" y="2371194"/>
            <a:ext cx="2598017" cy="10198"/>
          </a:xfrm>
          <a:custGeom>
            <a:avLst/>
            <a:gdLst/>
            <a:ahLst/>
            <a:cxnLst/>
            <a:rect l="l" t="t" r="r" b="b"/>
            <a:pathLst>
              <a:path w="2590800" h="10160">
                <a:moveTo>
                  <a:pt x="2590800" y="9906"/>
                </a:moveTo>
                <a:lnTo>
                  <a:pt x="0" y="0"/>
                </a:lnTo>
              </a:path>
            </a:pathLst>
          </a:custGeom>
          <a:ln w="28575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189609" y="1193538"/>
            <a:ext cx="410079" cy="157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159500"/>
              </a:lnSpc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cn 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23833" y="3276883"/>
            <a:ext cx="1986719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19812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189609" y="2993735"/>
            <a:ext cx="4100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64377" y="4141399"/>
            <a:ext cx="433003" cy="433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61694" y="4318508"/>
            <a:ext cx="2368780" cy="688349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2362199" y="114300"/>
                </a:moveTo>
                <a:lnTo>
                  <a:pt x="2354199" y="72119"/>
                </a:lnTo>
                <a:lnTo>
                  <a:pt x="2332234" y="37055"/>
                </a:lnTo>
                <a:lnTo>
                  <a:pt x="2299358" y="12162"/>
                </a:lnTo>
                <a:lnTo>
                  <a:pt x="2258624" y="493"/>
                </a:lnTo>
                <a:lnTo>
                  <a:pt x="114300" y="0"/>
                </a:lnTo>
                <a:lnTo>
                  <a:pt x="99637" y="926"/>
                </a:lnTo>
                <a:lnTo>
                  <a:pt x="59489" y="13920"/>
                </a:lnTo>
                <a:lnTo>
                  <a:pt x="27477" y="39862"/>
                </a:lnTo>
                <a:lnTo>
                  <a:pt x="6652" y="75696"/>
                </a:lnTo>
                <a:lnTo>
                  <a:pt x="0" y="571500"/>
                </a:lnTo>
                <a:lnTo>
                  <a:pt x="926" y="586162"/>
                </a:lnTo>
                <a:lnTo>
                  <a:pt x="13920" y="626310"/>
                </a:lnTo>
                <a:lnTo>
                  <a:pt x="39862" y="658322"/>
                </a:lnTo>
                <a:lnTo>
                  <a:pt x="75696" y="679146"/>
                </a:lnTo>
                <a:lnTo>
                  <a:pt x="2247899" y="685800"/>
                </a:lnTo>
                <a:lnTo>
                  <a:pt x="2262562" y="684873"/>
                </a:lnTo>
                <a:lnTo>
                  <a:pt x="2302710" y="671879"/>
                </a:lnTo>
                <a:lnTo>
                  <a:pt x="2334722" y="645937"/>
                </a:lnTo>
                <a:lnTo>
                  <a:pt x="2355546" y="610102"/>
                </a:lnTo>
                <a:lnTo>
                  <a:pt x="2362199" y="1143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85281" y="4242024"/>
            <a:ext cx="2368780" cy="688349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2362199" y="114300"/>
                </a:moveTo>
                <a:lnTo>
                  <a:pt x="2354199" y="72119"/>
                </a:lnTo>
                <a:lnTo>
                  <a:pt x="2332234" y="37055"/>
                </a:lnTo>
                <a:lnTo>
                  <a:pt x="2299358" y="12162"/>
                </a:lnTo>
                <a:lnTo>
                  <a:pt x="2258624" y="493"/>
                </a:lnTo>
                <a:lnTo>
                  <a:pt x="114300" y="0"/>
                </a:lnTo>
                <a:lnTo>
                  <a:pt x="99637" y="926"/>
                </a:lnTo>
                <a:lnTo>
                  <a:pt x="59489" y="13920"/>
                </a:lnTo>
                <a:lnTo>
                  <a:pt x="27477" y="39862"/>
                </a:lnTo>
                <a:lnTo>
                  <a:pt x="6652" y="75696"/>
                </a:lnTo>
                <a:lnTo>
                  <a:pt x="0" y="571500"/>
                </a:lnTo>
                <a:lnTo>
                  <a:pt x="926" y="586162"/>
                </a:lnTo>
                <a:lnTo>
                  <a:pt x="13920" y="626310"/>
                </a:lnTo>
                <a:lnTo>
                  <a:pt x="39862" y="658322"/>
                </a:lnTo>
                <a:lnTo>
                  <a:pt x="75696" y="679146"/>
                </a:lnTo>
                <a:lnTo>
                  <a:pt x="2247899" y="685800"/>
                </a:lnTo>
                <a:lnTo>
                  <a:pt x="2262562" y="684873"/>
                </a:lnTo>
                <a:lnTo>
                  <a:pt x="2302710" y="671879"/>
                </a:lnTo>
                <a:lnTo>
                  <a:pt x="2334722" y="645937"/>
                </a:lnTo>
                <a:lnTo>
                  <a:pt x="2355546" y="610102"/>
                </a:lnTo>
                <a:lnTo>
                  <a:pt x="2362199" y="11430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85281" y="4242024"/>
            <a:ext cx="2368780" cy="688349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114300" y="0"/>
                </a:moveTo>
                <a:lnTo>
                  <a:pt x="72119" y="8000"/>
                </a:lnTo>
                <a:lnTo>
                  <a:pt x="37055" y="29964"/>
                </a:lnTo>
                <a:lnTo>
                  <a:pt x="12162" y="62841"/>
                </a:lnTo>
                <a:lnTo>
                  <a:pt x="493" y="103575"/>
                </a:lnTo>
                <a:lnTo>
                  <a:pt x="0" y="571500"/>
                </a:lnTo>
                <a:lnTo>
                  <a:pt x="926" y="586162"/>
                </a:lnTo>
                <a:lnTo>
                  <a:pt x="13920" y="626310"/>
                </a:lnTo>
                <a:lnTo>
                  <a:pt x="39862" y="658322"/>
                </a:lnTo>
                <a:lnTo>
                  <a:pt x="75696" y="679146"/>
                </a:lnTo>
                <a:lnTo>
                  <a:pt x="2247899" y="685800"/>
                </a:lnTo>
                <a:lnTo>
                  <a:pt x="2262562" y="684873"/>
                </a:lnTo>
                <a:lnTo>
                  <a:pt x="2302710" y="671879"/>
                </a:lnTo>
                <a:lnTo>
                  <a:pt x="2334722" y="645937"/>
                </a:lnTo>
                <a:lnTo>
                  <a:pt x="2355546" y="610102"/>
                </a:lnTo>
                <a:lnTo>
                  <a:pt x="2362199" y="114300"/>
                </a:lnTo>
                <a:lnTo>
                  <a:pt x="2361273" y="99637"/>
                </a:lnTo>
                <a:lnTo>
                  <a:pt x="2348279" y="59489"/>
                </a:lnTo>
                <a:lnTo>
                  <a:pt x="2322337" y="27477"/>
                </a:lnTo>
                <a:lnTo>
                  <a:pt x="2286502" y="6652"/>
                </a:lnTo>
                <a:lnTo>
                  <a:pt x="114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811715" y="4355302"/>
            <a:ext cx="19943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lang="en-US" sz="3200" dirty="0">
                <a:latin typeface="Times New Roman"/>
                <a:cs typeface="Times New Roman"/>
              </a:rPr>
              <a:t> leaves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61693" y="3506333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20167" y="3506333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89939" y="3506333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48412" y="3506333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9"/>
          <p:cNvSpPr txBox="1"/>
          <p:nvPr/>
        </p:nvSpPr>
        <p:spPr>
          <a:xfrm>
            <a:off x="5516227" y="3024429"/>
            <a:ext cx="4107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6" name="object 3"/>
          <p:cNvSpPr/>
          <p:nvPr/>
        </p:nvSpPr>
        <p:spPr>
          <a:xfrm>
            <a:off x="638296" y="1432871"/>
            <a:ext cx="2741290" cy="3139001"/>
          </a:xfrm>
          <a:custGeom>
            <a:avLst/>
            <a:gdLst/>
            <a:ahLst/>
            <a:cxnLst/>
            <a:rect l="l" t="t" r="r" b="b"/>
            <a:pathLst>
              <a:path w="2733675" h="3127375">
                <a:moveTo>
                  <a:pt x="27323" y="3060508"/>
                </a:moveTo>
                <a:lnTo>
                  <a:pt x="0" y="3038856"/>
                </a:lnTo>
                <a:lnTo>
                  <a:pt x="26669" y="3103308"/>
                </a:lnTo>
                <a:lnTo>
                  <a:pt x="26669" y="3069335"/>
                </a:lnTo>
                <a:lnTo>
                  <a:pt x="27323" y="3060508"/>
                </a:lnTo>
                <a:close/>
              </a:path>
              <a:path w="2733675" h="3127375">
                <a:moveTo>
                  <a:pt x="39807" y="3070401"/>
                </a:moveTo>
                <a:lnTo>
                  <a:pt x="27323" y="3060508"/>
                </a:lnTo>
                <a:lnTo>
                  <a:pt x="26669" y="3069335"/>
                </a:lnTo>
                <a:lnTo>
                  <a:pt x="39807" y="3070401"/>
                </a:lnTo>
                <a:close/>
              </a:path>
              <a:path w="2733675" h="3127375">
                <a:moveTo>
                  <a:pt x="85343" y="3044952"/>
                </a:moveTo>
                <a:lnTo>
                  <a:pt x="55568" y="3062110"/>
                </a:lnTo>
                <a:lnTo>
                  <a:pt x="54863" y="3071622"/>
                </a:lnTo>
                <a:lnTo>
                  <a:pt x="41012" y="3070498"/>
                </a:lnTo>
                <a:lnTo>
                  <a:pt x="40385" y="3070859"/>
                </a:lnTo>
                <a:lnTo>
                  <a:pt x="39807" y="3070401"/>
                </a:lnTo>
                <a:lnTo>
                  <a:pt x="26669" y="3069335"/>
                </a:lnTo>
                <a:lnTo>
                  <a:pt x="26669" y="3103308"/>
                </a:lnTo>
                <a:lnTo>
                  <a:pt x="36575" y="3127247"/>
                </a:lnTo>
                <a:lnTo>
                  <a:pt x="85343" y="3044952"/>
                </a:lnTo>
                <a:close/>
              </a:path>
              <a:path w="2733675" h="3127375">
                <a:moveTo>
                  <a:pt x="2676143" y="40385"/>
                </a:moveTo>
                <a:lnTo>
                  <a:pt x="2665760" y="27282"/>
                </a:lnTo>
                <a:lnTo>
                  <a:pt x="2664713" y="27431"/>
                </a:lnTo>
                <a:lnTo>
                  <a:pt x="2596896" y="35052"/>
                </a:lnTo>
                <a:lnTo>
                  <a:pt x="2530601" y="44957"/>
                </a:lnTo>
                <a:lnTo>
                  <a:pt x="2463546" y="56387"/>
                </a:lnTo>
                <a:lnTo>
                  <a:pt x="2398013" y="69342"/>
                </a:lnTo>
                <a:lnTo>
                  <a:pt x="2332481" y="83819"/>
                </a:lnTo>
                <a:lnTo>
                  <a:pt x="2267711" y="100583"/>
                </a:lnTo>
                <a:lnTo>
                  <a:pt x="2202941" y="118871"/>
                </a:lnTo>
                <a:lnTo>
                  <a:pt x="2139696" y="138683"/>
                </a:lnTo>
                <a:lnTo>
                  <a:pt x="2076449" y="160019"/>
                </a:lnTo>
                <a:lnTo>
                  <a:pt x="2013965" y="182879"/>
                </a:lnTo>
                <a:lnTo>
                  <a:pt x="1951481" y="207263"/>
                </a:lnTo>
                <a:lnTo>
                  <a:pt x="1890521" y="233171"/>
                </a:lnTo>
                <a:lnTo>
                  <a:pt x="1829561" y="260604"/>
                </a:lnTo>
                <a:lnTo>
                  <a:pt x="1769363" y="289560"/>
                </a:lnTo>
                <a:lnTo>
                  <a:pt x="1710689" y="320039"/>
                </a:lnTo>
                <a:lnTo>
                  <a:pt x="1652015" y="352044"/>
                </a:lnTo>
                <a:lnTo>
                  <a:pt x="1594103" y="385572"/>
                </a:lnTo>
                <a:lnTo>
                  <a:pt x="1536953" y="419862"/>
                </a:lnTo>
                <a:lnTo>
                  <a:pt x="1480565" y="456438"/>
                </a:lnTo>
                <a:lnTo>
                  <a:pt x="1424939" y="493776"/>
                </a:lnTo>
                <a:lnTo>
                  <a:pt x="1370075" y="532638"/>
                </a:lnTo>
                <a:lnTo>
                  <a:pt x="1316735" y="573023"/>
                </a:lnTo>
                <a:lnTo>
                  <a:pt x="1263396" y="614172"/>
                </a:lnTo>
                <a:lnTo>
                  <a:pt x="1210817" y="657606"/>
                </a:lnTo>
                <a:lnTo>
                  <a:pt x="1159763" y="701802"/>
                </a:lnTo>
                <a:lnTo>
                  <a:pt x="1109471" y="746760"/>
                </a:lnTo>
                <a:lnTo>
                  <a:pt x="1059941" y="793242"/>
                </a:lnTo>
                <a:lnTo>
                  <a:pt x="1011173" y="841248"/>
                </a:lnTo>
                <a:lnTo>
                  <a:pt x="963167" y="890016"/>
                </a:lnTo>
                <a:lnTo>
                  <a:pt x="916686" y="940307"/>
                </a:lnTo>
                <a:lnTo>
                  <a:pt x="870965" y="992123"/>
                </a:lnTo>
                <a:lnTo>
                  <a:pt x="826007" y="1044702"/>
                </a:lnTo>
                <a:lnTo>
                  <a:pt x="782573" y="1098042"/>
                </a:lnTo>
                <a:lnTo>
                  <a:pt x="739139" y="1152906"/>
                </a:lnTo>
                <a:lnTo>
                  <a:pt x="697992" y="1208532"/>
                </a:lnTo>
                <a:lnTo>
                  <a:pt x="656844" y="1265682"/>
                </a:lnTo>
                <a:lnTo>
                  <a:pt x="617219" y="1323594"/>
                </a:lnTo>
                <a:lnTo>
                  <a:pt x="579119" y="1382267"/>
                </a:lnTo>
                <a:lnTo>
                  <a:pt x="541782" y="1441703"/>
                </a:lnTo>
                <a:lnTo>
                  <a:pt x="505206" y="1502664"/>
                </a:lnTo>
                <a:lnTo>
                  <a:pt x="470153" y="1564385"/>
                </a:lnTo>
                <a:lnTo>
                  <a:pt x="403097" y="1690877"/>
                </a:lnTo>
                <a:lnTo>
                  <a:pt x="371856" y="1755647"/>
                </a:lnTo>
                <a:lnTo>
                  <a:pt x="341375" y="1821179"/>
                </a:lnTo>
                <a:lnTo>
                  <a:pt x="312419" y="1887473"/>
                </a:lnTo>
                <a:lnTo>
                  <a:pt x="284225" y="1954529"/>
                </a:lnTo>
                <a:lnTo>
                  <a:pt x="232409" y="2091689"/>
                </a:lnTo>
                <a:lnTo>
                  <a:pt x="208787" y="2161032"/>
                </a:lnTo>
                <a:lnTo>
                  <a:pt x="185927" y="2231135"/>
                </a:lnTo>
                <a:lnTo>
                  <a:pt x="164591" y="2302002"/>
                </a:lnTo>
                <a:lnTo>
                  <a:pt x="144779" y="2373629"/>
                </a:lnTo>
                <a:lnTo>
                  <a:pt x="125729" y="2446020"/>
                </a:lnTo>
                <a:lnTo>
                  <a:pt x="108203" y="2519172"/>
                </a:lnTo>
                <a:lnTo>
                  <a:pt x="92963" y="2593085"/>
                </a:lnTo>
                <a:lnTo>
                  <a:pt x="78485" y="2667761"/>
                </a:lnTo>
                <a:lnTo>
                  <a:pt x="65531" y="2742438"/>
                </a:lnTo>
                <a:lnTo>
                  <a:pt x="53340" y="2818638"/>
                </a:lnTo>
                <a:lnTo>
                  <a:pt x="43434" y="2894838"/>
                </a:lnTo>
                <a:lnTo>
                  <a:pt x="35051" y="2971038"/>
                </a:lnTo>
                <a:lnTo>
                  <a:pt x="28193" y="3048761"/>
                </a:lnTo>
                <a:lnTo>
                  <a:pt x="27323" y="3060508"/>
                </a:lnTo>
                <a:lnTo>
                  <a:pt x="39807" y="3070401"/>
                </a:lnTo>
                <a:lnTo>
                  <a:pt x="41012" y="3070498"/>
                </a:lnTo>
                <a:lnTo>
                  <a:pt x="55568" y="3062110"/>
                </a:lnTo>
                <a:lnTo>
                  <a:pt x="56387" y="3051047"/>
                </a:lnTo>
                <a:lnTo>
                  <a:pt x="63246" y="2974847"/>
                </a:lnTo>
                <a:lnTo>
                  <a:pt x="71627" y="2898647"/>
                </a:lnTo>
                <a:lnTo>
                  <a:pt x="82296" y="2822447"/>
                </a:lnTo>
                <a:lnTo>
                  <a:pt x="93725" y="2747772"/>
                </a:lnTo>
                <a:lnTo>
                  <a:pt x="106679" y="2673095"/>
                </a:lnTo>
                <a:lnTo>
                  <a:pt x="120396" y="2599182"/>
                </a:lnTo>
                <a:lnTo>
                  <a:pt x="136397" y="2526029"/>
                </a:lnTo>
                <a:lnTo>
                  <a:pt x="153162" y="2453639"/>
                </a:lnTo>
                <a:lnTo>
                  <a:pt x="172212" y="2381250"/>
                </a:lnTo>
                <a:lnTo>
                  <a:pt x="192024" y="2310383"/>
                </a:lnTo>
                <a:lnTo>
                  <a:pt x="213359" y="2240279"/>
                </a:lnTo>
                <a:lnTo>
                  <a:pt x="235457" y="2170176"/>
                </a:lnTo>
                <a:lnTo>
                  <a:pt x="259079" y="2101596"/>
                </a:lnTo>
                <a:lnTo>
                  <a:pt x="284225" y="2033015"/>
                </a:lnTo>
                <a:lnTo>
                  <a:pt x="310896" y="1965197"/>
                </a:lnTo>
                <a:lnTo>
                  <a:pt x="338327" y="1898903"/>
                </a:lnTo>
                <a:lnTo>
                  <a:pt x="367284" y="1833372"/>
                </a:lnTo>
                <a:lnTo>
                  <a:pt x="397763" y="1768602"/>
                </a:lnTo>
                <a:lnTo>
                  <a:pt x="429006" y="1703832"/>
                </a:lnTo>
                <a:lnTo>
                  <a:pt x="461771" y="1641347"/>
                </a:lnTo>
                <a:lnTo>
                  <a:pt x="495299" y="1578864"/>
                </a:lnTo>
                <a:lnTo>
                  <a:pt x="529589" y="1517142"/>
                </a:lnTo>
                <a:lnTo>
                  <a:pt x="602742" y="1397508"/>
                </a:lnTo>
                <a:lnTo>
                  <a:pt x="640842" y="1339596"/>
                </a:lnTo>
                <a:lnTo>
                  <a:pt x="680465" y="1281683"/>
                </a:lnTo>
                <a:lnTo>
                  <a:pt x="720851" y="1225296"/>
                </a:lnTo>
                <a:lnTo>
                  <a:pt x="762000" y="1170432"/>
                </a:lnTo>
                <a:lnTo>
                  <a:pt x="804671" y="1116329"/>
                </a:lnTo>
                <a:lnTo>
                  <a:pt x="847344" y="1062989"/>
                </a:lnTo>
                <a:lnTo>
                  <a:pt x="892301" y="1011173"/>
                </a:lnTo>
                <a:lnTo>
                  <a:pt x="937259" y="960119"/>
                </a:lnTo>
                <a:lnTo>
                  <a:pt x="983742" y="910589"/>
                </a:lnTo>
                <a:lnTo>
                  <a:pt x="1030986" y="861822"/>
                </a:lnTo>
                <a:lnTo>
                  <a:pt x="1078991" y="814578"/>
                </a:lnTo>
                <a:lnTo>
                  <a:pt x="1128521" y="768095"/>
                </a:lnTo>
                <a:lnTo>
                  <a:pt x="1178051" y="723138"/>
                </a:lnTo>
                <a:lnTo>
                  <a:pt x="1229106" y="679704"/>
                </a:lnTo>
                <a:lnTo>
                  <a:pt x="1280921" y="637032"/>
                </a:lnTo>
                <a:lnTo>
                  <a:pt x="1333499" y="595883"/>
                </a:lnTo>
                <a:lnTo>
                  <a:pt x="1386839" y="556260"/>
                </a:lnTo>
                <a:lnTo>
                  <a:pt x="1440941" y="517398"/>
                </a:lnTo>
                <a:lnTo>
                  <a:pt x="1495806" y="480060"/>
                </a:lnTo>
                <a:lnTo>
                  <a:pt x="1552193" y="444245"/>
                </a:lnTo>
                <a:lnTo>
                  <a:pt x="1608581" y="409956"/>
                </a:lnTo>
                <a:lnTo>
                  <a:pt x="1665731" y="377189"/>
                </a:lnTo>
                <a:lnTo>
                  <a:pt x="1723643" y="345185"/>
                </a:lnTo>
                <a:lnTo>
                  <a:pt x="1782317" y="315467"/>
                </a:lnTo>
                <a:lnTo>
                  <a:pt x="1841753" y="286512"/>
                </a:lnTo>
                <a:lnTo>
                  <a:pt x="1901189" y="259079"/>
                </a:lnTo>
                <a:lnTo>
                  <a:pt x="1962149" y="233933"/>
                </a:lnTo>
                <a:lnTo>
                  <a:pt x="2023109" y="209550"/>
                </a:lnTo>
                <a:lnTo>
                  <a:pt x="2085593" y="186689"/>
                </a:lnTo>
                <a:lnTo>
                  <a:pt x="2148077" y="166115"/>
                </a:lnTo>
                <a:lnTo>
                  <a:pt x="2210561" y="146304"/>
                </a:lnTo>
                <a:lnTo>
                  <a:pt x="2274570" y="128015"/>
                </a:lnTo>
                <a:lnTo>
                  <a:pt x="2338577" y="112013"/>
                </a:lnTo>
                <a:lnTo>
                  <a:pt x="2403347" y="97535"/>
                </a:lnTo>
                <a:lnTo>
                  <a:pt x="2468879" y="84581"/>
                </a:lnTo>
                <a:lnTo>
                  <a:pt x="2534411" y="73152"/>
                </a:lnTo>
                <a:lnTo>
                  <a:pt x="2600705" y="63245"/>
                </a:lnTo>
                <a:lnTo>
                  <a:pt x="2666999" y="55625"/>
                </a:lnTo>
                <a:lnTo>
                  <a:pt x="2668056" y="55550"/>
                </a:lnTo>
                <a:lnTo>
                  <a:pt x="2676143" y="40385"/>
                </a:lnTo>
                <a:close/>
              </a:path>
              <a:path w="2733675" h="3127375">
                <a:moveTo>
                  <a:pt x="55568" y="3062110"/>
                </a:moveTo>
                <a:lnTo>
                  <a:pt x="41012" y="3070498"/>
                </a:lnTo>
                <a:lnTo>
                  <a:pt x="54863" y="3071622"/>
                </a:lnTo>
                <a:lnTo>
                  <a:pt x="55568" y="3062110"/>
                </a:lnTo>
                <a:close/>
              </a:path>
              <a:path w="2733675" h="3127375">
                <a:moveTo>
                  <a:pt x="2733293" y="35052"/>
                </a:moveTo>
                <a:lnTo>
                  <a:pt x="2644140" y="0"/>
                </a:lnTo>
                <a:lnTo>
                  <a:pt x="2665760" y="27282"/>
                </a:lnTo>
                <a:lnTo>
                  <a:pt x="2675381" y="25907"/>
                </a:lnTo>
                <a:lnTo>
                  <a:pt x="2677667" y="54863"/>
                </a:lnTo>
                <a:lnTo>
                  <a:pt x="2677667" y="69883"/>
                </a:lnTo>
                <a:lnTo>
                  <a:pt x="2733293" y="35052"/>
                </a:lnTo>
                <a:close/>
              </a:path>
              <a:path w="2733675" h="3127375">
                <a:moveTo>
                  <a:pt x="2677667" y="69883"/>
                </a:moveTo>
                <a:lnTo>
                  <a:pt x="2677667" y="54863"/>
                </a:lnTo>
                <a:lnTo>
                  <a:pt x="2668056" y="55550"/>
                </a:lnTo>
                <a:lnTo>
                  <a:pt x="2651759" y="86106"/>
                </a:lnTo>
                <a:lnTo>
                  <a:pt x="2677667" y="69883"/>
                </a:lnTo>
                <a:close/>
              </a:path>
              <a:path w="2733675" h="3127375">
                <a:moveTo>
                  <a:pt x="2677667" y="54863"/>
                </a:moveTo>
                <a:lnTo>
                  <a:pt x="2675381" y="25907"/>
                </a:lnTo>
                <a:lnTo>
                  <a:pt x="2665760" y="27282"/>
                </a:lnTo>
                <a:lnTo>
                  <a:pt x="2676143" y="40385"/>
                </a:lnTo>
                <a:lnTo>
                  <a:pt x="2676143" y="54972"/>
                </a:lnTo>
                <a:lnTo>
                  <a:pt x="2677667" y="54863"/>
                </a:lnTo>
                <a:close/>
              </a:path>
              <a:path w="2733675" h="3127375">
                <a:moveTo>
                  <a:pt x="2676143" y="54972"/>
                </a:moveTo>
                <a:lnTo>
                  <a:pt x="2676143" y="40385"/>
                </a:lnTo>
                <a:lnTo>
                  <a:pt x="2668056" y="55550"/>
                </a:lnTo>
                <a:lnTo>
                  <a:pt x="2676143" y="5497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"/>
          <p:cNvSpPr txBox="1"/>
          <p:nvPr/>
        </p:nvSpPr>
        <p:spPr>
          <a:xfrm>
            <a:off x="647721" y="2457689"/>
            <a:ext cx="1017557" cy="5079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log</a:t>
            </a:r>
            <a:r>
              <a:rPr sz="3200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1" name="object 61"/>
          <p:cNvSpPr/>
          <p:nvPr/>
        </p:nvSpPr>
        <p:spPr>
          <a:xfrm>
            <a:off x="522151" y="4959515"/>
            <a:ext cx="1604657" cy="1300216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342900" y="843209"/>
                </a:moveTo>
                <a:lnTo>
                  <a:pt x="342900" y="456438"/>
                </a:lnTo>
                <a:lnTo>
                  <a:pt x="0" y="516635"/>
                </a:lnTo>
                <a:lnTo>
                  <a:pt x="275844" y="706374"/>
                </a:lnTo>
                <a:lnTo>
                  <a:pt x="275844" y="849566"/>
                </a:lnTo>
                <a:lnTo>
                  <a:pt x="342900" y="843209"/>
                </a:lnTo>
                <a:close/>
              </a:path>
              <a:path w="1600200" h="1295400">
                <a:moveTo>
                  <a:pt x="275844" y="849566"/>
                </a:moveTo>
                <a:lnTo>
                  <a:pt x="275844" y="706374"/>
                </a:lnTo>
                <a:lnTo>
                  <a:pt x="9906" y="874776"/>
                </a:lnTo>
                <a:lnTo>
                  <a:pt x="275844" y="849566"/>
                </a:lnTo>
                <a:close/>
              </a:path>
              <a:path w="1600200" h="1295400">
                <a:moveTo>
                  <a:pt x="1075944" y="0"/>
                </a:moveTo>
                <a:lnTo>
                  <a:pt x="800100" y="347471"/>
                </a:lnTo>
                <a:lnTo>
                  <a:pt x="618744" y="137921"/>
                </a:lnTo>
                <a:lnTo>
                  <a:pt x="541782" y="378713"/>
                </a:lnTo>
                <a:lnTo>
                  <a:pt x="27431" y="137921"/>
                </a:lnTo>
                <a:lnTo>
                  <a:pt x="342900" y="456438"/>
                </a:lnTo>
                <a:lnTo>
                  <a:pt x="342900" y="843209"/>
                </a:lnTo>
                <a:lnTo>
                  <a:pt x="419862" y="835913"/>
                </a:lnTo>
                <a:lnTo>
                  <a:pt x="419862" y="1019683"/>
                </a:lnTo>
                <a:lnTo>
                  <a:pt x="571500" y="937259"/>
                </a:lnTo>
                <a:lnTo>
                  <a:pt x="628650" y="1295400"/>
                </a:lnTo>
                <a:lnTo>
                  <a:pt x="780288" y="895350"/>
                </a:lnTo>
                <a:lnTo>
                  <a:pt x="981456" y="1183385"/>
                </a:lnTo>
                <a:lnTo>
                  <a:pt x="1038606" y="867155"/>
                </a:lnTo>
                <a:lnTo>
                  <a:pt x="1048512" y="874220"/>
                </a:lnTo>
                <a:lnTo>
                  <a:pt x="1048512" y="319277"/>
                </a:lnTo>
                <a:lnTo>
                  <a:pt x="1075944" y="0"/>
                </a:lnTo>
                <a:close/>
              </a:path>
              <a:path w="1600200" h="1295400">
                <a:moveTo>
                  <a:pt x="419862" y="1019683"/>
                </a:moveTo>
                <a:lnTo>
                  <a:pt x="419862" y="835913"/>
                </a:lnTo>
                <a:lnTo>
                  <a:pt x="352806" y="1056131"/>
                </a:lnTo>
                <a:lnTo>
                  <a:pt x="419862" y="1019683"/>
                </a:lnTo>
                <a:close/>
              </a:path>
              <a:path w="1600200" h="1295400">
                <a:moveTo>
                  <a:pt x="1361694" y="267462"/>
                </a:moveTo>
                <a:lnTo>
                  <a:pt x="1048512" y="319277"/>
                </a:lnTo>
                <a:lnTo>
                  <a:pt x="1048512" y="874220"/>
                </a:lnTo>
                <a:lnTo>
                  <a:pt x="1237488" y="1009001"/>
                </a:lnTo>
                <a:lnTo>
                  <a:pt x="1237488" y="438912"/>
                </a:lnTo>
                <a:lnTo>
                  <a:pt x="1361694" y="267462"/>
                </a:lnTo>
                <a:close/>
              </a:path>
              <a:path w="1600200" h="1295400">
                <a:moveTo>
                  <a:pt x="1562862" y="487679"/>
                </a:moveTo>
                <a:lnTo>
                  <a:pt x="1237488" y="438912"/>
                </a:lnTo>
                <a:lnTo>
                  <a:pt x="1237488" y="1009001"/>
                </a:lnTo>
                <a:lnTo>
                  <a:pt x="1247394" y="1016067"/>
                </a:lnTo>
                <a:lnTo>
                  <a:pt x="1247394" y="776477"/>
                </a:lnTo>
                <a:lnTo>
                  <a:pt x="1304544" y="779810"/>
                </a:lnTo>
                <a:lnTo>
                  <a:pt x="1304544" y="627888"/>
                </a:lnTo>
                <a:lnTo>
                  <a:pt x="1562862" y="487679"/>
                </a:lnTo>
                <a:close/>
              </a:path>
              <a:path w="1600200" h="1295400">
                <a:moveTo>
                  <a:pt x="1344168" y="1085088"/>
                </a:moveTo>
                <a:lnTo>
                  <a:pt x="1247394" y="776477"/>
                </a:lnTo>
                <a:lnTo>
                  <a:pt x="1247394" y="1016067"/>
                </a:lnTo>
                <a:lnTo>
                  <a:pt x="1344168" y="1085088"/>
                </a:lnTo>
                <a:close/>
              </a:path>
              <a:path w="1600200" h="1295400">
                <a:moveTo>
                  <a:pt x="1600200" y="797051"/>
                </a:moveTo>
                <a:lnTo>
                  <a:pt x="1304544" y="627888"/>
                </a:lnTo>
                <a:lnTo>
                  <a:pt x="1304544" y="779810"/>
                </a:lnTo>
                <a:lnTo>
                  <a:pt x="1600200" y="797051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3"/>
          <p:cNvSpPr/>
          <p:nvPr/>
        </p:nvSpPr>
        <p:spPr>
          <a:xfrm>
            <a:off x="2890930" y="5547671"/>
            <a:ext cx="5883744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586739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0"/>
          <p:cNvSpPr txBox="1"/>
          <p:nvPr/>
        </p:nvSpPr>
        <p:spPr>
          <a:xfrm>
            <a:off x="591939" y="4325039"/>
            <a:ext cx="1449286" cy="1787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6182" algn="ctr"/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822"/>
              </a:lnSpc>
              <a:spcBef>
                <a:spcPts val="2538"/>
              </a:spcBef>
            </a:pP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3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spc="-2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274" algn="ctr">
              <a:lnSpc>
                <a:spcPts val="3822"/>
              </a:lnSpc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Lucky!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4" name="object 58"/>
          <p:cNvSpPr txBox="1"/>
          <p:nvPr/>
        </p:nvSpPr>
        <p:spPr>
          <a:xfrm>
            <a:off x="2894240" y="5605073"/>
            <a:ext cx="60338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r>
              <a:rPr sz="3200" i="1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log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10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-1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lo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10/9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087738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1" grpId="0"/>
      <p:bldP spid="43" grpId="0" animBg="1"/>
      <p:bldP spid="44" grpId="0" animBg="1"/>
      <p:bldP spid="45" grpId="0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/>
      <p:bldP spid="66" grpId="0" animBg="1"/>
      <p:bldP spid="67" grpId="0" animBg="1"/>
      <p:bldP spid="71" grpId="0" animBg="1"/>
      <p:bldP spid="72" grpId="0" animBg="1"/>
      <p:bldP spid="73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spc="-30" dirty="0"/>
              <a:t>More</a:t>
            </a:r>
            <a:r>
              <a:rPr spc="-5" dirty="0"/>
              <a:t> </a:t>
            </a:r>
            <a:r>
              <a:rPr lang="en-US" spc="-5" dirty="0"/>
              <a:t>I</a:t>
            </a:r>
            <a:r>
              <a:rPr spc="-20" dirty="0"/>
              <a:t>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96D412F-7EF5-49DA-8AC1-3BA7B0BA7C2C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044301" y="1321034"/>
            <a:ext cx="611998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5" dirty="0">
                <a:latin typeface="Times New Roman"/>
                <a:cs typeface="Times New Roman"/>
              </a:rPr>
              <a:t>Suppos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e alternate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lucky,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unlucky, lucky,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unlucky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lucky,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….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301" y="2239481"/>
            <a:ext cx="4197580" cy="160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720">
              <a:tabLst>
                <a:tab pos="1332538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	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2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/2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71357"/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8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968"/>
              </a:spcBef>
            </a:pPr>
            <a:r>
              <a:rPr sz="3200" spc="-5" dirty="0">
                <a:latin typeface="Times New Roman"/>
                <a:cs typeface="Times New Roman"/>
              </a:rPr>
              <a:t>Solving: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2092" y="2246368"/>
            <a:ext cx="1383062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/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lucky 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unlucky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755" y="3839511"/>
            <a:ext cx="7227587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47"/>
              </a:lnSpc>
              <a:tabLst>
                <a:tab pos="873920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	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/2))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873920">
              <a:lnSpc>
                <a:spcPts val="3847"/>
              </a:lnSpc>
            </a:pP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008480"/>
                </a:solidFill>
                <a:latin typeface="Symbol"/>
                <a:cs typeface="Symbol"/>
              </a:rPr>
              <a:t> 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lang="en-US"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2)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3936" y="4817732"/>
            <a:ext cx="1858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306" y="5478932"/>
            <a:ext cx="74794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latin typeface="Times New Roman"/>
                <a:cs typeface="Times New Roman"/>
              </a:rPr>
              <a:t>Ho</a:t>
            </a:r>
            <a:r>
              <a:rPr sz="3200" dirty="0">
                <a:latin typeface="Times New Roman"/>
                <a:cs typeface="Times New Roman"/>
              </a:rPr>
              <a:t>w can </a:t>
            </a:r>
            <a:r>
              <a:rPr sz="3200" spc="-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e make</a:t>
            </a:r>
            <a:r>
              <a:rPr sz="3200" spc="-5" dirty="0">
                <a:latin typeface="Times New Roman"/>
                <a:cs typeface="Times New Roman"/>
              </a:rPr>
              <a:t> sur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e are usually lucky?</a:t>
            </a:r>
          </a:p>
        </p:txBody>
      </p:sp>
      <p:sp>
        <p:nvSpPr>
          <p:cNvPr id="11" name="object 11"/>
          <p:cNvSpPr/>
          <p:nvPr/>
        </p:nvSpPr>
        <p:spPr>
          <a:xfrm>
            <a:off x="4288333" y="4560771"/>
            <a:ext cx="1604657" cy="1070766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342900" y="694094"/>
                </a:moveTo>
                <a:lnTo>
                  <a:pt x="342900" y="376427"/>
                </a:lnTo>
                <a:lnTo>
                  <a:pt x="0" y="425195"/>
                </a:lnTo>
                <a:lnTo>
                  <a:pt x="275844" y="581405"/>
                </a:lnTo>
                <a:lnTo>
                  <a:pt x="275844" y="699329"/>
                </a:lnTo>
                <a:lnTo>
                  <a:pt x="342900" y="694094"/>
                </a:lnTo>
                <a:close/>
              </a:path>
              <a:path w="1600200" h="1066800">
                <a:moveTo>
                  <a:pt x="275844" y="699329"/>
                </a:moveTo>
                <a:lnTo>
                  <a:pt x="275844" y="581405"/>
                </a:lnTo>
                <a:lnTo>
                  <a:pt x="9906" y="720090"/>
                </a:lnTo>
                <a:lnTo>
                  <a:pt x="275844" y="699329"/>
                </a:lnTo>
                <a:close/>
              </a:path>
              <a:path w="1600200" h="1066800">
                <a:moveTo>
                  <a:pt x="1075944" y="0"/>
                </a:moveTo>
                <a:lnTo>
                  <a:pt x="800100" y="286512"/>
                </a:lnTo>
                <a:lnTo>
                  <a:pt x="618744" y="113537"/>
                </a:lnTo>
                <a:lnTo>
                  <a:pt x="541782" y="312420"/>
                </a:lnTo>
                <a:lnTo>
                  <a:pt x="27432" y="113537"/>
                </a:lnTo>
                <a:lnTo>
                  <a:pt x="342900" y="376427"/>
                </a:lnTo>
                <a:lnTo>
                  <a:pt x="342900" y="694094"/>
                </a:lnTo>
                <a:lnTo>
                  <a:pt x="419862" y="688085"/>
                </a:lnTo>
                <a:lnTo>
                  <a:pt x="419862" y="840063"/>
                </a:lnTo>
                <a:lnTo>
                  <a:pt x="571500" y="771905"/>
                </a:lnTo>
                <a:lnTo>
                  <a:pt x="628650" y="1066800"/>
                </a:lnTo>
                <a:lnTo>
                  <a:pt x="780288" y="737615"/>
                </a:lnTo>
                <a:lnTo>
                  <a:pt x="981456" y="974597"/>
                </a:lnTo>
                <a:lnTo>
                  <a:pt x="1038606" y="713994"/>
                </a:lnTo>
                <a:lnTo>
                  <a:pt x="1048512" y="719823"/>
                </a:lnTo>
                <a:lnTo>
                  <a:pt x="1048512" y="262890"/>
                </a:lnTo>
                <a:lnTo>
                  <a:pt x="1075944" y="0"/>
                </a:lnTo>
                <a:close/>
              </a:path>
              <a:path w="1600200" h="1066800">
                <a:moveTo>
                  <a:pt x="419862" y="840063"/>
                </a:moveTo>
                <a:lnTo>
                  <a:pt x="419862" y="688085"/>
                </a:lnTo>
                <a:lnTo>
                  <a:pt x="352806" y="870203"/>
                </a:lnTo>
                <a:lnTo>
                  <a:pt x="419862" y="840063"/>
                </a:lnTo>
                <a:close/>
              </a:path>
              <a:path w="1600200" h="1066800">
                <a:moveTo>
                  <a:pt x="1361694" y="220217"/>
                </a:moveTo>
                <a:lnTo>
                  <a:pt x="1048512" y="262890"/>
                </a:lnTo>
                <a:lnTo>
                  <a:pt x="1048512" y="719823"/>
                </a:lnTo>
                <a:lnTo>
                  <a:pt x="1237488" y="831041"/>
                </a:lnTo>
                <a:lnTo>
                  <a:pt x="1237488" y="361187"/>
                </a:lnTo>
                <a:lnTo>
                  <a:pt x="1361694" y="220217"/>
                </a:lnTo>
                <a:close/>
              </a:path>
              <a:path w="1600200" h="1066800">
                <a:moveTo>
                  <a:pt x="1562862" y="401573"/>
                </a:moveTo>
                <a:lnTo>
                  <a:pt x="1237488" y="361187"/>
                </a:lnTo>
                <a:lnTo>
                  <a:pt x="1237488" y="831041"/>
                </a:lnTo>
                <a:lnTo>
                  <a:pt x="1247394" y="836871"/>
                </a:lnTo>
                <a:lnTo>
                  <a:pt x="1247394" y="639317"/>
                </a:lnTo>
                <a:lnTo>
                  <a:pt x="1304544" y="642033"/>
                </a:lnTo>
                <a:lnTo>
                  <a:pt x="1304544" y="517397"/>
                </a:lnTo>
                <a:lnTo>
                  <a:pt x="1562862" y="401573"/>
                </a:lnTo>
                <a:close/>
              </a:path>
              <a:path w="1600200" h="1066800">
                <a:moveTo>
                  <a:pt x="1344168" y="893825"/>
                </a:moveTo>
                <a:lnTo>
                  <a:pt x="1247394" y="639317"/>
                </a:lnTo>
                <a:lnTo>
                  <a:pt x="1247394" y="836871"/>
                </a:lnTo>
                <a:lnTo>
                  <a:pt x="1344168" y="893825"/>
                </a:lnTo>
                <a:close/>
              </a:path>
              <a:path w="1600200" h="1066800">
                <a:moveTo>
                  <a:pt x="1600200" y="656081"/>
                </a:moveTo>
                <a:lnTo>
                  <a:pt x="1304544" y="517397"/>
                </a:lnTo>
                <a:lnTo>
                  <a:pt x="1304544" y="642033"/>
                </a:lnTo>
                <a:lnTo>
                  <a:pt x="1600200" y="656081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9685" y="4874690"/>
            <a:ext cx="12270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Lucky!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63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19175">
              <a:lnSpc>
                <a:spcPts val="5276"/>
              </a:lnSpc>
            </a:pPr>
            <a:r>
              <a:rPr lang="en-US" spc="-25" dirty="0"/>
              <a:t>Randomized Q</a:t>
            </a:r>
            <a:r>
              <a:rPr spc="-25" dirty="0"/>
              <a:t>uicksort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B0B9E68-5B63-4C98-A102-91F90AD283A2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5882" y="939203"/>
            <a:ext cx="8726393" cy="5071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lang="en-US"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lang="en-US" sz="3200" spc="-10" dirty="0">
                <a:latin typeface="Times New Roman"/>
                <a:cs typeface="Times New Roman"/>
              </a:rPr>
              <a:t>:</a:t>
            </a:r>
            <a:r>
              <a:rPr lang="en-US" sz="3200" spc="-5" dirty="0">
                <a:latin typeface="Times New Roman"/>
                <a:cs typeface="Times New Roman"/>
              </a:rPr>
              <a:t> Partitio</a:t>
            </a:r>
            <a:r>
              <a:rPr lang="en-US" sz="3200" dirty="0">
                <a:latin typeface="Times New Roman"/>
                <a:cs typeface="Times New Roman"/>
              </a:rPr>
              <a:t>n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around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random</a:t>
            </a:r>
            <a:r>
              <a:rPr lang="en-US"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element.</a:t>
            </a:r>
          </a:p>
          <a:p>
            <a:pPr marL="12739"/>
            <a:r>
              <a:rPr lang="en-US" sz="3200" spc="-25" dirty="0">
                <a:latin typeface="Times New Roman"/>
                <a:cs typeface="Times New Roman"/>
              </a:rPr>
              <a:t>R</a:t>
            </a:r>
            <a:r>
              <a:rPr lang="en-US" sz="2800" spc="-25" dirty="0">
                <a:latin typeface="Times New Roman"/>
                <a:cs typeface="Times New Roman"/>
              </a:rPr>
              <a:t>ANDOMIZED</a:t>
            </a:r>
            <a:r>
              <a:rPr lang="en-US" sz="3200" spc="-25" dirty="0">
                <a:latin typeface="Times New Roman"/>
                <a:cs typeface="Times New Roman"/>
              </a:rPr>
              <a:t>-P</a:t>
            </a:r>
            <a:r>
              <a:rPr lang="en-US" sz="2800" spc="-25" dirty="0">
                <a:latin typeface="Times New Roman"/>
                <a:cs typeface="Times New Roman"/>
              </a:rPr>
              <a:t>ARTITION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A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, 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p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, 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r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)</a:t>
            </a:r>
          </a:p>
          <a:p>
            <a:pPr marL="458788"/>
            <a:r>
              <a:rPr lang="en-US" sz="3200" i="1" spc="-25" dirty="0" err="1">
                <a:solidFill>
                  <a:srgbClr val="008F96"/>
                </a:solidFill>
                <a:latin typeface="Times New Roman"/>
                <a:cs typeface="Times New Roman"/>
              </a:rPr>
              <a:t>i</a:t>
            </a:r>
            <a:r>
              <a:rPr lang="en-US" sz="3200" spc="-25" dirty="0">
                <a:latin typeface="Times New Roman"/>
                <a:cs typeface="Times New Roman"/>
              </a:rPr>
              <a:t> = R</a:t>
            </a:r>
            <a:r>
              <a:rPr lang="en-US" sz="2800" spc="-25" dirty="0">
                <a:latin typeface="Times New Roman"/>
                <a:cs typeface="Times New Roman"/>
              </a:rPr>
              <a:t>ANDOM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p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, 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r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)</a:t>
            </a:r>
          </a:p>
          <a:p>
            <a:pPr marL="458788"/>
            <a:r>
              <a:rPr lang="en-US" sz="3200" spc="-25" dirty="0">
                <a:latin typeface="Times New Roman"/>
                <a:cs typeface="Times New Roman"/>
              </a:rPr>
              <a:t>Exchange 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A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[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p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]</a:t>
            </a:r>
            <a:r>
              <a:rPr lang="en-US" sz="3200" spc="-25" dirty="0">
                <a:latin typeface="Times New Roman"/>
                <a:cs typeface="Times New Roman"/>
              </a:rPr>
              <a:t> with 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A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[</a:t>
            </a:r>
            <a:r>
              <a:rPr lang="en-US" sz="3200" i="1" spc="-25" dirty="0" err="1">
                <a:solidFill>
                  <a:srgbClr val="008F96"/>
                </a:solidFill>
                <a:latin typeface="Times New Roman"/>
                <a:cs typeface="Times New Roman"/>
              </a:rPr>
              <a:t>i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]</a:t>
            </a:r>
          </a:p>
          <a:p>
            <a:pPr marL="458788"/>
            <a:r>
              <a:rPr lang="en-US" sz="3200" b="1" spc="-25" dirty="0">
                <a:latin typeface="Times New Roman"/>
                <a:cs typeface="Times New Roman"/>
              </a:rPr>
              <a:t>return</a:t>
            </a:r>
            <a:r>
              <a:rPr lang="en-US" sz="3200" spc="-25" dirty="0">
                <a:latin typeface="Times New Roman"/>
                <a:cs typeface="Times New Roman"/>
              </a:rPr>
              <a:t> P</a:t>
            </a:r>
            <a:r>
              <a:rPr lang="en-US" sz="2800" spc="-25" dirty="0">
                <a:latin typeface="Times New Roman"/>
                <a:cs typeface="Times New Roman"/>
              </a:rPr>
              <a:t>ARTITION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A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, 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p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, </a:t>
            </a:r>
            <a:r>
              <a:rPr lang="en-US" sz="3200" i="1" spc="-25" dirty="0">
                <a:solidFill>
                  <a:srgbClr val="008F96"/>
                </a:solidFill>
                <a:latin typeface="Times New Roman"/>
                <a:cs typeface="Times New Roman"/>
              </a:rPr>
              <a:t>r</a:t>
            </a:r>
            <a:r>
              <a:rPr lang="en-US" sz="3200" spc="-25" dirty="0">
                <a:solidFill>
                  <a:srgbClr val="008F96"/>
                </a:solidFill>
                <a:latin typeface="Times New Roman"/>
                <a:cs typeface="Times New Roman"/>
              </a:rPr>
              <a:t>)</a:t>
            </a:r>
          </a:p>
          <a:p>
            <a:pPr marL="12739"/>
            <a:endParaRPr lang="en-US" sz="800" spc="-25" dirty="0">
              <a:latin typeface="Times New Roman"/>
              <a:cs typeface="Times New Roman"/>
            </a:endParaRPr>
          </a:p>
          <a:p>
            <a:pPr marL="12739"/>
            <a:r>
              <a:rPr lang="en-US" sz="3200" spc="-25" dirty="0">
                <a:latin typeface="Times New Roman"/>
                <a:cs typeface="Times New Roman"/>
              </a:rPr>
              <a:t>R</a:t>
            </a:r>
            <a:r>
              <a:rPr lang="en-US" sz="2800" spc="-25" dirty="0">
                <a:latin typeface="Times New Roman"/>
                <a:cs typeface="Times New Roman"/>
              </a:rPr>
              <a:t>ANDOMIZED</a:t>
            </a:r>
            <a:r>
              <a:rPr lang="en-US" sz="3200" spc="-25" dirty="0">
                <a:latin typeface="Times New Roman"/>
                <a:cs typeface="Times New Roman"/>
              </a:rPr>
              <a:t>-</a:t>
            </a:r>
            <a:r>
              <a:rPr sz="3200" spc="-25" dirty="0">
                <a:latin typeface="Times New Roman"/>
                <a:cs typeface="Times New Roman"/>
              </a:rPr>
              <a:t>Q</a:t>
            </a:r>
            <a:r>
              <a:rPr sz="2800" spc="-25" dirty="0">
                <a:latin typeface="Times New Roman"/>
                <a:cs typeface="Times New Roman"/>
              </a:rPr>
              <a:t>UICKSORT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p,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471357"/>
            <a:r>
              <a:rPr sz="3200" b="1" spc="-15" dirty="0">
                <a:latin typeface="Times New Roman"/>
                <a:cs typeface="Times New Roman"/>
              </a:rPr>
              <a:t>if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r</a:t>
            </a:r>
            <a:endParaRPr sz="3200" dirty="0">
              <a:latin typeface="Times New Roman"/>
              <a:cs typeface="Times New Roman"/>
            </a:endParaRPr>
          </a:p>
          <a:p>
            <a:pPr marL="1387954" marR="5096" indent="-458617">
              <a:lnSpc>
                <a:spcPct val="99200"/>
              </a:lnSpc>
              <a:spcBef>
                <a:spcPts val="85"/>
              </a:spcBef>
            </a:pPr>
            <a:r>
              <a:rPr sz="3200" b="1" spc="-20" dirty="0">
                <a:latin typeface="Times New Roman"/>
                <a:cs typeface="Times New Roman"/>
              </a:rPr>
              <a:t>then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q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R</a:t>
            </a:r>
            <a:r>
              <a:rPr lang="en-US" sz="2800" spc="-20" dirty="0">
                <a:latin typeface="Times New Roman"/>
                <a:cs typeface="Times New Roman"/>
              </a:rPr>
              <a:t>ANDOMIZED</a:t>
            </a:r>
            <a:r>
              <a:rPr lang="en-US" sz="3200" spc="-20" dirty="0">
                <a:latin typeface="Times New Roman"/>
                <a:cs typeface="Times New Roman"/>
              </a:rPr>
              <a:t>-P</a:t>
            </a:r>
            <a:r>
              <a:rPr sz="2800" spc="-5" dirty="0">
                <a:latin typeface="Times New Roman"/>
                <a:cs typeface="Times New Roman"/>
              </a:rPr>
              <a:t>ARTITIO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p,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endParaRPr lang="en-US" sz="3200" spc="-10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1387954" marR="5096" indent="-458617">
              <a:lnSpc>
                <a:spcPct val="99200"/>
              </a:lnSpc>
              <a:spcBef>
                <a:spcPts val="85"/>
              </a:spcBef>
            </a:pPr>
            <a:r>
              <a:rPr lang="en-US" sz="3200" spc="-25" dirty="0">
                <a:latin typeface="Times New Roman"/>
                <a:cs typeface="Times New Roman"/>
              </a:rPr>
              <a:t>	R</a:t>
            </a:r>
            <a:r>
              <a:rPr lang="en-US" sz="2800" spc="-25" dirty="0">
                <a:latin typeface="Times New Roman"/>
                <a:cs typeface="Times New Roman"/>
              </a:rPr>
              <a:t>ANDOMIZED</a:t>
            </a:r>
            <a:r>
              <a:rPr lang="en-US" sz="3200" spc="-25" dirty="0">
                <a:latin typeface="Times New Roman"/>
                <a:cs typeface="Times New Roman"/>
              </a:rPr>
              <a:t>-</a:t>
            </a:r>
            <a:r>
              <a:rPr sz="3200" spc="-25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imes New Roman"/>
                <a:cs typeface="Times New Roman"/>
              </a:rPr>
              <a:t>UICKSORT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p,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q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–1) </a:t>
            </a:r>
            <a:endParaRPr lang="en-US" sz="3200" spc="-15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1387954" marR="5096" indent="-458617">
              <a:lnSpc>
                <a:spcPct val="99200"/>
              </a:lnSpc>
              <a:spcBef>
                <a:spcPts val="85"/>
              </a:spcBef>
            </a:pPr>
            <a:r>
              <a:rPr lang="en-US"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	</a:t>
            </a:r>
            <a:r>
              <a:rPr lang="en-US" sz="3200" spc="-25" dirty="0">
                <a:latin typeface="Times New Roman"/>
                <a:cs typeface="Times New Roman"/>
              </a:rPr>
              <a:t>R</a:t>
            </a:r>
            <a:r>
              <a:rPr lang="en-US" sz="2800" spc="-25" dirty="0">
                <a:latin typeface="Times New Roman"/>
                <a:cs typeface="Times New Roman"/>
              </a:rPr>
              <a:t>ANDOMIZED</a:t>
            </a:r>
            <a:r>
              <a:rPr lang="en-US" sz="3200" spc="-25" dirty="0">
                <a:latin typeface="Times New Roman"/>
                <a:cs typeface="Times New Roman"/>
              </a:rPr>
              <a:t>-Q</a:t>
            </a:r>
            <a:r>
              <a:rPr sz="2800" dirty="0">
                <a:latin typeface="Times New Roman"/>
                <a:cs typeface="Times New Roman"/>
              </a:rPr>
              <a:t>UICKSORT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q+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10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lang="en-US" spc="-25" dirty="0"/>
              <a:t>Properties of </a:t>
            </a:r>
            <a:r>
              <a:rPr spc="-25" dirty="0"/>
              <a:t>Randomized</a:t>
            </a:r>
            <a:r>
              <a:rPr spc="10" dirty="0"/>
              <a:t> </a:t>
            </a:r>
            <a:r>
              <a:rPr lang="en-US" spc="-20" dirty="0"/>
              <a:t>Q</a:t>
            </a:r>
            <a:r>
              <a:rPr spc="-20" dirty="0"/>
              <a:t>uicksort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D2BA778-EDB8-4F5C-BB56-44C1FBB3FFE3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9561" y="1710210"/>
            <a:ext cx="8074578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 marR="18472" indent="-226124">
              <a:lnSpc>
                <a:spcPts val="3461"/>
              </a:lnSpc>
              <a:spcBef>
                <a:spcPts val="120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5" dirty="0">
                <a:latin typeface="Times New Roman"/>
                <a:cs typeface="Times New Roman"/>
              </a:rPr>
              <a:t>Runnin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independent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 </a:t>
            </a:r>
            <a:r>
              <a:rPr sz="3200" spc="-5" dirty="0">
                <a:latin typeface="Times New Roman"/>
                <a:cs typeface="Times New Roman"/>
              </a:rPr>
              <a:t>order.</a:t>
            </a:r>
            <a:endParaRPr sz="3200" dirty="0">
              <a:latin typeface="Times New Roman"/>
              <a:cs typeface="Times New Roman"/>
            </a:endParaRPr>
          </a:p>
          <a:p>
            <a:pPr marL="238863" marR="310204" indent="-226124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o assumptions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 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made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about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distribution.</a:t>
            </a:r>
            <a:endParaRPr sz="3200" dirty="0">
              <a:latin typeface="Times New Roman"/>
              <a:cs typeface="Times New Roman"/>
            </a:endParaRPr>
          </a:p>
          <a:p>
            <a:pPr marL="238863" marR="367531" indent="-226124">
              <a:lnSpc>
                <a:spcPts val="3461"/>
              </a:lnSpc>
              <a:spcBef>
                <a:spcPts val="1149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o </a:t>
            </a:r>
            <a:r>
              <a:rPr sz="3200" spc="-5" dirty="0">
                <a:latin typeface="Times New Roman"/>
                <a:cs typeface="Times New Roman"/>
              </a:rPr>
              <a:t>specifi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elicits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worst-case </a:t>
            </a:r>
            <a:r>
              <a:rPr sz="3200" dirty="0">
                <a:latin typeface="Times New Roman"/>
                <a:cs typeface="Times New Roman"/>
              </a:rPr>
              <a:t>behavior.</a:t>
            </a:r>
          </a:p>
          <a:p>
            <a:pPr marL="238863" marR="5096" indent="-226124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wors</a:t>
            </a:r>
            <a:r>
              <a:rPr sz="3200" dirty="0">
                <a:latin typeface="Times New Roman"/>
                <a:cs typeface="Times New Roman"/>
              </a:rPr>
              <a:t>t case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determined only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outpu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random-numbe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generator.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7769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1874" y="1190969"/>
            <a:ext cx="7950058" cy="2398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6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rando</a:t>
            </a:r>
            <a:r>
              <a:rPr sz="3200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variabl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running </a:t>
            </a:r>
            <a:r>
              <a:rPr sz="3200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randomize</a:t>
            </a:r>
            <a:r>
              <a:rPr sz="3200" dirty="0">
                <a:latin typeface="Times New Roman"/>
                <a:cs typeface="Times New Roman"/>
              </a:rPr>
              <a:t>d </a:t>
            </a:r>
            <a:r>
              <a:rPr sz="3200" spc="-5" dirty="0">
                <a:latin typeface="Times New Roman"/>
                <a:cs typeface="Times New Roman"/>
              </a:rPr>
              <a:t>quicksor</a:t>
            </a:r>
            <a:r>
              <a:rPr sz="3200" dirty="0"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size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assuming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random numbers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independent.</a:t>
            </a:r>
          </a:p>
          <a:p>
            <a:pPr marL="12739" marR="1168837">
              <a:lnSpc>
                <a:spcPts val="3461"/>
              </a:lnSpc>
              <a:spcBef>
                <a:spcPts val="1154"/>
              </a:spcBef>
            </a:pP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…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defin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indicator random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variable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873" y="4088256"/>
            <a:ext cx="690257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k 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8033" y="3572887"/>
            <a:ext cx="7265338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47"/>
              </a:lnSpc>
              <a:tabLst>
                <a:tab pos="464987" algn="l"/>
              </a:tabLst>
            </a:pP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P</a:t>
            </a:r>
            <a:r>
              <a:rPr sz="2400" spc="-5" dirty="0">
                <a:latin typeface="Times New Roman"/>
                <a:cs typeface="Times New Roman"/>
              </a:rPr>
              <a:t>ARTITIO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generates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split,</a:t>
            </a:r>
            <a:r>
              <a:rPr lang="en-US" sz="3200" spc="-5" dirty="0">
                <a:latin typeface="Times New Roman"/>
                <a:cs typeface="Times New Roman"/>
              </a:rPr>
              <a:t> 	i.e., </a:t>
            </a:r>
            <a:r>
              <a:rPr lang="en-US" sz="3200" i="1" spc="-5" dirty="0">
                <a:latin typeface="Times New Roman"/>
                <a:cs typeface="Times New Roman"/>
              </a:rPr>
              <a:t>A</a:t>
            </a:r>
            <a:r>
              <a:rPr lang="en-US" sz="3200" spc="-5" dirty="0">
                <a:latin typeface="Times New Roman"/>
                <a:cs typeface="Times New Roman"/>
              </a:rPr>
              <a:t>[1] is the (</a:t>
            </a:r>
            <a:r>
              <a:rPr lang="en-US" sz="3200" i="1" spc="-5" dirty="0">
                <a:latin typeface="Times New Roman"/>
                <a:cs typeface="Times New Roman"/>
              </a:rPr>
              <a:t>k</a:t>
            </a:r>
            <a:r>
              <a:rPr lang="en-US" sz="3200" spc="-5" dirty="0">
                <a:latin typeface="Times New Roman"/>
                <a:cs typeface="Times New Roman"/>
              </a:rPr>
              <a:t>+1)</a:t>
            </a:r>
            <a:r>
              <a:rPr lang="en-US" sz="3200" spc="-5" dirty="0" err="1">
                <a:latin typeface="Times New Roman"/>
                <a:cs typeface="Times New Roman"/>
              </a:rPr>
              <a:t>th</a:t>
            </a:r>
            <a:r>
              <a:rPr lang="en-US" sz="3200" spc="-5" dirty="0">
                <a:latin typeface="Times New Roman"/>
                <a:cs typeface="Times New Roman"/>
              </a:rPr>
              <a:t> smallest number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47"/>
              </a:lnSpc>
              <a:tabLst>
                <a:tab pos="464987" algn="l"/>
              </a:tabLst>
            </a:pP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0	</a:t>
            </a:r>
            <a:r>
              <a:rPr sz="3200" dirty="0">
                <a:latin typeface="Times New Roman"/>
                <a:cs typeface="Times New Roman"/>
              </a:rPr>
              <a:t>otherwise.</a:t>
            </a:r>
          </a:p>
        </p:txBody>
      </p:sp>
      <p:sp>
        <p:nvSpPr>
          <p:cNvPr id="6" name="object 6"/>
          <p:cNvSpPr/>
          <p:nvPr/>
        </p:nvSpPr>
        <p:spPr>
          <a:xfrm>
            <a:off x="1453236" y="3822152"/>
            <a:ext cx="215227" cy="917799"/>
          </a:xfrm>
          <a:custGeom>
            <a:avLst/>
            <a:gdLst/>
            <a:ahLst/>
            <a:cxnLst/>
            <a:rect l="l" t="t" r="r" b="b"/>
            <a:pathLst>
              <a:path w="214630" h="914400">
                <a:moveTo>
                  <a:pt x="214500" y="0"/>
                </a:moveTo>
                <a:lnTo>
                  <a:pt x="165518" y="7344"/>
                </a:lnTo>
                <a:lnTo>
                  <a:pt x="127139" y="27100"/>
                </a:lnTo>
                <a:lnTo>
                  <a:pt x="101056" y="66849"/>
                </a:lnTo>
                <a:lnTo>
                  <a:pt x="100200" y="381000"/>
                </a:lnTo>
                <a:lnTo>
                  <a:pt x="98921" y="392581"/>
                </a:lnTo>
                <a:lnTo>
                  <a:pt x="71311" y="431905"/>
                </a:lnTo>
                <a:lnTo>
                  <a:pt x="32141" y="450810"/>
                </a:lnTo>
                <a:lnTo>
                  <a:pt x="0" y="456637"/>
                </a:lnTo>
                <a:lnTo>
                  <a:pt x="14838" y="457804"/>
                </a:lnTo>
                <a:lnTo>
                  <a:pt x="56812" y="472003"/>
                </a:lnTo>
                <a:lnTo>
                  <a:pt x="88177" y="498895"/>
                </a:lnTo>
                <a:lnTo>
                  <a:pt x="100200" y="838200"/>
                </a:lnTo>
                <a:lnTo>
                  <a:pt x="101478" y="849781"/>
                </a:lnTo>
                <a:lnTo>
                  <a:pt x="129088" y="889105"/>
                </a:lnTo>
                <a:lnTo>
                  <a:pt x="168258" y="908010"/>
                </a:lnTo>
                <a:lnTo>
                  <a:pt x="183849" y="911678"/>
                </a:lnTo>
                <a:lnTo>
                  <a:pt x="200400" y="913837"/>
                </a:lnTo>
              </a:path>
            </a:pathLst>
          </a:custGeom>
          <a:ln w="285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873" y="5110683"/>
            <a:ext cx="7557172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ts val="3461"/>
              </a:lnSpc>
            </a:pP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Pr{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}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sinc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 </a:t>
            </a:r>
            <a:r>
              <a:rPr sz="3200" spc="-5" dirty="0">
                <a:latin typeface="Times New Roman"/>
                <a:cs typeface="Times New Roman"/>
              </a:rPr>
              <a:t>split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equally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likely,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assuming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distinct.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 Analysis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FF9BB69-81F0-4610-B925-4514EA6B9B28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026950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/>
            <a:r>
              <a:rPr spc="-20" dirty="0"/>
              <a:t>Analysis</a:t>
            </a:r>
            <a:r>
              <a:rPr spc="15" dirty="0"/>
              <a:t> </a:t>
            </a:r>
            <a:r>
              <a:rPr spc="-20" dirty="0"/>
              <a:t>(continued)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2636C31-F24F-4BD7-8D1B-13437E6AF40D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66865" y="1781120"/>
            <a:ext cx="6030837" cy="196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47"/>
              </a:lnSpc>
              <a:tabLst>
                <a:tab pos="3681041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3200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split,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787"/>
              </a:lnSpc>
              <a:tabLst>
                <a:tab pos="3681041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–2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–2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split,</a:t>
            </a:r>
            <a:endParaRPr sz="3200" dirty="0">
              <a:latin typeface="Times New Roman"/>
              <a:cs typeface="Times New Roman"/>
            </a:endParaRPr>
          </a:p>
          <a:p>
            <a:pPr marL="929974">
              <a:lnSpc>
                <a:spcPts val="3791"/>
              </a:lnSpc>
            </a:pPr>
            <a:endParaRPr sz="3200" dirty="0">
              <a:latin typeface="Arial"/>
              <a:cs typeface="Arial"/>
            </a:endParaRPr>
          </a:p>
          <a:p>
            <a:pPr marL="12739">
              <a:spcBef>
                <a:spcPts val="110"/>
              </a:spcBef>
              <a:tabLst>
                <a:tab pos="3681041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(0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3200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split,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697" y="2514201"/>
            <a:ext cx="105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1832" y="1787668"/>
            <a:ext cx="291640" cy="1834960"/>
          </a:xfrm>
          <a:custGeom>
            <a:avLst/>
            <a:gdLst/>
            <a:ahLst/>
            <a:cxnLst/>
            <a:rect l="l" t="t" r="r" b="b"/>
            <a:pathLst>
              <a:path w="290830" h="1828164">
                <a:moveTo>
                  <a:pt x="290578" y="0"/>
                </a:moveTo>
                <a:lnTo>
                  <a:pt x="247849" y="6134"/>
                </a:lnTo>
                <a:lnTo>
                  <a:pt x="209746" y="23360"/>
                </a:lnTo>
                <a:lnTo>
                  <a:pt x="178036" y="49908"/>
                </a:lnTo>
                <a:lnTo>
                  <a:pt x="154487" y="84011"/>
                </a:lnTo>
                <a:lnTo>
                  <a:pt x="140868" y="123901"/>
                </a:lnTo>
                <a:lnTo>
                  <a:pt x="138178" y="761999"/>
                </a:lnTo>
                <a:lnTo>
                  <a:pt x="137474" y="776767"/>
                </a:lnTo>
                <a:lnTo>
                  <a:pt x="127446" y="818346"/>
                </a:lnTo>
                <a:lnTo>
                  <a:pt x="106917" y="854525"/>
                </a:lnTo>
                <a:lnTo>
                  <a:pt x="77654" y="883613"/>
                </a:lnTo>
                <a:lnTo>
                  <a:pt x="41425" y="903916"/>
                </a:lnTo>
                <a:lnTo>
                  <a:pt x="0" y="913744"/>
                </a:lnTo>
                <a:lnTo>
                  <a:pt x="12832" y="914625"/>
                </a:lnTo>
                <a:lnTo>
                  <a:pt x="50243" y="925808"/>
                </a:lnTo>
                <a:lnTo>
                  <a:pt x="84035" y="948246"/>
                </a:lnTo>
                <a:lnTo>
                  <a:pt x="111653" y="979945"/>
                </a:lnTo>
                <a:lnTo>
                  <a:pt x="130538" y="1018910"/>
                </a:lnTo>
                <a:lnTo>
                  <a:pt x="138134" y="1063148"/>
                </a:lnTo>
                <a:lnTo>
                  <a:pt x="138178" y="1676399"/>
                </a:lnTo>
                <a:lnTo>
                  <a:pt x="138881" y="1691167"/>
                </a:lnTo>
                <a:lnTo>
                  <a:pt x="148909" y="1732745"/>
                </a:lnTo>
                <a:lnTo>
                  <a:pt x="169439" y="1768925"/>
                </a:lnTo>
                <a:lnTo>
                  <a:pt x="198702" y="1798012"/>
                </a:lnTo>
                <a:lnTo>
                  <a:pt x="234930" y="1818316"/>
                </a:lnTo>
                <a:lnTo>
                  <a:pt x="262079" y="1826136"/>
                </a:lnTo>
                <a:lnTo>
                  <a:pt x="276356" y="1828144"/>
                </a:lnTo>
              </a:path>
            </a:pathLst>
          </a:custGeom>
          <a:ln w="285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2798" y="3981494"/>
            <a:ext cx="6474665" cy="135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831">
              <a:lnSpc>
                <a:spcPts val="1755"/>
              </a:lnSpc>
            </a:pPr>
            <a:r>
              <a:rPr sz="2400"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-17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5607"/>
              </a:lnSpc>
            </a:pPr>
            <a:r>
              <a:rPr sz="36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6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8400" spc="-60" baseline="-8928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8400" spc="-1067" baseline="-892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i="1" spc="36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600" i="1" spc="-22" baseline="-20833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600" i="1" spc="-82" baseline="-20833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300" spc="-451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600" i="1" spc="-4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6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600" i="1" spc="-58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600" spc="-26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600" spc="-41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600" i="1" spc="-42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600" spc="-2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600" i="1" spc="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236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600" spc="-28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600" spc="-26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600" spc="-2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4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600" spc="9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600" i="1" spc="6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spc="15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4300" spc="-261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endParaRPr sz="4300" dirty="0">
              <a:latin typeface="Symbol"/>
              <a:cs typeface="Symbol"/>
            </a:endParaRPr>
          </a:p>
          <a:p>
            <a:pPr marL="368805">
              <a:spcBef>
                <a:spcPts val="296"/>
              </a:spcBef>
            </a:pP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26"/>
          <p:cNvSpPr txBox="1"/>
          <p:nvPr/>
        </p:nvSpPr>
        <p:spPr>
          <a:xfrm rot="16200000">
            <a:off x="2527551" y="2764035"/>
            <a:ext cx="637196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537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/>
            <a:r>
              <a:rPr spc="-25" dirty="0"/>
              <a:t>Calculating</a:t>
            </a:r>
            <a:r>
              <a:rPr spc="10" dirty="0"/>
              <a:t> </a:t>
            </a:r>
            <a:r>
              <a:rPr lang="en-US" spc="-20" dirty="0"/>
              <a:t>E</a:t>
            </a:r>
            <a:r>
              <a:rPr spc="-20" dirty="0"/>
              <a:t>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7B9DAEA-0DD0-4919-86A0-498A76D29AFD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74759" y="1452072"/>
            <a:ext cx="52686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spcBef>
                <a:spcPts val="1545"/>
              </a:spcBef>
            </a:pPr>
            <a:r>
              <a:rPr sz="3200" dirty="0">
                <a:latin typeface="Times New Roman"/>
                <a:cs typeface="Times New Roman"/>
              </a:rPr>
              <a:t>Take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expectations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both</a:t>
            </a:r>
            <a:r>
              <a:rPr sz="3200" spc="-5" dirty="0">
                <a:latin typeface="Times New Roman"/>
                <a:cs typeface="Times New Roman"/>
              </a:rPr>
              <a:t> sides.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620723" y="3253335"/>
            <a:ext cx="6474665" cy="135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831">
              <a:lnSpc>
                <a:spcPts val="1755"/>
              </a:lnSpc>
            </a:pPr>
            <a:r>
              <a:rPr sz="2400"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-17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5607"/>
              </a:lnSpc>
            </a:pPr>
            <a:r>
              <a:rPr lang="en-US" sz="8400" spc="-60" baseline="-8928" dirty="0">
                <a:solidFill>
                  <a:srgbClr val="008480"/>
                </a:solidFill>
                <a:latin typeface="Symbol"/>
                <a:cs typeface="Symbol"/>
              </a:rPr>
              <a:t>  </a:t>
            </a:r>
            <a:r>
              <a:rPr sz="8400" spc="-60" baseline="-8928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8400" spc="-1067" baseline="-892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i="1" spc="36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600" i="1" spc="-22" baseline="-20833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600" i="1" spc="-82" baseline="-20833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300" spc="-451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600" i="1" spc="-4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6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600" i="1" spc="-58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600" spc="-26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600" spc="-41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600" i="1" spc="-42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600" spc="-2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600" i="1" spc="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236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600" spc="-28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600" spc="-26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600" spc="-2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4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600" spc="9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600" i="1" spc="6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spc="15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4300" spc="-261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endParaRPr sz="4300" dirty="0">
              <a:latin typeface="Symbol"/>
              <a:cs typeface="Symbol"/>
            </a:endParaRPr>
          </a:p>
          <a:p>
            <a:pPr marL="368805">
              <a:spcBef>
                <a:spcPts val="296"/>
              </a:spcBef>
            </a:pP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598" y="3253335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419" y="385401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2502" y="3247770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2494" y="385401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698937" y="2226792"/>
            <a:ext cx="5128061" cy="20313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        E</a:t>
            </a:r>
            <a:r>
              <a:rPr lang="en-US" sz="440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lang="en-US" sz="44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4400" dirty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 =</a:t>
            </a:r>
          </a:p>
          <a:p>
            <a:pPr marL="12739"/>
            <a:endParaRPr lang="en-US" sz="4400" i="1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12739"/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        E</a:t>
            </a:r>
            <a:endParaRPr lang="en-US" sz="4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5211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/>
            <a:r>
              <a:rPr spc="-25" dirty="0"/>
              <a:t>Calculating</a:t>
            </a:r>
            <a:r>
              <a:rPr spc="10" dirty="0"/>
              <a:t> </a:t>
            </a:r>
            <a:r>
              <a:rPr lang="en-US" spc="-20" dirty="0"/>
              <a:t>E</a:t>
            </a:r>
            <a:r>
              <a:rPr spc="-20" dirty="0"/>
              <a:t>xpectation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01706" y="1043572"/>
            <a:ext cx="8727141" cy="649520"/>
          </a:xfrm>
          <a:prstGeom prst="rect">
            <a:avLst/>
          </a:prstGeom>
        </p:spPr>
        <p:txBody>
          <a:bodyPr vert="horz" wrap="square" lIns="0" tIns="398318" rIns="0" bIns="0" rtlCol="0">
            <a:spAutoFit/>
          </a:bodyPr>
          <a:lstStyle/>
          <a:p>
            <a:pPr marL="1593850" indent="-1365250">
              <a:lnSpc>
                <a:spcPts val="1575"/>
              </a:lnSpc>
              <a:buNone/>
            </a:pPr>
            <a:r>
              <a:rPr sz="3200" i="0" dirty="0">
                <a:solidFill>
                  <a:srgbClr val="000000"/>
                </a:solidFill>
              </a:rPr>
              <a:t>Linearity</a:t>
            </a:r>
            <a:r>
              <a:rPr sz="3200" i="0" spc="-10" dirty="0">
                <a:solidFill>
                  <a:srgbClr val="000000"/>
                </a:solidFill>
              </a:rPr>
              <a:t> </a:t>
            </a:r>
            <a:r>
              <a:rPr sz="3200" i="0" spc="-5" dirty="0">
                <a:solidFill>
                  <a:srgbClr val="000000"/>
                </a:solidFill>
              </a:rPr>
              <a:t>o</a:t>
            </a:r>
            <a:r>
              <a:rPr sz="3200" i="0" dirty="0">
                <a:solidFill>
                  <a:srgbClr val="000000"/>
                </a:solidFill>
              </a:rPr>
              <a:t>f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0" dirty="0">
                <a:solidFill>
                  <a:srgbClr val="000000"/>
                </a:solidFill>
              </a:rPr>
              <a:t>expectation.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E1C7153-D789-4460-AE16-F3A9735E7EB3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11" name="object 6"/>
          <p:cNvSpPr txBox="1"/>
          <p:nvPr/>
        </p:nvSpPr>
        <p:spPr>
          <a:xfrm>
            <a:off x="420698" y="2996160"/>
            <a:ext cx="7570777" cy="220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5288" indent="690563">
              <a:lnSpc>
                <a:spcPts val="1755"/>
              </a:lnSpc>
            </a:pPr>
            <a:endParaRPr lang="en-US" sz="2400" i="1" spc="110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395288" indent="690563">
              <a:lnSpc>
                <a:spcPts val="1755"/>
              </a:lnSpc>
            </a:pPr>
            <a:endParaRPr lang="en-US" sz="2400" i="1" spc="110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395288" indent="690563">
              <a:lnSpc>
                <a:spcPts val="1755"/>
              </a:lnSpc>
            </a:pPr>
            <a:endParaRPr lang="en-US" sz="2400" i="1" spc="110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395288" indent="690563">
              <a:lnSpc>
                <a:spcPts val="1755"/>
              </a:lnSpc>
            </a:pPr>
            <a:endParaRPr lang="en-US" sz="2400" i="1" spc="110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395288" indent="690563">
              <a:lnSpc>
                <a:spcPts val="1755"/>
              </a:lnSpc>
            </a:pPr>
            <a:endParaRPr lang="en-US" sz="2000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1085850" indent="-1073150">
              <a:buFont typeface="Symbol"/>
              <a:buChar char=" "/>
            </a:pPr>
            <a:endParaRPr lang="en-US" sz="2400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7373" y="2891385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7194" y="3501588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6477" y="2885820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6469" y="349206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714" y="2017242"/>
            <a:ext cx="1513235" cy="190821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lang="en-US" sz="360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lang="en-US"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lang="en-US" sz="36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r>
              <a:rPr lang="en-US" sz="36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</a:p>
          <a:p>
            <a:pPr marL="12739"/>
            <a:endParaRPr lang="en-US" sz="4400" i="1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12739"/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= </a:t>
            </a:r>
            <a:r>
              <a:rPr lang="en-US" sz="3600" i="1" dirty="0">
                <a:solidFill>
                  <a:srgbClr val="00848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E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7920" y="4230727"/>
                <a:ext cx="7907293" cy="1191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marL="1273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600" i="1" baseline="-11904" smtClean="0">
                              <a:solidFill>
                                <a:srgbClr val="008F96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𝑘</m:t>
                          </m:r>
                          <m:r>
                            <a:rPr lang="en-US" sz="36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𝑛</m:t>
                          </m:r>
                          <m:r>
                            <a:rPr lang="en-US" sz="3600" b="0" i="1" baseline="-8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−</m:t>
                          </m:r>
                          <m:r>
                            <a:rPr lang="en-US" sz="36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1</m:t>
                          </m:r>
                        </m:sup>
                        <m:e>
                          <m:r>
                            <a:rPr lang="en-US" sz="3600" b="0" i="1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𝐸</m:t>
                          </m:r>
                          <m:r>
                            <a:rPr lang="en-US" sz="3600" b="0" i="1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[</m:t>
                          </m:r>
                          <m:r>
                            <a:rPr lang="en-US" sz="3600" b="0" i="1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𝑋𝑘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  <a:sym typeface="Symbol"/>
                                </a:rPr>
                                <m:t>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3600" baseline="-1190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20" y="4230727"/>
                <a:ext cx="7907293" cy="1191160"/>
              </a:xfrm>
              <a:prstGeom prst="rect">
                <a:avLst/>
              </a:prstGeom>
              <a:blipFill rotWithShape="1">
                <a:blip r:embed="rId3"/>
                <a:stretch>
                  <a:fillRect b="-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73220" y="2954377"/>
                <a:ext cx="7350154" cy="1191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marL="1273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600" i="1" baseline="-11904" smtClean="0">
                              <a:solidFill>
                                <a:srgbClr val="008F96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𝑘</m:t>
                          </m:r>
                          <m:r>
                            <a:rPr lang="en-US" sz="36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𝑛</m:t>
                          </m:r>
                          <m:r>
                            <a:rPr lang="en-US" sz="3600" b="0" i="1" baseline="-8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−</m:t>
                          </m:r>
                          <m:r>
                            <a:rPr lang="en-US" sz="36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1</m:t>
                          </m:r>
                        </m:sup>
                        <m:e>
                          <m:r>
                            <a:rPr lang="en-US" sz="3600" b="0" i="1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𝑋</m:t>
                          </m:r>
                          <m:r>
                            <a:rPr lang="en-US" sz="3600" b="0" i="1" baseline="-25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  <a:sym typeface="Symbol"/>
                                </a:rPr>
                                <m:t>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3600" baseline="-1190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20" y="2954377"/>
                <a:ext cx="7350154" cy="1191160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567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/>
            <a:r>
              <a:rPr spc="-25" dirty="0"/>
              <a:t>Calculating</a:t>
            </a:r>
            <a:r>
              <a:rPr spc="10" dirty="0"/>
              <a:t> </a:t>
            </a:r>
            <a:r>
              <a:rPr lang="en-US" spc="-20" dirty="0"/>
              <a:t>E</a:t>
            </a:r>
            <a:r>
              <a:rPr spc="-20" dirty="0"/>
              <a:t>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6DA70E5-78C1-4AD6-912E-6BDC4B57DC80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70000" y="2875594"/>
            <a:ext cx="8153374" cy="2644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 indent="-946150">
              <a:lnSpc>
                <a:spcPts val="1575"/>
              </a:lnSpc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ts val="3260"/>
              </a:lnSpc>
            </a:pP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 err="1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 err="1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 err="1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 err="1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120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000" spc="-346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2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9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10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000" spc="-306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r>
              <a:rPr sz="3100" spc="-236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>
              <a:latin typeface="Symbol"/>
              <a:cs typeface="Symbol"/>
            </a:endParaRPr>
          </a:p>
          <a:p>
            <a:pPr marL="1231900" indent="-946150">
              <a:spcBef>
                <a:spcPts val="85"/>
              </a:spcBef>
            </a:pP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1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 marL="1231900" indent="-946150">
              <a:lnSpc>
                <a:spcPts val="1575"/>
              </a:lnSpc>
              <a:spcBef>
                <a:spcPts val="446"/>
              </a:spcBef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L="966788" indent="-966788">
              <a:lnSpc>
                <a:spcPts val="3260"/>
              </a:lnSpc>
            </a:pP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67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100" spc="-11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2400" spc="-1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2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9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spc="-236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>
              <a:latin typeface="Symbol"/>
              <a:cs typeface="Symbol"/>
            </a:endParaRPr>
          </a:p>
          <a:p>
            <a:pPr marL="1231900" indent="-946150">
              <a:spcBef>
                <a:spcPts val="85"/>
              </a:spcBef>
            </a:pP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1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37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39" marR="5096">
              <a:lnSpc>
                <a:spcPts val="3461"/>
              </a:lnSpc>
            </a:pPr>
            <a:r>
              <a:rPr lang="en-US" sz="3200" dirty="0">
                <a:latin typeface="Times New Roman"/>
                <a:cs typeface="Times New Roman"/>
              </a:rPr>
              <a:t>   </a:t>
            </a:r>
            <a:r>
              <a:rPr sz="3200" dirty="0">
                <a:latin typeface="Times New Roman"/>
                <a:cs typeface="Times New Roman"/>
              </a:rPr>
              <a:t>Independence of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k </a:t>
            </a:r>
            <a:r>
              <a:rPr sz="3200" i="1" spc="-383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 othe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random </a:t>
            </a:r>
            <a:r>
              <a:rPr sz="3200" dirty="0">
                <a:latin typeface="Times New Roman"/>
                <a:cs typeface="Times New Roman"/>
              </a:rPr>
              <a:t>choices.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3048" y="1691235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2869" y="2015688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41377" y="1685670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1369" y="198711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4145" y="1839952"/>
                <a:ext cx="4738925" cy="794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marL="1273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baseline="-11904" smtClean="0">
                              <a:solidFill>
                                <a:srgbClr val="008F96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𝑘</m:t>
                          </m:r>
                          <m:r>
                            <a:rPr lang="en-US" sz="24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𝑛</m:t>
                          </m:r>
                          <m:r>
                            <a:rPr lang="en-US" sz="2400" b="0" i="1" baseline="-8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−</m:t>
                          </m:r>
                          <m:r>
                            <a:rPr lang="en-US" sz="24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𝑋</m:t>
                          </m:r>
                          <m:r>
                            <a:rPr lang="en-US" sz="2400" b="0" i="1" baseline="-25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  <a:sym typeface="Symbol"/>
                                </a:rPr>
                                <m:t>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baseline="-1190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45" y="1839952"/>
                <a:ext cx="4738925" cy="794064"/>
              </a:xfrm>
              <a:prstGeom prst="rect">
                <a:avLst/>
              </a:prstGeom>
              <a:blipFill rotWithShape="1">
                <a:blip r:embed="rId3"/>
                <a:stretch>
                  <a:fillRect b="-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24714" y="1331442"/>
            <a:ext cx="936154" cy="120032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>
              <a:spcBef>
                <a:spcPts val="1200"/>
              </a:spcBef>
            </a:pPr>
            <a:r>
              <a:rPr lang="en-US"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lang="en-US"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endParaRPr lang="en-US" sz="2400" i="1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12739">
              <a:spcBef>
                <a:spcPts val="1200"/>
              </a:spcBef>
            </a:pPr>
            <a:r>
              <a:rPr lang="en-US" sz="2400" dirty="0">
                <a:solidFill>
                  <a:srgbClr val="008480"/>
                </a:solidFill>
                <a:latin typeface="Symbol" panose="05050102010706020507" pitchFamily="18" charset="2"/>
                <a:cs typeface="Times New Roman"/>
              </a:rPr>
              <a:t>=</a:t>
            </a:r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00848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312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/>
            <a:r>
              <a:rPr spc="-25" dirty="0"/>
              <a:t>Calculating</a:t>
            </a:r>
            <a:r>
              <a:rPr spc="10" dirty="0"/>
              <a:t> </a:t>
            </a:r>
            <a:r>
              <a:rPr lang="en-US" spc="-20" dirty="0"/>
              <a:t>E</a:t>
            </a:r>
            <a:r>
              <a:rPr spc="-20" dirty="0"/>
              <a:t>xpectation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0FBCF3B-AAB6-4CB6-9233-5C0F53943573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713159" y="4988737"/>
            <a:ext cx="164286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6357" y="4988737"/>
            <a:ext cx="163650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6994" y="4988737"/>
            <a:ext cx="163650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597" y="4650090"/>
            <a:ext cx="5922587" cy="507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spc="248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9" baseline="-694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spc="248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694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8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spc="248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331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3481" y="4513691"/>
            <a:ext cx="48566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836380" algn="l"/>
                <a:tab pos="4485532" algn="l"/>
              </a:tabLst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	</a:t>
            </a: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	</a:t>
            </a:r>
            <a:r>
              <a:rPr i="1" spc="1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830" y="4994270"/>
            <a:ext cx="5085236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59"/>
              </a:lnSpc>
              <a:tabLst>
                <a:tab pos="1835106" algn="l"/>
                <a:tab pos="4485532" algn="l"/>
              </a:tabLst>
            </a:pPr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	</a:t>
            </a:r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	</a:t>
            </a:r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6759" y="5480090"/>
            <a:ext cx="6156918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Linearity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expectation;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8" name="object 4"/>
          <p:cNvSpPr txBox="1"/>
          <p:nvPr/>
        </p:nvSpPr>
        <p:spPr>
          <a:xfrm>
            <a:off x="470000" y="2623859"/>
            <a:ext cx="8153374" cy="2195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 indent="-946150">
              <a:lnSpc>
                <a:spcPts val="1575"/>
              </a:lnSpc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ts val="3260"/>
              </a:lnSpc>
            </a:pP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 err="1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 err="1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 err="1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 err="1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120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000" spc="-346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2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9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10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000" spc="-306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r>
              <a:rPr sz="3100" spc="-236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>
              <a:latin typeface="Symbol"/>
              <a:cs typeface="Symbol"/>
            </a:endParaRPr>
          </a:p>
          <a:p>
            <a:pPr marL="1231900" indent="-946150">
              <a:spcBef>
                <a:spcPts val="85"/>
              </a:spcBef>
            </a:pP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1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 marL="1231900" indent="-946150">
              <a:lnSpc>
                <a:spcPts val="1575"/>
              </a:lnSpc>
              <a:spcBef>
                <a:spcPts val="446"/>
              </a:spcBef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L="966788" indent="-966788">
              <a:lnSpc>
                <a:spcPts val="3260"/>
              </a:lnSpc>
            </a:pP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67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100" spc="-11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2400" spc="-1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2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9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spc="-236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>
              <a:latin typeface="Symbol"/>
              <a:cs typeface="Symbol"/>
            </a:endParaRPr>
          </a:p>
          <a:p>
            <a:pPr marL="1231900" indent="-946150">
              <a:spcBef>
                <a:spcPts val="85"/>
              </a:spcBef>
            </a:pP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1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3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3048" y="1439500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2869" y="176395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41377" y="1433935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1369" y="1735378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54145" y="1588217"/>
                <a:ext cx="4738925" cy="794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marL="1273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baseline="-11904" smtClean="0">
                              <a:solidFill>
                                <a:srgbClr val="008F96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𝑘</m:t>
                          </m:r>
                          <m:r>
                            <a:rPr lang="en-US" sz="24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𝑛</m:t>
                          </m:r>
                          <m:r>
                            <a:rPr lang="en-US" sz="2400" b="0" i="1" baseline="-8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−</m:t>
                          </m:r>
                          <m:r>
                            <a:rPr lang="en-US" sz="24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𝑋</m:t>
                          </m:r>
                          <m:r>
                            <a:rPr lang="en-US" sz="2400" b="0" i="1" baseline="-25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  <a:sym typeface="Symbol"/>
                                </a:rPr>
                                <m:t>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baseline="-1190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45" y="1588217"/>
                <a:ext cx="4738925" cy="794064"/>
              </a:xfrm>
              <a:prstGeom prst="rect">
                <a:avLst/>
              </a:prstGeom>
              <a:blipFill rotWithShape="1">
                <a:blip r:embed="rId3"/>
                <a:stretch>
                  <a:fillRect b="-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24714" y="1079707"/>
            <a:ext cx="936154" cy="120032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>
              <a:spcBef>
                <a:spcPts val="1200"/>
              </a:spcBef>
            </a:pPr>
            <a:r>
              <a:rPr lang="en-US"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lang="en-US"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endParaRPr lang="en-US" sz="2400" i="1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12739">
              <a:spcBef>
                <a:spcPts val="1200"/>
              </a:spcBef>
            </a:pPr>
            <a:r>
              <a:rPr lang="en-US" sz="2400" dirty="0">
                <a:solidFill>
                  <a:srgbClr val="008480"/>
                </a:solidFill>
                <a:latin typeface="Symbol" panose="05050102010706020507" pitchFamily="18" charset="2"/>
                <a:cs typeface="Times New Roman"/>
              </a:rPr>
              <a:t>=</a:t>
            </a:r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00848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738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30" dirty="0"/>
              <a:t>Divid</a:t>
            </a:r>
            <a:r>
              <a:rPr spc="-20" dirty="0"/>
              <a:t>e</a:t>
            </a:r>
            <a:r>
              <a:rPr spc="10" dirty="0"/>
              <a:t> </a:t>
            </a:r>
            <a:r>
              <a:rPr spc="-25" dirty="0"/>
              <a:t>and</a:t>
            </a:r>
            <a:r>
              <a:rPr dirty="0"/>
              <a:t> </a:t>
            </a:r>
            <a:r>
              <a:rPr lang="en-US" spc="-25" dirty="0"/>
              <a:t>C</a:t>
            </a:r>
            <a:r>
              <a:rPr spc="-25" dirty="0"/>
              <a:t>onquer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1F0F6D7-D379-402F-B060-4207DAFCD92D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53716" y="3281494"/>
            <a:ext cx="25216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35" dirty="0">
                <a:solidFill>
                  <a:srgbClr val="7F7F7F"/>
                </a:solidFill>
                <a:latin typeface="Symbol"/>
                <a:cs typeface="Symbol"/>
              </a:rPr>
              <a:t>≤</a:t>
            </a:r>
            <a:r>
              <a:rPr sz="3200" spc="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3716" y="3281494"/>
            <a:ext cx="2521604" cy="538570"/>
          </a:xfrm>
          <a:custGeom>
            <a:avLst/>
            <a:gdLst/>
            <a:ahLst/>
            <a:cxnLst/>
            <a:rect l="l" t="t" r="r" b="b"/>
            <a:pathLst>
              <a:path w="2514600" h="536575">
                <a:moveTo>
                  <a:pt x="0" y="0"/>
                </a:moveTo>
                <a:lnTo>
                  <a:pt x="0" y="536448"/>
                </a:lnTo>
                <a:lnTo>
                  <a:pt x="2514599" y="536448"/>
                </a:lnTo>
                <a:lnTo>
                  <a:pt x="2514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7304" y="3259441"/>
            <a:ext cx="2521604" cy="538570"/>
          </a:xfrm>
          <a:custGeom>
            <a:avLst/>
            <a:gdLst/>
            <a:ahLst/>
            <a:cxnLst/>
            <a:rect l="l" t="t" r="r" b="b"/>
            <a:pathLst>
              <a:path w="2514600" h="536575">
                <a:moveTo>
                  <a:pt x="0" y="0"/>
                </a:moveTo>
                <a:lnTo>
                  <a:pt x="0" y="536448"/>
                </a:lnTo>
                <a:lnTo>
                  <a:pt x="2514599" y="536448"/>
                </a:lnTo>
                <a:lnTo>
                  <a:pt x="2514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7304" y="3259441"/>
            <a:ext cx="2521604" cy="538570"/>
          </a:xfrm>
          <a:custGeom>
            <a:avLst/>
            <a:gdLst/>
            <a:ahLst/>
            <a:cxnLst/>
            <a:rect l="l" t="t" r="r" b="b"/>
            <a:pathLst>
              <a:path w="2514600" h="536575">
                <a:moveTo>
                  <a:pt x="0" y="0"/>
                </a:moveTo>
                <a:lnTo>
                  <a:pt x="0" y="536448"/>
                </a:lnTo>
                <a:lnTo>
                  <a:pt x="2514599" y="536448"/>
                </a:lnTo>
                <a:lnTo>
                  <a:pt x="2514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75320" y="3281494"/>
            <a:ext cx="4584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222"/>
            <a:r>
              <a:rPr sz="32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75320" y="3281494"/>
            <a:ext cx="458474" cy="538570"/>
          </a:xfrm>
          <a:custGeom>
            <a:avLst/>
            <a:gdLst/>
            <a:ahLst/>
            <a:cxnLst/>
            <a:rect l="l" t="t" r="r" b="b"/>
            <a:pathLst>
              <a:path w="457200" h="536575">
                <a:moveTo>
                  <a:pt x="0" y="0"/>
                </a:moveTo>
                <a:lnTo>
                  <a:pt x="0" y="536448"/>
                </a:lnTo>
                <a:lnTo>
                  <a:pt x="457200" y="536448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8908" y="3259441"/>
            <a:ext cx="458474" cy="538570"/>
          </a:xfrm>
          <a:custGeom>
            <a:avLst/>
            <a:gdLst/>
            <a:ahLst/>
            <a:cxnLst/>
            <a:rect l="l" t="t" r="r" b="b"/>
            <a:pathLst>
              <a:path w="457200" h="536575">
                <a:moveTo>
                  <a:pt x="0" y="0"/>
                </a:moveTo>
                <a:lnTo>
                  <a:pt x="0" y="536448"/>
                </a:lnTo>
                <a:lnTo>
                  <a:pt x="457200" y="536448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8908" y="3259441"/>
            <a:ext cx="458474" cy="538570"/>
          </a:xfrm>
          <a:custGeom>
            <a:avLst/>
            <a:gdLst/>
            <a:ahLst/>
            <a:cxnLst/>
            <a:rect l="l" t="t" r="r" b="b"/>
            <a:pathLst>
              <a:path w="457200" h="536575">
                <a:moveTo>
                  <a:pt x="0" y="0"/>
                </a:moveTo>
                <a:lnTo>
                  <a:pt x="0" y="536448"/>
                </a:lnTo>
                <a:lnTo>
                  <a:pt x="457200" y="536448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33794" y="3335924"/>
            <a:ext cx="32093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35" dirty="0">
                <a:solidFill>
                  <a:srgbClr val="7F7F7F"/>
                </a:solidFill>
                <a:latin typeface="Symbol"/>
                <a:cs typeface="Symbol"/>
              </a:rPr>
              <a:t>≥</a:t>
            </a:r>
            <a:r>
              <a:rPr sz="3200" spc="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33794" y="3335924"/>
            <a:ext cx="3209315" cy="538570"/>
          </a:xfrm>
          <a:custGeom>
            <a:avLst/>
            <a:gdLst/>
            <a:ahLst/>
            <a:cxnLst/>
            <a:rect l="l" t="t" r="r" b="b"/>
            <a:pathLst>
              <a:path w="3200400" h="536575">
                <a:moveTo>
                  <a:pt x="0" y="0"/>
                </a:moveTo>
                <a:lnTo>
                  <a:pt x="0" y="536448"/>
                </a:lnTo>
                <a:lnTo>
                  <a:pt x="3200400" y="536448"/>
                </a:lnTo>
                <a:lnTo>
                  <a:pt x="320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7381" y="3259441"/>
            <a:ext cx="3209315" cy="538570"/>
          </a:xfrm>
          <a:custGeom>
            <a:avLst/>
            <a:gdLst/>
            <a:ahLst/>
            <a:cxnLst/>
            <a:rect l="l" t="t" r="r" b="b"/>
            <a:pathLst>
              <a:path w="3200400" h="536575">
                <a:moveTo>
                  <a:pt x="0" y="0"/>
                </a:moveTo>
                <a:lnTo>
                  <a:pt x="0" y="536448"/>
                </a:lnTo>
                <a:lnTo>
                  <a:pt x="3200400" y="536448"/>
                </a:lnTo>
                <a:lnTo>
                  <a:pt x="320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7381" y="3259441"/>
            <a:ext cx="3209315" cy="538570"/>
          </a:xfrm>
          <a:custGeom>
            <a:avLst/>
            <a:gdLst/>
            <a:ahLst/>
            <a:cxnLst/>
            <a:rect l="l" t="t" r="r" b="b"/>
            <a:pathLst>
              <a:path w="3200400" h="536575">
                <a:moveTo>
                  <a:pt x="0" y="0"/>
                </a:moveTo>
                <a:lnTo>
                  <a:pt x="0" y="536448"/>
                </a:lnTo>
                <a:lnTo>
                  <a:pt x="3200400" y="536448"/>
                </a:lnTo>
                <a:lnTo>
                  <a:pt x="3200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1842" y="1176756"/>
            <a:ext cx="7939233" cy="4545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Quicksort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-element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array:</a:t>
            </a:r>
            <a:endParaRPr sz="3200" dirty="0">
              <a:latin typeface="Times New Roman"/>
              <a:cs typeface="Times New Roman"/>
            </a:endParaRPr>
          </a:p>
          <a:p>
            <a:pPr marL="475815" marR="74525" indent="-463076">
              <a:lnSpc>
                <a:spcPct val="90700"/>
              </a:lnSpc>
              <a:spcBef>
                <a:spcPts val="1113"/>
              </a:spcBef>
              <a:buClr>
                <a:srgbClr val="CC0000"/>
              </a:buClr>
              <a:buFont typeface="Times New Roman"/>
              <a:buAutoNum type="arabicPeriod"/>
              <a:tabLst>
                <a:tab pos="475815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Partition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array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two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subarrays around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pivot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lower subarray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upper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subarray.</a:t>
            </a:r>
            <a:endParaRPr sz="3200" dirty="0">
              <a:latin typeface="Times New Roman"/>
              <a:cs typeface="Times New Roman"/>
            </a:endParaRPr>
          </a:p>
          <a:p>
            <a:pPr marL="1882879">
              <a:spcBef>
                <a:spcPts val="1068"/>
              </a:spcBef>
              <a:tabLst>
                <a:tab pos="3535812" algn="l"/>
                <a:tab pos="5207854" algn="l"/>
              </a:tabLst>
            </a:pP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  <a:p>
            <a:pPr marL="475177" indent="-462438">
              <a:spcBef>
                <a:spcPts val="1164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475815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Recursively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two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subarrays.</a:t>
            </a:r>
            <a:endParaRPr sz="3200" dirty="0">
              <a:latin typeface="Times New Roman"/>
              <a:cs typeface="Times New Roman"/>
            </a:endParaRPr>
          </a:p>
          <a:p>
            <a:pPr marL="475177" indent="-462438">
              <a:spcBef>
                <a:spcPts val="757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475815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Trivial.</a:t>
            </a:r>
            <a:endParaRPr sz="3200" dirty="0">
              <a:latin typeface="Times New Roman"/>
              <a:cs typeface="Times New Roman"/>
            </a:endParaRPr>
          </a:p>
          <a:p>
            <a:pPr marL="538875">
              <a:lnSpc>
                <a:spcPts val="3837"/>
              </a:lnSpc>
              <a:spcBef>
                <a:spcPts val="1595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Key: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Linear-time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partitioning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subroutine.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4375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/>
            <a:r>
              <a:rPr spc="-25" dirty="0"/>
              <a:t>Calculating</a:t>
            </a:r>
            <a:r>
              <a:rPr spc="10" dirty="0"/>
              <a:t> </a:t>
            </a:r>
            <a:r>
              <a:rPr lang="en-US" spc="-20" dirty="0"/>
              <a:t>E</a:t>
            </a:r>
            <a:r>
              <a:rPr spc="-20" dirty="0"/>
              <a:t>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88CCDA7-E2C1-4923-8ACD-A08D5B252315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6" name="object 6"/>
          <p:cNvSpPr/>
          <p:nvPr/>
        </p:nvSpPr>
        <p:spPr>
          <a:xfrm>
            <a:off x="770309" y="5782177"/>
            <a:ext cx="164286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752" y="5415679"/>
            <a:ext cx="2666151" cy="507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1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600" spc="-37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spc="5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528" y="5279297"/>
            <a:ext cx="3839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998" y="5759871"/>
            <a:ext cx="590921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59"/>
              </a:lnSpc>
            </a:pPr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pc="-100" dirty="0">
                <a:solidFill>
                  <a:srgbClr val="008480"/>
                </a:solidFill>
                <a:latin typeface="Symbol"/>
                <a:cs typeface="Symbol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7780" y="5314286"/>
            <a:ext cx="2936778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  <a:spcBef>
                <a:spcPts val="1866"/>
              </a:spcBef>
            </a:pPr>
            <a:r>
              <a:rPr sz="3200" spc="-5" dirty="0">
                <a:latin typeface="Times New Roman"/>
                <a:cs typeface="Times New Roman"/>
              </a:rPr>
              <a:t>Summation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 </a:t>
            </a:r>
            <a:r>
              <a:rPr sz="3200" dirty="0">
                <a:latin typeface="Times New Roman"/>
                <a:cs typeface="Times New Roman"/>
              </a:rPr>
              <a:t>identical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terms.</a:t>
            </a:r>
          </a:p>
        </p:txBody>
      </p:sp>
      <p:sp>
        <p:nvSpPr>
          <p:cNvPr id="22" name="object 3"/>
          <p:cNvSpPr/>
          <p:nvPr/>
        </p:nvSpPr>
        <p:spPr>
          <a:xfrm>
            <a:off x="760784" y="4908456"/>
            <a:ext cx="164286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"/>
          <p:cNvSpPr/>
          <p:nvPr/>
        </p:nvSpPr>
        <p:spPr>
          <a:xfrm>
            <a:off x="2583982" y="4908456"/>
            <a:ext cx="163650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/>
          <p:cNvSpPr/>
          <p:nvPr/>
        </p:nvSpPr>
        <p:spPr>
          <a:xfrm>
            <a:off x="5204619" y="4908456"/>
            <a:ext cx="163650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/>
          <p:cNvSpPr txBox="1"/>
          <p:nvPr/>
        </p:nvSpPr>
        <p:spPr>
          <a:xfrm>
            <a:off x="501222" y="4569809"/>
            <a:ext cx="5922587" cy="507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spc="248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9" baseline="-694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spc="248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694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8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spc="248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331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6" name="object 9"/>
          <p:cNvSpPr txBox="1"/>
          <p:nvPr/>
        </p:nvSpPr>
        <p:spPr>
          <a:xfrm>
            <a:off x="981106" y="4433410"/>
            <a:ext cx="48566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836380" algn="l"/>
                <a:tab pos="4485532" algn="l"/>
              </a:tabLst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	</a:t>
            </a: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	</a:t>
            </a:r>
            <a:r>
              <a:rPr i="1" spc="1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7" name="object 10"/>
          <p:cNvSpPr txBox="1"/>
          <p:nvPr/>
        </p:nvSpPr>
        <p:spPr>
          <a:xfrm>
            <a:off x="756455" y="4913989"/>
            <a:ext cx="5085236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59"/>
              </a:lnSpc>
              <a:tabLst>
                <a:tab pos="1835106" algn="l"/>
                <a:tab pos="4485532" algn="l"/>
              </a:tabLst>
            </a:pPr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	</a:t>
            </a:r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	</a:t>
            </a:r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517625" y="2608894"/>
            <a:ext cx="8153374" cy="2195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 indent="-946150">
              <a:lnSpc>
                <a:spcPts val="1575"/>
              </a:lnSpc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ts val="3260"/>
              </a:lnSpc>
            </a:pP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 err="1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 err="1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 err="1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 err="1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120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000" spc="-346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2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9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10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000" spc="-306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r>
              <a:rPr sz="3100" spc="-236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>
              <a:latin typeface="Symbol"/>
              <a:cs typeface="Symbol"/>
            </a:endParaRPr>
          </a:p>
          <a:p>
            <a:pPr marL="1231900" indent="-946150">
              <a:spcBef>
                <a:spcPts val="85"/>
              </a:spcBef>
            </a:pP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1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 marL="1231900" indent="-946150">
              <a:lnSpc>
                <a:spcPts val="1575"/>
              </a:lnSpc>
              <a:spcBef>
                <a:spcPts val="446"/>
              </a:spcBef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L="966788" indent="-966788">
              <a:lnSpc>
                <a:spcPts val="3260"/>
              </a:lnSpc>
            </a:pP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67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100" spc="-11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2400" spc="-1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2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9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spc="-236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>
              <a:latin typeface="Symbol"/>
              <a:cs typeface="Symbol"/>
            </a:endParaRPr>
          </a:p>
          <a:p>
            <a:pPr marL="1231900" indent="-946150">
              <a:spcBef>
                <a:spcPts val="85"/>
              </a:spcBef>
            </a:pP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1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3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0673" y="1424535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0494" y="1748988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89002" y="1418970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88994" y="172041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01770" y="1573252"/>
                <a:ext cx="4738925" cy="794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marL="1273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baseline="-11904" smtClean="0">
                              <a:solidFill>
                                <a:srgbClr val="008F96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𝑘</m:t>
                          </m:r>
                          <m:r>
                            <a:rPr lang="en-US" sz="24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baseline="-2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𝑛</m:t>
                          </m:r>
                          <m:r>
                            <a:rPr lang="en-US" sz="2400" b="0" i="1" baseline="-8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−</m:t>
                          </m:r>
                          <m:r>
                            <a:rPr lang="en-US" sz="2400" b="0" i="1" baseline="-11904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𝑋</m:t>
                          </m:r>
                          <m:r>
                            <a:rPr lang="en-US" sz="2400" b="0" i="1" baseline="-25000" smtClean="0">
                              <a:solidFill>
                                <a:srgbClr val="008F96"/>
                              </a:solidFill>
                              <a:latin typeface="Cambria Math"/>
                              <a:cs typeface="Times New Roman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8F96"/>
                                  </a:solidFill>
                                  <a:latin typeface="Cambria Math"/>
                                  <a:cs typeface="Times New Roman"/>
                                  <a:sym typeface="Symbol"/>
                                </a:rPr>
                                <m:t>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8F96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baseline="-1190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70" y="1573252"/>
                <a:ext cx="4738925" cy="794064"/>
              </a:xfrm>
              <a:prstGeom prst="rect">
                <a:avLst/>
              </a:prstGeom>
              <a:blipFill rotWithShape="1">
                <a:blip r:embed="rId3"/>
                <a:stretch>
                  <a:fillRect b="-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72339" y="1064742"/>
            <a:ext cx="936154" cy="120032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>
              <a:spcBef>
                <a:spcPts val="1200"/>
              </a:spcBef>
            </a:pPr>
            <a:r>
              <a:rPr lang="en-US"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lang="en-US"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endParaRPr lang="en-US" sz="2400" i="1" dirty="0">
              <a:solidFill>
                <a:srgbClr val="008480"/>
              </a:solidFill>
              <a:latin typeface="Times New Roman"/>
              <a:cs typeface="Times New Roman"/>
            </a:endParaRPr>
          </a:p>
          <a:p>
            <a:pPr marL="12739">
              <a:spcBef>
                <a:spcPts val="1200"/>
              </a:spcBef>
            </a:pPr>
            <a:r>
              <a:rPr lang="en-US" sz="2400" dirty="0">
                <a:solidFill>
                  <a:srgbClr val="008480"/>
                </a:solidFill>
                <a:latin typeface="Symbol" panose="05050102010706020507" pitchFamily="18" charset="2"/>
                <a:cs typeface="Times New Roman"/>
              </a:rPr>
              <a:t>=</a:t>
            </a:r>
            <a:r>
              <a:rPr lang="en-US" sz="44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00848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041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spc="-25" dirty="0"/>
              <a:t>Hairy</a:t>
            </a:r>
            <a:r>
              <a:rPr spc="-10" dirty="0"/>
              <a:t> </a:t>
            </a:r>
            <a:r>
              <a:rPr lang="en-US" spc="-25" dirty="0"/>
              <a:t>R</a:t>
            </a:r>
            <a:r>
              <a:rPr spc="-25" dirty="0"/>
              <a:t>ecurrence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01706" y="912940"/>
            <a:ext cx="8727141" cy="4039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19">
              <a:spcBef>
                <a:spcPts val="893"/>
              </a:spcBef>
            </a:pPr>
            <a:endParaRPr lang="en-US" sz="3200" i="0" spc="-25" dirty="0">
              <a:solidFill>
                <a:srgbClr val="000000"/>
              </a:solidFill>
            </a:endParaRPr>
          </a:p>
          <a:p>
            <a:pPr marL="67519">
              <a:spcBef>
                <a:spcPts val="893"/>
              </a:spcBef>
            </a:pPr>
            <a:endParaRPr lang="en-US" sz="3200" spc="-25" dirty="0">
              <a:solidFill>
                <a:srgbClr val="000000"/>
              </a:solidFill>
            </a:endParaRPr>
          </a:p>
          <a:p>
            <a:pPr marL="0" indent="0">
              <a:spcBef>
                <a:spcPts val="893"/>
              </a:spcBef>
              <a:buNone/>
            </a:pPr>
            <a:r>
              <a:rPr sz="3200" i="0" spc="-25" dirty="0">
                <a:solidFill>
                  <a:srgbClr val="000000"/>
                </a:solidFill>
              </a:rPr>
              <a:t>(Th</a:t>
            </a:r>
            <a:r>
              <a:rPr sz="3200" i="0" spc="-15" dirty="0">
                <a:solidFill>
                  <a:srgbClr val="000000"/>
                </a:solidFill>
              </a:rPr>
              <a:t>e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5" dirty="0"/>
              <a:t> </a:t>
            </a:r>
            <a:r>
              <a:rPr sz="3200" i="0" spc="-20" dirty="0"/>
              <a:t>=</a:t>
            </a:r>
            <a:r>
              <a:rPr sz="3200" i="0" dirty="0"/>
              <a:t> </a:t>
            </a:r>
            <a:r>
              <a:rPr sz="3200" i="0" spc="-5" dirty="0"/>
              <a:t>0</a:t>
            </a:r>
            <a:r>
              <a:rPr sz="3200" i="0" dirty="0"/>
              <a:t> </a:t>
            </a:r>
            <a:r>
              <a:rPr sz="3200" i="0" spc="-15" dirty="0">
                <a:solidFill>
                  <a:srgbClr val="000000"/>
                </a:solidFill>
              </a:rPr>
              <a:t>term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0" spc="-15" dirty="0">
                <a:solidFill>
                  <a:srgbClr val="000000"/>
                </a:solidFill>
              </a:rPr>
              <a:t>can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0" spc="-20" dirty="0">
                <a:solidFill>
                  <a:srgbClr val="000000"/>
                </a:solidFill>
              </a:rPr>
              <a:t>be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0" spc="-15" dirty="0">
                <a:solidFill>
                  <a:srgbClr val="000000"/>
                </a:solidFill>
              </a:rPr>
              <a:t>absorbed</a:t>
            </a:r>
            <a:r>
              <a:rPr sz="3200" i="0" spc="-10" dirty="0">
                <a:solidFill>
                  <a:srgbClr val="000000"/>
                </a:solidFill>
              </a:rPr>
              <a:t> </a:t>
            </a:r>
            <a:r>
              <a:rPr sz="3200" i="0" spc="-15" dirty="0">
                <a:solidFill>
                  <a:srgbClr val="000000"/>
                </a:solidFill>
              </a:rPr>
              <a:t>in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0" spc="-15" dirty="0">
                <a:solidFill>
                  <a:srgbClr val="000000"/>
                </a:solidFill>
              </a:rPr>
              <a:t>the</a:t>
            </a:r>
            <a:r>
              <a:rPr sz="3200" i="0" spc="5" dirty="0">
                <a:solidFill>
                  <a:srgbClr val="000000"/>
                </a:solidFill>
              </a:rPr>
              <a:t> </a:t>
            </a:r>
            <a:r>
              <a:rPr sz="3200" i="0" spc="-5" dirty="0">
                <a:latin typeface="Symbol"/>
                <a:cs typeface="Symbol"/>
              </a:rPr>
              <a:t></a:t>
            </a:r>
            <a:r>
              <a:rPr sz="3200" i="0" spc="-5" dirty="0"/>
              <a:t>(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i="0" dirty="0"/>
              <a:t>)</a:t>
            </a:r>
            <a:r>
              <a:rPr sz="3200" i="0" spc="-5" dirty="0">
                <a:solidFill>
                  <a:srgbClr val="000000"/>
                </a:solidFill>
              </a:rPr>
              <a:t>.)</a:t>
            </a:r>
            <a:endParaRPr sz="3200" dirty="0"/>
          </a:p>
          <a:p>
            <a:pPr marL="0" indent="0">
              <a:spcBef>
                <a:spcPts val="2051"/>
              </a:spcBef>
              <a:buNone/>
            </a:pPr>
            <a:r>
              <a:rPr sz="3200" b="1" i="0" spc="-20" dirty="0">
                <a:solidFill>
                  <a:srgbClr val="CC0000"/>
                </a:solidFill>
              </a:rPr>
              <a:t>Prove</a:t>
            </a:r>
            <a:r>
              <a:rPr lang="en-US" sz="3200" b="1" i="0" spc="-20" dirty="0">
                <a:solidFill>
                  <a:srgbClr val="CC0000"/>
                </a:solidFill>
              </a:rPr>
              <a:t> by induction</a:t>
            </a:r>
            <a:r>
              <a:rPr sz="3200" b="1" i="0" spc="-20" dirty="0">
                <a:solidFill>
                  <a:srgbClr val="CC0000"/>
                </a:solidFill>
              </a:rPr>
              <a:t>:</a:t>
            </a:r>
            <a:r>
              <a:rPr sz="3200" b="1" i="0" spc="-5" dirty="0">
                <a:solidFill>
                  <a:srgbClr val="CC0000"/>
                </a:solidFill>
              </a:rPr>
              <a:t> </a:t>
            </a:r>
            <a:r>
              <a:rPr sz="32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3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i="1" spc="-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i="1" spc="-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0" dirty="0">
                <a:solidFill>
                  <a:srgbClr val="000000"/>
                </a:solidFill>
              </a:rPr>
              <a:t>for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0" spc="-15" dirty="0">
                <a:solidFill>
                  <a:srgbClr val="000000"/>
                </a:solidFill>
              </a:rPr>
              <a:t>constant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/>
              <a:t> </a:t>
            </a:r>
            <a:r>
              <a:rPr sz="3200" i="0" spc="-20" dirty="0"/>
              <a:t>&gt;</a:t>
            </a:r>
            <a:r>
              <a:rPr sz="3200" i="0" spc="-10" dirty="0"/>
              <a:t> </a:t>
            </a:r>
            <a:r>
              <a:rPr sz="3200" i="0" dirty="0"/>
              <a:t>0</a:t>
            </a:r>
            <a:r>
              <a:rPr sz="3200" i="0" spc="-351" dirty="0"/>
              <a:t> </a:t>
            </a:r>
            <a:r>
              <a:rPr sz="3200" i="0" dirty="0">
                <a:solidFill>
                  <a:srgbClr val="000000"/>
                </a:solidFill>
              </a:rPr>
              <a:t>.</a:t>
            </a:r>
            <a:endParaRPr sz="3200" dirty="0"/>
          </a:p>
          <a:p>
            <a:pPr marL="293642" indent="-226124">
              <a:lnSpc>
                <a:spcPts val="2400"/>
              </a:lnSpc>
              <a:spcBef>
                <a:spcPts val="1800"/>
              </a:spcBef>
              <a:buClr>
                <a:srgbClr val="CC0000"/>
              </a:buClr>
              <a:buFont typeface="Times New Roman"/>
              <a:buChar char="•"/>
              <a:tabLst>
                <a:tab pos="294279" algn="l"/>
              </a:tabLst>
            </a:pPr>
            <a:r>
              <a:rPr sz="3200" i="0" dirty="0">
                <a:solidFill>
                  <a:srgbClr val="000000"/>
                </a:solidFill>
              </a:rPr>
              <a:t>Choose</a:t>
            </a:r>
            <a:r>
              <a:rPr sz="3200" i="0" spc="5" dirty="0">
                <a:solidFill>
                  <a:srgbClr val="000000"/>
                </a:solidFill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/>
              <a:t> </a:t>
            </a:r>
            <a:r>
              <a:rPr sz="3200" i="0" spc="-15" dirty="0">
                <a:solidFill>
                  <a:srgbClr val="000000"/>
                </a:solidFill>
              </a:rPr>
              <a:t>large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0" spc="-20" dirty="0">
                <a:solidFill>
                  <a:srgbClr val="000000"/>
                </a:solidFill>
              </a:rPr>
              <a:t>enough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0" dirty="0">
                <a:solidFill>
                  <a:srgbClr val="000000"/>
                </a:solidFill>
              </a:rPr>
              <a:t>so </a:t>
            </a:r>
            <a:r>
              <a:rPr sz="3200" i="0" spc="-15" dirty="0">
                <a:solidFill>
                  <a:srgbClr val="000000"/>
                </a:solidFill>
              </a:rPr>
              <a:t>that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sz="3200" i="1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i="1" spc="-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i="1" spc="-3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285750" indent="0">
              <a:lnSpc>
                <a:spcPts val="2400"/>
              </a:lnSpc>
              <a:spcBef>
                <a:spcPts val="1800"/>
              </a:spcBef>
              <a:buNone/>
            </a:pPr>
            <a:r>
              <a:rPr sz="3200" i="0" spc="-15" dirty="0">
                <a:solidFill>
                  <a:srgbClr val="000000"/>
                </a:solidFill>
              </a:rPr>
              <a:t>dominates</a:t>
            </a:r>
            <a:r>
              <a:rPr sz="3200" i="0" spc="-5" dirty="0">
                <a:solidFill>
                  <a:srgbClr val="000000"/>
                </a:solidFill>
              </a:rPr>
              <a:t> </a:t>
            </a:r>
            <a:r>
              <a:rPr lang="en-US" sz="32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2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0" dirty="0">
                <a:solidFill>
                  <a:srgbClr val="000000"/>
                </a:solidFill>
              </a:rPr>
              <a:t>for </a:t>
            </a:r>
            <a:r>
              <a:rPr sz="3200" i="0" spc="-20" dirty="0">
                <a:solidFill>
                  <a:srgbClr val="000000"/>
                </a:solidFill>
              </a:rPr>
              <a:t>sufficiently</a:t>
            </a:r>
            <a:r>
              <a:rPr sz="3200" i="0" spc="10" dirty="0">
                <a:solidFill>
                  <a:srgbClr val="000000"/>
                </a:solidFill>
              </a:rPr>
              <a:t> </a:t>
            </a:r>
            <a:r>
              <a:rPr lang="en-US" sz="3200" i="0" spc="-25" dirty="0">
                <a:solidFill>
                  <a:srgbClr val="000000"/>
                </a:solidFill>
              </a:rPr>
              <a:t>large</a:t>
            </a:r>
            <a:r>
              <a:rPr sz="3200" i="0" spc="10" dirty="0">
                <a:solidFill>
                  <a:srgbClr val="000000"/>
                </a:solidFill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/>
              <a:t> </a:t>
            </a:r>
            <a:r>
              <a:rPr sz="3200" i="0" spc="-20" dirty="0">
                <a:latin typeface="Symbol"/>
                <a:cs typeface="Symbol"/>
              </a:rPr>
              <a:t></a:t>
            </a:r>
            <a:r>
              <a:rPr sz="3200" i="0" spc="5" dirty="0"/>
              <a:t> </a:t>
            </a:r>
            <a:r>
              <a:rPr sz="3200" i="0" dirty="0"/>
              <a:t>2</a:t>
            </a:r>
            <a:r>
              <a:rPr sz="3200" i="0" dirty="0">
                <a:solidFill>
                  <a:srgbClr val="000000"/>
                </a:solidFill>
              </a:rPr>
              <a:t>.</a:t>
            </a:r>
            <a:endParaRPr sz="3200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65560E4-BDD9-4991-B388-A703A2C16A37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767843" y="1630205"/>
            <a:ext cx="210134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8597" y="1110691"/>
            <a:ext cx="494514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114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r>
              <a:rPr sz="3200" spc="-23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6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4800" spc="-37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7200" spc="-52" baseline="-8680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7200" spc="-1000" baseline="-868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7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4000" spc="-582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-52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5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4000" spc="5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7634" y="1010584"/>
            <a:ext cx="488402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79"/>
              </a:lnSpc>
            </a:pPr>
            <a:r>
              <a:rPr sz="2400" i="1" spc="8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-196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29578" y="5609817"/>
            <a:ext cx="159192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7658" y="5609817"/>
            <a:ext cx="140726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873" y="4989028"/>
            <a:ext cx="2198763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465" algn="r">
              <a:lnSpc>
                <a:spcPts val="2076"/>
              </a:lnSpc>
            </a:pPr>
            <a:r>
              <a:rPr sz="2400" i="1" spc="8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-19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R="40129" algn="r">
              <a:lnSpc>
                <a:spcPts val="4855"/>
              </a:lnSpc>
              <a:tabLst>
                <a:tab pos="1702617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Use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fact: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7200" spc="-52" baseline="-2893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endParaRPr sz="7200" baseline="-2893" dirty="0">
              <a:latin typeface="Symbol"/>
              <a:cs typeface="Symbol"/>
            </a:endParaRPr>
          </a:p>
          <a:p>
            <a:pPr marR="5096" algn="r">
              <a:lnSpc>
                <a:spcPts val="2779"/>
              </a:lnSpc>
            </a:pP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4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z="2400" spc="65" dirty="0">
                <a:solidFill>
                  <a:srgbClr val="008480"/>
                </a:solidFill>
                <a:latin typeface="Symbol"/>
                <a:cs typeface="Symbol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1396" y="5312849"/>
            <a:ext cx="178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5247" y="5578249"/>
            <a:ext cx="183198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666310" algn="l"/>
              </a:tabLst>
            </a:pP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2	8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4145" y="5280735"/>
            <a:ext cx="32920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-17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34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2430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spc="-37" baseline="243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16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600" spc="120" baseline="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34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1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2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-157" baseline="2430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3036449" y="1799802"/>
            <a:ext cx="725926" cy="351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59"/>
              </a:lnSpc>
            </a:pPr>
            <a:r>
              <a:rPr lang="en-US" sz="2400" i="1" spc="-10" dirty="0">
                <a:solidFill>
                  <a:srgbClr val="0084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i="1" spc="-205" dirty="0">
                <a:solidFill>
                  <a:srgbClr val="0084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solidFill>
                  <a:srgbClr val="0084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7368" y="1558374"/>
            <a:ext cx="218008" cy="492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3200" i="1" dirty="0">
                <a:solidFill>
                  <a:srgbClr val="00939A"/>
                </a:solidFill>
                <a:latin typeface="Times New Roman"/>
                <a:cs typeface="Times New Roma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24619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lang="en-US" spc="-25" dirty="0"/>
              <a:t>Upper Bound</a:t>
            </a:r>
            <a:endParaRPr spc="-25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18A3042-A8D5-4CDE-92F3-887C207E9848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8" y="923827"/>
            <a:ext cx="8144226" cy="532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00200" y="5725886"/>
            <a:ext cx="3646714" cy="400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spc="-20" dirty="0"/>
              <a:t>Substitution</a:t>
            </a:r>
            <a:r>
              <a:rPr spc="15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18A3042-A8D5-4CDE-92F3-887C207E9848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3524" y="2217844"/>
            <a:ext cx="210134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4062" y="1717498"/>
            <a:ext cx="471208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7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4000" spc="-582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6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4000" spc="95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7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4800" spc="-60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7200" spc="-52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7200" spc="-1166" baseline="-694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ak</a:t>
            </a:r>
            <a:r>
              <a:rPr sz="3200" i="1" spc="-17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3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8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4078" y="1533603"/>
            <a:ext cx="487128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79"/>
              </a:lnSpc>
            </a:pPr>
            <a:r>
              <a:rPr sz="2400" i="1" spc="8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-19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2011" y="2290721"/>
            <a:ext cx="5222778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8795"/>
            <a:r>
              <a:rPr sz="4800" i="1" baseline="18229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4800" i="1" spc="-360" baseline="18229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4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spcBef>
                <a:spcPts val="1154"/>
              </a:spcBef>
            </a:pPr>
            <a:r>
              <a:rPr sz="3200" spc="-20" dirty="0">
                <a:latin typeface="Times New Roman"/>
                <a:cs typeface="Times New Roman"/>
              </a:rPr>
              <a:t>Substitut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inductive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hypothesis.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411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spc="-20" dirty="0"/>
              <a:t>Substitution</a:t>
            </a:r>
            <a:r>
              <a:rPr spc="15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D658382-ED9D-4D24-936B-4521BEBE27E9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3524" y="2255944"/>
            <a:ext cx="210134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4139" y="1717511"/>
            <a:ext cx="471208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7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4000" spc="-582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6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4000" spc="95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7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4800" spc="-60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7200" spc="-52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7200" spc="-1166" baseline="-694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ak</a:t>
            </a:r>
            <a:r>
              <a:rPr sz="3200" i="1" spc="-17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3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1732011" y="2888799"/>
                <a:ext cx="6147366" cy="157479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366934">
                  <a:lnSpc>
                    <a:spcPts val="3155"/>
                  </a:lnSpc>
                </a:pPr>
                <a:r>
                  <a:rPr lang="ar-AE" sz="3200" spc="-20" dirty="0">
                    <a:solidFill>
                      <a:srgbClr val="008480"/>
                    </a:solidFill>
                    <a:latin typeface="Symbol"/>
                    <a:cs typeface="Symbol"/>
                  </a:rPr>
                  <a:t>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200" i="1" spc="-20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3200" b="0" i="1" spc="-20" smtClean="0">
                            <a:solidFill>
                              <a:srgbClr val="00848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b="0" i="1" spc="-20" smtClean="0">
                            <a:solidFill>
                              <a:srgbClr val="008480"/>
                            </a:solidFill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3200" b="0" i="1" spc="-20" smtClean="0">
                            <a:solidFill>
                              <a:srgbClr val="00848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ar-AE" sz="3200" spc="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pc="50" dirty="0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pc="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3200" b="0" i="1" spc="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800" spc="-383" baseline="1996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spc="16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600" baseline="18518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3600" spc="120" baseline="18518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1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lg</a:t>
                </a:r>
                <a:r>
                  <a:rPr lang="en-US" sz="3200" spc="-34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i="1" spc="-1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480"/>
                    </a:solidFill>
                    <a:latin typeface="Symbol"/>
                    <a:cs typeface="Symbol"/>
                  </a:rPr>
                  <a:t></a:t>
                </a:r>
                <a:r>
                  <a:rPr lang="en-US" sz="3200" spc="-20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pc="-205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pc="-205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3200" b="0" i="1" spc="-205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4800" spc="-534" baseline="1996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spc="16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600" baseline="18518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36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4800" spc="-271" baseline="2170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480"/>
                    </a:solidFill>
                    <a:latin typeface="Symbol"/>
                    <a:cs typeface="Symbol"/>
                  </a:rPr>
                  <a:t></a:t>
                </a:r>
                <a:r>
                  <a:rPr lang="en-US" sz="3200" spc="-15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35" dirty="0">
                    <a:solidFill>
                      <a:srgbClr val="008480"/>
                    </a:solidFill>
                    <a:latin typeface="Symbol"/>
                    <a:cs typeface="Symbol"/>
                  </a:rPr>
                  <a:t></a:t>
                </a:r>
                <a:r>
                  <a:rPr lang="en-US" sz="3200" spc="8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3200" i="1" spc="5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</a:t>
                </a:r>
                <a:endParaRPr lang="en-US" sz="3200" dirty="0">
                  <a:latin typeface="Times New Roman"/>
                  <a:cs typeface="Times New Roman"/>
                </a:endParaRPr>
              </a:p>
              <a:p>
                <a:pPr marL="12739">
                  <a:spcBef>
                    <a:spcPts val="667"/>
                  </a:spcBef>
                </a:pPr>
                <a:endParaRPr lang="en-US" sz="3200" dirty="0">
                  <a:latin typeface="Times New Roman"/>
                  <a:cs typeface="Times New Roman"/>
                </a:endParaRPr>
              </a:p>
              <a:p>
                <a:pPr marL="12739">
                  <a:spcBef>
                    <a:spcPts val="667"/>
                  </a:spcBef>
                </a:pPr>
                <a:r>
                  <a:rPr lang="en-US" sz="3200" dirty="0">
                    <a:latin typeface="Times New Roman"/>
                    <a:cs typeface="Times New Roman"/>
                  </a:rPr>
                  <a:t>Use</a:t>
                </a:r>
                <a:r>
                  <a:rPr lang="en-US" sz="3200" spc="5" dirty="0">
                    <a:latin typeface="Times New Roman"/>
                    <a:cs typeface="Times New Roman"/>
                  </a:rPr>
                  <a:t> the upper bound</a:t>
                </a:r>
                <a:r>
                  <a:rPr lang="en-US" sz="3200" spc="-15" dirty="0">
                    <a:latin typeface="Times New Roman"/>
                    <a:cs typeface="Times New Roman"/>
                  </a:rPr>
                  <a:t>.</a:t>
                </a:r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11" y="2888799"/>
                <a:ext cx="6147366" cy="1574790"/>
              </a:xfrm>
              <a:prstGeom prst="rect">
                <a:avLst/>
              </a:prstGeom>
              <a:blipFill rotWithShape="1">
                <a:blip r:embed="rId3"/>
                <a:stretch>
                  <a:fillRect l="-3766" t="-20155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3724078" y="1533576"/>
            <a:ext cx="487128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79"/>
              </a:lnSpc>
            </a:pPr>
            <a:r>
              <a:rPr sz="2400" i="1" spc="8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-19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7702" y="2252600"/>
            <a:ext cx="800418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baseline="18229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4800" i="1" spc="-360" baseline="18229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4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z="2400" spc="65" dirty="0">
                <a:solidFill>
                  <a:srgbClr val="008480"/>
                </a:solidFill>
                <a:latin typeface="Symbol"/>
                <a:cs typeface="Symbol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297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spc="-20" dirty="0"/>
              <a:t>Substitution</a:t>
            </a:r>
            <a:r>
              <a:rPr spc="15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54A1043-97E4-4D18-BD2C-F5093EA51117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17762" y="4448482"/>
            <a:ext cx="49317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1975" indent="-3101975">
              <a:tabLst>
                <a:tab pos="3424343" algn="l"/>
              </a:tabLst>
            </a:pPr>
            <a:r>
              <a:rPr sz="3200" dirty="0">
                <a:latin typeface="Times New Roman"/>
                <a:cs typeface="Times New Roman"/>
              </a:rPr>
              <a:t>Express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desired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b="1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1" name="object 3"/>
          <p:cNvSpPr/>
          <p:nvPr/>
        </p:nvSpPr>
        <p:spPr>
          <a:xfrm>
            <a:off x="3423524" y="2255944"/>
            <a:ext cx="210134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/>
          <p:cNvSpPr txBox="1"/>
          <p:nvPr/>
        </p:nvSpPr>
        <p:spPr>
          <a:xfrm>
            <a:off x="1764139" y="1717511"/>
            <a:ext cx="471208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7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4000" spc="-582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6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4000" spc="95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7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4800" spc="-60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7200" spc="-52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7200" spc="-1166" baseline="-694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ak</a:t>
            </a:r>
            <a:r>
              <a:rPr sz="3200" i="1" spc="-17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3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8"/>
              <p:cNvSpPr txBox="1"/>
              <p:nvPr/>
            </p:nvSpPr>
            <p:spPr>
              <a:xfrm>
                <a:off x="1732011" y="3126924"/>
                <a:ext cx="6147366" cy="12311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824134" indent="-457200">
                  <a:lnSpc>
                    <a:spcPts val="3155"/>
                  </a:lnSpc>
                  <a:buFont typeface="Symbol"/>
                  <a:buChar char="£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3200" i="1" spc="-20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3200" b="0" i="1" spc="-20" smtClean="0">
                            <a:solidFill>
                              <a:srgbClr val="00848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b="0" i="1" spc="-20" smtClean="0">
                            <a:solidFill>
                              <a:srgbClr val="008480"/>
                            </a:solidFill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3200" b="0" i="1" spc="-20" smtClean="0">
                            <a:solidFill>
                              <a:srgbClr val="00848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ar-AE" sz="3200" spc="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pc="50" dirty="0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pc="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3200" b="0" i="1" spc="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800" spc="-383" baseline="1996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spc="16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600" baseline="18518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3600" spc="120" baseline="18518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1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lg</a:t>
                </a:r>
                <a:r>
                  <a:rPr lang="en-US" sz="3200" spc="-34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i="1" spc="-1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480"/>
                    </a:solidFill>
                    <a:latin typeface="Symbol"/>
                    <a:cs typeface="Symbol"/>
                  </a:rPr>
                  <a:t></a:t>
                </a:r>
                <a:r>
                  <a:rPr lang="en-US" sz="3200" spc="-20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pc="-205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pc="-205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3200" b="0" i="1" spc="-205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4800" spc="-534" baseline="1996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spc="16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600" baseline="18518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36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4800" spc="-271" baseline="2170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480"/>
                    </a:solidFill>
                    <a:latin typeface="Symbol"/>
                    <a:cs typeface="Symbol"/>
                  </a:rPr>
                  <a:t></a:t>
                </a:r>
                <a:r>
                  <a:rPr lang="en-US" sz="3200" spc="-15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35" dirty="0">
                    <a:solidFill>
                      <a:srgbClr val="008480"/>
                    </a:solidFill>
                    <a:latin typeface="Symbol"/>
                    <a:cs typeface="Symbol"/>
                  </a:rPr>
                  <a:t></a:t>
                </a:r>
                <a:r>
                  <a:rPr lang="en-US" sz="3200" spc="8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3200" i="1" spc="5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</a:t>
                </a:r>
              </a:p>
              <a:p>
                <a:pPr marL="1824134" indent="-457200">
                  <a:lnSpc>
                    <a:spcPts val="3155"/>
                  </a:lnSpc>
                  <a:buFont typeface="Symbol"/>
                  <a:buChar char="£"/>
                </a:pPr>
                <a:endParaRPr lang="en-US" sz="3200" dirty="0">
                  <a:solidFill>
                    <a:srgbClr val="008480"/>
                  </a:solidFill>
                  <a:latin typeface="Times New Roman"/>
                  <a:cs typeface="Times New Roman"/>
                </a:endParaRPr>
              </a:p>
              <a:p>
                <a:pPr marL="1366934">
                  <a:lnSpc>
                    <a:spcPts val="3155"/>
                  </a:lnSpc>
                </a:pPr>
                <a:r>
                  <a:rPr lang="en-US" sz="3200" dirty="0">
                    <a:solidFill>
                      <a:srgbClr val="008480"/>
                    </a:solidFill>
                    <a:latin typeface="Symbol" panose="05050102010706020507" pitchFamily="18" charset="2"/>
                    <a:cs typeface="Times New Roman"/>
                  </a:rPr>
                  <a:t>=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dirty="0" err="1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an</a:t>
                </a:r>
                <a:r>
                  <a:rPr lang="en-US" sz="3200" dirty="0" err="1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lg</a:t>
                </a:r>
                <a:r>
                  <a:rPr lang="en-US" sz="3200" i="1" dirty="0" err="1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dirty="0">
                    <a:solidFill>
                      <a:srgbClr val="008480"/>
                    </a:solidFill>
                    <a:latin typeface="Symbol" panose="05050102010706020507" pitchFamily="18" charset="2"/>
                    <a:cs typeface="Times New Roman"/>
                  </a:rPr>
                  <a:t>-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𝑎𝑛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 −</m:t>
                    </m:r>
                  </m:oMath>
                </a14:m>
                <a:r>
                  <a:rPr lang="en-US" sz="3200" spc="25" dirty="0">
                    <a:solidFill>
                      <a:srgbClr val="008480"/>
                    </a:solidFill>
                    <a:latin typeface="Symbol"/>
                    <a:cs typeface="Symbol"/>
                  </a:rPr>
                  <a:t> </a:t>
                </a:r>
                <a:r>
                  <a:rPr lang="en-US" sz="3200" spc="9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3200" i="1" spc="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spc="236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))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3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11" y="3126924"/>
                <a:ext cx="6147366" cy="1231106"/>
              </a:xfrm>
              <a:prstGeom prst="rect">
                <a:avLst/>
              </a:prstGeom>
              <a:blipFill rotWithShape="1">
                <a:blip r:embed="rId3"/>
                <a:stretch>
                  <a:fillRect t="-25743" r="-1784" b="-14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9"/>
          <p:cNvSpPr txBox="1"/>
          <p:nvPr/>
        </p:nvSpPr>
        <p:spPr>
          <a:xfrm>
            <a:off x="3724078" y="1533576"/>
            <a:ext cx="487128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79"/>
              </a:lnSpc>
            </a:pPr>
            <a:r>
              <a:rPr sz="2400" i="1" spc="8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-19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10"/>
          <p:cNvSpPr txBox="1"/>
          <p:nvPr/>
        </p:nvSpPr>
        <p:spPr>
          <a:xfrm>
            <a:off x="3417702" y="2271650"/>
            <a:ext cx="800418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baseline="18229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4800" i="1" spc="-360" baseline="18229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4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z="2400" spc="65" dirty="0">
                <a:solidFill>
                  <a:srgbClr val="008480"/>
                </a:solidFill>
                <a:latin typeface="Symbol"/>
                <a:cs typeface="Symbol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7859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>
              <a:lnSpc>
                <a:spcPts val="5276"/>
              </a:lnSpc>
            </a:pPr>
            <a:r>
              <a:rPr spc="-20" dirty="0"/>
              <a:t>Substitution</a:t>
            </a:r>
            <a:r>
              <a:rPr spc="15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24B14DE-4FA1-43FC-A982-B5676D495FE2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1732011" y="4750769"/>
                <a:ext cx="5587009" cy="114877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366838" indent="-1366838"/>
                <a:r>
                  <a:rPr sz="3200" spc="-15" dirty="0">
                    <a:latin typeface="Times New Roman"/>
                    <a:cs typeface="Times New Roman"/>
                  </a:rPr>
                  <a:t>if</a:t>
                </a:r>
                <a:r>
                  <a:rPr sz="3200" spc="-10" dirty="0">
                    <a:latin typeface="Times New Roman"/>
                    <a:cs typeface="Times New Roman"/>
                  </a:rPr>
                  <a:t> </a:t>
                </a:r>
                <a:r>
                  <a:rPr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a </a:t>
                </a:r>
                <a:r>
                  <a:rPr sz="3200" spc="-15" dirty="0">
                    <a:latin typeface="Times New Roman"/>
                    <a:cs typeface="Times New Roman"/>
                  </a:rPr>
                  <a:t>is</a:t>
                </a:r>
                <a:r>
                  <a:rPr sz="3200" spc="-5" dirty="0">
                    <a:latin typeface="Times New Roman"/>
                    <a:cs typeface="Times New Roman"/>
                  </a:rPr>
                  <a:t> </a:t>
                </a:r>
                <a:r>
                  <a:rPr sz="3200" spc="-15" dirty="0">
                    <a:latin typeface="Times New Roman"/>
                    <a:cs typeface="Times New Roman"/>
                  </a:rPr>
                  <a:t>chosen</a:t>
                </a:r>
                <a:r>
                  <a:rPr sz="3200" spc="-5" dirty="0">
                    <a:latin typeface="Times New Roman"/>
                    <a:cs typeface="Times New Roman"/>
                  </a:rPr>
                  <a:t> </a:t>
                </a:r>
                <a:r>
                  <a:rPr sz="3200" spc="-15" dirty="0">
                    <a:latin typeface="Times New Roman"/>
                    <a:cs typeface="Times New Roman"/>
                  </a:rPr>
                  <a:t>large</a:t>
                </a:r>
                <a:r>
                  <a:rPr sz="3200" spc="-5" dirty="0">
                    <a:latin typeface="Times New Roman"/>
                    <a:cs typeface="Times New Roman"/>
                  </a:rPr>
                  <a:t> </a:t>
                </a:r>
                <a:r>
                  <a:rPr sz="3200" spc="-20" dirty="0">
                    <a:latin typeface="Times New Roman"/>
                    <a:cs typeface="Times New Roman"/>
                  </a:rPr>
                  <a:t>enough</a:t>
                </a:r>
                <a:r>
                  <a:rPr sz="3200" spc="-5" dirty="0">
                    <a:latin typeface="Times New Roman"/>
                    <a:cs typeface="Times New Roman"/>
                  </a:rPr>
                  <a:t> </a:t>
                </a:r>
                <a:r>
                  <a:rPr sz="3200" dirty="0">
                    <a:latin typeface="Times New Roman"/>
                    <a:cs typeface="Times New Roman"/>
                  </a:rPr>
                  <a:t>so </a:t>
                </a:r>
                <a:r>
                  <a:rPr sz="3200" spc="-15" dirty="0">
                    <a:latin typeface="Times New Roman"/>
                    <a:cs typeface="Times New Roman"/>
                  </a:rPr>
                  <a:t>that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 marL="12739"/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𝑎𝑛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4</m:t>
                        </m:r>
                      </m:den>
                    </m:f>
                    <m:r>
                      <a:rPr lang="en-US" sz="3200" i="1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sz="3200" spc="-15" dirty="0">
                    <a:latin typeface="Times New Roman"/>
                    <a:cs typeface="Times New Roman"/>
                  </a:rPr>
                  <a:t>dominates</a:t>
                </a:r>
                <a:r>
                  <a:rPr sz="3200" spc="5" dirty="0">
                    <a:latin typeface="Times New Roman"/>
                    <a:cs typeface="Times New Roman"/>
                  </a:rPr>
                  <a:t> </a:t>
                </a:r>
                <a:r>
                  <a:rPr sz="3200" spc="-15" dirty="0">
                    <a:latin typeface="Times New Roman"/>
                    <a:cs typeface="Times New Roman"/>
                  </a:rPr>
                  <a:t>the</a:t>
                </a:r>
                <a:r>
                  <a:rPr sz="3200" spc="-10" dirty="0">
                    <a:latin typeface="Times New Roman"/>
                    <a:cs typeface="Times New Roman"/>
                  </a:rPr>
                  <a:t> </a:t>
                </a:r>
                <a:r>
                  <a:rPr sz="3200" spc="-5" dirty="0">
                    <a:solidFill>
                      <a:srgbClr val="008480"/>
                    </a:solidFill>
                    <a:latin typeface="Symbol"/>
                    <a:cs typeface="Symbol"/>
                  </a:rPr>
                  <a:t></a:t>
                </a:r>
                <a:r>
                  <a:rPr sz="3200" spc="-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sz="32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sz="3200" dirty="0">
                    <a:latin typeface="Times New Roman"/>
                    <a:cs typeface="Times New Roman"/>
                  </a:rPr>
                  <a:t>.</a:t>
                </a: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11" y="4750769"/>
                <a:ext cx="5587009" cy="1148776"/>
              </a:xfrm>
              <a:prstGeom prst="rect">
                <a:avLst/>
              </a:prstGeom>
              <a:blipFill rotWithShape="1">
                <a:blip r:embed="rId3"/>
                <a:stretch>
                  <a:fillRect l="-4362" t="-11111" r="-2835" b="-10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3"/>
          <p:cNvSpPr/>
          <p:nvPr/>
        </p:nvSpPr>
        <p:spPr>
          <a:xfrm>
            <a:off x="3423524" y="1951144"/>
            <a:ext cx="210134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"/>
          <p:cNvSpPr txBox="1"/>
          <p:nvPr/>
        </p:nvSpPr>
        <p:spPr>
          <a:xfrm>
            <a:off x="1764139" y="1412711"/>
            <a:ext cx="471208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7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4000" spc="-582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6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4000" spc="95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7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4800" spc="-60" baseline="1996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7200" spc="-52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7200" spc="-1166" baseline="-694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ak</a:t>
            </a:r>
            <a:r>
              <a:rPr sz="3200" i="1" spc="-17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3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8"/>
              <p:cNvSpPr txBox="1"/>
              <p:nvPr/>
            </p:nvSpPr>
            <p:spPr>
              <a:xfrm>
                <a:off x="1732011" y="2822124"/>
                <a:ext cx="6147366" cy="187743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824134" indent="-457200">
                  <a:lnSpc>
                    <a:spcPts val="3155"/>
                  </a:lnSpc>
                  <a:buFont typeface="Symbol"/>
                  <a:buChar char="£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3200" i="1" spc="-20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3200" b="0" i="1" spc="-20" smtClean="0">
                            <a:solidFill>
                              <a:srgbClr val="00848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b="0" i="1" spc="-20" smtClean="0">
                            <a:solidFill>
                              <a:srgbClr val="008480"/>
                            </a:solidFill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3200" b="0" i="1" spc="-20" smtClean="0">
                            <a:solidFill>
                              <a:srgbClr val="00848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ar-AE" sz="3200" spc="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pc="50" dirty="0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pc="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3200" b="0" i="1" spc="50" dirty="0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800" spc="-383" baseline="1996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spc="16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600" baseline="18518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3600" spc="120" baseline="18518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1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lg</a:t>
                </a:r>
                <a:r>
                  <a:rPr lang="en-US" sz="3200" spc="-34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i="1" spc="-1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480"/>
                    </a:solidFill>
                    <a:latin typeface="Symbol"/>
                    <a:cs typeface="Symbol"/>
                  </a:rPr>
                  <a:t></a:t>
                </a:r>
                <a:r>
                  <a:rPr lang="en-US" sz="3200" spc="-20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pc="-205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pc="-205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3200" b="0" i="1" spc="-205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4800" spc="-534" baseline="1996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spc="16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600" baseline="18518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36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4800" spc="-271" baseline="2170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480"/>
                    </a:solidFill>
                    <a:latin typeface="Symbol"/>
                    <a:cs typeface="Symbol"/>
                  </a:rPr>
                  <a:t></a:t>
                </a:r>
                <a:r>
                  <a:rPr lang="en-US" sz="3200" spc="-15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35" dirty="0">
                    <a:solidFill>
                      <a:srgbClr val="008480"/>
                    </a:solidFill>
                    <a:latin typeface="Symbol"/>
                    <a:cs typeface="Symbol"/>
                  </a:rPr>
                  <a:t></a:t>
                </a:r>
                <a:r>
                  <a:rPr lang="en-US" sz="3200" spc="8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3200" i="1" spc="55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</a:t>
                </a:r>
              </a:p>
              <a:p>
                <a:pPr marL="1824134" indent="-457200">
                  <a:lnSpc>
                    <a:spcPts val="3155"/>
                  </a:lnSpc>
                  <a:buFont typeface="Symbol"/>
                  <a:buChar char="£"/>
                </a:pPr>
                <a:endParaRPr lang="en-US" sz="3200" dirty="0">
                  <a:solidFill>
                    <a:srgbClr val="008480"/>
                  </a:solidFill>
                  <a:latin typeface="Times New Roman"/>
                  <a:cs typeface="Times New Roman"/>
                </a:endParaRPr>
              </a:p>
              <a:p>
                <a:pPr marL="1824134" indent="-457200">
                  <a:lnSpc>
                    <a:spcPts val="3155"/>
                  </a:lnSpc>
                  <a:buFont typeface="Symbol"/>
                  <a:buChar char="="/>
                </a:pPr>
                <a:r>
                  <a:rPr lang="en-US" sz="3200" i="1" dirty="0" err="1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an</a:t>
                </a:r>
                <a:r>
                  <a:rPr lang="en-US" sz="3200" dirty="0" err="1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lg</a:t>
                </a:r>
                <a:r>
                  <a:rPr lang="en-US" sz="3200" i="1" dirty="0" err="1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dirty="0">
                    <a:solidFill>
                      <a:srgbClr val="008480"/>
                    </a:solidFill>
                    <a:latin typeface="Symbol" panose="05050102010706020507" pitchFamily="18" charset="2"/>
                    <a:cs typeface="Times New Roman"/>
                  </a:rPr>
                  <a:t>-</a:t>
                </a:r>
                <a:r>
                  <a:rPr lang="en-US" sz="3200" i="1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848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𝑎𝑛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8480"/>
                            </a:solidFill>
                            <a:latin typeface="Cambria Math"/>
                            <a:cs typeface="Times New Roman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8480"/>
                        </a:solidFill>
                        <a:latin typeface="Cambria Math"/>
                        <a:cs typeface="Times New Roman"/>
                      </a:rPr>
                      <m:t> −</m:t>
                    </m:r>
                  </m:oMath>
                </a14:m>
                <a:r>
                  <a:rPr lang="en-US" sz="3200" spc="25" dirty="0">
                    <a:solidFill>
                      <a:srgbClr val="008480"/>
                    </a:solidFill>
                    <a:latin typeface="Symbol"/>
                    <a:cs typeface="Symbol"/>
                  </a:rPr>
                  <a:t> </a:t>
                </a:r>
                <a:r>
                  <a:rPr lang="en-US" sz="3200" spc="9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3200" i="1" spc="50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spc="236" dirty="0">
                    <a:solidFill>
                      <a:srgbClr val="008480"/>
                    </a:solidFill>
                    <a:latin typeface="Times New Roman"/>
                    <a:cs typeface="Times New Roman"/>
                  </a:rPr>
                  <a:t>))</a:t>
                </a:r>
              </a:p>
              <a:p>
                <a:pPr marL="1366934">
                  <a:spcBef>
                    <a:spcPts val="1200"/>
                  </a:spcBef>
                </a:pPr>
                <a:r>
                  <a:rPr lang="en-US" sz="3200" spc="236" dirty="0">
                    <a:solidFill>
                      <a:srgbClr val="008480"/>
                    </a:solidFill>
                    <a:latin typeface="Times New Roman"/>
                    <a:cs typeface="Times New Roman"/>
                    <a:sym typeface="Symbol"/>
                  </a:rPr>
                  <a:t> </a:t>
                </a:r>
                <a:r>
                  <a:rPr lang="en-US" sz="3200" i="1" spc="236" dirty="0" err="1">
                    <a:solidFill>
                      <a:srgbClr val="008480"/>
                    </a:solidFill>
                    <a:latin typeface="Times New Roman"/>
                    <a:cs typeface="Times New Roman"/>
                    <a:sym typeface="Symbol"/>
                  </a:rPr>
                  <a:t>an</a:t>
                </a:r>
                <a:r>
                  <a:rPr lang="en-US" sz="3200" spc="236" dirty="0" err="1">
                    <a:solidFill>
                      <a:srgbClr val="008480"/>
                    </a:solidFill>
                    <a:latin typeface="Times New Roman"/>
                    <a:cs typeface="Times New Roman"/>
                    <a:sym typeface="Symbol"/>
                  </a:rPr>
                  <a:t>lg</a:t>
                </a:r>
                <a:r>
                  <a:rPr lang="en-US" sz="3200" i="1" spc="236" dirty="0" err="1">
                    <a:solidFill>
                      <a:srgbClr val="008480"/>
                    </a:solidFill>
                    <a:latin typeface="Times New Roman"/>
                    <a:cs typeface="Times New Roman"/>
                    <a:sym typeface="Symbol"/>
                  </a:rPr>
                  <a:t>n</a:t>
                </a:r>
                <a:r>
                  <a:rPr lang="en-US" sz="3200" spc="236" dirty="0">
                    <a:solidFill>
                      <a:srgbClr val="008480"/>
                    </a:solidFill>
                    <a:latin typeface="Times New Roman"/>
                    <a:cs typeface="Times New Roman"/>
                    <a:sym typeface="Symbol"/>
                  </a:rPr>
                  <a:t>,</a:t>
                </a:r>
                <a:endParaRPr lang="en-US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1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11" y="2822124"/>
                <a:ext cx="6147366" cy="1877437"/>
              </a:xfrm>
              <a:prstGeom prst="rect">
                <a:avLst/>
              </a:prstGeom>
              <a:blipFill rotWithShape="1">
                <a:blip r:embed="rId4"/>
                <a:stretch>
                  <a:fillRect t="-16883" r="-1784" b="-1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bject 9"/>
          <p:cNvSpPr txBox="1"/>
          <p:nvPr/>
        </p:nvSpPr>
        <p:spPr>
          <a:xfrm>
            <a:off x="3724078" y="1228776"/>
            <a:ext cx="487128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79"/>
              </a:lnSpc>
            </a:pPr>
            <a:r>
              <a:rPr sz="2400" i="1" spc="8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-19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3417702" y="1966850"/>
            <a:ext cx="800418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82"/>
              </a:lnSpc>
            </a:pPr>
            <a:r>
              <a:rPr sz="4800" i="1" baseline="18229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4800" i="1" spc="-360" baseline="18229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4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z="2400" spc="65" dirty="0">
                <a:solidFill>
                  <a:srgbClr val="008480"/>
                </a:solidFill>
                <a:latin typeface="Symbol"/>
                <a:cs typeface="Symbol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36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238" indent="-1023938"/>
            <a:r>
              <a:rPr spc="-25" dirty="0"/>
              <a:t>Quicksort</a:t>
            </a:r>
            <a:r>
              <a:rPr spc="-15" dirty="0"/>
              <a:t> </a:t>
            </a:r>
            <a:r>
              <a:rPr spc="-20" dirty="0"/>
              <a:t>in</a:t>
            </a:r>
            <a:r>
              <a:rPr spc="-5" dirty="0"/>
              <a:t> </a:t>
            </a:r>
            <a:r>
              <a:rPr lang="en-US" spc="-20" dirty="0"/>
              <a:t>P</a:t>
            </a:r>
            <a:r>
              <a:rPr spc="-20" dirty="0"/>
              <a:t>ractice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9E96060-43C6-42C4-BBD7-C8CDEBF3B227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20713" y="1604996"/>
            <a:ext cx="6824888" cy="4039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96" marR="661173" indent="-231857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Quicksort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great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general-purpose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sorting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244596" marR="115928" indent="-231857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Quicksort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typically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twice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spc="-20" dirty="0">
                <a:latin typeface="Times New Roman"/>
                <a:cs typeface="Times New Roman"/>
              </a:rPr>
              <a:t>merge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sort.</a:t>
            </a:r>
            <a:endParaRPr sz="3200">
              <a:latin typeface="Times New Roman"/>
              <a:cs typeface="Times New Roman"/>
            </a:endParaRPr>
          </a:p>
          <a:p>
            <a:pPr marL="244596" indent="-231857">
              <a:lnSpc>
                <a:spcPts val="3656"/>
              </a:lnSpc>
              <a:spcBef>
                <a:spcPts val="712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20" dirty="0">
                <a:latin typeface="Times New Roman"/>
                <a:cs typeface="Times New Roman"/>
              </a:rPr>
              <a:t>Quicksor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benefit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substantially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  <a:p>
            <a:pPr marL="244596">
              <a:lnSpc>
                <a:spcPts val="3656"/>
              </a:lnSpc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code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tuning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44596" marR="1045265" indent="-231857">
              <a:lnSpc>
                <a:spcPts val="3461"/>
              </a:lnSpc>
              <a:spcBef>
                <a:spcPts val="1199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Quicksort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behaves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even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 caching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virtual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memory.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4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0" dirty="0"/>
              <a:t>Partitioning</a:t>
            </a:r>
            <a:r>
              <a:rPr spc="-15" dirty="0"/>
              <a:t> </a:t>
            </a:r>
            <a:r>
              <a:rPr lang="en-US" spc="-25" dirty="0"/>
              <a:t>S</a:t>
            </a:r>
            <a:r>
              <a:rPr spc="-25" dirty="0"/>
              <a:t>ubroutine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7EDE5FF-170C-4388-A30D-8E78BAE425F1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6023833" y="1550701"/>
            <a:ext cx="2692258" cy="1565358"/>
          </a:xfrm>
          <a:custGeom>
            <a:avLst/>
            <a:gdLst/>
            <a:ahLst/>
            <a:cxnLst/>
            <a:rect l="l" t="t" r="r" b="b"/>
            <a:pathLst>
              <a:path w="2684779" h="1559560">
                <a:moveTo>
                  <a:pt x="2684526" y="1299210"/>
                </a:moveTo>
                <a:lnTo>
                  <a:pt x="2684526" y="259841"/>
                </a:lnTo>
                <a:lnTo>
                  <a:pt x="2683662" y="238564"/>
                </a:lnTo>
                <a:lnTo>
                  <a:pt x="2676959" y="197480"/>
                </a:lnTo>
                <a:lnTo>
                  <a:pt x="2664071" y="158805"/>
                </a:lnTo>
                <a:lnTo>
                  <a:pt x="2645535" y="123079"/>
                </a:lnTo>
                <a:lnTo>
                  <a:pt x="2621893" y="90841"/>
                </a:lnTo>
                <a:lnTo>
                  <a:pt x="2593683" y="62632"/>
                </a:lnTo>
                <a:lnTo>
                  <a:pt x="2561446" y="38990"/>
                </a:lnTo>
                <a:lnTo>
                  <a:pt x="2525720" y="20454"/>
                </a:lnTo>
                <a:lnTo>
                  <a:pt x="2487045" y="7566"/>
                </a:lnTo>
                <a:lnTo>
                  <a:pt x="2445960" y="863"/>
                </a:lnTo>
                <a:lnTo>
                  <a:pt x="2424683" y="0"/>
                </a:lnTo>
                <a:lnTo>
                  <a:pt x="259841" y="0"/>
                </a:lnTo>
                <a:lnTo>
                  <a:pt x="217754" y="3407"/>
                </a:lnTo>
                <a:lnTo>
                  <a:pt x="177807" y="13270"/>
                </a:lnTo>
                <a:lnTo>
                  <a:pt x="140540" y="29050"/>
                </a:lnTo>
                <a:lnTo>
                  <a:pt x="106490" y="50206"/>
                </a:lnTo>
                <a:lnTo>
                  <a:pt x="76199" y="76199"/>
                </a:lnTo>
                <a:lnTo>
                  <a:pt x="50206" y="106490"/>
                </a:lnTo>
                <a:lnTo>
                  <a:pt x="29050" y="140540"/>
                </a:lnTo>
                <a:lnTo>
                  <a:pt x="13270" y="177808"/>
                </a:lnTo>
                <a:lnTo>
                  <a:pt x="3407" y="217755"/>
                </a:lnTo>
                <a:lnTo>
                  <a:pt x="0" y="259841"/>
                </a:lnTo>
                <a:lnTo>
                  <a:pt x="0" y="1299210"/>
                </a:lnTo>
                <a:lnTo>
                  <a:pt x="3407" y="1341296"/>
                </a:lnTo>
                <a:lnTo>
                  <a:pt x="13270" y="1381243"/>
                </a:lnTo>
                <a:lnTo>
                  <a:pt x="29050" y="1418511"/>
                </a:lnTo>
                <a:lnTo>
                  <a:pt x="50206" y="1452560"/>
                </a:lnTo>
                <a:lnTo>
                  <a:pt x="76199" y="1482851"/>
                </a:lnTo>
                <a:lnTo>
                  <a:pt x="106490" y="1508845"/>
                </a:lnTo>
                <a:lnTo>
                  <a:pt x="140540" y="1530001"/>
                </a:lnTo>
                <a:lnTo>
                  <a:pt x="177807" y="1545780"/>
                </a:lnTo>
                <a:lnTo>
                  <a:pt x="217754" y="1555644"/>
                </a:lnTo>
                <a:lnTo>
                  <a:pt x="259841" y="1559051"/>
                </a:lnTo>
                <a:lnTo>
                  <a:pt x="2424683" y="1559051"/>
                </a:lnTo>
                <a:lnTo>
                  <a:pt x="2466770" y="1555644"/>
                </a:lnTo>
                <a:lnTo>
                  <a:pt x="2506717" y="1545780"/>
                </a:lnTo>
                <a:lnTo>
                  <a:pt x="2543985" y="1530001"/>
                </a:lnTo>
                <a:lnTo>
                  <a:pt x="2578034" y="1508845"/>
                </a:lnTo>
                <a:lnTo>
                  <a:pt x="2608326" y="1482851"/>
                </a:lnTo>
                <a:lnTo>
                  <a:pt x="2634319" y="1452560"/>
                </a:lnTo>
                <a:lnTo>
                  <a:pt x="2655475" y="1418511"/>
                </a:lnTo>
                <a:lnTo>
                  <a:pt x="2671255" y="1381243"/>
                </a:lnTo>
                <a:lnTo>
                  <a:pt x="2681118" y="1341296"/>
                </a:lnTo>
                <a:lnTo>
                  <a:pt x="2684526" y="12992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7421" y="1474218"/>
            <a:ext cx="2692258" cy="1565358"/>
          </a:xfrm>
          <a:custGeom>
            <a:avLst/>
            <a:gdLst/>
            <a:ahLst/>
            <a:cxnLst/>
            <a:rect l="l" t="t" r="r" b="b"/>
            <a:pathLst>
              <a:path w="2684779" h="1559560">
                <a:moveTo>
                  <a:pt x="2684526" y="1299210"/>
                </a:moveTo>
                <a:lnTo>
                  <a:pt x="2684526" y="259841"/>
                </a:lnTo>
                <a:lnTo>
                  <a:pt x="2683662" y="238564"/>
                </a:lnTo>
                <a:lnTo>
                  <a:pt x="2676959" y="197480"/>
                </a:lnTo>
                <a:lnTo>
                  <a:pt x="2664071" y="158805"/>
                </a:lnTo>
                <a:lnTo>
                  <a:pt x="2645535" y="123079"/>
                </a:lnTo>
                <a:lnTo>
                  <a:pt x="2621893" y="90841"/>
                </a:lnTo>
                <a:lnTo>
                  <a:pt x="2593683" y="62632"/>
                </a:lnTo>
                <a:lnTo>
                  <a:pt x="2561446" y="38990"/>
                </a:lnTo>
                <a:lnTo>
                  <a:pt x="2525720" y="20454"/>
                </a:lnTo>
                <a:lnTo>
                  <a:pt x="2487045" y="7566"/>
                </a:lnTo>
                <a:lnTo>
                  <a:pt x="2445960" y="863"/>
                </a:lnTo>
                <a:lnTo>
                  <a:pt x="2424683" y="0"/>
                </a:lnTo>
                <a:lnTo>
                  <a:pt x="259841" y="0"/>
                </a:lnTo>
                <a:lnTo>
                  <a:pt x="217754" y="3407"/>
                </a:lnTo>
                <a:lnTo>
                  <a:pt x="177807" y="13270"/>
                </a:lnTo>
                <a:lnTo>
                  <a:pt x="140540" y="29050"/>
                </a:lnTo>
                <a:lnTo>
                  <a:pt x="106490" y="50206"/>
                </a:lnTo>
                <a:lnTo>
                  <a:pt x="76199" y="76199"/>
                </a:lnTo>
                <a:lnTo>
                  <a:pt x="50206" y="106490"/>
                </a:lnTo>
                <a:lnTo>
                  <a:pt x="29050" y="140540"/>
                </a:lnTo>
                <a:lnTo>
                  <a:pt x="13270" y="177808"/>
                </a:lnTo>
                <a:lnTo>
                  <a:pt x="3407" y="217755"/>
                </a:lnTo>
                <a:lnTo>
                  <a:pt x="0" y="259841"/>
                </a:lnTo>
                <a:lnTo>
                  <a:pt x="0" y="1299210"/>
                </a:lnTo>
                <a:lnTo>
                  <a:pt x="3407" y="1341296"/>
                </a:lnTo>
                <a:lnTo>
                  <a:pt x="13270" y="1381243"/>
                </a:lnTo>
                <a:lnTo>
                  <a:pt x="29050" y="1418511"/>
                </a:lnTo>
                <a:lnTo>
                  <a:pt x="50206" y="1452560"/>
                </a:lnTo>
                <a:lnTo>
                  <a:pt x="76199" y="1482851"/>
                </a:lnTo>
                <a:lnTo>
                  <a:pt x="106490" y="1508845"/>
                </a:lnTo>
                <a:lnTo>
                  <a:pt x="140540" y="1530001"/>
                </a:lnTo>
                <a:lnTo>
                  <a:pt x="177807" y="1545780"/>
                </a:lnTo>
                <a:lnTo>
                  <a:pt x="217754" y="1555644"/>
                </a:lnTo>
                <a:lnTo>
                  <a:pt x="259841" y="1559051"/>
                </a:lnTo>
                <a:lnTo>
                  <a:pt x="2424683" y="1559051"/>
                </a:lnTo>
                <a:lnTo>
                  <a:pt x="2466770" y="1555644"/>
                </a:lnTo>
                <a:lnTo>
                  <a:pt x="2506717" y="1545780"/>
                </a:lnTo>
                <a:lnTo>
                  <a:pt x="2543985" y="1530001"/>
                </a:lnTo>
                <a:lnTo>
                  <a:pt x="2578034" y="1508845"/>
                </a:lnTo>
                <a:lnTo>
                  <a:pt x="2608326" y="1482851"/>
                </a:lnTo>
                <a:lnTo>
                  <a:pt x="2634319" y="1452560"/>
                </a:lnTo>
                <a:lnTo>
                  <a:pt x="2655475" y="1418511"/>
                </a:lnTo>
                <a:lnTo>
                  <a:pt x="2671255" y="1381243"/>
                </a:lnTo>
                <a:lnTo>
                  <a:pt x="2681118" y="1341296"/>
                </a:lnTo>
                <a:lnTo>
                  <a:pt x="2684526" y="129921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7421" y="1474218"/>
            <a:ext cx="2692258" cy="1565358"/>
          </a:xfrm>
          <a:custGeom>
            <a:avLst/>
            <a:gdLst/>
            <a:ahLst/>
            <a:cxnLst/>
            <a:rect l="l" t="t" r="r" b="b"/>
            <a:pathLst>
              <a:path w="2684779" h="1559560">
                <a:moveTo>
                  <a:pt x="259841" y="0"/>
                </a:moveTo>
                <a:lnTo>
                  <a:pt x="217754" y="3407"/>
                </a:lnTo>
                <a:lnTo>
                  <a:pt x="177807" y="13270"/>
                </a:lnTo>
                <a:lnTo>
                  <a:pt x="140540" y="29050"/>
                </a:lnTo>
                <a:lnTo>
                  <a:pt x="106490" y="50206"/>
                </a:lnTo>
                <a:lnTo>
                  <a:pt x="76199" y="76199"/>
                </a:lnTo>
                <a:lnTo>
                  <a:pt x="50206" y="106490"/>
                </a:lnTo>
                <a:lnTo>
                  <a:pt x="29050" y="140540"/>
                </a:lnTo>
                <a:lnTo>
                  <a:pt x="13270" y="177808"/>
                </a:lnTo>
                <a:lnTo>
                  <a:pt x="3407" y="217755"/>
                </a:lnTo>
                <a:lnTo>
                  <a:pt x="0" y="259841"/>
                </a:lnTo>
                <a:lnTo>
                  <a:pt x="0" y="1299210"/>
                </a:lnTo>
                <a:lnTo>
                  <a:pt x="3407" y="1341296"/>
                </a:lnTo>
                <a:lnTo>
                  <a:pt x="13270" y="1381243"/>
                </a:lnTo>
                <a:lnTo>
                  <a:pt x="29050" y="1418511"/>
                </a:lnTo>
                <a:lnTo>
                  <a:pt x="50206" y="1452560"/>
                </a:lnTo>
                <a:lnTo>
                  <a:pt x="76199" y="1482851"/>
                </a:lnTo>
                <a:lnTo>
                  <a:pt x="106490" y="1508845"/>
                </a:lnTo>
                <a:lnTo>
                  <a:pt x="140540" y="1530001"/>
                </a:lnTo>
                <a:lnTo>
                  <a:pt x="177807" y="1545780"/>
                </a:lnTo>
                <a:lnTo>
                  <a:pt x="217754" y="1555644"/>
                </a:lnTo>
                <a:lnTo>
                  <a:pt x="259841" y="1559051"/>
                </a:lnTo>
                <a:lnTo>
                  <a:pt x="2424683" y="1559051"/>
                </a:lnTo>
                <a:lnTo>
                  <a:pt x="2466770" y="1555644"/>
                </a:lnTo>
                <a:lnTo>
                  <a:pt x="2506717" y="1545780"/>
                </a:lnTo>
                <a:lnTo>
                  <a:pt x="2543985" y="1530001"/>
                </a:lnTo>
                <a:lnTo>
                  <a:pt x="2578034" y="1508845"/>
                </a:lnTo>
                <a:lnTo>
                  <a:pt x="2608326" y="1482851"/>
                </a:lnTo>
                <a:lnTo>
                  <a:pt x="2634319" y="1452560"/>
                </a:lnTo>
                <a:lnTo>
                  <a:pt x="2655475" y="1418511"/>
                </a:lnTo>
                <a:lnTo>
                  <a:pt x="2671255" y="1381243"/>
                </a:lnTo>
                <a:lnTo>
                  <a:pt x="2681118" y="1341296"/>
                </a:lnTo>
                <a:lnTo>
                  <a:pt x="2684526" y="1299210"/>
                </a:lnTo>
                <a:lnTo>
                  <a:pt x="2684526" y="259841"/>
                </a:lnTo>
                <a:lnTo>
                  <a:pt x="2681118" y="217755"/>
                </a:lnTo>
                <a:lnTo>
                  <a:pt x="2671255" y="177808"/>
                </a:lnTo>
                <a:lnTo>
                  <a:pt x="2655475" y="140540"/>
                </a:lnTo>
                <a:lnTo>
                  <a:pt x="2634319" y="106490"/>
                </a:lnTo>
                <a:lnTo>
                  <a:pt x="2608326" y="76199"/>
                </a:lnTo>
                <a:lnTo>
                  <a:pt x="2578034" y="50206"/>
                </a:lnTo>
                <a:lnTo>
                  <a:pt x="2543985" y="29050"/>
                </a:lnTo>
                <a:lnTo>
                  <a:pt x="2506717" y="13270"/>
                </a:lnTo>
                <a:lnTo>
                  <a:pt x="2466770" y="3407"/>
                </a:lnTo>
                <a:lnTo>
                  <a:pt x="2424683" y="0"/>
                </a:lnTo>
                <a:lnTo>
                  <a:pt x="25984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8285" y="1222244"/>
            <a:ext cx="4361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765717" algn="l"/>
              </a:tabLst>
            </a:pP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ARTITION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)	</a:t>
            </a:r>
            <a:r>
              <a:rPr sz="28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7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800" spc="-4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r>
              <a:rPr sz="28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. .</a:t>
            </a:r>
            <a:r>
              <a:rPr sz="28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837" y="1602003"/>
            <a:ext cx="438861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110"/>
              </a:lnSpc>
              <a:tabLst>
                <a:tab pos="2307100" algn="l"/>
              </a:tabLst>
            </a:pP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9A9A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800" spc="-4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]	</a:t>
            </a:r>
            <a:r>
              <a:rPr sz="28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8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pivo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28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800" spc="-4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9A9A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6848" y="2382112"/>
            <a:ext cx="2588465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8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9A9A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  <a:p>
            <a:pPr marL="471357">
              <a:lnSpc>
                <a:spcPts val="3200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800" spc="-25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2310" y="3158742"/>
            <a:ext cx="699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b="1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0794" y="3153037"/>
            <a:ext cx="317684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5"/>
              </a:lnSpc>
            </a:pP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9A9A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39">
              <a:lnSpc>
                <a:spcPts val="3205"/>
              </a:lnSpc>
            </a:pPr>
            <a:r>
              <a:rPr sz="2800" spc="-5" dirty="0">
                <a:latin typeface="Times New Roman"/>
                <a:cs typeface="Times New Roman"/>
              </a:rPr>
              <a:t>exchang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9A9A"/>
                </a:solidFill>
                <a:latin typeface="Symbol"/>
                <a:cs typeface="Symbol"/>
              </a:rPr>
              <a:t>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800" spc="-25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6885" y="3924753"/>
            <a:ext cx="3237333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180"/>
              </a:lnSpc>
            </a:pPr>
            <a:r>
              <a:rPr sz="2800" spc="-5" dirty="0">
                <a:latin typeface="Times New Roman"/>
                <a:cs typeface="Times New Roman"/>
              </a:rPr>
              <a:t>exchang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800" spc="-4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9A9A"/>
                </a:solidFill>
                <a:latin typeface="Symbol"/>
                <a:cs typeface="Symbol"/>
              </a:rPr>
              <a:t>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2739">
              <a:lnSpc>
                <a:spcPts val="3180"/>
              </a:lnSpc>
            </a:pPr>
            <a:r>
              <a:rPr sz="2800" b="1" spc="-5" dirty="0">
                <a:latin typeface="Times New Roman"/>
                <a:cs typeface="Times New Roman"/>
              </a:rPr>
              <a:t>retur</a:t>
            </a:r>
            <a:r>
              <a:rPr sz="2800" b="1" dirty="0">
                <a:latin typeface="Times New Roman"/>
                <a:cs typeface="Times New Roman"/>
              </a:rPr>
              <a:t>n </a:t>
            </a:r>
            <a:r>
              <a:rPr sz="2800" i="1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3786" y="4992449"/>
            <a:ext cx="4584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222"/>
            <a:r>
              <a:rPr sz="32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3786" y="4992449"/>
            <a:ext cx="458474" cy="538570"/>
          </a:xfrm>
          <a:custGeom>
            <a:avLst/>
            <a:gdLst/>
            <a:ahLst/>
            <a:cxnLst/>
            <a:rect l="l" t="t" r="r" b="b"/>
            <a:pathLst>
              <a:path w="457200" h="536575">
                <a:moveTo>
                  <a:pt x="0" y="0"/>
                </a:moveTo>
                <a:lnTo>
                  <a:pt x="0" y="536448"/>
                </a:lnTo>
                <a:lnTo>
                  <a:pt x="457200" y="536448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7373" y="4915966"/>
            <a:ext cx="458474" cy="538570"/>
          </a:xfrm>
          <a:custGeom>
            <a:avLst/>
            <a:gdLst/>
            <a:ahLst/>
            <a:cxnLst/>
            <a:rect l="l" t="t" r="r" b="b"/>
            <a:pathLst>
              <a:path w="457200" h="536575">
                <a:moveTo>
                  <a:pt x="0" y="0"/>
                </a:moveTo>
                <a:lnTo>
                  <a:pt x="0" y="536448"/>
                </a:lnTo>
                <a:lnTo>
                  <a:pt x="457200" y="536448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7373" y="4915966"/>
            <a:ext cx="458474" cy="538570"/>
          </a:xfrm>
          <a:custGeom>
            <a:avLst/>
            <a:gdLst/>
            <a:ahLst/>
            <a:cxnLst/>
            <a:rect l="l" t="t" r="r" b="b"/>
            <a:pathLst>
              <a:path w="457200" h="536575">
                <a:moveTo>
                  <a:pt x="0" y="0"/>
                </a:moveTo>
                <a:lnTo>
                  <a:pt x="0" y="536448"/>
                </a:lnTo>
                <a:lnTo>
                  <a:pt x="457200" y="536448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52259" y="4992449"/>
            <a:ext cx="16810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35" dirty="0">
                <a:solidFill>
                  <a:srgbClr val="7F7F7F"/>
                </a:solidFill>
                <a:latin typeface="Symbol"/>
                <a:cs typeface="Symbol"/>
              </a:rPr>
              <a:t>≤</a:t>
            </a:r>
            <a:r>
              <a:rPr sz="3200" spc="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52259" y="4992449"/>
            <a:ext cx="1681070" cy="538570"/>
          </a:xfrm>
          <a:custGeom>
            <a:avLst/>
            <a:gdLst/>
            <a:ahLst/>
            <a:cxnLst/>
            <a:rect l="l" t="t" r="r" b="b"/>
            <a:pathLst>
              <a:path w="1676400" h="536575">
                <a:moveTo>
                  <a:pt x="0" y="0"/>
                </a:moveTo>
                <a:lnTo>
                  <a:pt x="0" y="536448"/>
                </a:lnTo>
                <a:lnTo>
                  <a:pt x="1676400" y="536448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5847" y="4915966"/>
            <a:ext cx="1681070" cy="538570"/>
          </a:xfrm>
          <a:custGeom>
            <a:avLst/>
            <a:gdLst/>
            <a:ahLst/>
            <a:cxnLst/>
            <a:rect l="l" t="t" r="r" b="b"/>
            <a:pathLst>
              <a:path w="1676400" h="536575">
                <a:moveTo>
                  <a:pt x="0" y="0"/>
                </a:moveTo>
                <a:lnTo>
                  <a:pt x="0" y="536448"/>
                </a:lnTo>
                <a:lnTo>
                  <a:pt x="1676400" y="536448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5847" y="4915966"/>
            <a:ext cx="1681070" cy="538570"/>
          </a:xfrm>
          <a:custGeom>
            <a:avLst/>
            <a:gdLst/>
            <a:ahLst/>
            <a:cxnLst/>
            <a:rect l="l" t="t" r="r" b="b"/>
            <a:pathLst>
              <a:path w="1676400" h="536575">
                <a:moveTo>
                  <a:pt x="0" y="0"/>
                </a:moveTo>
                <a:lnTo>
                  <a:pt x="0" y="536448"/>
                </a:lnTo>
                <a:lnTo>
                  <a:pt x="1676400" y="536448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8250" y="4945775"/>
            <a:ext cx="35047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077791" algn="l"/>
                <a:tab pos="2984834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Invariant:	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	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3329" y="4992449"/>
            <a:ext cx="16810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35" dirty="0">
                <a:solidFill>
                  <a:srgbClr val="7F7F7F"/>
                </a:solidFill>
                <a:latin typeface="Symbol"/>
                <a:cs typeface="Symbol"/>
              </a:rPr>
              <a:t>≥</a:t>
            </a:r>
            <a:r>
              <a:rPr sz="3200" spc="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33329" y="4992449"/>
            <a:ext cx="1681070" cy="538570"/>
          </a:xfrm>
          <a:custGeom>
            <a:avLst/>
            <a:gdLst/>
            <a:ahLst/>
            <a:cxnLst/>
            <a:rect l="l" t="t" r="r" b="b"/>
            <a:pathLst>
              <a:path w="1676400" h="536575">
                <a:moveTo>
                  <a:pt x="0" y="0"/>
                </a:moveTo>
                <a:lnTo>
                  <a:pt x="0" y="536448"/>
                </a:lnTo>
                <a:lnTo>
                  <a:pt x="1676400" y="536448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6916" y="4915966"/>
            <a:ext cx="1681070" cy="538570"/>
          </a:xfrm>
          <a:custGeom>
            <a:avLst/>
            <a:gdLst/>
            <a:ahLst/>
            <a:cxnLst/>
            <a:rect l="l" t="t" r="r" b="b"/>
            <a:pathLst>
              <a:path w="1676400" h="536575">
                <a:moveTo>
                  <a:pt x="0" y="0"/>
                </a:moveTo>
                <a:lnTo>
                  <a:pt x="0" y="536448"/>
                </a:lnTo>
                <a:lnTo>
                  <a:pt x="1676400" y="536448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6916" y="4915966"/>
            <a:ext cx="1681070" cy="538570"/>
          </a:xfrm>
          <a:custGeom>
            <a:avLst/>
            <a:gdLst/>
            <a:ahLst/>
            <a:cxnLst/>
            <a:rect l="l" t="t" r="r" b="b"/>
            <a:pathLst>
              <a:path w="1676400" h="536575">
                <a:moveTo>
                  <a:pt x="0" y="0"/>
                </a:moveTo>
                <a:lnTo>
                  <a:pt x="0" y="536448"/>
                </a:lnTo>
                <a:lnTo>
                  <a:pt x="1676400" y="536448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31029" y="4946911"/>
            <a:ext cx="5329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14398" y="4992449"/>
            <a:ext cx="16810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15" dirty="0">
                <a:solidFill>
                  <a:srgbClr val="7F7F7F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14398" y="4992449"/>
            <a:ext cx="1681070" cy="538570"/>
          </a:xfrm>
          <a:custGeom>
            <a:avLst/>
            <a:gdLst/>
            <a:ahLst/>
            <a:cxnLst/>
            <a:rect l="l" t="t" r="r" b="b"/>
            <a:pathLst>
              <a:path w="1676400" h="536575">
                <a:moveTo>
                  <a:pt x="0" y="0"/>
                </a:moveTo>
                <a:lnTo>
                  <a:pt x="0" y="536448"/>
                </a:lnTo>
                <a:lnTo>
                  <a:pt x="1676400" y="536448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37986" y="4915966"/>
            <a:ext cx="1681070" cy="538570"/>
          </a:xfrm>
          <a:custGeom>
            <a:avLst/>
            <a:gdLst/>
            <a:ahLst/>
            <a:cxnLst/>
            <a:rect l="l" t="t" r="r" b="b"/>
            <a:pathLst>
              <a:path w="1676400" h="536575">
                <a:moveTo>
                  <a:pt x="0" y="0"/>
                </a:moveTo>
                <a:lnTo>
                  <a:pt x="0" y="536448"/>
                </a:lnTo>
                <a:lnTo>
                  <a:pt x="1676400" y="536448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7986" y="4915966"/>
            <a:ext cx="1681070" cy="538570"/>
          </a:xfrm>
          <a:custGeom>
            <a:avLst/>
            <a:gdLst/>
            <a:ahLst/>
            <a:cxnLst/>
            <a:rect l="l" t="t" r="r" b="b"/>
            <a:pathLst>
              <a:path w="1676400" h="536575">
                <a:moveTo>
                  <a:pt x="0" y="0"/>
                </a:moveTo>
                <a:lnTo>
                  <a:pt x="0" y="536448"/>
                </a:lnTo>
                <a:lnTo>
                  <a:pt x="1676400" y="536448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74856" y="4956661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0280" y="550446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17672" y="5504467"/>
            <a:ext cx="1388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90201" y="550446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06535" y="5504467"/>
            <a:ext cx="1388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66138" y="1449599"/>
            <a:ext cx="2258632" cy="147732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4800" baseline="-11904" dirty="0">
                <a:latin typeface="Times New Roman"/>
                <a:cs typeface="Times New Roman"/>
              </a:rPr>
              <a:t>Running time</a:t>
            </a:r>
          </a:p>
          <a:p>
            <a:pPr marL="12739"/>
            <a:r>
              <a:rPr lang="en-US" sz="4800" baseline="-11904" dirty="0">
                <a:solidFill>
                  <a:srgbClr val="008F96"/>
                </a:solidFill>
                <a:latin typeface="Times New Roman"/>
                <a:cs typeface="Times New Roman"/>
              </a:rPr>
              <a:t>= </a:t>
            </a:r>
            <a:r>
              <a:rPr lang="en-US" sz="4800" i="1" baseline="-11904" dirty="0">
                <a:solidFill>
                  <a:srgbClr val="008F96"/>
                </a:solidFill>
                <a:latin typeface="Times New Roman"/>
                <a:cs typeface="Times New Roman"/>
              </a:rPr>
              <a:t>O</a:t>
            </a:r>
            <a:r>
              <a:rPr lang="en-US" sz="4800" baseline="-11904" dirty="0">
                <a:solidFill>
                  <a:srgbClr val="008F96"/>
                </a:solidFill>
                <a:latin typeface="Times New Roman"/>
                <a:cs typeface="Times New Roman"/>
              </a:rPr>
              <a:t>(</a:t>
            </a:r>
            <a:r>
              <a:rPr lang="en-US" sz="4800" i="1" baseline="-11904" dirty="0">
                <a:solidFill>
                  <a:srgbClr val="008F96"/>
                </a:solidFill>
                <a:latin typeface="Times New Roman"/>
                <a:cs typeface="Times New Roman"/>
              </a:rPr>
              <a:t>n</a:t>
            </a:r>
            <a:r>
              <a:rPr lang="en-US" sz="4800" baseline="-11904" dirty="0">
                <a:solidFill>
                  <a:srgbClr val="008F96"/>
                </a:solidFill>
                <a:latin typeface="Times New Roman"/>
                <a:cs typeface="Times New Roman"/>
              </a:rPr>
              <a:t>) </a:t>
            </a:r>
            <a:r>
              <a:rPr lang="en-US" sz="4800" baseline="-11904" dirty="0">
                <a:latin typeface="Times New Roman"/>
                <a:cs typeface="Times New Roman"/>
              </a:rPr>
              <a:t>for </a:t>
            </a:r>
            <a:r>
              <a:rPr lang="en-US" sz="4800" i="1" baseline="-11904" dirty="0">
                <a:solidFill>
                  <a:srgbClr val="008F96"/>
                </a:solidFill>
                <a:latin typeface="Times New Roman"/>
                <a:cs typeface="Times New Roman"/>
              </a:rPr>
              <a:t>n</a:t>
            </a:r>
          </a:p>
          <a:p>
            <a:pPr marL="12739"/>
            <a:r>
              <a:rPr lang="en-US" sz="4800" baseline="-11904" dirty="0">
                <a:latin typeface="Times New Roman"/>
                <a:cs typeface="Times New Roman"/>
              </a:rPr>
              <a:t>elements.</a:t>
            </a:r>
          </a:p>
        </p:txBody>
      </p:sp>
    </p:spTree>
    <p:extLst>
      <p:ext uri="{BB962C8B-B14F-4D97-AF65-F5344CB8AC3E}">
        <p14:creationId xmlns:p14="http://schemas.microsoft.com/office/powerpoint/2010/main" val="149528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+mj-lt"/>
                <a:cs typeface="Times New Roman"/>
              </a:rPr>
              <a:t>Example </a:t>
            </a:r>
            <a:r>
              <a:rPr lang="en-US" spc="-20" dirty="0">
                <a:latin typeface="+mj-lt"/>
                <a:cs typeface="Times New Roman"/>
              </a:rPr>
              <a:t>of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Partitioning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384A0FE-82C4-4180-AE77-C4D8EF602B94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0733" y="1878683"/>
          <a:ext cx="6033510" cy="1139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731"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2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7238" y="2687877"/>
            <a:ext cx="652688" cy="76483"/>
          </a:xfrm>
          <a:custGeom>
            <a:avLst/>
            <a:gdLst/>
            <a:ahLst/>
            <a:cxnLst/>
            <a:rect l="l" t="t" r="r" b="b"/>
            <a:pathLst>
              <a:path w="650875" h="76200">
                <a:moveTo>
                  <a:pt x="73406" y="25907"/>
                </a:moveTo>
                <a:lnTo>
                  <a:pt x="70006" y="18083"/>
                </a:lnTo>
                <a:lnTo>
                  <a:pt x="60818" y="8705"/>
                </a:lnTo>
                <a:lnTo>
                  <a:pt x="47877" y="2557"/>
                </a:lnTo>
                <a:lnTo>
                  <a:pt x="31532" y="541"/>
                </a:lnTo>
                <a:lnTo>
                  <a:pt x="18910" y="5239"/>
                </a:lnTo>
                <a:lnTo>
                  <a:pt x="8890" y="14158"/>
                </a:lnTo>
                <a:lnTo>
                  <a:pt x="2307" y="26561"/>
                </a:lnTo>
                <a:lnTo>
                  <a:pt x="0" y="41713"/>
                </a:lnTo>
                <a:lnTo>
                  <a:pt x="3845" y="55364"/>
                </a:lnTo>
                <a:lnTo>
                  <a:pt x="12089" y="66301"/>
                </a:lnTo>
                <a:lnTo>
                  <a:pt x="23772" y="73565"/>
                </a:lnTo>
                <a:lnTo>
                  <a:pt x="37937" y="76199"/>
                </a:lnTo>
                <a:lnTo>
                  <a:pt x="37937" y="25907"/>
                </a:lnTo>
                <a:lnTo>
                  <a:pt x="73406" y="25907"/>
                </a:lnTo>
                <a:close/>
              </a:path>
              <a:path w="650875" h="76200">
                <a:moveTo>
                  <a:pt x="75093" y="29789"/>
                </a:moveTo>
                <a:lnTo>
                  <a:pt x="73406" y="25907"/>
                </a:lnTo>
                <a:lnTo>
                  <a:pt x="37937" y="25907"/>
                </a:lnTo>
                <a:lnTo>
                  <a:pt x="37937" y="51053"/>
                </a:lnTo>
                <a:lnTo>
                  <a:pt x="71652" y="51053"/>
                </a:lnTo>
                <a:lnTo>
                  <a:pt x="73478" y="46683"/>
                </a:lnTo>
                <a:lnTo>
                  <a:pt x="75093" y="29789"/>
                </a:lnTo>
                <a:close/>
              </a:path>
              <a:path w="650875" h="76200">
                <a:moveTo>
                  <a:pt x="71652" y="51053"/>
                </a:moveTo>
                <a:lnTo>
                  <a:pt x="37937" y="51053"/>
                </a:lnTo>
                <a:lnTo>
                  <a:pt x="37937" y="76199"/>
                </a:lnTo>
                <a:lnTo>
                  <a:pt x="47914" y="74890"/>
                </a:lnTo>
                <a:lnTo>
                  <a:pt x="59164" y="69447"/>
                </a:lnTo>
                <a:lnTo>
                  <a:pt x="67927" y="59973"/>
                </a:lnTo>
                <a:lnTo>
                  <a:pt x="71652" y="51053"/>
                </a:lnTo>
                <a:close/>
              </a:path>
              <a:path w="650875" h="76200">
                <a:moveTo>
                  <a:pt x="75093" y="51053"/>
                </a:moveTo>
                <a:lnTo>
                  <a:pt x="75093" y="29789"/>
                </a:lnTo>
                <a:lnTo>
                  <a:pt x="73478" y="46683"/>
                </a:lnTo>
                <a:lnTo>
                  <a:pt x="71652" y="51053"/>
                </a:lnTo>
                <a:lnTo>
                  <a:pt x="75093" y="51053"/>
                </a:lnTo>
                <a:close/>
              </a:path>
              <a:path w="650875" h="76200">
                <a:moveTo>
                  <a:pt x="599531" y="38099"/>
                </a:moveTo>
                <a:lnTo>
                  <a:pt x="591484" y="25907"/>
                </a:lnTo>
                <a:lnTo>
                  <a:pt x="73406" y="25907"/>
                </a:lnTo>
                <a:lnTo>
                  <a:pt x="75093" y="29789"/>
                </a:lnTo>
                <a:lnTo>
                  <a:pt x="75093" y="51053"/>
                </a:lnTo>
                <a:lnTo>
                  <a:pt x="590982" y="51053"/>
                </a:lnTo>
                <a:lnTo>
                  <a:pt x="599531" y="38099"/>
                </a:lnTo>
                <a:close/>
              </a:path>
              <a:path w="650875" h="76200">
                <a:moveTo>
                  <a:pt x="650585" y="38099"/>
                </a:moveTo>
                <a:lnTo>
                  <a:pt x="574385" y="0"/>
                </a:lnTo>
                <a:lnTo>
                  <a:pt x="591484" y="25907"/>
                </a:lnTo>
                <a:lnTo>
                  <a:pt x="599531" y="25907"/>
                </a:lnTo>
                <a:lnTo>
                  <a:pt x="599531" y="63626"/>
                </a:lnTo>
                <a:lnTo>
                  <a:pt x="650585" y="38099"/>
                </a:lnTo>
                <a:close/>
              </a:path>
              <a:path w="650875" h="76200">
                <a:moveTo>
                  <a:pt x="599531" y="63626"/>
                </a:moveTo>
                <a:lnTo>
                  <a:pt x="599531" y="51053"/>
                </a:lnTo>
                <a:lnTo>
                  <a:pt x="590982" y="51053"/>
                </a:lnTo>
                <a:lnTo>
                  <a:pt x="574385" y="76199"/>
                </a:lnTo>
                <a:lnTo>
                  <a:pt x="599531" y="63626"/>
                </a:lnTo>
                <a:close/>
              </a:path>
              <a:path w="650875" h="76200">
                <a:moveTo>
                  <a:pt x="599531" y="51053"/>
                </a:moveTo>
                <a:lnTo>
                  <a:pt x="599531" y="38099"/>
                </a:lnTo>
                <a:lnTo>
                  <a:pt x="590982" y="51053"/>
                </a:lnTo>
                <a:lnTo>
                  <a:pt x="599531" y="51053"/>
                </a:lnTo>
                <a:close/>
              </a:path>
              <a:path w="650875" h="76200">
                <a:moveTo>
                  <a:pt x="599531" y="38099"/>
                </a:moveTo>
                <a:lnTo>
                  <a:pt x="599531" y="25907"/>
                </a:lnTo>
                <a:lnTo>
                  <a:pt x="591484" y="25907"/>
                </a:lnTo>
                <a:lnTo>
                  <a:pt x="59953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cs typeface="Times New Roman"/>
              </a:rPr>
              <a:t>Example </a:t>
            </a:r>
            <a:r>
              <a:rPr lang="en-US" spc="-20" dirty="0">
                <a:cs typeface="Times New Roman"/>
              </a:rPr>
              <a:t>of</a:t>
            </a:r>
            <a:r>
              <a:rPr lang="en-US" spc="-5" dirty="0">
                <a:cs typeface="Times New Roman"/>
              </a:rPr>
              <a:t> </a:t>
            </a:r>
            <a:r>
              <a:rPr lang="en-US" spc="-20" dirty="0">
                <a:cs typeface="Times New Roman"/>
              </a:rPr>
              <a:t>Partitioning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314235A-6E5E-469A-9838-DB7573118284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0733" y="1878683"/>
          <a:ext cx="6033510" cy="1139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731"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78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1361" y="2687877"/>
            <a:ext cx="652688" cy="76483"/>
          </a:xfrm>
          <a:custGeom>
            <a:avLst/>
            <a:gdLst/>
            <a:ahLst/>
            <a:cxnLst/>
            <a:rect l="l" t="t" r="r" b="b"/>
            <a:pathLst>
              <a:path w="650875" h="76200">
                <a:moveTo>
                  <a:pt x="73406" y="25907"/>
                </a:moveTo>
                <a:lnTo>
                  <a:pt x="70006" y="18083"/>
                </a:lnTo>
                <a:lnTo>
                  <a:pt x="60818" y="8705"/>
                </a:lnTo>
                <a:lnTo>
                  <a:pt x="47878" y="2557"/>
                </a:lnTo>
                <a:lnTo>
                  <a:pt x="31532" y="541"/>
                </a:lnTo>
                <a:lnTo>
                  <a:pt x="18910" y="5239"/>
                </a:lnTo>
                <a:lnTo>
                  <a:pt x="8890" y="14158"/>
                </a:lnTo>
                <a:lnTo>
                  <a:pt x="2307" y="26561"/>
                </a:lnTo>
                <a:lnTo>
                  <a:pt x="0" y="41713"/>
                </a:lnTo>
                <a:lnTo>
                  <a:pt x="3845" y="55364"/>
                </a:lnTo>
                <a:lnTo>
                  <a:pt x="12089" y="66301"/>
                </a:lnTo>
                <a:lnTo>
                  <a:pt x="23772" y="73565"/>
                </a:lnTo>
                <a:lnTo>
                  <a:pt x="37937" y="76199"/>
                </a:lnTo>
                <a:lnTo>
                  <a:pt x="37937" y="25907"/>
                </a:lnTo>
                <a:lnTo>
                  <a:pt x="73406" y="25907"/>
                </a:lnTo>
                <a:close/>
              </a:path>
              <a:path w="650875" h="76200">
                <a:moveTo>
                  <a:pt x="75093" y="29789"/>
                </a:moveTo>
                <a:lnTo>
                  <a:pt x="73406" y="25907"/>
                </a:lnTo>
                <a:lnTo>
                  <a:pt x="37937" y="25907"/>
                </a:lnTo>
                <a:lnTo>
                  <a:pt x="37937" y="51053"/>
                </a:lnTo>
                <a:lnTo>
                  <a:pt x="71652" y="51053"/>
                </a:lnTo>
                <a:lnTo>
                  <a:pt x="73478" y="46683"/>
                </a:lnTo>
                <a:lnTo>
                  <a:pt x="75093" y="29789"/>
                </a:lnTo>
                <a:close/>
              </a:path>
              <a:path w="650875" h="76200">
                <a:moveTo>
                  <a:pt x="71652" y="51053"/>
                </a:moveTo>
                <a:lnTo>
                  <a:pt x="37937" y="51053"/>
                </a:lnTo>
                <a:lnTo>
                  <a:pt x="37937" y="76199"/>
                </a:lnTo>
                <a:lnTo>
                  <a:pt x="47914" y="74890"/>
                </a:lnTo>
                <a:lnTo>
                  <a:pt x="59164" y="69447"/>
                </a:lnTo>
                <a:lnTo>
                  <a:pt x="67927" y="59973"/>
                </a:lnTo>
                <a:lnTo>
                  <a:pt x="71652" y="51053"/>
                </a:lnTo>
                <a:close/>
              </a:path>
              <a:path w="650875" h="76200">
                <a:moveTo>
                  <a:pt x="75093" y="51053"/>
                </a:moveTo>
                <a:lnTo>
                  <a:pt x="75093" y="29789"/>
                </a:lnTo>
                <a:lnTo>
                  <a:pt x="73478" y="46683"/>
                </a:lnTo>
                <a:lnTo>
                  <a:pt x="71652" y="51053"/>
                </a:lnTo>
                <a:lnTo>
                  <a:pt x="75093" y="51053"/>
                </a:lnTo>
                <a:close/>
              </a:path>
              <a:path w="650875" h="76200">
                <a:moveTo>
                  <a:pt x="599531" y="38099"/>
                </a:moveTo>
                <a:lnTo>
                  <a:pt x="591484" y="25907"/>
                </a:lnTo>
                <a:lnTo>
                  <a:pt x="73406" y="25907"/>
                </a:lnTo>
                <a:lnTo>
                  <a:pt x="75093" y="29789"/>
                </a:lnTo>
                <a:lnTo>
                  <a:pt x="75093" y="51053"/>
                </a:lnTo>
                <a:lnTo>
                  <a:pt x="590982" y="51053"/>
                </a:lnTo>
                <a:lnTo>
                  <a:pt x="599531" y="38099"/>
                </a:lnTo>
                <a:close/>
              </a:path>
              <a:path w="650875" h="76200">
                <a:moveTo>
                  <a:pt x="650585" y="38099"/>
                </a:moveTo>
                <a:lnTo>
                  <a:pt x="574385" y="0"/>
                </a:lnTo>
                <a:lnTo>
                  <a:pt x="591484" y="25907"/>
                </a:lnTo>
                <a:lnTo>
                  <a:pt x="599531" y="25907"/>
                </a:lnTo>
                <a:lnTo>
                  <a:pt x="599531" y="63626"/>
                </a:lnTo>
                <a:lnTo>
                  <a:pt x="650585" y="38099"/>
                </a:lnTo>
                <a:close/>
              </a:path>
              <a:path w="650875" h="76200">
                <a:moveTo>
                  <a:pt x="599531" y="63626"/>
                </a:moveTo>
                <a:lnTo>
                  <a:pt x="599531" y="51053"/>
                </a:lnTo>
                <a:lnTo>
                  <a:pt x="590982" y="51053"/>
                </a:lnTo>
                <a:lnTo>
                  <a:pt x="574385" y="76199"/>
                </a:lnTo>
                <a:lnTo>
                  <a:pt x="599531" y="63626"/>
                </a:lnTo>
                <a:close/>
              </a:path>
              <a:path w="650875" h="76200">
                <a:moveTo>
                  <a:pt x="599531" y="51053"/>
                </a:moveTo>
                <a:lnTo>
                  <a:pt x="599531" y="38099"/>
                </a:lnTo>
                <a:lnTo>
                  <a:pt x="590982" y="51053"/>
                </a:lnTo>
                <a:lnTo>
                  <a:pt x="599531" y="51053"/>
                </a:lnTo>
                <a:close/>
              </a:path>
              <a:path w="650875" h="76200">
                <a:moveTo>
                  <a:pt x="599531" y="38099"/>
                </a:moveTo>
                <a:lnTo>
                  <a:pt x="599531" y="25907"/>
                </a:lnTo>
                <a:lnTo>
                  <a:pt x="591484" y="25907"/>
                </a:lnTo>
                <a:lnTo>
                  <a:pt x="59953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cs typeface="Times New Roman"/>
              </a:rPr>
              <a:t>Example </a:t>
            </a:r>
            <a:r>
              <a:rPr lang="en-US" spc="-20" dirty="0">
                <a:cs typeface="Times New Roman"/>
              </a:rPr>
              <a:t>of</a:t>
            </a:r>
            <a:r>
              <a:rPr lang="en-US" spc="-5" dirty="0">
                <a:cs typeface="Times New Roman"/>
              </a:rPr>
              <a:t> </a:t>
            </a:r>
            <a:r>
              <a:rPr lang="en-US" spc="-20" dirty="0">
                <a:cs typeface="Times New Roman"/>
              </a:rPr>
              <a:t>Partitioning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6C6F70B-581E-47A2-90E5-6797C0721E1D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0733" y="1883464"/>
          <a:ext cx="6033510" cy="1134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51"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67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15510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99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226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349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952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188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311" y="1955167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510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99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2226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349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47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952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188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1311" y="2740651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77003" y="3473359"/>
            <a:ext cx="652688" cy="76483"/>
          </a:xfrm>
          <a:custGeom>
            <a:avLst/>
            <a:gdLst/>
            <a:ahLst/>
            <a:cxnLst/>
            <a:rect l="l" t="t" r="r" b="b"/>
            <a:pathLst>
              <a:path w="650875" h="76200">
                <a:moveTo>
                  <a:pt x="73320" y="25908"/>
                </a:moveTo>
                <a:lnTo>
                  <a:pt x="69821" y="18083"/>
                </a:lnTo>
                <a:lnTo>
                  <a:pt x="60499" y="8705"/>
                </a:lnTo>
                <a:lnTo>
                  <a:pt x="47574" y="2557"/>
                </a:lnTo>
                <a:lnTo>
                  <a:pt x="31532" y="541"/>
                </a:lnTo>
                <a:lnTo>
                  <a:pt x="18910" y="5239"/>
                </a:lnTo>
                <a:lnTo>
                  <a:pt x="8890" y="14158"/>
                </a:lnTo>
                <a:lnTo>
                  <a:pt x="2307" y="26561"/>
                </a:lnTo>
                <a:lnTo>
                  <a:pt x="0" y="41713"/>
                </a:lnTo>
                <a:lnTo>
                  <a:pt x="3845" y="55364"/>
                </a:lnTo>
                <a:lnTo>
                  <a:pt x="12089" y="66301"/>
                </a:lnTo>
                <a:lnTo>
                  <a:pt x="23772" y="73565"/>
                </a:lnTo>
                <a:lnTo>
                  <a:pt x="37937" y="76200"/>
                </a:lnTo>
                <a:lnTo>
                  <a:pt x="37937" y="25908"/>
                </a:lnTo>
                <a:lnTo>
                  <a:pt x="73320" y="25908"/>
                </a:lnTo>
                <a:close/>
              </a:path>
              <a:path w="650875" h="76200">
                <a:moveTo>
                  <a:pt x="75056" y="29790"/>
                </a:moveTo>
                <a:lnTo>
                  <a:pt x="73320" y="25908"/>
                </a:lnTo>
                <a:lnTo>
                  <a:pt x="37937" y="25908"/>
                </a:lnTo>
                <a:lnTo>
                  <a:pt x="37937" y="51054"/>
                </a:lnTo>
                <a:lnTo>
                  <a:pt x="71507" y="51054"/>
                </a:lnTo>
                <a:lnTo>
                  <a:pt x="73381" y="46677"/>
                </a:lnTo>
                <a:lnTo>
                  <a:pt x="75056" y="29790"/>
                </a:lnTo>
                <a:close/>
              </a:path>
              <a:path w="650875" h="76200">
                <a:moveTo>
                  <a:pt x="71507" y="51054"/>
                </a:moveTo>
                <a:lnTo>
                  <a:pt x="37937" y="51054"/>
                </a:lnTo>
                <a:lnTo>
                  <a:pt x="37937" y="76200"/>
                </a:lnTo>
                <a:lnTo>
                  <a:pt x="47673" y="74884"/>
                </a:lnTo>
                <a:lnTo>
                  <a:pt x="58839" y="69438"/>
                </a:lnTo>
                <a:lnTo>
                  <a:pt x="67692" y="59964"/>
                </a:lnTo>
                <a:lnTo>
                  <a:pt x="71507" y="51054"/>
                </a:lnTo>
                <a:close/>
              </a:path>
              <a:path w="650875" h="76200">
                <a:moveTo>
                  <a:pt x="75056" y="51054"/>
                </a:moveTo>
                <a:lnTo>
                  <a:pt x="75056" y="29790"/>
                </a:lnTo>
                <a:lnTo>
                  <a:pt x="73381" y="46677"/>
                </a:lnTo>
                <a:lnTo>
                  <a:pt x="71507" y="51054"/>
                </a:lnTo>
                <a:lnTo>
                  <a:pt x="75056" y="51054"/>
                </a:lnTo>
                <a:close/>
              </a:path>
              <a:path w="650875" h="76200">
                <a:moveTo>
                  <a:pt x="599531" y="38100"/>
                </a:moveTo>
                <a:lnTo>
                  <a:pt x="591485" y="25908"/>
                </a:lnTo>
                <a:lnTo>
                  <a:pt x="73320" y="25908"/>
                </a:lnTo>
                <a:lnTo>
                  <a:pt x="75056" y="29790"/>
                </a:lnTo>
                <a:lnTo>
                  <a:pt x="75056" y="51054"/>
                </a:lnTo>
                <a:lnTo>
                  <a:pt x="590981" y="51054"/>
                </a:lnTo>
                <a:lnTo>
                  <a:pt x="599531" y="38100"/>
                </a:lnTo>
                <a:close/>
              </a:path>
              <a:path w="650875" h="76200">
                <a:moveTo>
                  <a:pt x="650585" y="38100"/>
                </a:moveTo>
                <a:lnTo>
                  <a:pt x="574385" y="0"/>
                </a:lnTo>
                <a:lnTo>
                  <a:pt x="591485" y="25908"/>
                </a:lnTo>
                <a:lnTo>
                  <a:pt x="599531" y="25908"/>
                </a:lnTo>
                <a:lnTo>
                  <a:pt x="599531" y="63626"/>
                </a:lnTo>
                <a:lnTo>
                  <a:pt x="650585" y="38100"/>
                </a:lnTo>
                <a:close/>
              </a:path>
              <a:path w="650875" h="76200">
                <a:moveTo>
                  <a:pt x="599531" y="63626"/>
                </a:moveTo>
                <a:lnTo>
                  <a:pt x="599531" y="51054"/>
                </a:lnTo>
                <a:lnTo>
                  <a:pt x="590981" y="51054"/>
                </a:lnTo>
                <a:lnTo>
                  <a:pt x="574385" y="76200"/>
                </a:lnTo>
                <a:lnTo>
                  <a:pt x="599531" y="63626"/>
                </a:lnTo>
                <a:close/>
              </a:path>
              <a:path w="650875" h="76200">
                <a:moveTo>
                  <a:pt x="599531" y="51054"/>
                </a:moveTo>
                <a:lnTo>
                  <a:pt x="599531" y="38100"/>
                </a:lnTo>
                <a:lnTo>
                  <a:pt x="590981" y="51054"/>
                </a:lnTo>
                <a:lnTo>
                  <a:pt x="599531" y="51054"/>
                </a:lnTo>
                <a:close/>
              </a:path>
              <a:path w="650875" h="76200">
                <a:moveTo>
                  <a:pt x="599531" y="38100"/>
                </a:moveTo>
                <a:lnTo>
                  <a:pt x="599531" y="25908"/>
                </a:lnTo>
                <a:lnTo>
                  <a:pt x="591485" y="25908"/>
                </a:lnTo>
                <a:lnTo>
                  <a:pt x="59953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cs typeface="Times New Roman"/>
              </a:rPr>
              <a:t>Example </a:t>
            </a:r>
            <a:r>
              <a:rPr lang="en-US" spc="-20" dirty="0">
                <a:cs typeface="Times New Roman"/>
              </a:rPr>
              <a:t>of</a:t>
            </a:r>
            <a:r>
              <a:rPr lang="en-US" spc="-5" dirty="0">
                <a:cs typeface="Times New Roman"/>
              </a:rPr>
              <a:t> </a:t>
            </a:r>
            <a:r>
              <a:rPr lang="en-US" spc="-20" dirty="0">
                <a:cs typeface="Times New Roman"/>
              </a:rPr>
              <a:t>Partitioning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B17CC29-1ED3-4DF7-9F3E-141774661EFE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0733" y="1883464"/>
          <a:ext cx="6033510" cy="1919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44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83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947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61973"/>
      </p:ext>
    </p:extLst>
  </p:cSld>
  <p:clrMapOvr>
    <a:masterClrMapping/>
  </p:clrMapOvr>
</p:sld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vert="horz" wrap="square" lIns="0" tIns="0" rIns="0" bIns="0" rtlCol="0">
        <a:spAutoFit/>
      </a:bodyPr>
      <a:lstStyle>
        <a:defPPr marL="12739">
          <a:defRPr sz="4200" baseline="-11904" dirty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11141</TotalTime>
  <Words>2655</Words>
  <Application>Microsoft Office PowerPoint</Application>
  <PresentationFormat>On-screen Show (4:3)</PresentationFormat>
  <Paragraphs>1007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 Unicode MS</vt:lpstr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Quicksort</vt:lpstr>
      <vt:lpstr>Divide and Conquer</vt:lpstr>
      <vt:lpstr>Partitioning Subroutine</vt:lpstr>
      <vt:lpstr>Example of Partitioning </vt:lpstr>
      <vt:lpstr>Example of Partitioning </vt:lpstr>
      <vt:lpstr>Example of Partitioning </vt:lpstr>
      <vt:lpstr>Example of Partitioning </vt:lpstr>
      <vt:lpstr>Example of Partitioning 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Pseudocode for Quicksort</vt:lpstr>
      <vt:lpstr>Analysis of Quicksort</vt:lpstr>
      <vt:lpstr>Worst-Case of Quicksort</vt:lpstr>
      <vt:lpstr>Worst-Case Recursion Tree </vt:lpstr>
      <vt:lpstr>Worst-Case Recursion Tree</vt:lpstr>
      <vt:lpstr>Worst-Case Recursion Tree</vt:lpstr>
      <vt:lpstr>Worst-Case Recursion Tree</vt:lpstr>
      <vt:lpstr>Worst-Case Recursion Tree</vt:lpstr>
      <vt:lpstr>Best-Case Analysis</vt:lpstr>
      <vt:lpstr>Analysis of “Almost-Best” Case</vt:lpstr>
      <vt:lpstr>Analysis of “Almost-Best” Case</vt:lpstr>
      <vt:lpstr>Analysis of “Almost-Best” Case</vt:lpstr>
      <vt:lpstr>Analysis of “Almost-Best” Case</vt:lpstr>
      <vt:lpstr>More Intuition</vt:lpstr>
      <vt:lpstr>Randomized Quicksort</vt:lpstr>
      <vt:lpstr>Properties of Randomized Quicksort</vt:lpstr>
      <vt:lpstr>Randomized Quicksort Analysis</vt:lpstr>
      <vt:lpstr>Analysis (continued)</vt:lpstr>
      <vt:lpstr>Calculating Expectation</vt:lpstr>
      <vt:lpstr>Calculating Expectation</vt:lpstr>
      <vt:lpstr>Calculating Expectation</vt:lpstr>
      <vt:lpstr>Calculating Expectation</vt:lpstr>
      <vt:lpstr>Calculating Expectation</vt:lpstr>
      <vt:lpstr>Hairy Recurrence</vt:lpstr>
      <vt:lpstr>Upper Bound</vt:lpstr>
      <vt:lpstr>Substitution Method</vt:lpstr>
      <vt:lpstr>Substitution Method</vt:lpstr>
      <vt:lpstr>Substitution Method</vt:lpstr>
      <vt:lpstr>Substitution Method</vt:lpstr>
      <vt:lpstr>Quicksort in Practice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417</cp:revision>
  <dcterms:created xsi:type="dcterms:W3CDTF">2013-05-07T23:48:43Z</dcterms:created>
  <dcterms:modified xsi:type="dcterms:W3CDTF">2016-06-13T06:43:01Z</dcterms:modified>
</cp:coreProperties>
</file>