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529" r:id="rId4"/>
    <p:sldId id="530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86" r:id="rId36"/>
    <p:sldId id="587" r:id="rId37"/>
    <p:sldId id="588" r:id="rId38"/>
    <p:sldId id="575" r:id="rId39"/>
    <p:sldId id="576" r:id="rId40"/>
    <p:sldId id="583" r:id="rId41"/>
    <p:sldId id="584" r:id="rId42"/>
    <p:sldId id="577" r:id="rId43"/>
    <p:sldId id="585" r:id="rId4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EA"/>
    <a:srgbClr val="00C2CC"/>
    <a:srgbClr val="00939A"/>
    <a:srgbClr val="008F96"/>
    <a:srgbClr val="00ACB5"/>
    <a:srgbClr val="00A8B0"/>
    <a:srgbClr val="00C0C0"/>
    <a:srgbClr val="0086EA"/>
    <a:srgbClr val="383878"/>
    <a:srgbClr val="DB2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8" autoAdjust="0"/>
    <p:restoredTop sz="93686" autoAdjust="0"/>
  </p:normalViewPr>
  <p:slideViewPr>
    <p:cSldViewPr snapToGrid="0" snapToObjects="1">
      <p:cViewPr varScale="1">
        <p:scale>
          <a:sx n="52" d="100"/>
          <a:sy n="52" d="100"/>
        </p:scale>
        <p:origin x="108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worst case happens when the size of the left child is 2</a:t>
            </a:r>
            <a:r>
              <a:rPr lang="en-US" i="1" baseline="30000" dirty="0"/>
              <a:t>k</a:t>
            </a:r>
            <a:r>
              <a:rPr lang="en-US" dirty="0"/>
              <a:t>-1 and that of the right child is 2</a:t>
            </a:r>
            <a:r>
              <a:rPr lang="en-US" i="1" baseline="30000" dirty="0"/>
              <a:t>k</a:t>
            </a:r>
            <a:r>
              <a:rPr lang="en-US" baseline="30000" dirty="0"/>
              <a:t>-1</a:t>
            </a:r>
            <a:r>
              <a:rPr lang="en-US" baseline="0" dirty="0"/>
              <a:t>-1. The tree size is (2</a:t>
            </a:r>
            <a:r>
              <a:rPr lang="en-US" i="1" baseline="30000" dirty="0"/>
              <a:t>k</a:t>
            </a:r>
            <a:r>
              <a:rPr lang="en-US" baseline="0" dirty="0"/>
              <a:t>-1)+(2</a:t>
            </a:r>
            <a:r>
              <a:rPr lang="en-US" i="1" baseline="30000" dirty="0"/>
              <a:t>k</a:t>
            </a:r>
            <a:r>
              <a:rPr lang="en-US" baseline="30000" dirty="0"/>
              <a:t>-1</a:t>
            </a:r>
            <a:r>
              <a:rPr lang="en-US" baseline="0" dirty="0"/>
              <a:t>-1)+1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    3*2</a:t>
            </a:r>
            <a:r>
              <a:rPr lang="en-US" i="1" baseline="30000" dirty="0"/>
              <a:t>k</a:t>
            </a:r>
            <a:r>
              <a:rPr lang="en-US" baseline="30000" dirty="0"/>
              <a:t>-1</a:t>
            </a:r>
            <a:r>
              <a:rPr lang="en-US" baseline="0" dirty="0"/>
              <a:t>-1. Therefore, the size ratio of the left tree over the entire tree is (2*2</a:t>
            </a:r>
            <a:r>
              <a:rPr lang="en-US" i="1" baseline="30000" dirty="0"/>
              <a:t>k</a:t>
            </a:r>
            <a:r>
              <a:rPr lang="en-US" baseline="30000" dirty="0"/>
              <a:t>-1</a:t>
            </a:r>
            <a:r>
              <a:rPr lang="en-US" baseline="0" dirty="0"/>
              <a:t>-1)/(3*2</a:t>
            </a:r>
            <a:r>
              <a:rPr lang="en-US" i="1" baseline="30000" dirty="0"/>
              <a:t>k</a:t>
            </a:r>
            <a:r>
              <a:rPr lang="en-US" baseline="30000" dirty="0"/>
              <a:t>-1</a:t>
            </a:r>
            <a:r>
              <a:rPr lang="en-US" baseline="0" dirty="0"/>
              <a:t>-1) &lt;=2/3.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8E23CC-A730-F04A-BB21-6A9E12C205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2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1EEF5E-5CFF-4C3B-820D-AB1FDF81D203}" type="datetime1">
              <a:rPr lang="en-US" smtClean="0"/>
              <a:t>2/13/2018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David Luebke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727141" cy="66383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/>
          <a:lstStyle>
            <a:lvl1pPr marL="228600" indent="-228600">
              <a:buFont typeface="Arial"/>
              <a:buChar char="•"/>
              <a:defRPr sz="2800"/>
            </a:lvl1pPr>
            <a:lvl2pPr marL="457200" indent="-228600">
              <a:buFont typeface="Arial"/>
              <a:buChar char="•"/>
              <a:defRPr sz="2400"/>
            </a:lvl2pPr>
            <a:lvl3pPr marL="685800" indent="-228600">
              <a:buFont typeface="Arial"/>
              <a:buChar char="•"/>
              <a:defRPr sz="2000"/>
            </a:lvl3pPr>
            <a:lvl4pPr marL="914400" indent="-228600">
              <a:buFont typeface="Arial"/>
              <a:buChar char="•"/>
              <a:defRPr sz="1600"/>
            </a:lvl4pPr>
            <a:lvl5pPr marL="1143000" indent="-228600">
              <a:buFont typeface="Arial"/>
              <a:buChar char="•"/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40417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A699A-9558-4AE3-895B-857F81CDDB6D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404171"/>
            <a:ext cx="4212996" cy="365125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Based on slides by David Luebke</a:t>
            </a:r>
            <a:endParaRPr lang="en-US" dirty="0"/>
          </a:p>
        </p:txBody>
      </p:sp>
      <p:pic>
        <p:nvPicPr>
          <p:cNvPr id="8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498931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SEN-920</a:t>
            </a:r>
            <a:r>
              <a:rPr lang="en-US" baseline="0" dirty="0">
                <a:solidFill>
                  <a:srgbClr val="00B050"/>
                </a:solidFill>
              </a:rPr>
              <a:t> Computer Algorithms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Based on slides by David Luebke</a:t>
            </a:r>
          </a:p>
        </p:txBody>
      </p:sp>
    </p:spTree>
    <p:extLst>
      <p:ext uri="{BB962C8B-B14F-4D97-AF65-F5344CB8AC3E}">
        <p14:creationId xmlns:p14="http://schemas.microsoft.com/office/powerpoint/2010/main" val="386562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D4DC1D0-2CFA-44A7-9AA4-BF4959618AD9}" type="datetime1">
              <a:rPr lang="en-US" smtClean="0"/>
              <a:t>2/13/2018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David Luebke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2" r:id="rId3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5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.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Heapsort</a:t>
            </a:r>
            <a:endParaRPr lang="en-US" sz="2000" dirty="0">
              <a:solidFill>
                <a:schemeClr val="accent6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b="1">
                <a:ea typeface="ＭＳ Ｐゴシック" charset="0"/>
                <a:cs typeface="ＭＳ Ｐゴシック" charset="0"/>
              </a:rPr>
              <a:t>CSC 580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Height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Definitions:</a:t>
            </a:r>
          </a:p>
          <a:p>
            <a:pPr lvl="1"/>
            <a:r>
              <a:rPr lang="en-US"/>
              <a:t>The </a:t>
            </a:r>
            <a:r>
              <a:rPr lang="en-US" i="1">
                <a:solidFill>
                  <a:schemeClr val="tx2"/>
                </a:solidFill>
              </a:rPr>
              <a:t>height</a:t>
            </a:r>
            <a:r>
              <a:rPr lang="en-US"/>
              <a:t> of a node in the tree = the number of edges on the longest downward path to a leaf </a:t>
            </a:r>
          </a:p>
          <a:p>
            <a:pPr lvl="1"/>
            <a:r>
              <a:rPr lang="en-US"/>
              <a:t>The height of a tree = the height of its root</a:t>
            </a:r>
          </a:p>
          <a:p>
            <a:r>
              <a:rPr lang="en-US" i="1">
                <a:solidFill>
                  <a:schemeClr val="accent1"/>
                </a:solidFill>
              </a:rPr>
              <a:t>What is the height of an n-element heap? Why?</a:t>
            </a:r>
            <a:endParaRPr lang="en-US"/>
          </a:p>
          <a:p>
            <a:r>
              <a:rPr lang="en-US"/>
              <a:t>This is nice: basic heap operations take at most time proportional to the height of the heap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3AD533-E6C8-4FBC-A023-77AC24FEDE8A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1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69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Operations: Heapify()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Heapify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dirty="0"/>
              <a:t>: maintain the heap property</a:t>
            </a:r>
          </a:p>
          <a:p>
            <a:pPr lvl="1"/>
            <a:r>
              <a:rPr lang="en-US" dirty="0"/>
              <a:t>Given a node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in the heap with children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Assume two </a:t>
            </a:r>
            <a:r>
              <a:rPr lang="en-US" dirty="0" err="1"/>
              <a:t>subtrees</a:t>
            </a:r>
            <a:r>
              <a:rPr lang="en-US" dirty="0"/>
              <a:t> rooted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are</a:t>
            </a:r>
            <a:r>
              <a:rPr lang="en-US" dirty="0"/>
              <a:t> heaps</a:t>
            </a:r>
          </a:p>
          <a:p>
            <a:pPr lvl="1"/>
            <a:r>
              <a:rPr lang="en-US" dirty="0"/>
              <a:t>Problem: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/>
              <a:t> </a:t>
            </a:r>
            <a:r>
              <a:rPr lang="en-US" dirty="0"/>
              <a:t>may violate the heap property (</a:t>
            </a:r>
            <a:r>
              <a:rPr lang="en-US" i="1" dirty="0">
                <a:solidFill>
                  <a:schemeClr val="accent1"/>
                </a:solidFill>
              </a:rPr>
              <a:t>How?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Approach: Let the value of the parent node “float down” such that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satisfies the heap property</a:t>
            </a:r>
          </a:p>
          <a:p>
            <a:pPr lvl="2"/>
            <a:r>
              <a:rPr lang="en-US" dirty="0"/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] &lt;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]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] &lt;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], swap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] with </a:t>
            </a:r>
            <a:r>
              <a:rPr lang="en-US"/>
              <a:t>the larger </a:t>
            </a:r>
            <a:r>
              <a:rPr lang="en-US" dirty="0"/>
              <a:t>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]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]</a:t>
            </a:r>
          </a:p>
          <a:p>
            <a:pPr lvl="2"/>
            <a:r>
              <a:rPr lang="en-US" dirty="0" err="1"/>
              <a:t>Recurse</a:t>
            </a:r>
            <a:r>
              <a:rPr lang="en-US" dirty="0"/>
              <a:t> on that </a:t>
            </a:r>
            <a:r>
              <a:rPr lang="en-US" dirty="0" err="1"/>
              <a:t>subtree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151FB1-2A27-475B-AEE4-7A7F8651AE57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Operations: Heapify()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>
          <a:xfrm>
            <a:off x="473856" y="923826"/>
            <a:ext cx="8727141" cy="5202337"/>
          </a:xfrm>
        </p:spPr>
        <p:txBody>
          <a:bodyPr/>
          <a:lstStyle/>
          <a:p>
            <a:pPr>
              <a:lnSpc>
                <a:spcPts val="600"/>
              </a:lnSpc>
              <a:buFont typeface="Monotype Sort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ts val="600"/>
              </a:lnSpc>
              <a:buFont typeface="Monotype Sort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 marL="457200" indent="-457200">
              <a:lnSpc>
                <a:spcPts val="600"/>
              </a:lnSpc>
              <a:buFont typeface="Monotype Sort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Heapify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ts val="6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{ </a:t>
            </a:r>
          </a:p>
          <a:p>
            <a:pPr>
              <a:lnSpc>
                <a:spcPts val="6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dirty="0">
                <a:latin typeface="Courier New" pitchFamily="49" charset="0"/>
              </a:rPr>
              <a:t> = Left(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);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>
                <a:latin typeface="Courier New" pitchFamily="49" charset="0"/>
              </a:rPr>
              <a:t> = Right(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);  //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dirty="0">
                <a:latin typeface="Courier New" pitchFamily="49" charset="0"/>
              </a:rPr>
              <a:t> = 2*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>
                <a:latin typeface="Courier New" pitchFamily="49" charset="0"/>
              </a:rPr>
              <a:t> = 2*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+1</a:t>
            </a:r>
          </a:p>
          <a:p>
            <a:pPr>
              <a:lnSpc>
                <a:spcPts val="6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if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dirty="0">
                <a:latin typeface="Courier New" pitchFamily="49" charset="0"/>
              </a:rPr>
              <a:t> &lt;= </a:t>
            </a:r>
            <a:r>
              <a:rPr lang="en-US" sz="2000" b="1" dirty="0" err="1">
                <a:latin typeface="Courier New" pitchFamily="49" charset="0"/>
              </a:rPr>
              <a:t>heap_size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Courier New" pitchFamily="49" charset="0"/>
              </a:rPr>
              <a:t>) &amp;&amp;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dirty="0">
                <a:latin typeface="Courier New" pitchFamily="49" charset="0"/>
              </a:rPr>
              <a:t>] &gt;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]) </a:t>
            </a:r>
          </a:p>
          <a:p>
            <a:pPr>
              <a:lnSpc>
                <a:spcPts val="6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lnSpc>
                <a:spcPts val="6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else</a:t>
            </a:r>
          </a:p>
          <a:p>
            <a:pPr>
              <a:lnSpc>
                <a:spcPts val="6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lnSpc>
                <a:spcPts val="6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if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>
                <a:latin typeface="Courier New" pitchFamily="49" charset="0"/>
              </a:rPr>
              <a:t> &lt;= </a:t>
            </a:r>
            <a:r>
              <a:rPr lang="en-US" sz="2000" b="1" dirty="0" err="1">
                <a:latin typeface="Courier New" pitchFamily="49" charset="0"/>
              </a:rPr>
              <a:t>heap_size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Courier New" pitchFamily="49" charset="0"/>
              </a:rPr>
              <a:t>) &amp;&amp;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>
                <a:latin typeface="Courier New" pitchFamily="49" charset="0"/>
              </a:rPr>
              <a:t>] &gt;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en-US" sz="2000" b="1" dirty="0">
                <a:latin typeface="Courier New" pitchFamily="49" charset="0"/>
              </a:rPr>
              <a:t>])</a:t>
            </a:r>
          </a:p>
          <a:p>
            <a:pPr>
              <a:lnSpc>
                <a:spcPts val="6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lnSpc>
                <a:spcPts val="6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if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en-US" sz="2000" b="1" dirty="0">
                <a:latin typeface="Courier New" pitchFamily="49" charset="0"/>
              </a:rPr>
              <a:t> !=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) </a:t>
            </a:r>
          </a:p>
          <a:p>
            <a:pPr>
              <a:lnSpc>
                <a:spcPts val="6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	Swap(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ts val="6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</a:rPr>
              <a:t>Heapify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ts val="6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F24661-4F2C-42F2-B5C0-D5FD77DC1548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3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800771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0772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0773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0774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0775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0776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0777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0778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0779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0780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0781" name="AutoShape 13"/>
          <p:cNvCxnSpPr>
            <a:cxnSpLocks noChangeShapeType="1"/>
            <a:stCxn id="800771" idx="3"/>
            <a:endCxn id="800772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2" name="AutoShape 14"/>
          <p:cNvCxnSpPr>
            <a:cxnSpLocks noChangeShapeType="1"/>
            <a:stCxn id="800772" idx="3"/>
            <a:endCxn id="800774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3" name="AutoShape 15"/>
          <p:cNvCxnSpPr>
            <a:cxnSpLocks noChangeShapeType="1"/>
            <a:stCxn id="800774" idx="3"/>
            <a:endCxn id="800778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4" name="AutoShape 16"/>
          <p:cNvCxnSpPr>
            <a:cxnSpLocks noChangeShapeType="1"/>
            <a:stCxn id="800774" idx="5"/>
            <a:endCxn id="800779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5" name="AutoShape 17"/>
          <p:cNvCxnSpPr>
            <a:cxnSpLocks noChangeShapeType="1"/>
            <a:stCxn id="800772" idx="5"/>
            <a:endCxn id="800775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6" name="AutoShape 18"/>
          <p:cNvCxnSpPr>
            <a:cxnSpLocks noChangeShapeType="1"/>
            <a:stCxn id="800775" idx="3"/>
            <a:endCxn id="800780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7" name="AutoShape 19"/>
          <p:cNvCxnSpPr>
            <a:cxnSpLocks noChangeShapeType="1"/>
            <a:stCxn id="800771" idx="5"/>
            <a:endCxn id="800773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8" name="AutoShape 20"/>
          <p:cNvCxnSpPr>
            <a:cxnSpLocks noChangeShapeType="1"/>
            <a:stCxn id="800773" idx="5"/>
            <a:endCxn id="800777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9" name="AutoShape 21"/>
          <p:cNvCxnSpPr>
            <a:cxnSpLocks noChangeShapeType="1"/>
            <a:stCxn id="800776" idx="7"/>
            <a:endCxn id="800773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0790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0791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0792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0793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0794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0795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0796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0797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0798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0799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0800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BD6130-8772-42AB-AD7A-F3BD64DEDD4F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83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801795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1796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1797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1798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1799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1800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1801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1802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1803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1804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1805" name="AutoShape 13"/>
          <p:cNvCxnSpPr>
            <a:cxnSpLocks noChangeShapeType="1"/>
            <a:stCxn id="801795" idx="3"/>
            <a:endCxn id="801796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06" name="AutoShape 14"/>
          <p:cNvCxnSpPr>
            <a:cxnSpLocks noChangeShapeType="1"/>
            <a:stCxn id="801796" idx="3"/>
            <a:endCxn id="801798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07" name="AutoShape 15"/>
          <p:cNvCxnSpPr>
            <a:cxnSpLocks noChangeShapeType="1"/>
            <a:stCxn id="801798" idx="3"/>
            <a:endCxn id="801802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08" name="AutoShape 16"/>
          <p:cNvCxnSpPr>
            <a:cxnSpLocks noChangeShapeType="1"/>
            <a:stCxn id="801798" idx="5"/>
            <a:endCxn id="801803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09" name="AutoShape 17"/>
          <p:cNvCxnSpPr>
            <a:cxnSpLocks noChangeShapeType="1"/>
            <a:stCxn id="801796" idx="5"/>
            <a:endCxn id="801799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10" name="AutoShape 18"/>
          <p:cNvCxnSpPr>
            <a:cxnSpLocks noChangeShapeType="1"/>
            <a:stCxn id="801799" idx="3"/>
            <a:endCxn id="801804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11" name="AutoShape 19"/>
          <p:cNvCxnSpPr>
            <a:cxnSpLocks noChangeShapeType="1"/>
            <a:stCxn id="801795" idx="5"/>
            <a:endCxn id="801797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12" name="AutoShape 20"/>
          <p:cNvCxnSpPr>
            <a:cxnSpLocks noChangeShapeType="1"/>
            <a:stCxn id="801797" idx="5"/>
            <a:endCxn id="801801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13" name="AutoShape 21"/>
          <p:cNvCxnSpPr>
            <a:cxnSpLocks noChangeShapeType="1"/>
            <a:stCxn id="801800" idx="7"/>
            <a:endCxn id="801797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1814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1815" name="Rectangle 23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1816" name="Rectangle 24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1817" name="Rectangle 2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1818" name="Rectangle 26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1819" name="Rectangle 27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1820" name="Rectangle 28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1821" name="Rectangle 29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1822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1823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801824" name="Rectangle 32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912BD6-205A-4701-86BC-EAEE60CC1561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79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802819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2820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2821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2822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802823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2824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2825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2826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2827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2828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2829" name="AutoShape 13"/>
          <p:cNvCxnSpPr>
            <a:cxnSpLocks noChangeShapeType="1"/>
            <a:stCxn id="802819" idx="3"/>
            <a:endCxn id="802820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0" name="AutoShape 14"/>
          <p:cNvCxnSpPr>
            <a:cxnSpLocks noChangeShapeType="1"/>
            <a:stCxn id="802820" idx="3"/>
            <a:endCxn id="802822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1" name="AutoShape 15"/>
          <p:cNvCxnSpPr>
            <a:cxnSpLocks noChangeShapeType="1"/>
            <a:stCxn id="802822" idx="3"/>
            <a:endCxn id="802826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2" name="AutoShape 16"/>
          <p:cNvCxnSpPr>
            <a:cxnSpLocks noChangeShapeType="1"/>
            <a:stCxn id="802822" idx="5"/>
            <a:endCxn id="802827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3" name="AutoShape 17"/>
          <p:cNvCxnSpPr>
            <a:cxnSpLocks noChangeShapeType="1"/>
            <a:stCxn id="802820" idx="5"/>
            <a:endCxn id="802823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4" name="AutoShape 18"/>
          <p:cNvCxnSpPr>
            <a:cxnSpLocks noChangeShapeType="1"/>
            <a:stCxn id="802823" idx="3"/>
            <a:endCxn id="802828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5" name="AutoShape 19"/>
          <p:cNvCxnSpPr>
            <a:cxnSpLocks noChangeShapeType="1"/>
            <a:stCxn id="802819" idx="5"/>
            <a:endCxn id="802821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6" name="AutoShape 20"/>
          <p:cNvCxnSpPr>
            <a:cxnSpLocks noChangeShapeType="1"/>
            <a:stCxn id="802821" idx="5"/>
            <a:endCxn id="802825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7" name="AutoShape 21"/>
          <p:cNvCxnSpPr>
            <a:cxnSpLocks noChangeShapeType="1"/>
            <a:stCxn id="802824" idx="7"/>
            <a:endCxn id="802821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8" name="AutoShape 22"/>
          <p:cNvCxnSpPr>
            <a:cxnSpLocks noChangeShapeType="1"/>
            <a:stCxn id="802820" idx="1"/>
            <a:endCxn id="802822" idx="1"/>
          </p:cNvCxnSpPr>
          <p:nvPr/>
        </p:nvCxnSpPr>
        <p:spPr bwMode="auto">
          <a:xfrm rot="16200000" flipH="1" flipV="1">
            <a:off x="1819275" y="2867025"/>
            <a:ext cx="609600" cy="914400"/>
          </a:xfrm>
          <a:prstGeom prst="curvedConnector3">
            <a:avLst>
              <a:gd name="adj1" fmla="val -45315"/>
            </a:avLst>
          </a:prstGeom>
          <a:noFill/>
          <a:ln w="38100">
            <a:solidFill>
              <a:srgbClr val="00C2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2839" name="Rectangle 23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2840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2841" name="Rectangle 2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2842" name="Rectangle 26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2843" name="Rectangle 27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2844" name="Rectangle 28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2845" name="Rectangle 29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2846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2847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802848" name="Rectangle 32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2849" name="Rectangle 33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14</a:t>
            </a:r>
          </a:p>
        </p:txBody>
      </p:sp>
      <p:cxnSp>
        <p:nvCxnSpPr>
          <p:cNvPr id="802850" name="AutoShape 34"/>
          <p:cNvCxnSpPr>
            <a:cxnSpLocks noChangeShapeType="1"/>
            <a:stCxn id="802848" idx="0"/>
            <a:endCxn id="802849" idx="0"/>
          </p:cNvCxnSpPr>
          <p:nvPr/>
        </p:nvCxnSpPr>
        <p:spPr bwMode="auto">
          <a:xfrm rot="5400000" flipV="1">
            <a:off x="3733006" y="5010944"/>
            <a:ext cx="1588" cy="914400"/>
          </a:xfrm>
          <a:prstGeom prst="curvedConnector3">
            <a:avLst>
              <a:gd name="adj1" fmla="val -13200000"/>
            </a:avLst>
          </a:prstGeom>
          <a:noFill/>
          <a:ln w="38100">
            <a:solidFill>
              <a:srgbClr val="00C2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D15BF2-7617-4031-881D-2412DADA0BA2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803843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3844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3845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3846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3847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3848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3849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3850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3851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3852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3853" name="AutoShape 13"/>
          <p:cNvCxnSpPr>
            <a:cxnSpLocks noChangeShapeType="1"/>
            <a:stCxn id="803843" idx="3"/>
            <a:endCxn id="803844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3854" name="AutoShape 14"/>
          <p:cNvCxnSpPr>
            <a:cxnSpLocks noChangeShapeType="1"/>
            <a:stCxn id="803844" idx="3"/>
            <a:endCxn id="803846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3855" name="AutoShape 15"/>
          <p:cNvCxnSpPr>
            <a:cxnSpLocks noChangeShapeType="1"/>
            <a:stCxn id="803846" idx="3"/>
            <a:endCxn id="803850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3856" name="AutoShape 16"/>
          <p:cNvCxnSpPr>
            <a:cxnSpLocks noChangeShapeType="1"/>
            <a:stCxn id="803846" idx="5"/>
            <a:endCxn id="803851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3857" name="AutoShape 17"/>
          <p:cNvCxnSpPr>
            <a:cxnSpLocks noChangeShapeType="1"/>
            <a:stCxn id="803844" idx="5"/>
            <a:endCxn id="803847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3858" name="AutoShape 18"/>
          <p:cNvCxnSpPr>
            <a:cxnSpLocks noChangeShapeType="1"/>
            <a:stCxn id="803847" idx="3"/>
            <a:endCxn id="803852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3859" name="AutoShape 19"/>
          <p:cNvCxnSpPr>
            <a:cxnSpLocks noChangeShapeType="1"/>
            <a:stCxn id="803843" idx="5"/>
            <a:endCxn id="803845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3860" name="AutoShape 20"/>
          <p:cNvCxnSpPr>
            <a:cxnSpLocks noChangeShapeType="1"/>
            <a:stCxn id="803845" idx="5"/>
            <a:endCxn id="803849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3861" name="AutoShape 21"/>
          <p:cNvCxnSpPr>
            <a:cxnSpLocks noChangeShapeType="1"/>
            <a:stCxn id="803848" idx="7"/>
            <a:endCxn id="803845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3862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3863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3864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3865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3866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3867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3868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3869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3870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3871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3872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61AB9E-8561-48A3-B1AA-E18C488DB545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8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804867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4871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4872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4875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4876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4877" name="AutoShape 13"/>
          <p:cNvCxnSpPr>
            <a:cxnSpLocks noChangeShapeType="1"/>
            <a:stCxn id="804867" idx="3"/>
            <a:endCxn id="804868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4878" name="AutoShape 14"/>
          <p:cNvCxnSpPr>
            <a:cxnSpLocks noChangeShapeType="1"/>
            <a:stCxn id="804868" idx="3"/>
            <a:endCxn id="804870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4879" name="AutoShape 15"/>
          <p:cNvCxnSpPr>
            <a:cxnSpLocks noChangeShapeType="1"/>
            <a:stCxn id="804870" idx="3"/>
            <a:endCxn id="804874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4880" name="AutoShape 16"/>
          <p:cNvCxnSpPr>
            <a:cxnSpLocks noChangeShapeType="1"/>
            <a:stCxn id="804870" idx="5"/>
            <a:endCxn id="804875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4881" name="AutoShape 17"/>
          <p:cNvCxnSpPr>
            <a:cxnSpLocks noChangeShapeType="1"/>
            <a:stCxn id="804868" idx="5"/>
            <a:endCxn id="804871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4882" name="AutoShape 18"/>
          <p:cNvCxnSpPr>
            <a:cxnSpLocks noChangeShapeType="1"/>
            <a:stCxn id="804871" idx="3"/>
            <a:endCxn id="804876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4883" name="AutoShape 19"/>
          <p:cNvCxnSpPr>
            <a:cxnSpLocks noChangeShapeType="1"/>
            <a:stCxn id="804867" idx="5"/>
            <a:endCxn id="804869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4884" name="AutoShape 20"/>
          <p:cNvCxnSpPr>
            <a:cxnSpLocks noChangeShapeType="1"/>
            <a:stCxn id="804869" idx="5"/>
            <a:endCxn id="804873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4885" name="AutoShape 21"/>
          <p:cNvCxnSpPr>
            <a:cxnSpLocks noChangeShapeType="1"/>
            <a:stCxn id="804872" idx="7"/>
            <a:endCxn id="804869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4886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4887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4888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4890" name="Rectangle 26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4891" name="Rectangle 27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4892" name="Rectangle 28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4893" name="Rectangle 29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4894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4895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804896" name="Rectangle 32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35CA7A-0B67-4BC9-8889-1FD46F020CC1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67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805891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5892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5893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5894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5895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5896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5897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5898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5899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05900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5901" name="AutoShape 13"/>
          <p:cNvCxnSpPr>
            <a:cxnSpLocks noChangeShapeType="1"/>
            <a:stCxn id="805891" idx="3"/>
            <a:endCxn id="805892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02" name="AutoShape 14"/>
          <p:cNvCxnSpPr>
            <a:cxnSpLocks noChangeShapeType="1"/>
            <a:stCxn id="805892" idx="3"/>
            <a:endCxn id="805894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03" name="AutoShape 15"/>
          <p:cNvCxnSpPr>
            <a:cxnSpLocks noChangeShapeType="1"/>
            <a:stCxn id="805894" idx="3"/>
            <a:endCxn id="805898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04" name="AutoShape 16"/>
          <p:cNvCxnSpPr>
            <a:cxnSpLocks noChangeShapeType="1"/>
            <a:stCxn id="805894" idx="5"/>
            <a:endCxn id="805899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05" name="AutoShape 17"/>
          <p:cNvCxnSpPr>
            <a:cxnSpLocks noChangeShapeType="1"/>
            <a:stCxn id="805892" idx="5"/>
            <a:endCxn id="805895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06" name="AutoShape 18"/>
          <p:cNvCxnSpPr>
            <a:cxnSpLocks noChangeShapeType="1"/>
            <a:stCxn id="805895" idx="3"/>
            <a:endCxn id="805900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07" name="AutoShape 19"/>
          <p:cNvCxnSpPr>
            <a:cxnSpLocks noChangeShapeType="1"/>
            <a:stCxn id="805891" idx="5"/>
            <a:endCxn id="805893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08" name="AutoShape 20"/>
          <p:cNvCxnSpPr>
            <a:cxnSpLocks noChangeShapeType="1"/>
            <a:stCxn id="805893" idx="5"/>
            <a:endCxn id="805897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09" name="AutoShape 21"/>
          <p:cNvCxnSpPr>
            <a:cxnSpLocks noChangeShapeType="1"/>
            <a:stCxn id="805896" idx="7"/>
            <a:endCxn id="805893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10" name="AutoShape 22"/>
          <p:cNvCxnSpPr>
            <a:cxnSpLocks noChangeShapeType="1"/>
            <a:stCxn id="805894" idx="6"/>
            <a:endCxn id="805899" idx="7"/>
          </p:cNvCxnSpPr>
          <p:nvPr/>
        </p:nvCxnSpPr>
        <p:spPr bwMode="auto">
          <a:xfrm>
            <a:off x="2076450" y="3810000"/>
            <a:ext cx="371475" cy="428625"/>
          </a:xfrm>
          <a:prstGeom prst="curvedConnector2">
            <a:avLst/>
          </a:prstGeom>
          <a:noFill/>
          <a:ln w="38100">
            <a:solidFill>
              <a:srgbClr val="00ACEA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5911" name="Rectangle 23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5912" name="Rectangle 24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5913" name="Rectangle 25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5914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5915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5916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5917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5918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5919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805920" name="Rectangle 32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5921" name="Rectangle 33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805922" name="AutoShape 34"/>
          <p:cNvCxnSpPr>
            <a:cxnSpLocks noChangeShapeType="1"/>
            <a:stCxn id="805920" idx="0"/>
            <a:endCxn id="805921" idx="0"/>
          </p:cNvCxnSpPr>
          <p:nvPr/>
        </p:nvCxnSpPr>
        <p:spPr bwMode="auto">
          <a:xfrm rot="5400000" flipV="1">
            <a:off x="5333206" y="4325144"/>
            <a:ext cx="1588" cy="2286000"/>
          </a:xfrm>
          <a:prstGeom prst="curvedConnector3">
            <a:avLst>
              <a:gd name="adj1" fmla="val -13200000"/>
            </a:avLst>
          </a:prstGeom>
          <a:noFill/>
          <a:ln w="38100">
            <a:solidFill>
              <a:srgbClr val="00ACEA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E17671-7F9D-45B1-8F84-9C170957ECCC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8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806915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6916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6917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6918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6919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6920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6921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6922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6923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6924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6925" name="AutoShape 13"/>
          <p:cNvCxnSpPr>
            <a:cxnSpLocks noChangeShapeType="1"/>
            <a:stCxn id="806915" idx="3"/>
            <a:endCxn id="806916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6926" name="AutoShape 14"/>
          <p:cNvCxnSpPr>
            <a:cxnSpLocks noChangeShapeType="1"/>
            <a:stCxn id="806916" idx="3"/>
            <a:endCxn id="806918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6927" name="AutoShape 15"/>
          <p:cNvCxnSpPr>
            <a:cxnSpLocks noChangeShapeType="1"/>
            <a:stCxn id="806918" idx="3"/>
            <a:endCxn id="806922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6928" name="AutoShape 16"/>
          <p:cNvCxnSpPr>
            <a:cxnSpLocks noChangeShapeType="1"/>
            <a:stCxn id="806918" idx="5"/>
            <a:endCxn id="806923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6929" name="AutoShape 17"/>
          <p:cNvCxnSpPr>
            <a:cxnSpLocks noChangeShapeType="1"/>
            <a:stCxn id="806916" idx="5"/>
            <a:endCxn id="806919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6930" name="AutoShape 18"/>
          <p:cNvCxnSpPr>
            <a:cxnSpLocks noChangeShapeType="1"/>
            <a:stCxn id="806919" idx="3"/>
            <a:endCxn id="806924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6931" name="AutoShape 19"/>
          <p:cNvCxnSpPr>
            <a:cxnSpLocks noChangeShapeType="1"/>
            <a:stCxn id="806915" idx="5"/>
            <a:endCxn id="806917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6932" name="AutoShape 20"/>
          <p:cNvCxnSpPr>
            <a:cxnSpLocks noChangeShapeType="1"/>
            <a:stCxn id="806917" idx="5"/>
            <a:endCxn id="806921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6933" name="AutoShape 21"/>
          <p:cNvCxnSpPr>
            <a:cxnSpLocks noChangeShapeType="1"/>
            <a:stCxn id="806920" idx="7"/>
            <a:endCxn id="806917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6934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6935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6936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6937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6938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6939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6940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6941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6942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6943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6944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F9861-BC91-4FCF-8F15-7BD1D19B045E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6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600" b="1" spc="-15" dirty="0" err="1">
                <a:latin typeface="Times New Roman"/>
                <a:cs typeface="Times New Roman"/>
              </a:rPr>
              <a:t>Heapsort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>
              <a:spcBef>
                <a:spcPts val="1200"/>
              </a:spcBef>
              <a:buFont typeface="Times New Roman"/>
              <a:buChar char="•"/>
            </a:pPr>
            <a:r>
              <a:rPr lang="en-US" sz="3600" spc="-15" dirty="0">
                <a:latin typeface="Times New Roman"/>
                <a:cs typeface="Times New Roman"/>
              </a:rPr>
              <a:t>Heap</a:t>
            </a:r>
          </a:p>
          <a:p>
            <a:pPr marL="457200">
              <a:spcBef>
                <a:spcPts val="1200"/>
              </a:spcBef>
              <a:buFont typeface="Times New Roman"/>
              <a:buChar char="•"/>
            </a:pPr>
            <a:r>
              <a:rPr lang="en-US" sz="3600" spc="-15" dirty="0">
                <a:latin typeface="Times New Roman"/>
                <a:cs typeface="Times New Roman"/>
              </a:rPr>
              <a:t>Heap properties</a:t>
            </a:r>
          </a:p>
          <a:p>
            <a:pPr marL="457200">
              <a:spcBef>
                <a:spcPts val="1200"/>
              </a:spcBef>
              <a:buFont typeface="Times New Roman"/>
              <a:buChar char="•"/>
            </a:pPr>
            <a:r>
              <a:rPr lang="en-US" sz="3600" spc="-15" dirty="0">
                <a:latin typeface="Times New Roman"/>
                <a:cs typeface="Times New Roman"/>
              </a:rPr>
              <a:t>Heap operations</a:t>
            </a:r>
          </a:p>
          <a:p>
            <a:pPr marL="457200">
              <a:spcBef>
                <a:spcPts val="1200"/>
              </a:spcBef>
              <a:buFont typeface="Times New Roman"/>
              <a:buChar char="•"/>
            </a:pPr>
            <a:r>
              <a:rPr lang="en-US" sz="3600" spc="-15" dirty="0">
                <a:latin typeface="Times New Roman"/>
                <a:cs typeface="Times New Roman"/>
              </a:rPr>
              <a:t>Worst-case analysis</a:t>
            </a:r>
          </a:p>
          <a:p>
            <a:pPr marL="457200">
              <a:spcBef>
                <a:spcPts val="1200"/>
              </a:spcBef>
              <a:buFont typeface="Times New Roman"/>
              <a:buChar char="•"/>
            </a:pPr>
            <a:r>
              <a:rPr lang="en-US" sz="3600" spc="-15" dirty="0">
                <a:latin typeface="Times New Roman"/>
                <a:cs typeface="Times New Roman"/>
              </a:rPr>
              <a:t>Application</a:t>
            </a:r>
            <a:r>
              <a:rPr lang="en-US" sz="3600" spc="-15">
                <a:latin typeface="Times New Roman"/>
                <a:cs typeface="Times New Roman"/>
              </a:rPr>
              <a:t>: priority </a:t>
            </a:r>
            <a:r>
              <a:rPr lang="en-US" sz="3600" spc="-15" dirty="0">
                <a:latin typeface="Times New Roman"/>
                <a:cs typeface="Times New Roman"/>
              </a:rPr>
              <a:t>queue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CA7F4-50EF-47A2-8311-3D1C3FDA4B67}" type="datetime1">
              <a:rPr lang="en-US" smtClean="0"/>
              <a:t>2/13/2018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David Luebke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4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807939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7940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7941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7942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7943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7944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7945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7946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7947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7948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7949" name="AutoShape 13"/>
          <p:cNvCxnSpPr>
            <a:cxnSpLocks noChangeShapeType="1"/>
            <a:stCxn id="807939" idx="3"/>
            <a:endCxn id="807940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7950" name="AutoShape 14"/>
          <p:cNvCxnSpPr>
            <a:cxnSpLocks noChangeShapeType="1"/>
            <a:stCxn id="807940" idx="3"/>
            <a:endCxn id="807942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7951" name="AutoShape 15"/>
          <p:cNvCxnSpPr>
            <a:cxnSpLocks noChangeShapeType="1"/>
            <a:stCxn id="807942" idx="3"/>
            <a:endCxn id="807946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7952" name="AutoShape 16"/>
          <p:cNvCxnSpPr>
            <a:cxnSpLocks noChangeShapeType="1"/>
            <a:stCxn id="807942" idx="5"/>
            <a:endCxn id="807947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7953" name="AutoShape 17"/>
          <p:cNvCxnSpPr>
            <a:cxnSpLocks noChangeShapeType="1"/>
            <a:stCxn id="807940" idx="5"/>
            <a:endCxn id="807943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7954" name="AutoShape 18"/>
          <p:cNvCxnSpPr>
            <a:cxnSpLocks noChangeShapeType="1"/>
            <a:stCxn id="807943" idx="3"/>
            <a:endCxn id="807948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7955" name="AutoShape 19"/>
          <p:cNvCxnSpPr>
            <a:cxnSpLocks noChangeShapeType="1"/>
            <a:stCxn id="807939" idx="5"/>
            <a:endCxn id="807941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7956" name="AutoShape 20"/>
          <p:cNvCxnSpPr>
            <a:cxnSpLocks noChangeShapeType="1"/>
            <a:stCxn id="807941" idx="5"/>
            <a:endCxn id="807945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7957" name="AutoShape 21"/>
          <p:cNvCxnSpPr>
            <a:cxnSpLocks noChangeShapeType="1"/>
            <a:stCxn id="807944" idx="7"/>
            <a:endCxn id="807941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7958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7959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7960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7961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7962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7963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7964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7965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7966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7967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807968" name="Rectangle 32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3CBF5B-5568-4C82-8B96-4632535523DC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55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808963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8964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8965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8966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8967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8968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8969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8970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8971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8972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8973" name="AutoShape 13"/>
          <p:cNvCxnSpPr>
            <a:cxnSpLocks noChangeShapeType="1"/>
            <a:stCxn id="808963" idx="3"/>
            <a:endCxn id="808964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8974" name="AutoShape 14"/>
          <p:cNvCxnSpPr>
            <a:cxnSpLocks noChangeShapeType="1"/>
            <a:stCxn id="808964" idx="3"/>
            <a:endCxn id="808966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8975" name="AutoShape 15"/>
          <p:cNvCxnSpPr>
            <a:cxnSpLocks noChangeShapeType="1"/>
            <a:stCxn id="808966" idx="3"/>
            <a:endCxn id="808970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8976" name="AutoShape 16"/>
          <p:cNvCxnSpPr>
            <a:cxnSpLocks noChangeShapeType="1"/>
            <a:stCxn id="808966" idx="5"/>
            <a:endCxn id="808971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8977" name="AutoShape 17"/>
          <p:cNvCxnSpPr>
            <a:cxnSpLocks noChangeShapeType="1"/>
            <a:stCxn id="808964" idx="5"/>
            <a:endCxn id="808967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8978" name="AutoShape 18"/>
          <p:cNvCxnSpPr>
            <a:cxnSpLocks noChangeShapeType="1"/>
            <a:stCxn id="808967" idx="3"/>
            <a:endCxn id="808972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8979" name="AutoShape 19"/>
          <p:cNvCxnSpPr>
            <a:cxnSpLocks noChangeShapeType="1"/>
            <a:stCxn id="808963" idx="5"/>
            <a:endCxn id="808965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8980" name="AutoShape 20"/>
          <p:cNvCxnSpPr>
            <a:cxnSpLocks noChangeShapeType="1"/>
            <a:stCxn id="808965" idx="5"/>
            <a:endCxn id="808969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8981" name="AutoShape 21"/>
          <p:cNvCxnSpPr>
            <a:cxnSpLocks noChangeShapeType="1"/>
            <a:stCxn id="808968" idx="7"/>
            <a:endCxn id="808965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8982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8983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8984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8985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8986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8987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8988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8989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8990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8991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8992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A8F99-55AD-4062-B36A-3C8D1E286415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6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Heapify(): Informal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Aside from the recursive call, what is the run time of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Heapify</a:t>
            </a:r>
            <a:r>
              <a:rPr lang="en-US" b="1" i="1" dirty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i="1" dirty="0">
                <a:solidFill>
                  <a:schemeClr val="accent1"/>
                </a:solidFill>
              </a:rPr>
              <a:t>?</a:t>
            </a:r>
          </a:p>
          <a:p>
            <a:r>
              <a:rPr lang="en-US" i="1" dirty="0">
                <a:solidFill>
                  <a:schemeClr val="accent1"/>
                </a:solidFill>
              </a:rPr>
              <a:t>What is the max number of times that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Heapify</a:t>
            </a:r>
            <a:r>
              <a:rPr lang="en-US" b="1" i="1" dirty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i="1" dirty="0">
                <a:solidFill>
                  <a:schemeClr val="accent1"/>
                </a:solidFill>
              </a:rPr>
              <a:t> is called recursively?</a:t>
            </a:r>
          </a:p>
          <a:p>
            <a:r>
              <a:rPr lang="en-US" i="1" dirty="0">
                <a:solidFill>
                  <a:schemeClr val="accent1"/>
                </a:solidFill>
              </a:rPr>
              <a:t>What is the worst-case run time of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Heapify</a:t>
            </a:r>
            <a:r>
              <a:rPr lang="en-US" b="1" i="1" dirty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i="1" dirty="0">
                <a:solidFill>
                  <a:schemeClr val="accent1"/>
                </a:solidFill>
              </a:rPr>
              <a:t> on a heap of size </a:t>
            </a:r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F3C6D5-7827-478D-A499-B9FC717FF9C1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Heapify(): Formal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Fixing up relationships between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 takes </a:t>
            </a:r>
            <a:r>
              <a:rPr lang="en-US" dirty="0">
                <a:sym typeface="Symbol" pitchFamily="18" charset="2"/>
              </a:rPr>
              <a:t>(1) time</a:t>
            </a:r>
          </a:p>
          <a:p>
            <a:r>
              <a:rPr lang="en-US" i="1" dirty="0">
                <a:solidFill>
                  <a:schemeClr val="accent1"/>
                </a:solidFill>
              </a:rPr>
              <a:t>If the heap at </a:t>
            </a:r>
            <a:r>
              <a:rPr lang="en-US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chemeClr val="accent1"/>
                </a:solidFill>
              </a:rPr>
              <a:t> has </a:t>
            </a:r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solidFill>
                  <a:schemeClr val="accent1"/>
                </a:solidFill>
              </a:rPr>
              <a:t> elements, how many elements can the </a:t>
            </a:r>
            <a:r>
              <a:rPr lang="en-US" i="1" dirty="0" err="1">
                <a:solidFill>
                  <a:schemeClr val="accent1"/>
                </a:solidFill>
              </a:rPr>
              <a:t>subtrees</a:t>
            </a:r>
            <a:r>
              <a:rPr lang="en-US" i="1" dirty="0">
                <a:solidFill>
                  <a:schemeClr val="accent1"/>
                </a:solidFill>
              </a:rPr>
              <a:t> at </a:t>
            </a:r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dirty="0">
                <a:solidFill>
                  <a:schemeClr val="accent1"/>
                </a:solidFill>
              </a:rPr>
              <a:t> or </a:t>
            </a:r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dirty="0">
                <a:solidFill>
                  <a:schemeClr val="accent1"/>
                </a:solidFill>
              </a:rPr>
              <a:t> have </a:t>
            </a:r>
            <a:r>
              <a:rPr lang="en-US" i="1">
                <a:solidFill>
                  <a:schemeClr val="accent1"/>
                </a:solidFill>
              </a:rPr>
              <a:t>at most? </a:t>
            </a:r>
            <a:endParaRPr lang="en-US" i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Draw it</a:t>
            </a:r>
          </a:p>
          <a:p>
            <a:r>
              <a:rPr lang="en-US" dirty="0"/>
              <a:t>Answer: 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/3 (worst case: bottom row 1/2 full)</a:t>
            </a:r>
          </a:p>
          <a:p>
            <a:r>
              <a:rPr lang="en-US" dirty="0"/>
              <a:t>So run time taken by </a:t>
            </a:r>
            <a:r>
              <a:rPr lang="en-US" b="1" dirty="0" err="1">
                <a:latin typeface="Courier New" pitchFamily="49" charset="0"/>
              </a:rPr>
              <a:t>Heapify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is given by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(2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/3) + (1)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Based on slides by David </a:t>
            </a:r>
            <a:r>
              <a:rPr lang="en-US" dirty="0" err="1"/>
              <a:t>Luebke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7EA761-6D98-4A27-AC5F-6051BDA1ADCF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25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Heapify</a:t>
            </a:r>
            <a:r>
              <a:rPr lang="en-US" dirty="0"/>
              <a:t>(): Formal (cont’d)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we have </a:t>
            </a:r>
          </a:p>
          <a:p>
            <a:pPr>
              <a:buFont typeface="Monotype Sorts" pitchFamily="2" charset="2"/>
              <a:buNone/>
            </a:pPr>
            <a:r>
              <a:rPr lang="en-US" i="1" dirty="0"/>
              <a:t>		T</a:t>
            </a:r>
            <a:r>
              <a:rPr lang="en-US" dirty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(2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/3) + (1) </a:t>
            </a:r>
          </a:p>
          <a:p>
            <a:r>
              <a:rPr lang="en-US" dirty="0">
                <a:sym typeface="Symbol" pitchFamily="18" charset="2"/>
              </a:rPr>
              <a:t>By case 2 of the Master Theorem,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sym typeface="Symbol" pitchFamily="18" charset="2"/>
              </a:rPr>
              <a:t>		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i="1" dirty="0">
                <a:sym typeface="Symbol" pitchFamily="18" charset="2"/>
              </a:rPr>
              <a:t>O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lg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</a:t>
            </a:r>
          </a:p>
          <a:p>
            <a:r>
              <a:rPr lang="en-US" dirty="0">
                <a:sym typeface="Symbol" pitchFamily="18" charset="2"/>
              </a:rPr>
              <a:t>Thus, </a:t>
            </a:r>
            <a:r>
              <a:rPr lang="en-US" b="1" dirty="0" err="1">
                <a:latin typeface="Courier New" pitchFamily="49" charset="0"/>
              </a:rPr>
              <a:t>Heapify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takes logarithmic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1BEE6C-8941-4F75-8B2E-4C368DD8E1A1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9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Operations: BuildHeap()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build a heap in a bottom-up manner by running </a:t>
            </a:r>
            <a:r>
              <a:rPr lang="en-US" b="1" dirty="0" err="1">
                <a:latin typeface="Courier New" pitchFamily="49" charset="0"/>
              </a:rPr>
              <a:t>Heapify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on successive </a:t>
            </a:r>
            <a:r>
              <a:rPr lang="en-US" dirty="0" err="1"/>
              <a:t>subarrays</a:t>
            </a:r>
            <a:endParaRPr lang="en-US" dirty="0"/>
          </a:p>
          <a:p>
            <a:pPr lvl="1"/>
            <a:r>
              <a:rPr lang="en-US" dirty="0"/>
              <a:t>Fact: for array of length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, all elements in range </a:t>
            </a:r>
            <a:br>
              <a:rPr lang="en-US" dirty="0"/>
            </a:br>
            <a:r>
              <a:rPr lang="en-US" dirty="0"/>
              <a:t>A[</a:t>
            </a:r>
            <a:r>
              <a:rPr lang="en-US" dirty="0">
                <a:sym typeface="Symbol" pitchFamily="18" charset="2"/>
              </a:rPr>
              <a:t>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/2</a:t>
            </a:r>
            <a:r>
              <a:rPr lang="en-US" dirty="0">
                <a:sym typeface="Symbol" pitchFamily="18" charset="2"/>
              </a:rPr>
              <a:t></a:t>
            </a:r>
            <a:r>
              <a:rPr lang="en-US" dirty="0"/>
              <a:t> + 1 ..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] are heaps (</a:t>
            </a:r>
            <a:r>
              <a:rPr lang="en-US" i="1" dirty="0">
                <a:solidFill>
                  <a:schemeClr val="accent1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So: </a:t>
            </a:r>
          </a:p>
          <a:p>
            <a:pPr lvl="2"/>
            <a:r>
              <a:rPr lang="en-US" dirty="0"/>
              <a:t>Walk backwards through the array from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/2 to 1, calling </a:t>
            </a:r>
            <a:r>
              <a:rPr lang="en-US" b="1" dirty="0" err="1">
                <a:latin typeface="Courier New" pitchFamily="49" charset="0"/>
              </a:rPr>
              <a:t>Heapify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on each node.</a:t>
            </a:r>
          </a:p>
          <a:p>
            <a:pPr lvl="2"/>
            <a:r>
              <a:rPr lang="en-US" dirty="0"/>
              <a:t>Order of processing guarantees that the children of node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are heaps when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is processed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C7395-ECFB-46B8-ABF3-7AE0C8741FBE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8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BuildHeap()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130660"/>
            <a:ext cx="8727141" cy="52023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// given an unsorted array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Courier New" pitchFamily="49" charset="0"/>
              </a:rPr>
              <a:t>, make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a</a:t>
            </a:r>
            <a:r>
              <a:rPr lang="en-US" sz="2400" b="1" dirty="0">
                <a:latin typeface="Courier New" pitchFamily="49" charset="0"/>
              </a:rPr>
              <a:t> heap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 err="1">
                <a:latin typeface="Courier New" pitchFamily="49" charset="0"/>
              </a:rPr>
              <a:t>BuildHeap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</a:rPr>
              <a:t>heap_size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Courier New" pitchFamily="49" charset="0"/>
              </a:rPr>
              <a:t>) = length(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for 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dirty="0">
                <a:sym typeface="Symbol" pitchFamily="18" charset="2"/>
              </a:rPr>
              <a:t></a:t>
            </a:r>
            <a:r>
              <a:rPr lang="en-US" sz="2400" b="1" dirty="0">
                <a:latin typeface="Courier New" pitchFamily="49" charset="0"/>
              </a:rPr>
              <a:t>length[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Courier New" pitchFamily="49" charset="0"/>
              </a:rPr>
              <a:t>]/2</a:t>
            </a:r>
            <a:r>
              <a:rPr lang="en-US" sz="2400" dirty="0">
                <a:sym typeface="Symbol" pitchFamily="18" charset="2"/>
              </a:rPr>
              <a:t>  </a:t>
            </a:r>
            <a:r>
              <a:rPr lang="en-US" sz="2400" b="1" dirty="0" err="1">
                <a:latin typeface="Courier New" pitchFamily="49" charset="0"/>
                <a:sym typeface="Symbol" pitchFamily="18" charset="2"/>
              </a:rPr>
              <a:t>downto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 1)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		</a:t>
            </a:r>
            <a:r>
              <a:rPr lang="en-US" sz="2400" b="1" dirty="0" err="1">
                <a:latin typeface="Courier New" pitchFamily="49" charset="0"/>
                <a:sym typeface="Symbol" pitchFamily="18" charset="2"/>
              </a:rPr>
              <a:t>Heapify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,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71E2A-4FF1-4DDE-B992-A018CED7BE2A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60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 through example</a:t>
            </a:r>
            <a:br>
              <a:rPr lang="en-US"/>
            </a:br>
            <a:r>
              <a:rPr lang="en-US"/>
              <a:t>A = {4, 1, 3, 2, 16, 9, 10, 14, 8, 7}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31769-367D-4143-B50C-E53CEBE2E80F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33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BuildHeap()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call to </a:t>
            </a:r>
            <a:r>
              <a:rPr lang="en-US" b="1" dirty="0" err="1">
                <a:latin typeface="Courier New" pitchFamily="49" charset="0"/>
              </a:rPr>
              <a:t>Heapify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takes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 time</a:t>
            </a:r>
          </a:p>
          <a:p>
            <a:r>
              <a:rPr lang="en-US" dirty="0"/>
              <a:t>There are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 such calls (specifically, </a:t>
            </a:r>
            <a:r>
              <a:rPr lang="en-US" dirty="0">
                <a:sym typeface="Symbol" pitchFamily="18" charset="2"/>
              </a:rPr>
              <a:t>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/2</a:t>
            </a:r>
            <a:r>
              <a:rPr lang="en-US" dirty="0">
                <a:sym typeface="Symbol" pitchFamily="18" charset="2"/>
              </a:rPr>
              <a:t></a:t>
            </a:r>
            <a:r>
              <a:rPr lang="en-US" dirty="0"/>
              <a:t>)</a:t>
            </a:r>
          </a:p>
          <a:p>
            <a:r>
              <a:rPr lang="en-US" dirty="0"/>
              <a:t>Thus the running time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Is this a correct asymptotic upper bound?</a:t>
            </a:r>
            <a:endParaRPr lang="en-US" i="1" dirty="0"/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Is this an asymptotically tight bound?</a:t>
            </a:r>
            <a:endParaRPr lang="en-US" i="1" dirty="0"/>
          </a:p>
          <a:p>
            <a:r>
              <a:rPr lang="en-US" dirty="0"/>
              <a:t>A tighter bound is </a:t>
            </a:r>
            <a:r>
              <a:rPr lang="en-US" i="1" dirty="0"/>
              <a:t>O(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 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How can this be?  Is there a flaw in the above reasoning?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4C99CA-4FBE-4C5A-8480-1F33DAAC398E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BuildHeap(): Tight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715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</a:t>
                </a:r>
                <a:r>
                  <a:rPr lang="en-US" b="1" dirty="0" err="1">
                    <a:latin typeface="Courier New" pitchFamily="49" charset="0"/>
                  </a:rPr>
                  <a:t>Heapify</a:t>
                </a:r>
                <a:r>
                  <a:rPr lang="en-US" b="1" dirty="0">
                    <a:latin typeface="Courier New" pitchFamily="49" charset="0"/>
                  </a:rPr>
                  <a:t>()</a:t>
                </a:r>
                <a:r>
                  <a:rPr lang="en-US" dirty="0"/>
                  <a:t> a </a:t>
                </a:r>
                <a:r>
                  <a:rPr lang="en-US" dirty="0" err="1"/>
                  <a:t>subtree</a:t>
                </a:r>
                <a:r>
                  <a:rPr lang="en-US" dirty="0"/>
                  <a:t> takes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/>
                  <a:t>) time where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/>
                  <a:t> is the height of the </a:t>
                </a:r>
                <a:r>
                  <a:rPr lang="en-US" dirty="0" err="1"/>
                  <a:t>subtree</a:t>
                </a:r>
                <a:endParaRPr lang="en-US" dirty="0"/>
              </a:p>
              <a:p>
                <a:pPr lvl="1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/>
                  <a:t> =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:r>
                  <a:rPr lang="en-US" dirty="0" err="1"/>
                  <a:t>lg</a:t>
                </a:r>
                <a:r>
                  <a:rPr lang="en-US" dirty="0"/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),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= # nodes in </a:t>
                </a:r>
                <a:r>
                  <a:rPr lang="en-US" dirty="0" err="1"/>
                  <a:t>subtree</a:t>
                </a:r>
                <a:endParaRPr lang="en-US" dirty="0"/>
              </a:p>
              <a:p>
                <a:pPr lvl="1"/>
                <a:r>
                  <a:rPr lang="en-US" dirty="0"/>
                  <a:t>The heights of most </a:t>
                </a:r>
                <a:r>
                  <a:rPr lang="en-US" dirty="0" err="1"/>
                  <a:t>subtrees</a:t>
                </a:r>
                <a:r>
                  <a:rPr lang="en-US" dirty="0"/>
                  <a:t> are small</a:t>
                </a:r>
              </a:p>
              <a:p>
                <a:r>
                  <a:rPr lang="en-US" dirty="0"/>
                  <a:t>Fact: an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-element heap has at most </a:t>
                </a:r>
                <a:r>
                  <a:rPr lang="en-US" dirty="0">
                    <a:sym typeface="Symbol" pitchFamily="18" charset="2"/>
                  </a:rPr>
                  <a:t>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dirty="0">
                    <a:sym typeface="Symbol" pitchFamily="18" charset="2"/>
                  </a:rPr>
                  <a:t>/2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h</a:t>
                </a:r>
                <a:r>
                  <a:rPr lang="en-US" baseline="30000" dirty="0">
                    <a:sym typeface="Symbol" pitchFamily="18" charset="2"/>
                  </a:rPr>
                  <a:t>+1</a:t>
                </a:r>
                <a:r>
                  <a:rPr lang="en-US" dirty="0">
                    <a:sym typeface="Symbol" pitchFamily="18" charset="2"/>
                  </a:rPr>
                  <a:t> nodes of height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r>
                  <a:rPr lang="en-US" dirty="0">
                    <a:sym typeface="Symbol" pitchFamily="18" charset="2"/>
                  </a:rPr>
                  <a:t>CLRS 6.3 uses this fact to prove that </a:t>
                </a:r>
                <a:r>
                  <a:rPr lang="en-US" b="1" dirty="0" err="1">
                    <a:latin typeface="Courier New" pitchFamily="49" charset="0"/>
                    <a:sym typeface="Symbol" pitchFamily="18" charset="2"/>
                  </a:rPr>
                  <a:t>BuildHeap</a:t>
                </a:r>
                <a:r>
                  <a:rPr lang="en-US" b="1" dirty="0">
                    <a:latin typeface="Courier New" pitchFamily="49" charset="0"/>
                    <a:sym typeface="Symbol" pitchFamily="18" charset="2"/>
                  </a:rPr>
                  <a:t>()</a:t>
                </a:r>
                <a:r>
                  <a:rPr lang="en-US" dirty="0">
                    <a:sym typeface="Symbol" pitchFamily="18" charset="2"/>
                  </a:rPr>
                  <a:t> takes </a:t>
                </a:r>
                <a:r>
                  <a:rPr lang="en-US" i="1" dirty="0">
                    <a:sym typeface="Symbol" pitchFamily="18" charset="2"/>
                  </a:rPr>
                  <a:t>O</a:t>
                </a:r>
                <a:r>
                  <a:rPr lang="en-US" dirty="0">
                    <a:sym typeface="Symbol" pitchFamily="18" charset="2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dirty="0">
                    <a:sym typeface="Symbol" pitchFamily="18" charset="2"/>
                  </a:rPr>
                  <a:t>) time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sym typeface="Symbol" pitchFamily="18" charset="2"/>
                          </a:rPr>
                          <m:t>h</m:t>
                        </m:r>
                        <m:r>
                          <a:rPr lang="pt-BR" i="1" smtClean="0">
                            <a:latin typeface="Cambria Math"/>
                            <a:sym typeface="Symbol" pitchFamily="18" charset="2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/>
                            <a:sym typeface="Symbol"/>
                          </a:rPr>
                          <m:t></m:t>
                        </m:r>
                      </m:sup>
                      <m:e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sym typeface="Symbol" pitchFamily="18" charset="2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  <m:r>
                              <a:rPr lang="en-US" b="0" i="1" baseline="30000" smtClean="0">
                                <a:latin typeface="Cambria Math"/>
                                <a:sym typeface="Symbol" pitchFamily="18" charset="2"/>
                              </a:rPr>
                              <m:t>h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>
                    <a:sym typeface="Symbol" pitchFamily="18" charset="2"/>
                  </a:rPr>
                  <a:t> = 2</a:t>
                </a:r>
              </a:p>
            </p:txBody>
          </p:sp>
        </mc:Choice>
        <mc:Fallback xmlns="">
          <p:sp>
            <p:nvSpPr>
              <p:cNvPr id="817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28" t="-1641" r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8F93BC-415E-49CC-B89E-82C802AAA3DA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3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Revisited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talked about two algorithms to sort an array of numbers</a:t>
            </a:r>
          </a:p>
          <a:p>
            <a:pPr lvl="1"/>
            <a:r>
              <a:rPr lang="en-US" dirty="0"/>
              <a:t>What is the advantage of merge sort?</a:t>
            </a:r>
          </a:p>
          <a:p>
            <a:pPr lvl="2"/>
            <a:r>
              <a:rPr lang="en-US" dirty="0"/>
              <a:t>Answer: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worst-case running time</a:t>
            </a:r>
          </a:p>
          <a:p>
            <a:pPr lvl="1"/>
            <a:r>
              <a:rPr lang="en-US" dirty="0"/>
              <a:t>What is the advantage of insertion sort?</a:t>
            </a:r>
          </a:p>
          <a:p>
            <a:pPr lvl="2"/>
            <a:r>
              <a:rPr lang="en-US" dirty="0"/>
              <a:t>Answer: sorts in place</a:t>
            </a:r>
          </a:p>
          <a:p>
            <a:pPr lvl="2"/>
            <a:r>
              <a:rPr lang="en-US" dirty="0"/>
              <a:t>Also: When array “nearly sorted”, runs fast in practice</a:t>
            </a:r>
          </a:p>
          <a:p>
            <a:r>
              <a:rPr lang="en-US" dirty="0"/>
              <a:t>Next on the agenda: </a:t>
            </a:r>
            <a:r>
              <a:rPr lang="en-US" i="1" dirty="0">
                <a:solidFill>
                  <a:schemeClr val="tx2"/>
                </a:solidFill>
              </a:rPr>
              <a:t>Heapsort</a:t>
            </a:r>
          </a:p>
          <a:p>
            <a:pPr lvl="1"/>
            <a:r>
              <a:rPr lang="en-US" dirty="0"/>
              <a:t>Combines advantages of both previous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F33358-7AE2-4C99-878A-70D5D0821A48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7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b="1" dirty="0" err="1">
                <a:latin typeface="Courier New" pitchFamily="49" charset="0"/>
              </a:rPr>
              <a:t>BuildHeap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,  an in-place sorting algorithm is easily constructed:</a:t>
            </a:r>
          </a:p>
          <a:p>
            <a:pPr lvl="1"/>
            <a:r>
              <a:rPr lang="en-US" dirty="0"/>
              <a:t>Maximum element is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[1]</a:t>
            </a:r>
          </a:p>
          <a:p>
            <a:pPr lvl="1"/>
            <a:r>
              <a:rPr lang="en-US" dirty="0"/>
              <a:t>Discard by swapping with element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Decrement </a:t>
            </a:r>
            <a:r>
              <a:rPr lang="en-US" dirty="0" err="1"/>
              <a:t>heap_size</a:t>
            </a:r>
            <a:r>
              <a:rPr lang="en-US" dirty="0"/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]</a:t>
            </a:r>
          </a:p>
          <a:p>
            <a:pPr lvl="2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] now contains correct value</a:t>
            </a:r>
          </a:p>
          <a:p>
            <a:pPr lvl="1"/>
            <a:r>
              <a:rPr lang="en-US" dirty="0"/>
              <a:t>Restore heap property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[1] by calling </a:t>
            </a:r>
            <a:r>
              <a:rPr lang="en-US" b="1" dirty="0" err="1">
                <a:latin typeface="Courier New" pitchFamily="49" charset="0"/>
              </a:rPr>
              <a:t>Heapify</a:t>
            </a:r>
            <a:r>
              <a:rPr lang="en-US" b="1" dirty="0">
                <a:latin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Repeat, always swapping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[1]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</a:t>
            </a:r>
            <a:r>
              <a:rPr lang="en-US" dirty="0" err="1"/>
              <a:t>heap_size</a:t>
            </a:r>
            <a:r>
              <a:rPr lang="en-US" dirty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)]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98E500-61E4-49DE-86F3-BBCC7517FA15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21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sz="2400" b="1" dirty="0" err="1">
                <a:latin typeface="Courier New" pitchFamily="49" charset="0"/>
              </a:rPr>
              <a:t>Heapsort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</a:rPr>
              <a:t>BuildHeap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for 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length(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Courier New" pitchFamily="49" charset="0"/>
              </a:rPr>
              <a:t>) </a:t>
            </a:r>
            <a:r>
              <a:rPr lang="en-US" sz="2400" b="1" dirty="0" err="1">
                <a:latin typeface="Courier New" pitchFamily="49" charset="0"/>
              </a:rPr>
              <a:t>downto</a:t>
            </a:r>
            <a:r>
              <a:rPr lang="en-US" sz="2400" b="1" dirty="0">
                <a:latin typeface="Courier New" pitchFamily="49" charset="0"/>
              </a:rPr>
              <a:t> 2)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{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	Swap(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Courier New" pitchFamily="49" charset="0"/>
              </a:rPr>
              <a:t>[1],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Courier New" pitchFamily="49" charset="0"/>
              </a:rPr>
              <a:t>[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]);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</a:rPr>
              <a:t>heap_size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Courier New" pitchFamily="49" charset="0"/>
              </a:rPr>
              <a:t>) -= 1;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</a:rPr>
              <a:t>Heapify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Courier New" pitchFamily="49" charset="0"/>
              </a:rPr>
              <a:t>, 1);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}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2CDBFE-DDFF-43D9-A811-BB8A26699E2E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74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Heapsort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call to </a:t>
            </a:r>
            <a:r>
              <a:rPr lang="en-US" b="1" dirty="0" err="1">
                <a:latin typeface="Courier New" pitchFamily="49" charset="0"/>
              </a:rPr>
              <a:t>BuildHeap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takes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 time </a:t>
            </a:r>
          </a:p>
          <a:p>
            <a:r>
              <a:rPr lang="en-US" dirty="0"/>
              <a:t>Each of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- 1 calls to </a:t>
            </a:r>
            <a:r>
              <a:rPr lang="en-US" b="1" dirty="0" err="1">
                <a:latin typeface="Courier New" pitchFamily="49" charset="0"/>
              </a:rPr>
              <a:t>Heapify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takes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 time</a:t>
            </a:r>
          </a:p>
          <a:p>
            <a:r>
              <a:rPr lang="en-US" dirty="0"/>
              <a:t>Thus the total time taken by </a:t>
            </a:r>
            <a:r>
              <a:rPr lang="en-US" b="1" dirty="0" err="1">
                <a:latin typeface="Courier New" pitchFamily="49" charset="0"/>
              </a:rPr>
              <a:t>HeapSort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 +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- 1)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 +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3A2F32-9B42-46E2-8A8A-4E037EDBCB77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1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Queues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Heapsort</a:t>
            </a:r>
            <a:r>
              <a:rPr lang="en-US" dirty="0"/>
              <a:t> is a nice algorithm, but in practice Quicksort usually wins</a:t>
            </a:r>
          </a:p>
          <a:p>
            <a:r>
              <a:rPr lang="en-US" dirty="0"/>
              <a:t>But the heap data structure is incredibly useful for implementing </a:t>
            </a:r>
            <a:r>
              <a:rPr lang="en-US" i="1" dirty="0">
                <a:solidFill>
                  <a:schemeClr val="tx2"/>
                </a:solidFill>
              </a:rPr>
              <a:t>priority queues</a:t>
            </a:r>
            <a:endParaRPr lang="en-US" dirty="0"/>
          </a:p>
          <a:p>
            <a:pPr lvl="1"/>
            <a:r>
              <a:rPr lang="en-US" dirty="0"/>
              <a:t>A data structure for maintaining a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of elements, each with an associated value or </a:t>
            </a:r>
            <a:r>
              <a:rPr lang="en-US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Supports the operations </a:t>
            </a:r>
            <a:r>
              <a:rPr lang="en-US" b="1" dirty="0">
                <a:latin typeface="Courier New" pitchFamily="49" charset="0"/>
              </a:rPr>
              <a:t>Insert()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Maximum()</a:t>
            </a:r>
            <a:r>
              <a:rPr lang="en-US" dirty="0"/>
              <a:t>, and </a:t>
            </a:r>
            <a:r>
              <a:rPr lang="en-US" b="1" dirty="0" err="1">
                <a:latin typeface="Courier New" pitchFamily="49" charset="0"/>
              </a:rPr>
              <a:t>ExtractMax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</a:rPr>
              <a:t>What might a priority queue be useful for?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E45767-A306-4FF0-AA45-57476B43C629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47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 Operations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Insert(</a:t>
            </a:r>
            <a:r>
              <a:rPr lang="en-US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r>
              <a:rPr lang="en-US" dirty="0"/>
              <a:t> inserts the element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into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b="1" dirty="0">
                <a:solidFill>
                  <a:schemeClr val="tx2"/>
                </a:solidFill>
              </a:rPr>
              <a:t>Maximum(</a:t>
            </a:r>
            <a:r>
              <a:rPr lang="en-US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r>
              <a:rPr lang="en-US" dirty="0"/>
              <a:t> returns the element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with the maximum key</a:t>
            </a:r>
          </a:p>
          <a:p>
            <a:r>
              <a:rPr lang="en-US" b="1" dirty="0" err="1">
                <a:solidFill>
                  <a:schemeClr val="tx2"/>
                </a:solidFill>
              </a:rPr>
              <a:t>ExtractMax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r>
              <a:rPr lang="en-US" dirty="0"/>
              <a:t> removes and returns the element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with the maximum key</a:t>
            </a:r>
          </a:p>
          <a:p>
            <a:r>
              <a:rPr lang="en-US" i="1" dirty="0">
                <a:solidFill>
                  <a:schemeClr val="accent1"/>
                </a:solidFill>
              </a:rPr>
              <a:t>How could we implement these operations using a heap?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0449C8-DC68-4AA4-8B1D-1DAB2F405BD7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18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Priority Queues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Insert(A, key)    // what’s running time?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</a:rPr>
              <a:t>heap_size</a:t>
            </a:r>
            <a:r>
              <a:rPr lang="en-US" sz="2400" b="1" dirty="0">
                <a:latin typeface="Courier New" pitchFamily="49" charset="0"/>
              </a:rPr>
              <a:t>[A] ++;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heap_size</a:t>
            </a:r>
            <a:r>
              <a:rPr lang="en-US" sz="2400" b="1" dirty="0">
                <a:latin typeface="Courier New" pitchFamily="49" charset="0"/>
              </a:rPr>
              <a:t>[A];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while 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&gt; 1  AND  A[Parent(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)] &gt; key)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{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    A[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 = A[Parent(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)];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   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Parent(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A[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 = key;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9B454C-872B-445C-82A7-6BEC71D9DD1A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79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Priority Queues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Minimum(A)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// This one is really tricky: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return A[1];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8F9881-45A5-4C0E-A672-4BAF6B55B131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67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Priority Queues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>
                <a:latin typeface="Courier New" pitchFamily="49" charset="0"/>
              </a:rPr>
              <a:t>ExtractMin</a:t>
            </a:r>
            <a:r>
              <a:rPr lang="en-US" sz="2400" b="1" dirty="0">
                <a:latin typeface="Courier New" pitchFamily="49" charset="0"/>
              </a:rPr>
              <a:t>(A)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if (</a:t>
            </a:r>
            <a:r>
              <a:rPr lang="en-US" sz="2400" b="1" dirty="0" err="1">
                <a:latin typeface="Courier New" pitchFamily="49" charset="0"/>
              </a:rPr>
              <a:t>heap_size</a:t>
            </a:r>
            <a:r>
              <a:rPr lang="en-US" sz="2400" b="1" dirty="0">
                <a:latin typeface="Courier New" pitchFamily="49" charset="0"/>
              </a:rPr>
              <a:t>[A] &lt; 1) { error;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min = A[1];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A[1] = A[</a:t>
            </a:r>
            <a:r>
              <a:rPr lang="en-US" sz="2400" b="1" dirty="0" err="1">
                <a:latin typeface="Courier New" pitchFamily="49" charset="0"/>
              </a:rPr>
              <a:t>heap_size</a:t>
            </a:r>
            <a:r>
              <a:rPr lang="en-US" sz="2400" b="1" dirty="0">
                <a:latin typeface="Courier New" pitchFamily="49" charset="0"/>
              </a:rPr>
              <a:t>[A]]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</a:rPr>
              <a:t>heap_size</a:t>
            </a:r>
            <a:r>
              <a:rPr lang="en-US" sz="2400" b="1" dirty="0">
                <a:latin typeface="Courier New" pitchFamily="49" charset="0"/>
              </a:rPr>
              <a:t>[A] --;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</a:rPr>
              <a:t>Heapify</a:t>
            </a:r>
            <a:r>
              <a:rPr lang="en-US" sz="2400" b="1" dirty="0">
                <a:latin typeface="Courier New" pitchFamily="49" charset="0"/>
              </a:rPr>
              <a:t>(A, 1);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return min;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C7EE8E-3F54-433F-9BB0-D596C4B2E4D5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54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Tying It Into The “Real World”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And now, a real-world example…</a:t>
            </a:r>
            <a:r>
              <a:rPr lang="en-US" sz="2800" i="1" dirty="0">
                <a:solidFill>
                  <a:schemeClr val="tx2"/>
                </a:solidFill>
              </a:rPr>
              <a:t>combat billiards</a:t>
            </a:r>
          </a:p>
          <a:p>
            <a:endParaRPr lang="en-US" sz="2800" dirty="0"/>
          </a:p>
          <a:p>
            <a:endParaRPr lang="en-US" dirty="0"/>
          </a:p>
          <a:p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Problem: </a:t>
            </a:r>
            <a:r>
              <a:rPr lang="en-US" sz="2800" i="1" dirty="0">
                <a:solidFill>
                  <a:schemeClr val="accent1"/>
                </a:solidFill>
              </a:rPr>
              <a:t>how do you simulate the physics?</a:t>
            </a: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pic>
        <p:nvPicPr>
          <p:cNvPr id="826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3" b="6667"/>
          <a:stretch>
            <a:fillRect/>
          </a:stretch>
        </p:blipFill>
        <p:spPr bwMode="auto">
          <a:xfrm>
            <a:off x="3582982" y="1600190"/>
            <a:ext cx="5334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6373" name="Text Box 5"/>
          <p:cNvSpPr txBox="1">
            <a:spLocks noChangeArrowheads="1"/>
          </p:cNvSpPr>
          <p:nvPr/>
        </p:nvSpPr>
        <p:spPr bwMode="auto">
          <a:xfrm>
            <a:off x="4421182" y="4678353"/>
            <a:ext cx="3684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Figure 1: boring traditional pool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2EDE35-8E92-4154-B617-8F3220780B0A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4189" y="1611075"/>
            <a:ext cx="3098793" cy="21544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4200" baseline="-11904" dirty="0">
                <a:latin typeface="Times New Roman"/>
                <a:cs typeface="Times New Roman"/>
              </a:rPr>
              <a:t>Goal: Simulate the motion of </a:t>
            </a:r>
            <a:r>
              <a:rPr lang="en-US" sz="4200" i="1" baseline="-11904" dirty="0">
                <a:latin typeface="Times New Roman"/>
                <a:cs typeface="Times New Roman"/>
              </a:rPr>
              <a:t>n</a:t>
            </a:r>
            <a:r>
              <a:rPr lang="en-US" sz="4200" baseline="-11904" dirty="0">
                <a:latin typeface="Times New Roman"/>
                <a:cs typeface="Times New Roman"/>
              </a:rPr>
              <a:t> moving particles that behave</a:t>
            </a:r>
          </a:p>
          <a:p>
            <a:pPr marL="12739"/>
            <a:r>
              <a:rPr lang="en-US" sz="4200" baseline="-11904" dirty="0">
                <a:latin typeface="Times New Roman"/>
                <a:cs typeface="Times New Roman"/>
              </a:rPr>
              <a:t>according to the laws of elastic collision.</a:t>
            </a:r>
          </a:p>
        </p:txBody>
      </p:sp>
    </p:spTree>
    <p:extLst>
      <p:ext uri="{BB962C8B-B14F-4D97-AF65-F5344CB8AC3E}">
        <p14:creationId xmlns:p14="http://schemas.microsoft.com/office/powerpoint/2010/main" val="1864696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Combat Billiards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Simplifying assumptions: Hard sphere model</a:t>
            </a:r>
          </a:p>
          <a:p>
            <a:pPr lvl="1"/>
            <a:r>
              <a:rPr lang="en-US" dirty="0"/>
              <a:t>Moving particles interact via elastic collisions with each other, and with fixed walls</a:t>
            </a:r>
          </a:p>
          <a:p>
            <a:pPr lvl="1"/>
            <a:r>
              <a:rPr lang="en-US" dirty="0"/>
              <a:t>Each particle is a sphere with known position, velocity, mass, and radius</a:t>
            </a:r>
          </a:p>
          <a:p>
            <a:pPr lvl="2">
              <a:buClr>
                <a:srgbClr val="808080"/>
              </a:buClr>
            </a:pPr>
            <a:r>
              <a:rPr lang="en-US" dirty="0"/>
              <a:t>Easy to calculate the positions of the balls at time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/>
              <a:t> </a:t>
            </a:r>
            <a:r>
              <a:rPr lang="en-US" dirty="0"/>
              <a:t>from time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/>
              <a:t>-1</a:t>
            </a:r>
            <a:r>
              <a:rPr lang="en-US" dirty="0"/>
              <a:t> if there are no collisions in between</a:t>
            </a:r>
          </a:p>
          <a:p>
            <a:pPr lvl="1"/>
            <a:r>
              <a:rPr lang="en-US" dirty="0"/>
              <a:t>No other forces are exerted.</a:t>
            </a:r>
          </a:p>
          <a:p>
            <a:pPr lvl="1"/>
            <a:r>
              <a:rPr lang="en-US" dirty="0"/>
              <a:t>No spin, no friction</a:t>
            </a:r>
          </a:p>
          <a:p>
            <a:pPr lvl="1"/>
            <a:r>
              <a:rPr lang="en-US" dirty="0"/>
              <a:t>Simple elastic collisions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B31EE-8A43-4463-84E8-585EDB768C92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6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heap</a:t>
            </a:r>
            <a:r>
              <a:rPr lang="en-US" dirty="0"/>
              <a:t> can be seen as a complete binary tree:</a:t>
            </a:r>
          </a:p>
          <a:p>
            <a:pPr lvl="1"/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i="1" dirty="0">
              <a:solidFill>
                <a:schemeClr val="accent1"/>
              </a:solidFill>
            </a:endParaRP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What makes a binary tree complete?  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Is the example above complete?</a:t>
            </a:r>
            <a:endParaRPr lang="en-US" i="1" dirty="0"/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grpSp>
        <p:nvGrpSpPr>
          <p:cNvPr id="792580" name="Group 4"/>
          <p:cNvGrpSpPr>
            <a:grpSpLocks/>
          </p:cNvGrpSpPr>
          <p:nvPr/>
        </p:nvGrpSpPr>
        <p:grpSpPr bwMode="auto">
          <a:xfrm>
            <a:off x="876300" y="1872332"/>
            <a:ext cx="7391400" cy="2667000"/>
            <a:chOff x="720" y="1488"/>
            <a:chExt cx="4032" cy="1440"/>
          </a:xfrm>
        </p:grpSpPr>
        <p:sp>
          <p:nvSpPr>
            <p:cNvPr id="792581" name="Oval 5"/>
            <p:cNvSpPr>
              <a:spLocks noChangeArrowheads="1"/>
            </p:cNvSpPr>
            <p:nvPr/>
          </p:nvSpPr>
          <p:spPr bwMode="auto">
            <a:xfrm>
              <a:off x="2736" y="1488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16</a:t>
              </a:r>
            </a:p>
          </p:txBody>
        </p:sp>
        <p:sp>
          <p:nvSpPr>
            <p:cNvPr id="792582" name="Oval 6"/>
            <p:cNvSpPr>
              <a:spLocks noChangeArrowheads="1"/>
            </p:cNvSpPr>
            <p:nvPr/>
          </p:nvSpPr>
          <p:spPr bwMode="auto">
            <a:xfrm>
              <a:off x="1584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14</a:t>
              </a:r>
            </a:p>
          </p:txBody>
        </p:sp>
        <p:sp>
          <p:nvSpPr>
            <p:cNvPr id="792583" name="Oval 7"/>
            <p:cNvSpPr>
              <a:spLocks noChangeArrowheads="1"/>
            </p:cNvSpPr>
            <p:nvPr/>
          </p:nvSpPr>
          <p:spPr bwMode="auto">
            <a:xfrm>
              <a:off x="3888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10</a:t>
              </a:r>
            </a:p>
          </p:txBody>
        </p:sp>
        <p:sp>
          <p:nvSpPr>
            <p:cNvPr id="792584" name="Oval 8"/>
            <p:cNvSpPr>
              <a:spLocks noChangeArrowheads="1"/>
            </p:cNvSpPr>
            <p:nvPr/>
          </p:nvSpPr>
          <p:spPr bwMode="auto">
            <a:xfrm>
              <a:off x="1008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8</a:t>
              </a:r>
            </a:p>
          </p:txBody>
        </p:sp>
        <p:sp>
          <p:nvSpPr>
            <p:cNvPr id="792585" name="Oval 9"/>
            <p:cNvSpPr>
              <a:spLocks noChangeArrowheads="1"/>
            </p:cNvSpPr>
            <p:nvPr/>
          </p:nvSpPr>
          <p:spPr bwMode="auto">
            <a:xfrm>
              <a:off x="2160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7</a:t>
              </a:r>
            </a:p>
          </p:txBody>
        </p:sp>
        <p:sp>
          <p:nvSpPr>
            <p:cNvPr id="792586" name="Oval 10"/>
            <p:cNvSpPr>
              <a:spLocks noChangeArrowheads="1"/>
            </p:cNvSpPr>
            <p:nvPr/>
          </p:nvSpPr>
          <p:spPr bwMode="auto">
            <a:xfrm>
              <a:off x="3312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9</a:t>
              </a:r>
            </a:p>
          </p:txBody>
        </p:sp>
        <p:sp>
          <p:nvSpPr>
            <p:cNvPr id="792587" name="Oval 11"/>
            <p:cNvSpPr>
              <a:spLocks noChangeArrowheads="1"/>
            </p:cNvSpPr>
            <p:nvPr/>
          </p:nvSpPr>
          <p:spPr bwMode="auto">
            <a:xfrm>
              <a:off x="4464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3</a:t>
              </a:r>
            </a:p>
          </p:txBody>
        </p:sp>
        <p:sp>
          <p:nvSpPr>
            <p:cNvPr id="792588" name="Oval 12"/>
            <p:cNvSpPr>
              <a:spLocks noChangeArrowheads="1"/>
            </p:cNvSpPr>
            <p:nvPr/>
          </p:nvSpPr>
          <p:spPr bwMode="auto">
            <a:xfrm>
              <a:off x="720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2</a:t>
              </a:r>
            </a:p>
          </p:txBody>
        </p:sp>
        <p:sp>
          <p:nvSpPr>
            <p:cNvPr id="792589" name="Oval 13"/>
            <p:cNvSpPr>
              <a:spLocks noChangeArrowheads="1"/>
            </p:cNvSpPr>
            <p:nvPr/>
          </p:nvSpPr>
          <p:spPr bwMode="auto">
            <a:xfrm>
              <a:off x="1296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4</a:t>
              </a:r>
            </a:p>
          </p:txBody>
        </p:sp>
        <p:sp>
          <p:nvSpPr>
            <p:cNvPr id="792590" name="Oval 14"/>
            <p:cNvSpPr>
              <a:spLocks noChangeArrowheads="1"/>
            </p:cNvSpPr>
            <p:nvPr/>
          </p:nvSpPr>
          <p:spPr bwMode="auto">
            <a:xfrm>
              <a:off x="1872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</a:t>
              </a:r>
            </a:p>
          </p:txBody>
        </p:sp>
        <p:cxnSp>
          <p:nvCxnSpPr>
            <p:cNvPr id="792591" name="AutoShape 15"/>
            <p:cNvCxnSpPr>
              <a:cxnSpLocks noChangeShapeType="1"/>
              <a:stCxn id="792581" idx="3"/>
              <a:endCxn id="792582" idx="7"/>
            </p:cNvCxnSpPr>
            <p:nvPr/>
          </p:nvCxnSpPr>
          <p:spPr bwMode="auto">
            <a:xfrm flipH="1">
              <a:off x="1830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592" name="AutoShape 16"/>
            <p:cNvCxnSpPr>
              <a:cxnSpLocks noChangeShapeType="1"/>
              <a:stCxn id="792582" idx="3"/>
              <a:endCxn id="792584" idx="7"/>
            </p:cNvCxnSpPr>
            <p:nvPr/>
          </p:nvCxnSpPr>
          <p:spPr bwMode="auto">
            <a:xfrm flipH="1">
              <a:off x="125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593" name="AutoShape 17"/>
            <p:cNvCxnSpPr>
              <a:cxnSpLocks noChangeShapeType="1"/>
              <a:stCxn id="792584" idx="3"/>
              <a:endCxn id="792588" idx="7"/>
            </p:cNvCxnSpPr>
            <p:nvPr/>
          </p:nvCxnSpPr>
          <p:spPr bwMode="auto">
            <a:xfrm flipH="1">
              <a:off x="966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594" name="AutoShape 18"/>
            <p:cNvCxnSpPr>
              <a:cxnSpLocks noChangeShapeType="1"/>
              <a:stCxn id="792584" idx="5"/>
              <a:endCxn id="792589" idx="1"/>
            </p:cNvCxnSpPr>
            <p:nvPr/>
          </p:nvCxnSpPr>
          <p:spPr bwMode="auto">
            <a:xfrm>
              <a:off x="1254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595" name="AutoShape 19"/>
            <p:cNvCxnSpPr>
              <a:cxnSpLocks noChangeShapeType="1"/>
              <a:stCxn id="792582" idx="5"/>
              <a:endCxn id="792585" idx="1"/>
            </p:cNvCxnSpPr>
            <p:nvPr/>
          </p:nvCxnSpPr>
          <p:spPr bwMode="auto">
            <a:xfrm>
              <a:off x="1830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596" name="AutoShape 20"/>
            <p:cNvCxnSpPr>
              <a:cxnSpLocks noChangeShapeType="1"/>
              <a:stCxn id="792585" idx="3"/>
              <a:endCxn id="792590" idx="7"/>
            </p:cNvCxnSpPr>
            <p:nvPr/>
          </p:nvCxnSpPr>
          <p:spPr bwMode="auto">
            <a:xfrm flipH="1">
              <a:off x="2118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597" name="AutoShape 21"/>
            <p:cNvCxnSpPr>
              <a:cxnSpLocks noChangeShapeType="1"/>
              <a:stCxn id="792581" idx="5"/>
              <a:endCxn id="792583" idx="1"/>
            </p:cNvCxnSpPr>
            <p:nvPr/>
          </p:nvCxnSpPr>
          <p:spPr bwMode="auto">
            <a:xfrm>
              <a:off x="2982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598" name="AutoShape 22"/>
            <p:cNvCxnSpPr>
              <a:cxnSpLocks noChangeShapeType="1"/>
              <a:stCxn id="792583" idx="5"/>
              <a:endCxn id="792587" idx="1"/>
            </p:cNvCxnSpPr>
            <p:nvPr/>
          </p:nvCxnSpPr>
          <p:spPr bwMode="auto">
            <a:xfrm>
              <a:off x="413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599" name="AutoShape 23"/>
            <p:cNvCxnSpPr>
              <a:cxnSpLocks noChangeShapeType="1"/>
              <a:stCxn id="792586" idx="7"/>
              <a:endCxn id="792583" idx="3"/>
            </p:cNvCxnSpPr>
            <p:nvPr/>
          </p:nvCxnSpPr>
          <p:spPr bwMode="auto">
            <a:xfrm flipV="1">
              <a:off x="3558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FB0AD-140B-4572-B60D-0551CE2A8FFD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59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The Physics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912940"/>
            <a:ext cx="8727141" cy="5202337"/>
          </a:xfrm>
        </p:spPr>
        <p:txBody>
          <a:bodyPr/>
          <a:lstStyle/>
          <a:p>
            <a:r>
              <a:rPr lang="en-US" dirty="0"/>
              <a:t>Time-driven simulation.</a:t>
            </a:r>
          </a:p>
          <a:p>
            <a:pPr marL="403225" lvl="1" indent="-174625">
              <a:buNone/>
            </a:pPr>
            <a:r>
              <a:rPr lang="en-US" dirty="0"/>
              <a:t>• Discretize time in quanta of size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 err="1"/>
              <a:t>.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• Update the position of each particle after every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/>
              <a:t> units of     time, and check for overlaps.</a:t>
            </a:r>
          </a:p>
          <a:p>
            <a:pPr marL="228600" lvl="1" indent="0">
              <a:buNone/>
            </a:pPr>
            <a:r>
              <a:rPr lang="en-US" dirty="0"/>
              <a:t>• If overlap, roll back the clock to the time of the collision, update the velocities of the colliding particles, and continue the simulation.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B31EE-8A43-4463-84E8-585EDB768C92}" type="datetime1">
              <a:rPr lang="en-US" smtClean="0"/>
              <a:t>2/13/2018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83" y="3790314"/>
            <a:ext cx="8023451" cy="241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614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Time-Driven </a:t>
            </a:r>
            <a:r>
              <a:rPr lang="en-US" dirty="0"/>
              <a:t>Simulation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912940"/>
            <a:ext cx="8727141" cy="5202337"/>
          </a:xfrm>
        </p:spPr>
        <p:txBody>
          <a:bodyPr/>
          <a:lstStyle/>
          <a:p>
            <a:r>
              <a:rPr lang="en-US" dirty="0"/>
              <a:t>Main drawbacks.</a:t>
            </a:r>
          </a:p>
          <a:p>
            <a:pPr marL="228600" lvl="1" indent="0">
              <a:buNone/>
            </a:pPr>
            <a:r>
              <a:rPr lang="en-US" dirty="0"/>
              <a:t>•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/>
              <a:t>2</a:t>
            </a:r>
            <a:r>
              <a:rPr lang="en-US" dirty="0"/>
              <a:t> overlap checks per time quantum</a:t>
            </a:r>
          </a:p>
          <a:p>
            <a:pPr marL="228600" lvl="1" indent="0">
              <a:buNone/>
            </a:pPr>
            <a:r>
              <a:rPr lang="en-US" dirty="0"/>
              <a:t>• May miss collisions if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/>
              <a:t> is too large and colliding particles fail to overlap when we are looking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• Simulation is too slow if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/>
              <a:t> is very small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B31EE-8A43-4463-84E8-585EDB768C92}" type="datetime1">
              <a:rPr lang="en-US" smtClean="0"/>
              <a:t>2/13/2018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54" y="2835762"/>
            <a:ext cx="70675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946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Simulation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/>
              <a:t>Given the state of the system, we can calculate when the next collision will occur for each ball</a:t>
            </a:r>
          </a:p>
          <a:p>
            <a:pPr lvl="1"/>
            <a:r>
              <a:rPr lang="en-US" dirty="0"/>
              <a:t>Change the state only when a collision happens.</a:t>
            </a:r>
          </a:p>
          <a:p>
            <a:pPr lvl="1"/>
            <a:r>
              <a:rPr lang="en-US" dirty="0"/>
              <a:t>Between collisions, particles move in straight-line trajectories</a:t>
            </a:r>
          </a:p>
          <a:p>
            <a:pPr lvl="1"/>
            <a:r>
              <a:rPr lang="en-US" dirty="0"/>
              <a:t>Focus only on times when collisions occur</a:t>
            </a:r>
          </a:p>
          <a:p>
            <a:pPr lvl="1"/>
            <a:r>
              <a:rPr lang="en-US" dirty="0"/>
              <a:t>Maintain priority queue of collision events, prioritized by time</a:t>
            </a:r>
          </a:p>
          <a:p>
            <a:pPr lvl="1"/>
            <a:r>
              <a:rPr lang="en-US" dirty="0"/>
              <a:t>Remove the minimum = get next collision</a:t>
            </a:r>
          </a:p>
          <a:p>
            <a:pPr lvl="1"/>
            <a:r>
              <a:rPr lang="en-US" dirty="0"/>
              <a:t>At each collision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Advance the system to the time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of the collision</a:t>
            </a:r>
          </a:p>
          <a:p>
            <a:pPr lvl="2"/>
            <a:r>
              <a:rPr lang="en-US" dirty="0"/>
              <a:t>Re-compute the next collision for the ball(s) involved</a:t>
            </a:r>
          </a:p>
          <a:p>
            <a:pPr lvl="2"/>
            <a:r>
              <a:rPr lang="en-US" dirty="0"/>
              <a:t>Find the next overall collision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/>
              <a:t> and repeat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How should we keep track of all these collisions and when they occur?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28CAB-2F83-47F8-B757-82FF0F8B2D4F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26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Simulation 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28CAB-2F83-47F8-B757-82FF0F8B2D4F}" type="datetime1">
              <a:rPr lang="en-US" smtClean="0"/>
              <a:t>2/13/2018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1" y="1705655"/>
            <a:ext cx="2007254" cy="280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8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7663" lvl="1" indent="-347663">
              <a:buFont typeface="Wingdings" panose="05000000000000000000" pitchFamily="2" charset="2"/>
              <a:buChar char="Ø"/>
            </a:pPr>
            <a:r>
              <a:rPr lang="en-US" dirty="0"/>
              <a:t>Initialization:</a:t>
            </a:r>
          </a:p>
          <a:p>
            <a:pPr marL="228600" lvl="1" indent="0">
              <a:buNone/>
            </a:pPr>
            <a:r>
              <a:rPr lang="en-US" dirty="0"/>
              <a:t>• Fill PQ with all potential particle-wall and particle-particle collisions</a:t>
            </a:r>
          </a:p>
          <a:p>
            <a:pPr marL="347663" lvl="1" indent="-347663">
              <a:buFont typeface="Wingdings" panose="05000000000000000000" pitchFamily="2" charset="2"/>
              <a:buChar char="Ø"/>
            </a:pPr>
            <a:r>
              <a:rPr lang="en-US" dirty="0"/>
              <a:t>Main loop.</a:t>
            </a:r>
          </a:p>
          <a:p>
            <a:pPr marL="228600" lvl="1" indent="0">
              <a:buNone/>
            </a:pPr>
            <a:r>
              <a:rPr lang="en-US" dirty="0"/>
              <a:t>• Delete the impending event from PQ </a:t>
            </a:r>
          </a:p>
          <a:p>
            <a:pPr lvl="1">
              <a:buNone/>
            </a:pPr>
            <a:r>
              <a:rPr lang="en-US" dirty="0"/>
              <a:t>	(min priority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).</a:t>
            </a:r>
          </a:p>
          <a:p>
            <a:pPr marL="228600" lvl="1" indent="0">
              <a:buNone/>
            </a:pPr>
            <a:r>
              <a:rPr lang="en-US" dirty="0"/>
              <a:t>• If the </a:t>
            </a:r>
            <a:r>
              <a:rPr lang="en-US"/>
              <a:t>event is </a:t>
            </a:r>
            <a:r>
              <a:rPr lang="en-US" dirty="0"/>
              <a:t>no longer valid, </a:t>
            </a:r>
          </a:p>
          <a:p>
            <a:pPr lvl="1">
              <a:buNone/>
            </a:pPr>
            <a:r>
              <a:rPr lang="en-US" dirty="0"/>
              <a:t>	ignore it.</a:t>
            </a:r>
          </a:p>
          <a:p>
            <a:pPr marL="228600" lvl="1" indent="0">
              <a:buNone/>
            </a:pPr>
            <a:r>
              <a:rPr lang="en-US" dirty="0"/>
              <a:t>• Advance all particles to time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, on a straight-line trajectory.</a:t>
            </a:r>
          </a:p>
          <a:p>
            <a:pPr marL="228600" lvl="1" indent="0">
              <a:buNone/>
            </a:pPr>
            <a:r>
              <a:rPr lang="en-US" dirty="0"/>
              <a:t>• Update the velocities of the colliding particle(s).</a:t>
            </a:r>
          </a:p>
          <a:p>
            <a:pPr lvl="1">
              <a:buNone/>
            </a:pPr>
            <a:r>
              <a:rPr lang="en-US" dirty="0"/>
              <a:t>• Predict future particle-wall and particle-particle collisions involving the colliding particle(s) and insert events onto PQ.</a:t>
            </a:r>
          </a:p>
        </p:txBody>
      </p:sp>
    </p:spTree>
    <p:extLst>
      <p:ext uri="{BB962C8B-B14F-4D97-AF65-F5344CB8AC3E}">
        <p14:creationId xmlns:p14="http://schemas.microsoft.com/office/powerpoint/2010/main" val="26789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8243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heap</a:t>
            </a:r>
            <a:r>
              <a:rPr lang="en-US" dirty="0"/>
              <a:t> can be seen as a complete binary tree:</a:t>
            </a:r>
          </a:p>
          <a:p>
            <a:pPr lvl="1"/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i="1" dirty="0">
              <a:solidFill>
                <a:schemeClr val="accent1"/>
              </a:solidFill>
            </a:endParaRPr>
          </a:p>
          <a:p>
            <a:pPr marL="228600" lvl="1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i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The book calls them “nearly complete” binary trees; can think of unfilled slots as null pointers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5668" y="1817902"/>
            <a:ext cx="7810500" cy="2667000"/>
            <a:chOff x="876300" y="1817902"/>
            <a:chExt cx="7810500" cy="2667000"/>
          </a:xfrm>
        </p:grpSpPr>
        <p:sp>
          <p:nvSpPr>
            <p:cNvPr id="824325" name="Oval 5"/>
            <p:cNvSpPr>
              <a:spLocks noChangeArrowheads="1"/>
            </p:cNvSpPr>
            <p:nvPr/>
          </p:nvSpPr>
          <p:spPr bwMode="auto">
            <a:xfrm>
              <a:off x="4572000" y="1817902"/>
              <a:ext cx="528638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 dirty="0"/>
                <a:t>16</a:t>
              </a:r>
            </a:p>
          </p:txBody>
        </p:sp>
        <p:sp>
          <p:nvSpPr>
            <p:cNvPr id="824326" name="Oval 6"/>
            <p:cNvSpPr>
              <a:spLocks noChangeArrowheads="1"/>
            </p:cNvSpPr>
            <p:nvPr/>
          </p:nvSpPr>
          <p:spPr bwMode="auto">
            <a:xfrm>
              <a:off x="2460625" y="2529102"/>
              <a:ext cx="527050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14</a:t>
              </a:r>
            </a:p>
          </p:txBody>
        </p:sp>
        <p:sp>
          <p:nvSpPr>
            <p:cNvPr id="824327" name="Oval 7"/>
            <p:cNvSpPr>
              <a:spLocks noChangeArrowheads="1"/>
            </p:cNvSpPr>
            <p:nvPr/>
          </p:nvSpPr>
          <p:spPr bwMode="auto">
            <a:xfrm>
              <a:off x="6683375" y="2529102"/>
              <a:ext cx="528638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10</a:t>
              </a:r>
            </a:p>
          </p:txBody>
        </p:sp>
        <p:sp>
          <p:nvSpPr>
            <p:cNvPr id="824328" name="Oval 8"/>
            <p:cNvSpPr>
              <a:spLocks noChangeArrowheads="1"/>
            </p:cNvSpPr>
            <p:nvPr/>
          </p:nvSpPr>
          <p:spPr bwMode="auto">
            <a:xfrm>
              <a:off x="1404938" y="3240302"/>
              <a:ext cx="527050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8</a:t>
              </a:r>
            </a:p>
          </p:txBody>
        </p:sp>
        <p:sp>
          <p:nvSpPr>
            <p:cNvPr id="824329" name="Oval 9"/>
            <p:cNvSpPr>
              <a:spLocks noChangeArrowheads="1"/>
            </p:cNvSpPr>
            <p:nvPr/>
          </p:nvSpPr>
          <p:spPr bwMode="auto">
            <a:xfrm>
              <a:off x="3516313" y="3240302"/>
              <a:ext cx="527050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7</a:t>
              </a:r>
            </a:p>
          </p:txBody>
        </p:sp>
        <p:sp>
          <p:nvSpPr>
            <p:cNvPr id="824330" name="Oval 10"/>
            <p:cNvSpPr>
              <a:spLocks noChangeArrowheads="1"/>
            </p:cNvSpPr>
            <p:nvPr/>
          </p:nvSpPr>
          <p:spPr bwMode="auto">
            <a:xfrm>
              <a:off x="5627688" y="3240302"/>
              <a:ext cx="528637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9</a:t>
              </a:r>
            </a:p>
          </p:txBody>
        </p:sp>
        <p:sp>
          <p:nvSpPr>
            <p:cNvPr id="824331" name="Oval 11"/>
            <p:cNvSpPr>
              <a:spLocks noChangeArrowheads="1"/>
            </p:cNvSpPr>
            <p:nvPr/>
          </p:nvSpPr>
          <p:spPr bwMode="auto">
            <a:xfrm>
              <a:off x="7739063" y="3240302"/>
              <a:ext cx="528637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3</a:t>
              </a:r>
            </a:p>
          </p:txBody>
        </p:sp>
        <p:sp>
          <p:nvSpPr>
            <p:cNvPr id="824332" name="Oval 12"/>
            <p:cNvSpPr>
              <a:spLocks noChangeArrowheads="1"/>
            </p:cNvSpPr>
            <p:nvPr/>
          </p:nvSpPr>
          <p:spPr bwMode="auto">
            <a:xfrm>
              <a:off x="876300" y="3951502"/>
              <a:ext cx="528638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2</a:t>
              </a:r>
            </a:p>
          </p:txBody>
        </p:sp>
        <p:sp>
          <p:nvSpPr>
            <p:cNvPr id="824333" name="Oval 13"/>
            <p:cNvSpPr>
              <a:spLocks noChangeArrowheads="1"/>
            </p:cNvSpPr>
            <p:nvPr/>
          </p:nvSpPr>
          <p:spPr bwMode="auto">
            <a:xfrm>
              <a:off x="1931988" y="3951502"/>
              <a:ext cx="528637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4</a:t>
              </a:r>
            </a:p>
          </p:txBody>
        </p:sp>
        <p:sp>
          <p:nvSpPr>
            <p:cNvPr id="824334" name="Oval 14"/>
            <p:cNvSpPr>
              <a:spLocks noChangeArrowheads="1"/>
            </p:cNvSpPr>
            <p:nvPr/>
          </p:nvSpPr>
          <p:spPr bwMode="auto">
            <a:xfrm>
              <a:off x="2987675" y="3951502"/>
              <a:ext cx="528638" cy="533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</a:t>
              </a:r>
            </a:p>
          </p:txBody>
        </p:sp>
        <p:cxnSp>
          <p:nvCxnSpPr>
            <p:cNvPr id="824335" name="AutoShape 15"/>
            <p:cNvCxnSpPr>
              <a:cxnSpLocks noChangeShapeType="1"/>
              <a:stCxn id="824325" idx="3"/>
              <a:endCxn id="824326" idx="7"/>
            </p:cNvCxnSpPr>
            <p:nvPr/>
          </p:nvCxnSpPr>
          <p:spPr bwMode="auto">
            <a:xfrm flipH="1">
              <a:off x="2911475" y="2295740"/>
              <a:ext cx="1738313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36" name="AutoShape 16"/>
            <p:cNvCxnSpPr>
              <a:cxnSpLocks noChangeShapeType="1"/>
              <a:stCxn id="824326" idx="3"/>
              <a:endCxn id="824328" idx="7"/>
            </p:cNvCxnSpPr>
            <p:nvPr/>
          </p:nvCxnSpPr>
          <p:spPr bwMode="auto">
            <a:xfrm flipH="1">
              <a:off x="1855788" y="3006940"/>
              <a:ext cx="681037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37" name="AutoShape 17"/>
            <p:cNvCxnSpPr>
              <a:cxnSpLocks noChangeShapeType="1"/>
              <a:stCxn id="824328" idx="3"/>
              <a:endCxn id="824332" idx="7"/>
            </p:cNvCxnSpPr>
            <p:nvPr/>
          </p:nvCxnSpPr>
          <p:spPr bwMode="auto">
            <a:xfrm flipH="1">
              <a:off x="1327150" y="3718140"/>
              <a:ext cx="153988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38" name="AutoShape 18"/>
            <p:cNvCxnSpPr>
              <a:cxnSpLocks noChangeShapeType="1"/>
              <a:stCxn id="824328" idx="5"/>
              <a:endCxn id="824333" idx="1"/>
            </p:cNvCxnSpPr>
            <p:nvPr/>
          </p:nvCxnSpPr>
          <p:spPr bwMode="auto">
            <a:xfrm>
              <a:off x="1855788" y="3718140"/>
              <a:ext cx="153987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39" name="AutoShape 19"/>
            <p:cNvCxnSpPr>
              <a:cxnSpLocks noChangeShapeType="1"/>
              <a:stCxn id="824326" idx="5"/>
              <a:endCxn id="824329" idx="1"/>
            </p:cNvCxnSpPr>
            <p:nvPr/>
          </p:nvCxnSpPr>
          <p:spPr bwMode="auto">
            <a:xfrm>
              <a:off x="2911475" y="3006940"/>
              <a:ext cx="681038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40" name="AutoShape 20"/>
            <p:cNvCxnSpPr>
              <a:cxnSpLocks noChangeShapeType="1"/>
              <a:stCxn id="824329" idx="3"/>
              <a:endCxn id="824334" idx="7"/>
            </p:cNvCxnSpPr>
            <p:nvPr/>
          </p:nvCxnSpPr>
          <p:spPr bwMode="auto">
            <a:xfrm flipH="1">
              <a:off x="3438525" y="3718140"/>
              <a:ext cx="153988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41" name="AutoShape 21"/>
            <p:cNvCxnSpPr>
              <a:cxnSpLocks noChangeShapeType="1"/>
              <a:stCxn id="824325" idx="5"/>
              <a:endCxn id="824327" idx="1"/>
            </p:cNvCxnSpPr>
            <p:nvPr/>
          </p:nvCxnSpPr>
          <p:spPr bwMode="auto">
            <a:xfrm>
              <a:off x="5022850" y="2295740"/>
              <a:ext cx="1738313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42" name="AutoShape 22"/>
            <p:cNvCxnSpPr>
              <a:cxnSpLocks noChangeShapeType="1"/>
              <a:stCxn id="824327" idx="5"/>
              <a:endCxn id="824331" idx="1"/>
            </p:cNvCxnSpPr>
            <p:nvPr/>
          </p:nvCxnSpPr>
          <p:spPr bwMode="auto">
            <a:xfrm>
              <a:off x="7134225" y="3006940"/>
              <a:ext cx="682625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43" name="AutoShape 23"/>
            <p:cNvCxnSpPr>
              <a:cxnSpLocks noChangeShapeType="1"/>
              <a:stCxn id="824330" idx="7"/>
              <a:endCxn id="824327" idx="3"/>
            </p:cNvCxnSpPr>
            <p:nvPr/>
          </p:nvCxnSpPr>
          <p:spPr bwMode="auto">
            <a:xfrm flipV="1">
              <a:off x="6078538" y="3006940"/>
              <a:ext cx="682625" cy="2889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4344" name="Oval 24"/>
            <p:cNvSpPr>
              <a:spLocks noChangeArrowheads="1"/>
            </p:cNvSpPr>
            <p:nvPr/>
          </p:nvSpPr>
          <p:spPr bwMode="auto">
            <a:xfrm>
              <a:off x="4043363" y="4027702"/>
              <a:ext cx="376237" cy="381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</a:t>
              </a:r>
            </a:p>
          </p:txBody>
        </p:sp>
        <p:cxnSp>
          <p:nvCxnSpPr>
            <p:cNvPr id="824345" name="AutoShape 25"/>
            <p:cNvCxnSpPr>
              <a:cxnSpLocks noChangeShapeType="1"/>
              <a:stCxn id="824329" idx="5"/>
              <a:endCxn id="824344" idx="1"/>
            </p:cNvCxnSpPr>
            <p:nvPr/>
          </p:nvCxnSpPr>
          <p:spPr bwMode="auto">
            <a:xfrm>
              <a:off x="3965575" y="3714965"/>
              <a:ext cx="133350" cy="34925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4346" name="Oval 26"/>
            <p:cNvSpPr>
              <a:spLocks noChangeArrowheads="1"/>
            </p:cNvSpPr>
            <p:nvPr/>
          </p:nvSpPr>
          <p:spPr bwMode="auto">
            <a:xfrm>
              <a:off x="6173788" y="4035640"/>
              <a:ext cx="376237" cy="381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</a:t>
              </a:r>
            </a:p>
          </p:txBody>
        </p:sp>
        <p:cxnSp>
          <p:nvCxnSpPr>
            <p:cNvPr id="824347" name="AutoShape 27"/>
            <p:cNvCxnSpPr>
              <a:cxnSpLocks noChangeShapeType="1"/>
              <a:stCxn id="824330" idx="5"/>
              <a:endCxn id="824346" idx="1"/>
            </p:cNvCxnSpPr>
            <p:nvPr/>
          </p:nvCxnSpPr>
          <p:spPr bwMode="auto">
            <a:xfrm>
              <a:off x="6078538" y="3714965"/>
              <a:ext cx="150812" cy="357187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4348" name="Oval 28"/>
            <p:cNvSpPr>
              <a:spLocks noChangeArrowheads="1"/>
            </p:cNvSpPr>
            <p:nvPr/>
          </p:nvSpPr>
          <p:spPr bwMode="auto">
            <a:xfrm>
              <a:off x="8310563" y="4043577"/>
              <a:ext cx="376237" cy="381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</a:t>
              </a:r>
            </a:p>
          </p:txBody>
        </p:sp>
        <p:cxnSp>
          <p:nvCxnSpPr>
            <p:cNvPr id="824349" name="AutoShape 29"/>
            <p:cNvCxnSpPr>
              <a:cxnSpLocks noChangeShapeType="1"/>
              <a:stCxn id="824331" idx="5"/>
              <a:endCxn id="824348" idx="1"/>
            </p:cNvCxnSpPr>
            <p:nvPr/>
          </p:nvCxnSpPr>
          <p:spPr bwMode="auto">
            <a:xfrm>
              <a:off x="8189913" y="3714965"/>
              <a:ext cx="176212" cy="36512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4350" name="Oval 30"/>
            <p:cNvSpPr>
              <a:spLocks noChangeArrowheads="1"/>
            </p:cNvSpPr>
            <p:nvPr/>
          </p:nvSpPr>
          <p:spPr bwMode="auto">
            <a:xfrm>
              <a:off x="7315200" y="4027702"/>
              <a:ext cx="376238" cy="381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</a:t>
              </a:r>
            </a:p>
          </p:txBody>
        </p:sp>
        <p:cxnSp>
          <p:nvCxnSpPr>
            <p:cNvPr id="824351" name="AutoShape 31"/>
            <p:cNvCxnSpPr>
              <a:cxnSpLocks noChangeShapeType="1"/>
              <a:stCxn id="824350" idx="7"/>
              <a:endCxn id="824331" idx="3"/>
            </p:cNvCxnSpPr>
            <p:nvPr/>
          </p:nvCxnSpPr>
          <p:spPr bwMode="auto">
            <a:xfrm flipV="1">
              <a:off x="7635875" y="3714965"/>
              <a:ext cx="180975" cy="34925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4352" name="Oval 32"/>
            <p:cNvSpPr>
              <a:spLocks noChangeArrowheads="1"/>
            </p:cNvSpPr>
            <p:nvPr/>
          </p:nvSpPr>
          <p:spPr bwMode="auto">
            <a:xfrm>
              <a:off x="5181600" y="4027702"/>
              <a:ext cx="376238" cy="381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</a:t>
              </a:r>
            </a:p>
          </p:txBody>
        </p:sp>
        <p:cxnSp>
          <p:nvCxnSpPr>
            <p:cNvPr id="824353" name="AutoShape 33"/>
            <p:cNvCxnSpPr>
              <a:cxnSpLocks noChangeShapeType="1"/>
              <a:stCxn id="824352" idx="7"/>
              <a:endCxn id="824330" idx="3"/>
            </p:cNvCxnSpPr>
            <p:nvPr/>
          </p:nvCxnSpPr>
          <p:spPr bwMode="auto">
            <a:xfrm flipV="1">
              <a:off x="5502275" y="3714965"/>
              <a:ext cx="203200" cy="34925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BBE780-6EFF-4F46-9C64-79BD6166528A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heaps are usually implemented as arrays: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grpSp>
        <p:nvGrpSpPr>
          <p:cNvPr id="793604" name="Group 4"/>
          <p:cNvGrpSpPr>
            <a:grpSpLocks/>
          </p:cNvGrpSpPr>
          <p:nvPr/>
        </p:nvGrpSpPr>
        <p:grpSpPr bwMode="auto">
          <a:xfrm>
            <a:off x="5743575" y="2819400"/>
            <a:ext cx="3171825" cy="1717675"/>
            <a:chOff x="720" y="1488"/>
            <a:chExt cx="4032" cy="1440"/>
          </a:xfrm>
        </p:grpSpPr>
        <p:sp>
          <p:nvSpPr>
            <p:cNvPr id="793605" name="Oval 5"/>
            <p:cNvSpPr>
              <a:spLocks noChangeArrowheads="1"/>
            </p:cNvSpPr>
            <p:nvPr/>
          </p:nvSpPr>
          <p:spPr bwMode="auto">
            <a:xfrm>
              <a:off x="2736" y="1488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16</a:t>
              </a:r>
            </a:p>
          </p:txBody>
        </p:sp>
        <p:sp>
          <p:nvSpPr>
            <p:cNvPr id="793606" name="Oval 6"/>
            <p:cNvSpPr>
              <a:spLocks noChangeArrowheads="1"/>
            </p:cNvSpPr>
            <p:nvPr/>
          </p:nvSpPr>
          <p:spPr bwMode="auto">
            <a:xfrm>
              <a:off x="1584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14</a:t>
              </a:r>
            </a:p>
          </p:txBody>
        </p:sp>
        <p:sp>
          <p:nvSpPr>
            <p:cNvPr id="793607" name="Oval 7"/>
            <p:cNvSpPr>
              <a:spLocks noChangeArrowheads="1"/>
            </p:cNvSpPr>
            <p:nvPr/>
          </p:nvSpPr>
          <p:spPr bwMode="auto">
            <a:xfrm>
              <a:off x="3888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10</a:t>
              </a:r>
            </a:p>
          </p:txBody>
        </p:sp>
        <p:sp>
          <p:nvSpPr>
            <p:cNvPr id="793608" name="Oval 8"/>
            <p:cNvSpPr>
              <a:spLocks noChangeArrowheads="1"/>
            </p:cNvSpPr>
            <p:nvPr/>
          </p:nvSpPr>
          <p:spPr bwMode="auto">
            <a:xfrm>
              <a:off x="1008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8</a:t>
              </a:r>
            </a:p>
          </p:txBody>
        </p:sp>
        <p:sp>
          <p:nvSpPr>
            <p:cNvPr id="793609" name="Oval 9"/>
            <p:cNvSpPr>
              <a:spLocks noChangeArrowheads="1"/>
            </p:cNvSpPr>
            <p:nvPr/>
          </p:nvSpPr>
          <p:spPr bwMode="auto">
            <a:xfrm>
              <a:off x="2160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7</a:t>
              </a:r>
            </a:p>
          </p:txBody>
        </p:sp>
        <p:sp>
          <p:nvSpPr>
            <p:cNvPr id="793610" name="Oval 10"/>
            <p:cNvSpPr>
              <a:spLocks noChangeArrowheads="1"/>
            </p:cNvSpPr>
            <p:nvPr/>
          </p:nvSpPr>
          <p:spPr bwMode="auto">
            <a:xfrm>
              <a:off x="3312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9</a:t>
              </a:r>
            </a:p>
          </p:txBody>
        </p:sp>
        <p:sp>
          <p:nvSpPr>
            <p:cNvPr id="793611" name="Oval 11"/>
            <p:cNvSpPr>
              <a:spLocks noChangeArrowheads="1"/>
            </p:cNvSpPr>
            <p:nvPr/>
          </p:nvSpPr>
          <p:spPr bwMode="auto">
            <a:xfrm>
              <a:off x="4464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3</a:t>
              </a:r>
            </a:p>
          </p:txBody>
        </p:sp>
        <p:sp>
          <p:nvSpPr>
            <p:cNvPr id="793612" name="Oval 12"/>
            <p:cNvSpPr>
              <a:spLocks noChangeArrowheads="1"/>
            </p:cNvSpPr>
            <p:nvPr/>
          </p:nvSpPr>
          <p:spPr bwMode="auto">
            <a:xfrm>
              <a:off x="720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2</a:t>
              </a:r>
            </a:p>
          </p:txBody>
        </p:sp>
        <p:sp>
          <p:nvSpPr>
            <p:cNvPr id="793613" name="Oval 13"/>
            <p:cNvSpPr>
              <a:spLocks noChangeArrowheads="1"/>
            </p:cNvSpPr>
            <p:nvPr/>
          </p:nvSpPr>
          <p:spPr bwMode="auto">
            <a:xfrm>
              <a:off x="1296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4</a:t>
              </a:r>
            </a:p>
          </p:txBody>
        </p:sp>
        <p:sp>
          <p:nvSpPr>
            <p:cNvPr id="793614" name="Oval 14"/>
            <p:cNvSpPr>
              <a:spLocks noChangeArrowheads="1"/>
            </p:cNvSpPr>
            <p:nvPr/>
          </p:nvSpPr>
          <p:spPr bwMode="auto">
            <a:xfrm>
              <a:off x="1872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</a:t>
              </a:r>
            </a:p>
          </p:txBody>
        </p:sp>
        <p:cxnSp>
          <p:nvCxnSpPr>
            <p:cNvPr id="793615" name="AutoShape 15"/>
            <p:cNvCxnSpPr>
              <a:cxnSpLocks noChangeShapeType="1"/>
              <a:stCxn id="793605" idx="3"/>
              <a:endCxn id="793606" idx="7"/>
            </p:cNvCxnSpPr>
            <p:nvPr/>
          </p:nvCxnSpPr>
          <p:spPr bwMode="auto">
            <a:xfrm flipH="1">
              <a:off x="1830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3616" name="AutoShape 16"/>
            <p:cNvCxnSpPr>
              <a:cxnSpLocks noChangeShapeType="1"/>
              <a:stCxn id="793606" idx="3"/>
              <a:endCxn id="793608" idx="7"/>
            </p:cNvCxnSpPr>
            <p:nvPr/>
          </p:nvCxnSpPr>
          <p:spPr bwMode="auto">
            <a:xfrm flipH="1">
              <a:off x="125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3617" name="AutoShape 17"/>
            <p:cNvCxnSpPr>
              <a:cxnSpLocks noChangeShapeType="1"/>
              <a:stCxn id="793608" idx="3"/>
              <a:endCxn id="793612" idx="7"/>
            </p:cNvCxnSpPr>
            <p:nvPr/>
          </p:nvCxnSpPr>
          <p:spPr bwMode="auto">
            <a:xfrm flipH="1">
              <a:off x="966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3618" name="AutoShape 18"/>
            <p:cNvCxnSpPr>
              <a:cxnSpLocks noChangeShapeType="1"/>
              <a:stCxn id="793608" idx="5"/>
              <a:endCxn id="793613" idx="1"/>
            </p:cNvCxnSpPr>
            <p:nvPr/>
          </p:nvCxnSpPr>
          <p:spPr bwMode="auto">
            <a:xfrm>
              <a:off x="1254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3619" name="AutoShape 19"/>
            <p:cNvCxnSpPr>
              <a:cxnSpLocks noChangeShapeType="1"/>
              <a:stCxn id="793606" idx="5"/>
              <a:endCxn id="793609" idx="1"/>
            </p:cNvCxnSpPr>
            <p:nvPr/>
          </p:nvCxnSpPr>
          <p:spPr bwMode="auto">
            <a:xfrm>
              <a:off x="1830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3620" name="AutoShape 20"/>
            <p:cNvCxnSpPr>
              <a:cxnSpLocks noChangeShapeType="1"/>
              <a:stCxn id="793609" idx="3"/>
              <a:endCxn id="793614" idx="7"/>
            </p:cNvCxnSpPr>
            <p:nvPr/>
          </p:nvCxnSpPr>
          <p:spPr bwMode="auto">
            <a:xfrm flipH="1">
              <a:off x="2118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3621" name="AutoShape 21"/>
            <p:cNvCxnSpPr>
              <a:cxnSpLocks noChangeShapeType="1"/>
              <a:stCxn id="793605" idx="5"/>
              <a:endCxn id="793607" idx="1"/>
            </p:cNvCxnSpPr>
            <p:nvPr/>
          </p:nvCxnSpPr>
          <p:spPr bwMode="auto">
            <a:xfrm>
              <a:off x="2982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3622" name="AutoShape 22"/>
            <p:cNvCxnSpPr>
              <a:cxnSpLocks noChangeShapeType="1"/>
              <a:stCxn id="793607" idx="5"/>
              <a:endCxn id="793611" idx="1"/>
            </p:cNvCxnSpPr>
            <p:nvPr/>
          </p:nvCxnSpPr>
          <p:spPr bwMode="auto">
            <a:xfrm>
              <a:off x="413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3623" name="AutoShape 23"/>
            <p:cNvCxnSpPr>
              <a:cxnSpLocks noChangeShapeType="1"/>
              <a:stCxn id="793610" idx="7"/>
              <a:endCxn id="793607" idx="3"/>
            </p:cNvCxnSpPr>
            <p:nvPr/>
          </p:nvCxnSpPr>
          <p:spPr bwMode="auto">
            <a:xfrm flipV="1">
              <a:off x="3558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93624" name="Rectangle 24"/>
          <p:cNvSpPr>
            <a:spLocks noChangeArrowheads="1"/>
          </p:cNvSpPr>
          <p:nvPr/>
        </p:nvSpPr>
        <p:spPr bwMode="auto">
          <a:xfrm>
            <a:off x="7620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793625" name="Rectangle 25"/>
          <p:cNvSpPr>
            <a:spLocks noChangeArrowheads="1"/>
          </p:cNvSpPr>
          <p:nvPr/>
        </p:nvSpPr>
        <p:spPr bwMode="auto">
          <a:xfrm>
            <a:off x="12192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93626" name="Rectangle 26"/>
          <p:cNvSpPr>
            <a:spLocks noChangeArrowheads="1"/>
          </p:cNvSpPr>
          <p:nvPr/>
        </p:nvSpPr>
        <p:spPr bwMode="auto">
          <a:xfrm>
            <a:off x="16764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93627" name="Rectangle 27"/>
          <p:cNvSpPr>
            <a:spLocks noChangeArrowheads="1"/>
          </p:cNvSpPr>
          <p:nvPr/>
        </p:nvSpPr>
        <p:spPr bwMode="auto">
          <a:xfrm>
            <a:off x="21336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93628" name="Rectangle 28"/>
          <p:cNvSpPr>
            <a:spLocks noChangeArrowheads="1"/>
          </p:cNvSpPr>
          <p:nvPr/>
        </p:nvSpPr>
        <p:spPr bwMode="auto">
          <a:xfrm>
            <a:off x="25908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93629" name="Rectangle 29"/>
          <p:cNvSpPr>
            <a:spLocks noChangeArrowheads="1"/>
          </p:cNvSpPr>
          <p:nvPr/>
        </p:nvSpPr>
        <p:spPr bwMode="auto">
          <a:xfrm>
            <a:off x="30480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793630" name="Rectangle 30"/>
          <p:cNvSpPr>
            <a:spLocks noChangeArrowheads="1"/>
          </p:cNvSpPr>
          <p:nvPr/>
        </p:nvSpPr>
        <p:spPr bwMode="auto">
          <a:xfrm>
            <a:off x="35052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93631" name="Rectangle 31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93632" name="Rectangle 32"/>
          <p:cNvSpPr>
            <a:spLocks noChangeArrowheads="1"/>
          </p:cNvSpPr>
          <p:nvPr/>
        </p:nvSpPr>
        <p:spPr bwMode="auto">
          <a:xfrm>
            <a:off x="44196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93633" name="Rectangle 33"/>
          <p:cNvSpPr>
            <a:spLocks noChangeArrowheads="1"/>
          </p:cNvSpPr>
          <p:nvPr/>
        </p:nvSpPr>
        <p:spPr bwMode="auto">
          <a:xfrm>
            <a:off x="48768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93634" name="Rectangle 34"/>
          <p:cNvSpPr>
            <a:spLocks noChangeArrowheads="1"/>
          </p:cNvSpPr>
          <p:nvPr/>
        </p:nvSpPr>
        <p:spPr bwMode="auto">
          <a:xfrm>
            <a:off x="76200" y="3733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=</a:t>
            </a:r>
          </a:p>
        </p:txBody>
      </p:sp>
      <p:sp>
        <p:nvSpPr>
          <p:cNvPr id="793635" name="Rectangle 35"/>
          <p:cNvSpPr>
            <a:spLocks noChangeArrowheads="1"/>
          </p:cNvSpPr>
          <p:nvPr/>
        </p:nvSpPr>
        <p:spPr bwMode="auto">
          <a:xfrm>
            <a:off x="5334000" y="3733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=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75C9CF-6E82-40EE-8292-34F1A9B06B7A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1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represent a complete binary tree as an array: </a:t>
            </a:r>
          </a:p>
          <a:p>
            <a:pPr lvl="1"/>
            <a:r>
              <a:rPr lang="en-US" dirty="0"/>
              <a:t>The root node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[1]</a:t>
            </a:r>
          </a:p>
          <a:p>
            <a:pPr lvl="1"/>
            <a:r>
              <a:rPr lang="en-US" dirty="0"/>
              <a:t>Node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The parent of node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 </a:t>
            </a:r>
            <a:r>
              <a:rPr lang="en-US" sz="2000" b="1" dirty="0">
                <a:sym typeface="Symbol"/>
              </a:rPr>
              <a:t>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/2</a:t>
            </a:r>
            <a:r>
              <a:rPr lang="en-US" sz="2000" b="1" dirty="0">
                <a:sym typeface="Symbol"/>
              </a:rPr>
              <a:t> </a:t>
            </a:r>
            <a:r>
              <a:rPr lang="en-US" dirty="0">
                <a:sym typeface="Symbol" pitchFamily="18" charset="2"/>
              </a:rPr>
              <a:t>] (note: integer divide)</a:t>
            </a:r>
          </a:p>
          <a:p>
            <a:pPr lvl="1"/>
            <a:r>
              <a:rPr lang="en-US" dirty="0">
                <a:sym typeface="Symbol" pitchFamily="18" charset="2"/>
              </a:rPr>
              <a:t>The left child of node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[2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]</a:t>
            </a:r>
          </a:p>
          <a:p>
            <a:pPr lvl="1"/>
            <a:r>
              <a:rPr lang="en-US" dirty="0">
                <a:sym typeface="Symbol" pitchFamily="18" charset="2"/>
              </a:rPr>
              <a:t>The right child of node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[2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+ 1]</a:t>
            </a:r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grpSp>
        <p:nvGrpSpPr>
          <p:cNvPr id="794628" name="Group 4"/>
          <p:cNvGrpSpPr>
            <a:grpSpLocks/>
          </p:cNvGrpSpPr>
          <p:nvPr/>
        </p:nvGrpSpPr>
        <p:grpSpPr bwMode="auto">
          <a:xfrm>
            <a:off x="5743575" y="3592258"/>
            <a:ext cx="3171825" cy="1717675"/>
            <a:chOff x="720" y="1488"/>
            <a:chExt cx="4032" cy="1440"/>
          </a:xfrm>
        </p:grpSpPr>
        <p:sp>
          <p:nvSpPr>
            <p:cNvPr id="794629" name="Oval 5"/>
            <p:cNvSpPr>
              <a:spLocks noChangeArrowheads="1"/>
            </p:cNvSpPr>
            <p:nvPr/>
          </p:nvSpPr>
          <p:spPr bwMode="auto">
            <a:xfrm>
              <a:off x="2736" y="1488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16</a:t>
              </a:r>
            </a:p>
          </p:txBody>
        </p:sp>
        <p:sp>
          <p:nvSpPr>
            <p:cNvPr id="794630" name="Oval 6"/>
            <p:cNvSpPr>
              <a:spLocks noChangeArrowheads="1"/>
            </p:cNvSpPr>
            <p:nvPr/>
          </p:nvSpPr>
          <p:spPr bwMode="auto">
            <a:xfrm>
              <a:off x="1584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14</a:t>
              </a:r>
            </a:p>
          </p:txBody>
        </p:sp>
        <p:sp>
          <p:nvSpPr>
            <p:cNvPr id="794631" name="Oval 7"/>
            <p:cNvSpPr>
              <a:spLocks noChangeArrowheads="1"/>
            </p:cNvSpPr>
            <p:nvPr/>
          </p:nvSpPr>
          <p:spPr bwMode="auto">
            <a:xfrm>
              <a:off x="3888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10</a:t>
              </a:r>
            </a:p>
          </p:txBody>
        </p:sp>
        <p:sp>
          <p:nvSpPr>
            <p:cNvPr id="794632" name="Oval 8"/>
            <p:cNvSpPr>
              <a:spLocks noChangeArrowheads="1"/>
            </p:cNvSpPr>
            <p:nvPr/>
          </p:nvSpPr>
          <p:spPr bwMode="auto">
            <a:xfrm>
              <a:off x="1008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8</a:t>
              </a:r>
            </a:p>
          </p:txBody>
        </p:sp>
        <p:sp>
          <p:nvSpPr>
            <p:cNvPr id="794633" name="Oval 9"/>
            <p:cNvSpPr>
              <a:spLocks noChangeArrowheads="1"/>
            </p:cNvSpPr>
            <p:nvPr/>
          </p:nvSpPr>
          <p:spPr bwMode="auto">
            <a:xfrm>
              <a:off x="2160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7</a:t>
              </a:r>
            </a:p>
          </p:txBody>
        </p:sp>
        <p:sp>
          <p:nvSpPr>
            <p:cNvPr id="794634" name="Oval 10"/>
            <p:cNvSpPr>
              <a:spLocks noChangeArrowheads="1"/>
            </p:cNvSpPr>
            <p:nvPr/>
          </p:nvSpPr>
          <p:spPr bwMode="auto">
            <a:xfrm>
              <a:off x="3312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9</a:t>
              </a:r>
            </a:p>
          </p:txBody>
        </p:sp>
        <p:sp>
          <p:nvSpPr>
            <p:cNvPr id="794635" name="Oval 11"/>
            <p:cNvSpPr>
              <a:spLocks noChangeArrowheads="1"/>
            </p:cNvSpPr>
            <p:nvPr/>
          </p:nvSpPr>
          <p:spPr bwMode="auto">
            <a:xfrm>
              <a:off x="4464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3</a:t>
              </a:r>
            </a:p>
          </p:txBody>
        </p:sp>
        <p:sp>
          <p:nvSpPr>
            <p:cNvPr id="794636" name="Oval 12"/>
            <p:cNvSpPr>
              <a:spLocks noChangeArrowheads="1"/>
            </p:cNvSpPr>
            <p:nvPr/>
          </p:nvSpPr>
          <p:spPr bwMode="auto">
            <a:xfrm>
              <a:off x="720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2</a:t>
              </a:r>
            </a:p>
          </p:txBody>
        </p:sp>
        <p:sp>
          <p:nvSpPr>
            <p:cNvPr id="794637" name="Oval 13"/>
            <p:cNvSpPr>
              <a:spLocks noChangeArrowheads="1"/>
            </p:cNvSpPr>
            <p:nvPr/>
          </p:nvSpPr>
          <p:spPr bwMode="auto">
            <a:xfrm>
              <a:off x="1296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4</a:t>
              </a:r>
            </a:p>
          </p:txBody>
        </p:sp>
        <p:sp>
          <p:nvSpPr>
            <p:cNvPr id="794638" name="Oval 14"/>
            <p:cNvSpPr>
              <a:spLocks noChangeArrowheads="1"/>
            </p:cNvSpPr>
            <p:nvPr/>
          </p:nvSpPr>
          <p:spPr bwMode="auto">
            <a:xfrm>
              <a:off x="1872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i="0"/>
                <a:t>1</a:t>
              </a:r>
            </a:p>
          </p:txBody>
        </p:sp>
        <p:cxnSp>
          <p:nvCxnSpPr>
            <p:cNvPr id="794639" name="AutoShape 15"/>
            <p:cNvCxnSpPr>
              <a:cxnSpLocks noChangeShapeType="1"/>
              <a:stCxn id="794629" idx="3"/>
              <a:endCxn id="794630" idx="7"/>
            </p:cNvCxnSpPr>
            <p:nvPr/>
          </p:nvCxnSpPr>
          <p:spPr bwMode="auto">
            <a:xfrm flipH="1">
              <a:off x="1830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640" name="AutoShape 16"/>
            <p:cNvCxnSpPr>
              <a:cxnSpLocks noChangeShapeType="1"/>
              <a:stCxn id="794630" idx="3"/>
              <a:endCxn id="794632" idx="7"/>
            </p:cNvCxnSpPr>
            <p:nvPr/>
          </p:nvCxnSpPr>
          <p:spPr bwMode="auto">
            <a:xfrm flipH="1">
              <a:off x="125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641" name="AutoShape 17"/>
            <p:cNvCxnSpPr>
              <a:cxnSpLocks noChangeShapeType="1"/>
              <a:stCxn id="794632" idx="3"/>
              <a:endCxn id="794636" idx="7"/>
            </p:cNvCxnSpPr>
            <p:nvPr/>
          </p:nvCxnSpPr>
          <p:spPr bwMode="auto">
            <a:xfrm flipH="1">
              <a:off x="966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642" name="AutoShape 18"/>
            <p:cNvCxnSpPr>
              <a:cxnSpLocks noChangeShapeType="1"/>
              <a:stCxn id="794632" idx="5"/>
              <a:endCxn id="794637" idx="1"/>
            </p:cNvCxnSpPr>
            <p:nvPr/>
          </p:nvCxnSpPr>
          <p:spPr bwMode="auto">
            <a:xfrm>
              <a:off x="1254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643" name="AutoShape 19"/>
            <p:cNvCxnSpPr>
              <a:cxnSpLocks noChangeShapeType="1"/>
              <a:stCxn id="794630" idx="5"/>
              <a:endCxn id="794633" idx="1"/>
            </p:cNvCxnSpPr>
            <p:nvPr/>
          </p:nvCxnSpPr>
          <p:spPr bwMode="auto">
            <a:xfrm>
              <a:off x="1830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644" name="AutoShape 20"/>
            <p:cNvCxnSpPr>
              <a:cxnSpLocks noChangeShapeType="1"/>
              <a:stCxn id="794633" idx="3"/>
              <a:endCxn id="794638" idx="7"/>
            </p:cNvCxnSpPr>
            <p:nvPr/>
          </p:nvCxnSpPr>
          <p:spPr bwMode="auto">
            <a:xfrm flipH="1">
              <a:off x="2118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645" name="AutoShape 21"/>
            <p:cNvCxnSpPr>
              <a:cxnSpLocks noChangeShapeType="1"/>
              <a:stCxn id="794629" idx="5"/>
              <a:endCxn id="794631" idx="1"/>
            </p:cNvCxnSpPr>
            <p:nvPr/>
          </p:nvCxnSpPr>
          <p:spPr bwMode="auto">
            <a:xfrm>
              <a:off x="2982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646" name="AutoShape 22"/>
            <p:cNvCxnSpPr>
              <a:cxnSpLocks noChangeShapeType="1"/>
              <a:stCxn id="794631" idx="5"/>
              <a:endCxn id="794635" idx="1"/>
            </p:cNvCxnSpPr>
            <p:nvPr/>
          </p:nvCxnSpPr>
          <p:spPr bwMode="auto">
            <a:xfrm>
              <a:off x="413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647" name="AutoShape 23"/>
            <p:cNvCxnSpPr>
              <a:cxnSpLocks noChangeShapeType="1"/>
              <a:stCxn id="794634" idx="7"/>
              <a:endCxn id="794631" idx="3"/>
            </p:cNvCxnSpPr>
            <p:nvPr/>
          </p:nvCxnSpPr>
          <p:spPr bwMode="auto">
            <a:xfrm flipV="1">
              <a:off x="3558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94648" name="Rectangle 24"/>
          <p:cNvSpPr>
            <a:spLocks noChangeArrowheads="1"/>
          </p:cNvSpPr>
          <p:nvPr/>
        </p:nvSpPr>
        <p:spPr bwMode="auto">
          <a:xfrm>
            <a:off x="762000" y="4506658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794649" name="Rectangle 25"/>
          <p:cNvSpPr>
            <a:spLocks noChangeArrowheads="1"/>
          </p:cNvSpPr>
          <p:nvPr/>
        </p:nvSpPr>
        <p:spPr bwMode="auto">
          <a:xfrm>
            <a:off x="1219200" y="4506658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794650" name="Rectangle 26"/>
          <p:cNvSpPr>
            <a:spLocks noChangeArrowheads="1"/>
          </p:cNvSpPr>
          <p:nvPr/>
        </p:nvSpPr>
        <p:spPr bwMode="auto">
          <a:xfrm>
            <a:off x="1676400" y="4506658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94651" name="Rectangle 27"/>
          <p:cNvSpPr>
            <a:spLocks noChangeArrowheads="1"/>
          </p:cNvSpPr>
          <p:nvPr/>
        </p:nvSpPr>
        <p:spPr bwMode="auto">
          <a:xfrm>
            <a:off x="2133600" y="4506658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94652" name="Rectangle 28"/>
          <p:cNvSpPr>
            <a:spLocks noChangeArrowheads="1"/>
          </p:cNvSpPr>
          <p:nvPr/>
        </p:nvSpPr>
        <p:spPr bwMode="auto">
          <a:xfrm>
            <a:off x="2590800" y="4506658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94653" name="Rectangle 29"/>
          <p:cNvSpPr>
            <a:spLocks noChangeArrowheads="1"/>
          </p:cNvSpPr>
          <p:nvPr/>
        </p:nvSpPr>
        <p:spPr bwMode="auto">
          <a:xfrm>
            <a:off x="3048000" y="4506658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794654" name="Rectangle 30"/>
          <p:cNvSpPr>
            <a:spLocks noChangeArrowheads="1"/>
          </p:cNvSpPr>
          <p:nvPr/>
        </p:nvSpPr>
        <p:spPr bwMode="auto">
          <a:xfrm>
            <a:off x="3505200" y="4506658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94655" name="Rectangle 31"/>
          <p:cNvSpPr>
            <a:spLocks noChangeArrowheads="1"/>
          </p:cNvSpPr>
          <p:nvPr/>
        </p:nvSpPr>
        <p:spPr bwMode="auto">
          <a:xfrm>
            <a:off x="3962400" y="4506658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94656" name="Rectangle 32"/>
          <p:cNvSpPr>
            <a:spLocks noChangeArrowheads="1"/>
          </p:cNvSpPr>
          <p:nvPr/>
        </p:nvSpPr>
        <p:spPr bwMode="auto">
          <a:xfrm>
            <a:off x="4419600" y="4506658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94657" name="Rectangle 33"/>
          <p:cNvSpPr>
            <a:spLocks noChangeArrowheads="1"/>
          </p:cNvSpPr>
          <p:nvPr/>
        </p:nvSpPr>
        <p:spPr bwMode="auto">
          <a:xfrm>
            <a:off x="4876800" y="4506658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6200" y="450665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=</a:t>
            </a:r>
          </a:p>
        </p:txBody>
      </p:sp>
      <p:sp>
        <p:nvSpPr>
          <p:cNvPr id="794659" name="Rectangle 35"/>
          <p:cNvSpPr>
            <a:spLocks noChangeArrowheads="1"/>
          </p:cNvSpPr>
          <p:nvPr/>
        </p:nvSpPr>
        <p:spPr bwMode="auto">
          <a:xfrm>
            <a:off x="5334000" y="450665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=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454A97-2245-4E38-8204-590021E2F48F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Heap Elements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So…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Parent(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ourier New" pitchFamily="49" charset="0"/>
              </a:rPr>
              <a:t>) { return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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ourier New" pitchFamily="49" charset="0"/>
              </a:rPr>
              <a:t>/2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</a:t>
            </a:r>
            <a:r>
              <a:rPr lang="en-US" b="1" dirty="0">
                <a:latin typeface="Courier New" pitchFamily="49" charset="0"/>
              </a:rPr>
              <a:t>; }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Left(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ourier New" pitchFamily="49" charset="0"/>
              </a:rPr>
              <a:t>) { return 2*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ourier New" pitchFamily="49" charset="0"/>
              </a:rPr>
              <a:t>; }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right(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ourier New" pitchFamily="49" charset="0"/>
              </a:rPr>
              <a:t>) { return 2*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ourier New" pitchFamily="49" charset="0"/>
              </a:rPr>
              <a:t> + 1; }</a:t>
            </a:r>
          </a:p>
          <a:p>
            <a:r>
              <a:rPr lang="en-US" dirty="0"/>
              <a:t>An aside:</a:t>
            </a:r>
            <a:r>
              <a:rPr lang="en-US" i="1" dirty="0">
                <a:solidFill>
                  <a:schemeClr val="accent1"/>
                </a:solidFill>
              </a:rPr>
              <a:t> How would you implement this 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most efficiently?</a:t>
            </a:r>
          </a:p>
          <a:p>
            <a:pPr lvl="1"/>
            <a:r>
              <a:rPr lang="en-US" dirty="0"/>
              <a:t>Trick question, I was looking for “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&lt;&lt; 1</a:t>
            </a:r>
            <a:r>
              <a:rPr lang="en-US" dirty="0"/>
              <a:t>”, etc. </a:t>
            </a:r>
          </a:p>
          <a:p>
            <a:pPr lvl="1"/>
            <a:r>
              <a:rPr lang="en-US" dirty="0"/>
              <a:t>But, any modern compiler is smart enough to do this for you (and it makes the code hard to follow)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64C35F-9A05-4B8C-9232-69632F52F19F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63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Heap Property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 also satisfy the </a:t>
            </a:r>
            <a:r>
              <a:rPr lang="en-US" i="1" dirty="0">
                <a:solidFill>
                  <a:schemeClr val="tx2"/>
                </a:solidFill>
              </a:rPr>
              <a:t>heap property</a:t>
            </a:r>
            <a:r>
              <a:rPr lang="en-US" dirty="0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[</a:t>
            </a:r>
            <a:r>
              <a:rPr lang="en-US" i="1" dirty="0">
                <a:solidFill>
                  <a:schemeClr val="tx2"/>
                </a:solidFill>
              </a:rPr>
              <a:t>Parent</a:t>
            </a:r>
            <a:r>
              <a:rPr lang="en-US" dirty="0"/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)]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]		for all nodes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&gt; 1</a:t>
            </a:r>
          </a:p>
          <a:p>
            <a:pPr lvl="1"/>
            <a:r>
              <a:rPr lang="en-US" dirty="0"/>
              <a:t>In other words, the value of a node is at most the value of its parent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Where is the largest element in a heap stored?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David Luebke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32AA2-5E76-469E-98CD-B0E298584E9A}" type="datetime1">
              <a:rPr lang="en-US" smtClean="0"/>
              <a:t>2/13/2018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65622"/>
      </p:ext>
    </p:extLst>
  </p:cSld>
  <p:clrMapOvr>
    <a:masterClrMapping/>
  </p:clrMapOvr>
</p:sld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vert="horz" wrap="square" lIns="0" tIns="0" rIns="0" bIns="0" rtlCol="0">
        <a:spAutoFit/>
      </a:bodyPr>
      <a:lstStyle>
        <a:defPPr marL="12739">
          <a:defRPr sz="4200" baseline="-11904" dirty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19708</TotalTime>
  <Words>2097</Words>
  <Application>Microsoft Office PowerPoint</Application>
  <PresentationFormat>On-screen Show (4:3)</PresentationFormat>
  <Paragraphs>629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Monotype Sorts</vt:lpstr>
      <vt:lpstr>ＭＳ Ｐゴシック</vt:lpstr>
      <vt:lpstr>Arial</vt:lpstr>
      <vt:lpstr>Calibri</vt:lpstr>
      <vt:lpstr>Cambria Math</vt:lpstr>
      <vt:lpstr>Courier New</vt:lpstr>
      <vt:lpstr>Symbol</vt:lpstr>
      <vt:lpstr>Times New Roman</vt:lpstr>
      <vt:lpstr>Wingdings</vt:lpstr>
      <vt:lpstr>3_itu_presentation_template</vt:lpstr>
      <vt:lpstr>CSC 580 Computer Algorithms</vt:lpstr>
      <vt:lpstr>Agenda</vt:lpstr>
      <vt:lpstr>Sorting Revisited</vt:lpstr>
      <vt:lpstr>Heaps</vt:lpstr>
      <vt:lpstr>Heaps</vt:lpstr>
      <vt:lpstr>Heaps</vt:lpstr>
      <vt:lpstr>Heaps</vt:lpstr>
      <vt:lpstr>Referencing Heap Elements</vt:lpstr>
      <vt:lpstr>The Heap Property</vt:lpstr>
      <vt:lpstr>Heap Height</vt:lpstr>
      <vt:lpstr>Heap Operations: Heapify()</vt:lpstr>
      <vt:lpstr>Heap Operations: Heapify()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Analyzing Heapify(): Informal</vt:lpstr>
      <vt:lpstr>Analyzing Heapify(): Formal</vt:lpstr>
      <vt:lpstr>Analyzing Heapify(): Formal (cont’d)</vt:lpstr>
      <vt:lpstr>Heap Operations: BuildHeap()</vt:lpstr>
      <vt:lpstr>BuildHeap()</vt:lpstr>
      <vt:lpstr>BuildHeap() Example</vt:lpstr>
      <vt:lpstr>Analyzing BuildHeap()</vt:lpstr>
      <vt:lpstr>Analyzing BuildHeap(): Tight</vt:lpstr>
      <vt:lpstr>Heapsort</vt:lpstr>
      <vt:lpstr>Heapsort</vt:lpstr>
      <vt:lpstr>Analyzing Heapsort</vt:lpstr>
      <vt:lpstr>Priority Queues</vt:lpstr>
      <vt:lpstr>Priority Queue Operations</vt:lpstr>
      <vt:lpstr>Implementing Priority Queues</vt:lpstr>
      <vt:lpstr>Implementing Priority Queues</vt:lpstr>
      <vt:lpstr>Implementing Priority Queues</vt:lpstr>
      <vt:lpstr>Tying It Into The “Real World”</vt:lpstr>
      <vt:lpstr>Combat Billiards</vt:lpstr>
      <vt:lpstr>Simulating The Physics</vt:lpstr>
      <vt:lpstr>Time-Driven Simulation</vt:lpstr>
      <vt:lpstr>Event-Driven Simulation</vt:lpstr>
      <vt:lpstr>Event-Driven Simulation (cont’d)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556</cp:revision>
  <dcterms:created xsi:type="dcterms:W3CDTF">2013-05-07T23:48:43Z</dcterms:created>
  <dcterms:modified xsi:type="dcterms:W3CDTF">2018-02-13T04:11:06Z</dcterms:modified>
</cp:coreProperties>
</file>