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82" r:id="rId4"/>
    <p:sldId id="483" r:id="rId5"/>
    <p:sldId id="528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4" r:id="rId32"/>
    <p:sldId id="516" r:id="rId33"/>
    <p:sldId id="517" r:id="rId34"/>
    <p:sldId id="518" r:id="rId35"/>
    <p:sldId id="519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9A"/>
    <a:srgbClr val="008F96"/>
    <a:srgbClr val="00ACB5"/>
    <a:srgbClr val="00A8B0"/>
    <a:srgbClr val="00C2CC"/>
    <a:srgbClr val="00ACEA"/>
    <a:srgbClr val="00C0C0"/>
    <a:srgbClr val="0086EA"/>
    <a:srgbClr val="383878"/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8" autoAdjust="0"/>
    <p:restoredTop sz="93917" autoAdjust="0"/>
  </p:normalViewPr>
  <p:slideViewPr>
    <p:cSldViewPr snapToGrid="0" snapToObjects="1">
      <p:cViewPr varScale="1">
        <p:scale>
          <a:sx n="76" d="100"/>
          <a:sy n="76" d="100"/>
        </p:scale>
        <p:origin x="3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91096-4E0A-4E41-8F1D-A1502544D49E}" type="datetime1">
              <a:rPr lang="en-US" smtClean="0"/>
              <a:t>2/13/2018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850EF-6904-40CD-893E-42786EC79164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8CFBAF-B89C-465F-8A6C-B88CC227D8B7}" type="datetime1">
              <a:rPr lang="en-US" smtClean="0"/>
              <a:t>2/13/2018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6.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Sorting Lower Bounds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9063">
              <a:lnSpc>
                <a:spcPts val="2400"/>
              </a:lnSpc>
            </a:pPr>
            <a:r>
              <a:rPr spc="-25" dirty="0"/>
              <a:t>Counting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ort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2063947-DF79-4553-823E-BED3DFAD7259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0842" y="1299044"/>
            <a:ext cx="4763031" cy="4426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 dirty="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07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12"/>
              </a:lnSpc>
              <a:spcBef>
                <a:spcPts val="75"/>
              </a:spcBef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75"/>
              </a:spcBef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471357"/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980931">
              <a:lnSpc>
                <a:spcPts val="383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634" y="2749850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4674" y="3721550"/>
            <a:ext cx="31258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656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34516"/>
          </a:xfrm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Counting-</a:t>
            </a:r>
            <a:r>
              <a:rPr lang="en-US" spc="-25" dirty="0"/>
              <a:t>S</a:t>
            </a:r>
            <a:r>
              <a:rPr spc="-25" dirty="0"/>
              <a:t>ort</a:t>
            </a:r>
            <a:r>
              <a:rPr spc="-5" dirty="0"/>
              <a:t> </a:t>
            </a:r>
            <a:r>
              <a:rPr lang="en-US" spc="-25" dirty="0"/>
              <a:t>E</a:t>
            </a:r>
            <a:r>
              <a:rPr spc="-25" dirty="0"/>
              <a:t>xample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2DD874E-64BA-43BE-9617-7AD9143A257D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2191482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614409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10196" y="2237729"/>
            <a:ext cx="38179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57917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1505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562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3333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6926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2104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4636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44636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49203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36913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24622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12331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1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1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04A1A79-B0E8-4796-B15F-13F2D9B6F057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218155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210507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25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84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84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969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55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55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567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926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926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3388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6976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6976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100" y="358196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687" y="350548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687" y="350548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7917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74359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81505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562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69215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9215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3333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6926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6926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1048" y="220526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44636" y="212878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4636" y="212878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10197" y="2237729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0	0	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49203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36913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4622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12331" y="176807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idx="1"/>
          </p:nvPr>
        </p:nvSpPr>
        <p:spPr>
          <a:xfrm>
            <a:off x="321452" y="4505259"/>
            <a:ext cx="8727141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spcBef>
                <a:spcPts val="2668"/>
              </a:spcBef>
              <a:buNone/>
            </a:pPr>
            <a:r>
              <a:rPr b="1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Symbol"/>
                <a:cs typeface="Symbol"/>
              </a:rPr>
              <a:t></a:t>
            </a:r>
            <a:r>
              <a:rPr spc="10" dirty="0"/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376520" indent="0">
              <a:buNone/>
            </a:pPr>
            <a:r>
              <a:rPr b="1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Symbol"/>
                <a:cs typeface="Symbol"/>
              </a:rPr>
              <a:t></a:t>
            </a:r>
            <a:r>
              <a:rPr spc="-5" dirty="0"/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object 18"/>
          <p:cNvSpPr txBox="1"/>
          <p:nvPr/>
        </p:nvSpPr>
        <p:spPr>
          <a:xfrm>
            <a:off x="296225" y="2191482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9" name="object 24"/>
          <p:cNvSpPr txBox="1"/>
          <p:nvPr/>
        </p:nvSpPr>
        <p:spPr>
          <a:xfrm>
            <a:off x="296219" y="3614409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31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2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9830D6B-66D3-429C-B4A6-C9B10F825EBF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200738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200738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200738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200738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200738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93089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2039078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440233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4077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33130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3313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4077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33130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3313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4077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33130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3313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4077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33130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3313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4077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33130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3313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56942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56942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56942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56942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56942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7917" y="20310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9546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954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45628" y="2031092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45628" y="20310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9546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954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33338" y="2031092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3338" y="20310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9546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954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21048" y="2031092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21048" y="20310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9546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954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2063553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0	0	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9203" y="159389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6913" y="159389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24622" y="159389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12331" y="159389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945" y="4731661"/>
            <a:ext cx="47630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3737" y="5216965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280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2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2A23218-E7F8-40C7-B837-C4F6BDD86A2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2006420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407575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7917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45628" y="1998434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4562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33338" y="1998434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333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21048" y="1998434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2104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2030895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0	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9203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6913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24622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12331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945" y="4699003"/>
            <a:ext cx="47630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3737" y="5184307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38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2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0CC0E63-1C62-404F-ADBF-455AA45F108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973762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374917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7917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45628" y="1965776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4562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33338" y="1965776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333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21048" y="1965776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2104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1998237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1	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9203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6913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24622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12331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945" y="4666345"/>
            <a:ext cx="47630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3737" y="5151649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592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2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1B0B040-3EB6-44BF-B282-2147D36EF00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31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31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31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31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31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5469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962876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364031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3315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5510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25510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3315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5510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25510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3315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5510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25510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3315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5510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25510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3315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5510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25510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49321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49321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49321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49321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49321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7917" y="19548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87840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87840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45628" y="195489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45628" y="19548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87840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87840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33338" y="195489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3338" y="19548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87840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87840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21048" y="195489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21048" y="19548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87840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87840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1987351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1	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9203" y="151769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6913" y="151769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24622" y="151769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12331" y="151769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945" y="4655459"/>
            <a:ext cx="47630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3737" y="5140763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2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2AA21E4-8551-416B-A9A6-DDDFF4B5E6F0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995534"/>
            <a:ext cx="43737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219" y="3396689"/>
            <a:ext cx="3884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154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9253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696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467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7917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45628" y="198754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4562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33338" y="198754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3333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21048" y="198754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2104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2020009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2	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49203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6913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24622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12331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945" y="4688117"/>
            <a:ext cx="476303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1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73737" y="5173421"/>
            <a:ext cx="3130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28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62665"/>
          </a:xfrm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3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1372663-FA62-43D2-BA16-D859330F1684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205092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205092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205092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205092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205092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97444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25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84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84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969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55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55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567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926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926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338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697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697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100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687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687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6219" y="2082622"/>
            <a:ext cx="4566269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3000">
              <a:latin typeface="Times New Roman"/>
              <a:cs typeface="Times New Roman"/>
            </a:endParaRPr>
          </a:p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45866">
              <a:lnSpc>
                <a:spcPts val="3812"/>
              </a:lnSpc>
              <a:spcBef>
                <a:spcPts val="2668"/>
              </a:spcBef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604483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1542" y="16129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9253" y="16129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6962" y="16129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4672" y="16129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2382" y="16129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7917" y="20746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1505" y="199815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99815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5628" y="20746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69215" y="199815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9215" y="199815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33338" y="20746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6926" y="199815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6926" y="199815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1048" y="20746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44636" y="199815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4636" y="199815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949203" y="163743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36913" y="163743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4622" y="163743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12331" y="163743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57917" y="345133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57917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81505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1505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45628" y="345133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4562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9215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9215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33338" y="345133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13333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92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692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821048" y="345133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821048" y="34513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4636" y="337485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4636" y="337485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73718" y="5254011"/>
            <a:ext cx="31258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943620" y="6550927"/>
            <a:ext cx="44637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400" spc="-10" dirty="0">
                <a:latin typeface="Times New Roman"/>
                <a:cs typeface="Times New Roman"/>
              </a:rPr>
              <a:t>L5.20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322" y="2052667"/>
            <a:ext cx="3181297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265"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2	2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lang="en-US" sz="3200" spc="-10" dirty="0">
                <a:latin typeface="Times New Roman"/>
                <a:cs typeface="Times New Roman"/>
              </a:rPr>
              <a:t>   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2	2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70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3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2D13B91-8DB0-4972-AA9C-8BEB910A9C3E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42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6558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25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84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84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969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55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55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567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926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926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338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697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697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100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687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687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6219" y="1973762"/>
            <a:ext cx="4566269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3000">
              <a:latin typeface="Times New Roman"/>
              <a:cs typeface="Times New Roman"/>
            </a:endParaRPr>
          </a:p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45866">
              <a:lnSpc>
                <a:spcPts val="3812"/>
              </a:lnSpc>
              <a:spcBef>
                <a:spcPts val="2668"/>
              </a:spcBef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604483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154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9253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696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467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2382" y="15041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7917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1505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562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69215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9215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3333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6926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6926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1048" y="196577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44636" y="188929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4636" y="188929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949203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36913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4622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12331" y="152857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57917" y="334247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57917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81505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1505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45628" y="334247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4562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9215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9215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33338" y="334247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13333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92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692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821048" y="3342475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821048" y="334247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4636" y="326599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4636" y="3265992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73718" y="5145151"/>
            <a:ext cx="31258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322" y="1932921"/>
            <a:ext cx="3181297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265"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2	2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3	2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39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b="1" spc="-15" dirty="0">
                <a:latin typeface="Times New Roman"/>
                <a:cs typeface="Times New Roman"/>
              </a:rPr>
              <a:t>Sorting </a:t>
            </a:r>
            <a:r>
              <a:rPr lang="en-US" sz="3600" b="1" spc="-20" dirty="0">
                <a:latin typeface="Times New Roman"/>
                <a:cs typeface="Times New Roman"/>
              </a:rPr>
              <a:t>Lower Bounds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1200"/>
              </a:spcBef>
              <a:buFont typeface="Times New Roman"/>
              <a:buChar char="•"/>
            </a:pPr>
            <a:r>
              <a:rPr lang="en-US" sz="3600" spc="-15" dirty="0">
                <a:latin typeface="Times New Roman"/>
                <a:cs typeface="Times New Roman"/>
              </a:rPr>
              <a:t>Decision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trees</a:t>
            </a:r>
            <a:endParaRPr lang="en-US" sz="3600" dirty="0">
              <a:latin typeface="Times New Roman"/>
              <a:cs typeface="Times New Roman"/>
            </a:endParaRPr>
          </a:p>
          <a:p>
            <a:pPr>
              <a:spcBef>
                <a:spcPts val="1200"/>
              </a:spcBef>
            </a:pPr>
            <a:r>
              <a:rPr lang="en-US" sz="3600" b="1" spc="-20" dirty="0">
                <a:latin typeface="Times New Roman"/>
                <a:cs typeface="Times New Roman"/>
              </a:rPr>
              <a:t>Linear-Time</a:t>
            </a:r>
            <a:r>
              <a:rPr lang="en-US" sz="3600" b="1" spc="-5" dirty="0">
                <a:latin typeface="Times New Roman"/>
                <a:cs typeface="Times New Roman"/>
              </a:rPr>
              <a:t> </a:t>
            </a:r>
            <a:r>
              <a:rPr lang="en-US" sz="3600" b="1" spc="-15" dirty="0">
                <a:latin typeface="Times New Roman"/>
                <a:cs typeface="Times New Roman"/>
              </a:rPr>
              <a:t>Sorting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1200"/>
              </a:spcBef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Counting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sort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1200"/>
              </a:spcBef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Radix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sort</a:t>
            </a:r>
            <a:endParaRPr lang="en-US" sz="3600" dirty="0">
              <a:latin typeface="Times New Roman"/>
              <a:cs typeface="Times New Roman"/>
            </a:endParaRPr>
          </a:p>
          <a:p>
            <a:pPr>
              <a:spcBef>
                <a:spcPts val="1200"/>
              </a:spcBef>
            </a:pPr>
            <a:r>
              <a:rPr lang="en-US" sz="3600" b="1" spc="-25" dirty="0">
                <a:latin typeface="Times New Roman"/>
                <a:cs typeface="Times New Roman"/>
              </a:rPr>
              <a:t>Conclusions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6E418-8156-41C9-8497-8B05A9BDE679}" type="datetime1">
              <a:rPr lang="en-US" smtClean="0"/>
              <a:t>2/13/2018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3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954B479-7F95-4228-9868-BC1139A39F24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85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85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85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85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8560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90912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25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84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84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969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55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55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567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926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926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338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697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697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100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4687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4687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6219" y="2017306"/>
            <a:ext cx="4566269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45866">
              <a:lnSpc>
                <a:spcPts val="3812"/>
              </a:lnSpc>
              <a:spcBef>
                <a:spcPts val="2668"/>
              </a:spcBef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 dirty="0">
              <a:latin typeface="Times New Roman"/>
              <a:cs typeface="Times New Roman"/>
            </a:endParaRPr>
          </a:p>
          <a:p>
            <a:pPr marL="604483">
              <a:lnSpc>
                <a:spcPts val="381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1542" y="154764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9253" y="154764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6962" y="154764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4672" y="154764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2382" y="1547649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7917" y="200932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1505" y="19328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1505" y="1932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5628" y="200932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69215" y="19328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9215" y="1932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33338" y="200932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6926" y="19328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6926" y="1932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1048" y="200932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44636" y="1932836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4636" y="1932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949203" y="157212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36913" y="157212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4622" y="157212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12331" y="157212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57917" y="3386019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57917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81505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1505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45628" y="3386019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4562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9215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9215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33338" y="3386019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13333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92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692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821048" y="3386019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821048" y="338601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4636" y="330953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4636" y="3309536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73718" y="5188695"/>
            <a:ext cx="31258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3200" spc="-85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|{key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322" y="1976465"/>
            <a:ext cx="3181297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265"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0	2	2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tabLst>
                <a:tab pos="888571" algn="l"/>
                <a:tab pos="1576497" algn="l"/>
                <a:tab pos="2264423" algn="l"/>
                <a:tab pos="2952349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3	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3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4</a:t>
            </a:r>
          </a:p>
        </p:txBody>
      </p:sp>
      <p:sp>
        <p:nvSpPr>
          <p:cNvPr id="89" name="Content Placeholder 8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66214EA-A51D-42C4-9BC6-F950E6A64A6C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52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52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52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52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52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7646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984648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025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84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7969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155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9567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926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6219" y="3385803"/>
            <a:ext cx="23821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165693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8338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697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1100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4687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11542" y="151499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9253" y="151499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86962" y="151499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74672" y="151499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62382" y="151499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57917" y="197666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505" y="190017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1505" y="1900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5628" y="197666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9215" y="190017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900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33338" y="197666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6926" y="190017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900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21048" y="197666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4636" y="190017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44636" y="190017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110197" y="2009123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3	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49203" y="15394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6913" y="15394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24622" y="15394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012331" y="153946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57917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1505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81505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4562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9215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9215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3333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5692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92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21048" y="335336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44636" y="327687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44636" y="327687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022322" y="3385822"/>
            <a:ext cx="318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01310" algn="l"/>
                <a:tab pos="1589236" algn="l"/>
                <a:tab pos="2277162" algn="l"/>
                <a:tab pos="2965088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2	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9927" y="4447777"/>
            <a:ext cx="4715273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980931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563121" y="2466153"/>
            <a:ext cx="1382425" cy="810723"/>
          </a:xfrm>
          <a:custGeom>
            <a:avLst/>
            <a:gdLst/>
            <a:ahLst/>
            <a:cxnLst/>
            <a:rect l="l" t="t" r="r" b="b"/>
            <a:pathLst>
              <a:path w="1378585" h="807720">
                <a:moveTo>
                  <a:pt x="52578" y="727710"/>
                </a:moveTo>
                <a:lnTo>
                  <a:pt x="0" y="807720"/>
                </a:lnTo>
                <a:lnTo>
                  <a:pt x="41910" y="805037"/>
                </a:lnTo>
                <a:lnTo>
                  <a:pt x="41910" y="766572"/>
                </a:lnTo>
                <a:lnTo>
                  <a:pt x="50557" y="761558"/>
                </a:lnTo>
                <a:lnTo>
                  <a:pt x="52578" y="727710"/>
                </a:lnTo>
                <a:close/>
              </a:path>
              <a:path w="1378585" h="807720">
                <a:moveTo>
                  <a:pt x="50557" y="761558"/>
                </a:moveTo>
                <a:lnTo>
                  <a:pt x="41910" y="766572"/>
                </a:lnTo>
                <a:lnTo>
                  <a:pt x="49530" y="779806"/>
                </a:lnTo>
                <a:lnTo>
                  <a:pt x="49530" y="778764"/>
                </a:lnTo>
                <a:lnTo>
                  <a:pt x="50557" y="761558"/>
                </a:lnTo>
                <a:close/>
              </a:path>
              <a:path w="1378585" h="807720">
                <a:moveTo>
                  <a:pt x="95250" y="801624"/>
                </a:moveTo>
                <a:lnTo>
                  <a:pt x="65204" y="786601"/>
                </a:lnTo>
                <a:lnTo>
                  <a:pt x="56387" y="791718"/>
                </a:lnTo>
                <a:lnTo>
                  <a:pt x="41910" y="766572"/>
                </a:lnTo>
                <a:lnTo>
                  <a:pt x="41910" y="805037"/>
                </a:lnTo>
                <a:lnTo>
                  <a:pt x="95250" y="801624"/>
                </a:lnTo>
                <a:close/>
              </a:path>
              <a:path w="1378585" h="807720">
                <a:moveTo>
                  <a:pt x="1378458" y="24383"/>
                </a:moveTo>
                <a:lnTo>
                  <a:pt x="1363980" y="0"/>
                </a:lnTo>
                <a:lnTo>
                  <a:pt x="50557" y="761558"/>
                </a:lnTo>
                <a:lnTo>
                  <a:pt x="49530" y="778764"/>
                </a:lnTo>
                <a:lnTo>
                  <a:pt x="65204" y="786601"/>
                </a:lnTo>
                <a:lnTo>
                  <a:pt x="1378458" y="24383"/>
                </a:lnTo>
                <a:close/>
              </a:path>
              <a:path w="1378585" h="807720">
                <a:moveTo>
                  <a:pt x="65204" y="786601"/>
                </a:moveTo>
                <a:lnTo>
                  <a:pt x="49530" y="778764"/>
                </a:lnTo>
                <a:lnTo>
                  <a:pt x="49530" y="779806"/>
                </a:lnTo>
                <a:lnTo>
                  <a:pt x="56387" y="791718"/>
                </a:lnTo>
                <a:lnTo>
                  <a:pt x="65204" y="786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67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4</a:t>
            </a:r>
          </a:p>
        </p:txBody>
      </p:sp>
      <p:sp>
        <p:nvSpPr>
          <p:cNvPr id="90" name="Content Placeholder 8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7CA43A0-2B0B-4827-B3BB-3B9015DED096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6383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8735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995534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025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84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7969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155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9567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926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338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97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1100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4687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6219" y="3396689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165693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3 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154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99253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8696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7467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62382" y="15258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57917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1505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1505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4562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9215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69215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3333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926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1048" y="198754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44636" y="191106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911065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110197" y="2020009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2	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49203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913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24622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12331" y="155035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57917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81505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81505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4562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9215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69215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3333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692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692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21048" y="336424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44636" y="328776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4636" y="3287764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022322" y="3396708"/>
            <a:ext cx="318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01310" algn="l"/>
                <a:tab pos="1589236" algn="l"/>
                <a:tab pos="2277162" algn="l"/>
                <a:tab pos="2965088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2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9927" y="4458663"/>
            <a:ext cx="4715273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80931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240134" y="2480099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5" h="805179">
                <a:moveTo>
                  <a:pt x="663640" y="744951"/>
                </a:moveTo>
                <a:lnTo>
                  <a:pt x="21336" y="0"/>
                </a:lnTo>
                <a:lnTo>
                  <a:pt x="0" y="18287"/>
                </a:lnTo>
                <a:lnTo>
                  <a:pt x="642503" y="763471"/>
                </a:lnTo>
                <a:lnTo>
                  <a:pt x="659129" y="761238"/>
                </a:lnTo>
                <a:lnTo>
                  <a:pt x="663640" y="744951"/>
                </a:lnTo>
                <a:close/>
              </a:path>
              <a:path w="696595" h="805179">
                <a:moveTo>
                  <a:pt x="669798" y="793636"/>
                </a:moveTo>
                <a:lnTo>
                  <a:pt x="669798" y="752094"/>
                </a:lnTo>
                <a:lnTo>
                  <a:pt x="648462" y="770382"/>
                </a:lnTo>
                <a:lnTo>
                  <a:pt x="642503" y="763471"/>
                </a:lnTo>
                <a:lnTo>
                  <a:pt x="608076" y="768096"/>
                </a:lnTo>
                <a:lnTo>
                  <a:pt x="669798" y="793636"/>
                </a:lnTo>
                <a:close/>
              </a:path>
              <a:path w="696595" h="805179">
                <a:moveTo>
                  <a:pt x="659129" y="761238"/>
                </a:moveTo>
                <a:lnTo>
                  <a:pt x="642503" y="763471"/>
                </a:lnTo>
                <a:lnTo>
                  <a:pt x="648462" y="770382"/>
                </a:lnTo>
                <a:lnTo>
                  <a:pt x="659129" y="761238"/>
                </a:lnTo>
                <a:close/>
              </a:path>
              <a:path w="696595" h="805179">
                <a:moveTo>
                  <a:pt x="669798" y="752094"/>
                </a:moveTo>
                <a:lnTo>
                  <a:pt x="663640" y="744951"/>
                </a:lnTo>
                <a:lnTo>
                  <a:pt x="659129" y="761238"/>
                </a:lnTo>
                <a:lnTo>
                  <a:pt x="669798" y="752094"/>
                </a:lnTo>
                <a:close/>
              </a:path>
              <a:path w="696595" h="805179">
                <a:moveTo>
                  <a:pt x="696467" y="804672"/>
                </a:moveTo>
                <a:lnTo>
                  <a:pt x="672845" y="711708"/>
                </a:lnTo>
                <a:lnTo>
                  <a:pt x="663640" y="744951"/>
                </a:lnTo>
                <a:lnTo>
                  <a:pt x="669798" y="752094"/>
                </a:lnTo>
                <a:lnTo>
                  <a:pt x="669798" y="793636"/>
                </a:lnTo>
                <a:lnTo>
                  <a:pt x="696467" y="8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8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4</a:t>
            </a:r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8" name="object 8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6AA4D5A-CD89-4D79-BE98-E3A858851D18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97472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89824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2006420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025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84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7969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155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9567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926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338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697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1100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4687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6219" y="3407575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477767" algn="l"/>
                <a:tab pos="2165693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3	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3 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154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99253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8696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7467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62382" y="153676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57917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1505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81505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562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69215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9215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333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926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6926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21048" y="199843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4636" y="192195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92195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10197" y="2030895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2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49203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36913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24622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012331" y="156123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57917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81505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81505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4562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69215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69215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3333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692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692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21048" y="337513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44636" y="329864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4636" y="329865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022322" y="3407594"/>
            <a:ext cx="318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01310" algn="l"/>
                <a:tab pos="1589236" algn="l"/>
                <a:tab pos="2277162" algn="l"/>
                <a:tab pos="2965088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1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9927" y="4469549"/>
            <a:ext cx="4715273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80931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875411" y="2490985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4" h="805179">
                <a:moveTo>
                  <a:pt x="32827" y="744951"/>
                </a:moveTo>
                <a:lnTo>
                  <a:pt x="23622" y="711708"/>
                </a:lnTo>
                <a:lnTo>
                  <a:pt x="0" y="804672"/>
                </a:lnTo>
                <a:lnTo>
                  <a:pt x="26670" y="793636"/>
                </a:lnTo>
                <a:lnTo>
                  <a:pt x="26670" y="752094"/>
                </a:lnTo>
                <a:lnTo>
                  <a:pt x="32827" y="744951"/>
                </a:lnTo>
                <a:close/>
              </a:path>
              <a:path w="696594" h="805179">
                <a:moveTo>
                  <a:pt x="37337" y="761238"/>
                </a:moveTo>
                <a:lnTo>
                  <a:pt x="32827" y="744951"/>
                </a:lnTo>
                <a:lnTo>
                  <a:pt x="26670" y="752094"/>
                </a:lnTo>
                <a:lnTo>
                  <a:pt x="37337" y="761238"/>
                </a:lnTo>
                <a:close/>
              </a:path>
              <a:path w="696594" h="805179">
                <a:moveTo>
                  <a:pt x="88392" y="768096"/>
                </a:moveTo>
                <a:lnTo>
                  <a:pt x="53964" y="763471"/>
                </a:lnTo>
                <a:lnTo>
                  <a:pt x="48006" y="770382"/>
                </a:lnTo>
                <a:lnTo>
                  <a:pt x="26670" y="752094"/>
                </a:lnTo>
                <a:lnTo>
                  <a:pt x="26670" y="793636"/>
                </a:lnTo>
                <a:lnTo>
                  <a:pt x="88392" y="768096"/>
                </a:lnTo>
                <a:close/>
              </a:path>
              <a:path w="696594" h="805179">
                <a:moveTo>
                  <a:pt x="696468" y="18287"/>
                </a:moveTo>
                <a:lnTo>
                  <a:pt x="675132" y="0"/>
                </a:lnTo>
                <a:lnTo>
                  <a:pt x="32827" y="744951"/>
                </a:lnTo>
                <a:lnTo>
                  <a:pt x="37337" y="761238"/>
                </a:lnTo>
                <a:lnTo>
                  <a:pt x="53964" y="763471"/>
                </a:lnTo>
                <a:lnTo>
                  <a:pt x="696468" y="18287"/>
                </a:lnTo>
                <a:close/>
              </a:path>
              <a:path w="696594" h="805179">
                <a:moveTo>
                  <a:pt x="53964" y="763471"/>
                </a:moveTo>
                <a:lnTo>
                  <a:pt x="37337" y="761238"/>
                </a:lnTo>
                <a:lnTo>
                  <a:pt x="48006" y="770382"/>
                </a:lnTo>
                <a:lnTo>
                  <a:pt x="53964" y="763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Loop 4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object 8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0DAD3D1-4082-419C-A8F6-5633222F8D8F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86586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86586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86586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86586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865863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78938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897560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0258" y="3266273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6219" y="3298715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3	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3 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1542" y="142790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99253" y="142790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6962" y="142790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4672" y="142790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62382" y="1427903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57917" y="188957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81505" y="18130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81505" y="1813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5628" y="188957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9215" y="18130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69215" y="1813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33338" y="188957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6926" y="18130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56926" y="1813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21048" y="1889574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4636" y="181309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4636" y="1813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10197" y="1922035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1	1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9203" y="14523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36913" y="14523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24622" y="14523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12331" y="1452377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57917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81505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81505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562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69215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69215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333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692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692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21048" y="3266273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44636" y="3189789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44636" y="3189790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022322" y="3298734"/>
            <a:ext cx="318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01310" algn="l"/>
                <a:tab pos="1589236" algn="l"/>
                <a:tab pos="2277162" algn="l"/>
                <a:tab pos="2965088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1	1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9927" y="4360689"/>
            <a:ext cx="4715273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980931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87702" y="2382125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4" h="805179">
                <a:moveTo>
                  <a:pt x="32827" y="744951"/>
                </a:moveTo>
                <a:lnTo>
                  <a:pt x="23622" y="711708"/>
                </a:lnTo>
                <a:lnTo>
                  <a:pt x="0" y="804672"/>
                </a:lnTo>
                <a:lnTo>
                  <a:pt x="26670" y="793636"/>
                </a:lnTo>
                <a:lnTo>
                  <a:pt x="26670" y="752094"/>
                </a:lnTo>
                <a:lnTo>
                  <a:pt x="32827" y="744951"/>
                </a:lnTo>
                <a:close/>
              </a:path>
              <a:path w="696594" h="805179">
                <a:moveTo>
                  <a:pt x="37337" y="761238"/>
                </a:moveTo>
                <a:lnTo>
                  <a:pt x="32827" y="744951"/>
                </a:lnTo>
                <a:lnTo>
                  <a:pt x="26670" y="752094"/>
                </a:lnTo>
                <a:lnTo>
                  <a:pt x="37337" y="761238"/>
                </a:lnTo>
                <a:close/>
              </a:path>
              <a:path w="696594" h="805179">
                <a:moveTo>
                  <a:pt x="88392" y="768096"/>
                </a:moveTo>
                <a:lnTo>
                  <a:pt x="53964" y="763471"/>
                </a:lnTo>
                <a:lnTo>
                  <a:pt x="48006" y="770382"/>
                </a:lnTo>
                <a:lnTo>
                  <a:pt x="26670" y="752094"/>
                </a:lnTo>
                <a:lnTo>
                  <a:pt x="26670" y="793636"/>
                </a:lnTo>
                <a:lnTo>
                  <a:pt x="88392" y="768096"/>
                </a:lnTo>
                <a:close/>
              </a:path>
              <a:path w="696594" h="805179">
                <a:moveTo>
                  <a:pt x="696468" y="18288"/>
                </a:moveTo>
                <a:lnTo>
                  <a:pt x="675132" y="0"/>
                </a:lnTo>
                <a:lnTo>
                  <a:pt x="32827" y="744951"/>
                </a:lnTo>
                <a:lnTo>
                  <a:pt x="37337" y="761238"/>
                </a:lnTo>
                <a:lnTo>
                  <a:pt x="53964" y="763471"/>
                </a:lnTo>
                <a:lnTo>
                  <a:pt x="696468" y="18288"/>
                </a:lnTo>
                <a:close/>
              </a:path>
              <a:path w="696594" h="805179">
                <a:moveTo>
                  <a:pt x="53964" y="763471"/>
                </a:moveTo>
                <a:lnTo>
                  <a:pt x="37337" y="761238"/>
                </a:lnTo>
                <a:lnTo>
                  <a:pt x="48006" y="770382"/>
                </a:lnTo>
                <a:lnTo>
                  <a:pt x="53964" y="763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4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  <a:tabLst>
                <a:tab pos="119063" algn="l"/>
              </a:tabLst>
            </a:pPr>
            <a:r>
              <a:rPr spc="-25" dirty="0"/>
              <a:t>Loop 4</a:t>
            </a:r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0" name="object 9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ABE4118-AB7D-4E5E-B123-83AE562D7F4C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20258" y="1844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84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4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969" y="1844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55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55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78" y="1844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926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926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388" y="1844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97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6976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100" y="1844091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4687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687" y="176760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225" y="1875788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0258" y="3244501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025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84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84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969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155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55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567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926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799" y="600455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926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799" y="599694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38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697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697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1100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4687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4687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6219" y="3276943"/>
            <a:ext cx="37575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89841" algn="l"/>
                <a:tab pos="1477767" algn="l"/>
                <a:tab pos="2165693" algn="l"/>
                <a:tab pos="2853619" algn="l"/>
                <a:tab pos="3541545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3	3	4	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11542" y="140613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9253" y="140613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6962" y="140613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74672" y="140613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62382" y="1406131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57917" y="186780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81505" y="179131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81505" y="179131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45628" y="186780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69215" y="179131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69215" y="179131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3338" y="186780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56926" y="179131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56926" y="179131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3"/>
                </a:lnTo>
                <a:lnTo>
                  <a:pt x="685800" y="599693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21048" y="1867802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4636" y="179131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6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4636" y="1791319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10197" y="1900263"/>
            <a:ext cx="30934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13409" algn="l"/>
                <a:tab pos="1501335" algn="l"/>
                <a:tab pos="2189261" algn="l"/>
                <a:tab pos="2877187" algn="l"/>
              </a:tabLst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1	1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49203" y="14306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36913" y="14306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24622" y="14306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012331" y="143060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spc="-1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57917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81505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81505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4562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69215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69215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3333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692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5692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21048" y="3244501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44636" y="31680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4636" y="3168018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022322" y="3276962"/>
            <a:ext cx="318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01310" algn="l"/>
                <a:tab pos="1589236" algn="l"/>
                <a:tab pos="2277162" algn="l"/>
                <a:tab pos="2965088" algn="l"/>
              </a:tabLst>
            </a:pP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1	1	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9927" y="4338917"/>
            <a:ext cx="4715273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downt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470720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176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980931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82351" y="2356529"/>
            <a:ext cx="2068861" cy="820920"/>
          </a:xfrm>
          <a:custGeom>
            <a:avLst/>
            <a:gdLst/>
            <a:ahLst/>
            <a:cxnLst/>
            <a:rect l="l" t="t" r="r" b="b"/>
            <a:pathLst>
              <a:path w="2063114" h="817879">
                <a:moveTo>
                  <a:pt x="2009338" y="787665"/>
                </a:moveTo>
                <a:lnTo>
                  <a:pt x="2005463" y="770612"/>
                </a:lnTo>
                <a:lnTo>
                  <a:pt x="10668" y="0"/>
                </a:lnTo>
                <a:lnTo>
                  <a:pt x="0" y="26669"/>
                </a:lnTo>
                <a:lnTo>
                  <a:pt x="1995687" y="797627"/>
                </a:lnTo>
                <a:lnTo>
                  <a:pt x="2009181" y="788058"/>
                </a:lnTo>
                <a:lnTo>
                  <a:pt x="2009338" y="787665"/>
                </a:lnTo>
                <a:close/>
              </a:path>
              <a:path w="2063114" h="817879">
                <a:moveTo>
                  <a:pt x="2009393" y="813602"/>
                </a:moveTo>
                <a:lnTo>
                  <a:pt x="2009393" y="787907"/>
                </a:lnTo>
                <a:lnTo>
                  <a:pt x="2009181" y="788058"/>
                </a:lnTo>
                <a:lnTo>
                  <a:pt x="2004059" y="800861"/>
                </a:lnTo>
                <a:lnTo>
                  <a:pt x="1995687" y="797627"/>
                </a:lnTo>
                <a:lnTo>
                  <a:pt x="1967483" y="817626"/>
                </a:lnTo>
                <a:lnTo>
                  <a:pt x="2009393" y="813602"/>
                </a:lnTo>
                <a:close/>
              </a:path>
              <a:path w="2063114" h="817879">
                <a:moveTo>
                  <a:pt x="2009181" y="788058"/>
                </a:moveTo>
                <a:lnTo>
                  <a:pt x="1995687" y="797627"/>
                </a:lnTo>
                <a:lnTo>
                  <a:pt x="2004059" y="800861"/>
                </a:lnTo>
                <a:lnTo>
                  <a:pt x="2009181" y="788058"/>
                </a:lnTo>
                <a:close/>
              </a:path>
              <a:path w="2063114" h="817879">
                <a:moveTo>
                  <a:pt x="2062733" y="808481"/>
                </a:moveTo>
                <a:lnTo>
                  <a:pt x="1997964" y="737615"/>
                </a:lnTo>
                <a:lnTo>
                  <a:pt x="2005463" y="770612"/>
                </a:lnTo>
                <a:lnTo>
                  <a:pt x="2014727" y="774191"/>
                </a:lnTo>
                <a:lnTo>
                  <a:pt x="2014727" y="813090"/>
                </a:lnTo>
                <a:lnTo>
                  <a:pt x="2062733" y="808481"/>
                </a:lnTo>
                <a:close/>
              </a:path>
              <a:path w="2063114" h="817879">
                <a:moveTo>
                  <a:pt x="2014727" y="774191"/>
                </a:moveTo>
                <a:lnTo>
                  <a:pt x="2005463" y="770612"/>
                </a:lnTo>
                <a:lnTo>
                  <a:pt x="2009338" y="787665"/>
                </a:lnTo>
                <a:lnTo>
                  <a:pt x="2014727" y="774191"/>
                </a:lnTo>
                <a:close/>
              </a:path>
              <a:path w="2063114" h="817879">
                <a:moveTo>
                  <a:pt x="2014727" y="813090"/>
                </a:moveTo>
                <a:lnTo>
                  <a:pt x="2014727" y="774191"/>
                </a:lnTo>
                <a:lnTo>
                  <a:pt x="2009338" y="787665"/>
                </a:lnTo>
                <a:lnTo>
                  <a:pt x="2009393" y="787907"/>
                </a:lnTo>
                <a:lnTo>
                  <a:pt x="2009393" y="813602"/>
                </a:lnTo>
                <a:lnTo>
                  <a:pt x="2014727" y="813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56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9063">
              <a:lnSpc>
                <a:spcPts val="2400"/>
              </a:lnSpc>
            </a:pPr>
            <a:r>
              <a:rPr spc="-2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16648" y="1653930"/>
            <a:ext cx="8727141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8478" indent="0">
              <a:buNone/>
            </a:pPr>
            <a:r>
              <a:rPr sz="2800" b="1" dirty="0"/>
              <a:t>do </a:t>
            </a:r>
            <a:r>
              <a:rPr sz="2800" i="1" spc="-10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dirty="0">
                <a:solidFill>
                  <a:srgbClr val="008480"/>
                </a:solidFill>
              </a:rPr>
              <a:t>i</a:t>
            </a:r>
            <a:r>
              <a:rPr sz="2800" dirty="0">
                <a:solidFill>
                  <a:srgbClr val="008480"/>
                </a:solidFill>
              </a:rPr>
              <a:t>]</a:t>
            </a:r>
            <a:r>
              <a:rPr sz="2800" spc="5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480"/>
                </a:solidFill>
              </a:rPr>
              <a:t> 0</a:t>
            </a:r>
            <a:endParaRPr sz="2800" dirty="0"/>
          </a:p>
          <a:p>
            <a:pPr marL="2649861" indent="0">
              <a:spcBef>
                <a:spcPts val="481"/>
              </a:spcBef>
              <a:buNone/>
            </a:pPr>
            <a:r>
              <a:rPr sz="2800" b="1" dirty="0"/>
              <a:t>for</a:t>
            </a:r>
            <a:r>
              <a:rPr sz="2800" b="1" spc="-10" dirty="0"/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i="1" spc="-10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dirty="0">
                <a:solidFill>
                  <a:srgbClr val="008480"/>
                </a:solidFill>
              </a:rPr>
              <a:t>1 </a:t>
            </a:r>
            <a:r>
              <a:rPr sz="2800" b="1" dirty="0"/>
              <a:t>to</a:t>
            </a:r>
            <a:r>
              <a:rPr sz="2800" b="1" spc="5" dirty="0"/>
              <a:t> </a:t>
            </a:r>
            <a:r>
              <a:rPr sz="2800" i="1" dirty="0">
                <a:solidFill>
                  <a:srgbClr val="008480"/>
                </a:solidFill>
              </a:rPr>
              <a:t>n</a:t>
            </a:r>
            <a:endParaRPr sz="2800" dirty="0"/>
          </a:p>
          <a:p>
            <a:pPr marL="3108478" indent="0">
              <a:spcBef>
                <a:spcPts val="0"/>
              </a:spcBef>
              <a:buNone/>
            </a:pPr>
            <a:r>
              <a:rPr sz="2800" b="1" dirty="0"/>
              <a:t>do </a:t>
            </a:r>
            <a:r>
              <a:rPr sz="2800" i="1" spc="-10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201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spc="5" dirty="0">
                <a:solidFill>
                  <a:srgbClr val="008480"/>
                </a:solidFill>
              </a:rPr>
              <a:t>]</a:t>
            </a:r>
            <a:r>
              <a:rPr sz="2800" dirty="0">
                <a:solidFill>
                  <a:srgbClr val="008480"/>
                </a:solidFill>
              </a:rPr>
              <a:t>]</a:t>
            </a:r>
            <a:r>
              <a:rPr sz="2800" spc="5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196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dirty="0">
                <a:solidFill>
                  <a:srgbClr val="008480"/>
                </a:solidFill>
              </a:rPr>
              <a:t>]] + 1</a:t>
            </a:r>
            <a:endParaRPr sz="2800" dirty="0"/>
          </a:p>
          <a:p>
            <a:pPr marL="2649861" indent="0">
              <a:spcBef>
                <a:spcPts val="732"/>
              </a:spcBef>
              <a:buNone/>
            </a:pPr>
            <a:r>
              <a:rPr sz="2800" b="1" dirty="0"/>
              <a:t>for</a:t>
            </a:r>
            <a:r>
              <a:rPr sz="2800" b="1" spc="-10" dirty="0"/>
              <a:t> </a:t>
            </a:r>
            <a:r>
              <a:rPr sz="2800" i="1" dirty="0">
                <a:solidFill>
                  <a:srgbClr val="008480"/>
                </a:solidFill>
              </a:rPr>
              <a:t>i</a:t>
            </a:r>
            <a:r>
              <a:rPr sz="2800" i="1" spc="-10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dirty="0">
                <a:solidFill>
                  <a:srgbClr val="008480"/>
                </a:solidFill>
              </a:rPr>
              <a:t>2 </a:t>
            </a:r>
            <a:r>
              <a:rPr sz="2800" b="1" dirty="0"/>
              <a:t>to</a:t>
            </a:r>
            <a:r>
              <a:rPr sz="2800" b="1" spc="5" dirty="0"/>
              <a:t> </a:t>
            </a:r>
            <a:r>
              <a:rPr sz="2800" i="1" dirty="0">
                <a:solidFill>
                  <a:srgbClr val="008480"/>
                </a:solidFill>
              </a:rPr>
              <a:t>k</a:t>
            </a:r>
            <a:endParaRPr sz="2800" dirty="0"/>
          </a:p>
          <a:p>
            <a:pPr marL="2878461" indent="0">
              <a:spcBef>
                <a:spcPts val="0"/>
              </a:spcBef>
              <a:buNone/>
            </a:pPr>
            <a:r>
              <a:rPr sz="2800" b="1" dirty="0"/>
              <a:t>do </a:t>
            </a:r>
            <a:r>
              <a:rPr sz="2800" i="1" spc="-10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dirty="0">
                <a:solidFill>
                  <a:srgbClr val="008480"/>
                </a:solidFill>
              </a:rPr>
              <a:t>i</a:t>
            </a:r>
            <a:r>
              <a:rPr sz="2800" dirty="0">
                <a:solidFill>
                  <a:srgbClr val="008480"/>
                </a:solidFill>
              </a:rPr>
              <a:t>]</a:t>
            </a:r>
            <a:r>
              <a:rPr sz="2800" spc="5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480"/>
                </a:solidFill>
              </a:rPr>
              <a:t> </a:t>
            </a: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dirty="0">
                <a:solidFill>
                  <a:srgbClr val="008480"/>
                </a:solidFill>
              </a:rPr>
              <a:t>i</a:t>
            </a:r>
            <a:r>
              <a:rPr sz="2800" dirty="0">
                <a:solidFill>
                  <a:srgbClr val="008480"/>
                </a:solidFill>
              </a:rPr>
              <a:t>]</a:t>
            </a:r>
            <a:r>
              <a:rPr sz="2800" spc="-10" dirty="0">
                <a:solidFill>
                  <a:srgbClr val="008480"/>
                </a:solidFill>
              </a:rPr>
              <a:t> </a:t>
            </a:r>
            <a:r>
              <a:rPr sz="2800" dirty="0">
                <a:solidFill>
                  <a:srgbClr val="008480"/>
                </a:solidFill>
              </a:rPr>
              <a:t>+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spc="-5" dirty="0">
                <a:solidFill>
                  <a:srgbClr val="008480"/>
                </a:solidFill>
              </a:rPr>
              <a:t>[</a:t>
            </a:r>
            <a:r>
              <a:rPr sz="2800" i="1" spc="-10" dirty="0">
                <a:solidFill>
                  <a:srgbClr val="008480"/>
                </a:solidFill>
              </a:rPr>
              <a:t>i</a:t>
            </a:r>
            <a:r>
              <a:rPr sz="2800" dirty="0">
                <a:solidFill>
                  <a:srgbClr val="008480"/>
                </a:solidFill>
              </a:rPr>
              <a:t>–1]</a:t>
            </a:r>
            <a:endParaRPr sz="2800" dirty="0"/>
          </a:p>
          <a:p>
            <a:pPr marL="2649861" indent="0">
              <a:spcBef>
                <a:spcPts val="727"/>
              </a:spcBef>
              <a:buNone/>
            </a:pPr>
            <a:r>
              <a:rPr sz="2800" b="1" dirty="0"/>
              <a:t>for</a:t>
            </a:r>
            <a:r>
              <a:rPr sz="2800" b="1" spc="-10" dirty="0"/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i="1" spc="-10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n </a:t>
            </a:r>
            <a:r>
              <a:rPr sz="2800" b="1" dirty="0"/>
              <a:t>downto</a:t>
            </a:r>
            <a:r>
              <a:rPr sz="2800" b="1" spc="5" dirty="0"/>
              <a:t> </a:t>
            </a:r>
            <a:r>
              <a:rPr sz="2800" dirty="0">
                <a:solidFill>
                  <a:srgbClr val="008480"/>
                </a:solidFill>
              </a:rPr>
              <a:t>1</a:t>
            </a:r>
            <a:endParaRPr sz="2800" dirty="0"/>
          </a:p>
          <a:p>
            <a:pPr marL="3108478" indent="0">
              <a:spcBef>
                <a:spcPts val="5"/>
              </a:spcBef>
              <a:buNone/>
            </a:pPr>
            <a:r>
              <a:rPr sz="2800" b="1" dirty="0"/>
              <a:t>do</a:t>
            </a:r>
            <a:r>
              <a:rPr sz="2800" b="1" spc="341" dirty="0"/>
              <a:t> </a:t>
            </a:r>
            <a:r>
              <a:rPr sz="2800" i="1" spc="-5" dirty="0">
                <a:solidFill>
                  <a:srgbClr val="008480"/>
                </a:solidFill>
              </a:rPr>
              <a:t>B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201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dirty="0">
                <a:solidFill>
                  <a:srgbClr val="008480"/>
                </a:solidFill>
              </a:rPr>
              <a:t>]]]</a:t>
            </a:r>
            <a:r>
              <a:rPr sz="2800" spc="5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</a:rPr>
              <a:t> 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201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dirty="0">
                <a:solidFill>
                  <a:srgbClr val="008480"/>
                </a:solidFill>
              </a:rPr>
              <a:t>]</a:t>
            </a:r>
            <a:endParaRPr sz="2800" dirty="0"/>
          </a:p>
          <a:p>
            <a:pPr marL="3618053" indent="0">
              <a:spcBef>
                <a:spcPts val="0"/>
              </a:spcBef>
              <a:buNone/>
            </a:pP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196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dirty="0">
                <a:solidFill>
                  <a:srgbClr val="008480"/>
                </a:solidFill>
              </a:rPr>
              <a:t>]]</a:t>
            </a:r>
            <a:r>
              <a:rPr sz="2800" spc="5" dirty="0">
                <a:solidFill>
                  <a:srgbClr val="008480"/>
                </a:solidFill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480"/>
                </a:solidFill>
              </a:rPr>
              <a:t> </a:t>
            </a:r>
            <a:r>
              <a:rPr sz="2800" i="1" spc="-5" dirty="0">
                <a:solidFill>
                  <a:srgbClr val="008480"/>
                </a:solidFill>
              </a:rPr>
              <a:t>C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i="1" spc="-5" dirty="0">
                <a:solidFill>
                  <a:srgbClr val="008480"/>
                </a:solidFill>
              </a:rPr>
              <a:t>A</a:t>
            </a:r>
            <a:r>
              <a:rPr sz="2800" dirty="0">
                <a:solidFill>
                  <a:srgbClr val="008480"/>
                </a:solidFill>
              </a:rPr>
              <a:t>[</a:t>
            </a:r>
            <a:r>
              <a:rPr sz="2800" spc="-201" dirty="0">
                <a:solidFill>
                  <a:srgbClr val="008480"/>
                </a:solidFill>
              </a:rPr>
              <a:t> </a:t>
            </a:r>
            <a:r>
              <a:rPr sz="2800" i="1" dirty="0">
                <a:solidFill>
                  <a:srgbClr val="008480"/>
                </a:solidFill>
              </a:rPr>
              <a:t>j</a:t>
            </a:r>
            <a:r>
              <a:rPr sz="2800" dirty="0">
                <a:solidFill>
                  <a:srgbClr val="008480"/>
                </a:solidFill>
              </a:rPr>
              <a:t>]] –</a:t>
            </a:r>
            <a:r>
              <a:rPr sz="2800" spc="-5" dirty="0">
                <a:solidFill>
                  <a:srgbClr val="008480"/>
                </a:solidFill>
              </a:rPr>
              <a:t> </a:t>
            </a:r>
            <a:r>
              <a:rPr sz="2800" dirty="0">
                <a:solidFill>
                  <a:srgbClr val="008480"/>
                </a:solidFill>
              </a:rPr>
              <a:t>1</a:t>
            </a:r>
            <a:endParaRPr sz="2800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F21285F-D918-4742-9E09-7970D74F41AC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61684" y="1257176"/>
            <a:ext cx="201218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5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9451" y="2323128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0896" y="3274596"/>
            <a:ext cx="78004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9451" y="4437924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0896" y="1406880"/>
            <a:ext cx="78004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7681" y="1293079"/>
            <a:ext cx="288456" cy="734239"/>
          </a:xfrm>
          <a:custGeom>
            <a:avLst/>
            <a:gdLst/>
            <a:ahLst/>
            <a:cxnLst/>
            <a:rect l="l" t="t" r="r" b="b"/>
            <a:pathLst>
              <a:path w="287655" h="731519">
                <a:moveTo>
                  <a:pt x="287068" y="0"/>
                </a:moveTo>
                <a:lnTo>
                  <a:pt x="231829" y="4072"/>
                </a:lnTo>
                <a:lnTo>
                  <a:pt x="185520" y="15337"/>
                </a:lnTo>
                <a:lnTo>
                  <a:pt x="144583" y="39074"/>
                </a:lnTo>
                <a:lnTo>
                  <a:pt x="134668" y="304800"/>
                </a:lnTo>
                <a:lnTo>
                  <a:pt x="133461" y="312463"/>
                </a:lnTo>
                <a:lnTo>
                  <a:pt x="95664" y="345418"/>
                </a:lnTo>
                <a:lnTo>
                  <a:pt x="52913" y="358769"/>
                </a:lnTo>
                <a:lnTo>
                  <a:pt x="0" y="365346"/>
                </a:lnTo>
                <a:lnTo>
                  <a:pt x="17024" y="366036"/>
                </a:lnTo>
                <a:lnTo>
                  <a:pt x="66062" y="374476"/>
                </a:lnTo>
                <a:lnTo>
                  <a:pt x="106389" y="390804"/>
                </a:lnTo>
                <a:lnTo>
                  <a:pt x="134034" y="421144"/>
                </a:lnTo>
                <a:lnTo>
                  <a:pt x="134668" y="670559"/>
                </a:lnTo>
                <a:lnTo>
                  <a:pt x="135875" y="678223"/>
                </a:lnTo>
                <a:lnTo>
                  <a:pt x="173671" y="711178"/>
                </a:lnTo>
                <a:lnTo>
                  <a:pt x="216422" y="724529"/>
                </a:lnTo>
                <a:lnTo>
                  <a:pt x="250816" y="729765"/>
                </a:lnTo>
                <a:lnTo>
                  <a:pt x="269336" y="731106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7681" y="2210879"/>
            <a:ext cx="288456" cy="734239"/>
          </a:xfrm>
          <a:custGeom>
            <a:avLst/>
            <a:gdLst/>
            <a:ahLst/>
            <a:cxnLst/>
            <a:rect l="l" t="t" r="r" b="b"/>
            <a:pathLst>
              <a:path w="287655" h="731519">
                <a:moveTo>
                  <a:pt x="287068" y="0"/>
                </a:moveTo>
                <a:lnTo>
                  <a:pt x="231829" y="4072"/>
                </a:lnTo>
                <a:lnTo>
                  <a:pt x="185520" y="15337"/>
                </a:lnTo>
                <a:lnTo>
                  <a:pt x="144583" y="39074"/>
                </a:lnTo>
                <a:lnTo>
                  <a:pt x="134668" y="304800"/>
                </a:lnTo>
                <a:lnTo>
                  <a:pt x="133461" y="312463"/>
                </a:lnTo>
                <a:lnTo>
                  <a:pt x="95664" y="345418"/>
                </a:lnTo>
                <a:lnTo>
                  <a:pt x="52913" y="358769"/>
                </a:lnTo>
                <a:lnTo>
                  <a:pt x="0" y="365346"/>
                </a:lnTo>
                <a:lnTo>
                  <a:pt x="17024" y="366036"/>
                </a:lnTo>
                <a:lnTo>
                  <a:pt x="66062" y="374476"/>
                </a:lnTo>
                <a:lnTo>
                  <a:pt x="106389" y="390804"/>
                </a:lnTo>
                <a:lnTo>
                  <a:pt x="134034" y="421144"/>
                </a:lnTo>
                <a:lnTo>
                  <a:pt x="134668" y="670560"/>
                </a:lnTo>
                <a:lnTo>
                  <a:pt x="135875" y="678223"/>
                </a:lnTo>
                <a:lnTo>
                  <a:pt x="173671" y="711178"/>
                </a:lnTo>
                <a:lnTo>
                  <a:pt x="216422" y="724529"/>
                </a:lnTo>
                <a:lnTo>
                  <a:pt x="250816" y="729765"/>
                </a:lnTo>
                <a:lnTo>
                  <a:pt x="269336" y="731106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8073" y="3160037"/>
            <a:ext cx="287819" cy="734877"/>
          </a:xfrm>
          <a:custGeom>
            <a:avLst/>
            <a:gdLst/>
            <a:ahLst/>
            <a:cxnLst/>
            <a:rect l="l" t="t" r="r" b="b"/>
            <a:pathLst>
              <a:path w="287019" h="732154">
                <a:moveTo>
                  <a:pt x="286676" y="0"/>
                </a:moveTo>
                <a:lnTo>
                  <a:pt x="231437" y="4167"/>
                </a:lnTo>
                <a:lnTo>
                  <a:pt x="185128" y="15601"/>
                </a:lnTo>
                <a:lnTo>
                  <a:pt x="144191" y="39384"/>
                </a:lnTo>
                <a:lnTo>
                  <a:pt x="134276" y="304800"/>
                </a:lnTo>
                <a:lnTo>
                  <a:pt x="133073" y="312613"/>
                </a:lnTo>
                <a:lnTo>
                  <a:pt x="106662" y="340274"/>
                </a:lnTo>
                <a:lnTo>
                  <a:pt x="68305" y="355655"/>
                </a:lnTo>
                <a:lnTo>
                  <a:pt x="18472" y="364731"/>
                </a:lnTo>
                <a:lnTo>
                  <a:pt x="0" y="366089"/>
                </a:lnTo>
                <a:lnTo>
                  <a:pt x="16971" y="366771"/>
                </a:lnTo>
                <a:lnTo>
                  <a:pt x="65925" y="375095"/>
                </a:lnTo>
                <a:lnTo>
                  <a:pt x="106207" y="391343"/>
                </a:lnTo>
                <a:lnTo>
                  <a:pt x="133691" y="422015"/>
                </a:lnTo>
                <a:lnTo>
                  <a:pt x="134276" y="671321"/>
                </a:lnTo>
                <a:lnTo>
                  <a:pt x="135483" y="678985"/>
                </a:lnTo>
                <a:lnTo>
                  <a:pt x="173279" y="711940"/>
                </a:lnTo>
                <a:lnTo>
                  <a:pt x="216030" y="725291"/>
                </a:lnTo>
                <a:lnTo>
                  <a:pt x="250424" y="730527"/>
                </a:lnTo>
                <a:lnTo>
                  <a:pt x="268944" y="731868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0958" y="4046476"/>
            <a:ext cx="294824" cy="1288743"/>
          </a:xfrm>
          <a:custGeom>
            <a:avLst/>
            <a:gdLst/>
            <a:ahLst/>
            <a:cxnLst/>
            <a:rect l="l" t="t" r="r" b="b"/>
            <a:pathLst>
              <a:path w="294005" h="1283970">
                <a:moveTo>
                  <a:pt x="293772" y="0"/>
                </a:moveTo>
                <a:lnTo>
                  <a:pt x="244647" y="5720"/>
                </a:lnTo>
                <a:lnTo>
                  <a:pt x="202107" y="21597"/>
                </a:lnTo>
                <a:lnTo>
                  <a:pt x="168901" y="45708"/>
                </a:lnTo>
                <a:lnTo>
                  <a:pt x="143900" y="87335"/>
                </a:lnTo>
                <a:lnTo>
                  <a:pt x="141372" y="534924"/>
                </a:lnTo>
                <a:lnTo>
                  <a:pt x="140430" y="546779"/>
                </a:lnTo>
                <a:lnTo>
                  <a:pt x="119521" y="589794"/>
                </a:lnTo>
                <a:lnTo>
                  <a:pt x="88692" y="615430"/>
                </a:lnTo>
                <a:lnTo>
                  <a:pt x="47935" y="633248"/>
                </a:lnTo>
                <a:lnTo>
                  <a:pt x="0" y="641325"/>
                </a:lnTo>
                <a:lnTo>
                  <a:pt x="15516" y="642103"/>
                </a:lnTo>
                <a:lnTo>
                  <a:pt x="59880" y="652413"/>
                </a:lnTo>
                <a:lnTo>
                  <a:pt x="98011" y="673022"/>
                </a:lnTo>
                <a:lnTo>
                  <a:pt x="126104" y="701785"/>
                </a:lnTo>
                <a:lnTo>
                  <a:pt x="141372" y="1177290"/>
                </a:lnTo>
                <a:lnTo>
                  <a:pt x="142314" y="1189145"/>
                </a:lnTo>
                <a:lnTo>
                  <a:pt x="163222" y="1232160"/>
                </a:lnTo>
                <a:lnTo>
                  <a:pt x="194051" y="1257796"/>
                </a:lnTo>
                <a:lnTo>
                  <a:pt x="234808" y="1275614"/>
                </a:lnTo>
                <a:lnTo>
                  <a:pt x="266137" y="1282200"/>
                </a:lnTo>
                <a:lnTo>
                  <a:pt x="282744" y="1283691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2552" y="5361990"/>
            <a:ext cx="1566451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9218" y="5483542"/>
            <a:ext cx="1418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5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Running </a:t>
            </a:r>
            <a:r>
              <a:rPr lang="en-US" spc="-25" dirty="0"/>
              <a:t>T</a:t>
            </a:r>
            <a:r>
              <a:rPr spc="-25" dirty="0"/>
              <a:t>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9C5DBF9-93A0-40B5-AE00-3D154608045C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4698" y="1086372"/>
            <a:ext cx="7676248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spcBef>
                <a:spcPts val="762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But,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lang="el-GR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Ω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2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time!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spcBef>
                <a:spcPts val="692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Where’s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fallacy?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156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Answer: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spcBef>
                <a:spcPts val="828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sorting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lang="el-GR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Ω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2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spcBef>
                <a:spcPts val="697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4596" marR="821052" indent="-231857">
              <a:lnSpc>
                <a:spcPts val="3461"/>
              </a:lnSpc>
              <a:spcBef>
                <a:spcPts val="1199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single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comparison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between</a:t>
            </a:r>
            <a:r>
              <a:rPr sz="3200" spc="-15" dirty="0">
                <a:latin typeface="Times New Roman"/>
                <a:cs typeface="Times New Roman"/>
              </a:rPr>
              <a:t> elements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occurs!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3477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0" dirty="0"/>
              <a:t>Stable </a:t>
            </a:r>
            <a:r>
              <a:rPr lang="en-US" spc="-20" dirty="0"/>
              <a:t>S</a:t>
            </a:r>
            <a:r>
              <a:rPr spc="-20" dirty="0"/>
              <a:t>orting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F714ECA-4A3C-4A76-A749-C199305EE3EC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906976" y="297010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0564" y="28936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0564" y="289361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687" y="297010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8275" y="28936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8275" y="289361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82398" y="297010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2398" y="297010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5985" y="28936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5985" y="289361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0108" y="297010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0108" y="297010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3696" y="28936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3696" y="289361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57818" y="2970100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7818" y="2970100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1406" y="2893617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406" y="2893617"/>
            <a:ext cx="687710" cy="602306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0"/>
                </a:moveTo>
                <a:lnTo>
                  <a:pt x="0" y="599694"/>
                </a:lnTo>
                <a:lnTo>
                  <a:pt x="685800" y="599694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06976" y="437050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06976" y="43705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0564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0564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94687" y="437050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94687" y="43705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8275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8275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2398" y="437050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82398" y="43705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5985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5985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70108" y="437050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70108" y="43705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3696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93696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6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57818" y="4370508"/>
            <a:ext cx="687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57818" y="4370508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1406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06" y="4294025"/>
            <a:ext cx="687710" cy="602943"/>
          </a:xfrm>
          <a:custGeom>
            <a:avLst/>
            <a:gdLst/>
            <a:ahLst/>
            <a:cxnLst/>
            <a:rect l="l" t="t" r="r" b="b"/>
            <a:pathLst>
              <a:path w="685800" h="600710">
                <a:moveTo>
                  <a:pt x="0" y="0"/>
                </a:moveTo>
                <a:lnTo>
                  <a:pt x="0" y="600455"/>
                </a:lnTo>
                <a:lnTo>
                  <a:pt x="685800" y="600455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9070" y="3482539"/>
            <a:ext cx="2068861" cy="820920"/>
          </a:xfrm>
          <a:custGeom>
            <a:avLst/>
            <a:gdLst/>
            <a:ahLst/>
            <a:cxnLst/>
            <a:rect l="l" t="t" r="r" b="b"/>
            <a:pathLst>
              <a:path w="2063114" h="817879">
                <a:moveTo>
                  <a:pt x="2009394" y="787908"/>
                </a:moveTo>
                <a:lnTo>
                  <a:pt x="2005652" y="771444"/>
                </a:lnTo>
                <a:lnTo>
                  <a:pt x="10668" y="0"/>
                </a:lnTo>
                <a:lnTo>
                  <a:pt x="0" y="26670"/>
                </a:lnTo>
                <a:lnTo>
                  <a:pt x="1994994" y="798118"/>
                </a:lnTo>
                <a:lnTo>
                  <a:pt x="2009394" y="787908"/>
                </a:lnTo>
                <a:close/>
              </a:path>
              <a:path w="2063114" h="817879">
                <a:moveTo>
                  <a:pt x="2014728" y="813090"/>
                </a:moveTo>
                <a:lnTo>
                  <a:pt x="2014728" y="774954"/>
                </a:lnTo>
                <a:lnTo>
                  <a:pt x="2004060" y="801624"/>
                </a:lnTo>
                <a:lnTo>
                  <a:pt x="1994994" y="798118"/>
                </a:lnTo>
                <a:lnTo>
                  <a:pt x="1967484" y="817626"/>
                </a:lnTo>
                <a:lnTo>
                  <a:pt x="2014728" y="813090"/>
                </a:lnTo>
                <a:close/>
              </a:path>
              <a:path w="2063114" h="817879">
                <a:moveTo>
                  <a:pt x="2009394" y="788288"/>
                </a:moveTo>
                <a:lnTo>
                  <a:pt x="2009394" y="787908"/>
                </a:lnTo>
                <a:lnTo>
                  <a:pt x="1994994" y="798118"/>
                </a:lnTo>
                <a:lnTo>
                  <a:pt x="2004060" y="801624"/>
                </a:lnTo>
                <a:lnTo>
                  <a:pt x="2009394" y="788288"/>
                </a:lnTo>
                <a:close/>
              </a:path>
              <a:path w="2063114" h="817879">
                <a:moveTo>
                  <a:pt x="2062734" y="808482"/>
                </a:moveTo>
                <a:lnTo>
                  <a:pt x="1997964" y="737615"/>
                </a:lnTo>
                <a:lnTo>
                  <a:pt x="2005652" y="771444"/>
                </a:lnTo>
                <a:lnTo>
                  <a:pt x="2014728" y="774954"/>
                </a:lnTo>
                <a:lnTo>
                  <a:pt x="2014728" y="813090"/>
                </a:lnTo>
                <a:lnTo>
                  <a:pt x="2062734" y="808482"/>
                </a:lnTo>
                <a:close/>
              </a:path>
              <a:path w="2063114" h="817879">
                <a:moveTo>
                  <a:pt x="2014728" y="774954"/>
                </a:moveTo>
                <a:lnTo>
                  <a:pt x="2005652" y="771444"/>
                </a:lnTo>
                <a:lnTo>
                  <a:pt x="2009394" y="787908"/>
                </a:lnTo>
                <a:lnTo>
                  <a:pt x="2009394" y="788288"/>
                </a:lnTo>
                <a:lnTo>
                  <a:pt x="2014728" y="77495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4420" y="3486363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5" h="805179">
                <a:moveTo>
                  <a:pt x="32827" y="744951"/>
                </a:moveTo>
                <a:lnTo>
                  <a:pt x="23622" y="711708"/>
                </a:lnTo>
                <a:lnTo>
                  <a:pt x="0" y="804672"/>
                </a:lnTo>
                <a:lnTo>
                  <a:pt x="26670" y="793636"/>
                </a:lnTo>
                <a:lnTo>
                  <a:pt x="26670" y="752094"/>
                </a:lnTo>
                <a:lnTo>
                  <a:pt x="32827" y="744951"/>
                </a:lnTo>
                <a:close/>
              </a:path>
              <a:path w="696595" h="805179">
                <a:moveTo>
                  <a:pt x="54553" y="763550"/>
                </a:moveTo>
                <a:lnTo>
                  <a:pt x="37337" y="761238"/>
                </a:lnTo>
                <a:lnTo>
                  <a:pt x="32827" y="744951"/>
                </a:lnTo>
                <a:lnTo>
                  <a:pt x="26670" y="752094"/>
                </a:lnTo>
                <a:lnTo>
                  <a:pt x="48006" y="771144"/>
                </a:lnTo>
                <a:lnTo>
                  <a:pt x="54553" y="763550"/>
                </a:lnTo>
                <a:close/>
              </a:path>
              <a:path w="696595" h="805179">
                <a:moveTo>
                  <a:pt x="88392" y="768096"/>
                </a:moveTo>
                <a:lnTo>
                  <a:pt x="54553" y="763550"/>
                </a:lnTo>
                <a:lnTo>
                  <a:pt x="48006" y="771144"/>
                </a:lnTo>
                <a:lnTo>
                  <a:pt x="26670" y="752094"/>
                </a:lnTo>
                <a:lnTo>
                  <a:pt x="26670" y="793636"/>
                </a:lnTo>
                <a:lnTo>
                  <a:pt x="88392" y="768096"/>
                </a:lnTo>
                <a:close/>
              </a:path>
              <a:path w="696595" h="805179">
                <a:moveTo>
                  <a:pt x="696468" y="19050"/>
                </a:moveTo>
                <a:lnTo>
                  <a:pt x="675132" y="0"/>
                </a:lnTo>
                <a:lnTo>
                  <a:pt x="32827" y="744951"/>
                </a:lnTo>
                <a:lnTo>
                  <a:pt x="37337" y="761238"/>
                </a:lnTo>
                <a:lnTo>
                  <a:pt x="54553" y="763550"/>
                </a:lnTo>
                <a:lnTo>
                  <a:pt x="69646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2131" y="3486363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5" h="805179">
                <a:moveTo>
                  <a:pt x="32827" y="744951"/>
                </a:moveTo>
                <a:lnTo>
                  <a:pt x="23622" y="711708"/>
                </a:lnTo>
                <a:lnTo>
                  <a:pt x="0" y="804672"/>
                </a:lnTo>
                <a:lnTo>
                  <a:pt x="26670" y="793636"/>
                </a:lnTo>
                <a:lnTo>
                  <a:pt x="26670" y="752094"/>
                </a:lnTo>
                <a:lnTo>
                  <a:pt x="32827" y="744951"/>
                </a:lnTo>
                <a:close/>
              </a:path>
              <a:path w="696595" h="805179">
                <a:moveTo>
                  <a:pt x="54553" y="763550"/>
                </a:moveTo>
                <a:lnTo>
                  <a:pt x="37337" y="761238"/>
                </a:lnTo>
                <a:lnTo>
                  <a:pt x="32827" y="744951"/>
                </a:lnTo>
                <a:lnTo>
                  <a:pt x="26670" y="752094"/>
                </a:lnTo>
                <a:lnTo>
                  <a:pt x="48006" y="771144"/>
                </a:lnTo>
                <a:lnTo>
                  <a:pt x="54553" y="763550"/>
                </a:lnTo>
                <a:close/>
              </a:path>
              <a:path w="696595" h="805179">
                <a:moveTo>
                  <a:pt x="88392" y="768096"/>
                </a:moveTo>
                <a:lnTo>
                  <a:pt x="54553" y="763550"/>
                </a:lnTo>
                <a:lnTo>
                  <a:pt x="48006" y="771144"/>
                </a:lnTo>
                <a:lnTo>
                  <a:pt x="26670" y="752094"/>
                </a:lnTo>
                <a:lnTo>
                  <a:pt x="26670" y="793636"/>
                </a:lnTo>
                <a:lnTo>
                  <a:pt x="88392" y="768096"/>
                </a:lnTo>
                <a:close/>
              </a:path>
              <a:path w="696595" h="805179">
                <a:moveTo>
                  <a:pt x="696468" y="19050"/>
                </a:moveTo>
                <a:lnTo>
                  <a:pt x="675132" y="0"/>
                </a:lnTo>
                <a:lnTo>
                  <a:pt x="32827" y="744951"/>
                </a:lnTo>
                <a:lnTo>
                  <a:pt x="37337" y="761238"/>
                </a:lnTo>
                <a:lnTo>
                  <a:pt x="54553" y="763550"/>
                </a:lnTo>
                <a:lnTo>
                  <a:pt x="696468" y="190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6854" y="3486363"/>
            <a:ext cx="698535" cy="808173"/>
          </a:xfrm>
          <a:custGeom>
            <a:avLst/>
            <a:gdLst/>
            <a:ahLst/>
            <a:cxnLst/>
            <a:rect l="l" t="t" r="r" b="b"/>
            <a:pathLst>
              <a:path w="696595" h="805179">
                <a:moveTo>
                  <a:pt x="663640" y="744951"/>
                </a:moveTo>
                <a:lnTo>
                  <a:pt x="21336" y="0"/>
                </a:lnTo>
                <a:lnTo>
                  <a:pt x="0" y="19050"/>
                </a:lnTo>
                <a:lnTo>
                  <a:pt x="641914" y="763550"/>
                </a:lnTo>
                <a:lnTo>
                  <a:pt x="659129" y="761237"/>
                </a:lnTo>
                <a:lnTo>
                  <a:pt x="663640" y="744951"/>
                </a:lnTo>
                <a:close/>
              </a:path>
              <a:path w="696595" h="805179">
                <a:moveTo>
                  <a:pt x="669798" y="793636"/>
                </a:moveTo>
                <a:lnTo>
                  <a:pt x="669798" y="752093"/>
                </a:lnTo>
                <a:lnTo>
                  <a:pt x="648462" y="771143"/>
                </a:lnTo>
                <a:lnTo>
                  <a:pt x="641914" y="763550"/>
                </a:lnTo>
                <a:lnTo>
                  <a:pt x="608076" y="768095"/>
                </a:lnTo>
                <a:lnTo>
                  <a:pt x="669798" y="793636"/>
                </a:lnTo>
                <a:close/>
              </a:path>
              <a:path w="696595" h="805179">
                <a:moveTo>
                  <a:pt x="669798" y="752093"/>
                </a:moveTo>
                <a:lnTo>
                  <a:pt x="663640" y="744951"/>
                </a:lnTo>
                <a:lnTo>
                  <a:pt x="659129" y="761237"/>
                </a:lnTo>
                <a:lnTo>
                  <a:pt x="641914" y="763550"/>
                </a:lnTo>
                <a:lnTo>
                  <a:pt x="648462" y="771143"/>
                </a:lnTo>
                <a:lnTo>
                  <a:pt x="669798" y="752093"/>
                </a:lnTo>
                <a:close/>
              </a:path>
              <a:path w="696595" h="805179">
                <a:moveTo>
                  <a:pt x="696467" y="804671"/>
                </a:moveTo>
                <a:lnTo>
                  <a:pt x="672845" y="711707"/>
                </a:lnTo>
                <a:lnTo>
                  <a:pt x="663640" y="744951"/>
                </a:lnTo>
                <a:lnTo>
                  <a:pt x="669798" y="752093"/>
                </a:lnTo>
                <a:lnTo>
                  <a:pt x="669798" y="793636"/>
                </a:lnTo>
                <a:lnTo>
                  <a:pt x="696467" y="804671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9841" y="3483303"/>
            <a:ext cx="1382425" cy="810723"/>
          </a:xfrm>
          <a:custGeom>
            <a:avLst/>
            <a:gdLst/>
            <a:ahLst/>
            <a:cxnLst/>
            <a:rect l="l" t="t" r="r" b="b"/>
            <a:pathLst>
              <a:path w="1378585" h="807720">
                <a:moveTo>
                  <a:pt x="52577" y="727710"/>
                </a:moveTo>
                <a:lnTo>
                  <a:pt x="0" y="807720"/>
                </a:lnTo>
                <a:lnTo>
                  <a:pt x="41910" y="805037"/>
                </a:lnTo>
                <a:lnTo>
                  <a:pt x="41910" y="766572"/>
                </a:lnTo>
                <a:lnTo>
                  <a:pt x="50587" y="761540"/>
                </a:lnTo>
                <a:lnTo>
                  <a:pt x="52577" y="727710"/>
                </a:lnTo>
                <a:close/>
              </a:path>
              <a:path w="1378585" h="807720">
                <a:moveTo>
                  <a:pt x="50587" y="761540"/>
                </a:moveTo>
                <a:lnTo>
                  <a:pt x="41910" y="766572"/>
                </a:lnTo>
                <a:lnTo>
                  <a:pt x="49530" y="779806"/>
                </a:lnTo>
                <a:lnTo>
                  <a:pt x="49530" y="779526"/>
                </a:lnTo>
                <a:lnTo>
                  <a:pt x="50587" y="761540"/>
                </a:lnTo>
                <a:close/>
              </a:path>
              <a:path w="1378585" h="807720">
                <a:moveTo>
                  <a:pt x="95250" y="801624"/>
                </a:moveTo>
                <a:lnTo>
                  <a:pt x="64737" y="786876"/>
                </a:lnTo>
                <a:lnTo>
                  <a:pt x="56387" y="791718"/>
                </a:lnTo>
                <a:lnTo>
                  <a:pt x="41910" y="766572"/>
                </a:lnTo>
                <a:lnTo>
                  <a:pt x="41910" y="805037"/>
                </a:lnTo>
                <a:lnTo>
                  <a:pt x="95250" y="801624"/>
                </a:lnTo>
                <a:close/>
              </a:path>
              <a:path w="1378585" h="807720">
                <a:moveTo>
                  <a:pt x="1378458" y="25146"/>
                </a:moveTo>
                <a:lnTo>
                  <a:pt x="1363980" y="0"/>
                </a:lnTo>
                <a:lnTo>
                  <a:pt x="50587" y="761540"/>
                </a:lnTo>
                <a:lnTo>
                  <a:pt x="49530" y="779526"/>
                </a:lnTo>
                <a:lnTo>
                  <a:pt x="64737" y="786876"/>
                </a:lnTo>
                <a:lnTo>
                  <a:pt x="1378458" y="25146"/>
                </a:lnTo>
                <a:close/>
              </a:path>
              <a:path w="1378585" h="807720">
                <a:moveTo>
                  <a:pt x="64737" y="786876"/>
                </a:moveTo>
                <a:lnTo>
                  <a:pt x="49530" y="779526"/>
                </a:lnTo>
                <a:lnTo>
                  <a:pt x="49530" y="779806"/>
                </a:lnTo>
                <a:lnTo>
                  <a:pt x="56387" y="791718"/>
                </a:lnTo>
                <a:lnTo>
                  <a:pt x="64737" y="78687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4698" y="1683734"/>
            <a:ext cx="7657145" cy="423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220" marR="463713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Counting sort is a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stable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preserves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among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541464">
              <a:tabLst>
                <a:tab pos="2318565" algn="l"/>
                <a:tab pos="3006491" algn="l"/>
                <a:tab pos="3694417" algn="l"/>
                <a:tab pos="4382343" algn="l"/>
                <a:tab pos="5070269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541464">
              <a:tabLst>
                <a:tab pos="2318565" algn="l"/>
                <a:tab pos="3006491" algn="l"/>
                <a:tab pos="3694417" algn="l"/>
                <a:tab pos="4382343" algn="l"/>
                <a:tab pos="5070269" algn="l"/>
              </a:tabLst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: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	3	3	4	4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39"/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Exercise: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property?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43620" y="6550927"/>
            <a:ext cx="44637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400" spc="-10" dirty="0">
                <a:latin typeface="Times New Roman"/>
                <a:cs typeface="Times New Roman"/>
              </a:rPr>
              <a:t>L5.30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8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Radix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ort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F2E76E4-8D7D-461F-91D7-D32D2AE7255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1706" y="1761288"/>
            <a:ext cx="8727141" cy="388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048" marR="129941" indent="-229309" algn="just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b="1" i="1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Origi</a:t>
            </a:r>
            <a:r>
              <a:rPr sz="3200" b="1" i="1" spc="-2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lang="en-US" sz="3200" spc="-1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: </a:t>
            </a: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Herman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Hollerith’s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card-sorting machine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for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the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1890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U.S.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Census.</a:t>
            </a:r>
            <a:endParaRPr lang="en-US" sz="3200" spc="-15" dirty="0">
              <a:solidFill>
                <a:srgbClr val="00939A"/>
              </a:solidFill>
              <a:latin typeface="Times New Roman"/>
              <a:cs typeface="Times New Roman"/>
              <a:hlinkClick r:id="rId3" action="ppaction://hlinksldjump"/>
            </a:endParaRPr>
          </a:p>
          <a:p>
            <a:pPr marL="242048" marR="129941" indent="-229309" algn="just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Digit-by-digi</a:t>
            </a:r>
            <a:r>
              <a:rPr sz="3200" spc="-1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sort.</a:t>
            </a:r>
            <a:endParaRPr sz="3200" dirty="0">
              <a:solidFill>
                <a:srgbClr val="00939A"/>
              </a:solidFill>
              <a:latin typeface="Times New Roman"/>
              <a:cs typeface="Times New Roman"/>
            </a:endParaRPr>
          </a:p>
          <a:p>
            <a:pPr marL="242048" marR="524225" indent="-229309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Hollerith’s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original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(bad)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idea: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sort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on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most-significant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digit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first</a:t>
            </a:r>
            <a:r>
              <a:rPr lang="en-US" sz="3200" spc="-1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, generating many intermediate piles of numbers to keep track of</a:t>
            </a:r>
            <a:r>
              <a:rPr sz="3200" spc="-1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endParaRPr sz="3200" dirty="0">
              <a:solidFill>
                <a:srgbClr val="00939A"/>
              </a:solidFill>
              <a:latin typeface="Times New Roman"/>
              <a:cs typeface="Times New Roman"/>
            </a:endParaRPr>
          </a:p>
          <a:p>
            <a:pPr marL="242048" marR="5096" indent="-229309">
              <a:lnSpc>
                <a:spcPts val="3461"/>
              </a:lnSpc>
              <a:spcBef>
                <a:spcPts val="1149"/>
              </a:spcBef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Good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idea: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Sort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20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on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b="1" i="1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least-significant</a:t>
            </a:r>
            <a:r>
              <a:rPr sz="3200" b="1" i="1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b="1" i="1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digit first</a:t>
            </a:r>
            <a:r>
              <a:rPr sz="3200" b="1" i="1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auxiliary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b="1" i="1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stable</a:t>
            </a:r>
            <a:r>
              <a:rPr sz="3200" b="1" i="1" spc="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spc="-15" dirty="0">
                <a:solidFill>
                  <a:srgbClr val="00939A"/>
                </a:solidFill>
                <a:latin typeface="Times New Roman"/>
                <a:cs typeface="Times New Roman"/>
                <a:hlinkClick r:id="rId3" action="ppaction://hlinksldjump"/>
              </a:rPr>
              <a:t>sort.</a:t>
            </a:r>
            <a:endParaRPr sz="3200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8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47379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30" dirty="0"/>
              <a:t>How</a:t>
            </a:r>
            <a:r>
              <a:rPr spc="-5" dirty="0"/>
              <a:t> </a:t>
            </a:r>
            <a:r>
              <a:rPr lang="en-US" spc="-20" dirty="0"/>
              <a:t>F</a:t>
            </a:r>
            <a:r>
              <a:rPr spc="-20" dirty="0"/>
              <a:t>ast</a:t>
            </a:r>
            <a:r>
              <a:rPr spc="-5" dirty="0"/>
              <a:t> </a:t>
            </a:r>
            <a:r>
              <a:rPr lang="en-US" spc="-25" dirty="0"/>
              <a:t>C</a:t>
            </a:r>
            <a:r>
              <a:rPr spc="-25" dirty="0"/>
              <a:t>an</a:t>
            </a:r>
            <a:r>
              <a:rPr spc="-5" dirty="0"/>
              <a:t> </a:t>
            </a:r>
            <a:r>
              <a:rPr lang="en-US" spc="-30" dirty="0"/>
              <a:t>W</a:t>
            </a:r>
            <a:r>
              <a:rPr spc="-30" dirty="0"/>
              <a:t>e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ort?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F1F397F-098B-4648-991B-7CBC1B1C13FB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4015" y="1171539"/>
            <a:ext cx="7865368" cy="4762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208925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All the sorting algorithms </a:t>
            </a:r>
            <a:r>
              <a:rPr sz="3200" spc="-20" dirty="0">
                <a:latin typeface="Times New Roman"/>
                <a:cs typeface="Times New Roman"/>
              </a:rPr>
              <a:t>we have </a:t>
            </a:r>
            <a:r>
              <a:rPr sz="3200" spc="-15" dirty="0">
                <a:latin typeface="Times New Roman"/>
                <a:cs typeface="Times New Roman"/>
              </a:rPr>
              <a:t>seen so far are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sorts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comparisons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determine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relative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 marL="244596" marR="855449" indent="-231857">
              <a:lnSpc>
                <a:spcPts val="3461"/>
              </a:lnSpc>
              <a:spcBef>
                <a:spcPts val="897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i="1" spc="-15" dirty="0">
                <a:latin typeface="Times New Roman"/>
                <a:cs typeface="Times New Roman"/>
              </a:rPr>
              <a:t>E.g</a:t>
            </a:r>
            <a:r>
              <a:rPr sz="3200" spc="-10" dirty="0">
                <a:latin typeface="Times New Roman"/>
                <a:cs typeface="Times New Roman"/>
              </a:rPr>
              <a:t>.,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insertion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quicksort, heapsort.</a:t>
            </a:r>
            <a:endParaRPr sz="3200" dirty="0">
              <a:latin typeface="Times New Roman"/>
              <a:cs typeface="Times New Roman"/>
            </a:endParaRPr>
          </a:p>
          <a:p>
            <a:pPr marL="12739" marR="598113">
              <a:lnSpc>
                <a:spcPts val="3461"/>
              </a:lnSpc>
              <a:spcBef>
                <a:spcPts val="903"/>
              </a:spcBef>
            </a:pPr>
            <a:r>
              <a:rPr sz="3200" spc="-2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best worst-case running time that </a:t>
            </a:r>
            <a:r>
              <a:rPr sz="3200" spc="-20" dirty="0">
                <a:latin typeface="Times New Roman"/>
                <a:cs typeface="Times New Roman"/>
              </a:rPr>
              <a:t>we’ve</a:t>
            </a:r>
            <a:r>
              <a:rPr sz="3200" spc="-15" dirty="0">
                <a:latin typeface="Times New Roman"/>
                <a:cs typeface="Times New Roman"/>
              </a:rPr>
              <a:t> seen for comparison sorting is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6307" algn="ctr">
              <a:spcBef>
                <a:spcPts val="1619"/>
              </a:spcBef>
            </a:pPr>
            <a:r>
              <a:rPr sz="3200" b="1" i="1" spc="-15" dirty="0">
                <a:latin typeface="Times New Roman"/>
                <a:cs typeface="Times New Roman"/>
              </a:rPr>
              <a:t>Is </a:t>
            </a:r>
            <a:r>
              <a:rPr sz="3200" b="1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O(</a:t>
            </a:r>
            <a:r>
              <a:rPr sz="3200" b="1" i="1" spc="42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b="1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b="1" i="1" spc="431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b="1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b="1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b="1" i="1" spc="1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latin typeface="Times New Roman"/>
                <a:cs typeface="Times New Roman"/>
              </a:rPr>
              <a:t>the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latin typeface="Times New Roman"/>
                <a:cs typeface="Times New Roman"/>
              </a:rPr>
              <a:t>best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latin typeface="Times New Roman"/>
                <a:cs typeface="Times New Roman"/>
              </a:rPr>
              <a:t>we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latin typeface="Times New Roman"/>
                <a:cs typeface="Times New Roman"/>
              </a:rPr>
              <a:t>can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latin typeface="Times New Roman"/>
                <a:cs typeface="Times New Roman"/>
              </a:rPr>
              <a:t>do?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1565"/>
              </a:spcBef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Decision trees </a:t>
            </a:r>
            <a:r>
              <a:rPr sz="3200" spc="-15" dirty="0">
                <a:latin typeface="Times New Roman"/>
                <a:cs typeface="Times New Roman"/>
              </a:rPr>
              <a:t>can help us </a:t>
            </a:r>
            <a:r>
              <a:rPr sz="3200" spc="-20" dirty="0">
                <a:latin typeface="Times New Roman"/>
                <a:cs typeface="Times New Roman"/>
              </a:rPr>
              <a:t>answer </a:t>
            </a:r>
            <a:r>
              <a:rPr sz="3200" spc="-15" dirty="0">
                <a:latin typeface="Times New Roman"/>
                <a:cs typeface="Times New Roman"/>
              </a:rPr>
              <a:t>this question.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1133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6758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800" y="51053"/>
                </a:moveTo>
                <a:lnTo>
                  <a:pt x="288164" y="13242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5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4507" y="3886199"/>
                </a:lnTo>
                <a:lnTo>
                  <a:pt x="268559" y="3884143"/>
                </a:lnTo>
                <a:lnTo>
                  <a:pt x="299438" y="3857982"/>
                </a:lnTo>
                <a:lnTo>
                  <a:pt x="304800" y="510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8009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3"/>
                </a:moveTo>
                <a:lnTo>
                  <a:pt x="288278" y="13451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6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3746" y="3886200"/>
                </a:lnTo>
                <a:lnTo>
                  <a:pt x="268033" y="3884173"/>
                </a:lnTo>
                <a:lnTo>
                  <a:pt x="299231" y="3858354"/>
                </a:lnTo>
                <a:lnTo>
                  <a:pt x="304799" y="5105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4029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3"/>
                </a:moveTo>
                <a:lnTo>
                  <a:pt x="288164" y="13242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6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4507" y="3886199"/>
                </a:lnTo>
                <a:lnTo>
                  <a:pt x="268559" y="3884143"/>
                </a:lnTo>
                <a:lnTo>
                  <a:pt x="299438" y="3857982"/>
                </a:lnTo>
                <a:lnTo>
                  <a:pt x="304799" y="5105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Operation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adix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ort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99C79DE-797E-4C81-8EBE-A1D9D9587949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6" name="object 6"/>
          <p:cNvSpPr/>
          <p:nvPr/>
        </p:nvSpPr>
        <p:spPr>
          <a:xfrm>
            <a:off x="2120695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4"/>
                </a:moveTo>
                <a:lnTo>
                  <a:pt x="288278" y="13451"/>
                </a:lnTo>
                <a:lnTo>
                  <a:pt x="50291" y="0"/>
                </a:lnTo>
                <a:lnTo>
                  <a:pt x="35966" y="2056"/>
                </a:lnTo>
                <a:lnTo>
                  <a:pt x="5224" y="28217"/>
                </a:lnTo>
                <a:lnTo>
                  <a:pt x="0" y="3835146"/>
                </a:lnTo>
                <a:lnTo>
                  <a:pt x="1992" y="3849535"/>
                </a:lnTo>
                <a:lnTo>
                  <a:pt x="27611" y="3880819"/>
                </a:lnTo>
                <a:lnTo>
                  <a:pt x="253745" y="3886200"/>
                </a:lnTo>
                <a:lnTo>
                  <a:pt x="268033" y="3884173"/>
                </a:lnTo>
                <a:lnTo>
                  <a:pt x="299231" y="3858354"/>
                </a:lnTo>
                <a:lnTo>
                  <a:pt x="304799" y="5105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4036" y="1570569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6714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3"/>
                </a:moveTo>
                <a:lnTo>
                  <a:pt x="288278" y="13451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6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3746" y="3886200"/>
                </a:lnTo>
                <a:lnTo>
                  <a:pt x="268033" y="3884173"/>
                </a:lnTo>
                <a:lnTo>
                  <a:pt x="299231" y="3858354"/>
                </a:lnTo>
                <a:lnTo>
                  <a:pt x="304799" y="5105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0820" y="1570569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9277" y="1452446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3"/>
                </a:moveTo>
                <a:lnTo>
                  <a:pt x="288164" y="13242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6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4507" y="3886200"/>
                </a:lnTo>
                <a:lnTo>
                  <a:pt x="268559" y="3884143"/>
                </a:lnTo>
                <a:lnTo>
                  <a:pt x="299438" y="3857982"/>
                </a:lnTo>
                <a:lnTo>
                  <a:pt x="304799" y="510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6841" y="1570569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5283" y="1570977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6749" y="5356151"/>
            <a:ext cx="85964" cy="126197"/>
          </a:xfrm>
          <a:custGeom>
            <a:avLst/>
            <a:gdLst/>
            <a:ahLst/>
            <a:cxnLst/>
            <a:rect l="l" t="t" r="r" b="b"/>
            <a:pathLst>
              <a:path w="85725" h="125729">
                <a:moveTo>
                  <a:pt x="85344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194" y="66974"/>
                </a:lnTo>
                <a:lnTo>
                  <a:pt x="28194" y="57150"/>
                </a:lnTo>
                <a:lnTo>
                  <a:pt x="57150" y="57150"/>
                </a:lnTo>
                <a:lnTo>
                  <a:pt x="57150" y="66974"/>
                </a:lnTo>
                <a:lnTo>
                  <a:pt x="85344" y="86105"/>
                </a:lnTo>
                <a:close/>
              </a:path>
              <a:path w="85725" h="125729">
                <a:moveTo>
                  <a:pt x="42672" y="57150"/>
                </a:moveTo>
                <a:lnTo>
                  <a:pt x="28194" y="57150"/>
                </a:lnTo>
                <a:lnTo>
                  <a:pt x="28194" y="66974"/>
                </a:lnTo>
                <a:lnTo>
                  <a:pt x="42672" y="57150"/>
                </a:lnTo>
                <a:close/>
              </a:path>
              <a:path w="85725" h="125729">
                <a:moveTo>
                  <a:pt x="57150" y="125729"/>
                </a:moveTo>
                <a:lnTo>
                  <a:pt x="57150" y="66974"/>
                </a:lnTo>
                <a:lnTo>
                  <a:pt x="42672" y="57150"/>
                </a:lnTo>
                <a:lnTo>
                  <a:pt x="28194" y="66974"/>
                </a:lnTo>
                <a:lnTo>
                  <a:pt x="28194" y="125729"/>
                </a:lnTo>
                <a:lnTo>
                  <a:pt x="57150" y="125729"/>
                </a:lnTo>
                <a:close/>
              </a:path>
              <a:path w="85725" h="125729">
                <a:moveTo>
                  <a:pt x="57150" y="66974"/>
                </a:moveTo>
                <a:lnTo>
                  <a:pt x="57150" y="57150"/>
                </a:lnTo>
                <a:lnTo>
                  <a:pt x="42672" y="57150"/>
                </a:lnTo>
                <a:lnTo>
                  <a:pt x="57150" y="66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519" y="5463229"/>
            <a:ext cx="1746020" cy="490768"/>
          </a:xfrm>
          <a:custGeom>
            <a:avLst/>
            <a:gdLst/>
            <a:ahLst/>
            <a:cxnLst/>
            <a:rect l="l" t="t" r="r" b="b"/>
            <a:pathLst>
              <a:path w="1741170" h="488950">
                <a:moveTo>
                  <a:pt x="1741170" y="0"/>
                </a:moveTo>
                <a:lnTo>
                  <a:pt x="1741170" y="762"/>
                </a:lnTo>
                <a:lnTo>
                  <a:pt x="1741170" y="2286"/>
                </a:lnTo>
                <a:lnTo>
                  <a:pt x="1741170" y="3048"/>
                </a:lnTo>
                <a:lnTo>
                  <a:pt x="1738281" y="42877"/>
                </a:lnTo>
                <a:lnTo>
                  <a:pt x="1729765" y="81817"/>
                </a:lnTo>
                <a:lnTo>
                  <a:pt x="1715845" y="119742"/>
                </a:lnTo>
                <a:lnTo>
                  <a:pt x="1696748" y="156526"/>
                </a:lnTo>
                <a:lnTo>
                  <a:pt x="1672697" y="192047"/>
                </a:lnTo>
                <a:lnTo>
                  <a:pt x="1643916" y="226179"/>
                </a:lnTo>
                <a:lnTo>
                  <a:pt x="1610631" y="258798"/>
                </a:lnTo>
                <a:lnTo>
                  <a:pt x="1573066" y="289779"/>
                </a:lnTo>
                <a:lnTo>
                  <a:pt x="1531446" y="318997"/>
                </a:lnTo>
                <a:lnTo>
                  <a:pt x="1485995" y="346329"/>
                </a:lnTo>
                <a:lnTo>
                  <a:pt x="1436937" y="371648"/>
                </a:lnTo>
                <a:lnTo>
                  <a:pt x="1384499" y="394831"/>
                </a:lnTo>
                <a:lnTo>
                  <a:pt x="1328903" y="415754"/>
                </a:lnTo>
                <a:lnTo>
                  <a:pt x="1270375" y="434291"/>
                </a:lnTo>
                <a:lnTo>
                  <a:pt x="1209139" y="450318"/>
                </a:lnTo>
                <a:lnTo>
                  <a:pt x="1145420" y="463710"/>
                </a:lnTo>
                <a:lnTo>
                  <a:pt x="1079442" y="474343"/>
                </a:lnTo>
                <a:lnTo>
                  <a:pt x="1011430" y="482093"/>
                </a:lnTo>
                <a:lnTo>
                  <a:pt x="941609" y="486833"/>
                </a:lnTo>
                <a:lnTo>
                  <a:pt x="870204" y="488442"/>
                </a:lnTo>
                <a:lnTo>
                  <a:pt x="798803" y="486833"/>
                </a:lnTo>
                <a:lnTo>
                  <a:pt x="728998" y="482093"/>
                </a:lnTo>
                <a:lnTo>
                  <a:pt x="661011" y="474343"/>
                </a:lnTo>
                <a:lnTo>
                  <a:pt x="595067" y="463710"/>
                </a:lnTo>
                <a:lnTo>
                  <a:pt x="531387" y="450318"/>
                </a:lnTo>
                <a:lnTo>
                  <a:pt x="470197" y="434291"/>
                </a:lnTo>
                <a:lnTo>
                  <a:pt x="411719" y="415754"/>
                </a:lnTo>
                <a:lnTo>
                  <a:pt x="356177" y="394831"/>
                </a:lnTo>
                <a:lnTo>
                  <a:pt x="303794" y="371648"/>
                </a:lnTo>
                <a:lnTo>
                  <a:pt x="254793" y="346328"/>
                </a:lnTo>
                <a:lnTo>
                  <a:pt x="209399" y="318997"/>
                </a:lnTo>
                <a:lnTo>
                  <a:pt x="167835" y="289779"/>
                </a:lnTo>
                <a:lnTo>
                  <a:pt x="130323" y="258798"/>
                </a:lnTo>
                <a:lnTo>
                  <a:pt x="97088" y="226179"/>
                </a:lnTo>
                <a:lnTo>
                  <a:pt x="68353" y="192047"/>
                </a:lnTo>
                <a:lnTo>
                  <a:pt x="44342" y="156526"/>
                </a:lnTo>
                <a:lnTo>
                  <a:pt x="25277" y="119742"/>
                </a:lnTo>
                <a:lnTo>
                  <a:pt x="11383" y="81817"/>
                </a:lnTo>
                <a:lnTo>
                  <a:pt x="2883" y="42877"/>
                </a:lnTo>
                <a:lnTo>
                  <a:pt x="0" y="3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3519" y="5356151"/>
            <a:ext cx="0" cy="126197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12572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1073" y="5356151"/>
            <a:ext cx="86601" cy="126197"/>
          </a:xfrm>
          <a:custGeom>
            <a:avLst/>
            <a:gdLst/>
            <a:ahLst/>
            <a:cxnLst/>
            <a:rect l="l" t="t" r="r" b="b"/>
            <a:pathLst>
              <a:path w="86360" h="125729">
                <a:moveTo>
                  <a:pt x="86105" y="86105"/>
                </a:moveTo>
                <a:lnTo>
                  <a:pt x="43433" y="0"/>
                </a:lnTo>
                <a:lnTo>
                  <a:pt x="0" y="86106"/>
                </a:lnTo>
                <a:lnTo>
                  <a:pt x="28955" y="66802"/>
                </a:lnTo>
                <a:lnTo>
                  <a:pt x="28955" y="57150"/>
                </a:lnTo>
                <a:lnTo>
                  <a:pt x="57150" y="57150"/>
                </a:lnTo>
                <a:lnTo>
                  <a:pt x="57150" y="66457"/>
                </a:lnTo>
                <a:lnTo>
                  <a:pt x="86105" y="86105"/>
                </a:lnTo>
                <a:close/>
              </a:path>
              <a:path w="86360" h="125729">
                <a:moveTo>
                  <a:pt x="43433" y="57150"/>
                </a:moveTo>
                <a:lnTo>
                  <a:pt x="28955" y="57150"/>
                </a:lnTo>
                <a:lnTo>
                  <a:pt x="28955" y="66802"/>
                </a:lnTo>
                <a:lnTo>
                  <a:pt x="43433" y="57150"/>
                </a:lnTo>
                <a:close/>
              </a:path>
              <a:path w="86360" h="125729">
                <a:moveTo>
                  <a:pt x="57150" y="125729"/>
                </a:moveTo>
                <a:lnTo>
                  <a:pt x="57150" y="66457"/>
                </a:lnTo>
                <a:lnTo>
                  <a:pt x="43433" y="57150"/>
                </a:lnTo>
                <a:lnTo>
                  <a:pt x="28955" y="66802"/>
                </a:lnTo>
                <a:lnTo>
                  <a:pt x="28955" y="125730"/>
                </a:lnTo>
                <a:lnTo>
                  <a:pt x="57150" y="125729"/>
                </a:lnTo>
                <a:close/>
              </a:path>
              <a:path w="86360" h="125729">
                <a:moveTo>
                  <a:pt x="57150" y="66457"/>
                </a:moveTo>
                <a:lnTo>
                  <a:pt x="57150" y="57150"/>
                </a:lnTo>
                <a:lnTo>
                  <a:pt x="43433" y="57150"/>
                </a:lnTo>
                <a:lnTo>
                  <a:pt x="57150" y="66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7843" y="5463229"/>
            <a:ext cx="1747293" cy="490768"/>
          </a:xfrm>
          <a:custGeom>
            <a:avLst/>
            <a:gdLst/>
            <a:ahLst/>
            <a:cxnLst/>
            <a:rect l="l" t="t" r="r" b="b"/>
            <a:pathLst>
              <a:path w="1742439" h="488950">
                <a:moveTo>
                  <a:pt x="1741931" y="0"/>
                </a:moveTo>
                <a:lnTo>
                  <a:pt x="1741931" y="762"/>
                </a:lnTo>
                <a:lnTo>
                  <a:pt x="1741931" y="2286"/>
                </a:lnTo>
                <a:lnTo>
                  <a:pt x="1741931" y="3048"/>
                </a:lnTo>
                <a:lnTo>
                  <a:pt x="1739043" y="42877"/>
                </a:lnTo>
                <a:lnTo>
                  <a:pt x="1730527" y="81817"/>
                </a:lnTo>
                <a:lnTo>
                  <a:pt x="1716607" y="119742"/>
                </a:lnTo>
                <a:lnTo>
                  <a:pt x="1697510" y="156526"/>
                </a:lnTo>
                <a:lnTo>
                  <a:pt x="1673459" y="192047"/>
                </a:lnTo>
                <a:lnTo>
                  <a:pt x="1644678" y="226179"/>
                </a:lnTo>
                <a:lnTo>
                  <a:pt x="1611393" y="258798"/>
                </a:lnTo>
                <a:lnTo>
                  <a:pt x="1573828" y="289779"/>
                </a:lnTo>
                <a:lnTo>
                  <a:pt x="1532208" y="318997"/>
                </a:lnTo>
                <a:lnTo>
                  <a:pt x="1486757" y="346329"/>
                </a:lnTo>
                <a:lnTo>
                  <a:pt x="1437699" y="371648"/>
                </a:lnTo>
                <a:lnTo>
                  <a:pt x="1385261" y="394831"/>
                </a:lnTo>
                <a:lnTo>
                  <a:pt x="1329665" y="415754"/>
                </a:lnTo>
                <a:lnTo>
                  <a:pt x="1271137" y="434291"/>
                </a:lnTo>
                <a:lnTo>
                  <a:pt x="1209901" y="450318"/>
                </a:lnTo>
                <a:lnTo>
                  <a:pt x="1146182" y="463710"/>
                </a:lnTo>
                <a:lnTo>
                  <a:pt x="1080204" y="474343"/>
                </a:lnTo>
                <a:lnTo>
                  <a:pt x="1012192" y="482093"/>
                </a:lnTo>
                <a:lnTo>
                  <a:pt x="942371" y="486833"/>
                </a:lnTo>
                <a:lnTo>
                  <a:pt x="870965" y="488442"/>
                </a:lnTo>
                <a:lnTo>
                  <a:pt x="799560" y="486833"/>
                </a:lnTo>
                <a:lnTo>
                  <a:pt x="729739" y="482093"/>
                </a:lnTo>
                <a:lnTo>
                  <a:pt x="661727" y="474343"/>
                </a:lnTo>
                <a:lnTo>
                  <a:pt x="595749" y="463710"/>
                </a:lnTo>
                <a:lnTo>
                  <a:pt x="532030" y="450318"/>
                </a:lnTo>
                <a:lnTo>
                  <a:pt x="470794" y="434291"/>
                </a:lnTo>
                <a:lnTo>
                  <a:pt x="412266" y="415754"/>
                </a:lnTo>
                <a:lnTo>
                  <a:pt x="356670" y="394831"/>
                </a:lnTo>
                <a:lnTo>
                  <a:pt x="304232" y="371648"/>
                </a:lnTo>
                <a:lnTo>
                  <a:pt x="255174" y="346329"/>
                </a:lnTo>
                <a:lnTo>
                  <a:pt x="209723" y="318997"/>
                </a:lnTo>
                <a:lnTo>
                  <a:pt x="168103" y="289779"/>
                </a:lnTo>
                <a:lnTo>
                  <a:pt x="130538" y="258798"/>
                </a:lnTo>
                <a:lnTo>
                  <a:pt x="97253" y="226179"/>
                </a:lnTo>
                <a:lnTo>
                  <a:pt x="68472" y="192047"/>
                </a:lnTo>
                <a:lnTo>
                  <a:pt x="44421" y="156526"/>
                </a:lnTo>
                <a:lnTo>
                  <a:pt x="25324" y="119742"/>
                </a:lnTo>
                <a:lnTo>
                  <a:pt x="11404" y="81817"/>
                </a:lnTo>
                <a:lnTo>
                  <a:pt x="2888" y="42877"/>
                </a:lnTo>
                <a:lnTo>
                  <a:pt x="0" y="304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7843" y="5356151"/>
            <a:ext cx="0" cy="126197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12572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162" y="5356151"/>
            <a:ext cx="85964" cy="126197"/>
          </a:xfrm>
          <a:custGeom>
            <a:avLst/>
            <a:gdLst/>
            <a:ahLst/>
            <a:cxnLst/>
            <a:rect l="l" t="t" r="r" b="b"/>
            <a:pathLst>
              <a:path w="85725" h="125729">
                <a:moveTo>
                  <a:pt x="85344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194" y="66974"/>
                </a:lnTo>
                <a:lnTo>
                  <a:pt x="28194" y="57150"/>
                </a:lnTo>
                <a:lnTo>
                  <a:pt x="57150" y="57150"/>
                </a:lnTo>
                <a:lnTo>
                  <a:pt x="57150" y="66974"/>
                </a:lnTo>
                <a:lnTo>
                  <a:pt x="85344" y="86105"/>
                </a:lnTo>
                <a:close/>
              </a:path>
              <a:path w="85725" h="125729">
                <a:moveTo>
                  <a:pt x="42672" y="57150"/>
                </a:moveTo>
                <a:lnTo>
                  <a:pt x="28194" y="57150"/>
                </a:lnTo>
                <a:lnTo>
                  <a:pt x="28194" y="66974"/>
                </a:lnTo>
                <a:lnTo>
                  <a:pt x="42672" y="57150"/>
                </a:lnTo>
                <a:close/>
              </a:path>
              <a:path w="85725" h="125729">
                <a:moveTo>
                  <a:pt x="57150" y="125729"/>
                </a:moveTo>
                <a:lnTo>
                  <a:pt x="57150" y="66974"/>
                </a:lnTo>
                <a:lnTo>
                  <a:pt x="42672" y="57150"/>
                </a:lnTo>
                <a:lnTo>
                  <a:pt x="28194" y="66974"/>
                </a:lnTo>
                <a:lnTo>
                  <a:pt x="28194" y="125729"/>
                </a:lnTo>
                <a:lnTo>
                  <a:pt x="57150" y="125729"/>
                </a:lnTo>
                <a:close/>
              </a:path>
              <a:path w="85725" h="125729">
                <a:moveTo>
                  <a:pt x="57150" y="66974"/>
                </a:moveTo>
                <a:lnTo>
                  <a:pt x="57150" y="57150"/>
                </a:lnTo>
                <a:lnTo>
                  <a:pt x="42672" y="57150"/>
                </a:lnTo>
                <a:lnTo>
                  <a:pt x="57150" y="66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2932" y="5463229"/>
            <a:ext cx="1746020" cy="490768"/>
          </a:xfrm>
          <a:custGeom>
            <a:avLst/>
            <a:gdLst/>
            <a:ahLst/>
            <a:cxnLst/>
            <a:rect l="l" t="t" r="r" b="b"/>
            <a:pathLst>
              <a:path w="1741170" h="488950">
                <a:moveTo>
                  <a:pt x="1741169" y="0"/>
                </a:moveTo>
                <a:lnTo>
                  <a:pt x="1741169" y="762"/>
                </a:lnTo>
                <a:lnTo>
                  <a:pt x="1741169" y="2286"/>
                </a:lnTo>
                <a:lnTo>
                  <a:pt x="1741169" y="3048"/>
                </a:lnTo>
                <a:lnTo>
                  <a:pt x="1738286" y="42877"/>
                </a:lnTo>
                <a:lnTo>
                  <a:pt x="1729786" y="81817"/>
                </a:lnTo>
                <a:lnTo>
                  <a:pt x="1715892" y="119742"/>
                </a:lnTo>
                <a:lnTo>
                  <a:pt x="1696827" y="156526"/>
                </a:lnTo>
                <a:lnTo>
                  <a:pt x="1672816" y="192047"/>
                </a:lnTo>
                <a:lnTo>
                  <a:pt x="1644081" y="226179"/>
                </a:lnTo>
                <a:lnTo>
                  <a:pt x="1610846" y="258798"/>
                </a:lnTo>
                <a:lnTo>
                  <a:pt x="1573334" y="289779"/>
                </a:lnTo>
                <a:lnTo>
                  <a:pt x="1531770" y="318997"/>
                </a:lnTo>
                <a:lnTo>
                  <a:pt x="1486376" y="346329"/>
                </a:lnTo>
                <a:lnTo>
                  <a:pt x="1437375" y="371648"/>
                </a:lnTo>
                <a:lnTo>
                  <a:pt x="1384992" y="394831"/>
                </a:lnTo>
                <a:lnTo>
                  <a:pt x="1329450" y="415754"/>
                </a:lnTo>
                <a:lnTo>
                  <a:pt x="1270972" y="434291"/>
                </a:lnTo>
                <a:lnTo>
                  <a:pt x="1209782" y="450318"/>
                </a:lnTo>
                <a:lnTo>
                  <a:pt x="1146102" y="463710"/>
                </a:lnTo>
                <a:lnTo>
                  <a:pt x="1080158" y="474343"/>
                </a:lnTo>
                <a:lnTo>
                  <a:pt x="1012171" y="482093"/>
                </a:lnTo>
                <a:lnTo>
                  <a:pt x="942366" y="486833"/>
                </a:lnTo>
                <a:lnTo>
                  <a:pt x="870965" y="488442"/>
                </a:lnTo>
                <a:lnTo>
                  <a:pt x="799457" y="486833"/>
                </a:lnTo>
                <a:lnTo>
                  <a:pt x="729554" y="482093"/>
                </a:lnTo>
                <a:lnTo>
                  <a:pt x="661479" y="474343"/>
                </a:lnTo>
                <a:lnTo>
                  <a:pt x="595457" y="463710"/>
                </a:lnTo>
                <a:lnTo>
                  <a:pt x="531709" y="450318"/>
                </a:lnTo>
                <a:lnTo>
                  <a:pt x="470458" y="434291"/>
                </a:lnTo>
                <a:lnTo>
                  <a:pt x="411928" y="415754"/>
                </a:lnTo>
                <a:lnTo>
                  <a:pt x="356341" y="394831"/>
                </a:lnTo>
                <a:lnTo>
                  <a:pt x="303920" y="371648"/>
                </a:lnTo>
                <a:lnTo>
                  <a:pt x="254889" y="346329"/>
                </a:lnTo>
                <a:lnTo>
                  <a:pt x="209469" y="318997"/>
                </a:lnTo>
                <a:lnTo>
                  <a:pt x="167883" y="289779"/>
                </a:lnTo>
                <a:lnTo>
                  <a:pt x="130356" y="258798"/>
                </a:lnTo>
                <a:lnTo>
                  <a:pt x="97109" y="226179"/>
                </a:lnTo>
                <a:lnTo>
                  <a:pt x="68365" y="192047"/>
                </a:lnTo>
                <a:lnTo>
                  <a:pt x="44348" y="156526"/>
                </a:lnTo>
                <a:lnTo>
                  <a:pt x="25280" y="119742"/>
                </a:lnTo>
                <a:lnTo>
                  <a:pt x="11384" y="81817"/>
                </a:lnTo>
                <a:lnTo>
                  <a:pt x="2883" y="42877"/>
                </a:lnTo>
                <a:lnTo>
                  <a:pt x="0" y="304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2932" y="5356151"/>
            <a:ext cx="0" cy="126197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12572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492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6457" y="1463332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799" y="51053"/>
                </a:moveTo>
                <a:lnTo>
                  <a:pt x="288278" y="13451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5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3745" y="3886199"/>
                </a:lnTo>
                <a:lnTo>
                  <a:pt x="268033" y="3884173"/>
                </a:lnTo>
                <a:lnTo>
                  <a:pt x="299231" y="3858354"/>
                </a:lnTo>
                <a:lnTo>
                  <a:pt x="304799" y="510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3939" y="1463332"/>
            <a:ext cx="305649" cy="3900647"/>
          </a:xfrm>
          <a:custGeom>
            <a:avLst/>
            <a:gdLst/>
            <a:ahLst/>
            <a:cxnLst/>
            <a:rect l="l" t="t" r="r" b="b"/>
            <a:pathLst>
              <a:path w="304800" h="3886200">
                <a:moveTo>
                  <a:pt x="304800" y="51053"/>
                </a:moveTo>
                <a:lnTo>
                  <a:pt x="288278" y="13451"/>
                </a:lnTo>
                <a:lnTo>
                  <a:pt x="51053" y="0"/>
                </a:lnTo>
                <a:lnTo>
                  <a:pt x="36766" y="2026"/>
                </a:lnTo>
                <a:lnTo>
                  <a:pt x="5568" y="27845"/>
                </a:lnTo>
                <a:lnTo>
                  <a:pt x="0" y="3835145"/>
                </a:lnTo>
                <a:lnTo>
                  <a:pt x="2026" y="3849433"/>
                </a:lnTo>
                <a:lnTo>
                  <a:pt x="27845" y="3880631"/>
                </a:lnTo>
                <a:lnTo>
                  <a:pt x="253746" y="3886199"/>
                </a:lnTo>
                <a:lnTo>
                  <a:pt x="268033" y="3884173"/>
                </a:lnTo>
                <a:lnTo>
                  <a:pt x="299231" y="3858354"/>
                </a:lnTo>
                <a:lnTo>
                  <a:pt x="304800" y="510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213" y="1463334"/>
            <a:ext cx="652688" cy="3903834"/>
          </a:xfrm>
          <a:custGeom>
            <a:avLst/>
            <a:gdLst/>
            <a:ahLst/>
            <a:cxnLst/>
            <a:rect l="l" t="t" r="r" b="b"/>
            <a:pathLst>
              <a:path w="650875" h="3889375">
                <a:moveTo>
                  <a:pt x="650745" y="108201"/>
                </a:moveTo>
                <a:lnTo>
                  <a:pt x="642370" y="66378"/>
                </a:lnTo>
                <a:lnTo>
                  <a:pt x="619456" y="32051"/>
                </a:lnTo>
                <a:lnTo>
                  <a:pt x="585319" y="8749"/>
                </a:lnTo>
                <a:lnTo>
                  <a:pt x="543276" y="0"/>
                </a:lnTo>
                <a:lnTo>
                  <a:pt x="107475" y="46"/>
                </a:lnTo>
                <a:lnTo>
                  <a:pt x="66378" y="8479"/>
                </a:lnTo>
                <a:lnTo>
                  <a:pt x="32051" y="31571"/>
                </a:lnTo>
                <a:lnTo>
                  <a:pt x="8749" y="65746"/>
                </a:lnTo>
                <a:lnTo>
                  <a:pt x="0" y="107475"/>
                </a:lnTo>
                <a:lnTo>
                  <a:pt x="0" y="3781077"/>
                </a:lnTo>
                <a:lnTo>
                  <a:pt x="8479" y="3822864"/>
                </a:lnTo>
                <a:lnTo>
                  <a:pt x="31571" y="3857191"/>
                </a:lnTo>
                <a:lnTo>
                  <a:pt x="65746" y="3880494"/>
                </a:lnTo>
                <a:lnTo>
                  <a:pt x="107475" y="3889243"/>
                </a:lnTo>
                <a:lnTo>
                  <a:pt x="543276" y="3889196"/>
                </a:lnTo>
                <a:lnTo>
                  <a:pt x="584685" y="3880764"/>
                </a:lnTo>
                <a:lnTo>
                  <a:pt x="618978" y="3857671"/>
                </a:lnTo>
                <a:lnTo>
                  <a:pt x="642103" y="3823496"/>
                </a:lnTo>
                <a:lnTo>
                  <a:pt x="650743" y="3781767"/>
                </a:lnTo>
                <a:lnTo>
                  <a:pt x="650745" y="10820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3343" y="5367037"/>
            <a:ext cx="85964" cy="126197"/>
          </a:xfrm>
          <a:custGeom>
            <a:avLst/>
            <a:gdLst/>
            <a:ahLst/>
            <a:cxnLst/>
            <a:rect l="l" t="t" r="r" b="b"/>
            <a:pathLst>
              <a:path w="85725" h="125729">
                <a:moveTo>
                  <a:pt x="85344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194" y="66974"/>
                </a:lnTo>
                <a:lnTo>
                  <a:pt x="28194" y="57150"/>
                </a:lnTo>
                <a:lnTo>
                  <a:pt x="57150" y="57150"/>
                </a:lnTo>
                <a:lnTo>
                  <a:pt x="57150" y="66974"/>
                </a:lnTo>
                <a:lnTo>
                  <a:pt x="85344" y="86105"/>
                </a:lnTo>
                <a:close/>
              </a:path>
              <a:path w="85725" h="125729">
                <a:moveTo>
                  <a:pt x="42672" y="57150"/>
                </a:moveTo>
                <a:lnTo>
                  <a:pt x="28194" y="57150"/>
                </a:lnTo>
                <a:lnTo>
                  <a:pt x="28194" y="66974"/>
                </a:lnTo>
                <a:lnTo>
                  <a:pt x="42672" y="57150"/>
                </a:lnTo>
                <a:close/>
              </a:path>
              <a:path w="85725" h="125729">
                <a:moveTo>
                  <a:pt x="57150" y="125729"/>
                </a:moveTo>
                <a:lnTo>
                  <a:pt x="57150" y="66974"/>
                </a:lnTo>
                <a:lnTo>
                  <a:pt x="42672" y="57150"/>
                </a:lnTo>
                <a:lnTo>
                  <a:pt x="28194" y="66974"/>
                </a:lnTo>
                <a:lnTo>
                  <a:pt x="28194" y="125729"/>
                </a:lnTo>
                <a:lnTo>
                  <a:pt x="57150" y="125729"/>
                </a:lnTo>
                <a:close/>
              </a:path>
              <a:path w="85725" h="125729">
                <a:moveTo>
                  <a:pt x="57150" y="66974"/>
                </a:moveTo>
                <a:lnTo>
                  <a:pt x="57150" y="57150"/>
                </a:lnTo>
                <a:lnTo>
                  <a:pt x="42672" y="57150"/>
                </a:lnTo>
                <a:lnTo>
                  <a:pt x="57150" y="66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0112" y="5474115"/>
            <a:ext cx="1746020" cy="490768"/>
          </a:xfrm>
          <a:custGeom>
            <a:avLst/>
            <a:gdLst/>
            <a:ahLst/>
            <a:cxnLst/>
            <a:rect l="l" t="t" r="r" b="b"/>
            <a:pathLst>
              <a:path w="1741170" h="488950">
                <a:moveTo>
                  <a:pt x="1741169" y="0"/>
                </a:moveTo>
                <a:lnTo>
                  <a:pt x="1741169" y="762"/>
                </a:lnTo>
                <a:lnTo>
                  <a:pt x="1741169" y="2286"/>
                </a:lnTo>
                <a:lnTo>
                  <a:pt x="1741169" y="3048"/>
                </a:lnTo>
                <a:lnTo>
                  <a:pt x="1738281" y="42877"/>
                </a:lnTo>
                <a:lnTo>
                  <a:pt x="1729765" y="81817"/>
                </a:lnTo>
                <a:lnTo>
                  <a:pt x="1715845" y="119742"/>
                </a:lnTo>
                <a:lnTo>
                  <a:pt x="1696748" y="156526"/>
                </a:lnTo>
                <a:lnTo>
                  <a:pt x="1672697" y="192047"/>
                </a:lnTo>
                <a:lnTo>
                  <a:pt x="1643916" y="226179"/>
                </a:lnTo>
                <a:lnTo>
                  <a:pt x="1610631" y="258798"/>
                </a:lnTo>
                <a:lnTo>
                  <a:pt x="1573066" y="289779"/>
                </a:lnTo>
                <a:lnTo>
                  <a:pt x="1531446" y="318997"/>
                </a:lnTo>
                <a:lnTo>
                  <a:pt x="1485995" y="346329"/>
                </a:lnTo>
                <a:lnTo>
                  <a:pt x="1436937" y="371648"/>
                </a:lnTo>
                <a:lnTo>
                  <a:pt x="1384499" y="394831"/>
                </a:lnTo>
                <a:lnTo>
                  <a:pt x="1328903" y="415754"/>
                </a:lnTo>
                <a:lnTo>
                  <a:pt x="1270375" y="434291"/>
                </a:lnTo>
                <a:lnTo>
                  <a:pt x="1209139" y="450318"/>
                </a:lnTo>
                <a:lnTo>
                  <a:pt x="1145420" y="463710"/>
                </a:lnTo>
                <a:lnTo>
                  <a:pt x="1079442" y="474343"/>
                </a:lnTo>
                <a:lnTo>
                  <a:pt x="1011430" y="482093"/>
                </a:lnTo>
                <a:lnTo>
                  <a:pt x="941609" y="486833"/>
                </a:lnTo>
                <a:lnTo>
                  <a:pt x="870203" y="488442"/>
                </a:lnTo>
                <a:lnTo>
                  <a:pt x="798803" y="486833"/>
                </a:lnTo>
                <a:lnTo>
                  <a:pt x="728998" y="482093"/>
                </a:lnTo>
                <a:lnTo>
                  <a:pt x="661011" y="474343"/>
                </a:lnTo>
                <a:lnTo>
                  <a:pt x="595067" y="463710"/>
                </a:lnTo>
                <a:lnTo>
                  <a:pt x="531387" y="450318"/>
                </a:lnTo>
                <a:lnTo>
                  <a:pt x="470197" y="434291"/>
                </a:lnTo>
                <a:lnTo>
                  <a:pt x="411719" y="415754"/>
                </a:lnTo>
                <a:lnTo>
                  <a:pt x="356177" y="394831"/>
                </a:lnTo>
                <a:lnTo>
                  <a:pt x="303794" y="371648"/>
                </a:lnTo>
                <a:lnTo>
                  <a:pt x="254793" y="346329"/>
                </a:lnTo>
                <a:lnTo>
                  <a:pt x="209399" y="318997"/>
                </a:lnTo>
                <a:lnTo>
                  <a:pt x="167835" y="289779"/>
                </a:lnTo>
                <a:lnTo>
                  <a:pt x="130323" y="258798"/>
                </a:lnTo>
                <a:lnTo>
                  <a:pt x="97088" y="226179"/>
                </a:lnTo>
                <a:lnTo>
                  <a:pt x="68353" y="192047"/>
                </a:lnTo>
                <a:lnTo>
                  <a:pt x="44342" y="156526"/>
                </a:lnTo>
                <a:lnTo>
                  <a:pt x="25277" y="119742"/>
                </a:lnTo>
                <a:lnTo>
                  <a:pt x="11383" y="81817"/>
                </a:lnTo>
                <a:lnTo>
                  <a:pt x="2883" y="42877"/>
                </a:lnTo>
                <a:lnTo>
                  <a:pt x="0" y="304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0112" y="5367037"/>
            <a:ext cx="0" cy="126197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12572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4989" y="1745554"/>
            <a:ext cx="746930" cy="2689662"/>
          </a:xfrm>
          <a:custGeom>
            <a:avLst/>
            <a:gdLst/>
            <a:ahLst/>
            <a:cxnLst/>
            <a:rect l="l" t="t" r="r" b="b"/>
            <a:pathLst>
              <a:path w="744854" h="2679700">
                <a:moveTo>
                  <a:pt x="647195" y="2619536"/>
                </a:moveTo>
                <a:lnTo>
                  <a:pt x="644599" y="2569475"/>
                </a:lnTo>
                <a:lnTo>
                  <a:pt x="639542" y="2561811"/>
                </a:lnTo>
                <a:lnTo>
                  <a:pt x="632769" y="2550896"/>
                </a:lnTo>
                <a:lnTo>
                  <a:pt x="613503" y="2516344"/>
                </a:lnTo>
                <a:lnTo>
                  <a:pt x="595872" y="2480177"/>
                </a:lnTo>
                <a:lnTo>
                  <a:pt x="579938" y="2443809"/>
                </a:lnTo>
                <a:lnTo>
                  <a:pt x="557330" y="2386583"/>
                </a:lnTo>
                <a:lnTo>
                  <a:pt x="544463" y="2349873"/>
                </a:lnTo>
                <a:lnTo>
                  <a:pt x="532341" y="2312573"/>
                </a:lnTo>
                <a:lnTo>
                  <a:pt x="520937" y="2274790"/>
                </a:lnTo>
                <a:lnTo>
                  <a:pt x="510225" y="2236629"/>
                </a:lnTo>
                <a:lnTo>
                  <a:pt x="500180" y="2198193"/>
                </a:lnTo>
                <a:lnTo>
                  <a:pt x="490774" y="2159589"/>
                </a:lnTo>
                <a:lnTo>
                  <a:pt x="481983" y="2120921"/>
                </a:lnTo>
                <a:lnTo>
                  <a:pt x="473779" y="2082294"/>
                </a:lnTo>
                <a:lnTo>
                  <a:pt x="466138" y="2043813"/>
                </a:lnTo>
                <a:lnTo>
                  <a:pt x="454317" y="1979363"/>
                </a:lnTo>
                <a:lnTo>
                  <a:pt x="445524" y="1926873"/>
                </a:lnTo>
                <a:lnTo>
                  <a:pt x="437563" y="1874315"/>
                </a:lnTo>
                <a:lnTo>
                  <a:pt x="430417" y="1821685"/>
                </a:lnTo>
                <a:lnTo>
                  <a:pt x="424069" y="1768977"/>
                </a:lnTo>
                <a:lnTo>
                  <a:pt x="418502" y="1716189"/>
                </a:lnTo>
                <a:lnTo>
                  <a:pt x="413698" y="1663314"/>
                </a:lnTo>
                <a:lnTo>
                  <a:pt x="409640" y="1610350"/>
                </a:lnTo>
                <a:lnTo>
                  <a:pt x="406310" y="1557292"/>
                </a:lnTo>
                <a:lnTo>
                  <a:pt x="402644" y="1477517"/>
                </a:lnTo>
                <a:lnTo>
                  <a:pt x="397363" y="1205443"/>
                </a:lnTo>
                <a:lnTo>
                  <a:pt x="394011" y="1131867"/>
                </a:lnTo>
                <a:lnTo>
                  <a:pt x="390909" y="1082476"/>
                </a:lnTo>
                <a:lnTo>
                  <a:pt x="386970" y="1032642"/>
                </a:lnTo>
                <a:lnTo>
                  <a:pt x="382070" y="982217"/>
                </a:lnTo>
                <a:lnTo>
                  <a:pt x="379629" y="952038"/>
                </a:lnTo>
                <a:lnTo>
                  <a:pt x="375538" y="913453"/>
                </a:lnTo>
                <a:lnTo>
                  <a:pt x="369779" y="867530"/>
                </a:lnTo>
                <a:lnTo>
                  <a:pt x="362336" y="815339"/>
                </a:lnTo>
                <a:lnTo>
                  <a:pt x="353191" y="757950"/>
                </a:lnTo>
                <a:lnTo>
                  <a:pt x="342328" y="696429"/>
                </a:lnTo>
                <a:lnTo>
                  <a:pt x="329730" y="631847"/>
                </a:lnTo>
                <a:lnTo>
                  <a:pt x="315379" y="565272"/>
                </a:lnTo>
                <a:lnTo>
                  <a:pt x="299259" y="497774"/>
                </a:lnTo>
                <a:lnTo>
                  <a:pt x="281353" y="430420"/>
                </a:lnTo>
                <a:lnTo>
                  <a:pt x="261643" y="364280"/>
                </a:lnTo>
                <a:lnTo>
                  <a:pt x="240113" y="300423"/>
                </a:lnTo>
                <a:lnTo>
                  <a:pt x="216746" y="239917"/>
                </a:lnTo>
                <a:lnTo>
                  <a:pt x="191524" y="183831"/>
                </a:lnTo>
                <a:lnTo>
                  <a:pt x="164432" y="133235"/>
                </a:lnTo>
                <a:lnTo>
                  <a:pt x="135451" y="89196"/>
                </a:lnTo>
                <a:lnTo>
                  <a:pt x="104566" y="52785"/>
                </a:lnTo>
                <a:lnTo>
                  <a:pt x="71758" y="25069"/>
                </a:lnTo>
                <a:lnTo>
                  <a:pt x="37011" y="7117"/>
                </a:lnTo>
                <a:lnTo>
                  <a:pt x="308" y="0"/>
                </a:lnTo>
                <a:lnTo>
                  <a:pt x="0" y="57111"/>
                </a:lnTo>
                <a:lnTo>
                  <a:pt x="10922" y="58412"/>
                </a:lnTo>
                <a:lnTo>
                  <a:pt x="21796" y="61867"/>
                </a:lnTo>
                <a:lnTo>
                  <a:pt x="63739" y="92621"/>
                </a:lnTo>
                <a:lnTo>
                  <a:pt x="92072" y="127024"/>
                </a:lnTo>
                <a:lnTo>
                  <a:pt x="116128" y="164241"/>
                </a:lnTo>
                <a:lnTo>
                  <a:pt x="134465" y="198058"/>
                </a:lnTo>
                <a:lnTo>
                  <a:pt x="159557" y="253494"/>
                </a:lnTo>
                <a:lnTo>
                  <a:pt x="175337" y="292209"/>
                </a:lnTo>
                <a:lnTo>
                  <a:pt x="190176" y="331712"/>
                </a:lnTo>
                <a:lnTo>
                  <a:pt x="204107" y="371926"/>
                </a:lnTo>
                <a:lnTo>
                  <a:pt x="217164" y="412773"/>
                </a:lnTo>
                <a:lnTo>
                  <a:pt x="229381" y="454175"/>
                </a:lnTo>
                <a:lnTo>
                  <a:pt x="240791" y="496054"/>
                </a:lnTo>
                <a:lnTo>
                  <a:pt x="251428" y="538333"/>
                </a:lnTo>
                <a:lnTo>
                  <a:pt x="261326" y="580933"/>
                </a:lnTo>
                <a:lnTo>
                  <a:pt x="270518" y="623777"/>
                </a:lnTo>
                <a:lnTo>
                  <a:pt x="279038" y="666788"/>
                </a:lnTo>
                <a:lnTo>
                  <a:pt x="286919" y="709886"/>
                </a:lnTo>
                <a:lnTo>
                  <a:pt x="294195" y="752995"/>
                </a:lnTo>
                <a:lnTo>
                  <a:pt x="300900" y="796036"/>
                </a:lnTo>
                <a:lnTo>
                  <a:pt x="307067" y="838932"/>
                </a:lnTo>
                <a:lnTo>
                  <a:pt x="312730" y="881605"/>
                </a:lnTo>
                <a:lnTo>
                  <a:pt x="322679" y="965971"/>
                </a:lnTo>
                <a:lnTo>
                  <a:pt x="331016" y="1048511"/>
                </a:lnTo>
                <a:lnTo>
                  <a:pt x="335558" y="1104346"/>
                </a:lnTo>
                <a:lnTo>
                  <a:pt x="339887" y="1187587"/>
                </a:lnTo>
                <a:lnTo>
                  <a:pt x="342642" y="1297991"/>
                </a:lnTo>
                <a:lnTo>
                  <a:pt x="345341" y="1463481"/>
                </a:lnTo>
                <a:lnTo>
                  <a:pt x="347095" y="1518893"/>
                </a:lnTo>
                <a:lnTo>
                  <a:pt x="349791" y="1574547"/>
                </a:lnTo>
                <a:lnTo>
                  <a:pt x="359522" y="1697243"/>
                </a:lnTo>
                <a:lnTo>
                  <a:pt x="366656" y="1767501"/>
                </a:lnTo>
                <a:lnTo>
                  <a:pt x="374945" y="1837343"/>
                </a:lnTo>
                <a:lnTo>
                  <a:pt x="384517" y="1907019"/>
                </a:lnTo>
                <a:lnTo>
                  <a:pt x="391673" y="1953501"/>
                </a:lnTo>
                <a:lnTo>
                  <a:pt x="399493" y="2000094"/>
                </a:lnTo>
                <a:lnTo>
                  <a:pt x="408015" y="2046872"/>
                </a:lnTo>
                <a:lnTo>
                  <a:pt x="431191" y="2153981"/>
                </a:lnTo>
                <a:lnTo>
                  <a:pt x="445547" y="2213436"/>
                </a:lnTo>
                <a:lnTo>
                  <a:pt x="461696" y="2274593"/>
                </a:lnTo>
                <a:lnTo>
                  <a:pt x="479852" y="2336367"/>
                </a:lnTo>
                <a:lnTo>
                  <a:pt x="500230" y="2397677"/>
                </a:lnTo>
                <a:lnTo>
                  <a:pt x="523042" y="2457441"/>
                </a:lnTo>
                <a:lnTo>
                  <a:pt x="548503" y="2514575"/>
                </a:lnTo>
                <a:lnTo>
                  <a:pt x="576826" y="2567998"/>
                </a:lnTo>
                <a:lnTo>
                  <a:pt x="608227" y="2616627"/>
                </a:lnTo>
                <a:lnTo>
                  <a:pt x="620791" y="2633095"/>
                </a:lnTo>
                <a:lnTo>
                  <a:pt x="644672" y="2621741"/>
                </a:lnTo>
                <a:lnTo>
                  <a:pt x="647195" y="2619536"/>
                </a:lnTo>
                <a:close/>
              </a:path>
              <a:path w="744854" h="2679700">
                <a:moveTo>
                  <a:pt x="647246" y="2671779"/>
                </a:moveTo>
                <a:lnTo>
                  <a:pt x="647246" y="2620517"/>
                </a:lnTo>
                <a:lnTo>
                  <a:pt x="644672" y="2621741"/>
                </a:lnTo>
                <a:lnTo>
                  <a:pt x="625148" y="2638805"/>
                </a:lnTo>
                <a:lnTo>
                  <a:pt x="620791" y="2633095"/>
                </a:lnTo>
                <a:lnTo>
                  <a:pt x="554282" y="2664713"/>
                </a:lnTo>
                <a:lnTo>
                  <a:pt x="647246" y="2671779"/>
                </a:lnTo>
                <a:close/>
              </a:path>
              <a:path w="744854" h="2679700">
                <a:moveTo>
                  <a:pt x="644672" y="2621741"/>
                </a:moveTo>
                <a:lnTo>
                  <a:pt x="620791" y="2633095"/>
                </a:lnTo>
                <a:lnTo>
                  <a:pt x="625148" y="2638805"/>
                </a:lnTo>
                <a:lnTo>
                  <a:pt x="644672" y="2621741"/>
                </a:lnTo>
                <a:close/>
              </a:path>
              <a:path w="744854" h="2679700">
                <a:moveTo>
                  <a:pt x="744782" y="2679191"/>
                </a:moveTo>
                <a:lnTo>
                  <a:pt x="641912" y="2517647"/>
                </a:lnTo>
                <a:lnTo>
                  <a:pt x="644599" y="2569475"/>
                </a:lnTo>
                <a:lnTo>
                  <a:pt x="646488" y="2572337"/>
                </a:lnTo>
                <a:lnTo>
                  <a:pt x="653603" y="2582422"/>
                </a:lnTo>
                <a:lnTo>
                  <a:pt x="660886" y="2592014"/>
                </a:lnTo>
                <a:lnTo>
                  <a:pt x="668333" y="2601061"/>
                </a:lnTo>
                <a:lnTo>
                  <a:pt x="668333" y="2673381"/>
                </a:lnTo>
                <a:lnTo>
                  <a:pt x="744782" y="2679191"/>
                </a:lnTo>
                <a:close/>
              </a:path>
              <a:path w="744854" h="2679700">
                <a:moveTo>
                  <a:pt x="668333" y="2601061"/>
                </a:moveTo>
                <a:lnTo>
                  <a:pt x="660886" y="2592014"/>
                </a:lnTo>
                <a:lnTo>
                  <a:pt x="653603" y="2582422"/>
                </a:lnTo>
                <a:lnTo>
                  <a:pt x="646488" y="2572337"/>
                </a:lnTo>
                <a:lnTo>
                  <a:pt x="644599" y="2569475"/>
                </a:lnTo>
                <a:lnTo>
                  <a:pt x="647195" y="2619536"/>
                </a:lnTo>
                <a:lnTo>
                  <a:pt x="668333" y="2601061"/>
                </a:lnTo>
                <a:close/>
              </a:path>
              <a:path w="744854" h="2679700">
                <a:moveTo>
                  <a:pt x="668333" y="2673381"/>
                </a:moveTo>
                <a:lnTo>
                  <a:pt x="668333" y="2601061"/>
                </a:lnTo>
                <a:lnTo>
                  <a:pt x="647195" y="2619536"/>
                </a:lnTo>
                <a:lnTo>
                  <a:pt x="647246" y="2620517"/>
                </a:lnTo>
                <a:lnTo>
                  <a:pt x="647246" y="2671779"/>
                </a:lnTo>
                <a:lnTo>
                  <a:pt x="668333" y="267338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Correctness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adix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ort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1739953-3E99-4E03-BF2C-9EEBAA81D69E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6114022" y="1581455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1648" y="1581863"/>
            <a:ext cx="84053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3 2 9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3 5 5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4 3 6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1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6 5 7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7 2 0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336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8 3 9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3770" y="1712667"/>
            <a:ext cx="748203" cy="622701"/>
          </a:xfrm>
          <a:custGeom>
            <a:avLst/>
            <a:gdLst/>
            <a:ahLst/>
            <a:cxnLst/>
            <a:rect l="l" t="t" r="r" b="b"/>
            <a:pathLst>
              <a:path w="746125" h="620394">
                <a:moveTo>
                  <a:pt x="633222" y="76962"/>
                </a:moveTo>
                <a:lnTo>
                  <a:pt x="612190" y="53360"/>
                </a:lnTo>
                <a:lnTo>
                  <a:pt x="601335" y="56738"/>
                </a:lnTo>
                <a:lnTo>
                  <a:pt x="589335" y="60819"/>
                </a:lnTo>
                <a:lnTo>
                  <a:pt x="553948" y="74997"/>
                </a:lnTo>
                <a:lnTo>
                  <a:pt x="519624" y="92121"/>
                </a:lnTo>
                <a:lnTo>
                  <a:pt x="486550" y="112245"/>
                </a:lnTo>
                <a:lnTo>
                  <a:pt x="454909" y="135427"/>
                </a:lnTo>
                <a:lnTo>
                  <a:pt x="424887" y="161723"/>
                </a:lnTo>
                <a:lnTo>
                  <a:pt x="398387" y="190344"/>
                </a:lnTo>
                <a:lnTo>
                  <a:pt x="372307" y="229141"/>
                </a:lnTo>
                <a:lnTo>
                  <a:pt x="355599" y="266181"/>
                </a:lnTo>
                <a:lnTo>
                  <a:pt x="346148" y="306003"/>
                </a:lnTo>
                <a:lnTo>
                  <a:pt x="344326" y="330501"/>
                </a:lnTo>
                <a:lnTo>
                  <a:pt x="343211" y="342763"/>
                </a:lnTo>
                <a:lnTo>
                  <a:pt x="326039" y="392564"/>
                </a:lnTo>
                <a:lnTo>
                  <a:pt x="303458" y="426780"/>
                </a:lnTo>
                <a:lnTo>
                  <a:pt x="274783" y="457572"/>
                </a:lnTo>
                <a:lnTo>
                  <a:pt x="241163" y="484772"/>
                </a:lnTo>
                <a:lnTo>
                  <a:pt x="203749" y="508211"/>
                </a:lnTo>
                <a:lnTo>
                  <a:pt x="163689" y="527721"/>
                </a:lnTo>
                <a:lnTo>
                  <a:pt x="122135" y="543135"/>
                </a:lnTo>
                <a:lnTo>
                  <a:pt x="80235" y="554284"/>
                </a:lnTo>
                <a:lnTo>
                  <a:pt x="39140" y="561001"/>
                </a:lnTo>
                <a:lnTo>
                  <a:pt x="0" y="563118"/>
                </a:lnTo>
                <a:lnTo>
                  <a:pt x="761" y="620268"/>
                </a:lnTo>
                <a:lnTo>
                  <a:pt x="47363" y="617658"/>
                </a:lnTo>
                <a:lnTo>
                  <a:pt x="95652" y="609455"/>
                </a:lnTo>
                <a:lnTo>
                  <a:pt x="144427" y="595805"/>
                </a:lnTo>
                <a:lnTo>
                  <a:pt x="192489" y="576857"/>
                </a:lnTo>
                <a:lnTo>
                  <a:pt x="238637" y="552758"/>
                </a:lnTo>
                <a:lnTo>
                  <a:pt x="281671" y="523654"/>
                </a:lnTo>
                <a:lnTo>
                  <a:pt x="320391" y="489694"/>
                </a:lnTo>
                <a:lnTo>
                  <a:pt x="353596" y="451025"/>
                </a:lnTo>
                <a:lnTo>
                  <a:pt x="380087" y="407794"/>
                </a:lnTo>
                <a:lnTo>
                  <a:pt x="398663" y="360148"/>
                </a:lnTo>
                <a:lnTo>
                  <a:pt x="401982" y="327715"/>
                </a:lnTo>
                <a:lnTo>
                  <a:pt x="403046" y="316906"/>
                </a:lnTo>
                <a:lnTo>
                  <a:pt x="411693" y="279797"/>
                </a:lnTo>
                <a:lnTo>
                  <a:pt x="430499" y="242928"/>
                </a:lnTo>
                <a:lnTo>
                  <a:pt x="454198" y="212681"/>
                </a:lnTo>
                <a:lnTo>
                  <a:pt x="482316" y="186258"/>
                </a:lnTo>
                <a:lnTo>
                  <a:pt x="512963" y="162945"/>
                </a:lnTo>
                <a:lnTo>
                  <a:pt x="545844" y="142654"/>
                </a:lnTo>
                <a:lnTo>
                  <a:pt x="580485" y="125527"/>
                </a:lnTo>
                <a:lnTo>
                  <a:pt x="616422" y="111700"/>
                </a:lnTo>
                <a:lnTo>
                  <a:pt x="633222" y="76962"/>
                </a:lnTo>
                <a:close/>
              </a:path>
              <a:path w="746125" h="620394">
                <a:moveTo>
                  <a:pt x="745998" y="60960"/>
                </a:moveTo>
                <a:lnTo>
                  <a:pt x="564642" y="0"/>
                </a:lnTo>
                <a:lnTo>
                  <a:pt x="612190" y="53360"/>
                </a:lnTo>
                <a:lnTo>
                  <a:pt x="613426" y="52975"/>
                </a:lnTo>
                <a:lnTo>
                  <a:pt x="625601" y="49530"/>
                </a:lnTo>
                <a:lnTo>
                  <a:pt x="640842" y="104394"/>
                </a:lnTo>
                <a:lnTo>
                  <a:pt x="640842" y="133604"/>
                </a:lnTo>
                <a:lnTo>
                  <a:pt x="745998" y="60960"/>
                </a:lnTo>
                <a:close/>
              </a:path>
              <a:path w="746125" h="620394">
                <a:moveTo>
                  <a:pt x="640842" y="133604"/>
                </a:moveTo>
                <a:lnTo>
                  <a:pt x="640842" y="104394"/>
                </a:lnTo>
                <a:lnTo>
                  <a:pt x="628590" y="107855"/>
                </a:lnTo>
                <a:lnTo>
                  <a:pt x="616422" y="111700"/>
                </a:lnTo>
                <a:lnTo>
                  <a:pt x="588263" y="169926"/>
                </a:lnTo>
                <a:lnTo>
                  <a:pt x="640842" y="133604"/>
                </a:lnTo>
                <a:close/>
              </a:path>
              <a:path w="746125" h="620394">
                <a:moveTo>
                  <a:pt x="633222" y="76962"/>
                </a:moveTo>
                <a:lnTo>
                  <a:pt x="625601" y="49530"/>
                </a:lnTo>
                <a:lnTo>
                  <a:pt x="613426" y="52975"/>
                </a:lnTo>
                <a:lnTo>
                  <a:pt x="612190" y="53360"/>
                </a:lnTo>
                <a:lnTo>
                  <a:pt x="633222" y="76962"/>
                </a:lnTo>
                <a:close/>
              </a:path>
              <a:path w="746125" h="620394">
                <a:moveTo>
                  <a:pt x="640842" y="104394"/>
                </a:moveTo>
                <a:lnTo>
                  <a:pt x="633222" y="76962"/>
                </a:lnTo>
                <a:lnTo>
                  <a:pt x="616422" y="111700"/>
                </a:lnTo>
                <a:lnTo>
                  <a:pt x="628590" y="107855"/>
                </a:lnTo>
                <a:lnTo>
                  <a:pt x="640842" y="10439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 txBox="1"/>
          <p:nvPr/>
        </p:nvSpPr>
        <p:spPr>
          <a:xfrm>
            <a:off x="472736" y="1292312"/>
            <a:ext cx="5573255" cy="266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latin typeface="Times New Roman"/>
                <a:cs typeface="Times New Roman"/>
              </a:rPr>
              <a:t>Induction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on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digit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position</a:t>
            </a:r>
            <a:endParaRPr sz="3200" dirty="0">
              <a:latin typeface="Times New Roman"/>
              <a:cs typeface="Times New Roman"/>
            </a:endParaRPr>
          </a:p>
          <a:p>
            <a:pPr marL="247781" marR="5096" indent="-235041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numbers</a:t>
            </a:r>
            <a:r>
              <a:rPr sz="3200" spc="-15" dirty="0">
                <a:latin typeface="Times New Roman"/>
                <a:cs typeface="Times New Roman"/>
              </a:rPr>
              <a:t> 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their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low-order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digits.</a:t>
            </a:r>
            <a:endParaRPr sz="3200" dirty="0">
              <a:latin typeface="Times New Roman"/>
              <a:cs typeface="Times New Roman"/>
            </a:endParaRPr>
          </a:p>
          <a:p>
            <a:pPr marL="247781" indent="-235041">
              <a:spcBef>
                <a:spcPts val="1429"/>
              </a:spcBef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object 9"/>
          <p:cNvSpPr txBox="1"/>
          <p:nvPr/>
        </p:nvSpPr>
        <p:spPr>
          <a:xfrm>
            <a:off x="472732" y="4024694"/>
            <a:ext cx="55732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5124" marR="364983" lvl="1" indent="-233767">
              <a:lnSpc>
                <a:spcPts val="3029"/>
              </a:lnSpc>
              <a:spcBef>
                <a:spcPts val="557"/>
              </a:spcBef>
              <a:buClr>
                <a:srgbClr val="CC0000"/>
              </a:buClr>
              <a:buFont typeface="Microsoft Sans Serif"/>
              <a:buChar char="•"/>
              <a:tabLst>
                <a:tab pos="705761" algn="l"/>
              </a:tabLst>
            </a:pPr>
            <a:r>
              <a:rPr sz="2800" spc="-5" dirty="0">
                <a:latin typeface="Times New Roman"/>
                <a:cs typeface="Times New Roman"/>
              </a:rPr>
              <a:t>Tw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number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diffe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in digi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472737" y="4895578"/>
            <a:ext cx="4921586" cy="1176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5124" marR="81532" lvl="1" indent="-233767">
              <a:lnSpc>
                <a:spcPct val="90700"/>
              </a:lnSpc>
              <a:spcBef>
                <a:spcPts val="1073"/>
              </a:spcBef>
              <a:buClr>
                <a:srgbClr val="CC0000"/>
              </a:buClr>
              <a:buFont typeface="Microsoft Sans Serif"/>
              <a:buChar char="•"/>
              <a:tabLst>
                <a:tab pos="705761" algn="l"/>
              </a:tabLst>
            </a:pPr>
            <a:r>
              <a:rPr sz="2800" spc="-5" dirty="0">
                <a:latin typeface="Times New Roman"/>
                <a:cs typeface="Times New Roman"/>
              </a:rPr>
              <a:t>Tw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number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equa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digi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sam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orde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as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inpu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correc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8"/>
          <p:cNvSpPr/>
          <p:nvPr/>
        </p:nvSpPr>
        <p:spPr>
          <a:xfrm>
            <a:off x="7033769" y="3413603"/>
            <a:ext cx="780679" cy="1093711"/>
          </a:xfrm>
          <a:custGeom>
            <a:avLst/>
            <a:gdLst/>
            <a:ahLst/>
            <a:cxnLst/>
            <a:rect l="l" t="t" r="r" b="b"/>
            <a:pathLst>
              <a:path w="778509" h="1089660">
                <a:moveTo>
                  <a:pt x="666750" y="70104"/>
                </a:moveTo>
                <a:lnTo>
                  <a:pt x="644396" y="49331"/>
                </a:lnTo>
                <a:lnTo>
                  <a:pt x="639244" y="51935"/>
                </a:lnTo>
                <a:lnTo>
                  <a:pt x="624339" y="60310"/>
                </a:lnTo>
                <a:lnTo>
                  <a:pt x="582051" y="88989"/>
                </a:lnTo>
                <a:lnTo>
                  <a:pt x="543365" y="122443"/>
                </a:lnTo>
                <a:lnTo>
                  <a:pt x="508228" y="159959"/>
                </a:lnTo>
                <a:lnTo>
                  <a:pt x="476588" y="200824"/>
                </a:lnTo>
                <a:lnTo>
                  <a:pt x="448391" y="244325"/>
                </a:lnTo>
                <a:lnTo>
                  <a:pt x="423586" y="289749"/>
                </a:lnTo>
                <a:lnTo>
                  <a:pt x="403870" y="334506"/>
                </a:lnTo>
                <a:lnTo>
                  <a:pt x="387304" y="382302"/>
                </a:lnTo>
                <a:lnTo>
                  <a:pt x="377191" y="419691"/>
                </a:lnTo>
                <a:lnTo>
                  <a:pt x="369250" y="458047"/>
                </a:lnTo>
                <a:lnTo>
                  <a:pt x="363651" y="497055"/>
                </a:lnTo>
                <a:lnTo>
                  <a:pt x="359503" y="573702"/>
                </a:lnTo>
                <a:lnTo>
                  <a:pt x="358763" y="585758"/>
                </a:lnTo>
                <a:lnTo>
                  <a:pt x="353511" y="634071"/>
                </a:lnTo>
                <a:lnTo>
                  <a:pt x="345734" y="672309"/>
                </a:lnTo>
                <a:lnTo>
                  <a:pt x="328099" y="731617"/>
                </a:lnTo>
                <a:lnTo>
                  <a:pt x="308611" y="778742"/>
                </a:lnTo>
                <a:lnTo>
                  <a:pt x="284036" y="825754"/>
                </a:lnTo>
                <a:lnTo>
                  <a:pt x="254737" y="871235"/>
                </a:lnTo>
                <a:lnTo>
                  <a:pt x="221075" y="913766"/>
                </a:lnTo>
                <a:lnTo>
                  <a:pt x="183412" y="951928"/>
                </a:lnTo>
                <a:lnTo>
                  <a:pt x="142111" y="984303"/>
                </a:lnTo>
                <a:lnTo>
                  <a:pt x="97534" y="1009470"/>
                </a:lnTo>
                <a:lnTo>
                  <a:pt x="50043" y="1026012"/>
                </a:lnTo>
                <a:lnTo>
                  <a:pt x="0" y="1032510"/>
                </a:lnTo>
                <a:lnTo>
                  <a:pt x="761" y="1089660"/>
                </a:lnTo>
                <a:lnTo>
                  <a:pt x="58441" y="1082800"/>
                </a:lnTo>
                <a:lnTo>
                  <a:pt x="113262" y="1064857"/>
                </a:lnTo>
                <a:lnTo>
                  <a:pt x="164811" y="1037260"/>
                </a:lnTo>
                <a:lnTo>
                  <a:pt x="212675" y="1001439"/>
                </a:lnTo>
                <a:lnTo>
                  <a:pt x="256441" y="958823"/>
                </a:lnTo>
                <a:lnTo>
                  <a:pt x="295695" y="910840"/>
                </a:lnTo>
                <a:lnTo>
                  <a:pt x="330023" y="858920"/>
                </a:lnTo>
                <a:lnTo>
                  <a:pt x="359013" y="804492"/>
                </a:lnTo>
                <a:lnTo>
                  <a:pt x="382251" y="748985"/>
                </a:lnTo>
                <a:lnTo>
                  <a:pt x="399324" y="693828"/>
                </a:lnTo>
                <a:lnTo>
                  <a:pt x="408252" y="655156"/>
                </a:lnTo>
                <a:lnTo>
                  <a:pt x="414535" y="606611"/>
                </a:lnTo>
                <a:lnTo>
                  <a:pt x="419270" y="521606"/>
                </a:lnTo>
                <a:lnTo>
                  <a:pt x="420115" y="508714"/>
                </a:lnTo>
                <a:lnTo>
                  <a:pt x="424498" y="469332"/>
                </a:lnTo>
                <a:lnTo>
                  <a:pt x="432375" y="431908"/>
                </a:lnTo>
                <a:lnTo>
                  <a:pt x="442756" y="395066"/>
                </a:lnTo>
                <a:lnTo>
                  <a:pt x="455558" y="358992"/>
                </a:lnTo>
                <a:lnTo>
                  <a:pt x="470698" y="323878"/>
                </a:lnTo>
                <a:lnTo>
                  <a:pt x="489762" y="286587"/>
                </a:lnTo>
                <a:lnTo>
                  <a:pt x="513269" y="248166"/>
                </a:lnTo>
                <a:lnTo>
                  <a:pt x="540392" y="211047"/>
                </a:lnTo>
                <a:lnTo>
                  <a:pt x="570825" y="176250"/>
                </a:lnTo>
                <a:lnTo>
                  <a:pt x="604264" y="144797"/>
                </a:lnTo>
                <a:lnTo>
                  <a:pt x="640405" y="117711"/>
                </a:lnTo>
                <a:lnTo>
                  <a:pt x="652174" y="110345"/>
                </a:lnTo>
                <a:lnTo>
                  <a:pt x="666750" y="70104"/>
                </a:lnTo>
                <a:close/>
              </a:path>
              <a:path w="778509" h="1089660">
                <a:moveTo>
                  <a:pt x="778001" y="43434"/>
                </a:moveTo>
                <a:lnTo>
                  <a:pt x="591311" y="0"/>
                </a:lnTo>
                <a:lnTo>
                  <a:pt x="644396" y="49331"/>
                </a:lnTo>
                <a:lnTo>
                  <a:pt x="654557" y="44196"/>
                </a:lnTo>
                <a:lnTo>
                  <a:pt x="678942" y="96012"/>
                </a:lnTo>
                <a:lnTo>
                  <a:pt x="678942" y="127015"/>
                </a:lnTo>
                <a:lnTo>
                  <a:pt x="778001" y="43434"/>
                </a:lnTo>
                <a:close/>
              </a:path>
              <a:path w="778509" h="1089660">
                <a:moveTo>
                  <a:pt x="678942" y="127015"/>
                </a:moveTo>
                <a:lnTo>
                  <a:pt x="678942" y="96012"/>
                </a:lnTo>
                <a:lnTo>
                  <a:pt x="665848" y="102583"/>
                </a:lnTo>
                <a:lnTo>
                  <a:pt x="652999" y="109829"/>
                </a:lnTo>
                <a:lnTo>
                  <a:pt x="652174" y="110345"/>
                </a:lnTo>
                <a:lnTo>
                  <a:pt x="631698" y="166878"/>
                </a:lnTo>
                <a:lnTo>
                  <a:pt x="678942" y="127015"/>
                </a:lnTo>
                <a:close/>
              </a:path>
              <a:path w="778509" h="1089660">
                <a:moveTo>
                  <a:pt x="666750" y="70104"/>
                </a:moveTo>
                <a:lnTo>
                  <a:pt x="654557" y="44196"/>
                </a:lnTo>
                <a:lnTo>
                  <a:pt x="644396" y="49331"/>
                </a:lnTo>
                <a:lnTo>
                  <a:pt x="666750" y="70104"/>
                </a:lnTo>
                <a:close/>
              </a:path>
              <a:path w="778509" h="1089660">
                <a:moveTo>
                  <a:pt x="678942" y="96012"/>
                </a:moveTo>
                <a:lnTo>
                  <a:pt x="666750" y="70104"/>
                </a:lnTo>
                <a:lnTo>
                  <a:pt x="652174" y="110345"/>
                </a:lnTo>
                <a:lnTo>
                  <a:pt x="652999" y="109829"/>
                </a:lnTo>
                <a:lnTo>
                  <a:pt x="665848" y="102583"/>
                </a:lnTo>
                <a:lnTo>
                  <a:pt x="678942" y="960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/>
          <p:nvPr/>
        </p:nvSpPr>
        <p:spPr>
          <a:xfrm>
            <a:off x="7033770" y="2795619"/>
            <a:ext cx="748203" cy="172087"/>
          </a:xfrm>
          <a:custGeom>
            <a:avLst/>
            <a:gdLst/>
            <a:ahLst/>
            <a:cxnLst/>
            <a:rect l="l" t="t" r="r" b="b"/>
            <a:pathLst>
              <a:path w="746125" h="171450">
                <a:moveTo>
                  <a:pt x="631698" y="86105"/>
                </a:moveTo>
                <a:lnTo>
                  <a:pt x="612479" y="57150"/>
                </a:lnTo>
                <a:lnTo>
                  <a:pt x="0" y="57150"/>
                </a:lnTo>
                <a:lnTo>
                  <a:pt x="0" y="114300"/>
                </a:lnTo>
                <a:lnTo>
                  <a:pt x="612818" y="114300"/>
                </a:lnTo>
                <a:lnTo>
                  <a:pt x="631698" y="86105"/>
                </a:lnTo>
                <a:close/>
              </a:path>
              <a:path w="746125" h="171450">
                <a:moveTo>
                  <a:pt x="745998" y="86105"/>
                </a:moveTo>
                <a:lnTo>
                  <a:pt x="574548" y="0"/>
                </a:lnTo>
                <a:lnTo>
                  <a:pt x="612479" y="57150"/>
                </a:lnTo>
                <a:lnTo>
                  <a:pt x="631698" y="57150"/>
                </a:lnTo>
                <a:lnTo>
                  <a:pt x="631698" y="143001"/>
                </a:lnTo>
                <a:lnTo>
                  <a:pt x="745998" y="86105"/>
                </a:lnTo>
                <a:close/>
              </a:path>
              <a:path w="746125" h="171450">
                <a:moveTo>
                  <a:pt x="631698" y="143001"/>
                </a:moveTo>
                <a:lnTo>
                  <a:pt x="631698" y="114300"/>
                </a:lnTo>
                <a:lnTo>
                  <a:pt x="612818" y="114300"/>
                </a:lnTo>
                <a:lnTo>
                  <a:pt x="574548" y="171450"/>
                </a:lnTo>
                <a:lnTo>
                  <a:pt x="631698" y="143001"/>
                </a:lnTo>
                <a:close/>
              </a:path>
              <a:path w="746125" h="171450">
                <a:moveTo>
                  <a:pt x="631698" y="86105"/>
                </a:moveTo>
                <a:lnTo>
                  <a:pt x="631698" y="57150"/>
                </a:lnTo>
                <a:lnTo>
                  <a:pt x="612479" y="57150"/>
                </a:lnTo>
                <a:lnTo>
                  <a:pt x="631698" y="86105"/>
                </a:lnTo>
                <a:close/>
              </a:path>
              <a:path w="746125" h="171450">
                <a:moveTo>
                  <a:pt x="631698" y="114300"/>
                </a:moveTo>
                <a:lnTo>
                  <a:pt x="631698" y="86105"/>
                </a:lnTo>
                <a:lnTo>
                  <a:pt x="612818" y="114300"/>
                </a:lnTo>
                <a:lnTo>
                  <a:pt x="631698" y="1143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5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20" grpId="0"/>
      <p:bldP spid="21" grpId="0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0" dirty="0"/>
              <a:t>Analysis of </a:t>
            </a:r>
            <a:r>
              <a:rPr lang="en-US" spc="-20" dirty="0"/>
              <a:t>R</a:t>
            </a:r>
            <a:r>
              <a:rPr spc="-20" dirty="0"/>
              <a:t>adix </a:t>
            </a:r>
            <a:r>
              <a:rPr lang="en-US" spc="-20" dirty="0"/>
              <a:t>S</a:t>
            </a:r>
            <a:r>
              <a:rPr spc="-20" dirty="0"/>
              <a:t>ort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28A0520-4CC2-4ACC-A2E1-5D55D9FB1003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6725" y="1201462"/>
            <a:ext cx="8206040" cy="167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048" indent="-229309"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auxiliary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sort.</a:t>
            </a:r>
            <a:endParaRPr sz="3200">
              <a:latin typeface="Times New Roman"/>
              <a:cs typeface="Times New Roman"/>
            </a:endParaRPr>
          </a:p>
          <a:p>
            <a:pPr marL="242048" indent="-229309">
              <a:spcBef>
                <a:spcPts val="757"/>
              </a:spcBef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20" dirty="0">
                <a:latin typeface="Times New Roman"/>
                <a:cs typeface="Times New Roman"/>
              </a:rPr>
              <a:t>Sor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computer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each.</a:t>
            </a:r>
            <a:endParaRPr sz="3200">
              <a:latin typeface="Times New Roman"/>
              <a:cs typeface="Times New Roman"/>
            </a:endParaRPr>
          </a:p>
          <a:p>
            <a:pPr marL="242048" indent="-229309">
              <a:lnSpc>
                <a:spcPts val="3837"/>
              </a:lnSpc>
              <a:spcBef>
                <a:spcPts val="762"/>
              </a:spcBef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viewed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having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base</a:t>
            </a:r>
            <a:r>
              <a:rPr sz="3200" spc="-25" dirty="0">
                <a:latin typeface="Times New Roman"/>
                <a:cs typeface="Times New Roman"/>
              </a:rPr>
              <a:t>-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663" y="2800983"/>
            <a:ext cx="3714271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048"/>
            <a:r>
              <a:rPr sz="3200" spc="-1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276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latin typeface="Times New Roman"/>
                <a:cs typeface="Times New Roman"/>
              </a:rPr>
              <a:t>-bi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word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6485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485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7019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6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7019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6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554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554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8089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8089" y="3357441"/>
            <a:ext cx="840535" cy="319955"/>
          </a:xfrm>
          <a:custGeom>
            <a:avLst/>
            <a:gdLst/>
            <a:ahLst/>
            <a:cxnLst/>
            <a:rect l="l" t="t" r="r" b="b"/>
            <a:pathLst>
              <a:path w="838200" h="318770">
                <a:moveTo>
                  <a:pt x="0" y="0"/>
                </a:moveTo>
                <a:lnTo>
                  <a:pt x="0" y="318515"/>
                </a:lnTo>
                <a:lnTo>
                  <a:pt x="838200" y="318515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9065" y="2988382"/>
            <a:ext cx="2699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52901" algn="l"/>
                <a:tab pos="1693698" algn="l"/>
                <a:tab pos="2534498" algn="l"/>
              </a:tabLst>
            </a:pPr>
            <a:r>
              <a:rPr sz="2400" dirty="0">
                <a:latin typeface="Times New Roman"/>
                <a:cs typeface="Times New Roman"/>
              </a:rPr>
              <a:t>8	8	8	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000" y="3884358"/>
            <a:ext cx="7159828" cy="1925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8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passes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base</a:t>
            </a:r>
            <a:r>
              <a:rPr sz="3200" spc="-25" dirty="0">
                <a:latin typeface="Times New Roman"/>
                <a:cs typeface="Times New Roman"/>
              </a:rPr>
              <a:t>-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8 </a:t>
            </a:r>
            <a:r>
              <a:rPr sz="3200" spc="-15" dirty="0">
                <a:latin typeface="Times New Roman"/>
                <a:cs typeface="Times New Roman"/>
              </a:rPr>
              <a:t>digits;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16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counting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base</a:t>
            </a:r>
            <a:r>
              <a:rPr sz="3200" spc="-20" dirty="0">
                <a:latin typeface="Times New Roman"/>
                <a:cs typeface="Times New Roman"/>
              </a:rPr>
              <a:t>-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16 </a:t>
            </a:r>
            <a:r>
              <a:rPr sz="3200" spc="-1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805765">
              <a:spcBef>
                <a:spcPts val="978"/>
              </a:spcBef>
            </a:pP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How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many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passes should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we make?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64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0" dirty="0"/>
              <a:t>Analysis</a:t>
            </a:r>
            <a:r>
              <a:rPr spc="5" dirty="0"/>
              <a:t> </a:t>
            </a:r>
            <a:r>
              <a:rPr spc="-20" dirty="0"/>
              <a:t>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82DB59F-F976-412F-AE85-E4BFFA60A37D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5" y="1141362"/>
            <a:ext cx="7751387" cy="2291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495561" indent="-637">
              <a:lnSpc>
                <a:spcPts val="3389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Recall: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range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89800"/>
              </a:lnSpc>
              <a:spcBef>
                <a:spcPts val="717"/>
              </a:spcBef>
            </a:pPr>
            <a:r>
              <a:rPr sz="3200" spc="-15" dirty="0">
                <a:latin typeface="Times New Roman"/>
                <a:cs typeface="Times New Roman"/>
              </a:rPr>
              <a:t>If each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5" dirty="0">
                <a:latin typeface="Times New Roman"/>
                <a:cs typeface="Times New Roman"/>
              </a:rPr>
              <a:t>-bit </a:t>
            </a:r>
            <a:r>
              <a:rPr sz="3200" spc="-20" dirty="0">
                <a:latin typeface="Times New Roman"/>
                <a:cs typeface="Times New Roman"/>
              </a:rPr>
              <a:t>word </a:t>
            </a:r>
            <a:r>
              <a:rPr sz="3200" spc="-15" dirty="0">
                <a:latin typeface="Times New Roman"/>
                <a:cs typeface="Times New Roman"/>
              </a:rPr>
              <a:t>is broken into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-bit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pieces, 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counting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7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 Since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passes,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700155" y="3586422"/>
                <a:ext cx="4481036" cy="76944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8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85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3200" spc="-50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5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320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3200" spc="-7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A87"/>
                    </a:solidFill>
                    <a:latin typeface="Symbol"/>
                    <a:cs typeface="Symbol"/>
                  </a:rPr>
                  <a:t></a:t>
                </a:r>
                <a:r>
                  <a:rPr lang="en-US" sz="3200" spc="-11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solidFill>
                      <a:srgbClr val="008A87"/>
                    </a:solidFill>
                    <a:latin typeface="Symbol"/>
                    <a:cs typeface="Symbol"/>
                  </a:rPr>
                  <a:t> </a:t>
                </a:r>
                <a14:m>
                  <m:oMath xmlns:m="http://schemas.openxmlformats.org/officeDocument/2006/math">
                    <m:r>
                      <a:rPr lang="en-US" sz="3200" b="0" i="0" spc="-15" dirty="0" smtClean="0">
                        <a:solidFill>
                          <a:srgbClr val="008A87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 spc="-15" dirty="0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pc="-15" dirty="0" smtClean="0">
                            <a:solidFill>
                              <a:srgbClr val="008A87"/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3200" b="0" i="1" spc="-15" dirty="0" smtClean="0">
                            <a:solidFill>
                              <a:srgbClr val="008A87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4800" i="1" spc="-443" baseline="20833" dirty="0" smtClean="0">
                        <a:solidFill>
                          <a:srgbClr val="008A87"/>
                        </a:solidFill>
                        <a:latin typeface="Cambria Math"/>
                        <a:cs typeface="Times New Roman"/>
                      </a:rPr>
                      <m:t> </m:t>
                    </m:r>
                    <m:r>
                      <a:rPr lang="en-US" sz="4800" b="0" i="1" spc="-443" baseline="20833" smtClean="0">
                        <a:solidFill>
                          <a:srgbClr val="008A87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ar-AE" sz="5000" spc="-792" dirty="0">
                    <a:solidFill>
                      <a:srgbClr val="008A87"/>
                    </a:solidFill>
                    <a:latin typeface="Symbol"/>
                    <a:cs typeface="Symbol"/>
                  </a:rPr>
                  <a:t></a:t>
                </a:r>
                <a:r>
                  <a:rPr lang="en-US" sz="5000" spc="-792" dirty="0">
                    <a:solidFill>
                      <a:srgbClr val="008A87"/>
                    </a:solidFill>
                    <a:latin typeface="Symbol"/>
                    <a:cs typeface="Symbol"/>
                  </a:rPr>
                  <a:t> </a:t>
                </a:r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spc="-15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A87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105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11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i="1" baseline="2546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5000" spc="-737" dirty="0">
                    <a:solidFill>
                      <a:srgbClr val="008A87"/>
                    </a:solidFill>
                    <a:latin typeface="Symbol"/>
                    <a:cs typeface="Symbol"/>
                  </a:rPr>
                  <a:t>   </a:t>
                </a:r>
                <a:r>
                  <a:rPr lang="en-US" sz="4800" dirty="0">
                    <a:latin typeface="Times New Roman"/>
                    <a:cs typeface="Times New Roman"/>
                  </a:rPr>
                  <a:t>.</a:t>
                </a:r>
                <a:endParaRPr sz="4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55" y="3586422"/>
                <a:ext cx="4481036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5306" t="-31496" b="-40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509380" y="4068320"/>
            <a:ext cx="485090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4413" algn="r"/>
            <a:endParaRPr sz="4800" baseline="-2604" dirty="0">
              <a:latin typeface="Times New Roman"/>
              <a:cs typeface="Times New Roman"/>
            </a:endParaRPr>
          </a:p>
          <a:p>
            <a:pPr marL="12739">
              <a:spcBef>
                <a:spcPts val="281"/>
              </a:spcBef>
            </a:pPr>
            <a:r>
              <a:rPr sz="3200" dirty="0">
                <a:latin typeface="Times New Roman"/>
                <a:cs typeface="Times New Roman"/>
              </a:rPr>
              <a:t>Choose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to minimize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9787" y="5049433"/>
            <a:ext cx="6705811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781" indent="-235041">
              <a:lnSpc>
                <a:spcPts val="3665"/>
              </a:lnSpc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dirty="0">
                <a:latin typeface="Times New Roman"/>
                <a:cs typeface="Times New Roman"/>
              </a:rPr>
              <a:t>Increasing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means fewer passes, but as</a:t>
            </a:r>
          </a:p>
          <a:p>
            <a:pPr marL="247781">
              <a:lnSpc>
                <a:spcPts val="3665"/>
              </a:lnSpc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617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4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 the time grows exponentially.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6938" y="3498148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6930" y="376692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4610" y="3481941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4431" y="3766925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39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Choosing </a:t>
            </a:r>
            <a:r>
              <a:rPr i="1" spc="-20" dirty="0">
                <a:solidFill>
                  <a:srgbClr val="008A87"/>
                </a:solidFill>
              </a:rPr>
              <a:t>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E01D38E-DFB2-48A8-8A44-BF4F66D0FEA4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72350" y="2073693"/>
            <a:ext cx="8426998" cy="381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algn="just"/>
            <a:r>
              <a:rPr sz="3200" dirty="0">
                <a:latin typeface="Times New Roman"/>
                <a:cs typeface="Times New Roman"/>
              </a:rPr>
              <a:t>Minimize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differentiating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 marR="647797" algn="just">
              <a:lnSpc>
                <a:spcPts val="3461"/>
              </a:lnSpc>
              <a:spcBef>
                <a:spcPts val="1775"/>
              </a:spcBef>
            </a:pPr>
            <a:r>
              <a:rPr sz="3200" dirty="0">
                <a:latin typeface="Times New Roman"/>
                <a:cs typeface="Times New Roman"/>
              </a:rPr>
              <a:t>Or,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observe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don’t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i="1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908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there’s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harm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asymptotically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choosing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large as possible subject to this constraint.</a:t>
            </a:r>
          </a:p>
          <a:p>
            <a:pPr marL="12739" algn="just">
              <a:spcBef>
                <a:spcPts val="897"/>
              </a:spcBef>
            </a:pPr>
            <a:r>
              <a:rPr sz="3200" dirty="0">
                <a:latin typeface="Times New Roman"/>
                <a:cs typeface="Times New Roman"/>
              </a:rPr>
              <a:t>Choosing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implies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20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/l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42048" marR="291095" indent="-229309">
              <a:lnSpc>
                <a:spcPts val="3531"/>
              </a:lnSpc>
              <a:spcBef>
                <a:spcPts val="1931"/>
              </a:spcBef>
              <a:buClr>
                <a:srgbClr val="CC0000"/>
              </a:buClr>
              <a:buFont typeface="Times New Roman"/>
              <a:buChar char="•"/>
              <a:tabLst>
                <a:tab pos="242685" algn="l"/>
              </a:tabLst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246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d </a:t>
            </a:r>
            <a:r>
              <a:rPr sz="3200" i="1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have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b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d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radix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456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/>
              <p:cNvSpPr txBox="1"/>
              <p:nvPr/>
            </p:nvSpPr>
            <p:spPr>
              <a:xfrm>
                <a:off x="2319145" y="1060870"/>
                <a:ext cx="4481036" cy="76944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3200" i="1" spc="-38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85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3200" spc="-50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i="1" spc="5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320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3200" spc="-7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A87"/>
                    </a:solidFill>
                    <a:latin typeface="Symbol"/>
                    <a:cs typeface="Symbol"/>
                  </a:rPr>
                  <a:t></a:t>
                </a:r>
                <a:r>
                  <a:rPr lang="en-US" sz="3200" spc="-11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15" dirty="0">
                    <a:solidFill>
                      <a:srgbClr val="008A87"/>
                    </a:solidFill>
                    <a:latin typeface="Symbol"/>
                    <a:cs typeface="Symbol"/>
                  </a:rPr>
                  <a:t> </a:t>
                </a:r>
                <a14:m>
                  <m:oMath xmlns:m="http://schemas.openxmlformats.org/officeDocument/2006/math">
                    <m:r>
                      <a:rPr lang="en-US" sz="3200" b="0" i="0" spc="-15" dirty="0" smtClean="0">
                        <a:solidFill>
                          <a:srgbClr val="008A87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 spc="-15" dirty="0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pc="-15" dirty="0" smtClean="0">
                            <a:solidFill>
                              <a:srgbClr val="008A87"/>
                            </a:solidFill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3200" b="0" i="1" spc="-15" dirty="0" smtClean="0">
                            <a:solidFill>
                              <a:srgbClr val="008A87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4800" i="1" spc="-443" baseline="20833" dirty="0" smtClean="0">
                        <a:solidFill>
                          <a:srgbClr val="008A87"/>
                        </a:solidFill>
                        <a:latin typeface="Cambria Math"/>
                        <a:cs typeface="Times New Roman"/>
                      </a:rPr>
                      <m:t> </m:t>
                    </m:r>
                    <m:r>
                      <a:rPr lang="en-US" sz="4800" b="0" i="1" spc="-443" baseline="20833" smtClean="0">
                        <a:solidFill>
                          <a:srgbClr val="008A87"/>
                        </a:solidFill>
                        <a:latin typeface="Cambria Math"/>
                        <a:cs typeface="Times New Roman"/>
                      </a:rPr>
                      <m:t> </m:t>
                    </m:r>
                  </m:oMath>
                </a14:m>
                <a:r>
                  <a:rPr lang="ar-AE" sz="5000" spc="-792" dirty="0">
                    <a:solidFill>
                      <a:srgbClr val="008A87"/>
                    </a:solidFill>
                    <a:latin typeface="Symbol"/>
                    <a:cs typeface="Symbol"/>
                  </a:rPr>
                  <a:t></a:t>
                </a:r>
                <a:r>
                  <a:rPr lang="en-US" sz="5000" spc="-792" dirty="0">
                    <a:solidFill>
                      <a:srgbClr val="008A87"/>
                    </a:solidFill>
                    <a:latin typeface="Symbol"/>
                    <a:cs typeface="Symbol"/>
                  </a:rPr>
                  <a:t> </a:t>
                </a:r>
                <a:r>
                  <a:rPr lang="en-US" sz="3200" i="1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3200" i="1" spc="-15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solidFill>
                      <a:srgbClr val="008A87"/>
                    </a:solidFill>
                    <a:latin typeface="Symbol"/>
                    <a:cs typeface="Symbol"/>
                  </a:rPr>
                  <a:t></a:t>
                </a:r>
                <a:r>
                  <a:rPr lang="en-US" sz="3200" spc="-105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110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3600" i="1" baseline="25462" dirty="0">
                    <a:solidFill>
                      <a:srgbClr val="008A87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5000" spc="-737" dirty="0">
                    <a:solidFill>
                      <a:srgbClr val="008A87"/>
                    </a:solidFill>
                    <a:latin typeface="Symbol"/>
                    <a:cs typeface="Symbol"/>
                  </a:rPr>
                  <a:t>   </a:t>
                </a:r>
                <a:endParaRPr sz="4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45" y="1060870"/>
                <a:ext cx="4481036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5163" t="-31746" b="-4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835928" y="972596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5920" y="124137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3600" y="956389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3421" y="1241373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81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5" dirty="0"/>
              <a:t>Conclusions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BFB7240-FB53-4266-B664-9988A5203935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6" y="1216066"/>
            <a:ext cx="8086327" cy="481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378996">
              <a:lnSpc>
                <a:spcPts val="3461"/>
              </a:lnSpc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practice,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radix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well as simple to code and maintain.</a:t>
            </a:r>
          </a:p>
          <a:p>
            <a:pPr marL="12739">
              <a:spcBef>
                <a:spcPts val="281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-bi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numbers):</a:t>
            </a:r>
            <a:endParaRPr sz="3200" dirty="0">
              <a:latin typeface="Times New Roman"/>
              <a:cs typeface="Times New Roman"/>
            </a:endParaRPr>
          </a:p>
          <a:p>
            <a:pPr marL="247143" indent="-234403">
              <a:spcBef>
                <a:spcPts val="251"/>
              </a:spcBef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dirty="0">
                <a:latin typeface="Times New Roman"/>
                <a:cs typeface="Times New Roman"/>
              </a:rPr>
              <a:t>At most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dirty="0">
                <a:latin typeface="Times New Roman"/>
                <a:cs typeface="Times New Roman"/>
              </a:rPr>
              <a:t>passes when sorting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2000 </a:t>
            </a:r>
            <a:r>
              <a:rPr sz="3200" dirty="0">
                <a:latin typeface="Times New Roman"/>
                <a:cs typeface="Times New Roman"/>
              </a:rPr>
              <a:t>numbers.</a:t>
            </a:r>
          </a:p>
          <a:p>
            <a:pPr marL="247143" marR="50957" indent="-234403">
              <a:lnSpc>
                <a:spcPts val="3401"/>
              </a:lnSpc>
              <a:spcBef>
                <a:spcPts val="672"/>
              </a:spcBef>
              <a:buClr>
                <a:srgbClr val="CC0000"/>
              </a:buClr>
              <a:buFont typeface="Times New Roman"/>
              <a:buChar char="•"/>
              <a:tabLst>
                <a:tab pos="248418" algn="l"/>
              </a:tabLst>
            </a:pPr>
            <a:r>
              <a:rPr sz="3200" dirty="0">
                <a:latin typeface="Times New Roman"/>
                <a:cs typeface="Times New Roman"/>
              </a:rPr>
              <a:t>Merge sort and quicksort do at least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sz="3200" dirty="0" err="1">
                <a:solidFill>
                  <a:srgbClr val="00939A"/>
                </a:solidFill>
                <a:latin typeface="Times New Roman"/>
                <a:cs typeface="Times New Roman"/>
              </a:rPr>
              <a:t>lg</a:t>
            </a:r>
            <a:r>
              <a:rPr sz="3200" spc="-351" dirty="0">
                <a:solidFill>
                  <a:srgbClr val="0093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39A"/>
                </a:solidFill>
                <a:latin typeface="Times New Roman"/>
                <a:cs typeface="Times New Roman"/>
              </a:rPr>
              <a:t>2000</a:t>
            </a:r>
            <a:r>
              <a:rPr lang="en-US" sz="3200" spc="-5" dirty="0">
                <a:solidFill>
                  <a:srgbClr val="00939A"/>
                </a:solidFill>
                <a:latin typeface="Times New Roman"/>
                <a:cs typeface="Times New Roman"/>
                <a:sym typeface="Symbol"/>
              </a:rPr>
              <a:t></a:t>
            </a:r>
            <a:r>
              <a:rPr sz="3200" spc="-5" dirty="0">
                <a:solidFill>
                  <a:srgbClr val="0093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= 11 </a:t>
            </a:r>
            <a:r>
              <a:rPr sz="3200" dirty="0">
                <a:latin typeface="Times New Roman"/>
                <a:cs typeface="Times New Roman"/>
              </a:rPr>
              <a:t>passes.</a:t>
            </a:r>
          </a:p>
          <a:p>
            <a:pPr marL="12739" marR="207015" indent="-637">
              <a:lnSpc>
                <a:spcPts val="3461"/>
              </a:lnSpc>
              <a:spcBef>
                <a:spcPts val="838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Downside: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Unlike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quicksort,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radix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displays little locality of reference, and thus a well-tuned quicksort fares better on modern processors, which feature steep memory hierarchies.</a:t>
            </a:r>
          </a:p>
        </p:txBody>
      </p:sp>
    </p:spTree>
    <p:extLst>
      <p:ext uri="{BB962C8B-B14F-4D97-AF65-F5344CB8AC3E}">
        <p14:creationId xmlns:p14="http://schemas.microsoft.com/office/powerpoint/2010/main" val="2383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34516"/>
          </a:xfrm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pc="-20" dirty="0"/>
              <a:t>Decision-</a:t>
            </a:r>
            <a:r>
              <a:rPr lang="en-US" spc="-20" dirty="0"/>
              <a:t>T</a:t>
            </a:r>
            <a:r>
              <a:rPr spc="-20" dirty="0"/>
              <a:t>ree</a:t>
            </a:r>
            <a:r>
              <a:rPr spc="-5" dirty="0"/>
              <a:t> </a:t>
            </a:r>
            <a:r>
              <a:rPr lang="en-US" spc="-25" dirty="0"/>
              <a:t>E</a:t>
            </a:r>
            <a:r>
              <a:rPr spc="-25" dirty="0"/>
              <a:t>xample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7745A00-0E59-47B0-ABD5-A409A496478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534658" y="1327638"/>
            <a:ext cx="5934366" cy="272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853294" y="1448290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38" y="1312531"/>
            <a:ext cx="355189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Sor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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008480"/>
                </a:solidFill>
                <a:latin typeface="Times New Roman"/>
                <a:cs typeface="Times New Roman"/>
              </a:rPr>
              <a:t>…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Symbol"/>
                <a:cs typeface="Symbol"/>
              </a:rPr>
              <a:t></a:t>
            </a:r>
            <a:endParaRPr sz="3200" dirty="0">
              <a:latin typeface="Symbol"/>
              <a:cs typeface="Symbol"/>
            </a:endParaRPr>
          </a:p>
          <a:p>
            <a:pPr marR="5096" algn="r">
              <a:spcBef>
                <a:spcPts val="2573"/>
              </a:spcBef>
            </a:pPr>
            <a:endParaRPr sz="3600" baseline="-13888" dirty="0">
              <a:latin typeface="Times New Roman"/>
              <a:cs typeface="Times New Roman"/>
            </a:endParaRPr>
          </a:p>
          <a:p>
            <a:pPr marL="2264423">
              <a:spcBef>
                <a:spcPts val="2448"/>
              </a:spcBef>
            </a:pP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123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225" y="4484364"/>
            <a:ext cx="8518056" cy="131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interna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nod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labele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{1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2,…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39"/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800" spc="-37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lef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subtre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show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subsequen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comparison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900" i="1" spc="316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spc="-15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5"/>
              </a:spcBef>
            </a:pP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800" spc="-37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righ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subtre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show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subsequen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comparison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900" i="1" spc="316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spc="-15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6281137" y="2123204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422057" y="2079377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baseline="-13888" dirty="0">
                <a:solidFill>
                  <a:srgbClr val="00939A"/>
                </a:solidFill>
                <a:latin typeface="Times New Roman"/>
                <a:cs typeface="Times New Roman"/>
              </a:rPr>
              <a:t>2:3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7106638" y="2885204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2:3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189266" y="2896090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7825094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321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6281137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231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5501841" y="2815506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213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4955821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312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3431674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34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34516"/>
          </a:xfrm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pc="-20" dirty="0"/>
              <a:t>Decision-</a:t>
            </a:r>
            <a:r>
              <a:rPr lang="en-US" spc="-20" dirty="0"/>
              <a:t>T</a:t>
            </a:r>
            <a:r>
              <a:rPr spc="-20" dirty="0"/>
              <a:t>ree</a:t>
            </a:r>
            <a:r>
              <a:rPr spc="-5" dirty="0"/>
              <a:t> </a:t>
            </a:r>
            <a:r>
              <a:rPr lang="en-US" spc="-25" dirty="0"/>
              <a:t>E</a:t>
            </a:r>
            <a:r>
              <a:rPr spc="-25" dirty="0"/>
              <a:t>xample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7745A00-0E59-47B0-ABD5-A409A4964782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534658" y="1327638"/>
            <a:ext cx="5934366" cy="272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72638" y="1312531"/>
            <a:ext cx="355189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20" dirty="0">
                <a:latin typeface="Times New Roman"/>
                <a:cs typeface="Times New Roman"/>
              </a:rPr>
              <a:t>Sor</a:t>
            </a:r>
            <a:r>
              <a:rPr lang="en-US" sz="3200" spc="-10" dirty="0">
                <a:latin typeface="Times New Roman"/>
                <a:cs typeface="Times New Roman"/>
              </a:rPr>
              <a:t>t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480"/>
                </a:solidFill>
                <a:latin typeface="Symbol"/>
                <a:cs typeface="Symbol"/>
              </a:rPr>
              <a:t>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lang="en-US"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r>
              <a:rPr lang="en-US" sz="3200" spc="-15" dirty="0">
                <a:solidFill>
                  <a:srgbClr val="008480"/>
                </a:solidFill>
                <a:latin typeface="Symbol"/>
                <a:cs typeface="Symbol"/>
              </a:rPr>
              <a:t></a:t>
            </a:r>
            <a:endParaRPr lang="en-US" sz="3200" dirty="0">
              <a:latin typeface="Symbol"/>
              <a:cs typeface="Symbol"/>
            </a:endParaRPr>
          </a:p>
          <a:p>
            <a:pPr marL="469939" indent="-457200">
              <a:buFont typeface="Symbol"/>
              <a:buChar char="="/>
            </a:pPr>
            <a:r>
              <a:rPr lang="en-US" sz="3200" spc="-15" dirty="0">
                <a:solidFill>
                  <a:srgbClr val="008480"/>
                </a:solidFill>
                <a:latin typeface="Symbol"/>
                <a:cs typeface="Symbol"/>
              </a:rPr>
              <a:t>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9,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4,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6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480"/>
                </a:solidFill>
                <a:latin typeface="Symbol"/>
                <a:cs typeface="Symbol"/>
              </a:rPr>
              <a:t></a:t>
            </a:r>
            <a:r>
              <a:rPr lang="en-US" sz="3200" spc="-10" dirty="0">
                <a:latin typeface="Symbol"/>
                <a:cs typeface="Symbol"/>
              </a:rPr>
              <a:t>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225" y="4484364"/>
            <a:ext cx="8518056" cy="131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interna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 nod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labele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{1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2,…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39"/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800" spc="-37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lef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subtre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show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subsequen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comparison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900" i="1" spc="316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spc="-15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5"/>
              </a:spcBef>
            </a:pP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800" spc="-37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righ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subtre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show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subsequen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comparison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900" i="1" spc="316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i="1" spc="-15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3422057" y="2079377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baseline="-13888" dirty="0">
                <a:solidFill>
                  <a:srgbClr val="00939A"/>
                </a:solidFill>
                <a:latin typeface="Times New Roman"/>
                <a:cs typeface="Times New Roman"/>
              </a:rPr>
              <a:t>2:3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189266" y="2896090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7825094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321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5501841" y="2815506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213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4955821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312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3431674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2615245" y="2815214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46153" y="1856232"/>
            <a:ext cx="934984" cy="237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bject 13"/>
          <p:cNvSpPr txBox="1"/>
          <p:nvPr/>
        </p:nvSpPr>
        <p:spPr>
          <a:xfrm>
            <a:off x="5375569" y="1580460"/>
            <a:ext cx="13009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7020714" y="2275463"/>
            <a:ext cx="6520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6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73996" y="2532888"/>
            <a:ext cx="548640" cy="237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11103" y="1335402"/>
            <a:ext cx="758952" cy="60350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4853294" y="1448290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1:2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26279" y="1988558"/>
            <a:ext cx="758952" cy="6217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4"/>
          <p:cNvSpPr txBox="1"/>
          <p:nvPr/>
        </p:nvSpPr>
        <p:spPr>
          <a:xfrm>
            <a:off x="6281137" y="2123204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39A"/>
                </a:solidFill>
                <a:latin typeface="Times New Roman"/>
                <a:cs typeface="Times New Roman"/>
              </a:rPr>
              <a:t>1:</a:t>
            </a:r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20953" y="2752344"/>
            <a:ext cx="758952" cy="6217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7106638" y="2885204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2:3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505755" y="3282696"/>
            <a:ext cx="526344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18"/>
          <p:cNvSpPr txBox="1"/>
          <p:nvPr/>
        </p:nvSpPr>
        <p:spPr>
          <a:xfrm>
            <a:off x="6234220" y="3033642"/>
            <a:ext cx="6520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2659" y="3511296"/>
            <a:ext cx="651011" cy="45720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bject 4"/>
          <p:cNvSpPr txBox="1"/>
          <p:nvPr/>
        </p:nvSpPr>
        <p:spPr>
          <a:xfrm>
            <a:off x="6281137" y="3549233"/>
            <a:ext cx="4928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dirty="0">
                <a:solidFill>
                  <a:srgbClr val="00939A"/>
                </a:solidFill>
                <a:latin typeface="Times New Roman"/>
                <a:cs typeface="Times New Roman"/>
              </a:rPr>
              <a:t>231</a:t>
            </a:r>
            <a:endParaRPr sz="3600" baseline="-13888" dirty="0">
              <a:solidFill>
                <a:srgbClr val="00939A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8"/>
          <p:cNvSpPr txBox="1"/>
          <p:nvPr/>
        </p:nvSpPr>
        <p:spPr>
          <a:xfrm>
            <a:off x="5583640" y="3986280"/>
            <a:ext cx="176205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271" algn="ctr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6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9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0" name="object 21"/>
          <p:cNvSpPr txBox="1"/>
          <p:nvPr/>
        </p:nvSpPr>
        <p:spPr>
          <a:xfrm>
            <a:off x="296079" y="4496094"/>
            <a:ext cx="8270990" cy="1279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9400"/>
              </a:lnSpc>
            </a:pP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lea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contain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permutatio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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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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,…, </a:t>
            </a:r>
            <a:r>
              <a:rPr sz="2800" spc="-25" dirty="0">
                <a:solidFill>
                  <a:srgbClr val="008480"/>
                </a:solidFill>
                <a:latin typeface="Symbol"/>
                <a:cs typeface="Symbol"/>
              </a:rPr>
              <a:t>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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indicat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orderin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spc="-22" baseline="-20467" dirty="0">
                <a:solidFill>
                  <a:srgbClr val="008480"/>
                </a:solidFill>
                <a:latin typeface="Symbol"/>
                <a:cs typeface="Symbol"/>
              </a:rPr>
              <a:t></a:t>
            </a:r>
            <a:r>
              <a:rPr sz="2900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(1)</a:t>
            </a:r>
            <a:r>
              <a:rPr sz="2900" spc="33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spc="-22" baseline="-20467" dirty="0">
                <a:solidFill>
                  <a:srgbClr val="008480"/>
                </a:solidFill>
                <a:latin typeface="Symbol"/>
                <a:cs typeface="Symbol"/>
              </a:rPr>
              <a:t></a:t>
            </a:r>
            <a:r>
              <a:rPr sz="2900" spc="-7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(2</a:t>
            </a:r>
            <a:r>
              <a:rPr sz="2900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900" spc="338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480"/>
                </a:solidFill>
                <a:latin typeface="Times New Roman"/>
                <a:cs typeface="Times New Roman"/>
              </a:rPr>
              <a:t>…</a:t>
            </a:r>
            <a:r>
              <a:rPr sz="2800" spc="-80" dirty="0">
                <a:solidFill>
                  <a:srgbClr val="00848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900" spc="-22" baseline="-20467" dirty="0">
                <a:solidFill>
                  <a:srgbClr val="008480"/>
                </a:solidFill>
                <a:latin typeface="Symbol"/>
                <a:cs typeface="Symbol"/>
              </a:rPr>
              <a:t></a:t>
            </a:r>
            <a:r>
              <a:rPr sz="2900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(n)</a:t>
            </a:r>
            <a:r>
              <a:rPr sz="2900" spc="331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been established.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59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13" grpId="0" animBg="1"/>
      <p:bldP spid="36" grpId="0" animBg="1"/>
      <p:bldP spid="37" grpId="0" animBg="1"/>
      <p:bldP spid="38" grpId="0"/>
      <p:bldP spid="17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949325" indent="-830263">
              <a:lnSpc>
                <a:spcPts val="2400"/>
              </a:lnSpc>
            </a:pPr>
            <a:r>
              <a:rPr spc="-20" dirty="0"/>
              <a:t>Decision-</a:t>
            </a:r>
            <a:r>
              <a:rPr lang="en-US" spc="-20" dirty="0"/>
              <a:t>T</a:t>
            </a:r>
            <a:r>
              <a:rPr spc="-20" dirty="0"/>
              <a:t>ree</a:t>
            </a:r>
            <a:r>
              <a:rPr spc="-5" dirty="0"/>
              <a:t> </a:t>
            </a:r>
            <a:r>
              <a:rPr lang="en-US" spc="-5" dirty="0"/>
              <a:t>M</a:t>
            </a:r>
            <a:r>
              <a:rPr spc="-25" dirty="0"/>
              <a:t>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E0FBA29-2030-42D3-83D4-63E8A0900915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3352" y="1119761"/>
            <a:ext cx="7149003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207652">
              <a:lnSpc>
                <a:spcPts val="3461"/>
              </a:lnSpc>
            </a:pPr>
            <a:r>
              <a:rPr sz="3200" i="1" spc="-20" dirty="0">
                <a:latin typeface="Times New Roman"/>
                <a:cs typeface="Times New Roman"/>
              </a:rPr>
              <a:t>A </a:t>
            </a:r>
            <a:r>
              <a:rPr sz="3200" i="1" spc="-15" dirty="0">
                <a:latin typeface="Times New Roman"/>
                <a:cs typeface="Times New Roman"/>
              </a:rPr>
              <a:t>decision tree </a:t>
            </a:r>
            <a:r>
              <a:rPr sz="3200" i="1" spc="-20" dirty="0">
                <a:latin typeface="Times New Roman"/>
                <a:cs typeface="Times New Roman"/>
              </a:rPr>
              <a:t>can model </a:t>
            </a:r>
            <a:r>
              <a:rPr sz="3200" i="1" spc="-15" dirty="0">
                <a:latin typeface="Times New Roman"/>
                <a:cs typeface="Times New Roman"/>
              </a:rPr>
              <a:t>the execution of any </a:t>
            </a:r>
            <a:r>
              <a:rPr sz="3200" i="1" spc="-20" dirty="0">
                <a:latin typeface="Times New Roman"/>
                <a:cs typeface="Times New Roman"/>
              </a:rPr>
              <a:t>comparison </a:t>
            </a:r>
            <a:r>
              <a:rPr sz="3200" i="1" spc="-15" dirty="0">
                <a:latin typeface="Times New Roman"/>
                <a:cs typeface="Times New Roman"/>
              </a:rPr>
              <a:t>sort:</a:t>
            </a:r>
            <a:endParaRPr sz="3200" dirty="0">
              <a:latin typeface="Times New Roman"/>
              <a:cs typeface="Times New Roman"/>
            </a:endParaRPr>
          </a:p>
          <a:p>
            <a:pPr marL="397468" indent="-232494">
              <a:lnSpc>
                <a:spcPts val="3711"/>
              </a:lnSpc>
              <a:buClr>
                <a:srgbClr val="CC0000"/>
              </a:buClr>
              <a:buFont typeface="Times New Roman"/>
              <a:buChar char="•"/>
              <a:tabLst>
                <a:tab pos="398105" algn="l"/>
              </a:tabLst>
            </a:pP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input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97468" marR="5733" indent="-232494">
              <a:lnSpc>
                <a:spcPts val="3461"/>
              </a:lnSpc>
              <a:spcBef>
                <a:spcPts val="627"/>
              </a:spcBef>
              <a:buClr>
                <a:srgbClr val="CC0000"/>
              </a:buClr>
              <a:buFont typeface="Times New Roman"/>
              <a:buChar char="•"/>
              <a:tabLst>
                <a:tab pos="398105" algn="l"/>
              </a:tabLst>
            </a:pPr>
            <a:r>
              <a:rPr sz="3200" spc="-20" dirty="0">
                <a:latin typeface="Times New Roman"/>
                <a:cs typeface="Times New Roman"/>
              </a:rPr>
              <a:t>View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splitting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whenever</a:t>
            </a:r>
            <a:r>
              <a:rPr sz="3200" spc="-10" dirty="0">
                <a:latin typeface="Times New Roman"/>
                <a:cs typeface="Times New Roman"/>
              </a:rPr>
              <a:t> it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compares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 marL="397468" marR="160516" indent="-232494">
              <a:lnSpc>
                <a:spcPts val="3461"/>
              </a:lnSpc>
              <a:spcBef>
                <a:spcPts val="577"/>
              </a:spcBef>
              <a:buClr>
                <a:srgbClr val="CC0000"/>
              </a:buClr>
              <a:buFont typeface="Times New Roman"/>
              <a:buChar char="•"/>
              <a:tabLst>
                <a:tab pos="398105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comparisons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along</a:t>
            </a:r>
            <a:r>
              <a:rPr sz="3200" spc="-10" dirty="0">
                <a:latin typeface="Times New Roman"/>
                <a:cs typeface="Times New Roman"/>
              </a:rPr>
              <a:t>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possible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instruction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traces.</a:t>
            </a:r>
            <a:endParaRPr sz="3200" dirty="0">
              <a:latin typeface="Times New Roman"/>
              <a:cs typeface="Times New Roman"/>
            </a:endParaRPr>
          </a:p>
          <a:p>
            <a:pPr marL="397468" marR="255424" indent="-232494">
              <a:lnSpc>
                <a:spcPts val="3461"/>
              </a:lnSpc>
              <a:spcBef>
                <a:spcPts val="577"/>
              </a:spcBef>
              <a:buClr>
                <a:srgbClr val="CC0000"/>
              </a:buClr>
              <a:buFont typeface="Times New Roman"/>
              <a:buChar char="•"/>
              <a:tabLst>
                <a:tab pos="398105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length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taken.</a:t>
            </a:r>
            <a:endParaRPr sz="3200" dirty="0">
              <a:latin typeface="Times New Roman"/>
              <a:cs typeface="Times New Roman"/>
            </a:endParaRPr>
          </a:p>
          <a:p>
            <a:pPr marL="397468" indent="-231857">
              <a:lnSpc>
                <a:spcPts val="3837"/>
              </a:lnSpc>
              <a:spcBef>
                <a:spcPts val="135"/>
              </a:spcBef>
              <a:buClr>
                <a:srgbClr val="CC0000"/>
              </a:buClr>
              <a:buFont typeface="Times New Roman"/>
              <a:buChar char="•"/>
              <a:tabLst>
                <a:tab pos="398105" algn="l"/>
              </a:tabLst>
            </a:pPr>
            <a:r>
              <a:rPr sz="3200" spc="-15" dirty="0">
                <a:latin typeface="Times New Roman"/>
                <a:cs typeface="Times New Roman"/>
              </a:rPr>
              <a:t>Worst-case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height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5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 marR="5096"/>
            <a:r>
              <a:rPr spc="-25" dirty="0"/>
              <a:t>Lower </a:t>
            </a:r>
            <a:r>
              <a:rPr lang="en-US" spc="-25" dirty="0"/>
              <a:t>B</a:t>
            </a:r>
            <a:r>
              <a:rPr spc="-25" dirty="0"/>
              <a:t>ound </a:t>
            </a:r>
            <a:r>
              <a:rPr spc="-20" dirty="0"/>
              <a:t>for </a:t>
            </a:r>
            <a:r>
              <a:rPr lang="en-US" spc="-20" dirty="0"/>
              <a:t>D</a:t>
            </a:r>
            <a:r>
              <a:rPr spc="-20" dirty="0"/>
              <a:t>ecision-</a:t>
            </a:r>
            <a:r>
              <a:rPr lang="en-US" spc="-25" dirty="0"/>
              <a:t>T</a:t>
            </a:r>
            <a:r>
              <a:rPr spc="-25" dirty="0"/>
              <a:t>re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5" dirty="0"/>
              <a:t>S</a:t>
            </a:r>
            <a:r>
              <a:rPr spc="-25" dirty="0"/>
              <a:t>orting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CB2B13F-526D-40DC-855B-4B8B2EE98471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dirty="0"/>
              <a:t>Based on slides by Erik </a:t>
            </a:r>
            <a:r>
              <a:rPr lang="en-US" spc="-10" dirty="0" err="1"/>
              <a:t>Demaine</a:t>
            </a:r>
            <a:r>
              <a:rPr lang="en-US" spc="-10" dirty="0"/>
              <a:t> and Charles </a:t>
            </a:r>
            <a:r>
              <a:rPr lang="en-US" spc="-10" dirty="0" err="1"/>
              <a:t>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8204" y="1196796"/>
            <a:ext cx="7735467" cy="3382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86"/>
              </a:lnSpc>
              <a:tabLst>
                <a:tab pos="1904536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Any </a:t>
            </a:r>
            <a:r>
              <a:rPr sz="3200" spc="-15" dirty="0">
                <a:latin typeface="Times New Roman"/>
                <a:cs typeface="Times New Roman"/>
              </a:rPr>
              <a:t>decision tree that can sort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86"/>
              </a:lnSpc>
            </a:pPr>
            <a:r>
              <a:rPr sz="3200" spc="-15" dirty="0">
                <a:latin typeface="Times New Roman"/>
                <a:cs typeface="Times New Roman"/>
              </a:rPr>
              <a:t>elements </a:t>
            </a:r>
            <a:r>
              <a:rPr sz="3200" spc="-20" dirty="0">
                <a:latin typeface="Times New Roman"/>
                <a:cs typeface="Times New Roman"/>
              </a:rPr>
              <a:t>must have </a:t>
            </a:r>
            <a:r>
              <a:rPr sz="3200" spc="-15" dirty="0">
                <a:latin typeface="Times New Roman"/>
                <a:cs typeface="Times New Roman"/>
              </a:rPr>
              <a:t>height </a:t>
            </a:r>
            <a:r>
              <a:rPr lang="el-GR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Ω</a:t>
            </a:r>
            <a:r>
              <a:rPr lang="en-US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89800"/>
              </a:lnSpc>
              <a:spcBef>
                <a:spcPts val="1700"/>
              </a:spcBef>
              <a:tabLst>
                <a:tab pos="1246547" algn="l"/>
                <a:tab pos="4606556" algn="l"/>
                <a:tab pos="5846097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2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tree </a:t>
            </a:r>
            <a:r>
              <a:rPr sz="3200" spc="-20" dirty="0">
                <a:latin typeface="Times New Roman"/>
                <a:cs typeface="Times New Roman"/>
              </a:rPr>
              <a:t>must </a:t>
            </a:r>
            <a:r>
              <a:rPr sz="3200" spc="-15" dirty="0">
                <a:latin typeface="Times New Roman"/>
                <a:cs typeface="Times New Roman"/>
              </a:rPr>
              <a:t>contain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!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leaves,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since there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!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possible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permutations.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height</a:t>
            </a:r>
            <a:r>
              <a:rPr sz="3200" spc="-40" dirty="0">
                <a:latin typeface="Times New Roman"/>
                <a:cs typeface="Times New Roman"/>
              </a:rPr>
              <a:t>-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h </a:t>
            </a:r>
            <a:r>
              <a:rPr sz="3200" spc="-15" dirty="0">
                <a:latin typeface="Times New Roman"/>
                <a:cs typeface="Times New Roman"/>
              </a:rPr>
              <a:t>binary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at most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i="1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h </a:t>
            </a:r>
            <a:r>
              <a:rPr sz="3200" i="1" spc="-383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leaves.</a:t>
            </a:r>
            <a:r>
              <a:rPr lang="en-US" sz="3200" spc="-15" dirty="0">
                <a:latin typeface="Times New Roman"/>
                <a:cs typeface="Times New Roman"/>
              </a:rPr>
              <a:t> To have 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!</a:t>
            </a:r>
            <a:r>
              <a:rPr lang="en-US" sz="3200" spc="-15" dirty="0">
                <a:latin typeface="Times New Roman"/>
                <a:cs typeface="Times New Roman"/>
              </a:rPr>
              <a:t> leaves, the height of the decision tree has to be at least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845" y="4057228"/>
            <a:ext cx="3410534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</a:pPr>
            <a:r>
              <a:rPr sz="3200" spc="-15" dirty="0" err="1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!)</a:t>
            </a:r>
            <a:endParaRPr lang="en-US" sz="3200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 (</a:t>
            </a:r>
            <a:r>
              <a:rPr sz="3200" spc="-2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i="1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lang="en-US" sz="3200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6089" y="4055298"/>
            <a:ext cx="389766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/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mono.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increasing) (Stirling’s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formula)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282" y="5505392"/>
            <a:ext cx="20344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l-GR"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Ω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6230" y="5751613"/>
            <a:ext cx="152824" cy="15863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6229" y="5757281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4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 marR="5096"/>
            <a:r>
              <a:rPr spc="-25" dirty="0"/>
              <a:t>Lower </a:t>
            </a:r>
            <a:r>
              <a:rPr lang="en-US" spc="-25" dirty="0"/>
              <a:t>B</a:t>
            </a:r>
            <a:r>
              <a:rPr spc="-25" dirty="0"/>
              <a:t>ound </a:t>
            </a:r>
            <a:r>
              <a:rPr spc="-20" dirty="0"/>
              <a:t>for </a:t>
            </a:r>
            <a:r>
              <a:rPr lang="en-US" spc="-25" dirty="0"/>
              <a:t>C</a:t>
            </a:r>
            <a:r>
              <a:rPr spc="-25" dirty="0"/>
              <a:t>omparison</a:t>
            </a:r>
            <a:r>
              <a:rPr spc="-20" dirty="0"/>
              <a:t> </a:t>
            </a:r>
            <a:r>
              <a:rPr lang="en-US" spc="-20" dirty="0"/>
              <a:t>S</a:t>
            </a:r>
            <a:r>
              <a:rPr spc="-20" dirty="0"/>
              <a:t>orting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0BB66A4-CBB8-4217-9E4A-CA98CF44B4E0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62240" y="2047029"/>
            <a:ext cx="7012098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  <a:tabLst>
                <a:tab pos="2017279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15" dirty="0">
                <a:latin typeface="Times New Roman"/>
                <a:cs typeface="Times New Roman"/>
              </a:rPr>
              <a:t>Heapsort </a:t>
            </a:r>
            <a:r>
              <a:rPr sz="3200" spc="-20" dirty="0">
                <a:latin typeface="Times New Roman"/>
                <a:cs typeface="Times New Roman"/>
              </a:rPr>
              <a:t>and merge </a:t>
            </a:r>
            <a:r>
              <a:rPr sz="3200" spc="-15" dirty="0">
                <a:latin typeface="Times New Roman"/>
                <a:cs typeface="Times New Roman"/>
              </a:rPr>
              <a:t>sort are asymptotically optimal comparison sorting algorithms.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7006" y="3123066"/>
            <a:ext cx="152824" cy="15296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7006" y="3123066"/>
            <a:ext cx="152824" cy="15296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43620" y="6550927"/>
            <a:ext cx="44637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400" spc="-10" dirty="0">
                <a:latin typeface="Times New Roman"/>
                <a:cs typeface="Times New Roman"/>
              </a:rPr>
              <a:t>L5.10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90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Linear Time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A42CD18-94B0-4359-8EBD-481FDA9A146F}" type="datetime1">
              <a:rPr lang="en-US" spc="-10" smtClean="0"/>
              <a:t>2/13/2018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7380" y="1768887"/>
            <a:ext cx="8450559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Counting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sort: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comparisons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between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22"/>
              </a:lnSpc>
              <a:spcBef>
                <a:spcPts val="1022"/>
              </a:spcBef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Inpu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. .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2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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{1,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4596" indent="-231857">
              <a:lnSpc>
                <a:spcPts val="3816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Outpu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. .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sorted.</a:t>
            </a:r>
            <a:endParaRPr sz="3200">
              <a:latin typeface="Times New Roman"/>
              <a:cs typeface="Times New Roman"/>
            </a:endParaRPr>
          </a:p>
          <a:p>
            <a:pPr marL="244596" indent="-231857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Auxiliary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storage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30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706901"/>
      </p:ext>
    </p:extLst>
  </p:cSld>
  <p:clrMapOvr>
    <a:masterClrMapping/>
  </p:clrMapOvr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21364</TotalTime>
  <Words>2314</Words>
  <Application>Microsoft Office PowerPoint</Application>
  <PresentationFormat>On-screen Show (4:3)</PresentationFormat>
  <Paragraphs>579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Cambria Math</vt:lpstr>
      <vt:lpstr>Microsoft Sans Serif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How Fast Can We Sort?</vt:lpstr>
      <vt:lpstr>Decision-Tree Example</vt:lpstr>
      <vt:lpstr>Decision-Tree Example</vt:lpstr>
      <vt:lpstr>Decision-Tree Model</vt:lpstr>
      <vt:lpstr>Lower Bound for Decision-Tree Sorting</vt:lpstr>
      <vt:lpstr>Lower Bound for Comparison Sorting</vt:lpstr>
      <vt:lpstr>Sorting in Linear Time</vt:lpstr>
      <vt:lpstr>Counting Sort</vt:lpstr>
      <vt:lpstr>Counting-Sort Example</vt:lpstr>
      <vt:lpstr>Loop 1</vt:lpstr>
      <vt:lpstr>Loop 2</vt:lpstr>
      <vt:lpstr>Loop 2</vt:lpstr>
      <vt:lpstr>Loop 2</vt:lpstr>
      <vt:lpstr>Loop 2</vt:lpstr>
      <vt:lpstr>Loop 2</vt:lpstr>
      <vt:lpstr>Loop 3</vt:lpstr>
      <vt:lpstr>Loop 3</vt:lpstr>
      <vt:lpstr>Loop 3</vt:lpstr>
      <vt:lpstr>Loop 4</vt:lpstr>
      <vt:lpstr>Loop 4</vt:lpstr>
      <vt:lpstr>Loop 4</vt:lpstr>
      <vt:lpstr>Loop 4</vt:lpstr>
      <vt:lpstr>Loop 4</vt:lpstr>
      <vt:lpstr>Analysis</vt:lpstr>
      <vt:lpstr>Running Time</vt:lpstr>
      <vt:lpstr>Stable Sorting</vt:lpstr>
      <vt:lpstr>Radix Sort</vt:lpstr>
      <vt:lpstr>Operation of Radix Sort</vt:lpstr>
      <vt:lpstr>Correctness of Radix Sort</vt:lpstr>
      <vt:lpstr>Analysis of Radix Sort</vt:lpstr>
      <vt:lpstr>Analysis (continued)</vt:lpstr>
      <vt:lpstr>Choosing r</vt:lpstr>
      <vt:lpstr>Conclusions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474</cp:revision>
  <dcterms:created xsi:type="dcterms:W3CDTF">2013-05-07T23:48:43Z</dcterms:created>
  <dcterms:modified xsi:type="dcterms:W3CDTF">2018-02-13T09:25:10Z</dcterms:modified>
</cp:coreProperties>
</file>