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529" r:id="rId4"/>
    <p:sldId id="530" r:id="rId5"/>
    <p:sldId id="531" r:id="rId6"/>
    <p:sldId id="532" r:id="rId7"/>
    <p:sldId id="533" r:id="rId8"/>
    <p:sldId id="534" r:id="rId9"/>
    <p:sldId id="535" r:id="rId10"/>
    <p:sldId id="538" r:id="rId11"/>
    <p:sldId id="540" r:id="rId12"/>
    <p:sldId id="541" r:id="rId13"/>
    <p:sldId id="545" r:id="rId14"/>
    <p:sldId id="546" r:id="rId15"/>
    <p:sldId id="548" r:id="rId16"/>
    <p:sldId id="549" r:id="rId17"/>
    <p:sldId id="558" r:id="rId18"/>
    <p:sldId id="551" r:id="rId19"/>
    <p:sldId id="552" r:id="rId20"/>
    <p:sldId id="553" r:id="rId21"/>
    <p:sldId id="554" r:id="rId22"/>
    <p:sldId id="555" r:id="rId23"/>
    <p:sldId id="556" r:id="rId24"/>
    <p:sldId id="557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96"/>
    <a:srgbClr val="FAE0A0"/>
    <a:srgbClr val="00939A"/>
    <a:srgbClr val="00ACB5"/>
    <a:srgbClr val="00A8B0"/>
    <a:srgbClr val="00C2CC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8" autoAdjust="0"/>
    <p:restoredTop sz="93917" autoAdjust="0"/>
  </p:normalViewPr>
  <p:slideViewPr>
    <p:cSldViewPr snapToGrid="0" snapToObjects="1">
      <p:cViewPr>
        <p:scale>
          <a:sx n="70" d="100"/>
          <a:sy n="70" d="100"/>
        </p:scale>
        <p:origin x="-58" y="6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7F105-0C67-4ACE-A90F-531869BF2B14}" type="datetime1">
              <a:rPr lang="en-US" smtClean="0"/>
              <a:t>11/2/2015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2800"/>
            </a:lvl1pPr>
            <a:lvl2pPr marL="457200" indent="-228600">
              <a:buFont typeface="Arial"/>
              <a:buChar char="•"/>
              <a:defRPr sz="2400"/>
            </a:lvl2pPr>
            <a:lvl3pPr marL="685800" indent="-228600">
              <a:buFont typeface="Arial"/>
              <a:buChar char="•"/>
              <a:defRPr sz="2000"/>
            </a:lvl3pPr>
            <a:lvl4pPr marL="914400" indent="-228600">
              <a:buFont typeface="Arial"/>
              <a:buChar char="•"/>
              <a:defRPr sz="1600"/>
            </a:lvl4pPr>
            <a:lvl5pPr marL="1143000" indent="-228600">
              <a:buFont typeface="Arial"/>
              <a:buChar char="•"/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46C2F-F531-4A4C-A13A-212832F64BE0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 dirty="0"/>
          </a:p>
        </p:txBody>
      </p:sp>
      <p:pic>
        <p:nvPicPr>
          <p:cNvPr id="8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SEN-920</a:t>
            </a:r>
            <a:r>
              <a:rPr lang="en-US" baseline="0" dirty="0" smtClean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848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 smtClean="0"/>
              <a:t>Based on slides by Erik Demaine and Charles Leiserson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AA887F84-8159-4AFB-B9D3-2F694733DED5}" type="datetime1">
              <a:rPr lang="en-US" spc="-10" smtClean="0"/>
              <a:t>11/2/2015</a:t>
            </a:fld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 smtClean="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71602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 smtClean="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F9976C15-03EF-4CB8-8388-B4980763DB74}" type="datetime1">
              <a:rPr lang="en-US" spc="-10" smtClean="0"/>
              <a:t>11/2/2015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 smtClean="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686244F-640E-4824-A1BF-3CD9DA493452}" type="datetime1">
              <a:rPr lang="en-US" smtClean="0"/>
              <a:t>11/2/2015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2" r:id="rId3"/>
    <p:sldLayoutId id="214748404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7.   Order Statistics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 smtClean="0">
                <a:ea typeface="ＭＳ Ｐゴシック" charset="0"/>
                <a:cs typeface="ＭＳ Ｐゴシック" charset="0"/>
              </a:rPr>
              <a:t>CSC</a:t>
            </a:r>
            <a:r>
              <a:rPr lang="en-US" b="1" smtClean="0">
                <a:ea typeface="ＭＳ Ｐゴシック" charset="0"/>
                <a:cs typeface="ＭＳ Ｐゴシック" charset="0"/>
              </a:rPr>
              <a:t> 580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Computer Algorithms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5" dirty="0"/>
              <a:t>Calculating</a:t>
            </a:r>
            <a:r>
              <a:rPr spc="10" dirty="0"/>
              <a:t> </a:t>
            </a:r>
            <a:r>
              <a:rPr lang="en-US" spc="-20" dirty="0"/>
              <a:t>E</a:t>
            </a:r>
            <a:r>
              <a:rPr spc="-20" dirty="0" smtClean="0"/>
              <a:t>xpectation</a:t>
            </a:r>
            <a:endParaRPr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7B34996-D6DD-4276-9908-8AA95C947EF9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1572199" y="4512858"/>
            <a:ext cx="6156281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Linearity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expectation;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1/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0" name="object 4"/>
          <p:cNvSpPr txBox="1"/>
          <p:nvPr/>
        </p:nvSpPr>
        <p:spPr>
          <a:xfrm>
            <a:off x="979339" y="1217594"/>
            <a:ext cx="7631261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2400" spc="-9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r>
              <a:rPr sz="24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2400" i="1" spc="-3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-271" baseline="-16203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600" spc="-271" baseline="-16203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     </a:t>
            </a:r>
            <a:r>
              <a:rPr sz="4800" spc="-37" baseline="-6944" dirty="0" smtClean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504" baseline="-6944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24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112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000" spc="-351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(max</a:t>
            </a:r>
            <a:r>
              <a:rPr sz="2400" spc="-140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400" i="1" spc="16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400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34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8480"/>
                </a:solidFill>
                <a:latin typeface="Times New Roman"/>
                <a:cs typeface="Times New Roman"/>
              </a:rPr>
              <a:t>})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000" spc="-286" dirty="0" smtClean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endParaRPr lang="en-US" sz="3000" spc="-286" dirty="0" smtClean="0">
              <a:solidFill>
                <a:srgbClr val="008480"/>
              </a:solidFill>
              <a:latin typeface="Symbol"/>
              <a:cs typeface="Symbol"/>
            </a:endParaRPr>
          </a:p>
          <a:p>
            <a:pPr marL="1884363">
              <a:lnSpc>
                <a:spcPts val="1800"/>
              </a:lnSpc>
            </a:pPr>
            <a:r>
              <a:rPr lang="en-US" sz="3000" i="1" spc="-286" baseline="-16203" dirty="0" smtClean="0">
                <a:solidFill>
                  <a:srgbClr val="0084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000" spc="-286" baseline="-16203" dirty="0" smtClean="0">
                <a:solidFill>
                  <a:srgbClr val="008480"/>
                </a:solidFill>
                <a:latin typeface="Symbol"/>
                <a:cs typeface="Symbol"/>
              </a:rPr>
              <a:t>= 0</a:t>
            </a:r>
            <a:endParaRPr sz="3600" baseline="-16203" dirty="0">
              <a:latin typeface="Symbol"/>
              <a:cs typeface="Symbol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2822515" y="991514"/>
            <a:ext cx="5323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spc="-549" baseline="-17361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6016" y="934617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 smtClean="0"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5837" y="1230487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 smtClean="0"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6932" y="929052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 smtClean="0"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76924" y="1230487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 smtClean="0"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27" name="object 2"/>
          <p:cNvSpPr/>
          <p:nvPr/>
        </p:nvSpPr>
        <p:spPr>
          <a:xfrm>
            <a:off x="4486801" y="363766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/>
          <p:cNvSpPr txBox="1"/>
          <p:nvPr/>
        </p:nvSpPr>
        <p:spPr>
          <a:xfrm>
            <a:off x="1125869" y="1967562"/>
            <a:ext cx="5820704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626">
              <a:lnSpc>
                <a:spcPts val="1575"/>
              </a:lnSpc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L="872647">
              <a:lnSpc>
                <a:spcPts val="3260"/>
              </a:lnSpc>
            </a:pP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9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120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000" spc="-346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(max</a:t>
            </a:r>
            <a:r>
              <a:rPr sz="2400" spc="-140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400" i="1" spc="16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400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336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8480"/>
                </a:solidFill>
                <a:latin typeface="Times New Roman"/>
                <a:cs typeface="Times New Roman"/>
              </a:rPr>
              <a:t>})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000" spc="-301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r>
              <a:rPr sz="3100" spc="-236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>
              <a:latin typeface="Symbol"/>
              <a:cs typeface="Symbol"/>
            </a:endParaRPr>
          </a:p>
          <a:p>
            <a:pPr marL="1115969">
              <a:lnSpc>
                <a:spcPts val="1800"/>
              </a:lnSpc>
              <a:spcBef>
                <a:spcPts val="0"/>
              </a:spcBef>
            </a:pP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 smtClean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9" name="object 5"/>
          <p:cNvSpPr txBox="1"/>
          <p:nvPr/>
        </p:nvSpPr>
        <p:spPr>
          <a:xfrm>
            <a:off x="1085659" y="2959827"/>
            <a:ext cx="8276054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995" marR="4868350" indent="-21657">
              <a:lnSpc>
                <a:spcPts val="1886"/>
              </a:lnSpc>
              <a:spcBef>
                <a:spcPts val="381"/>
              </a:spcBef>
            </a:pPr>
            <a:r>
              <a:rPr i="1" spc="1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L="878380">
              <a:lnSpc>
                <a:spcPts val="2648"/>
              </a:lnSpc>
            </a:pP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9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67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100" spc="-10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dirty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2400" spc="-1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(max</a:t>
            </a:r>
            <a:r>
              <a:rPr sz="2400" spc="-135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400" i="1" spc="16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400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34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8480"/>
                </a:solidFill>
                <a:latin typeface="Times New Roman"/>
                <a:cs typeface="Times New Roman"/>
              </a:rPr>
              <a:t>})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spc="-236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>
              <a:latin typeface="Symbol"/>
              <a:cs typeface="Symbol"/>
            </a:endParaRPr>
          </a:p>
          <a:p>
            <a:pPr marL="1122338">
              <a:lnSpc>
                <a:spcPts val="1800"/>
              </a:lnSpc>
              <a:spcBef>
                <a:spcPts val="0"/>
              </a:spcBef>
            </a:pP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 smtClean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4" name="object 4"/>
          <p:cNvSpPr/>
          <p:nvPr/>
        </p:nvSpPr>
        <p:spPr>
          <a:xfrm>
            <a:off x="2218513" y="4280516"/>
            <a:ext cx="164286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5"/>
          <p:cNvSpPr/>
          <p:nvPr/>
        </p:nvSpPr>
        <p:spPr>
          <a:xfrm>
            <a:off x="5868738" y="4280516"/>
            <a:ext cx="164286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9"/>
          <p:cNvSpPr txBox="1"/>
          <p:nvPr/>
        </p:nvSpPr>
        <p:spPr>
          <a:xfrm>
            <a:off x="1958942" y="3924127"/>
            <a:ext cx="5143818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spc="248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9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6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(max</a:t>
            </a:r>
            <a:r>
              <a:rPr sz="2400" spc="-135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400" i="1" spc="16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400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33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}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600" spc="248" baseline="1967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331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7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3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7" name="object 14"/>
          <p:cNvSpPr txBox="1"/>
          <p:nvPr/>
        </p:nvSpPr>
        <p:spPr>
          <a:xfrm>
            <a:off x="2427958" y="3787750"/>
            <a:ext cx="407850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3707157" algn="l"/>
              </a:tabLst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	</a:t>
            </a: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8" name="object 16"/>
          <p:cNvSpPr txBox="1"/>
          <p:nvPr/>
        </p:nvSpPr>
        <p:spPr>
          <a:xfrm>
            <a:off x="2214157" y="4290120"/>
            <a:ext cx="613208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59"/>
              </a:lnSpc>
            </a:pPr>
            <a:r>
              <a:rPr sz="3600" i="1" baseline="16203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6203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1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9" name="object 16"/>
          <p:cNvSpPr txBox="1"/>
          <p:nvPr/>
        </p:nvSpPr>
        <p:spPr>
          <a:xfrm>
            <a:off x="5850016" y="4290115"/>
            <a:ext cx="613208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2859"/>
              </a:lnSpc>
            </a:pPr>
            <a:r>
              <a:rPr sz="3600" i="1" baseline="16203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6203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1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1" name="object 6"/>
          <p:cNvSpPr/>
          <p:nvPr/>
        </p:nvSpPr>
        <p:spPr>
          <a:xfrm>
            <a:off x="2227107" y="5438698"/>
            <a:ext cx="164286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"/>
          <p:cNvSpPr txBox="1"/>
          <p:nvPr/>
        </p:nvSpPr>
        <p:spPr>
          <a:xfrm>
            <a:off x="2688891" y="5105739"/>
            <a:ext cx="21822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spc="5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3" name="object 11"/>
          <p:cNvSpPr txBox="1"/>
          <p:nvPr/>
        </p:nvSpPr>
        <p:spPr>
          <a:xfrm>
            <a:off x="2222780" y="5449049"/>
            <a:ext cx="1369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600" i="1" spc="-308" baseline="15046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</a:t>
            </a:r>
            <a:r>
              <a:rPr i="1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125" dirty="0" smtClean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pc="125" baseline="-10000" dirty="0" smtClean="0">
                <a:solidFill>
                  <a:srgbClr val="008480"/>
                </a:solidFill>
                <a:latin typeface="Symbol"/>
                <a:cs typeface="Symbol"/>
                <a:sym typeface="Symbol"/>
              </a:rPr>
              <a:t></a:t>
            </a:r>
            <a:r>
              <a:rPr i="1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lang="en-US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lang="en-US" spc="125" baseline="-10000" dirty="0" smtClean="0">
                <a:solidFill>
                  <a:srgbClr val="008480"/>
                </a:solidFill>
                <a:latin typeface="Symbol"/>
                <a:cs typeface="Symbol"/>
                <a:sym typeface="Symbol"/>
              </a:rPr>
              <a:t></a:t>
            </a:r>
            <a:endParaRPr sz="3000" baseline="-10000" dirty="0">
              <a:latin typeface="Symbol"/>
              <a:cs typeface="Symbol"/>
            </a:endParaRPr>
          </a:p>
        </p:txBody>
      </p:sp>
      <p:sp>
        <p:nvSpPr>
          <p:cNvPr id="44" name="object 12"/>
          <p:cNvSpPr txBox="1"/>
          <p:nvPr/>
        </p:nvSpPr>
        <p:spPr>
          <a:xfrm>
            <a:off x="1967538" y="5083085"/>
            <a:ext cx="4361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600" spc="-22" baseline="-40000" dirty="0" smtClean="0">
                <a:solidFill>
                  <a:srgbClr val="008480"/>
                </a:solidFill>
                <a:latin typeface="Symbol"/>
                <a:cs typeface="Symbol"/>
              </a:rPr>
              <a:t>=</a:t>
            </a:r>
            <a:r>
              <a:rPr sz="3600" spc="157" baseline="-1967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5" name="object 13"/>
          <p:cNvSpPr txBox="1"/>
          <p:nvPr/>
        </p:nvSpPr>
        <p:spPr>
          <a:xfrm>
            <a:off x="2665203" y="4935816"/>
            <a:ext cx="3846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i="1" spc="1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6" name="object 15"/>
          <p:cNvSpPr txBox="1"/>
          <p:nvPr/>
        </p:nvSpPr>
        <p:spPr>
          <a:xfrm>
            <a:off x="4849773" y="5095684"/>
            <a:ext cx="296615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430"/>
            <a:r>
              <a:rPr sz="3200" spc="-5" dirty="0" smtClean="0">
                <a:latin typeface="Times New Roman"/>
                <a:cs typeface="Times New Roman"/>
              </a:rPr>
              <a:t>Uppe</a:t>
            </a:r>
            <a:r>
              <a:rPr sz="3200" dirty="0" smtClean="0">
                <a:latin typeface="Times New Roman"/>
                <a:cs typeface="Times New Roman"/>
              </a:rPr>
              <a:t>r </a:t>
            </a:r>
            <a:r>
              <a:rPr sz="3200" spc="-15" dirty="0">
                <a:latin typeface="Times New Roman"/>
                <a:cs typeface="Times New Roman"/>
              </a:rPr>
              <a:t>terms appear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twice.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75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1" grpId="0" animBg="1"/>
      <p:bldP spid="42" grpId="0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5" dirty="0"/>
              <a:t>Hairy</a:t>
            </a:r>
            <a:r>
              <a:rPr spc="-10" dirty="0"/>
              <a:t> </a:t>
            </a:r>
            <a:r>
              <a:rPr lang="en-US" spc="-25" dirty="0"/>
              <a:t>R</a:t>
            </a:r>
            <a:r>
              <a:rPr spc="-25" dirty="0" smtClean="0"/>
              <a:t>ecurrence</a:t>
            </a:r>
            <a:endParaRPr spc="-25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E5D0F0D-5716-4740-A00A-334BEB2A73FF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2189333" y="2151145"/>
            <a:ext cx="19147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114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r>
              <a:rPr sz="3200" spc="-23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6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endParaRPr sz="4800" baseline="1996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413" y="1494681"/>
            <a:ext cx="726171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spc="-15" dirty="0">
                <a:latin typeface="Times New Roman"/>
                <a:cs typeface="Times New Roman"/>
              </a:rPr>
              <a:t>(But not quite 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hairy</a:t>
            </a:r>
            <a:r>
              <a:rPr sz="3200" dirty="0">
                <a:latin typeface="Times New Roman"/>
                <a:cs typeface="Times New Roman"/>
              </a:rPr>
              <a:t> 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quicksort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one.)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63394" y="5174149"/>
            <a:ext cx="159192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7506" y="2919097"/>
            <a:ext cx="7241335" cy="2013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Prove: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286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1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3200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38863" marR="5096" indent="-226124">
              <a:lnSpc>
                <a:spcPts val="3531"/>
              </a:lnSpc>
              <a:spcBef>
                <a:spcPts val="997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chosen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enough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291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base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cases.</a:t>
            </a:r>
            <a:endParaRPr sz="3200" dirty="0">
              <a:latin typeface="Times New Roman"/>
              <a:cs typeface="Times New Roman"/>
            </a:endParaRPr>
          </a:p>
          <a:p>
            <a:pPr marL="2300093">
              <a:spcBef>
                <a:spcPts val="466"/>
              </a:spcBef>
            </a:pPr>
            <a:r>
              <a:rPr sz="2800" i="1" spc="16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800" spc="-166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7522" y="4895476"/>
            <a:ext cx="15556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Use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fact: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481" y="5336783"/>
            <a:ext cx="203340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800" i="1" spc="-33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191" dirty="0" smtClean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z="2800" spc="191" baseline="-10000" dirty="0" smtClean="0">
                <a:solidFill>
                  <a:srgbClr val="008480"/>
                </a:solidFill>
                <a:latin typeface="Symbol"/>
                <a:cs typeface="Symbol"/>
                <a:sym typeface="Symbol"/>
              </a:rPr>
              <a:t></a:t>
            </a:r>
            <a:r>
              <a:rPr sz="2800" i="1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800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lang="en-US" sz="2800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lang="en-US" sz="2800" spc="-10" baseline="-10000" dirty="0" smtClean="0">
                <a:solidFill>
                  <a:srgbClr val="008480"/>
                </a:solidFill>
                <a:latin typeface="Times New Roman"/>
                <a:cs typeface="Times New Roman"/>
                <a:sym typeface="Symbol"/>
              </a:rPr>
              <a:t></a:t>
            </a:r>
            <a:endParaRPr sz="4600" baseline="-1000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5804" y="4693908"/>
            <a:ext cx="190225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7200" spc="-52" baseline="-6944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7200" spc="-1151" baseline="-694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13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-3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200" spc="-255" baseline="23809" dirty="0" smtClean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r>
              <a:rPr lang="en-US" sz="4200" spc="-255" baseline="23809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</a:t>
            </a:r>
            <a:r>
              <a:rPr sz="3200" i="1" spc="155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4200" baseline="21825" dirty="0" smtClean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4200" baseline="2182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0688" y="5094446"/>
            <a:ext cx="20376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8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9073" y="4895339"/>
            <a:ext cx="17351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(exercise).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6"/>
          <p:cNvSpPr/>
          <p:nvPr/>
        </p:nvSpPr>
        <p:spPr>
          <a:xfrm>
            <a:off x="3936209" y="2445048"/>
            <a:ext cx="164286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0"/>
          <p:cNvSpPr txBox="1"/>
          <p:nvPr/>
        </p:nvSpPr>
        <p:spPr>
          <a:xfrm>
            <a:off x="4397993" y="2112089"/>
            <a:ext cx="21822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spc="5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3931882" y="2455399"/>
            <a:ext cx="1369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600" i="1" spc="-308" baseline="15046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</a:t>
            </a:r>
            <a:r>
              <a:rPr i="1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125" dirty="0" smtClean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pc="125" baseline="-10000" dirty="0" smtClean="0">
                <a:solidFill>
                  <a:srgbClr val="008480"/>
                </a:solidFill>
                <a:latin typeface="Symbol"/>
                <a:cs typeface="Symbol"/>
                <a:sym typeface="Symbol"/>
              </a:rPr>
              <a:t></a:t>
            </a:r>
            <a:r>
              <a:rPr i="1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lang="en-US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lang="en-US" spc="125" baseline="-10000" dirty="0" smtClean="0">
                <a:solidFill>
                  <a:srgbClr val="008480"/>
                </a:solidFill>
                <a:latin typeface="Symbol"/>
                <a:cs typeface="Symbol"/>
                <a:sym typeface="Symbol"/>
              </a:rPr>
              <a:t></a:t>
            </a:r>
            <a:endParaRPr sz="3000" baseline="-10000" dirty="0">
              <a:latin typeface="Symbol"/>
              <a:cs typeface="Symbol"/>
            </a:endParaRPr>
          </a:p>
        </p:txBody>
      </p:sp>
      <p:sp>
        <p:nvSpPr>
          <p:cNvPr id="29" name="object 12"/>
          <p:cNvSpPr txBox="1"/>
          <p:nvPr/>
        </p:nvSpPr>
        <p:spPr>
          <a:xfrm>
            <a:off x="3937904" y="2078549"/>
            <a:ext cx="4361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0" name="object 13"/>
          <p:cNvSpPr txBox="1"/>
          <p:nvPr/>
        </p:nvSpPr>
        <p:spPr>
          <a:xfrm>
            <a:off x="4374305" y="1942166"/>
            <a:ext cx="3846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i="1" spc="1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76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4507" y="85085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0" dirty="0"/>
              <a:t>Substitution</a:t>
            </a:r>
            <a:r>
              <a:rPr spc="15" dirty="0"/>
              <a:t> </a:t>
            </a:r>
            <a:r>
              <a:rPr lang="en-US" spc="-25" dirty="0"/>
              <a:t>M</a:t>
            </a:r>
            <a:r>
              <a:rPr spc="-25" dirty="0" smtClean="0"/>
              <a:t>ethod</a:t>
            </a:r>
            <a:endParaRPr spc="-25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43224" y="923826"/>
            <a:ext cx="8727141" cy="5202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17F64F7-BD4C-4306-9B99-53A07A851E61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732012" y="1836214"/>
            <a:ext cx="522341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Substitut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inductive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hypothesis.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2047814" y="1127861"/>
            <a:ext cx="53650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200" spc="-114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r>
              <a:rPr lang="en-US" sz="32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4400" baseline="-100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endParaRPr sz="4800" baseline="19965" dirty="0">
              <a:latin typeface="Times New Roman"/>
              <a:cs typeface="Times New Roman"/>
            </a:endParaRPr>
          </a:p>
        </p:txBody>
      </p:sp>
      <p:sp>
        <p:nvSpPr>
          <p:cNvPr id="15" name="object 6"/>
          <p:cNvSpPr/>
          <p:nvPr/>
        </p:nvSpPr>
        <p:spPr>
          <a:xfrm>
            <a:off x="6799227" y="1421764"/>
            <a:ext cx="164286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 txBox="1"/>
          <p:nvPr/>
        </p:nvSpPr>
        <p:spPr>
          <a:xfrm>
            <a:off x="7261011" y="1088805"/>
            <a:ext cx="21822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60" dirty="0" err="1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lang="en-US" sz="2400" i="1" spc="60" dirty="0" err="1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lang="en-US" sz="2400" i="1" spc="60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6794900" y="1432115"/>
            <a:ext cx="1369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600" i="1" spc="-308" baseline="15046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</a:t>
            </a:r>
            <a:r>
              <a:rPr i="1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125" dirty="0" smtClean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pc="125" baseline="-10000" dirty="0" smtClean="0">
                <a:solidFill>
                  <a:srgbClr val="008480"/>
                </a:solidFill>
                <a:latin typeface="Symbol"/>
                <a:cs typeface="Symbol"/>
                <a:sym typeface="Symbol"/>
              </a:rPr>
              <a:t></a:t>
            </a:r>
            <a:r>
              <a:rPr i="1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lang="en-US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lang="en-US" spc="125" baseline="-10000" dirty="0" smtClean="0">
                <a:solidFill>
                  <a:srgbClr val="008480"/>
                </a:solidFill>
                <a:latin typeface="Symbol"/>
                <a:cs typeface="Symbol"/>
                <a:sym typeface="Symbol"/>
              </a:rPr>
              <a:t></a:t>
            </a:r>
            <a:endParaRPr sz="3000" baseline="-10000" dirty="0">
              <a:latin typeface="Symbol"/>
              <a:cs typeface="Symbol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6724720" y="1055265"/>
            <a:ext cx="4361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spc="157" baseline="-1967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7237323" y="918882"/>
            <a:ext cx="3846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i="1" spc="1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3781842" y="2767043"/>
            <a:ext cx="395433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3954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4771681" y="2767043"/>
            <a:ext cx="178295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45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/>
          <p:cNvSpPr txBox="1"/>
          <p:nvPr/>
        </p:nvSpPr>
        <p:spPr>
          <a:xfrm>
            <a:off x="3444369" y="2362247"/>
            <a:ext cx="46872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400" spc="-20" baseline="-2500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baseline="20833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4800" i="1" spc="-22" baseline="20833" dirty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4800" i="1" spc="-489" baseline="20833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4800" i="1" spc="-489" baseline="20833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</a:t>
            </a:r>
            <a:r>
              <a:rPr lang="en-US" sz="4800" spc="-489" baseline="-20000" dirty="0" smtClean="0">
                <a:solidFill>
                  <a:srgbClr val="008480"/>
                </a:solidFill>
                <a:latin typeface="Times New Roman"/>
                <a:cs typeface="Times New Roman"/>
                <a:sym typeface="Symbol"/>
              </a:rPr>
              <a:t></a:t>
            </a:r>
            <a:r>
              <a:rPr lang="en-US" sz="4800" i="1" spc="-489" baseline="20833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</a:t>
            </a:r>
            <a:r>
              <a:rPr lang="en-US" sz="4800" spc="-489" baseline="-250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lang="en-US" sz="4800" spc="699" baseline="-5208" dirty="0">
                <a:solidFill>
                  <a:srgbClr val="008480"/>
                </a:solidFill>
                <a:latin typeface="Symbol"/>
                <a:cs typeface="Times New Roman"/>
              </a:rPr>
              <a:t> </a:t>
            </a:r>
            <a:r>
              <a:rPr sz="4800" baseline="20833" dirty="0" smtClean="0">
                <a:solidFill>
                  <a:srgbClr val="008480"/>
                </a:solidFill>
                <a:latin typeface="Times New Roman"/>
                <a:cs typeface="Times New Roman"/>
              </a:rPr>
              <a:t>3</a:t>
            </a:r>
            <a:r>
              <a:rPr sz="4800" spc="-609" baseline="20833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400" i="1" spc="155" baseline="-2000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4200" baseline="10000" dirty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sz="4200" spc="-271" baseline="2182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4200" spc="-271" baseline="-250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4800" spc="-271" baseline="-5208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400" spc="-20" baseline="-2500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4400" spc="-155" baseline="-250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400" spc="35" baseline="-2500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4400" spc="85" baseline="-250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4400" i="1" spc="50" baseline="-2500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4400" baseline="-250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4400" baseline="-25000" dirty="0">
              <a:latin typeface="Times New Roman"/>
              <a:cs typeface="Times New Roman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3867687" y="2723165"/>
            <a:ext cx="16394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3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200" i="1" spc="376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 </a:t>
            </a:r>
            <a:r>
              <a:rPr lang="en-US" sz="4800" spc="-714" baseline="173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4800" spc="-714" baseline="1736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8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14"/>
          <p:cNvSpPr txBox="1"/>
          <p:nvPr/>
        </p:nvSpPr>
        <p:spPr>
          <a:xfrm>
            <a:off x="7142217" y="2520821"/>
            <a:ext cx="147666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fact.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5" name="object 6"/>
          <p:cNvSpPr/>
          <p:nvPr/>
        </p:nvSpPr>
        <p:spPr>
          <a:xfrm>
            <a:off x="3707603" y="1410878"/>
            <a:ext cx="164286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83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 txBox="1"/>
          <p:nvPr/>
        </p:nvSpPr>
        <p:spPr>
          <a:xfrm>
            <a:off x="4169387" y="1077919"/>
            <a:ext cx="218220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2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9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spc="5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7" name="object 11"/>
          <p:cNvSpPr txBox="1"/>
          <p:nvPr/>
        </p:nvSpPr>
        <p:spPr>
          <a:xfrm>
            <a:off x="3703276" y="1421229"/>
            <a:ext cx="13695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i="1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600" i="1" spc="-308" baseline="1504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600" i="1" spc="-308" baseline="15046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</a:t>
            </a:r>
            <a:r>
              <a:rPr i="1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125" dirty="0" smtClean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lang="en-US" spc="125" baseline="-10000" dirty="0" smtClean="0">
                <a:solidFill>
                  <a:srgbClr val="008480"/>
                </a:solidFill>
                <a:latin typeface="Symbol"/>
                <a:cs typeface="Symbol"/>
                <a:sym typeface="Symbol"/>
              </a:rPr>
              <a:t></a:t>
            </a:r>
            <a:r>
              <a:rPr i="1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lang="en-US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r>
              <a:rPr lang="en-US" spc="125" baseline="-10000" dirty="0" smtClean="0">
                <a:solidFill>
                  <a:srgbClr val="008480"/>
                </a:solidFill>
                <a:latin typeface="Symbol"/>
                <a:cs typeface="Symbol"/>
                <a:sym typeface="Symbol"/>
              </a:rPr>
              <a:t></a:t>
            </a:r>
            <a:endParaRPr sz="3000" baseline="-10000" dirty="0">
              <a:latin typeface="Symbol"/>
              <a:cs typeface="Symbol"/>
            </a:endParaRPr>
          </a:p>
        </p:txBody>
      </p:sp>
      <p:sp>
        <p:nvSpPr>
          <p:cNvPr id="28" name="object 12"/>
          <p:cNvSpPr txBox="1"/>
          <p:nvPr/>
        </p:nvSpPr>
        <p:spPr>
          <a:xfrm>
            <a:off x="3709298" y="1044379"/>
            <a:ext cx="4361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9" name="object 13"/>
          <p:cNvSpPr txBox="1"/>
          <p:nvPr/>
        </p:nvSpPr>
        <p:spPr>
          <a:xfrm>
            <a:off x="4145699" y="907996"/>
            <a:ext cx="3846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i="1" spc="12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10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7"/>
          <p:cNvSpPr/>
          <p:nvPr/>
        </p:nvSpPr>
        <p:spPr>
          <a:xfrm>
            <a:off x="4664614" y="3558264"/>
            <a:ext cx="382061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6337">
            <a:solidFill>
              <a:srgbClr val="0084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/>
          <p:cNvSpPr txBox="1"/>
          <p:nvPr/>
        </p:nvSpPr>
        <p:spPr>
          <a:xfrm>
            <a:off x="3414771" y="3279297"/>
            <a:ext cx="47712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-1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err="1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r>
              <a:rPr sz="3200" i="1" spc="-1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lang="en-US" sz="3200" spc="-20" dirty="0" smtClean="0">
                <a:solidFill>
                  <a:srgbClr val="008480"/>
                </a:solidFill>
                <a:latin typeface="Symbol"/>
                <a:cs typeface="Symbol"/>
              </a:rPr>
              <a:t>  </a:t>
            </a:r>
            <a:r>
              <a:rPr sz="3200" spc="-261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i="1" spc="-30" baseline="30000" dirty="0" err="1" smtClean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r>
              <a:rPr sz="4800" i="1" spc="-112" baseline="20833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236" dirty="0" smtClean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endParaRPr sz="4800" baseline="20833" dirty="0">
              <a:latin typeface="Symbol"/>
              <a:cs typeface="Symbol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4422983" y="3503834"/>
            <a:ext cx="23643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spc="1700" dirty="0">
                <a:solidFill>
                  <a:srgbClr val="008480"/>
                </a:solidFill>
                <a:latin typeface="Symbol"/>
                <a:cs typeface="Times New Roman"/>
              </a:rPr>
              <a:t> </a:t>
            </a:r>
            <a:r>
              <a:rPr sz="4800" baseline="-2604" dirty="0" smtClean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endParaRPr sz="4800" baseline="-2604" dirty="0">
              <a:latin typeface="Times New Roman"/>
              <a:cs typeface="Times New Roman"/>
            </a:endParaRPr>
          </a:p>
        </p:txBody>
      </p:sp>
      <p:sp>
        <p:nvSpPr>
          <p:cNvPr id="33" name="object 17"/>
          <p:cNvSpPr txBox="1"/>
          <p:nvPr/>
        </p:nvSpPr>
        <p:spPr>
          <a:xfrm>
            <a:off x="1732012" y="3912178"/>
            <a:ext cx="49317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latin typeface="Times New Roman"/>
                <a:cs typeface="Times New Roman"/>
              </a:rPr>
              <a:t>Express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desired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b="1" i="1" spc="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residual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4" name="object 10"/>
          <p:cNvSpPr txBox="1"/>
          <p:nvPr/>
        </p:nvSpPr>
        <p:spPr>
          <a:xfrm>
            <a:off x="1917073" y="4375173"/>
            <a:ext cx="4849631" cy="1582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7704"/>
            <a:r>
              <a:rPr sz="2800" spc="-20" dirty="0">
                <a:solidFill>
                  <a:srgbClr val="008480"/>
                </a:solidFill>
                <a:latin typeface="Symbol"/>
                <a:cs typeface="Symbol"/>
              </a:rPr>
              <a:t></a:t>
            </a:r>
            <a:r>
              <a:rPr sz="3200" spc="-10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err="1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r>
              <a:rPr sz="3200" i="1" spc="-49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,</a:t>
            </a:r>
          </a:p>
          <a:p>
            <a:pPr marL="12739" marR="5096">
              <a:lnSpc>
                <a:spcPts val="3531"/>
              </a:lnSpc>
              <a:spcBef>
                <a:spcPts val="1515"/>
              </a:spcBef>
            </a:pPr>
            <a:r>
              <a:rPr sz="3200" spc="-15" dirty="0" smtClean="0">
                <a:latin typeface="Times New Roman"/>
                <a:cs typeface="Times New Roman"/>
              </a:rPr>
              <a:t>if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480"/>
                </a:solidFill>
                <a:latin typeface="Times New Roman"/>
                <a:cs typeface="Times New Roman"/>
              </a:rPr>
              <a:t>c</a:t>
            </a:r>
            <a:r>
              <a:rPr sz="3200" i="1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is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chosen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large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enough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so </a:t>
            </a:r>
            <a:r>
              <a:rPr sz="3200" spc="-15" dirty="0" smtClean="0">
                <a:latin typeface="Times New Roman"/>
                <a:cs typeface="Times New Roman"/>
              </a:rPr>
              <a:t>that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20" dirty="0" err="1" smtClean="0">
                <a:solidFill>
                  <a:srgbClr val="008480"/>
                </a:solidFill>
                <a:latin typeface="Times New Roman"/>
                <a:cs typeface="Times New Roman"/>
              </a:rPr>
              <a:t>cn</a:t>
            </a:r>
            <a:r>
              <a:rPr sz="3200" spc="-15" dirty="0" smtClean="0">
                <a:solidFill>
                  <a:srgbClr val="008480"/>
                </a:solidFill>
                <a:latin typeface="Times New Roman"/>
                <a:cs typeface="Times New Roman"/>
              </a:rPr>
              <a:t>/</a:t>
            </a:r>
            <a:r>
              <a:rPr sz="3200" spc="-20" dirty="0" smtClean="0">
                <a:solidFill>
                  <a:srgbClr val="008480"/>
                </a:solidFill>
                <a:latin typeface="Times New Roman"/>
                <a:cs typeface="Times New Roman"/>
              </a:rPr>
              <a:t>4</a:t>
            </a:r>
            <a:r>
              <a:rPr sz="3200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dominates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the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-5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5496" y="3188019"/>
            <a:ext cx="198772" cy="45140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4400" baseline="-11904" dirty="0" smtClean="0">
                <a:latin typeface="Times New Roman"/>
                <a:cs typeface="Times New Roman"/>
                <a:sym typeface="Symbol"/>
              </a:rPr>
              <a:t></a:t>
            </a:r>
            <a:endParaRPr lang="en-US" sz="4400" baseline="-11904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5317" y="3483889"/>
            <a:ext cx="198772" cy="45140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4400" baseline="-11904" dirty="0" smtClean="0">
                <a:latin typeface="Times New Roman"/>
                <a:cs typeface="Times New Roman"/>
                <a:sym typeface="Symbol"/>
              </a:rPr>
              <a:t></a:t>
            </a:r>
            <a:endParaRPr lang="en-US" sz="4400" baseline="-11904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0482" y="3182454"/>
            <a:ext cx="198772" cy="45140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4400" baseline="-11904" dirty="0" smtClean="0">
                <a:latin typeface="Times New Roman"/>
                <a:cs typeface="Times New Roman"/>
                <a:sym typeface="Symbol"/>
              </a:rPr>
              <a:t></a:t>
            </a:r>
            <a:endParaRPr lang="en-US" sz="4400" baseline="-11904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60474" y="3483889"/>
            <a:ext cx="198772" cy="45140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4400" baseline="-11904" dirty="0" smtClean="0">
                <a:latin typeface="Times New Roman"/>
                <a:cs typeface="Times New Roman"/>
                <a:sym typeface="Symbol"/>
              </a:rPr>
              <a:t></a:t>
            </a:r>
            <a:endParaRPr lang="en-US" sz="4400" baseline="-11904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57834" y="1164125"/>
            <a:ext cx="207429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2800" spc="-20" dirty="0">
                <a:solidFill>
                  <a:srgbClr val="008480"/>
                </a:solidFill>
                <a:latin typeface="Symbol"/>
                <a:cs typeface="Times New Roman"/>
                <a:sym typeface="Symbol"/>
              </a:rPr>
              <a:t></a:t>
            </a:r>
            <a:endParaRPr lang="en-US" sz="2800" baseline="-11904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21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97691" y="309336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9461" y="1468721"/>
            <a:ext cx="6873919" cy="4285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608" indent="-226124">
              <a:buClr>
                <a:srgbClr val="CC0000"/>
              </a:buClr>
              <a:buFont typeface="Times New Roman"/>
              <a:buChar char="•"/>
              <a:tabLst>
                <a:tab pos="545245" algn="l"/>
              </a:tabLst>
            </a:pPr>
            <a:r>
              <a:rPr sz="3200" dirty="0">
                <a:latin typeface="Times New Roman"/>
                <a:cs typeface="Times New Roman"/>
              </a:rPr>
              <a:t>Works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fast: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linear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expected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  <a:p>
            <a:pPr marL="544608" indent="-226124">
              <a:buClr>
                <a:srgbClr val="CC0000"/>
              </a:buClr>
              <a:buFont typeface="Times New Roman"/>
              <a:buChar char="•"/>
              <a:tabLst>
                <a:tab pos="545245" algn="l"/>
              </a:tabLst>
            </a:pPr>
            <a:r>
              <a:rPr sz="3200" spc="-15" dirty="0">
                <a:latin typeface="Times New Roman"/>
                <a:cs typeface="Times New Roman"/>
              </a:rPr>
              <a:t>Excellent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practice.</a:t>
            </a:r>
            <a:endParaRPr sz="3200" dirty="0">
              <a:latin typeface="Times New Roman"/>
              <a:cs typeface="Times New Roman"/>
            </a:endParaRPr>
          </a:p>
          <a:p>
            <a:pPr marL="544608" indent="-226124">
              <a:spcBef>
                <a:spcPts val="65"/>
              </a:spcBef>
              <a:buClr>
                <a:srgbClr val="CC0000"/>
              </a:buClr>
              <a:buFont typeface="Times New Roman"/>
              <a:buChar char="•"/>
              <a:tabLst>
                <a:tab pos="545245" algn="l"/>
              </a:tabLst>
            </a:pPr>
            <a:r>
              <a:rPr sz="3200" spc="-15" dirty="0">
                <a:latin typeface="Times New Roman"/>
                <a:cs typeface="Times New Roman"/>
              </a:rPr>
              <a:t>But,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worst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bad: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528684" marR="5096" indent="-515944">
              <a:lnSpc>
                <a:spcPts val="3461"/>
              </a:lnSpc>
              <a:spcBef>
                <a:spcPts val="2061"/>
              </a:spcBef>
            </a:pPr>
            <a:r>
              <a:rPr sz="3200" b="1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Q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linear 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worst </a:t>
            </a:r>
            <a:r>
              <a:rPr sz="3200" spc="-15" dirty="0">
                <a:latin typeface="Times New Roman"/>
                <a:cs typeface="Times New Roman"/>
              </a:rPr>
              <a:t>case?</a:t>
            </a:r>
            <a:endParaRPr sz="3200" dirty="0">
              <a:latin typeface="Times New Roman"/>
              <a:cs typeface="Times New Roman"/>
            </a:endParaRPr>
          </a:p>
          <a:p>
            <a:pPr marL="528684" marR="49684" indent="-515944">
              <a:lnSpc>
                <a:spcPts val="3461"/>
              </a:lnSpc>
              <a:spcBef>
                <a:spcPts val="481"/>
              </a:spcBef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A.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Yes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20" dirty="0">
                <a:latin typeface="Times New Roman"/>
                <a:cs typeface="Times New Roman"/>
              </a:rPr>
              <a:t>due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Blum,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Floyd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Pratt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Rivest, 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Tarjan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[1973].</a:t>
            </a:r>
          </a:p>
          <a:p>
            <a:pPr marL="165612">
              <a:lnSpc>
                <a:spcPts val="3837"/>
              </a:lnSpc>
              <a:spcBef>
                <a:spcPts val="1439"/>
              </a:spcBef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Generate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good </a:t>
            </a:r>
            <a:r>
              <a:rPr sz="3200" spc="-15" dirty="0">
                <a:latin typeface="Times New Roman"/>
                <a:cs typeface="Times New Roman"/>
              </a:rPr>
              <a:t>pivot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recursively.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order-statistic selection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DA5B939-F56B-4C8C-99F1-9731EC626F4A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8981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91164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88" marR="5096"/>
            <a:r>
              <a:rPr spc="-25" dirty="0" smtClean="0"/>
              <a:t>Worst-</a:t>
            </a:r>
            <a:r>
              <a:rPr lang="en-US" spc="-25" dirty="0" smtClean="0"/>
              <a:t>C</a:t>
            </a:r>
            <a:r>
              <a:rPr spc="-25" dirty="0" smtClean="0"/>
              <a:t>ase</a:t>
            </a:r>
            <a:r>
              <a:rPr spc="-5" dirty="0" smtClean="0"/>
              <a:t> </a:t>
            </a:r>
            <a:r>
              <a:rPr lang="en-US" spc="-20" dirty="0"/>
              <a:t>L</a:t>
            </a:r>
            <a:r>
              <a:rPr spc="-20" dirty="0" smtClean="0"/>
              <a:t>inear-</a:t>
            </a:r>
            <a:r>
              <a:rPr lang="en-US" spc="-20" dirty="0" smtClean="0"/>
              <a:t>T</a:t>
            </a:r>
            <a:r>
              <a:rPr spc="-20" dirty="0" smtClean="0"/>
              <a:t>ime</a:t>
            </a:r>
            <a:r>
              <a:rPr spc="-15" dirty="0" smtClean="0"/>
              <a:t> </a:t>
            </a:r>
            <a:r>
              <a:rPr lang="en-US" spc="-25" dirty="0"/>
              <a:t>O</a:t>
            </a:r>
            <a:r>
              <a:rPr spc="-25" dirty="0" smtClean="0"/>
              <a:t>rder</a:t>
            </a:r>
            <a:r>
              <a:rPr spc="-15" dirty="0" smtClean="0"/>
              <a:t> </a:t>
            </a:r>
            <a:r>
              <a:rPr lang="en-US" spc="-25" dirty="0"/>
              <a:t>S</a:t>
            </a:r>
            <a:r>
              <a:rPr spc="-25" dirty="0" smtClean="0"/>
              <a:t>tatistics</a:t>
            </a:r>
            <a:endParaRPr spc="-25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0FA7E01-E65A-4E5F-BCAA-DA2BB120317E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33022" y="3157283"/>
            <a:ext cx="6749749" cy="2726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607" indent="-338867">
              <a:buClr>
                <a:srgbClr val="CC0000"/>
              </a:buClr>
              <a:buFont typeface="Times New Roman"/>
              <a:buAutoNum type="arabicPeriod" startAt="3"/>
              <a:tabLst>
                <a:tab pos="352244" algn="l"/>
                <a:tab pos="4519292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aroun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pivo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rank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372627" indent="-359887">
              <a:lnSpc>
                <a:spcPts val="3115"/>
              </a:lnSpc>
              <a:spcBef>
                <a:spcPts val="5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373264" algn="l"/>
                <a:tab pos="768821" algn="l"/>
              </a:tabLst>
            </a:pPr>
            <a:r>
              <a:rPr sz="2800" b="1" dirty="0">
                <a:latin typeface="Times New Roman"/>
                <a:cs typeface="Times New Roman"/>
              </a:rPr>
              <a:t>if	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k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dirty="0">
                <a:latin typeface="Times New Roman"/>
                <a:cs typeface="Times New Roman"/>
              </a:rPr>
              <a:t>n </a:t>
            </a:r>
            <a:r>
              <a:rPr sz="2800" b="1" spc="-5" dirty="0">
                <a:latin typeface="Times New Roman"/>
                <a:cs typeface="Times New Roman"/>
              </a:rPr>
              <a:t>retur</a:t>
            </a:r>
            <a:r>
              <a:rPr sz="2800" b="1" dirty="0">
                <a:latin typeface="Times New Roman"/>
                <a:cs typeface="Times New Roman"/>
              </a:rPr>
              <a:t>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800" dirty="0">
              <a:latin typeface="Times New Roman"/>
              <a:cs typeface="Times New Roman"/>
            </a:endParaRPr>
          </a:p>
          <a:p>
            <a:pPr marL="372627">
              <a:lnSpc>
                <a:spcPts val="2864"/>
              </a:lnSpc>
              <a:tabLst>
                <a:tab pos="13217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elsei</a:t>
            </a:r>
            <a:r>
              <a:rPr sz="2800" b="1" dirty="0">
                <a:latin typeface="Times New Roman"/>
                <a:cs typeface="Times New Roman"/>
              </a:rPr>
              <a:t>f	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&lt;</a:t>
            </a:r>
            <a:r>
              <a:rPr sz="28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2800" dirty="0">
              <a:latin typeface="Times New Roman"/>
              <a:cs typeface="Times New Roman"/>
            </a:endParaRPr>
          </a:p>
          <a:p>
            <a:pPr marL="1629365" marR="298101" indent="-739520">
              <a:lnSpc>
                <a:spcPts val="2869"/>
              </a:lnSpc>
              <a:spcBef>
                <a:spcPts val="261"/>
              </a:spcBef>
            </a:pPr>
            <a:r>
              <a:rPr sz="2800" b="1" dirty="0">
                <a:latin typeface="Times New Roman"/>
                <a:cs typeface="Times New Roman"/>
              </a:rPr>
              <a:t>then</a:t>
            </a:r>
            <a:r>
              <a:rPr sz="2800" b="1" spc="-196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recursivel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ELECT</a:t>
            </a:r>
            <a:r>
              <a:rPr sz="2000" spc="19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176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th </a:t>
            </a:r>
            <a:r>
              <a:rPr sz="2800" spc="-5" dirty="0">
                <a:latin typeface="Times New Roman"/>
                <a:cs typeface="Times New Roman"/>
              </a:rPr>
              <a:t>smalles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elemen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</a:t>
            </a:r>
            <a:endParaRPr sz="2800" dirty="0">
              <a:latin typeface="Times New Roman"/>
              <a:cs typeface="Times New Roman"/>
            </a:endParaRPr>
          </a:p>
          <a:p>
            <a:pPr marL="1628728" marR="298101" indent="-739520">
              <a:lnSpc>
                <a:spcPts val="2869"/>
              </a:lnSpc>
              <a:tabLst>
                <a:tab pos="1628728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els</a:t>
            </a:r>
            <a:r>
              <a:rPr sz="2800" b="1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Times New Roman"/>
                <a:cs typeface="Times New Roman"/>
              </a:rPr>
              <a:t>recursivel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ELECT</a:t>
            </a:r>
            <a:r>
              <a:rPr sz="2000" spc="19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i–k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th smalles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elemen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uppe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part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003" y="1039321"/>
            <a:ext cx="7769654" cy="2133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ELEC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351607" marR="30574" indent="-338867">
              <a:lnSpc>
                <a:spcPts val="3029"/>
              </a:lnSpc>
              <a:spcBef>
                <a:spcPts val="391"/>
              </a:spcBef>
              <a:buClr>
                <a:srgbClr val="CC0000"/>
              </a:buClr>
              <a:buFont typeface="Times New Roman"/>
              <a:buAutoNum type="arabicPeriod"/>
              <a:tabLst>
                <a:tab pos="352244" algn="l"/>
                <a:tab pos="6091967" algn="l"/>
              </a:tabLst>
            </a:pPr>
            <a:r>
              <a:rPr sz="2800" spc="-5" dirty="0">
                <a:latin typeface="Times New Roman"/>
                <a:cs typeface="Times New Roman"/>
              </a:rPr>
              <a:t>Divid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Find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media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Times New Roman"/>
                <a:cs typeface="Times New Roman"/>
              </a:rPr>
              <a:t>-elemen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grou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rote.</a:t>
            </a:r>
            <a:endParaRPr sz="2800" dirty="0">
              <a:latin typeface="Times New Roman"/>
              <a:cs typeface="Times New Roman"/>
            </a:endParaRPr>
          </a:p>
          <a:p>
            <a:pPr marL="351607" indent="-338867">
              <a:lnSpc>
                <a:spcPts val="3180"/>
              </a:lnSpc>
              <a:spcBef>
                <a:spcPts val="10"/>
              </a:spcBef>
              <a:buClr>
                <a:srgbClr val="CC0000"/>
              </a:buClr>
              <a:buFont typeface="Times New Roman"/>
              <a:buAutoNum type="arabicPeriod"/>
              <a:tabLst>
                <a:tab pos="352244" algn="l"/>
              </a:tabLst>
            </a:pPr>
            <a:r>
              <a:rPr sz="2800" spc="-5" dirty="0">
                <a:latin typeface="Times New Roman"/>
                <a:cs typeface="Times New Roman"/>
              </a:rPr>
              <a:t>Recursivel</a:t>
            </a:r>
            <a:r>
              <a:rPr sz="2800" dirty="0">
                <a:latin typeface="Times New Roman"/>
                <a:cs typeface="Times New Roman"/>
              </a:rPr>
              <a:t>y S</a:t>
            </a:r>
            <a:r>
              <a:rPr sz="2000" spc="-15" dirty="0">
                <a:latin typeface="Times New Roman"/>
                <a:cs typeface="Times New Roman"/>
              </a:rPr>
              <a:t>ELECT</a:t>
            </a:r>
            <a:r>
              <a:rPr sz="2000" spc="20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media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400" spc="5" dirty="0" smtClean="0">
                <a:latin typeface="Times New Roman"/>
                <a:cs typeface="Times New Roman"/>
                <a:sym typeface="Symbol"/>
              </a:rPr>
              <a:t></a:t>
            </a: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lang="en-US" sz="2400" spc="5" dirty="0">
                <a:latin typeface="Times New Roman"/>
                <a:cs typeface="Times New Roman"/>
                <a:sym typeface="Symbol"/>
              </a:rPr>
              <a:t></a:t>
            </a:r>
            <a:endParaRPr sz="2400" dirty="0">
              <a:latin typeface="Symbol"/>
              <a:cs typeface="Symbol"/>
            </a:endParaRPr>
          </a:p>
          <a:p>
            <a:pPr marL="351607">
              <a:lnSpc>
                <a:spcPts val="3165"/>
              </a:lnSpc>
            </a:pPr>
            <a:r>
              <a:rPr sz="2800" spc="-5" dirty="0">
                <a:latin typeface="Times New Roman"/>
                <a:cs typeface="Times New Roman"/>
              </a:rPr>
              <a:t>grou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median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pivot.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1229" y="3987624"/>
            <a:ext cx="1202856" cy="1153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29"/>
              </a:lnSpc>
            </a:pP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Sam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CC0000"/>
                </a:solidFill>
                <a:latin typeface="Times New Roman"/>
                <a:cs typeface="Times New Roman"/>
              </a:rPr>
              <a:t> as R</a:t>
            </a:r>
            <a:r>
              <a:rPr sz="2000" spc="-10" dirty="0">
                <a:solidFill>
                  <a:srgbClr val="CC0000"/>
                </a:solidFill>
                <a:latin typeface="Times New Roman"/>
                <a:cs typeface="Times New Roman"/>
              </a:rPr>
              <a:t>AN</a:t>
            </a:r>
            <a:r>
              <a:rPr sz="2000" spc="-15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- </a:t>
            </a:r>
            <a:r>
              <a:rPr sz="2800" spc="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CC0000"/>
                </a:solidFill>
                <a:latin typeface="Times New Roman"/>
                <a:cs typeface="Times New Roman"/>
              </a:rPr>
              <a:t>ELECT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70017" y="3242256"/>
            <a:ext cx="305649" cy="2625926"/>
          </a:xfrm>
          <a:custGeom>
            <a:avLst/>
            <a:gdLst/>
            <a:ahLst/>
            <a:cxnLst/>
            <a:rect l="l" t="t" r="r" b="b"/>
            <a:pathLst>
              <a:path w="304800" h="2616200">
                <a:moveTo>
                  <a:pt x="0" y="0"/>
                </a:moveTo>
                <a:lnTo>
                  <a:pt x="48036" y="11106"/>
                </a:lnTo>
                <a:lnTo>
                  <a:pt x="80123" y="32642"/>
                </a:lnTo>
                <a:lnTo>
                  <a:pt x="107632" y="63817"/>
                </a:lnTo>
                <a:lnTo>
                  <a:pt x="129483" y="103118"/>
                </a:lnTo>
                <a:lnTo>
                  <a:pt x="144597" y="149034"/>
                </a:lnTo>
                <a:lnTo>
                  <a:pt x="151892" y="200053"/>
                </a:lnTo>
                <a:lnTo>
                  <a:pt x="152400" y="217932"/>
                </a:lnTo>
                <a:lnTo>
                  <a:pt x="152400" y="1090422"/>
                </a:lnTo>
                <a:lnTo>
                  <a:pt x="152907" y="1108300"/>
                </a:lnTo>
                <a:lnTo>
                  <a:pt x="160202" y="1159319"/>
                </a:lnTo>
                <a:lnTo>
                  <a:pt x="175316" y="1205235"/>
                </a:lnTo>
                <a:lnTo>
                  <a:pt x="197167" y="1244536"/>
                </a:lnTo>
                <a:lnTo>
                  <a:pt x="224676" y="1275711"/>
                </a:lnTo>
                <a:lnTo>
                  <a:pt x="256763" y="1297246"/>
                </a:lnTo>
                <a:lnTo>
                  <a:pt x="304800" y="1308353"/>
                </a:lnTo>
                <a:lnTo>
                  <a:pt x="292348" y="1309076"/>
                </a:lnTo>
                <a:lnTo>
                  <a:pt x="245626" y="1325475"/>
                </a:lnTo>
                <a:lnTo>
                  <a:pt x="214945" y="1350391"/>
                </a:lnTo>
                <a:lnTo>
                  <a:pt x="189201" y="1384443"/>
                </a:lnTo>
                <a:lnTo>
                  <a:pt x="169476" y="1426118"/>
                </a:lnTo>
                <a:lnTo>
                  <a:pt x="156849" y="1473902"/>
                </a:lnTo>
                <a:lnTo>
                  <a:pt x="152400" y="1526285"/>
                </a:lnTo>
                <a:lnTo>
                  <a:pt x="152400" y="2398014"/>
                </a:lnTo>
                <a:lnTo>
                  <a:pt x="151892" y="2415892"/>
                </a:lnTo>
                <a:lnTo>
                  <a:pt x="144597" y="2466910"/>
                </a:lnTo>
                <a:lnTo>
                  <a:pt x="129483" y="2512826"/>
                </a:lnTo>
                <a:lnTo>
                  <a:pt x="107632" y="2552128"/>
                </a:lnTo>
                <a:lnTo>
                  <a:pt x="80123" y="2583303"/>
                </a:lnTo>
                <a:lnTo>
                  <a:pt x="48036" y="2604838"/>
                </a:lnTo>
                <a:lnTo>
                  <a:pt x="12452" y="2615223"/>
                </a:lnTo>
                <a:lnTo>
                  <a:pt x="0" y="2615945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2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ntent Placeholder 1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980624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2" y="0"/>
                </a:lnTo>
                <a:lnTo>
                  <a:pt x="73843" y="1194"/>
                </a:lnTo>
                <a:lnTo>
                  <a:pt x="35512" y="17585"/>
                </a:lnTo>
                <a:lnTo>
                  <a:pt x="9182" y="49157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7631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2414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2414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7631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2414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2414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7631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2414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2414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7631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2414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2414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7631" y="406610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2414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2414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159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8165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2949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2949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8165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2949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2949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98165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72949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72949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98165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2949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72949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98165" y="406610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2949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2949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6169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38700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13484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13484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38700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13484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3484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8700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3484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3484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38700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13484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13484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38700" y="406610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13484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13484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0222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79235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54019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54019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79235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54019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54019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79235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4019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54019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79235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4019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4019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79235" y="406610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54019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54019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4276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19770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94554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94554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19770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94554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94554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19770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94554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94554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19770" y="406610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94554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94554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8329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399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60305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35089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5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5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335089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5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8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1"/>
                </a:lnTo>
                <a:lnTo>
                  <a:pt x="214225" y="59676"/>
                </a:lnTo>
                <a:lnTo>
                  <a:pt x="188355" y="27604"/>
                </a:lnTo>
                <a:lnTo>
                  <a:pt x="152611" y="6728"/>
                </a:lnTo>
                <a:lnTo>
                  <a:pt x="11380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60305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35089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5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5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35089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5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8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1"/>
                </a:lnTo>
                <a:lnTo>
                  <a:pt x="214225" y="59676"/>
                </a:lnTo>
                <a:lnTo>
                  <a:pt x="188355" y="27604"/>
                </a:lnTo>
                <a:lnTo>
                  <a:pt x="152611" y="6728"/>
                </a:lnTo>
                <a:lnTo>
                  <a:pt x="11380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60305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35089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5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5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35089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5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8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1"/>
                </a:lnTo>
                <a:lnTo>
                  <a:pt x="214225" y="59676"/>
                </a:lnTo>
                <a:lnTo>
                  <a:pt x="188355" y="27604"/>
                </a:lnTo>
                <a:lnTo>
                  <a:pt x="152611" y="6728"/>
                </a:lnTo>
                <a:lnTo>
                  <a:pt x="11380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60305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35089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5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5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35089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5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8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1"/>
                </a:lnTo>
                <a:lnTo>
                  <a:pt x="214225" y="59676"/>
                </a:lnTo>
                <a:lnTo>
                  <a:pt x="188355" y="27604"/>
                </a:lnTo>
                <a:lnTo>
                  <a:pt x="152611" y="6728"/>
                </a:lnTo>
                <a:lnTo>
                  <a:pt x="11380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60305" y="406610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35089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6" y="518"/>
                </a:lnTo>
                <a:lnTo>
                  <a:pt x="113805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5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35089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5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8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1" y="99931"/>
                </a:lnTo>
                <a:lnTo>
                  <a:pt x="214225" y="59676"/>
                </a:lnTo>
                <a:lnTo>
                  <a:pt x="188355" y="27604"/>
                </a:lnTo>
                <a:lnTo>
                  <a:pt x="152611" y="6728"/>
                </a:lnTo>
                <a:lnTo>
                  <a:pt x="11380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2383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200839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7562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7562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200839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7562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7562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00839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7562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7562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00839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7562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7562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00839" y="406610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75623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75623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6436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41374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16158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16158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41374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16158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16158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41374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16158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16158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41374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16158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16158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41374" y="406610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16158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16158" y="404086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81909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81909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19770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494554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94554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881909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81909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769217" y="4709751"/>
            <a:ext cx="592640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1.</a:t>
            </a:r>
            <a:r>
              <a:rPr sz="2800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Divid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8" name="Title 1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Pivot</a:t>
            </a:r>
            <a:endParaRPr lang="en-US" dirty="0"/>
          </a:p>
        </p:txBody>
      </p:sp>
      <p:sp>
        <p:nvSpPr>
          <p:cNvPr id="145" name="object 14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8977867-A12F-4E13-9EF4-B830EAF34E5E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146" name="object 14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70562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35" grpId="0" animBg="1"/>
      <p:bldP spid="51" grpId="0" animBg="1"/>
      <p:bldP spid="68" grpId="0" animBg="1"/>
      <p:bldP spid="81" grpId="0" animBg="1"/>
      <p:bldP spid="97" grpId="0" animBg="1"/>
      <p:bldP spid="113" grpId="0" animBg="1"/>
      <p:bldP spid="1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980624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2" y="0"/>
                </a:lnTo>
                <a:lnTo>
                  <a:pt x="73843" y="1194"/>
                </a:lnTo>
                <a:lnTo>
                  <a:pt x="35512" y="17585"/>
                </a:lnTo>
                <a:lnTo>
                  <a:pt x="9182" y="49157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8166" y="1741587"/>
            <a:ext cx="498207" cy="2553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59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8699" y="1741587"/>
            <a:ext cx="498207" cy="2553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169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9234" y="1741587"/>
            <a:ext cx="498207" cy="2553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22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9769" y="1741587"/>
            <a:ext cx="498207" cy="25538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276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0304" y="1741587"/>
            <a:ext cx="498207" cy="25538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29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399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0839" y="1741587"/>
            <a:ext cx="498207" cy="25538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383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1373" y="1741587"/>
            <a:ext cx="498207" cy="2553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436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71908" y="1741587"/>
            <a:ext cx="498207" cy="25538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81909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1909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9770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4554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94554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1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1909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81909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82873" y="506849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82873" y="564212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28225" y="5272705"/>
            <a:ext cx="86601" cy="344175"/>
          </a:xfrm>
          <a:custGeom>
            <a:avLst/>
            <a:gdLst/>
            <a:ahLst/>
            <a:cxnLst/>
            <a:rect l="l" t="t" r="r" b="b"/>
            <a:pathLst>
              <a:path w="86359" h="342900">
                <a:moveTo>
                  <a:pt x="86105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5" y="66212"/>
                </a:lnTo>
                <a:lnTo>
                  <a:pt x="28955" y="57150"/>
                </a:lnTo>
                <a:lnTo>
                  <a:pt x="57149" y="57150"/>
                </a:lnTo>
                <a:lnTo>
                  <a:pt x="57149" y="66547"/>
                </a:lnTo>
                <a:lnTo>
                  <a:pt x="86105" y="85344"/>
                </a:lnTo>
                <a:close/>
              </a:path>
              <a:path w="86359" h="342900">
                <a:moveTo>
                  <a:pt x="42672" y="57150"/>
                </a:moveTo>
                <a:lnTo>
                  <a:pt x="28955" y="57150"/>
                </a:lnTo>
                <a:lnTo>
                  <a:pt x="28955" y="66212"/>
                </a:lnTo>
                <a:lnTo>
                  <a:pt x="42672" y="57150"/>
                </a:lnTo>
                <a:close/>
              </a:path>
              <a:path w="86359" h="342900">
                <a:moveTo>
                  <a:pt x="57149" y="342900"/>
                </a:moveTo>
                <a:lnTo>
                  <a:pt x="57149" y="66547"/>
                </a:lnTo>
                <a:lnTo>
                  <a:pt x="42672" y="57150"/>
                </a:lnTo>
                <a:lnTo>
                  <a:pt x="28955" y="66212"/>
                </a:lnTo>
                <a:lnTo>
                  <a:pt x="28955" y="342900"/>
                </a:lnTo>
                <a:lnTo>
                  <a:pt x="57149" y="342900"/>
                </a:lnTo>
                <a:close/>
              </a:path>
              <a:path w="86359" h="342900">
                <a:moveTo>
                  <a:pt x="57149" y="66547"/>
                </a:moveTo>
                <a:lnTo>
                  <a:pt x="57149" y="57150"/>
                </a:lnTo>
                <a:lnTo>
                  <a:pt x="42672" y="57150"/>
                </a:lnTo>
                <a:lnTo>
                  <a:pt x="5714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02201" y="4593112"/>
            <a:ext cx="7399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latin typeface="Times New Roman"/>
                <a:cs typeface="Times New Roman"/>
              </a:rPr>
              <a:t>lesser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Pivot (cont’d)</a:t>
            </a:r>
            <a:endParaRPr lang="en-US" dirty="0"/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A82997D-4C34-46B3-9E59-3DA1083AADA4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3" name="object 43"/>
          <p:cNvSpPr txBox="1"/>
          <p:nvPr/>
        </p:nvSpPr>
        <p:spPr>
          <a:xfrm>
            <a:off x="7708211" y="5862437"/>
            <a:ext cx="9245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15" dirty="0">
                <a:latin typeface="Times New Roman"/>
                <a:cs typeface="Times New Roman"/>
              </a:rPr>
              <a:t>greater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9216" y="4709750"/>
            <a:ext cx="6757391" cy="768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607" marR="5096" indent="-339504">
              <a:lnSpc>
                <a:spcPts val="3029"/>
              </a:lnSpc>
              <a:tabLst>
                <a:tab pos="6091967" algn="l"/>
              </a:tabLst>
            </a:pP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1.</a:t>
            </a:r>
            <a:r>
              <a:rPr sz="2800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Divid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Find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media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Times New Roman"/>
                <a:cs typeface="Times New Roman"/>
              </a:rPr>
              <a:t>-elemen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grou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rote.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3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0624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2" y="0"/>
                </a:lnTo>
                <a:lnTo>
                  <a:pt x="73843" y="1194"/>
                </a:lnTo>
                <a:lnTo>
                  <a:pt x="35512" y="17585"/>
                </a:lnTo>
                <a:lnTo>
                  <a:pt x="9182" y="49157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8166" y="1741587"/>
            <a:ext cx="498207" cy="2553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1159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8699" y="1741587"/>
            <a:ext cx="498207" cy="2553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169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9234" y="1741587"/>
            <a:ext cx="498207" cy="25538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222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9769" y="1741587"/>
            <a:ext cx="498207" cy="25538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276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0304" y="1741587"/>
            <a:ext cx="498207" cy="25538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29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399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0839" y="1741587"/>
            <a:ext cx="498207" cy="25538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383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1373" y="1741587"/>
            <a:ext cx="498207" cy="25538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436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6538" y="1741587"/>
            <a:ext cx="6023577" cy="25538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81909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1909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64013" y="2832851"/>
            <a:ext cx="1840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81909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81909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82873" y="506849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2873" y="564212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28225" y="5272705"/>
            <a:ext cx="86601" cy="344175"/>
          </a:xfrm>
          <a:custGeom>
            <a:avLst/>
            <a:gdLst/>
            <a:ahLst/>
            <a:cxnLst/>
            <a:rect l="l" t="t" r="r" b="b"/>
            <a:pathLst>
              <a:path w="86359" h="342900">
                <a:moveTo>
                  <a:pt x="86105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5" y="66212"/>
                </a:lnTo>
                <a:lnTo>
                  <a:pt x="28955" y="57150"/>
                </a:lnTo>
                <a:lnTo>
                  <a:pt x="57149" y="57150"/>
                </a:lnTo>
                <a:lnTo>
                  <a:pt x="57149" y="66547"/>
                </a:lnTo>
                <a:lnTo>
                  <a:pt x="86105" y="85344"/>
                </a:lnTo>
                <a:close/>
              </a:path>
              <a:path w="86359" h="342900">
                <a:moveTo>
                  <a:pt x="42672" y="57150"/>
                </a:moveTo>
                <a:lnTo>
                  <a:pt x="28955" y="57150"/>
                </a:lnTo>
                <a:lnTo>
                  <a:pt x="28955" y="66212"/>
                </a:lnTo>
                <a:lnTo>
                  <a:pt x="42672" y="57150"/>
                </a:lnTo>
                <a:close/>
              </a:path>
              <a:path w="86359" h="342900">
                <a:moveTo>
                  <a:pt x="57149" y="342900"/>
                </a:moveTo>
                <a:lnTo>
                  <a:pt x="57149" y="66547"/>
                </a:lnTo>
                <a:lnTo>
                  <a:pt x="42672" y="57150"/>
                </a:lnTo>
                <a:lnTo>
                  <a:pt x="28955" y="66212"/>
                </a:lnTo>
                <a:lnTo>
                  <a:pt x="28955" y="342900"/>
                </a:lnTo>
                <a:lnTo>
                  <a:pt x="57149" y="342900"/>
                </a:lnTo>
                <a:close/>
              </a:path>
              <a:path w="86359" h="342900">
                <a:moveTo>
                  <a:pt x="57149" y="66547"/>
                </a:moveTo>
                <a:lnTo>
                  <a:pt x="57149" y="57150"/>
                </a:lnTo>
                <a:lnTo>
                  <a:pt x="42672" y="57150"/>
                </a:lnTo>
                <a:lnTo>
                  <a:pt x="5714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802201" y="4593112"/>
            <a:ext cx="7399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latin typeface="Times New Roman"/>
                <a:cs typeface="Times New Roman"/>
              </a:rPr>
              <a:t>lesser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08455" y="5854581"/>
            <a:ext cx="435804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latin typeface="Times New Roman"/>
                <a:cs typeface="Times New Roman"/>
              </a:rPr>
              <a:t>grou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median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pivot.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Pivot (cont’d)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77D5153-39A7-4189-A899-1297033932DA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1" name="object 41"/>
          <p:cNvSpPr txBox="1"/>
          <p:nvPr/>
        </p:nvSpPr>
        <p:spPr>
          <a:xfrm>
            <a:off x="769217" y="4709751"/>
            <a:ext cx="6798781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607" marR="45862" indent="-338867">
              <a:lnSpc>
                <a:spcPts val="3029"/>
              </a:lnSpc>
              <a:buClr>
                <a:srgbClr val="CC0000"/>
              </a:buClr>
              <a:buFont typeface="Times New Roman"/>
              <a:buAutoNum type="arabicPeriod"/>
              <a:tabLst>
                <a:tab pos="352244" algn="l"/>
                <a:tab pos="6091967" algn="l"/>
              </a:tabLst>
            </a:pPr>
            <a:r>
              <a:rPr sz="2800" spc="-5" dirty="0">
                <a:latin typeface="Times New Roman"/>
                <a:cs typeface="Times New Roman"/>
              </a:rPr>
              <a:t>Divid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Find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media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Times New Roman"/>
                <a:cs typeface="Times New Roman"/>
              </a:rPr>
              <a:t>-elemen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grou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rote.</a:t>
            </a:r>
            <a:endParaRPr sz="2800" dirty="0">
              <a:latin typeface="Times New Roman"/>
              <a:cs typeface="Times New Roman"/>
            </a:endParaRPr>
          </a:p>
          <a:p>
            <a:pPr marL="351607" indent="-338867">
              <a:spcBef>
                <a:spcPts val="5"/>
              </a:spcBef>
              <a:buClr>
                <a:srgbClr val="CC0000"/>
              </a:buClr>
              <a:buFont typeface="Times New Roman"/>
              <a:buAutoNum type="arabicPeriod"/>
              <a:tabLst>
                <a:tab pos="352244" algn="l"/>
              </a:tabLst>
            </a:pPr>
            <a:r>
              <a:rPr sz="2800" spc="-5" dirty="0">
                <a:latin typeface="Times New Roman"/>
                <a:cs typeface="Times New Roman"/>
              </a:rPr>
              <a:t>Recursivel</a:t>
            </a:r>
            <a:r>
              <a:rPr sz="2800" dirty="0">
                <a:latin typeface="Times New Roman"/>
                <a:cs typeface="Times New Roman"/>
              </a:rPr>
              <a:t>y S</a:t>
            </a:r>
            <a:r>
              <a:rPr sz="2000" spc="-15" dirty="0">
                <a:latin typeface="Times New Roman"/>
                <a:cs typeface="Times New Roman"/>
              </a:rPr>
              <a:t>ELECT</a:t>
            </a:r>
            <a:r>
              <a:rPr sz="2000" spc="20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media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400" spc="5" dirty="0" smtClean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</a:t>
            </a:r>
            <a:r>
              <a:rPr sz="2800" i="1" spc="-5" dirty="0" smtClean="0">
                <a:solidFill>
                  <a:srgbClr val="008F96"/>
                </a:solidFill>
                <a:latin typeface="Times New Roman"/>
                <a:cs typeface="Times New Roman"/>
              </a:rPr>
              <a:t>n</a:t>
            </a:r>
            <a:r>
              <a:rPr sz="2800" spc="-5" dirty="0" smtClean="0">
                <a:solidFill>
                  <a:srgbClr val="008F96"/>
                </a:solidFill>
                <a:latin typeface="Times New Roman"/>
                <a:cs typeface="Times New Roman"/>
              </a:rPr>
              <a:t>/</a:t>
            </a:r>
            <a:r>
              <a:rPr sz="2800" dirty="0" smtClean="0">
                <a:solidFill>
                  <a:srgbClr val="008F96"/>
                </a:solidFill>
                <a:latin typeface="Times New Roman"/>
                <a:cs typeface="Times New Roman"/>
              </a:rPr>
              <a:t>5</a:t>
            </a:r>
            <a:r>
              <a:rPr lang="en-US" sz="2400" spc="5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endParaRPr sz="2400" dirty="0">
              <a:solidFill>
                <a:srgbClr val="008F96"/>
              </a:solidFill>
              <a:latin typeface="Symbol"/>
              <a:cs typeface="Symbol"/>
            </a:endParaRPr>
          </a:p>
        </p:txBody>
      </p:sp>
      <p:sp>
        <p:nvSpPr>
          <p:cNvPr id="48" name="object 43"/>
          <p:cNvSpPr txBox="1"/>
          <p:nvPr/>
        </p:nvSpPr>
        <p:spPr>
          <a:xfrm>
            <a:off x="7708211" y="5862437"/>
            <a:ext cx="9245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15" dirty="0">
                <a:latin typeface="Times New Roman"/>
                <a:cs typeface="Times New Roman"/>
              </a:rPr>
              <a:t>greater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05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119063">
              <a:lnSpc>
                <a:spcPts val="2400"/>
              </a:lnSpc>
            </a:pPr>
            <a:r>
              <a:rPr spc="-20" dirty="0"/>
              <a:t>Analysis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7FCA907-F932-4236-B24D-B513FCF648EC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0624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2" y="0"/>
                </a:lnTo>
                <a:lnTo>
                  <a:pt x="73843" y="1194"/>
                </a:lnTo>
                <a:lnTo>
                  <a:pt x="35512" y="17585"/>
                </a:lnTo>
                <a:lnTo>
                  <a:pt x="9182" y="49157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59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169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222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276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0304" y="1741587"/>
            <a:ext cx="498207" cy="2553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329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399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0839" y="1741587"/>
            <a:ext cx="498207" cy="2553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83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1373" y="1741587"/>
            <a:ext cx="498207" cy="25538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6436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7800" y="2702409"/>
            <a:ext cx="3362139" cy="611866"/>
          </a:xfrm>
          <a:custGeom>
            <a:avLst/>
            <a:gdLst/>
            <a:ahLst/>
            <a:cxnLst/>
            <a:rect l="l" t="t" r="r" b="b"/>
            <a:pathLst>
              <a:path w="3352800" h="609600">
                <a:moveTo>
                  <a:pt x="3352800" y="101345"/>
                </a:moveTo>
                <a:lnTo>
                  <a:pt x="3343780" y="59757"/>
                </a:lnTo>
                <a:lnTo>
                  <a:pt x="3319412" y="26406"/>
                </a:lnTo>
                <a:lnTo>
                  <a:pt x="3283732" y="5327"/>
                </a:lnTo>
                <a:lnTo>
                  <a:pt x="101346" y="0"/>
                </a:lnTo>
                <a:lnTo>
                  <a:pt x="86817" y="1052"/>
                </a:lnTo>
                <a:lnTo>
                  <a:pt x="47525" y="15636"/>
                </a:lnTo>
                <a:lnTo>
                  <a:pt x="17816" y="44223"/>
                </a:lnTo>
                <a:lnTo>
                  <a:pt x="1726" y="82776"/>
                </a:lnTo>
                <a:lnTo>
                  <a:pt x="0" y="508253"/>
                </a:lnTo>
                <a:lnTo>
                  <a:pt x="1052" y="522782"/>
                </a:lnTo>
                <a:lnTo>
                  <a:pt x="15636" y="562073"/>
                </a:lnTo>
                <a:lnTo>
                  <a:pt x="44223" y="591783"/>
                </a:lnTo>
                <a:lnTo>
                  <a:pt x="82776" y="607873"/>
                </a:lnTo>
                <a:lnTo>
                  <a:pt x="3251453" y="609600"/>
                </a:lnTo>
                <a:lnTo>
                  <a:pt x="3265982" y="608547"/>
                </a:lnTo>
                <a:lnTo>
                  <a:pt x="3305273" y="593963"/>
                </a:lnTo>
                <a:lnTo>
                  <a:pt x="3334983" y="565376"/>
                </a:lnTo>
                <a:lnTo>
                  <a:pt x="3351073" y="526823"/>
                </a:lnTo>
                <a:lnTo>
                  <a:pt x="3352800" y="10134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8143" y="1741587"/>
            <a:ext cx="3501973" cy="25538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8166" y="1741587"/>
            <a:ext cx="3019811" cy="25538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64013" y="2832851"/>
            <a:ext cx="1840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1909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1909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1909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81909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9214" y="4710147"/>
            <a:ext cx="6591831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29"/>
              </a:lnSpc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leas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hal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grou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median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which 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lang="en-US" sz="2400" dirty="0" smtClean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</a:t>
            </a:r>
            <a:r>
              <a:rPr sz="2800" i="1" spc="-5" dirty="0" smtClean="0">
                <a:solidFill>
                  <a:srgbClr val="008F96"/>
                </a:solidFill>
                <a:latin typeface="Times New Roman"/>
                <a:cs typeface="Times New Roman"/>
              </a:rPr>
              <a:t>n</a:t>
            </a:r>
            <a:r>
              <a:rPr sz="2800" dirty="0" smtClean="0">
                <a:solidFill>
                  <a:srgbClr val="008F96"/>
                </a:solidFill>
                <a:latin typeface="Times New Roman"/>
                <a:cs typeface="Times New Roman"/>
              </a:rPr>
              <a:t>/</a:t>
            </a:r>
            <a:r>
              <a:rPr sz="2800" spc="-5" dirty="0" smtClean="0">
                <a:solidFill>
                  <a:srgbClr val="008F96"/>
                </a:solidFill>
                <a:latin typeface="Times New Roman"/>
                <a:cs typeface="Times New Roman"/>
              </a:rPr>
              <a:t>5</a:t>
            </a:r>
            <a:r>
              <a:rPr lang="en-US" sz="2400" dirty="0" smtClean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 </a:t>
            </a:r>
            <a:r>
              <a:rPr sz="2800" spc="-5" dirty="0" smtClean="0">
                <a:solidFill>
                  <a:srgbClr val="008F96"/>
                </a:solidFill>
                <a:latin typeface="Times New Roman"/>
                <a:cs typeface="Times New Roman"/>
              </a:rPr>
              <a:t>/</a:t>
            </a:r>
            <a:r>
              <a:rPr sz="2800" dirty="0" smtClean="0">
                <a:solidFill>
                  <a:srgbClr val="008F96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sz="2800" spc="-5" dirty="0" smtClean="0">
                <a:solidFill>
                  <a:srgbClr val="008F9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F96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</a:t>
            </a:r>
            <a:r>
              <a:rPr sz="2800" i="1" spc="-5" dirty="0" smtClean="0">
                <a:solidFill>
                  <a:srgbClr val="008F96"/>
                </a:solidFill>
                <a:latin typeface="Times New Roman"/>
                <a:cs typeface="Times New Roman"/>
              </a:rPr>
              <a:t>n</a:t>
            </a:r>
            <a:r>
              <a:rPr sz="2800" spc="-5" dirty="0" smtClean="0">
                <a:solidFill>
                  <a:srgbClr val="008F96"/>
                </a:solidFill>
                <a:latin typeface="Times New Roman"/>
                <a:cs typeface="Times New Roman"/>
              </a:rPr>
              <a:t>/1</a:t>
            </a:r>
            <a:r>
              <a:rPr sz="2800" dirty="0" smtClean="0">
                <a:solidFill>
                  <a:srgbClr val="008F96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sz="2800" spc="-5" dirty="0" smtClean="0">
                <a:solidFill>
                  <a:srgbClr val="008F96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medians.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4" name="object 33"/>
          <p:cNvSpPr/>
          <p:nvPr/>
        </p:nvSpPr>
        <p:spPr>
          <a:xfrm>
            <a:off x="8082873" y="506849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4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5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6"/>
          <p:cNvSpPr/>
          <p:nvPr/>
        </p:nvSpPr>
        <p:spPr>
          <a:xfrm>
            <a:off x="8082873" y="564212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7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8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9"/>
          <p:cNvSpPr/>
          <p:nvPr/>
        </p:nvSpPr>
        <p:spPr>
          <a:xfrm>
            <a:off x="8128225" y="5272705"/>
            <a:ext cx="86601" cy="344175"/>
          </a:xfrm>
          <a:custGeom>
            <a:avLst/>
            <a:gdLst/>
            <a:ahLst/>
            <a:cxnLst/>
            <a:rect l="l" t="t" r="r" b="b"/>
            <a:pathLst>
              <a:path w="86359" h="342900">
                <a:moveTo>
                  <a:pt x="86105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5" y="66212"/>
                </a:lnTo>
                <a:lnTo>
                  <a:pt x="28955" y="57150"/>
                </a:lnTo>
                <a:lnTo>
                  <a:pt x="57149" y="57150"/>
                </a:lnTo>
                <a:lnTo>
                  <a:pt x="57149" y="66547"/>
                </a:lnTo>
                <a:lnTo>
                  <a:pt x="86105" y="85344"/>
                </a:lnTo>
                <a:close/>
              </a:path>
              <a:path w="86359" h="342900">
                <a:moveTo>
                  <a:pt x="42672" y="57150"/>
                </a:moveTo>
                <a:lnTo>
                  <a:pt x="28955" y="57150"/>
                </a:lnTo>
                <a:lnTo>
                  <a:pt x="28955" y="66212"/>
                </a:lnTo>
                <a:lnTo>
                  <a:pt x="42672" y="57150"/>
                </a:lnTo>
                <a:close/>
              </a:path>
              <a:path w="86359" h="342900">
                <a:moveTo>
                  <a:pt x="57149" y="342900"/>
                </a:moveTo>
                <a:lnTo>
                  <a:pt x="57149" y="66547"/>
                </a:lnTo>
                <a:lnTo>
                  <a:pt x="42672" y="57150"/>
                </a:lnTo>
                <a:lnTo>
                  <a:pt x="28955" y="66212"/>
                </a:lnTo>
                <a:lnTo>
                  <a:pt x="28955" y="342900"/>
                </a:lnTo>
                <a:lnTo>
                  <a:pt x="57149" y="342900"/>
                </a:lnTo>
                <a:close/>
              </a:path>
              <a:path w="86359" h="342900">
                <a:moveTo>
                  <a:pt x="57149" y="66547"/>
                </a:moveTo>
                <a:lnTo>
                  <a:pt x="57149" y="57150"/>
                </a:lnTo>
                <a:lnTo>
                  <a:pt x="42672" y="57150"/>
                </a:lnTo>
                <a:lnTo>
                  <a:pt x="5714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0"/>
          <p:cNvSpPr txBox="1"/>
          <p:nvPr/>
        </p:nvSpPr>
        <p:spPr>
          <a:xfrm>
            <a:off x="7802201" y="4593112"/>
            <a:ext cx="7399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latin typeface="Times New Roman"/>
                <a:cs typeface="Times New Roman"/>
              </a:rPr>
              <a:t>lesser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43"/>
          <p:cNvSpPr txBox="1"/>
          <p:nvPr/>
        </p:nvSpPr>
        <p:spPr>
          <a:xfrm>
            <a:off x="7708211" y="5862437"/>
            <a:ext cx="9245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15" dirty="0">
                <a:latin typeface="Times New Roman"/>
                <a:cs typeface="Times New Roman"/>
              </a:rPr>
              <a:t>greater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24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0624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2" y="0"/>
                </a:lnTo>
                <a:lnTo>
                  <a:pt x="73843" y="1194"/>
                </a:lnTo>
                <a:lnTo>
                  <a:pt x="35512" y="17585"/>
                </a:lnTo>
                <a:lnTo>
                  <a:pt x="9182" y="49157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159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169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222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276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50304" y="1741587"/>
            <a:ext cx="498207" cy="2553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329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399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0839" y="1741587"/>
            <a:ext cx="498207" cy="2553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83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1373" y="1741587"/>
            <a:ext cx="498207" cy="25538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6436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8143" y="1741587"/>
            <a:ext cx="3501973" cy="25538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4212" y="1593401"/>
            <a:ext cx="3285727" cy="1720874"/>
          </a:xfrm>
          <a:custGeom>
            <a:avLst/>
            <a:gdLst/>
            <a:ahLst/>
            <a:cxnLst/>
            <a:rect l="l" t="t" r="r" b="b"/>
            <a:pathLst>
              <a:path w="3276600" h="1714500">
                <a:moveTo>
                  <a:pt x="3276600" y="1428750"/>
                </a:moveTo>
                <a:lnTo>
                  <a:pt x="3276600" y="285749"/>
                </a:lnTo>
                <a:lnTo>
                  <a:pt x="3275652" y="262325"/>
                </a:lnTo>
                <a:lnTo>
                  <a:pt x="3268290" y="217107"/>
                </a:lnTo>
                <a:lnTo>
                  <a:pt x="3254132" y="174557"/>
                </a:lnTo>
                <a:lnTo>
                  <a:pt x="3233768" y="135265"/>
                </a:lnTo>
                <a:lnTo>
                  <a:pt x="3207787" y="99820"/>
                </a:lnTo>
                <a:lnTo>
                  <a:pt x="3176779" y="68812"/>
                </a:lnTo>
                <a:lnTo>
                  <a:pt x="3141334" y="42831"/>
                </a:lnTo>
                <a:lnTo>
                  <a:pt x="3102042" y="22467"/>
                </a:lnTo>
                <a:lnTo>
                  <a:pt x="3059492" y="8309"/>
                </a:lnTo>
                <a:lnTo>
                  <a:pt x="3014274" y="947"/>
                </a:lnTo>
                <a:lnTo>
                  <a:pt x="2990850" y="0"/>
                </a:lnTo>
                <a:lnTo>
                  <a:pt x="285749" y="0"/>
                </a:lnTo>
                <a:lnTo>
                  <a:pt x="239419" y="3742"/>
                </a:lnTo>
                <a:lnTo>
                  <a:pt x="195462" y="14575"/>
                </a:lnTo>
                <a:lnTo>
                  <a:pt x="154467" y="31910"/>
                </a:lnTo>
                <a:lnTo>
                  <a:pt x="117024" y="55156"/>
                </a:lnTo>
                <a:lnTo>
                  <a:pt x="83724" y="83724"/>
                </a:lnTo>
                <a:lnTo>
                  <a:pt x="55156" y="117024"/>
                </a:lnTo>
                <a:lnTo>
                  <a:pt x="31910" y="154467"/>
                </a:lnTo>
                <a:lnTo>
                  <a:pt x="14575" y="195462"/>
                </a:lnTo>
                <a:lnTo>
                  <a:pt x="3742" y="239419"/>
                </a:lnTo>
                <a:lnTo>
                  <a:pt x="0" y="285750"/>
                </a:lnTo>
                <a:lnTo>
                  <a:pt x="0" y="1428750"/>
                </a:lnTo>
                <a:lnTo>
                  <a:pt x="3742" y="1475080"/>
                </a:lnTo>
                <a:lnTo>
                  <a:pt x="14575" y="1519037"/>
                </a:lnTo>
                <a:lnTo>
                  <a:pt x="31910" y="1560032"/>
                </a:lnTo>
                <a:lnTo>
                  <a:pt x="55156" y="1597474"/>
                </a:lnTo>
                <a:lnTo>
                  <a:pt x="83724" y="1630775"/>
                </a:lnTo>
                <a:lnTo>
                  <a:pt x="117024" y="1659343"/>
                </a:lnTo>
                <a:lnTo>
                  <a:pt x="154467" y="1682589"/>
                </a:lnTo>
                <a:lnTo>
                  <a:pt x="195462" y="1699924"/>
                </a:lnTo>
                <a:lnTo>
                  <a:pt x="239419" y="1710757"/>
                </a:lnTo>
                <a:lnTo>
                  <a:pt x="285750" y="1714500"/>
                </a:lnTo>
                <a:lnTo>
                  <a:pt x="2990850" y="1714500"/>
                </a:lnTo>
                <a:lnTo>
                  <a:pt x="3037180" y="1710757"/>
                </a:lnTo>
                <a:lnTo>
                  <a:pt x="3081137" y="1699924"/>
                </a:lnTo>
                <a:lnTo>
                  <a:pt x="3122132" y="1682589"/>
                </a:lnTo>
                <a:lnTo>
                  <a:pt x="3159574" y="1659343"/>
                </a:lnTo>
                <a:lnTo>
                  <a:pt x="3192875" y="1630775"/>
                </a:lnTo>
                <a:lnTo>
                  <a:pt x="3221443" y="1597474"/>
                </a:lnTo>
                <a:lnTo>
                  <a:pt x="3244689" y="1560032"/>
                </a:lnTo>
                <a:lnTo>
                  <a:pt x="3262024" y="1519037"/>
                </a:lnTo>
                <a:lnTo>
                  <a:pt x="3272857" y="1475080"/>
                </a:lnTo>
                <a:lnTo>
                  <a:pt x="3276600" y="142875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8166" y="1741587"/>
            <a:ext cx="3019811" cy="25538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64013" y="2832851"/>
            <a:ext cx="1840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1909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1909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1909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81909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(cont’d)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>
                <a:latin typeface="Times New Roman"/>
                <a:cs typeface="Times New Roman"/>
              </a:rPr>
              <a:t>Assum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Times New Roman"/>
                <a:cs typeface="Times New Roman"/>
              </a:rPr>
              <a:t> al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 element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Times New Roman"/>
                <a:cs typeface="Times New Roman"/>
              </a:rPr>
              <a:t> distinct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  <a:endParaRPr lang="en-US"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1F7C9F1-8005-4FF7-94AC-7F258CE876EE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9" name="object 39"/>
          <p:cNvSpPr txBox="1"/>
          <p:nvPr/>
        </p:nvSpPr>
        <p:spPr>
          <a:xfrm>
            <a:off x="769214" y="4710147"/>
            <a:ext cx="6591831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29"/>
              </a:lnSpc>
            </a:pP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5" dirty="0">
                <a:latin typeface="Times New Roman"/>
                <a:cs typeface="Times New Roman"/>
              </a:rPr>
              <a:t> leas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5" dirty="0">
                <a:latin typeface="Times New Roman"/>
                <a:cs typeface="Times New Roman"/>
              </a:rPr>
              <a:t> hal</a:t>
            </a:r>
            <a:r>
              <a:rPr lang="en-US" sz="2800" dirty="0">
                <a:latin typeface="Times New Roman"/>
                <a:cs typeface="Times New Roman"/>
              </a:rPr>
              <a:t>f</a:t>
            </a:r>
            <a:r>
              <a:rPr lang="en-US" sz="2800" spc="-5" dirty="0">
                <a:latin typeface="Times New Roman"/>
                <a:cs typeface="Times New Roman"/>
              </a:rPr>
              <a:t> th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grou</a:t>
            </a:r>
            <a:r>
              <a:rPr lang="en-US" sz="2800" dirty="0">
                <a:latin typeface="Times New Roman"/>
                <a:cs typeface="Times New Roman"/>
              </a:rPr>
              <a:t>p</a:t>
            </a:r>
            <a:r>
              <a:rPr lang="en-US" sz="2800" spc="-5" dirty="0">
                <a:latin typeface="Times New Roman"/>
                <a:cs typeface="Times New Roman"/>
              </a:rPr>
              <a:t> median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5" dirty="0">
                <a:latin typeface="Times New Roman"/>
                <a:cs typeface="Times New Roman"/>
              </a:rPr>
              <a:t> which i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leas</a:t>
            </a:r>
            <a:r>
              <a:rPr lang="en-US" sz="2800" dirty="0">
                <a:latin typeface="Times New Roman"/>
                <a:cs typeface="Times New Roman"/>
              </a:rPr>
              <a:t>t 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</a:t>
            </a:r>
            <a:r>
              <a:rPr lang="en-US" sz="2800" i="1" spc="-5" dirty="0">
                <a:solidFill>
                  <a:srgbClr val="008F96"/>
                </a:solidFill>
                <a:latin typeface="Times New Roman"/>
                <a:cs typeface="Times New Roman"/>
              </a:rPr>
              <a:t>n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</a:rPr>
              <a:t>/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5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 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/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</a:rPr>
              <a:t>=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</a:t>
            </a:r>
            <a:r>
              <a:rPr lang="en-US" sz="2800" i="1" spc="-5" dirty="0">
                <a:solidFill>
                  <a:srgbClr val="008F96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/1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grou</a:t>
            </a:r>
            <a:r>
              <a:rPr lang="en-US" sz="2800" dirty="0">
                <a:latin typeface="Times New Roman"/>
                <a:cs typeface="Times New Roman"/>
              </a:rPr>
              <a:t>p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medians.</a:t>
            </a:r>
            <a:endParaRPr lang="en-US" sz="2800" dirty="0">
              <a:latin typeface="Times New Roman"/>
              <a:cs typeface="Times New Roman"/>
            </a:endParaRPr>
          </a:p>
          <a:p>
            <a:pPr marL="226761" indent="-214021">
              <a:lnSpc>
                <a:spcPts val="3325"/>
              </a:lnSpc>
              <a:buClr>
                <a:srgbClr val="CC0000"/>
              </a:buClr>
              <a:buFont typeface="Times New Roman"/>
              <a:buChar char="•"/>
              <a:tabLst>
                <a:tab pos="226761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Therefore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leas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lang="en-US" sz="2800" dirty="0" smtClean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</a:t>
            </a:r>
            <a:r>
              <a:rPr sz="2800" spc="-31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</a:t>
            </a: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/1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5" name="object 33"/>
          <p:cNvSpPr/>
          <p:nvPr/>
        </p:nvSpPr>
        <p:spPr>
          <a:xfrm>
            <a:off x="8082873" y="506849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4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5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6"/>
          <p:cNvSpPr/>
          <p:nvPr/>
        </p:nvSpPr>
        <p:spPr>
          <a:xfrm>
            <a:off x="8082873" y="564212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7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9"/>
          <p:cNvSpPr/>
          <p:nvPr/>
        </p:nvSpPr>
        <p:spPr>
          <a:xfrm>
            <a:off x="8128225" y="5272705"/>
            <a:ext cx="86601" cy="344175"/>
          </a:xfrm>
          <a:custGeom>
            <a:avLst/>
            <a:gdLst/>
            <a:ahLst/>
            <a:cxnLst/>
            <a:rect l="l" t="t" r="r" b="b"/>
            <a:pathLst>
              <a:path w="86359" h="342900">
                <a:moveTo>
                  <a:pt x="86105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5" y="66212"/>
                </a:lnTo>
                <a:lnTo>
                  <a:pt x="28955" y="57150"/>
                </a:lnTo>
                <a:lnTo>
                  <a:pt x="57149" y="57150"/>
                </a:lnTo>
                <a:lnTo>
                  <a:pt x="57149" y="66547"/>
                </a:lnTo>
                <a:lnTo>
                  <a:pt x="86105" y="85344"/>
                </a:lnTo>
                <a:close/>
              </a:path>
              <a:path w="86359" h="342900">
                <a:moveTo>
                  <a:pt x="42672" y="57150"/>
                </a:moveTo>
                <a:lnTo>
                  <a:pt x="28955" y="57150"/>
                </a:lnTo>
                <a:lnTo>
                  <a:pt x="28955" y="66212"/>
                </a:lnTo>
                <a:lnTo>
                  <a:pt x="42672" y="57150"/>
                </a:lnTo>
                <a:close/>
              </a:path>
              <a:path w="86359" h="342900">
                <a:moveTo>
                  <a:pt x="57149" y="342900"/>
                </a:moveTo>
                <a:lnTo>
                  <a:pt x="57149" y="66547"/>
                </a:lnTo>
                <a:lnTo>
                  <a:pt x="42672" y="57150"/>
                </a:lnTo>
                <a:lnTo>
                  <a:pt x="28955" y="66212"/>
                </a:lnTo>
                <a:lnTo>
                  <a:pt x="28955" y="342900"/>
                </a:lnTo>
                <a:lnTo>
                  <a:pt x="57149" y="342900"/>
                </a:lnTo>
                <a:close/>
              </a:path>
              <a:path w="86359" h="342900">
                <a:moveTo>
                  <a:pt x="57149" y="66547"/>
                </a:moveTo>
                <a:lnTo>
                  <a:pt x="57149" y="57150"/>
                </a:lnTo>
                <a:lnTo>
                  <a:pt x="42672" y="57150"/>
                </a:lnTo>
                <a:lnTo>
                  <a:pt x="5714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0"/>
          <p:cNvSpPr txBox="1"/>
          <p:nvPr/>
        </p:nvSpPr>
        <p:spPr>
          <a:xfrm>
            <a:off x="7802201" y="4593112"/>
            <a:ext cx="7399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latin typeface="Times New Roman"/>
                <a:cs typeface="Times New Roman"/>
              </a:rPr>
              <a:t>lesser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43"/>
          <p:cNvSpPr txBox="1"/>
          <p:nvPr/>
        </p:nvSpPr>
        <p:spPr>
          <a:xfrm>
            <a:off x="7708211" y="5862437"/>
            <a:ext cx="9245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15" dirty="0">
                <a:latin typeface="Times New Roman"/>
                <a:cs typeface="Times New Roman"/>
              </a:rPr>
              <a:t>greater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endParaRPr lang="en-US" sz="3600" spc="-20" dirty="0" smtClean="0">
              <a:latin typeface="Times New Roman"/>
              <a:cs typeface="Times New Roman"/>
            </a:endParaRPr>
          </a:p>
          <a:p>
            <a:pPr marL="344488"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20" dirty="0" smtClean="0">
                <a:latin typeface="Times New Roman"/>
                <a:cs typeface="Times New Roman"/>
              </a:rPr>
              <a:t>Randomized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divide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20" dirty="0">
                <a:latin typeface="Times New Roman"/>
                <a:cs typeface="Times New Roman"/>
              </a:rPr>
              <a:t>and</a:t>
            </a:r>
            <a:r>
              <a:rPr lang="en-US" sz="3600" spc="-15" dirty="0">
                <a:latin typeface="Times New Roman"/>
                <a:cs typeface="Times New Roman"/>
              </a:rPr>
              <a:t> conquer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>
              <a:spcBef>
                <a:spcPts val="2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Analysis</a:t>
            </a:r>
            <a:r>
              <a:rPr lang="en-US" sz="3600" spc="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of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expected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time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 marR="521970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Worst-case</a:t>
            </a:r>
            <a:r>
              <a:rPr lang="en-US" sz="3600" spc="-10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linear-time order</a:t>
            </a:r>
            <a:r>
              <a:rPr lang="en-US" sz="3600" spc="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statistics</a:t>
            </a:r>
            <a:endParaRPr lang="en-US" sz="3600" dirty="0">
              <a:latin typeface="Times New Roman"/>
              <a:cs typeface="Times New Roman"/>
            </a:endParaRPr>
          </a:p>
          <a:p>
            <a:pPr marL="344488">
              <a:spcBef>
                <a:spcPts val="25"/>
              </a:spcBef>
              <a:buClr>
                <a:srgbClr val="CC0000"/>
              </a:buClr>
              <a:buFont typeface="Times New Roman"/>
              <a:buChar char="•"/>
              <a:tabLst>
                <a:tab pos="1346835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Analysis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718E32-DADF-4760-AB1E-CB106D3576CE}" type="datetime1">
              <a:rPr lang="en-US" smtClean="0"/>
              <a:t>11/2/2015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222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76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29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399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383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4368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59" h="2819400">
                <a:moveTo>
                  <a:pt x="530352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2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5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59" y="2819399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2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5816" y="2740650"/>
            <a:ext cx="4049850" cy="1720874"/>
          </a:xfrm>
          <a:custGeom>
            <a:avLst/>
            <a:gdLst/>
            <a:ahLst/>
            <a:cxnLst/>
            <a:rect l="l" t="t" r="r" b="b"/>
            <a:pathLst>
              <a:path w="4038600" h="1714500">
                <a:moveTo>
                  <a:pt x="4038600" y="1428749"/>
                </a:moveTo>
                <a:lnTo>
                  <a:pt x="4038600" y="285749"/>
                </a:lnTo>
                <a:lnTo>
                  <a:pt x="4037652" y="262325"/>
                </a:lnTo>
                <a:lnTo>
                  <a:pt x="4030290" y="217107"/>
                </a:lnTo>
                <a:lnTo>
                  <a:pt x="4016132" y="174557"/>
                </a:lnTo>
                <a:lnTo>
                  <a:pt x="3995768" y="135265"/>
                </a:lnTo>
                <a:lnTo>
                  <a:pt x="3969787" y="99820"/>
                </a:lnTo>
                <a:lnTo>
                  <a:pt x="3938779" y="68812"/>
                </a:lnTo>
                <a:lnTo>
                  <a:pt x="3903334" y="42831"/>
                </a:lnTo>
                <a:lnTo>
                  <a:pt x="3864042" y="22467"/>
                </a:lnTo>
                <a:lnTo>
                  <a:pt x="3821492" y="8309"/>
                </a:lnTo>
                <a:lnTo>
                  <a:pt x="3776274" y="947"/>
                </a:lnTo>
                <a:lnTo>
                  <a:pt x="3752850" y="0"/>
                </a:lnTo>
                <a:lnTo>
                  <a:pt x="285750" y="0"/>
                </a:lnTo>
                <a:lnTo>
                  <a:pt x="239419" y="3742"/>
                </a:lnTo>
                <a:lnTo>
                  <a:pt x="195462" y="14575"/>
                </a:lnTo>
                <a:lnTo>
                  <a:pt x="154467" y="31910"/>
                </a:lnTo>
                <a:lnTo>
                  <a:pt x="117024" y="55156"/>
                </a:lnTo>
                <a:lnTo>
                  <a:pt x="83724" y="83724"/>
                </a:lnTo>
                <a:lnTo>
                  <a:pt x="55156" y="117024"/>
                </a:lnTo>
                <a:lnTo>
                  <a:pt x="31910" y="154467"/>
                </a:lnTo>
                <a:lnTo>
                  <a:pt x="14575" y="195462"/>
                </a:lnTo>
                <a:lnTo>
                  <a:pt x="3742" y="239419"/>
                </a:lnTo>
                <a:lnTo>
                  <a:pt x="0" y="285750"/>
                </a:lnTo>
                <a:lnTo>
                  <a:pt x="0" y="1428750"/>
                </a:lnTo>
                <a:lnTo>
                  <a:pt x="3742" y="1475080"/>
                </a:lnTo>
                <a:lnTo>
                  <a:pt x="14575" y="1519037"/>
                </a:lnTo>
                <a:lnTo>
                  <a:pt x="31910" y="1560032"/>
                </a:lnTo>
                <a:lnTo>
                  <a:pt x="55156" y="1597474"/>
                </a:lnTo>
                <a:lnTo>
                  <a:pt x="83724" y="1630775"/>
                </a:lnTo>
                <a:lnTo>
                  <a:pt x="117024" y="1659343"/>
                </a:lnTo>
                <a:lnTo>
                  <a:pt x="154467" y="1682589"/>
                </a:lnTo>
                <a:lnTo>
                  <a:pt x="195462" y="1699924"/>
                </a:lnTo>
                <a:lnTo>
                  <a:pt x="239419" y="1710757"/>
                </a:lnTo>
                <a:lnTo>
                  <a:pt x="285750" y="1714500"/>
                </a:lnTo>
                <a:lnTo>
                  <a:pt x="3752850" y="1714499"/>
                </a:lnTo>
                <a:lnTo>
                  <a:pt x="3799180" y="1710757"/>
                </a:lnTo>
                <a:lnTo>
                  <a:pt x="3843137" y="1699924"/>
                </a:lnTo>
                <a:lnTo>
                  <a:pt x="3884132" y="1682589"/>
                </a:lnTo>
                <a:lnTo>
                  <a:pt x="3921574" y="1659343"/>
                </a:lnTo>
                <a:lnTo>
                  <a:pt x="3954875" y="1630775"/>
                </a:lnTo>
                <a:lnTo>
                  <a:pt x="3983443" y="1597474"/>
                </a:lnTo>
                <a:lnTo>
                  <a:pt x="4006689" y="1560032"/>
                </a:lnTo>
                <a:lnTo>
                  <a:pt x="4024024" y="1519037"/>
                </a:lnTo>
                <a:lnTo>
                  <a:pt x="4034857" y="1475080"/>
                </a:lnTo>
                <a:lnTo>
                  <a:pt x="4038600" y="14287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0624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2" y="0"/>
                </a:lnTo>
                <a:lnTo>
                  <a:pt x="73843" y="1194"/>
                </a:lnTo>
                <a:lnTo>
                  <a:pt x="35512" y="17585"/>
                </a:lnTo>
                <a:lnTo>
                  <a:pt x="9182" y="49157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159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5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5"/>
                </a:lnTo>
                <a:lnTo>
                  <a:pt x="494839" y="2801814"/>
                </a:lnTo>
                <a:lnTo>
                  <a:pt x="521169" y="2770242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1693" y="1593402"/>
            <a:ext cx="532339" cy="2829881"/>
          </a:xfrm>
          <a:custGeom>
            <a:avLst/>
            <a:gdLst/>
            <a:ahLst/>
            <a:cxnLst/>
            <a:rect l="l" t="t" r="r" b="b"/>
            <a:pathLst>
              <a:path w="530860" h="2819400">
                <a:moveTo>
                  <a:pt x="530351" y="88391"/>
                </a:moveTo>
                <a:lnTo>
                  <a:pt x="520172" y="47211"/>
                </a:lnTo>
                <a:lnTo>
                  <a:pt x="493084" y="16305"/>
                </a:lnTo>
                <a:lnTo>
                  <a:pt x="454268" y="852"/>
                </a:lnTo>
                <a:lnTo>
                  <a:pt x="88391" y="0"/>
                </a:lnTo>
                <a:lnTo>
                  <a:pt x="73843" y="1195"/>
                </a:lnTo>
                <a:lnTo>
                  <a:pt x="35512" y="17585"/>
                </a:lnTo>
                <a:lnTo>
                  <a:pt x="9182" y="49158"/>
                </a:lnTo>
                <a:lnTo>
                  <a:pt x="0" y="2731007"/>
                </a:lnTo>
                <a:lnTo>
                  <a:pt x="1194" y="2745556"/>
                </a:lnTo>
                <a:lnTo>
                  <a:pt x="17585" y="2783887"/>
                </a:lnTo>
                <a:lnTo>
                  <a:pt x="49157" y="2810217"/>
                </a:lnTo>
                <a:lnTo>
                  <a:pt x="441960" y="2819400"/>
                </a:lnTo>
                <a:lnTo>
                  <a:pt x="456508" y="2818204"/>
                </a:lnTo>
                <a:lnTo>
                  <a:pt x="494839" y="2801814"/>
                </a:lnTo>
                <a:lnTo>
                  <a:pt x="521169" y="2770241"/>
                </a:lnTo>
                <a:lnTo>
                  <a:pt x="530351" y="8839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8165" y="1741587"/>
            <a:ext cx="6381951" cy="2553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64013" y="2832851"/>
            <a:ext cx="1840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81909" y="177160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56693" y="1746368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1909" y="2345231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6693" y="231999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1909" y="291885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6693" y="2893617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1909" y="34924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7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6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56693" y="3467242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806" y="0"/>
                </a:moveTo>
                <a:lnTo>
                  <a:pt x="71625" y="8000"/>
                </a:lnTo>
                <a:lnTo>
                  <a:pt x="36562" y="29964"/>
                </a:lnTo>
                <a:lnTo>
                  <a:pt x="11669" y="62841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79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lnTo>
                  <a:pt x="227182" y="99932"/>
                </a:lnTo>
                <a:lnTo>
                  <a:pt x="214225" y="59676"/>
                </a:lnTo>
                <a:lnTo>
                  <a:pt x="188355" y="27605"/>
                </a:lnTo>
                <a:lnTo>
                  <a:pt x="152611" y="6728"/>
                </a:lnTo>
                <a:lnTo>
                  <a:pt x="1138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(cont’d)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>
                <a:latin typeface="Times New Roman"/>
                <a:cs typeface="Times New Roman"/>
              </a:rPr>
              <a:t>Assum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Times New Roman"/>
                <a:cs typeface="Times New Roman"/>
              </a:rPr>
              <a:t> al</a:t>
            </a:r>
            <a:r>
              <a:rPr lang="en-US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 element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ar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5" dirty="0">
                <a:latin typeface="Times New Roman"/>
                <a:cs typeface="Times New Roman"/>
              </a:rPr>
              <a:t> distinct</a:t>
            </a:r>
            <a:r>
              <a:rPr lang="en-US" spc="-5" dirty="0" smtClean="0">
                <a:latin typeface="Times New Roman"/>
                <a:cs typeface="Times New Roman"/>
              </a:rPr>
              <a:t>.</a:t>
            </a:r>
            <a:endParaRPr lang="en-US" dirty="0"/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80D26F3-6EE6-478C-BCF2-3832692CA459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6" name="object 36"/>
          <p:cNvSpPr txBox="1"/>
          <p:nvPr/>
        </p:nvSpPr>
        <p:spPr>
          <a:xfrm>
            <a:off x="769214" y="4710146"/>
            <a:ext cx="6591831" cy="1623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29"/>
              </a:lnSpc>
            </a:pP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5" dirty="0">
                <a:latin typeface="Times New Roman"/>
                <a:cs typeface="Times New Roman"/>
              </a:rPr>
              <a:t> leas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5" dirty="0">
                <a:latin typeface="Times New Roman"/>
                <a:cs typeface="Times New Roman"/>
              </a:rPr>
              <a:t> hal</a:t>
            </a:r>
            <a:r>
              <a:rPr lang="en-US" sz="2800" dirty="0">
                <a:latin typeface="Times New Roman"/>
                <a:cs typeface="Times New Roman"/>
              </a:rPr>
              <a:t>f</a:t>
            </a:r>
            <a:r>
              <a:rPr lang="en-US" sz="2800" spc="-5" dirty="0">
                <a:latin typeface="Times New Roman"/>
                <a:cs typeface="Times New Roman"/>
              </a:rPr>
              <a:t> th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grou</a:t>
            </a:r>
            <a:r>
              <a:rPr lang="en-US" sz="2800" dirty="0">
                <a:latin typeface="Times New Roman"/>
                <a:cs typeface="Times New Roman"/>
              </a:rPr>
              <a:t>p</a:t>
            </a:r>
            <a:r>
              <a:rPr lang="en-US" sz="2800" spc="-5" dirty="0">
                <a:latin typeface="Times New Roman"/>
                <a:cs typeface="Times New Roman"/>
              </a:rPr>
              <a:t> median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5" dirty="0">
                <a:latin typeface="Times New Roman"/>
                <a:cs typeface="Times New Roman"/>
              </a:rPr>
              <a:t> which i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leas</a:t>
            </a:r>
            <a:r>
              <a:rPr lang="en-US" sz="2800" dirty="0">
                <a:latin typeface="Times New Roman"/>
                <a:cs typeface="Times New Roman"/>
              </a:rPr>
              <a:t>t 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</a:t>
            </a:r>
            <a:r>
              <a:rPr lang="en-US" sz="2800" i="1" spc="-5" dirty="0">
                <a:solidFill>
                  <a:srgbClr val="008F96"/>
                </a:solidFill>
                <a:latin typeface="Times New Roman"/>
                <a:cs typeface="Times New Roman"/>
              </a:rPr>
              <a:t>n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</a:rPr>
              <a:t>/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5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 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/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</a:rPr>
              <a:t>=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</a:t>
            </a:r>
            <a:r>
              <a:rPr lang="en-US" sz="2800" i="1" spc="-5" dirty="0">
                <a:solidFill>
                  <a:srgbClr val="008F96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/1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lang="en-US" sz="2800" spc="-5" dirty="0">
                <a:solidFill>
                  <a:srgbClr val="008F96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grou</a:t>
            </a:r>
            <a:r>
              <a:rPr lang="en-US" sz="2800" dirty="0">
                <a:latin typeface="Times New Roman"/>
                <a:cs typeface="Times New Roman"/>
              </a:rPr>
              <a:t>p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medians.</a:t>
            </a:r>
            <a:endParaRPr lang="en-US" sz="2800" dirty="0">
              <a:latin typeface="Times New Roman"/>
              <a:cs typeface="Times New Roman"/>
            </a:endParaRPr>
          </a:p>
          <a:p>
            <a:pPr marL="226761" indent="-214021">
              <a:lnSpc>
                <a:spcPts val="3325"/>
              </a:lnSpc>
              <a:buClr>
                <a:srgbClr val="CC0000"/>
              </a:buClr>
              <a:buFont typeface="Times New Roman"/>
              <a:buChar char="•"/>
              <a:tabLst>
                <a:tab pos="226761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Therefore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5" dirty="0">
                <a:latin typeface="Times New Roman"/>
                <a:cs typeface="Times New Roman"/>
              </a:rPr>
              <a:t> leas</a:t>
            </a:r>
            <a:r>
              <a:rPr lang="en-US" sz="2800" dirty="0">
                <a:latin typeface="Times New Roman"/>
                <a:cs typeface="Times New Roman"/>
              </a:rPr>
              <a:t>t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</a:t>
            </a:r>
            <a:r>
              <a:rPr lang="en-US" sz="2800" spc="-3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/1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element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 marL="226761" indent="-214021">
              <a:spcBef>
                <a:spcPts val="5"/>
              </a:spcBef>
              <a:buClr>
                <a:srgbClr val="CC0000"/>
              </a:buClr>
              <a:buFont typeface="Times New Roman"/>
              <a:buChar char="•"/>
              <a:tabLst>
                <a:tab pos="227398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Similarly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leas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</a:t>
            </a:r>
            <a:r>
              <a:rPr lang="en-US" sz="2800" spc="-3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/1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element</a:t>
            </a:r>
            <a:r>
              <a:rPr sz="2800" dirty="0" smtClean="0">
                <a:latin typeface="Times New Roman"/>
                <a:cs typeface="Times New Roman"/>
              </a:rPr>
              <a:t>s</a:t>
            </a:r>
            <a:r>
              <a:rPr sz="2800" spc="-1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2" name="object 33"/>
          <p:cNvSpPr/>
          <p:nvPr/>
        </p:nvSpPr>
        <p:spPr>
          <a:xfrm>
            <a:off x="8082873" y="5068495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4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5"/>
          <p:cNvSpPr/>
          <p:nvPr/>
        </p:nvSpPr>
        <p:spPr>
          <a:xfrm>
            <a:off x="8056901" y="5043256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6"/>
          <p:cNvSpPr/>
          <p:nvPr/>
        </p:nvSpPr>
        <p:spPr>
          <a:xfrm>
            <a:off x="8082873" y="564212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105" y="114648"/>
                </a:moveTo>
                <a:lnTo>
                  <a:pt x="220129" y="72334"/>
                </a:lnTo>
                <a:lnTo>
                  <a:pt x="198226" y="37200"/>
                </a:lnTo>
                <a:lnTo>
                  <a:pt x="165435" y="12257"/>
                </a:lnTo>
                <a:lnTo>
                  <a:pt x="124797" y="518"/>
                </a:lnTo>
                <a:lnTo>
                  <a:pt x="113806" y="0"/>
                </a:lnTo>
                <a:lnTo>
                  <a:pt x="99143" y="926"/>
                </a:lnTo>
                <a:lnTo>
                  <a:pt x="58995" y="13920"/>
                </a:lnTo>
                <a:lnTo>
                  <a:pt x="26942" y="39916"/>
                </a:lnTo>
                <a:lnTo>
                  <a:pt x="6159" y="75696"/>
                </a:lnTo>
                <a:lnTo>
                  <a:pt x="0" y="103575"/>
                </a:lnTo>
                <a:lnTo>
                  <a:pt x="738" y="119783"/>
                </a:lnTo>
                <a:lnTo>
                  <a:pt x="12354" y="163080"/>
                </a:lnTo>
                <a:lnTo>
                  <a:pt x="35993" y="196902"/>
                </a:lnTo>
                <a:lnTo>
                  <a:pt x="68984" y="219341"/>
                </a:lnTo>
                <a:lnTo>
                  <a:pt x="108657" y="228486"/>
                </a:lnTo>
                <a:lnTo>
                  <a:pt x="124089" y="227625"/>
                </a:lnTo>
                <a:lnTo>
                  <a:pt x="165791" y="215240"/>
                </a:lnTo>
                <a:lnTo>
                  <a:pt x="198675" y="190377"/>
                </a:lnTo>
                <a:lnTo>
                  <a:pt x="220271" y="155894"/>
                </a:lnTo>
                <a:lnTo>
                  <a:pt x="228105" y="11464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7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098" y="114604"/>
                </a:moveTo>
                <a:lnTo>
                  <a:pt x="220119" y="72307"/>
                </a:lnTo>
                <a:lnTo>
                  <a:pt x="198208" y="37182"/>
                </a:lnTo>
                <a:lnTo>
                  <a:pt x="165406" y="12245"/>
                </a:lnTo>
                <a:lnTo>
                  <a:pt x="124756" y="515"/>
                </a:lnTo>
                <a:lnTo>
                  <a:pt x="113799" y="0"/>
                </a:lnTo>
                <a:lnTo>
                  <a:pt x="99289" y="926"/>
                </a:lnTo>
                <a:lnTo>
                  <a:pt x="59326" y="13920"/>
                </a:lnTo>
                <a:lnTo>
                  <a:pt x="27188" y="39917"/>
                </a:lnTo>
                <a:lnTo>
                  <a:pt x="6234" y="75697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close/>
              </a:path>
            </a:pathLst>
          </a:custGeom>
          <a:solidFill>
            <a:srgbClr val="008A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8"/>
          <p:cNvSpPr/>
          <p:nvPr/>
        </p:nvSpPr>
        <p:spPr>
          <a:xfrm>
            <a:off x="8056901" y="5616880"/>
            <a:ext cx="229237" cy="22945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3799" y="0"/>
                </a:moveTo>
                <a:lnTo>
                  <a:pt x="71932" y="8000"/>
                </a:lnTo>
                <a:lnTo>
                  <a:pt x="36855" y="29965"/>
                </a:lnTo>
                <a:lnTo>
                  <a:pt x="11800" y="62841"/>
                </a:lnTo>
                <a:lnTo>
                  <a:pt x="0" y="103575"/>
                </a:lnTo>
                <a:lnTo>
                  <a:pt x="748" y="119782"/>
                </a:lnTo>
                <a:lnTo>
                  <a:pt x="12492" y="163078"/>
                </a:lnTo>
                <a:lnTo>
                  <a:pt x="36283" y="196900"/>
                </a:lnTo>
                <a:lnTo>
                  <a:pt x="69296" y="219339"/>
                </a:lnTo>
                <a:lnTo>
                  <a:pt x="108704" y="228486"/>
                </a:lnTo>
                <a:lnTo>
                  <a:pt x="124128" y="227624"/>
                </a:lnTo>
                <a:lnTo>
                  <a:pt x="165813" y="215234"/>
                </a:lnTo>
                <a:lnTo>
                  <a:pt x="198688" y="190361"/>
                </a:lnTo>
                <a:lnTo>
                  <a:pt x="220276" y="155864"/>
                </a:lnTo>
                <a:lnTo>
                  <a:pt x="228098" y="114604"/>
                </a:lnTo>
                <a:lnTo>
                  <a:pt x="227174" y="99894"/>
                </a:lnTo>
                <a:lnTo>
                  <a:pt x="214213" y="59653"/>
                </a:lnTo>
                <a:lnTo>
                  <a:pt x="188334" y="27588"/>
                </a:lnTo>
                <a:lnTo>
                  <a:pt x="152578" y="6719"/>
                </a:lnTo>
                <a:lnTo>
                  <a:pt x="1137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9"/>
          <p:cNvSpPr/>
          <p:nvPr/>
        </p:nvSpPr>
        <p:spPr>
          <a:xfrm>
            <a:off x="8128225" y="5272705"/>
            <a:ext cx="86601" cy="344175"/>
          </a:xfrm>
          <a:custGeom>
            <a:avLst/>
            <a:gdLst/>
            <a:ahLst/>
            <a:cxnLst/>
            <a:rect l="l" t="t" r="r" b="b"/>
            <a:pathLst>
              <a:path w="86359" h="342900">
                <a:moveTo>
                  <a:pt x="86105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5" y="66212"/>
                </a:lnTo>
                <a:lnTo>
                  <a:pt x="28955" y="57150"/>
                </a:lnTo>
                <a:lnTo>
                  <a:pt x="57149" y="57150"/>
                </a:lnTo>
                <a:lnTo>
                  <a:pt x="57149" y="66547"/>
                </a:lnTo>
                <a:lnTo>
                  <a:pt x="86105" y="85344"/>
                </a:lnTo>
                <a:close/>
              </a:path>
              <a:path w="86359" h="342900">
                <a:moveTo>
                  <a:pt x="42672" y="57150"/>
                </a:moveTo>
                <a:lnTo>
                  <a:pt x="28955" y="57150"/>
                </a:lnTo>
                <a:lnTo>
                  <a:pt x="28955" y="66212"/>
                </a:lnTo>
                <a:lnTo>
                  <a:pt x="42672" y="57150"/>
                </a:lnTo>
                <a:close/>
              </a:path>
              <a:path w="86359" h="342900">
                <a:moveTo>
                  <a:pt x="57149" y="342900"/>
                </a:moveTo>
                <a:lnTo>
                  <a:pt x="57149" y="66547"/>
                </a:lnTo>
                <a:lnTo>
                  <a:pt x="42672" y="57150"/>
                </a:lnTo>
                <a:lnTo>
                  <a:pt x="28955" y="66212"/>
                </a:lnTo>
                <a:lnTo>
                  <a:pt x="28955" y="342900"/>
                </a:lnTo>
                <a:lnTo>
                  <a:pt x="57149" y="342900"/>
                </a:lnTo>
                <a:close/>
              </a:path>
              <a:path w="86359" h="342900">
                <a:moveTo>
                  <a:pt x="57149" y="66547"/>
                </a:moveTo>
                <a:lnTo>
                  <a:pt x="57149" y="57150"/>
                </a:lnTo>
                <a:lnTo>
                  <a:pt x="42672" y="57150"/>
                </a:lnTo>
                <a:lnTo>
                  <a:pt x="57149" y="66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0"/>
          <p:cNvSpPr txBox="1"/>
          <p:nvPr/>
        </p:nvSpPr>
        <p:spPr>
          <a:xfrm>
            <a:off x="7802201" y="4593112"/>
            <a:ext cx="7399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dirty="0">
                <a:latin typeface="Times New Roman"/>
                <a:cs typeface="Times New Roman"/>
              </a:rPr>
              <a:t>lesser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43"/>
          <p:cNvSpPr txBox="1"/>
          <p:nvPr/>
        </p:nvSpPr>
        <p:spPr>
          <a:xfrm>
            <a:off x="7708211" y="5862437"/>
            <a:ext cx="9245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15" dirty="0">
                <a:latin typeface="Times New Roman"/>
                <a:cs typeface="Times New Roman"/>
              </a:rPr>
              <a:t>greater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61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5" dirty="0"/>
              <a:t>Minor</a:t>
            </a:r>
            <a:r>
              <a:rPr spc="-5" dirty="0"/>
              <a:t> </a:t>
            </a:r>
            <a:r>
              <a:rPr lang="en-US" spc="-20" dirty="0"/>
              <a:t>S</a:t>
            </a:r>
            <a:r>
              <a:rPr spc="-20" dirty="0" smtClean="0"/>
              <a:t>implification</a:t>
            </a:r>
            <a:endParaRPr spc="-2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94A8CFA-DA1F-47E5-B6BE-2EB4FA5C997F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060340" y="1513319"/>
            <a:ext cx="6985990" cy="4502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50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 </a:t>
            </a:r>
            <a:r>
              <a:rPr sz="3200" spc="-20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</a:t>
            </a:r>
            <a:r>
              <a:rPr lang="en-US" sz="3200" spc="-3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</a:t>
            </a:r>
            <a:r>
              <a:rPr lang="en-US"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en-US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/1</a:t>
            </a: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lang="en-US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238863" marR="5096" indent="-226124">
              <a:lnSpc>
                <a:spcPct val="89800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Therefore, </a:t>
            </a: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50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ELEC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191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Step</a:t>
            </a:r>
            <a:r>
              <a:rPr sz="3200" dirty="0">
                <a:latin typeface="Times New Roman"/>
                <a:cs typeface="Times New Roman"/>
              </a:rPr>
              <a:t> 4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executed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recursively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3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elements.</a:t>
            </a:r>
            <a:endParaRPr sz="3200" dirty="0">
              <a:latin typeface="Times New Roman"/>
              <a:cs typeface="Times New Roman"/>
            </a:endParaRPr>
          </a:p>
          <a:p>
            <a:pPr marL="238863" marR="626140" indent="-226124">
              <a:lnSpc>
                <a:spcPts val="3461"/>
              </a:lnSpc>
              <a:spcBef>
                <a:spcPts val="1139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dirty="0">
                <a:latin typeface="Times New Roman"/>
                <a:cs typeface="Times New Roman"/>
              </a:rPr>
              <a:t>Thus,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recurrence</a:t>
            </a:r>
            <a:r>
              <a:rPr sz="3200" dirty="0">
                <a:latin typeface="Times New Roman"/>
                <a:cs typeface="Times New Roman"/>
              </a:rPr>
              <a:t> 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 can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Step</a:t>
            </a:r>
            <a:r>
              <a:rPr sz="3200" dirty="0">
                <a:latin typeface="Times New Roman"/>
                <a:cs typeface="Times New Roman"/>
              </a:rPr>
              <a:t> 4 </a:t>
            </a:r>
            <a:r>
              <a:rPr sz="3200" spc="-15" dirty="0">
                <a:latin typeface="Times New Roman"/>
                <a:cs typeface="Times New Roman"/>
              </a:rPr>
              <a:t>takes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/4)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worst </a:t>
            </a:r>
            <a:r>
              <a:rPr sz="3200" spc="-15" dirty="0">
                <a:latin typeface="Times New Roman"/>
                <a:cs typeface="Times New Roman"/>
              </a:rPr>
              <a:t>case.</a:t>
            </a:r>
            <a:endParaRPr sz="3200" dirty="0">
              <a:latin typeface="Times New Roman"/>
              <a:cs typeface="Times New Roman"/>
            </a:endParaRPr>
          </a:p>
          <a:p>
            <a:pPr marL="238863" marR="182810" indent="-226124">
              <a:lnSpc>
                <a:spcPts val="3531"/>
              </a:lnSpc>
              <a:spcBef>
                <a:spcPts val="1093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5" dirty="0">
                <a:latin typeface="Times New Roman"/>
                <a:cs typeface="Times New Roman"/>
              </a:rPr>
              <a:t>Fo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7A77"/>
                </a:solidFill>
                <a:latin typeface="Times New Roman"/>
                <a:cs typeface="Times New Roman"/>
              </a:rPr>
              <a:t>n </a:t>
            </a:r>
            <a:r>
              <a:rPr sz="3200" spc="-20" dirty="0">
                <a:solidFill>
                  <a:srgbClr val="007A77"/>
                </a:solidFill>
                <a:latin typeface="Times New Roman"/>
                <a:cs typeface="Times New Roman"/>
              </a:rPr>
              <a:t>&lt;</a:t>
            </a:r>
            <a:r>
              <a:rPr sz="3200" spc="-10" dirty="0">
                <a:solidFill>
                  <a:srgbClr val="007A7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7A77"/>
                </a:solidFill>
                <a:latin typeface="Times New Roman"/>
                <a:cs typeface="Times New Roman"/>
              </a:rPr>
              <a:t>50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e know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worst-case</a:t>
            </a:r>
            <a:r>
              <a:rPr sz="3200" spc="-15" dirty="0">
                <a:latin typeface="Times New Roman"/>
                <a:cs typeface="Times New Roman"/>
              </a:rPr>
              <a:t> 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7A7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7A7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7A7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7A7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7A7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7A7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7A7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7A7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7A77"/>
                </a:solidFill>
                <a:latin typeface="Times New Roman"/>
                <a:cs typeface="Times New Roman"/>
              </a:rPr>
              <a:t>(1)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5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47379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30" dirty="0"/>
              <a:t>Developin</a:t>
            </a:r>
            <a:r>
              <a:rPr spc="-25" dirty="0"/>
              <a:t>g</a:t>
            </a:r>
            <a:r>
              <a:rPr spc="10" dirty="0"/>
              <a:t> </a:t>
            </a:r>
            <a:r>
              <a:rPr spc="-25" dirty="0"/>
              <a:t>th</a:t>
            </a:r>
            <a:r>
              <a:rPr spc="-20" dirty="0"/>
              <a:t>e</a:t>
            </a:r>
            <a:r>
              <a:rPr spc="-5" dirty="0"/>
              <a:t> </a:t>
            </a:r>
            <a:r>
              <a:rPr lang="en-US" spc="-25" dirty="0"/>
              <a:t>R</a:t>
            </a:r>
            <a:r>
              <a:rPr spc="-25" dirty="0" smtClean="0"/>
              <a:t>ecurrence</a:t>
            </a:r>
            <a:endParaRPr spc="-25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D7645BEE-75FE-4C0B-A084-B1B9207DA328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290830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4494" y="3687097"/>
            <a:ext cx="6456836" cy="229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115"/>
              </a:lnSpc>
              <a:tabLst>
                <a:tab pos="768821" algn="l"/>
              </a:tabLst>
            </a:pPr>
            <a:r>
              <a:rPr sz="2800" dirty="0">
                <a:solidFill>
                  <a:srgbClr val="CC0000"/>
                </a:solidFill>
                <a:latin typeface="Times New Roman"/>
                <a:cs typeface="Times New Roman"/>
              </a:rPr>
              <a:t>4.</a:t>
            </a:r>
            <a:r>
              <a:rPr sz="2800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	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k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dirty="0">
                <a:latin typeface="Times New Roman"/>
                <a:cs typeface="Times New Roman"/>
              </a:rPr>
              <a:t>n </a:t>
            </a:r>
            <a:r>
              <a:rPr sz="2800" b="1" spc="-5" dirty="0">
                <a:latin typeface="Times New Roman"/>
                <a:cs typeface="Times New Roman"/>
              </a:rPr>
              <a:t>retur</a:t>
            </a:r>
            <a:r>
              <a:rPr sz="2800" b="1" dirty="0">
                <a:latin typeface="Times New Roman"/>
                <a:cs typeface="Times New Roman"/>
              </a:rPr>
              <a:t>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372627">
              <a:lnSpc>
                <a:spcPts val="2864"/>
              </a:lnSpc>
              <a:tabLst>
                <a:tab pos="13217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elsei</a:t>
            </a:r>
            <a:r>
              <a:rPr sz="2800" b="1" dirty="0">
                <a:latin typeface="Times New Roman"/>
                <a:cs typeface="Times New Roman"/>
              </a:rPr>
              <a:t>f	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&lt;</a:t>
            </a:r>
            <a:r>
              <a:rPr sz="28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1629365" marR="5096" indent="-739520">
              <a:lnSpc>
                <a:spcPts val="2869"/>
              </a:lnSpc>
              <a:spcBef>
                <a:spcPts val="261"/>
              </a:spcBef>
            </a:pPr>
            <a:r>
              <a:rPr sz="2800" b="1" dirty="0">
                <a:latin typeface="Times New Roman"/>
                <a:cs typeface="Times New Roman"/>
              </a:rPr>
              <a:t>then</a:t>
            </a:r>
            <a:r>
              <a:rPr sz="2800" b="1" spc="-196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recursivel</a:t>
            </a:r>
            <a:r>
              <a:rPr sz="2800" dirty="0">
                <a:latin typeface="Times New Roman"/>
                <a:cs typeface="Times New Roman"/>
              </a:rPr>
              <a:t>y 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ELECT</a:t>
            </a:r>
            <a:r>
              <a:rPr sz="2000" spc="19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176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th </a:t>
            </a:r>
            <a:r>
              <a:rPr sz="2800" spc="-5" dirty="0">
                <a:latin typeface="Times New Roman"/>
                <a:cs typeface="Times New Roman"/>
              </a:rPr>
              <a:t>smalles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elemen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</a:t>
            </a:r>
            <a:endParaRPr sz="2800">
              <a:latin typeface="Times New Roman"/>
              <a:cs typeface="Times New Roman"/>
            </a:endParaRPr>
          </a:p>
          <a:p>
            <a:pPr marL="1628728" marR="5096" indent="-739520">
              <a:lnSpc>
                <a:spcPts val="2869"/>
              </a:lnSpc>
              <a:spcBef>
                <a:spcPts val="5"/>
              </a:spcBef>
              <a:tabLst>
                <a:tab pos="1628728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els</a:t>
            </a:r>
            <a:r>
              <a:rPr sz="2800" b="1" dirty="0">
                <a:latin typeface="Times New Roman"/>
                <a:cs typeface="Times New Roman"/>
              </a:rPr>
              <a:t>e	</a:t>
            </a:r>
            <a:r>
              <a:rPr sz="2800" spc="-5" dirty="0">
                <a:latin typeface="Times New Roman"/>
                <a:cs typeface="Times New Roman"/>
              </a:rPr>
              <a:t>recursivel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ELECT</a:t>
            </a:r>
            <a:r>
              <a:rPr sz="2000" spc="19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i–k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th smalles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elemen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uppe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part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4469" y="1130694"/>
            <a:ext cx="6783498" cy="2569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ELEC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351607" marR="30574" indent="-338867">
              <a:lnSpc>
                <a:spcPts val="3029"/>
              </a:lnSpc>
              <a:spcBef>
                <a:spcPts val="401"/>
              </a:spcBef>
              <a:buClr>
                <a:srgbClr val="CC0000"/>
              </a:buClr>
              <a:buFont typeface="Times New Roman"/>
              <a:buAutoNum type="arabicPeriod"/>
              <a:tabLst>
                <a:tab pos="352244" algn="l"/>
                <a:tab pos="6091967" algn="l"/>
              </a:tabLst>
            </a:pPr>
            <a:r>
              <a:rPr sz="2800" spc="-5" dirty="0">
                <a:latin typeface="Times New Roman"/>
                <a:cs typeface="Times New Roman"/>
              </a:rPr>
              <a:t>Divid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Find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media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Times New Roman"/>
                <a:cs typeface="Times New Roman"/>
              </a:rPr>
              <a:t>-elemen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grou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 b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rote.</a:t>
            </a:r>
            <a:endParaRPr sz="2800" dirty="0">
              <a:latin typeface="Times New Roman"/>
              <a:cs typeface="Times New Roman"/>
            </a:endParaRPr>
          </a:p>
          <a:p>
            <a:pPr marL="351607" indent="-338867">
              <a:lnSpc>
                <a:spcPts val="3180"/>
              </a:lnSpc>
              <a:spcBef>
                <a:spcPts val="10"/>
              </a:spcBef>
              <a:buClr>
                <a:srgbClr val="CC0000"/>
              </a:buClr>
              <a:buFont typeface="Times New Roman"/>
              <a:buAutoNum type="arabicPeriod"/>
              <a:tabLst>
                <a:tab pos="352244" algn="l"/>
              </a:tabLst>
            </a:pPr>
            <a:r>
              <a:rPr sz="2800" spc="-5" dirty="0">
                <a:latin typeface="Times New Roman"/>
                <a:cs typeface="Times New Roman"/>
              </a:rPr>
              <a:t>Recursivel</a:t>
            </a:r>
            <a:r>
              <a:rPr sz="2800" dirty="0">
                <a:latin typeface="Times New Roman"/>
                <a:cs typeface="Times New Roman"/>
              </a:rPr>
              <a:t>y S</a:t>
            </a:r>
            <a:r>
              <a:rPr sz="2000" spc="-15" dirty="0">
                <a:latin typeface="Times New Roman"/>
                <a:cs typeface="Times New Roman"/>
              </a:rPr>
              <a:t>ELECT</a:t>
            </a:r>
            <a:r>
              <a:rPr sz="2000" spc="20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media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  <a:sym typeface="Symbol"/>
              </a:rPr>
              <a:t></a:t>
            </a:r>
            <a:r>
              <a:rPr lang="en-US"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lang="en-US"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lang="en-US" sz="2400" spc="5" dirty="0">
                <a:latin typeface="Times New Roman"/>
                <a:cs typeface="Times New Roman"/>
                <a:sym typeface="Symbol"/>
              </a:rPr>
              <a:t></a:t>
            </a:r>
            <a:endParaRPr lang="en-US" sz="2400" dirty="0">
              <a:latin typeface="Symbol"/>
              <a:cs typeface="Symbol"/>
            </a:endParaRPr>
          </a:p>
          <a:p>
            <a:pPr marL="351607">
              <a:lnSpc>
                <a:spcPts val="3180"/>
              </a:lnSpc>
            </a:pPr>
            <a:r>
              <a:rPr sz="2800" spc="-5" dirty="0" smtClean="0">
                <a:latin typeface="Times New Roman"/>
                <a:cs typeface="Times New Roman"/>
              </a:rPr>
              <a:t>grou</a:t>
            </a:r>
            <a:r>
              <a:rPr sz="2800" dirty="0" smtClean="0">
                <a:latin typeface="Times New Roman"/>
                <a:cs typeface="Times New Roman"/>
              </a:rPr>
              <a:t>p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median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pivot.</a:t>
            </a:r>
            <a:endParaRPr sz="2800" dirty="0">
              <a:latin typeface="Times New Roman"/>
              <a:cs typeface="Times New Roman"/>
            </a:endParaRPr>
          </a:p>
          <a:p>
            <a:pPr marL="351607" indent="-338867">
              <a:lnSpc>
                <a:spcPts val="3355"/>
              </a:lnSpc>
              <a:buClr>
                <a:srgbClr val="CC0000"/>
              </a:buClr>
              <a:buFont typeface="Times New Roman"/>
              <a:buAutoNum type="arabicPeriod" startAt="3"/>
              <a:tabLst>
                <a:tab pos="352244" algn="l"/>
                <a:tab pos="4519292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aroun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pivo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rank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8060" y="1151861"/>
            <a:ext cx="64122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7A7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7A7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7A77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7A7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738" y="1595089"/>
            <a:ext cx="993359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599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8215" y="1666983"/>
            <a:ext cx="228600" cy="688349"/>
          </a:xfrm>
          <a:custGeom>
            <a:avLst/>
            <a:gdLst/>
            <a:ahLst/>
            <a:cxnLst/>
            <a:rect l="l" t="t" r="r" b="b"/>
            <a:pathLst>
              <a:path w="227964" h="685800">
                <a:moveTo>
                  <a:pt x="227426" y="0"/>
                </a:moveTo>
                <a:lnTo>
                  <a:pt x="175138" y="6220"/>
                </a:lnTo>
                <a:lnTo>
                  <a:pt x="135532" y="22945"/>
                </a:lnTo>
                <a:lnTo>
                  <a:pt x="113132" y="56556"/>
                </a:lnTo>
                <a:lnTo>
                  <a:pt x="113126" y="285750"/>
                </a:lnTo>
                <a:lnTo>
                  <a:pt x="111651" y="294886"/>
                </a:lnTo>
                <a:lnTo>
                  <a:pt x="80076" y="325847"/>
                </a:lnTo>
                <a:lnTo>
                  <a:pt x="35843" y="339812"/>
                </a:lnTo>
                <a:lnTo>
                  <a:pt x="0" y="342897"/>
                </a:lnTo>
                <a:lnTo>
                  <a:pt x="18287" y="343636"/>
                </a:lnTo>
                <a:lnTo>
                  <a:pt x="66749" y="353840"/>
                </a:lnTo>
                <a:lnTo>
                  <a:pt x="100537" y="373703"/>
                </a:lnTo>
                <a:lnTo>
                  <a:pt x="113126" y="628650"/>
                </a:lnTo>
                <a:lnTo>
                  <a:pt x="114601" y="637786"/>
                </a:lnTo>
                <a:lnTo>
                  <a:pt x="146176" y="668747"/>
                </a:lnTo>
                <a:lnTo>
                  <a:pt x="190410" y="682712"/>
                </a:lnTo>
                <a:lnTo>
                  <a:pt x="207848" y="684957"/>
                </a:lnTo>
                <a:lnTo>
                  <a:pt x="226253" y="68579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6687" y="2512889"/>
            <a:ext cx="228600" cy="688349"/>
          </a:xfrm>
          <a:custGeom>
            <a:avLst/>
            <a:gdLst/>
            <a:ahLst/>
            <a:cxnLst/>
            <a:rect l="l" t="t" r="r" b="b"/>
            <a:pathLst>
              <a:path w="227964" h="685800">
                <a:moveTo>
                  <a:pt x="227426" y="0"/>
                </a:moveTo>
                <a:lnTo>
                  <a:pt x="175138" y="6363"/>
                </a:lnTo>
                <a:lnTo>
                  <a:pt x="135532" y="23273"/>
                </a:lnTo>
                <a:lnTo>
                  <a:pt x="113132" y="56570"/>
                </a:lnTo>
                <a:lnTo>
                  <a:pt x="113126" y="285750"/>
                </a:lnTo>
                <a:lnTo>
                  <a:pt x="111651" y="294886"/>
                </a:lnTo>
                <a:lnTo>
                  <a:pt x="80076" y="325847"/>
                </a:lnTo>
                <a:lnTo>
                  <a:pt x="35843" y="339812"/>
                </a:lnTo>
                <a:lnTo>
                  <a:pt x="0" y="342897"/>
                </a:lnTo>
                <a:lnTo>
                  <a:pt x="18287" y="343657"/>
                </a:lnTo>
                <a:lnTo>
                  <a:pt x="66749" y="354060"/>
                </a:lnTo>
                <a:lnTo>
                  <a:pt x="100537" y="374038"/>
                </a:lnTo>
                <a:lnTo>
                  <a:pt x="113126" y="628650"/>
                </a:lnTo>
                <a:lnTo>
                  <a:pt x="114601" y="637786"/>
                </a:lnTo>
                <a:lnTo>
                  <a:pt x="146176" y="668747"/>
                </a:lnTo>
                <a:lnTo>
                  <a:pt x="190409" y="682712"/>
                </a:lnTo>
                <a:lnTo>
                  <a:pt x="207848" y="684957"/>
                </a:lnTo>
                <a:lnTo>
                  <a:pt x="226253" y="68579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2625" y="3692795"/>
            <a:ext cx="222232" cy="2141532"/>
          </a:xfrm>
          <a:custGeom>
            <a:avLst/>
            <a:gdLst/>
            <a:ahLst/>
            <a:cxnLst/>
            <a:rect l="l" t="t" r="r" b="b"/>
            <a:pathLst>
              <a:path w="221614" h="2133600">
                <a:moveTo>
                  <a:pt x="221504" y="0"/>
                </a:moveTo>
                <a:lnTo>
                  <a:pt x="178515" y="12922"/>
                </a:lnTo>
                <a:lnTo>
                  <a:pt x="143007" y="48335"/>
                </a:lnTo>
                <a:lnTo>
                  <a:pt x="123238" y="86629"/>
                </a:lnTo>
                <a:lnTo>
                  <a:pt x="110873" y="132624"/>
                </a:lnTo>
                <a:lnTo>
                  <a:pt x="107204" y="889253"/>
                </a:lnTo>
                <a:lnTo>
                  <a:pt x="106658" y="906649"/>
                </a:lnTo>
                <a:lnTo>
                  <a:pt x="98880" y="955736"/>
                </a:lnTo>
                <a:lnTo>
                  <a:pt x="82956" y="998463"/>
                </a:lnTo>
                <a:lnTo>
                  <a:pt x="60254" y="1032628"/>
                </a:lnTo>
                <a:lnTo>
                  <a:pt x="21811" y="1061056"/>
                </a:lnTo>
                <a:lnTo>
                  <a:pt x="0" y="1066462"/>
                </a:lnTo>
                <a:lnTo>
                  <a:pt x="10232" y="1067395"/>
                </a:lnTo>
                <a:lnTo>
                  <a:pt x="48760" y="1087190"/>
                </a:lnTo>
                <a:lnTo>
                  <a:pt x="73365" y="1116601"/>
                </a:lnTo>
                <a:lnTo>
                  <a:pt x="92402" y="1156032"/>
                </a:lnTo>
                <a:lnTo>
                  <a:pt x="104169" y="1203267"/>
                </a:lnTo>
                <a:lnTo>
                  <a:pt x="107204" y="1956053"/>
                </a:lnTo>
                <a:lnTo>
                  <a:pt x="107750" y="1973448"/>
                </a:lnTo>
                <a:lnTo>
                  <a:pt x="115528" y="2022536"/>
                </a:lnTo>
                <a:lnTo>
                  <a:pt x="131452" y="2065263"/>
                </a:lnTo>
                <a:lnTo>
                  <a:pt x="154154" y="2099428"/>
                </a:lnTo>
                <a:lnTo>
                  <a:pt x="192597" y="2127856"/>
                </a:lnTo>
                <a:lnTo>
                  <a:pt x="203329" y="2131361"/>
                </a:lnTo>
                <a:lnTo>
                  <a:pt x="214408" y="21332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3078" y="1842148"/>
            <a:ext cx="70681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solidFill>
                  <a:srgbClr val="007A7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7A7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7A77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7A7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652" y="2689183"/>
            <a:ext cx="919494" cy="964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7A7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7A7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7A77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7A77"/>
                </a:solidFill>
                <a:latin typeface="Times New Roman"/>
                <a:cs typeface="Times New Roman"/>
              </a:rPr>
              <a:t>/5)</a:t>
            </a:r>
            <a:endParaRPr sz="2800" dirty="0">
              <a:latin typeface="Times New Roman"/>
              <a:cs typeface="Times New Roman"/>
            </a:endParaRPr>
          </a:p>
          <a:p>
            <a:pPr marL="224849">
              <a:spcBef>
                <a:spcPts val="828"/>
              </a:spcBef>
            </a:pPr>
            <a:r>
              <a:rPr sz="2800" spc="-5" dirty="0">
                <a:solidFill>
                  <a:srgbClr val="007A77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007A7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7A77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7A7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589" y="4594126"/>
            <a:ext cx="109778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dirty="0">
                <a:solidFill>
                  <a:srgbClr val="007A7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7A77"/>
                </a:solidFill>
                <a:latin typeface="Times New Roman"/>
                <a:cs typeface="Times New Roman"/>
              </a:rPr>
              <a:t>(3</a:t>
            </a:r>
            <a:r>
              <a:rPr sz="2800" i="1" dirty="0">
                <a:solidFill>
                  <a:srgbClr val="007A77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7A77"/>
                </a:solidFill>
                <a:latin typeface="Times New Roman"/>
                <a:cs typeface="Times New Roman"/>
              </a:rPr>
              <a:t>/4)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0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34516"/>
          </a:xfrm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5" dirty="0"/>
              <a:t>Solving</a:t>
            </a:r>
            <a:r>
              <a:rPr spc="5" dirty="0"/>
              <a:t> </a:t>
            </a:r>
            <a:r>
              <a:rPr spc="-20" dirty="0"/>
              <a:t>the</a:t>
            </a:r>
            <a:r>
              <a:rPr dirty="0"/>
              <a:t> </a:t>
            </a:r>
            <a:r>
              <a:rPr lang="en-US" spc="-25" dirty="0"/>
              <a:t>R</a:t>
            </a:r>
            <a:r>
              <a:rPr spc="-25" dirty="0" smtClean="0"/>
              <a:t>ecurrence</a:t>
            </a:r>
            <a:endParaRPr spc="-25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1B3D2D5-81F3-4271-8DD2-84C332979580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798133" y="1428023"/>
            <a:ext cx="175111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498" y="0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9057" y="1460681"/>
            <a:ext cx="192941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3" y="0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7992" y="1155238"/>
            <a:ext cx="573155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0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000" i="1" spc="-3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000" i="1" spc="4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0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000" spc="-18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lang="en-US" sz="30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40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500" spc="-632" baseline="2222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4500" spc="-632" baseline="22222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4500" baseline="260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500" spc="-534" baseline="2037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23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en-US" sz="3000" i="1" spc="23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500" spc="-323" baseline="-55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000" spc="-34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000" i="1" spc="-4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000" i="1" spc="-40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 </a:t>
            </a:r>
            <a:r>
              <a:rPr sz="4500" spc="-451" baseline="2129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500" baseline="21296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lang="en-US" sz="4500" spc="-511" baseline="21296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000" i="1" spc="23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4500" spc="-323" baseline="-4629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000" spc="-19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000" spc="8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0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849" y="1190634"/>
            <a:ext cx="84053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80919" algn="l"/>
              </a:tabLst>
            </a:pPr>
            <a:r>
              <a:rPr sz="4500" baseline="-2777" dirty="0" smtClean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0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0907" y="1367345"/>
            <a:ext cx="68046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63721" algn="l"/>
              </a:tabLst>
            </a:pPr>
            <a:r>
              <a:rPr sz="30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4500" baseline="1851" dirty="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4212" y="2117007"/>
            <a:ext cx="7182752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212" y="2142248"/>
            <a:ext cx="7182752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142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8577" y="313691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3934" y="5247849"/>
            <a:ext cx="6965614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451"/>
              </a:lnSpc>
            </a:pPr>
            <a:r>
              <a:rPr sz="3000" spc="-10" dirty="0">
                <a:latin typeface="Times New Roman"/>
                <a:cs typeface="Times New Roman"/>
              </a:rPr>
              <a:t>if </a:t>
            </a:r>
            <a:r>
              <a:rPr sz="30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0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chosen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large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enough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to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handle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both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the</a:t>
            </a:r>
            <a:endParaRPr sz="3000">
              <a:latin typeface="Times New Roman"/>
              <a:cs typeface="Times New Roman"/>
            </a:endParaRPr>
          </a:p>
          <a:p>
            <a:pPr marL="12739">
              <a:lnSpc>
                <a:spcPts val="3451"/>
              </a:lnSpc>
            </a:pPr>
            <a:r>
              <a:rPr sz="300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0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0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initial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conditions.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0639" y="2544626"/>
            <a:ext cx="174475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5" y="0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68151" y="2544626"/>
            <a:ext cx="192941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2932" y="3359173"/>
            <a:ext cx="383972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23" y="0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4485" y="4194422"/>
            <a:ext cx="383972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23" y="0"/>
                </a:lnTo>
              </a:path>
            </a:pathLst>
          </a:custGeom>
          <a:ln w="6337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96142" y="4732034"/>
            <a:ext cx="164431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0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5" dirty="0" err="1" smtClean="0">
                <a:solidFill>
                  <a:srgbClr val="008A87"/>
                </a:solidFill>
                <a:latin typeface="Times New Roman"/>
                <a:cs typeface="Times New Roman"/>
              </a:rPr>
              <a:t>cn</a:t>
            </a:r>
            <a:r>
              <a:rPr lang="en-US" sz="30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,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9187" y="3921689"/>
            <a:ext cx="328254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303238" algn="l"/>
                <a:tab pos="1642741" algn="l"/>
              </a:tabLst>
            </a:pP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0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cn</a:t>
            </a:r>
            <a:r>
              <a:rPr sz="3000" i="1" spc="-2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000" spc="-2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500" baseline="22222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500" baseline="300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500" baseline="2037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0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cn</a:t>
            </a:r>
            <a:r>
              <a:rPr sz="3000" i="1" spc="-2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000" spc="-24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000" spc="8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0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000" spc="216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4500" baseline="22222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9186" y="3053600"/>
            <a:ext cx="223123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000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500" baseline="21296" dirty="0">
                <a:solidFill>
                  <a:srgbClr val="008A87"/>
                </a:solidFill>
                <a:latin typeface="Times New Roman"/>
                <a:cs typeface="Times New Roman"/>
              </a:rPr>
              <a:t>19</a:t>
            </a:r>
            <a:r>
              <a:rPr sz="4500" spc="-338" baseline="2129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cn</a:t>
            </a:r>
            <a:r>
              <a:rPr sz="3000" i="1" spc="-2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000" spc="-19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000" spc="8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000" i="1" spc="4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1587" y="2239051"/>
            <a:ext cx="380341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0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000" i="1" spc="-3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000" i="1" spc="4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0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0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500" baseline="2037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500" spc="-617" baseline="203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cn</a:t>
            </a:r>
            <a:r>
              <a:rPr sz="3000" i="1" spc="-2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0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500" baseline="21296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500" spc="-579" baseline="2129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cn</a:t>
            </a:r>
            <a:r>
              <a:rPr sz="3000" i="1" spc="-21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000" spc="-19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000" spc="8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000" i="1" spc="4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34054" y="4191297"/>
            <a:ext cx="70299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89">
              <a:lnSpc>
                <a:spcPts val="3401"/>
              </a:lnSpc>
            </a:pPr>
            <a:r>
              <a:rPr sz="30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20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7073" y="3351859"/>
            <a:ext cx="40753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20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02552" y="2493766"/>
            <a:ext cx="117674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972650" algn="l"/>
              </a:tabLst>
            </a:pP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5	4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7522" y="2377432"/>
            <a:ext cx="2145274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Substitution:</a:t>
            </a:r>
            <a:endParaRPr sz="3000">
              <a:latin typeface="Times New Roman"/>
              <a:cs typeface="Times New Roman"/>
            </a:endParaRPr>
          </a:p>
          <a:p>
            <a:pPr marL="12739">
              <a:spcBef>
                <a:spcPts val="55"/>
              </a:spcBef>
            </a:pPr>
            <a:r>
              <a:rPr sz="3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0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0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0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0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cn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242595" y="1038084"/>
            <a:ext cx="198780" cy="752841"/>
            <a:chOff x="1927846" y="1353606"/>
            <a:chExt cx="198780" cy="752841"/>
          </a:xfrm>
        </p:grpSpPr>
        <p:sp>
          <p:nvSpPr>
            <p:cNvPr id="31" name="TextBox 30"/>
            <p:cNvSpPr txBox="1"/>
            <p:nvPr/>
          </p:nvSpPr>
          <p:spPr>
            <a:xfrm>
              <a:off x="1927854" y="1353606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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27846" y="1655041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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41775" y="1043473"/>
            <a:ext cx="388106" cy="747276"/>
            <a:chOff x="3476459" y="1228535"/>
            <a:chExt cx="388106" cy="747276"/>
          </a:xfrm>
        </p:grpSpPr>
        <p:sp>
          <p:nvSpPr>
            <p:cNvPr id="35" name="TextBox 34"/>
            <p:cNvSpPr txBox="1"/>
            <p:nvPr/>
          </p:nvSpPr>
          <p:spPr>
            <a:xfrm>
              <a:off x="3476638" y="1228535"/>
              <a:ext cx="387927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  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76459" y="1524405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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81569" y="1059852"/>
            <a:ext cx="198780" cy="752841"/>
            <a:chOff x="1927846" y="1353606"/>
            <a:chExt cx="198780" cy="752841"/>
          </a:xfrm>
        </p:grpSpPr>
        <p:sp>
          <p:nvSpPr>
            <p:cNvPr id="41" name="TextBox 40"/>
            <p:cNvSpPr txBox="1"/>
            <p:nvPr/>
          </p:nvSpPr>
          <p:spPr>
            <a:xfrm>
              <a:off x="1927854" y="1353606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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27846" y="1655041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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13407" y="1065241"/>
            <a:ext cx="388106" cy="747276"/>
            <a:chOff x="3476459" y="1228535"/>
            <a:chExt cx="388106" cy="747276"/>
          </a:xfrm>
        </p:grpSpPr>
        <p:sp>
          <p:nvSpPr>
            <p:cNvPr id="44" name="TextBox 43"/>
            <p:cNvSpPr txBox="1"/>
            <p:nvPr/>
          </p:nvSpPr>
          <p:spPr>
            <a:xfrm>
              <a:off x="3476638" y="1228535"/>
              <a:ext cx="387927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  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76459" y="1524405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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911173" y="3770466"/>
            <a:ext cx="198780" cy="752841"/>
            <a:chOff x="1927846" y="1353606"/>
            <a:chExt cx="198780" cy="752841"/>
          </a:xfrm>
        </p:grpSpPr>
        <p:sp>
          <p:nvSpPr>
            <p:cNvPr id="47" name="TextBox 46"/>
            <p:cNvSpPr txBox="1"/>
            <p:nvPr/>
          </p:nvSpPr>
          <p:spPr>
            <a:xfrm>
              <a:off x="1927854" y="1353606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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27846" y="1655041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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62515" y="3808513"/>
            <a:ext cx="388106" cy="747276"/>
            <a:chOff x="3476459" y="1228535"/>
            <a:chExt cx="388106" cy="747276"/>
          </a:xfrm>
        </p:grpSpPr>
        <p:sp>
          <p:nvSpPr>
            <p:cNvPr id="50" name="TextBox 49"/>
            <p:cNvSpPr txBox="1"/>
            <p:nvPr/>
          </p:nvSpPr>
          <p:spPr>
            <a:xfrm>
              <a:off x="3476638" y="1228535"/>
              <a:ext cx="387927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  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76459" y="1524405"/>
              <a:ext cx="198772" cy="45140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12739"/>
              <a:r>
                <a:rPr lang="en-US" sz="4400" baseline="-11904" dirty="0" smtClean="0">
                  <a:latin typeface="Times New Roman"/>
                  <a:cs typeface="Times New Roman"/>
                  <a:sym typeface="Symbol"/>
                </a:rPr>
                <a:t></a:t>
              </a:r>
              <a:endParaRPr lang="en-US" sz="4400" baseline="-11904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3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01716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5" dirty="0"/>
              <a:t>Conclusions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06B5D15-A888-4275-A9A7-6EB8BDC66F86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83935" y="1236494"/>
            <a:ext cx="7128627" cy="4642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96" marR="185358" indent="-231857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15" dirty="0">
                <a:latin typeface="Times New Roman"/>
                <a:cs typeface="Times New Roman"/>
              </a:rPr>
              <a:t>Since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work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level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recursion</a:t>
            </a:r>
            <a:r>
              <a:rPr sz="3200" spc="-10" dirty="0">
                <a:latin typeface="Times New Roman"/>
                <a:cs typeface="Times New Roman"/>
              </a:rPr>
              <a:t> 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fraction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19/20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smaller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work </a:t>
            </a:r>
            <a:r>
              <a:rPr sz="3200" spc="-15" dirty="0">
                <a:latin typeface="Times New Roman"/>
                <a:cs typeface="Times New Roman"/>
              </a:rPr>
              <a:t>per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level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geometric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series dominated</a:t>
            </a:r>
            <a:r>
              <a:rPr sz="3200" dirty="0">
                <a:latin typeface="Times New Roman"/>
                <a:cs typeface="Times New Roman"/>
              </a:rPr>
              <a:t> by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linear</a:t>
            </a:r>
            <a:r>
              <a:rPr sz="3200" spc="-5" dirty="0">
                <a:latin typeface="Times New Roman"/>
                <a:cs typeface="Times New Roman"/>
              </a:rPr>
              <a:t> wor</a:t>
            </a:r>
            <a:r>
              <a:rPr sz="3200" dirty="0">
                <a:latin typeface="Times New Roman"/>
                <a:cs typeface="Times New Roman"/>
              </a:rPr>
              <a:t>k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root.</a:t>
            </a:r>
            <a:endParaRPr sz="3200">
              <a:latin typeface="Times New Roman"/>
              <a:cs typeface="Times New Roman"/>
            </a:endParaRPr>
          </a:p>
          <a:p>
            <a:pPr marL="244596" marR="69430" indent="-231857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practice,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slowly,</a:t>
            </a:r>
            <a:r>
              <a:rPr sz="3200" spc="-15" dirty="0">
                <a:latin typeface="Times New Roman"/>
                <a:cs typeface="Times New Roman"/>
              </a:rPr>
              <a:t> because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front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large.</a:t>
            </a:r>
            <a:endParaRPr sz="3200">
              <a:latin typeface="Times New Roman"/>
              <a:cs typeface="Times New Roman"/>
            </a:endParaRPr>
          </a:p>
          <a:p>
            <a:pPr marL="244596" marR="661173" indent="-231857">
              <a:lnSpc>
                <a:spcPts val="3461"/>
              </a:lnSpc>
              <a:spcBef>
                <a:spcPts val="1154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randomized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more</a:t>
            </a:r>
            <a:r>
              <a:rPr sz="3200" spc="-15" dirty="0">
                <a:latin typeface="Times New Roman"/>
                <a:cs typeface="Times New Roman"/>
              </a:rPr>
              <a:t> practical.</a:t>
            </a:r>
            <a:endParaRPr sz="3200">
              <a:latin typeface="Times New Roman"/>
              <a:cs typeface="Times New Roman"/>
            </a:endParaRPr>
          </a:p>
          <a:p>
            <a:pPr marL="59875">
              <a:lnSpc>
                <a:spcPts val="3837"/>
              </a:lnSpc>
              <a:spcBef>
                <a:spcPts val="2041"/>
              </a:spcBef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Exercise: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Why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not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divide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into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groups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of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i="1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37532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5" dirty="0"/>
              <a:t>Order</a:t>
            </a:r>
            <a:r>
              <a:rPr spc="-10" dirty="0"/>
              <a:t> </a:t>
            </a:r>
            <a:r>
              <a:rPr lang="en-US" spc="-25" dirty="0"/>
              <a:t>S</a:t>
            </a:r>
            <a:r>
              <a:rPr spc="-25" dirty="0" smtClean="0"/>
              <a:t>tatistics</a:t>
            </a:r>
            <a:endParaRPr spc="-25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E8B7A5CD-C9FB-4C3A-8D6D-28DCE01122D5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12602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5430" y="1291276"/>
            <a:ext cx="7399253" cy="4701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745253" indent="-637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Select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24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smallest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(the element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ran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k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).</a:t>
            </a:r>
            <a:endParaRPr sz="3200" dirty="0">
              <a:latin typeface="Times New Roman"/>
              <a:cs typeface="Times New Roman"/>
            </a:endParaRPr>
          </a:p>
          <a:p>
            <a:pPr marL="244596" indent="-231857">
              <a:lnSpc>
                <a:spcPts val="3847"/>
              </a:lnSpc>
              <a:spcBef>
                <a:spcPts val="607"/>
              </a:spcBef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minimum</a:t>
            </a:r>
            <a:r>
              <a:rPr sz="3200" spc="-10" dirty="0">
                <a:latin typeface="Times New Roman"/>
                <a:cs typeface="Times New Roman"/>
              </a:rPr>
              <a:t>;</a:t>
            </a:r>
            <a:endParaRPr sz="3200" dirty="0">
              <a:latin typeface="Times New Roman"/>
              <a:cs typeface="Times New Roman"/>
            </a:endParaRPr>
          </a:p>
          <a:p>
            <a:pPr marL="244596" indent="-231857">
              <a:lnSpc>
                <a:spcPts val="3847"/>
              </a:lnSpc>
              <a:buClr>
                <a:srgbClr val="CC0000"/>
              </a:buClr>
              <a:buFont typeface="Times New Roman"/>
              <a:buChar char="•"/>
              <a:tabLst>
                <a:tab pos="245233" algn="l"/>
              </a:tabLst>
            </a:pP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maximu</a:t>
            </a:r>
            <a:r>
              <a:rPr sz="3200" b="1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;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60"/>
              </a:spcBef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-1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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+1)/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z="3200" dirty="0" smtClean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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008F96"/>
                </a:solidFill>
                <a:latin typeface="Times New Roman"/>
                <a:cs typeface="Times New Roman"/>
                <a:sym typeface="Symbol"/>
              </a:rPr>
              <a:t></a:t>
            </a:r>
            <a:r>
              <a:rPr sz="320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+1)/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z="3200" spc="1705" dirty="0" smtClean="0">
                <a:solidFill>
                  <a:srgbClr val="008A87"/>
                </a:solidFill>
                <a:latin typeface="Symbol"/>
                <a:cs typeface="Times New Roman"/>
                <a:sym typeface="Symbol"/>
              </a:rPr>
              <a:t></a:t>
            </a:r>
            <a:r>
              <a:rPr sz="3200" spc="-10" dirty="0" smtClean="0">
                <a:latin typeface="Times New Roman"/>
                <a:cs typeface="Times New Roman"/>
              </a:rPr>
              <a:t>: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media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ct val="106700"/>
              </a:lnSpc>
              <a:spcBef>
                <a:spcPts val="1710"/>
              </a:spcBef>
            </a:pPr>
            <a:r>
              <a:rPr sz="3200" b="1" i="1" spc="-20" dirty="0">
                <a:latin typeface="Times New Roman"/>
                <a:cs typeface="Times New Roman"/>
              </a:rPr>
              <a:t>Naive </a:t>
            </a:r>
            <a:r>
              <a:rPr sz="3200" b="1" i="1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Sor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index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18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element. Worst-case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lang="en-US"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 smtClean="0">
              <a:latin typeface="Times New Roman"/>
              <a:cs typeface="Times New Roman"/>
            </a:endParaRPr>
          </a:p>
          <a:p>
            <a:pPr marL="4057650">
              <a:lnSpc>
                <a:spcPts val="3816"/>
              </a:lnSpc>
            </a:pP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25" dirty="0" smtClean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lang="en-US"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endParaRPr sz="3200" dirty="0" smtClean="0">
              <a:latin typeface="Times New Roman"/>
              <a:cs typeface="Times New Roman"/>
            </a:endParaRPr>
          </a:p>
          <a:p>
            <a:pPr marL="12739">
              <a:lnSpc>
                <a:spcPts val="3802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using </a:t>
            </a:r>
            <a:r>
              <a:rPr sz="3200" spc="-20" dirty="0">
                <a:latin typeface="Times New Roman"/>
                <a:cs typeface="Times New Roman"/>
              </a:rPr>
              <a:t>merge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heapsort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</a:t>
            </a:r>
            <a:r>
              <a:rPr sz="3200" i="1" spc="-15" dirty="0">
                <a:latin typeface="Times New Roman"/>
                <a:cs typeface="Times New Roman"/>
              </a:rPr>
              <a:t>not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quicksort).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6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366138"/>
            <a:ext cx="8727141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88" marR="5096">
              <a:lnSpc>
                <a:spcPct val="80000"/>
              </a:lnSpc>
            </a:pPr>
            <a:r>
              <a:rPr spc="-25" dirty="0"/>
              <a:t>Randomized</a:t>
            </a:r>
            <a:r>
              <a:rPr spc="10" dirty="0"/>
              <a:t> </a:t>
            </a:r>
            <a:r>
              <a:rPr lang="en-US" spc="-20" dirty="0"/>
              <a:t>D</a:t>
            </a:r>
            <a:r>
              <a:rPr spc="-20" dirty="0" smtClean="0"/>
              <a:t>ivide-and-</a:t>
            </a:r>
            <a:r>
              <a:rPr lang="en-US" spc="-25" dirty="0"/>
              <a:t>C</a:t>
            </a:r>
            <a:r>
              <a:rPr spc="-25" dirty="0" smtClean="0"/>
              <a:t>onquer</a:t>
            </a:r>
            <a:endParaRPr spc="-25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AB05ADF6-3050-4A58-8F41-DC054166B294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0724" y="4970929"/>
            <a:ext cx="2521604" cy="86681"/>
          </a:xfrm>
          <a:custGeom>
            <a:avLst/>
            <a:gdLst/>
            <a:ahLst/>
            <a:cxnLst/>
            <a:rect l="l" t="t" r="r" b="b"/>
            <a:pathLst>
              <a:path w="2514600" h="86360">
                <a:moveTo>
                  <a:pt x="85343" y="0"/>
                </a:moveTo>
                <a:lnTo>
                  <a:pt x="0" y="43434"/>
                </a:lnTo>
                <a:lnTo>
                  <a:pt x="57150" y="72009"/>
                </a:lnTo>
                <a:lnTo>
                  <a:pt x="57150" y="28955"/>
                </a:lnTo>
                <a:lnTo>
                  <a:pt x="66548" y="28955"/>
                </a:lnTo>
                <a:lnTo>
                  <a:pt x="85343" y="0"/>
                </a:lnTo>
                <a:close/>
              </a:path>
              <a:path w="2514600" h="86360">
                <a:moveTo>
                  <a:pt x="66548" y="28955"/>
                </a:moveTo>
                <a:lnTo>
                  <a:pt x="57150" y="28955"/>
                </a:lnTo>
                <a:lnTo>
                  <a:pt x="57150" y="43434"/>
                </a:lnTo>
                <a:lnTo>
                  <a:pt x="66548" y="28955"/>
                </a:lnTo>
                <a:close/>
              </a:path>
              <a:path w="2514600" h="86360">
                <a:moveTo>
                  <a:pt x="2457449" y="43434"/>
                </a:moveTo>
                <a:lnTo>
                  <a:pt x="2447797" y="28955"/>
                </a:lnTo>
                <a:lnTo>
                  <a:pt x="66548" y="28955"/>
                </a:lnTo>
                <a:lnTo>
                  <a:pt x="57150" y="43434"/>
                </a:lnTo>
                <a:lnTo>
                  <a:pt x="66212" y="57150"/>
                </a:lnTo>
                <a:lnTo>
                  <a:pt x="2448142" y="57150"/>
                </a:lnTo>
                <a:lnTo>
                  <a:pt x="2457449" y="43434"/>
                </a:lnTo>
                <a:close/>
              </a:path>
              <a:path w="2514600" h="86360">
                <a:moveTo>
                  <a:pt x="66212" y="57150"/>
                </a:moveTo>
                <a:lnTo>
                  <a:pt x="57150" y="43434"/>
                </a:lnTo>
                <a:lnTo>
                  <a:pt x="57150" y="57150"/>
                </a:lnTo>
                <a:lnTo>
                  <a:pt x="66212" y="57150"/>
                </a:lnTo>
                <a:close/>
              </a:path>
              <a:path w="2514600" h="86360">
                <a:moveTo>
                  <a:pt x="85343" y="86105"/>
                </a:moveTo>
                <a:lnTo>
                  <a:pt x="66212" y="57150"/>
                </a:lnTo>
                <a:lnTo>
                  <a:pt x="57150" y="57150"/>
                </a:lnTo>
                <a:lnTo>
                  <a:pt x="57150" y="72009"/>
                </a:lnTo>
                <a:lnTo>
                  <a:pt x="85343" y="86105"/>
                </a:lnTo>
                <a:close/>
              </a:path>
              <a:path w="2514600" h="86360">
                <a:moveTo>
                  <a:pt x="2514599" y="43434"/>
                </a:moveTo>
                <a:lnTo>
                  <a:pt x="2428494" y="0"/>
                </a:lnTo>
                <a:lnTo>
                  <a:pt x="2447797" y="28955"/>
                </a:lnTo>
                <a:lnTo>
                  <a:pt x="2457449" y="28955"/>
                </a:lnTo>
                <a:lnTo>
                  <a:pt x="2457449" y="71756"/>
                </a:lnTo>
                <a:lnTo>
                  <a:pt x="2514599" y="43434"/>
                </a:lnTo>
                <a:close/>
              </a:path>
              <a:path w="2514600" h="86360">
                <a:moveTo>
                  <a:pt x="2457449" y="71756"/>
                </a:moveTo>
                <a:lnTo>
                  <a:pt x="2457449" y="57150"/>
                </a:lnTo>
                <a:lnTo>
                  <a:pt x="2448142" y="57150"/>
                </a:lnTo>
                <a:lnTo>
                  <a:pt x="2428494" y="86105"/>
                </a:lnTo>
                <a:lnTo>
                  <a:pt x="2457449" y="71756"/>
                </a:lnTo>
                <a:close/>
              </a:path>
              <a:path w="2514600" h="86360">
                <a:moveTo>
                  <a:pt x="2457449" y="43434"/>
                </a:moveTo>
                <a:lnTo>
                  <a:pt x="2457449" y="28955"/>
                </a:lnTo>
                <a:lnTo>
                  <a:pt x="2447797" y="28955"/>
                </a:lnTo>
                <a:lnTo>
                  <a:pt x="2457449" y="43434"/>
                </a:lnTo>
                <a:close/>
              </a:path>
              <a:path w="2514600" h="86360">
                <a:moveTo>
                  <a:pt x="2457449" y="57150"/>
                </a:moveTo>
                <a:lnTo>
                  <a:pt x="2457449" y="43434"/>
                </a:lnTo>
                <a:lnTo>
                  <a:pt x="2448142" y="57150"/>
                </a:lnTo>
                <a:lnTo>
                  <a:pt x="2457449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0495" y="4811845"/>
            <a:ext cx="382061" cy="350548"/>
          </a:xfrm>
          <a:custGeom>
            <a:avLst/>
            <a:gdLst/>
            <a:ahLst/>
            <a:cxnLst/>
            <a:rect l="l" t="t" r="r" b="b"/>
            <a:pathLst>
              <a:path w="381000" h="349250">
                <a:moveTo>
                  <a:pt x="0" y="0"/>
                </a:moveTo>
                <a:lnTo>
                  <a:pt x="0" y="348996"/>
                </a:lnTo>
                <a:lnTo>
                  <a:pt x="380999" y="348996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7136" y="5278393"/>
            <a:ext cx="25216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8629"/>
            <a:r>
              <a:rPr sz="3200" spc="-35" dirty="0">
                <a:solidFill>
                  <a:srgbClr val="7F7F7F"/>
                </a:solidFill>
                <a:latin typeface="Symbol"/>
                <a:cs typeface="Symbol"/>
              </a:rPr>
              <a:t>≤</a:t>
            </a:r>
            <a:r>
              <a:rPr sz="32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7136" y="5278393"/>
            <a:ext cx="2521604" cy="539207"/>
          </a:xfrm>
          <a:custGeom>
            <a:avLst/>
            <a:gdLst/>
            <a:ahLst/>
            <a:cxnLst/>
            <a:rect l="l" t="t" r="r" b="b"/>
            <a:pathLst>
              <a:path w="2514600" h="537210">
                <a:moveTo>
                  <a:pt x="0" y="0"/>
                </a:moveTo>
                <a:lnTo>
                  <a:pt x="0" y="537210"/>
                </a:lnTo>
                <a:lnTo>
                  <a:pt x="2514600" y="537210"/>
                </a:lnTo>
                <a:lnTo>
                  <a:pt x="251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0724" y="5201910"/>
            <a:ext cx="2521604" cy="539207"/>
          </a:xfrm>
          <a:custGeom>
            <a:avLst/>
            <a:gdLst/>
            <a:ahLst/>
            <a:cxnLst/>
            <a:rect l="l" t="t" r="r" b="b"/>
            <a:pathLst>
              <a:path w="2514600" h="537210">
                <a:moveTo>
                  <a:pt x="0" y="0"/>
                </a:moveTo>
                <a:lnTo>
                  <a:pt x="0" y="537210"/>
                </a:lnTo>
                <a:lnTo>
                  <a:pt x="2514600" y="537210"/>
                </a:lnTo>
                <a:lnTo>
                  <a:pt x="2514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0724" y="5201910"/>
            <a:ext cx="2521604" cy="539207"/>
          </a:xfrm>
          <a:custGeom>
            <a:avLst/>
            <a:gdLst/>
            <a:ahLst/>
            <a:cxnLst/>
            <a:rect l="l" t="t" r="r" b="b"/>
            <a:pathLst>
              <a:path w="2514600" h="537210">
                <a:moveTo>
                  <a:pt x="0" y="0"/>
                </a:moveTo>
                <a:lnTo>
                  <a:pt x="0" y="537210"/>
                </a:lnTo>
                <a:lnTo>
                  <a:pt x="2514600" y="537210"/>
                </a:lnTo>
                <a:lnTo>
                  <a:pt x="2514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8740" y="5278393"/>
            <a:ext cx="458474" cy="539207"/>
          </a:xfrm>
          <a:custGeom>
            <a:avLst/>
            <a:gdLst/>
            <a:ahLst/>
            <a:cxnLst/>
            <a:rect l="l" t="t" r="r" b="b"/>
            <a:pathLst>
              <a:path w="457200" h="537210">
                <a:moveTo>
                  <a:pt x="0" y="0"/>
                </a:moveTo>
                <a:lnTo>
                  <a:pt x="0" y="537210"/>
                </a:lnTo>
                <a:lnTo>
                  <a:pt x="457200" y="53721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2328" y="5201910"/>
            <a:ext cx="458474" cy="539207"/>
          </a:xfrm>
          <a:custGeom>
            <a:avLst/>
            <a:gdLst/>
            <a:ahLst/>
            <a:cxnLst/>
            <a:rect l="l" t="t" r="r" b="b"/>
            <a:pathLst>
              <a:path w="457200" h="537210">
                <a:moveTo>
                  <a:pt x="0" y="0"/>
                </a:moveTo>
                <a:lnTo>
                  <a:pt x="0" y="537210"/>
                </a:lnTo>
                <a:lnTo>
                  <a:pt x="457200" y="53721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2328" y="5201910"/>
            <a:ext cx="458474" cy="539207"/>
          </a:xfrm>
          <a:custGeom>
            <a:avLst/>
            <a:gdLst/>
            <a:ahLst/>
            <a:cxnLst/>
            <a:rect l="l" t="t" r="r" b="b"/>
            <a:pathLst>
              <a:path w="457200" h="537210">
                <a:moveTo>
                  <a:pt x="0" y="0"/>
                </a:moveTo>
                <a:lnTo>
                  <a:pt x="0" y="537210"/>
                </a:lnTo>
                <a:lnTo>
                  <a:pt x="457200" y="53721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07214" y="5278393"/>
            <a:ext cx="32093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35" dirty="0">
                <a:solidFill>
                  <a:srgbClr val="7F7F7F"/>
                </a:solidFill>
                <a:latin typeface="Symbol"/>
                <a:cs typeface="Symbol"/>
              </a:rPr>
              <a:t>≥</a:t>
            </a:r>
            <a:r>
              <a:rPr sz="32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32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sz="3200" spc="-15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7214" y="5278393"/>
            <a:ext cx="3209315" cy="539207"/>
          </a:xfrm>
          <a:custGeom>
            <a:avLst/>
            <a:gdLst/>
            <a:ahLst/>
            <a:cxnLst/>
            <a:rect l="l" t="t" r="r" b="b"/>
            <a:pathLst>
              <a:path w="3200400" h="537210">
                <a:moveTo>
                  <a:pt x="0" y="0"/>
                </a:moveTo>
                <a:lnTo>
                  <a:pt x="0" y="537210"/>
                </a:lnTo>
                <a:lnTo>
                  <a:pt x="3200399" y="537210"/>
                </a:lnTo>
                <a:lnTo>
                  <a:pt x="3200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30801" y="5201910"/>
            <a:ext cx="3209315" cy="539207"/>
          </a:xfrm>
          <a:custGeom>
            <a:avLst/>
            <a:gdLst/>
            <a:ahLst/>
            <a:cxnLst/>
            <a:rect l="l" t="t" r="r" b="b"/>
            <a:pathLst>
              <a:path w="3200400" h="537210">
                <a:moveTo>
                  <a:pt x="0" y="0"/>
                </a:moveTo>
                <a:lnTo>
                  <a:pt x="0" y="537210"/>
                </a:lnTo>
                <a:lnTo>
                  <a:pt x="3200400" y="537210"/>
                </a:lnTo>
                <a:lnTo>
                  <a:pt x="3200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30801" y="5201910"/>
            <a:ext cx="3209315" cy="539207"/>
          </a:xfrm>
          <a:custGeom>
            <a:avLst/>
            <a:gdLst/>
            <a:ahLst/>
            <a:cxnLst/>
            <a:rect l="l" t="t" r="r" b="b"/>
            <a:pathLst>
              <a:path w="3200400" h="537210">
                <a:moveTo>
                  <a:pt x="0" y="0"/>
                </a:moveTo>
                <a:lnTo>
                  <a:pt x="0" y="537210"/>
                </a:lnTo>
                <a:lnTo>
                  <a:pt x="3200400" y="537210"/>
                </a:lnTo>
                <a:lnTo>
                  <a:pt x="3200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28460" y="5650963"/>
            <a:ext cx="1840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0438" y="565096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p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1656" y="5650963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9A9A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69706"/>
              </p:ext>
            </p:extLst>
          </p:nvPr>
        </p:nvGraphicFramePr>
        <p:xfrm>
          <a:off x="612680" y="2827343"/>
          <a:ext cx="4280766" cy="978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61"/>
                <a:gridCol w="931551"/>
                <a:gridCol w="2964054"/>
              </a:tblGrid>
              <a:tr h="48949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Times New Roman"/>
                          <a:cs typeface="Times New Roman"/>
                        </a:rPr>
                        <a:t>if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3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32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i="1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200" spc="-45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32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89493">
                <a:tc>
                  <a:txBody>
                    <a:bodyPr/>
                    <a:lstStyle/>
                    <a:p>
                      <a:pPr marL="34925">
                        <a:lnSpc>
                          <a:spcPts val="3690"/>
                        </a:lnSpc>
                      </a:pPr>
                      <a:r>
                        <a:rPr sz="3200" b="1" spc="-5" dirty="0">
                          <a:latin typeface="Times New Roman"/>
                          <a:cs typeface="Times New Roman"/>
                        </a:rPr>
                        <a:t>if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3690"/>
                        </a:lnSpc>
                      </a:pP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3200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&lt; </a:t>
                      </a:r>
                      <a:r>
                        <a:rPr sz="3200" i="1" dirty="0">
                          <a:solidFill>
                            <a:srgbClr val="00848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idx="1"/>
          </p:nvPr>
        </p:nvSpPr>
        <p:spPr>
          <a:xfrm>
            <a:off x="201706" y="1076230"/>
            <a:ext cx="8727141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ts val="1800"/>
              </a:lnSpc>
              <a:buNone/>
              <a:tabLst>
                <a:tab pos="4418650" algn="l"/>
              </a:tabLst>
            </a:pPr>
            <a:r>
              <a:rPr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sz="24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</a:t>
            </a:r>
            <a:r>
              <a:rPr sz="2400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⊳</a:t>
            </a:r>
            <a:r>
              <a:rPr sz="2800" spc="-7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23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spc="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pc="-456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i="1" spc="-30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81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-10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pc="-296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pc="-15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788" indent="0">
              <a:lnSpc>
                <a:spcPts val="1800"/>
              </a:lnSpc>
              <a:buNone/>
              <a:tabLst>
                <a:tab pos="922967" algn="l"/>
                <a:tab pos="1968233" algn="l"/>
              </a:tabLst>
            </a:pPr>
            <a:r>
              <a:rPr b="1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1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b="1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b="1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pc="-456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indent="0">
              <a:lnSpc>
                <a:spcPts val="1800"/>
              </a:lnSpc>
              <a:buNone/>
            </a:pPr>
            <a:r>
              <a:rPr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i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OMIZED</a:t>
            </a:r>
            <a:r>
              <a:rPr spc="-2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sz="2400" spc="-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ARTITIO</a:t>
            </a:r>
            <a:r>
              <a:rPr sz="2400" spc="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i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0721" indent="0">
              <a:lnSpc>
                <a:spcPts val="1800"/>
              </a:lnSpc>
              <a:buNone/>
              <a:tabLst>
                <a:tab pos="4431390" algn="l"/>
              </a:tabLst>
            </a:pP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 </a:t>
            </a:r>
            <a:r>
              <a:rPr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2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⊳</a:t>
            </a:r>
            <a:r>
              <a:rPr sz="2800" spc="-7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i="1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spc="-3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i="1" spc="-20" dirty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" dirty="0" smtClean="0">
                <a:solidFill>
                  <a:srgbClr val="008A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41"/>
              </a:spcBef>
              <a:buNone/>
            </a:pPr>
            <a:endParaRPr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4947" indent="0">
              <a:lnSpc>
                <a:spcPts val="1800"/>
              </a:lnSpc>
              <a:buNone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4"/>
              </a:spcBef>
              <a:buNone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indent="0">
              <a:lnSpc>
                <a:spcPts val="1800"/>
              </a:lnSpc>
              <a:buNone/>
            </a:pPr>
            <a:r>
              <a:rPr b="1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b="1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b="1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sz="24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</a:t>
            </a:r>
            <a:r>
              <a:rPr sz="2400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5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1" spc="-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9337" indent="0">
              <a:lnSpc>
                <a:spcPts val="1800"/>
              </a:lnSpc>
              <a:buNone/>
            </a:pPr>
            <a:r>
              <a:rPr b="1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return</a:t>
            </a:r>
            <a:r>
              <a:rPr b="1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sz="24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5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i="1" spc="-3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2451" indent="0">
              <a:lnSpc>
                <a:spcPts val="1800"/>
              </a:lnSpc>
              <a:spcBef>
                <a:spcPts val="186"/>
              </a:spcBef>
              <a:buNone/>
            </a:pPr>
            <a:endParaRPr lang="en-US" i="1" spc="-15" dirty="0" smtClean="0">
              <a:solidFill>
                <a:srgbClr val="009A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2451" indent="0">
              <a:lnSpc>
                <a:spcPts val="1800"/>
              </a:lnSpc>
              <a:spcBef>
                <a:spcPts val="186"/>
              </a:spcBef>
              <a:buNone/>
            </a:pPr>
            <a:r>
              <a:rPr i="1" spc="-15" dirty="0" smtClean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i="1" spc="-15" dirty="0">
              <a:solidFill>
                <a:srgbClr val="009A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1606" indent="0">
              <a:lnSpc>
                <a:spcPts val="1800"/>
              </a:lnSpc>
              <a:buNone/>
              <a:tabLst>
                <a:tab pos="5265182" algn="l"/>
              </a:tabLst>
            </a:pPr>
            <a:r>
              <a:rPr lang="en-US" spc="-20" dirty="0" smtClean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 </a:t>
            </a:r>
            <a:r>
              <a:rPr i="1" spc="-20" dirty="0" smtClean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0" dirty="0" smtClean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i="1" spc="-20" dirty="0" smtClean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pc="-20" dirty="0" smtClean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 </a:t>
            </a:r>
            <a:r>
              <a:rPr i="1" spc="-20" dirty="0" smtClean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0" dirty="0" smtClean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i="1" spc="-20" dirty="0" smtClean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" dirty="0">
                <a:solidFill>
                  <a:srgbClr val="009A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112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5" dirty="0"/>
              <a:t>Example</a:t>
            </a:r>
          </a:p>
        </p:txBody>
      </p:sp>
      <p:sp>
        <p:nvSpPr>
          <p:cNvPr id="79" name="Content Placeholder 7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" name="object 7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FF6C2C0-428B-466A-8281-B8949C61D302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2672" y="1365615"/>
            <a:ext cx="434149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spc="-15" dirty="0">
                <a:latin typeface="Times New Roman"/>
                <a:cs typeface="Times New Roman"/>
              </a:rPr>
              <a:t>Select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r>
              <a:rPr sz="3200" spc="-15" dirty="0">
                <a:latin typeface="Times New Roman"/>
                <a:cs typeface="Times New Roman"/>
              </a:rPr>
              <a:t>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smallest: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5453" y="2084039"/>
            <a:ext cx="7755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" dirty="0">
                <a:solidFill>
                  <a:srgbClr val="009A9A"/>
                </a:solidFill>
                <a:latin typeface="Times New Roman"/>
                <a:cs typeface="Times New Roman"/>
              </a:rPr>
              <a:t>i</a:t>
            </a:r>
            <a:r>
              <a:rPr sz="3200" i="1" spc="-5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9A9A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149" y="2104364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3149" y="210436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737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6737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7271" y="2104364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7271" y="210436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0858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0858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1393" y="2104364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1393" y="210436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4981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4981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53987" y="2104364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3987" y="210436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7575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7575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18110" y="2104364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18110" y="210436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1698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1698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82233" y="2104364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82233" y="210436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5820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5820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46355" y="2104364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46355" y="210436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1999" y="536448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69943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1999" y="536448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9943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1999" y="536448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08949" y="2104364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08949" y="210436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32537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32537" y="2027881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8577" y="299539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41698" y="4697147"/>
            <a:ext cx="3055217" cy="396438"/>
          </a:xfrm>
          <a:custGeom>
            <a:avLst/>
            <a:gdLst/>
            <a:ahLst/>
            <a:cxnLst/>
            <a:rect l="l" t="t" r="r" b="b"/>
            <a:pathLst>
              <a:path w="3046729" h="394970">
                <a:moveTo>
                  <a:pt x="0" y="0"/>
                </a:moveTo>
                <a:lnTo>
                  <a:pt x="7370" y="47417"/>
                </a:lnTo>
                <a:lnTo>
                  <a:pt x="28309" y="90683"/>
                </a:lnTo>
                <a:lnTo>
                  <a:pt x="61058" y="128425"/>
                </a:lnTo>
                <a:lnTo>
                  <a:pt x="103857" y="159270"/>
                </a:lnTo>
                <a:lnTo>
                  <a:pt x="154948" y="181844"/>
                </a:lnTo>
                <a:lnTo>
                  <a:pt x="192746" y="191620"/>
                </a:lnTo>
                <a:lnTo>
                  <a:pt x="232925" y="196703"/>
                </a:lnTo>
                <a:lnTo>
                  <a:pt x="253746" y="197358"/>
                </a:lnTo>
                <a:lnTo>
                  <a:pt x="1269491" y="197358"/>
                </a:lnTo>
                <a:lnTo>
                  <a:pt x="1290312" y="198012"/>
                </a:lnTo>
                <a:lnTo>
                  <a:pt x="1330492" y="203095"/>
                </a:lnTo>
                <a:lnTo>
                  <a:pt x="1368290" y="212871"/>
                </a:lnTo>
                <a:lnTo>
                  <a:pt x="1419380" y="235445"/>
                </a:lnTo>
                <a:lnTo>
                  <a:pt x="1462179" y="266290"/>
                </a:lnTo>
                <a:lnTo>
                  <a:pt x="1494928" y="304032"/>
                </a:lnTo>
                <a:lnTo>
                  <a:pt x="1515867" y="347299"/>
                </a:lnTo>
                <a:lnTo>
                  <a:pt x="1523238" y="394716"/>
                </a:lnTo>
                <a:lnTo>
                  <a:pt x="1524079" y="378534"/>
                </a:lnTo>
                <a:lnTo>
                  <a:pt x="1536167" y="332347"/>
                </a:lnTo>
                <a:lnTo>
                  <a:pt x="1561239" y="290770"/>
                </a:lnTo>
                <a:lnTo>
                  <a:pt x="1597533" y="255174"/>
                </a:lnTo>
                <a:lnTo>
                  <a:pt x="1643291" y="226934"/>
                </a:lnTo>
                <a:lnTo>
                  <a:pt x="1696754" y="207422"/>
                </a:lnTo>
                <a:lnTo>
                  <a:pt x="1735808" y="199942"/>
                </a:lnTo>
                <a:lnTo>
                  <a:pt x="1776984" y="197358"/>
                </a:lnTo>
                <a:lnTo>
                  <a:pt x="2792730" y="197358"/>
                </a:lnTo>
                <a:lnTo>
                  <a:pt x="2813550" y="196703"/>
                </a:lnTo>
                <a:lnTo>
                  <a:pt x="2853730" y="191620"/>
                </a:lnTo>
                <a:lnTo>
                  <a:pt x="2891528" y="181844"/>
                </a:lnTo>
                <a:lnTo>
                  <a:pt x="2942618" y="159270"/>
                </a:lnTo>
                <a:lnTo>
                  <a:pt x="2985417" y="128425"/>
                </a:lnTo>
                <a:lnTo>
                  <a:pt x="3018166" y="90683"/>
                </a:lnTo>
                <a:lnTo>
                  <a:pt x="3039105" y="47417"/>
                </a:lnTo>
                <a:lnTo>
                  <a:pt x="3045635" y="16182"/>
                </a:lnTo>
                <a:lnTo>
                  <a:pt x="304647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63149" y="4076868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63149" y="4076868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6737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6737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27271" y="4076868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27271" y="4076868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50858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50858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591393" y="4076868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91393" y="4076868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4981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14981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355516" y="4076868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355516" y="4076868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9103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79103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118110" y="4076868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18110" y="4076868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41698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41698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882233" y="4076868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882233" y="4076868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05820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05820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646355" y="4076868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46355" y="4076868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1999" y="536448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69943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1999" y="536448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69943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1999" y="536448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408949" y="4076868"/>
            <a:ext cx="764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14"/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08949" y="4076868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32537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32537" y="4000384"/>
            <a:ext cx="764123" cy="538570"/>
          </a:xfrm>
          <a:custGeom>
            <a:avLst/>
            <a:gdLst/>
            <a:ahLst/>
            <a:cxnLst/>
            <a:rect l="l" t="t" r="r" b="b"/>
            <a:pathLst>
              <a:path w="762000" h="536575">
                <a:moveTo>
                  <a:pt x="0" y="0"/>
                </a:moveTo>
                <a:lnTo>
                  <a:pt x="0" y="536448"/>
                </a:lnTo>
                <a:lnTo>
                  <a:pt x="762000" y="536448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72639" y="2079464"/>
            <a:ext cx="1977167" cy="2482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3667">
              <a:tabLst>
                <a:tab pos="1556114" algn="l"/>
              </a:tabLst>
            </a:pP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6	10</a:t>
            </a:r>
            <a:endParaRPr sz="3200">
              <a:latin typeface="Times New Roman"/>
              <a:cs typeface="Times New Roman"/>
            </a:endParaRPr>
          </a:p>
          <a:p>
            <a:pPr marL="12739" indent="573272">
              <a:spcBef>
                <a:spcPts val="662"/>
              </a:spcBef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pivot</a:t>
            </a:r>
            <a:endParaRPr sz="3200">
              <a:latin typeface="Times New Roman"/>
              <a:cs typeface="Times New Roman"/>
            </a:endParaRPr>
          </a:p>
          <a:p>
            <a:pPr marL="12739">
              <a:spcBef>
                <a:spcPts val="2528"/>
              </a:spcBef>
            </a:pPr>
            <a:r>
              <a:rPr sz="3200" spc="-20" dirty="0">
                <a:latin typeface="Times New Roman"/>
                <a:cs typeface="Times New Roman"/>
              </a:rPr>
              <a:t>Partition:</a:t>
            </a:r>
            <a:endParaRPr sz="3200">
              <a:latin typeface="Times New Roman"/>
              <a:cs typeface="Times New Roman"/>
            </a:endParaRPr>
          </a:p>
          <a:p>
            <a:pPr marL="893667">
              <a:spcBef>
                <a:spcPts val="777"/>
              </a:spcBef>
              <a:tabLst>
                <a:tab pos="1658029" algn="l"/>
              </a:tabLst>
            </a:pP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2	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80287" y="2079464"/>
            <a:ext cx="1857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877105" algn="l"/>
                <a:tab pos="1641468" algn="l"/>
              </a:tabLst>
            </a:pP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13	5	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72754" y="2079464"/>
            <a:ext cx="1858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76465" algn="l"/>
                <a:tab pos="1437638" algn="l"/>
              </a:tabLst>
            </a:pP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3	2	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81916" y="4051966"/>
            <a:ext cx="5607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76465" algn="l"/>
                <a:tab pos="1539553" algn="l"/>
                <a:tab pos="2202000" algn="l"/>
                <a:tab pos="2966362" algn="l"/>
                <a:tab pos="3729451" algn="l"/>
                <a:tab pos="4777264" algn="l"/>
              </a:tabLst>
            </a:pP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3	6	8	13	10	11	</a:t>
            </a:r>
            <a:r>
              <a:rPr sz="3200" i="1" spc="-15" dirty="0">
                <a:solidFill>
                  <a:srgbClr val="009A9A"/>
                </a:solidFill>
                <a:latin typeface="Times New Roman"/>
                <a:cs typeface="Times New Roman"/>
              </a:rPr>
              <a:t>k </a:t>
            </a:r>
            <a:r>
              <a:rPr sz="3200" spc="-20" dirty="0">
                <a:solidFill>
                  <a:srgbClr val="009A9A"/>
                </a:solidFill>
                <a:latin typeface="Times New Roman"/>
                <a:cs typeface="Times New Roman"/>
              </a:rPr>
              <a:t>= 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71645" y="5192331"/>
            <a:ext cx="69694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Select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spc="-15" dirty="0">
                <a:latin typeface="Times New Roman"/>
                <a:cs typeface="Times New Roman"/>
              </a:rPr>
              <a:t>rd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smallest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recursively.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50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0" dirty="0"/>
              <a:t>Intuition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dirty="0"/>
              <a:t> </a:t>
            </a:r>
            <a:r>
              <a:rPr lang="en-US" spc="-20" dirty="0"/>
              <a:t>A</a:t>
            </a:r>
            <a:r>
              <a:rPr spc="-20" dirty="0" smtClean="0"/>
              <a:t>nalysis</a:t>
            </a:r>
            <a:endParaRPr spc="-2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CB8EAA7-687F-448A-A227-4CCD06EA0018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09416" y="1277178"/>
            <a:ext cx="7899117" cy="157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/>
            <a:r>
              <a:rPr sz="3200" spc="-15" dirty="0">
                <a:latin typeface="Times New Roman"/>
                <a:cs typeface="Times New Roman"/>
              </a:rPr>
              <a:t>(All our </a:t>
            </a:r>
            <a:r>
              <a:rPr sz="3200" spc="-15" dirty="0" smtClean="0">
                <a:latin typeface="Times New Roman"/>
                <a:cs typeface="Times New Roman"/>
              </a:rPr>
              <a:t>analyses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elements 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distinct.)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837"/>
              </a:lnSpc>
              <a:spcBef>
                <a:spcPts val="813"/>
              </a:spcBef>
            </a:pPr>
            <a:r>
              <a:rPr sz="3200" b="1" spc="-20" dirty="0">
                <a:latin typeface="Times New Roman"/>
                <a:cs typeface="Times New Roman"/>
              </a:rPr>
              <a:t>Lucky: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307159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96947" y="2788964"/>
            <a:ext cx="2676976" cy="9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06"/>
              </a:lnSpc>
              <a:tabLst>
                <a:tab pos="2186713" algn="l"/>
              </a:tabLst>
            </a:pPr>
            <a:r>
              <a:rPr sz="3200" i="1" spc="12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spc="-15" baseline="27777" dirty="0">
                <a:solidFill>
                  <a:srgbClr val="008A87"/>
                </a:solidFill>
                <a:latin typeface="Times New Roman"/>
                <a:cs typeface="Times New Roman"/>
              </a:rPr>
              <a:t>lo</a:t>
            </a:r>
            <a:r>
              <a:rPr sz="3600" spc="-173" baseline="27777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700" baseline="18518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r>
              <a:rPr sz="2700" spc="-353" baseline="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700" spc="-7" baseline="18518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2700" spc="-338" baseline="1851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700" spc="323" baseline="18518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r>
              <a:rPr sz="3600" baseline="2777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600" spc="368" baseline="2777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12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600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0	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4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ts val="3706"/>
              </a:lnSpc>
            </a:pPr>
            <a:r>
              <a:rPr sz="3200" spc="-25" dirty="0">
                <a:latin typeface="Times New Roman"/>
                <a:cs typeface="Times New Roman"/>
              </a:rPr>
              <a:t>C</a:t>
            </a:r>
            <a:r>
              <a:rPr sz="2400" spc="-25" dirty="0">
                <a:latin typeface="Times New Roman"/>
                <a:cs typeface="Times New Roman"/>
              </a:rPr>
              <a:t>ASE</a:t>
            </a:r>
            <a:r>
              <a:rPr sz="2400" spc="19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9416" y="2852576"/>
            <a:ext cx="4135813" cy="3054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518"/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/10)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39" indent="1144632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39">
              <a:lnSpc>
                <a:spcPts val="3722"/>
              </a:lnSpc>
              <a:spcBef>
                <a:spcPts val="385"/>
              </a:spcBef>
            </a:pPr>
            <a:r>
              <a:rPr sz="3200" b="1" spc="-25" dirty="0">
                <a:latin typeface="Times New Roman"/>
                <a:cs typeface="Times New Roman"/>
              </a:rPr>
              <a:t>Unlucky:</a:t>
            </a:r>
            <a:endParaRPr sz="3200">
              <a:latin typeface="Times New Roman"/>
              <a:cs typeface="Times New Roman"/>
            </a:endParaRPr>
          </a:p>
          <a:p>
            <a:pPr marL="353518">
              <a:lnSpc>
                <a:spcPts val="3715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– 1)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157372">
              <a:lnSpc>
                <a:spcPts val="3847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53518">
              <a:spcBef>
                <a:spcPts val="667"/>
              </a:spcBef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Worse than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sorting!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820" y="4335224"/>
            <a:ext cx="271136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8"/>
            <a:r>
              <a:rPr sz="3200" spc="-15" dirty="0">
                <a:latin typeface="Times New Roman"/>
                <a:cs typeface="Times New Roman"/>
              </a:rPr>
              <a:t>arithmetic series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7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75528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30" dirty="0"/>
              <a:t>Analysi</a:t>
            </a:r>
            <a:r>
              <a:rPr spc="-20" dirty="0"/>
              <a:t>s</a:t>
            </a:r>
            <a:r>
              <a:rPr spc="5" dirty="0"/>
              <a:t> </a:t>
            </a:r>
            <a:r>
              <a:rPr spc="-20" dirty="0"/>
              <a:t>of</a:t>
            </a:r>
            <a:r>
              <a:rPr dirty="0"/>
              <a:t> </a:t>
            </a:r>
            <a:r>
              <a:rPr lang="en-US" spc="-25" dirty="0"/>
              <a:t>E</a:t>
            </a:r>
            <a:r>
              <a:rPr spc="-25" dirty="0" smtClean="0"/>
              <a:t>xpected</a:t>
            </a:r>
            <a:r>
              <a:rPr spc="-10" dirty="0" smtClean="0"/>
              <a:t> </a:t>
            </a:r>
            <a:r>
              <a:rPr lang="en-US" spc="-25" dirty="0"/>
              <a:t>T</a:t>
            </a:r>
            <a:r>
              <a:rPr spc="-25" dirty="0" smtClean="0"/>
              <a:t>ime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01706" y="923826"/>
            <a:ext cx="8727141" cy="3571501"/>
          </a:xfrm>
          <a:prstGeom prst="rect">
            <a:avLst/>
          </a:prstGeom>
        </p:spPr>
        <p:txBody>
          <a:bodyPr vert="horz" wrap="square" lIns="0" tIns="110373" rIns="0" bIns="0" rtlCol="0">
            <a:spAutoFit/>
          </a:bodyPr>
          <a:lstStyle/>
          <a:p>
            <a:pPr marL="318484" marR="1029341">
              <a:lnSpc>
                <a:spcPts val="3461"/>
              </a:lnSpc>
            </a:pP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quicksort,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different.</a:t>
            </a:r>
          </a:p>
          <a:p>
            <a:pPr marL="318484" marR="5096">
              <a:lnSpc>
                <a:spcPts val="3461"/>
              </a:lnSpc>
              <a:spcBef>
                <a:spcPts val="1505"/>
              </a:spcBef>
            </a:pP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sz="2400"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</a:t>
            </a:r>
            <a:r>
              <a:rPr sz="24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8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8484" marR="824874">
              <a:lnSpc>
                <a:spcPts val="3461"/>
              </a:lnSpc>
              <a:spcBef>
                <a:spcPts val="1154"/>
              </a:spcBef>
            </a:pP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1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 random</a:t>
            </a:r>
            <a:r>
              <a:rPr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1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E4507EA-E70F-4EAA-A42C-71621445576B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601873" y="4975427"/>
            <a:ext cx="690257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k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8047" y="4415751"/>
            <a:ext cx="687519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ct val="150000"/>
              </a:lnSpc>
              <a:tabLst>
                <a:tab pos="464987" algn="l"/>
              </a:tabLst>
            </a:pP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1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P</a:t>
            </a:r>
            <a:r>
              <a:rPr sz="2400" spc="-5" dirty="0">
                <a:latin typeface="Times New Roman"/>
                <a:cs typeface="Times New Roman"/>
              </a:rPr>
              <a:t>ARTITIO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20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generates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32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–1 </a:t>
            </a:r>
            <a:r>
              <a:rPr sz="3200" spc="-20" dirty="0">
                <a:latin typeface="Times New Roman"/>
                <a:cs typeface="Times New Roman"/>
              </a:rPr>
              <a:t>split,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ct val="150000"/>
              </a:lnSpc>
              <a:tabLst>
                <a:tab pos="464987" algn="l"/>
              </a:tabLst>
            </a:pP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0	</a:t>
            </a:r>
            <a:r>
              <a:rPr sz="3200" spc="-15" dirty="0">
                <a:latin typeface="Times New Roman"/>
                <a:cs typeface="Times New Roman"/>
              </a:rPr>
              <a:t>otherwise.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53236" y="4709131"/>
            <a:ext cx="215227" cy="917799"/>
          </a:xfrm>
          <a:custGeom>
            <a:avLst/>
            <a:gdLst/>
            <a:ahLst/>
            <a:cxnLst/>
            <a:rect l="l" t="t" r="r" b="b"/>
            <a:pathLst>
              <a:path w="214630" h="914400">
                <a:moveTo>
                  <a:pt x="214500" y="0"/>
                </a:moveTo>
                <a:lnTo>
                  <a:pt x="165518" y="7344"/>
                </a:lnTo>
                <a:lnTo>
                  <a:pt x="127139" y="27100"/>
                </a:lnTo>
                <a:lnTo>
                  <a:pt x="101056" y="66849"/>
                </a:lnTo>
                <a:lnTo>
                  <a:pt x="100200" y="381000"/>
                </a:lnTo>
                <a:lnTo>
                  <a:pt x="98921" y="392407"/>
                </a:lnTo>
                <a:lnTo>
                  <a:pt x="71311" y="431599"/>
                </a:lnTo>
                <a:lnTo>
                  <a:pt x="32141" y="450695"/>
                </a:lnTo>
                <a:lnTo>
                  <a:pt x="0" y="456625"/>
                </a:lnTo>
                <a:lnTo>
                  <a:pt x="14837" y="457795"/>
                </a:lnTo>
                <a:lnTo>
                  <a:pt x="56809" y="471999"/>
                </a:lnTo>
                <a:lnTo>
                  <a:pt x="88174" y="498891"/>
                </a:lnTo>
                <a:lnTo>
                  <a:pt x="100200" y="838200"/>
                </a:lnTo>
                <a:lnTo>
                  <a:pt x="101478" y="849607"/>
                </a:lnTo>
                <a:lnTo>
                  <a:pt x="129088" y="888799"/>
                </a:lnTo>
                <a:lnTo>
                  <a:pt x="168258" y="907895"/>
                </a:lnTo>
                <a:lnTo>
                  <a:pt x="183849" y="911624"/>
                </a:lnTo>
                <a:lnTo>
                  <a:pt x="200400" y="913825"/>
                </a:lnTo>
              </a:path>
            </a:pathLst>
          </a:custGeom>
          <a:ln w="285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0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47379"/>
          </a:xfrm>
          <a:prstGeom prst="rect">
            <a:avLst/>
          </a:prstGeom>
        </p:spPr>
        <p:txBody>
          <a:bodyPr vert="horz" wrap="square" lIns="0" tIns="336318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30" dirty="0"/>
              <a:t>Analysi</a:t>
            </a:r>
            <a:r>
              <a:rPr spc="-20" dirty="0"/>
              <a:t>s</a:t>
            </a:r>
            <a:r>
              <a:rPr spc="10" dirty="0"/>
              <a:t> </a:t>
            </a:r>
            <a:r>
              <a:rPr spc="-20" dirty="0"/>
              <a:t>(</a:t>
            </a:r>
            <a:r>
              <a:rPr spc="-20" dirty="0" smtClean="0"/>
              <a:t>cont</a:t>
            </a:r>
            <a:r>
              <a:rPr lang="en-US" spc="-20" dirty="0" smtClean="0"/>
              <a:t>'</a:t>
            </a:r>
            <a:r>
              <a:rPr spc="-20" dirty="0" smtClean="0"/>
              <a:t>d</a:t>
            </a:r>
            <a:r>
              <a:rPr spc="-20" dirty="0"/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17400" y="727878"/>
            <a:ext cx="8727141" cy="3720649"/>
          </a:xfrm>
          <a:prstGeom prst="rect">
            <a:avLst/>
          </a:prstGeom>
        </p:spPr>
        <p:txBody>
          <a:bodyPr vert="horz" wrap="square" lIns="0" tIns="1385966" rIns="0" bIns="0" rtlCol="0">
            <a:spAutoFit/>
          </a:bodyPr>
          <a:lstStyle/>
          <a:p>
            <a:pPr marL="1574021" indent="0">
              <a:lnSpc>
                <a:spcPts val="2400"/>
              </a:lnSpc>
              <a:buNone/>
            </a:pPr>
            <a:endParaRPr lang="en-US" i="1" spc="-5" dirty="0" smtClean="0"/>
          </a:p>
          <a:p>
            <a:pPr marL="1574021" indent="0">
              <a:lnSpc>
                <a:spcPts val="2400"/>
              </a:lnSpc>
              <a:buNone/>
            </a:pPr>
            <a:r>
              <a:rPr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(max</a:t>
            </a:r>
            <a:r>
              <a:rPr spc="-15" dirty="0" smtClean="0"/>
              <a:t>{0</a:t>
            </a:r>
            <a:r>
              <a:rPr spc="-15" dirty="0"/>
              <a:t>,</a:t>
            </a:r>
            <a:r>
              <a:rPr spc="-5" dirty="0"/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spc="-15" dirty="0"/>
              <a:t>–1}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pc="-5" dirty="0"/>
              <a:t> </a:t>
            </a:r>
            <a:r>
              <a:rPr spc="-20" dirty="0"/>
              <a:t>+</a:t>
            </a:r>
            <a:r>
              <a:rPr spc="-5" dirty="0"/>
              <a:t> </a:t>
            </a:r>
            <a:r>
              <a:rPr dirty="0">
                <a:latin typeface="Symbol"/>
                <a:cs typeface="Symbol"/>
              </a:rPr>
              <a:t></a:t>
            </a:r>
            <a:r>
              <a:rPr spc="-5" dirty="0"/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/>
              <a:t>)</a:t>
            </a:r>
          </a:p>
          <a:p>
            <a:pPr marL="1574021" indent="0">
              <a:lnSpc>
                <a:spcPts val="2400"/>
              </a:lnSpc>
              <a:buNone/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</a:t>
            </a:r>
            <a:r>
              <a:rPr spc="-15" dirty="0"/>
              <a:t>{1,</a:t>
            </a:r>
            <a:r>
              <a:rPr spc="-5" dirty="0"/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spc="-15" dirty="0"/>
              <a:t>–2}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pc="-5" dirty="0"/>
              <a:t> </a:t>
            </a:r>
            <a:r>
              <a:rPr spc="-20" dirty="0"/>
              <a:t>+</a:t>
            </a:r>
            <a:r>
              <a:rPr spc="-5" dirty="0"/>
              <a:t> </a:t>
            </a:r>
            <a:r>
              <a:rPr dirty="0">
                <a:latin typeface="Symbol"/>
                <a:cs typeface="Symbol"/>
              </a:rPr>
              <a:t></a:t>
            </a:r>
            <a:r>
              <a:rPr spc="-5" dirty="0"/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/>
              <a:t>)</a:t>
            </a:r>
          </a:p>
          <a:p>
            <a:pPr marL="2151751" indent="0">
              <a:lnSpc>
                <a:spcPts val="2400"/>
              </a:lnSpc>
              <a:buNone/>
            </a:pPr>
            <a:r>
              <a:rPr lang="en-US" spc="-1635" dirty="0" smtClean="0">
                <a:latin typeface="Times New Roman"/>
                <a:cs typeface="Times New Roman"/>
              </a:rPr>
              <a:t>⁞</a:t>
            </a:r>
            <a:endParaRPr spc="-1635" dirty="0">
              <a:latin typeface="Arial"/>
              <a:cs typeface="Arial"/>
            </a:endParaRPr>
          </a:p>
          <a:p>
            <a:pPr marL="1574021" indent="0">
              <a:lnSpc>
                <a:spcPts val="2400"/>
              </a:lnSpc>
              <a:spcBef>
                <a:spcPts val="120"/>
              </a:spcBef>
              <a:buNone/>
            </a:pPr>
            <a:r>
              <a:rPr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(max</a:t>
            </a:r>
            <a:r>
              <a:rPr spc="-25" dirty="0" smtClean="0"/>
              <a:t>{</a:t>
            </a:r>
            <a:r>
              <a:rPr i="1" dirty="0" smtClean="0">
                <a:latin typeface="Times New Roman"/>
                <a:cs typeface="Times New Roman"/>
              </a:rPr>
              <a:t>n</a:t>
            </a:r>
            <a:r>
              <a:rPr spc="-5" dirty="0" smtClean="0"/>
              <a:t>–1</a:t>
            </a:r>
            <a:r>
              <a:rPr dirty="0"/>
              <a:t>, </a:t>
            </a:r>
            <a:r>
              <a:rPr spc="-25" dirty="0"/>
              <a:t>0}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/>
              <a:t> </a:t>
            </a:r>
            <a:r>
              <a:rPr spc="-20" dirty="0"/>
              <a:t>+</a:t>
            </a:r>
            <a:r>
              <a:rPr spc="-5" dirty="0"/>
              <a:t> </a:t>
            </a:r>
            <a:r>
              <a:rPr spc="-5" dirty="0">
                <a:latin typeface="Symbol"/>
                <a:cs typeface="Symbol"/>
              </a:rPr>
              <a:t></a:t>
            </a:r>
            <a:r>
              <a:rPr spc="-5" dirty="0"/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/>
              <a:t>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13FA98DA-E8A7-4E0C-AF7E-3E4C68181206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295185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836" y="3260977"/>
            <a:ext cx="105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=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7426" y="2566293"/>
            <a:ext cx="2362412" cy="98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4000"/>
              </a:lnSpc>
            </a:pPr>
            <a:r>
              <a:rPr sz="2800" spc="-15" dirty="0">
                <a:latin typeface="Times New Roman"/>
                <a:cs typeface="Times New Roman"/>
              </a:rPr>
              <a:t>if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2800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28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–1 </a:t>
            </a:r>
            <a:r>
              <a:rPr sz="2800" spc="-20" dirty="0">
                <a:latin typeface="Times New Roman"/>
                <a:cs typeface="Times New Roman"/>
              </a:rPr>
              <a:t>split,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endParaRPr lang="en-US" sz="2800" spc="-15" dirty="0" smtClean="0">
              <a:latin typeface="Times New Roman"/>
              <a:cs typeface="Times New Roman"/>
            </a:endParaRPr>
          </a:p>
          <a:p>
            <a:pPr marL="12739" marR="5096">
              <a:lnSpc>
                <a:spcPts val="4000"/>
              </a:lnSpc>
            </a:pPr>
            <a:r>
              <a:rPr sz="2800" spc="-15" dirty="0" smtClean="0">
                <a:latin typeface="Times New Roman"/>
                <a:cs typeface="Times New Roman"/>
              </a:rPr>
              <a:t>if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800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28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–2 </a:t>
            </a:r>
            <a:r>
              <a:rPr sz="2800" spc="-20" dirty="0">
                <a:latin typeface="Times New Roman"/>
                <a:cs typeface="Times New Roman"/>
              </a:rPr>
              <a:t>split,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7433" y="3968677"/>
            <a:ext cx="236304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15" dirty="0">
                <a:latin typeface="Times New Roman"/>
                <a:cs typeface="Times New Roman"/>
              </a:rPr>
              <a:t>if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–1</a:t>
            </a:r>
            <a:r>
              <a:rPr sz="2800" spc="-2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8480"/>
                </a:solidFill>
                <a:latin typeface="Times New Roman"/>
                <a:cs typeface="Times New Roman"/>
              </a:rPr>
              <a:t>:</a:t>
            </a:r>
            <a:r>
              <a:rPr sz="2800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split,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30087" y="2556432"/>
            <a:ext cx="291640" cy="1834960"/>
          </a:xfrm>
          <a:custGeom>
            <a:avLst/>
            <a:gdLst/>
            <a:ahLst/>
            <a:cxnLst/>
            <a:rect l="l" t="t" r="r" b="b"/>
            <a:pathLst>
              <a:path w="290830" h="1828164">
                <a:moveTo>
                  <a:pt x="290462" y="0"/>
                </a:moveTo>
                <a:lnTo>
                  <a:pt x="247733" y="6134"/>
                </a:lnTo>
                <a:lnTo>
                  <a:pt x="209629" y="23360"/>
                </a:lnTo>
                <a:lnTo>
                  <a:pt x="177919" y="49908"/>
                </a:lnTo>
                <a:lnTo>
                  <a:pt x="154371" y="84011"/>
                </a:lnTo>
                <a:lnTo>
                  <a:pt x="140752" y="123901"/>
                </a:lnTo>
                <a:lnTo>
                  <a:pt x="138062" y="762000"/>
                </a:lnTo>
                <a:lnTo>
                  <a:pt x="137366" y="776647"/>
                </a:lnTo>
                <a:lnTo>
                  <a:pt x="127427" y="818031"/>
                </a:lnTo>
                <a:lnTo>
                  <a:pt x="107029" y="854199"/>
                </a:lnTo>
                <a:lnTo>
                  <a:pt x="77864" y="883385"/>
                </a:lnTo>
                <a:lnTo>
                  <a:pt x="41623" y="903820"/>
                </a:lnTo>
                <a:lnTo>
                  <a:pt x="0" y="913737"/>
                </a:lnTo>
                <a:lnTo>
                  <a:pt x="12940" y="914620"/>
                </a:lnTo>
                <a:lnTo>
                  <a:pt x="50513" y="925813"/>
                </a:lnTo>
                <a:lnTo>
                  <a:pt x="84285" y="948267"/>
                </a:lnTo>
                <a:lnTo>
                  <a:pt x="111779" y="979986"/>
                </a:lnTo>
                <a:lnTo>
                  <a:pt x="130516" y="1018974"/>
                </a:lnTo>
                <a:lnTo>
                  <a:pt x="138021" y="1063235"/>
                </a:lnTo>
                <a:lnTo>
                  <a:pt x="138062" y="1676400"/>
                </a:lnTo>
                <a:lnTo>
                  <a:pt x="138765" y="1691047"/>
                </a:lnTo>
                <a:lnTo>
                  <a:pt x="148793" y="1732431"/>
                </a:lnTo>
                <a:lnTo>
                  <a:pt x="169323" y="1768599"/>
                </a:lnTo>
                <a:lnTo>
                  <a:pt x="198586" y="1797785"/>
                </a:lnTo>
                <a:lnTo>
                  <a:pt x="234814" y="1818220"/>
                </a:lnTo>
                <a:lnTo>
                  <a:pt x="261963" y="1826109"/>
                </a:lnTo>
                <a:lnTo>
                  <a:pt x="276240" y="1828137"/>
                </a:lnTo>
              </a:path>
            </a:pathLst>
          </a:custGeom>
          <a:ln w="28575">
            <a:solidFill>
              <a:srgbClr val="00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7161" y="4753145"/>
            <a:ext cx="6256253" cy="124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161">
              <a:lnSpc>
                <a:spcPts val="1920"/>
              </a:lnSpc>
            </a:pPr>
            <a:r>
              <a:rPr sz="2400" i="1" spc="9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-201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12739">
              <a:lnSpc>
                <a:spcPts val="4810"/>
              </a:lnSpc>
            </a:pP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3200" spc="16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7200" spc="-52" baseline="-6365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7200" spc="-782" baseline="-636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36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600" i="1" spc="-22" baseline="-1736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600" i="1" spc="-104" baseline="-1736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900" spc="-421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3200" i="1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(max</a:t>
            </a:r>
            <a:r>
              <a:rPr sz="3200" spc="-176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3200" i="1" spc="211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3200" spc="-40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i="1" spc="-1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2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spc="8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3200" spc="-51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45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})</a:t>
            </a:r>
            <a:r>
              <a:rPr sz="3200" spc="-15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32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3200" spc="85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3200" i="1" spc="5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3200" spc="14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900" spc="-20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  <a:p>
            <a:pPr marL="332498">
              <a:spcBef>
                <a:spcPts val="90"/>
              </a:spcBef>
            </a:pP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-34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872" y="1139917"/>
            <a:ext cx="7519603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2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obtain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upper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bound,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assume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24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latin typeface="Times New Roman"/>
                <a:cs typeface="Times New Roman"/>
              </a:rPr>
              <a:t>th element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always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falls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side</a:t>
            </a:r>
            <a:r>
              <a:rPr sz="3200" dirty="0">
                <a:latin typeface="Times New Roman"/>
                <a:cs typeface="Times New Roman"/>
              </a:rPr>
              <a:t> of </a:t>
            </a:r>
            <a:r>
              <a:rPr sz="3200" spc="-15" dirty="0">
                <a:latin typeface="Times New Roman"/>
                <a:cs typeface="Times New Roman"/>
              </a:rPr>
              <a:t>the partition: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28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6793" y="147135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3579" rIns="0" bIns="0" rtlCol="0">
            <a:spAutoFit/>
          </a:bodyPr>
          <a:lstStyle/>
          <a:p>
            <a:pPr marL="115888">
              <a:lnSpc>
                <a:spcPts val="2400"/>
              </a:lnSpc>
            </a:pPr>
            <a:r>
              <a:rPr spc="-25" dirty="0"/>
              <a:t>Calculating</a:t>
            </a:r>
            <a:r>
              <a:rPr spc="10" dirty="0"/>
              <a:t> </a:t>
            </a:r>
            <a:r>
              <a:rPr lang="en-US" spc="-20" dirty="0"/>
              <a:t>E</a:t>
            </a:r>
            <a:r>
              <a:rPr spc="-20" dirty="0" smtClean="0"/>
              <a:t>xpectation</a:t>
            </a:r>
            <a:endParaRPr spc="-2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526329C-D41D-4754-9320-78CE175706CB}" type="datetime1">
              <a:rPr lang="en-US" spc="-10" smtClean="0"/>
              <a:t>11/2/2015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79339" y="1642148"/>
            <a:ext cx="76312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2400" spc="-90" dirty="0">
                <a:solidFill>
                  <a:srgbClr val="008480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)]</a:t>
            </a:r>
            <a:r>
              <a:rPr sz="2400" spc="-1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2400" i="1" spc="-38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600" spc="-271" baseline="-16203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lang="en-US" sz="3600" spc="-271" baseline="-16203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     </a:t>
            </a:r>
            <a:r>
              <a:rPr sz="4800" spc="-37" baseline="-6944" dirty="0" smtClean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504" baseline="-6944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24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112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000" spc="-351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(max</a:t>
            </a:r>
            <a:r>
              <a:rPr sz="2400" spc="-140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400" i="1" spc="16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400" spc="-3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7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341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8480"/>
                </a:solidFill>
                <a:latin typeface="Times New Roman"/>
                <a:cs typeface="Times New Roman"/>
              </a:rPr>
              <a:t>})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000" spc="-286" dirty="0" smtClean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endParaRPr sz="3600" baseline="-16203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873" y="2101136"/>
            <a:ext cx="5267988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545"/>
            <a:r>
              <a:rPr lang="en-US" i="1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       </a:t>
            </a:r>
            <a:r>
              <a:rPr i="1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11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 marL="12739">
              <a:spcBef>
                <a:spcPts val="0"/>
              </a:spcBef>
            </a:pPr>
            <a:r>
              <a:rPr sz="3200" spc="-20" dirty="0">
                <a:latin typeface="Times New Roman"/>
                <a:cs typeface="Times New Roman"/>
              </a:rPr>
              <a:t>Take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expectations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both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sides.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2515" y="1416068"/>
            <a:ext cx="5323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spc="-549" baseline="-17361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6016" y="1359171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 smtClean="0">
                <a:latin typeface="Times New Roman"/>
                <a:cs typeface="Times New Roman"/>
                <a:sym typeface="Symbol"/>
              </a:rPr>
              <a:t>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5837" y="1655041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 smtClean="0">
                <a:latin typeface="Times New Roman"/>
                <a:cs typeface="Times New Roman"/>
                <a:sym typeface="Symbol"/>
              </a:rPr>
              <a:t>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6932" y="1353606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 smtClean="0">
                <a:latin typeface="Times New Roman"/>
                <a:cs typeface="Times New Roman"/>
                <a:sym typeface="Symbol"/>
              </a:rPr>
              <a:t>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6924" y="1655041"/>
            <a:ext cx="317395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12739"/>
            <a:r>
              <a:rPr lang="en-US" sz="7200" baseline="-11904" dirty="0" smtClean="0">
                <a:latin typeface="Times New Roman"/>
                <a:cs typeface="Times New Roman"/>
                <a:sym typeface="Symbol"/>
              </a:rPr>
              <a:t></a:t>
            </a:r>
            <a:endParaRPr lang="en-US" sz="7200" baseline="-11904" dirty="0">
              <a:latin typeface="Times New Roman"/>
              <a:cs typeface="Times New Roman"/>
            </a:endParaRPr>
          </a:p>
        </p:txBody>
      </p:sp>
      <p:sp>
        <p:nvSpPr>
          <p:cNvPr id="17" name="object 2"/>
          <p:cNvSpPr/>
          <p:nvPr/>
        </p:nvSpPr>
        <p:spPr>
          <a:xfrm>
            <a:off x="4486801" y="40622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/>
          <p:cNvSpPr txBox="1"/>
          <p:nvPr/>
        </p:nvSpPr>
        <p:spPr>
          <a:xfrm>
            <a:off x="1125869" y="3034390"/>
            <a:ext cx="5820704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626">
              <a:lnSpc>
                <a:spcPts val="1575"/>
              </a:lnSpc>
            </a:pPr>
            <a:r>
              <a:rPr i="1" spc="11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L="872647">
              <a:lnSpc>
                <a:spcPts val="3260"/>
              </a:lnSpc>
            </a:pP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9" baseline="-7812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120" baseline="-18518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000" spc="-346" dirty="0">
                <a:solidFill>
                  <a:srgbClr val="008480"/>
                </a:solidFill>
                <a:latin typeface="Symbol"/>
                <a:cs typeface="Symbol"/>
              </a:rPr>
              <a:t>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Times New Roman"/>
                <a:cs typeface="Times New Roman"/>
              </a:rPr>
              <a:t>(max</a:t>
            </a:r>
            <a:r>
              <a:rPr sz="2400" spc="-140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400" i="1" spc="16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400" spc="-356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81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336" dirty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spc="-10" dirty="0">
                <a:solidFill>
                  <a:srgbClr val="008480"/>
                </a:solidFill>
                <a:latin typeface="Times New Roman"/>
                <a:cs typeface="Times New Roman"/>
              </a:rPr>
              <a:t>})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20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000" spc="-301" dirty="0">
                <a:solidFill>
                  <a:srgbClr val="008480"/>
                </a:solidFill>
                <a:latin typeface="Symbol"/>
                <a:cs typeface="Symbol"/>
              </a:rPr>
              <a:t></a:t>
            </a:r>
            <a:r>
              <a:rPr sz="3100" spc="-236" dirty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>
              <a:latin typeface="Symbol"/>
              <a:cs typeface="Symbol"/>
            </a:endParaRPr>
          </a:p>
          <a:p>
            <a:pPr marL="1115969">
              <a:spcBef>
                <a:spcPts val="85"/>
              </a:spcBef>
            </a:pPr>
            <a:r>
              <a:rPr i="1" spc="-10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 marL="12739"/>
            <a:r>
              <a:rPr sz="3200" spc="-15" dirty="0" smtClean="0">
                <a:latin typeface="Times New Roman"/>
                <a:cs typeface="Times New Roman"/>
              </a:rPr>
              <a:t>Linearity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expectation.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1129203" y="4560069"/>
            <a:ext cx="8276054" cy="13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995" marR="4868350" indent="-21657">
              <a:lnSpc>
                <a:spcPts val="1886"/>
              </a:lnSpc>
              <a:spcBef>
                <a:spcPts val="381"/>
              </a:spcBef>
            </a:pPr>
            <a:r>
              <a:rPr i="1" spc="1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pc="-95" dirty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dirty="0" smtClean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endParaRPr dirty="0" smtClean="0">
              <a:latin typeface="Times New Roman"/>
              <a:cs typeface="Times New Roman"/>
            </a:endParaRPr>
          </a:p>
          <a:p>
            <a:pPr marL="857250">
              <a:lnSpc>
                <a:spcPts val="2648"/>
              </a:lnSpc>
            </a:pPr>
            <a:r>
              <a:rPr sz="2400" spc="-15" dirty="0" smtClean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sz="2400" spc="-1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251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4800" spc="-37" baseline="-7812" dirty="0" smtClean="0">
                <a:solidFill>
                  <a:srgbClr val="008480"/>
                </a:solidFill>
                <a:latin typeface="Symbol"/>
                <a:cs typeface="Symbol"/>
              </a:rPr>
              <a:t></a:t>
            </a:r>
            <a:r>
              <a:rPr sz="4800" spc="-669" baseline="-7812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 err="1" smtClean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120" dirty="0" err="1" smtClean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spc="246" dirty="0" err="1" smtClean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700" i="1" spc="-15" baseline="-18518" dirty="0" err="1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700" i="1" spc="-67" baseline="-18518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100" spc="-100" dirty="0" smtClean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r>
              <a:rPr sz="2400" dirty="0" smtClean="0">
                <a:solidFill>
                  <a:srgbClr val="008480"/>
                </a:solidFill>
                <a:latin typeface="Symbol"/>
                <a:cs typeface="Symbol"/>
              </a:rPr>
              <a:t></a:t>
            </a:r>
            <a:r>
              <a:rPr sz="2400" spc="-150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60" dirty="0" smtClean="0">
                <a:solidFill>
                  <a:srgbClr val="008480"/>
                </a:solidFill>
                <a:latin typeface="Times New Roman"/>
                <a:cs typeface="Times New Roman"/>
              </a:rPr>
              <a:t>E</a:t>
            </a:r>
            <a:r>
              <a:rPr sz="3100" spc="-460" dirty="0" smtClean="0">
                <a:solidFill>
                  <a:srgbClr val="008480"/>
                </a:solidFill>
                <a:latin typeface="Symbol"/>
                <a:cs typeface="Symbol"/>
              </a:rPr>
              <a:t></a:t>
            </a:r>
            <a:r>
              <a:rPr sz="2400" i="1" dirty="0" smtClean="0">
                <a:solidFill>
                  <a:srgbClr val="008480"/>
                </a:solidFill>
                <a:latin typeface="Times New Roman"/>
                <a:cs typeface="Times New Roman"/>
              </a:rPr>
              <a:t>T</a:t>
            </a:r>
            <a:r>
              <a:rPr sz="2400" i="1" spc="-281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480"/>
                </a:solidFill>
                <a:latin typeface="Times New Roman"/>
                <a:cs typeface="Times New Roman"/>
              </a:rPr>
              <a:t>(max</a:t>
            </a:r>
            <a:r>
              <a:rPr sz="2400" spc="-135" dirty="0" smtClean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400" i="1" spc="160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dirty="0" smtClean="0">
                <a:solidFill>
                  <a:srgbClr val="008480"/>
                </a:solidFill>
                <a:latin typeface="Times New Roman"/>
                <a:cs typeface="Times New Roman"/>
              </a:rPr>
              <a:t>,</a:t>
            </a:r>
            <a:r>
              <a:rPr sz="2400" spc="-351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i="1" spc="-114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114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2400" i="1" spc="5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480"/>
                </a:solidFill>
                <a:latin typeface="Symbol"/>
                <a:cs typeface="Symbol"/>
              </a:rPr>
              <a:t></a:t>
            </a:r>
            <a:r>
              <a:rPr sz="2400" spc="-376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341" dirty="0" smtClean="0">
                <a:solidFill>
                  <a:srgbClr val="008480"/>
                </a:solidFill>
                <a:latin typeface="Times New Roman"/>
                <a:cs typeface="Times New Roman"/>
              </a:rPr>
              <a:t>1</a:t>
            </a:r>
            <a:r>
              <a:rPr sz="2400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})</a:t>
            </a:r>
            <a:r>
              <a:rPr sz="2400" spc="-120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480"/>
                </a:solidFill>
                <a:latin typeface="Symbol"/>
                <a:cs typeface="Symbol"/>
              </a:rPr>
              <a:t></a:t>
            </a:r>
            <a:r>
              <a:rPr sz="2400" spc="-114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2400" spc="25" dirty="0" smtClean="0">
                <a:solidFill>
                  <a:srgbClr val="008480"/>
                </a:solidFill>
                <a:latin typeface="Symbol"/>
                <a:cs typeface="Symbol"/>
              </a:rPr>
              <a:t></a:t>
            </a:r>
            <a:r>
              <a:rPr sz="2400" spc="60" dirty="0" smtClean="0">
                <a:solidFill>
                  <a:srgbClr val="008480"/>
                </a:solidFill>
                <a:latin typeface="Times New Roman"/>
                <a:cs typeface="Times New Roman"/>
              </a:rPr>
              <a:t>(</a:t>
            </a:r>
            <a:r>
              <a:rPr sz="2400" i="1" spc="40" dirty="0" smtClean="0">
                <a:solidFill>
                  <a:srgbClr val="008480"/>
                </a:solidFill>
                <a:latin typeface="Times New Roman"/>
                <a:cs typeface="Times New Roman"/>
              </a:rPr>
              <a:t>n</a:t>
            </a:r>
            <a:r>
              <a:rPr sz="2400" spc="45" dirty="0" smtClean="0">
                <a:solidFill>
                  <a:srgbClr val="008480"/>
                </a:solidFill>
                <a:latin typeface="Times New Roman"/>
                <a:cs typeface="Times New Roman"/>
              </a:rPr>
              <a:t>)</a:t>
            </a:r>
            <a:r>
              <a:rPr sz="3100" spc="-236" dirty="0" smtClean="0">
                <a:solidFill>
                  <a:srgbClr val="008480"/>
                </a:solidFill>
                <a:latin typeface="Symbol"/>
                <a:cs typeface="Symbol"/>
              </a:rPr>
              <a:t></a:t>
            </a:r>
            <a:endParaRPr sz="3100" dirty="0" smtClean="0">
              <a:latin typeface="Symbol"/>
              <a:cs typeface="Symbol"/>
            </a:endParaRPr>
          </a:p>
          <a:p>
            <a:pPr marL="1122338">
              <a:spcBef>
                <a:spcPts val="85"/>
              </a:spcBef>
            </a:pPr>
            <a:r>
              <a:rPr i="1" spc="-10" dirty="0" smtClean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i="1" spc="-205" dirty="0" smtClean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pc="70" dirty="0">
                <a:solidFill>
                  <a:srgbClr val="008480"/>
                </a:solidFill>
                <a:latin typeface="Symbol"/>
                <a:cs typeface="Symbol"/>
              </a:rPr>
              <a:t></a:t>
            </a:r>
            <a:r>
              <a:rPr dirty="0" smtClean="0">
                <a:solidFill>
                  <a:srgbClr val="008480"/>
                </a:solidFill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 marL="12739" marR="5096">
              <a:lnSpc>
                <a:spcPts val="3461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Independence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k</a:t>
            </a:r>
            <a:r>
              <a:rPr sz="3200" i="1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i="1" spc="-383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other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random</a:t>
            </a:r>
            <a:r>
              <a:rPr sz="3200" spc="-15" dirty="0">
                <a:latin typeface="Times New Roman"/>
                <a:cs typeface="Times New Roman"/>
              </a:rPr>
              <a:t> choices.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111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vert="horz" wrap="square" lIns="0" tIns="0" rIns="0" bIns="0" rtlCol="0">
        <a:spAutoFit/>
      </a:bodyPr>
      <a:lstStyle>
        <a:defPPr marL="12739">
          <a:defRPr sz="4200" baseline="-11904" dirty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22659</TotalTime>
  <Words>1734</Words>
  <Application>Microsoft Office PowerPoint</Application>
  <PresentationFormat>On-screen Show (4:3)</PresentationFormat>
  <Paragraphs>329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3_itu_presentation_template</vt:lpstr>
      <vt:lpstr>CSC 580 Computer Algorithms</vt:lpstr>
      <vt:lpstr>Agenda</vt:lpstr>
      <vt:lpstr>Order Statistics</vt:lpstr>
      <vt:lpstr>Randomized Divide-and-Conquer</vt:lpstr>
      <vt:lpstr>Example</vt:lpstr>
      <vt:lpstr>Intuition for Analysis</vt:lpstr>
      <vt:lpstr>Analysis of Expected Time</vt:lpstr>
      <vt:lpstr>Analysis (cont'd)</vt:lpstr>
      <vt:lpstr>Calculating Expectation</vt:lpstr>
      <vt:lpstr>Calculating Expectation</vt:lpstr>
      <vt:lpstr>Hairy Recurrence</vt:lpstr>
      <vt:lpstr>Substitution Method</vt:lpstr>
      <vt:lpstr>Summary</vt:lpstr>
      <vt:lpstr>Worst-Case Linear-Time Order Statistics</vt:lpstr>
      <vt:lpstr>Choosing the Pivot</vt:lpstr>
      <vt:lpstr>Choosing the Pivot (cont’d)</vt:lpstr>
      <vt:lpstr>Choosing the Pivot (cont’d)</vt:lpstr>
      <vt:lpstr>Analysis</vt:lpstr>
      <vt:lpstr>Analysis (cont’d)</vt:lpstr>
      <vt:lpstr>Analysis (cont’d)</vt:lpstr>
      <vt:lpstr>Minor Simplification</vt:lpstr>
      <vt:lpstr>Developing the Recurrence</vt:lpstr>
      <vt:lpstr>Solving the Recurrence</vt:lpstr>
      <vt:lpstr>Conclusions</vt:lpstr>
    </vt:vector>
  </TitlesOfParts>
  <Company>International Technological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synopsys</cp:lastModifiedBy>
  <cp:revision>546</cp:revision>
  <dcterms:created xsi:type="dcterms:W3CDTF">2013-05-07T23:48:43Z</dcterms:created>
  <dcterms:modified xsi:type="dcterms:W3CDTF">2015-11-03T05:00:15Z</dcterms:modified>
</cp:coreProperties>
</file>