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4"/>
  </p:notesMasterIdLst>
  <p:handoutMasterIdLst>
    <p:handoutMasterId r:id="rId25"/>
  </p:handoutMasterIdLst>
  <p:sldIdLst>
    <p:sldId id="256" r:id="rId2"/>
    <p:sldId id="604" r:id="rId3"/>
    <p:sldId id="585" r:id="rId4"/>
    <p:sldId id="586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5" r:id="rId18"/>
    <p:sldId id="600" r:id="rId19"/>
    <p:sldId id="601" r:id="rId20"/>
    <p:sldId id="602" r:id="rId21"/>
    <p:sldId id="603" r:id="rId22"/>
    <p:sldId id="606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96"/>
    <a:srgbClr val="FAE0A0"/>
    <a:srgbClr val="00939A"/>
    <a:srgbClr val="00ACB5"/>
    <a:srgbClr val="00A8B0"/>
    <a:srgbClr val="00C2CC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8" autoAdjust="0"/>
    <p:restoredTop sz="96130" autoAdjust="0"/>
  </p:normalViewPr>
  <p:slideViewPr>
    <p:cSldViewPr snapToGrid="0" snapToObjects="1">
      <p:cViewPr varScale="1">
        <p:scale>
          <a:sx n="54" d="100"/>
          <a:sy n="54" d="100"/>
        </p:scale>
        <p:origin x="11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77D2CA-CD56-42B6-8874-78ED73AD3EBC}" type="datetime1">
              <a:rPr lang="en-US" smtClean="0"/>
              <a:t>7/11/2016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396B9-5477-436F-AF64-B6592A2E61A4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848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Adam Smith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B2752CCF-8B38-479C-B554-68F265169188}" type="datetime1">
              <a:rPr lang="en-US" spc="-10" smtClean="0"/>
              <a:t>7/11/2016</a:t>
            </a:fld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7160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Adam Smith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3B6A2C5A-B425-41FC-B13A-7DDC4B9A30D5}" type="datetime1">
              <a:rPr lang="en-US" spc="-10" smtClean="0"/>
              <a:t>7/11/2016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Adam Smith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A24F04D3-15FF-4A10-B0F1-31F704240379}" type="datetime1">
              <a:rPr lang="en-US" spc="-10" smtClean="0"/>
              <a:t>7/11/2016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43566" y="6550927"/>
            <a:ext cx="459109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7819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B0C903-7DE6-41E8-8985-D67AD63EBD46}" type="datetime1">
              <a:rPr lang="en-US" smtClean="0"/>
              <a:t>7/11/2016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Adam Smith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2" r:id="rId3"/>
    <p:sldLayoutId id="2147484043" r:id="rId4"/>
    <p:sldLayoutId id="2147484044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9.   Binary Search Trees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Tree Min and Max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time: Θ(node depth)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422400"/>
            <a:ext cx="3189288" cy="36576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78CAB-8FB7-4640-9280-3DACB32F7DC1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3570288"/>
            <a:ext cx="36099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Tree Successor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time: Θ(height)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97012"/>
            <a:ext cx="7226300" cy="3062287"/>
          </a:xfrm>
          <a:prstGeom prst="rect">
            <a:avLst/>
          </a:prstGeom>
          <a:noFill/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99B8FB-239C-4240-9B80-C64C9296036F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94500" y="5359400"/>
            <a:ext cx="368300" cy="241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35600" y="3924300"/>
            <a:ext cx="393700" cy="3048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3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 (not just for BSTs)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Traversal: an algorithm that visits every node in the tree to perform some operation, e.g.,</a:t>
            </a:r>
          </a:p>
          <a:p>
            <a:pPr lvl="1"/>
            <a:r>
              <a:rPr lang="en-US" dirty="0"/>
              <a:t>Printing the keys</a:t>
            </a:r>
          </a:p>
          <a:p>
            <a:pPr lvl="1"/>
            <a:r>
              <a:rPr lang="en-US" dirty="0"/>
              <a:t>Updating some part of the structure</a:t>
            </a:r>
          </a:p>
          <a:p>
            <a:r>
              <a:rPr lang="en-US" dirty="0"/>
              <a:t>3 basic traversals for trees</a:t>
            </a:r>
          </a:p>
          <a:p>
            <a:pPr lvl="1"/>
            <a:r>
              <a:rPr lang="en-US" dirty="0" err="1"/>
              <a:t>Inorder</a:t>
            </a:r>
            <a:endParaRPr lang="en-US" dirty="0"/>
          </a:p>
          <a:p>
            <a:pPr lvl="1"/>
            <a:r>
              <a:rPr lang="en-US" dirty="0"/>
              <a:t>Preorder</a:t>
            </a:r>
          </a:p>
          <a:p>
            <a:pPr lvl="1"/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0956D-A100-4003-B133-9FFC96204DEA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6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Inorder traversal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time: Θ(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320800"/>
            <a:ext cx="6223000" cy="24892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B4093-5E86-4F5A-87A5-17F9439FCA98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9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Postorder traversal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01706" y="1177826"/>
            <a:ext cx="8727141" cy="5426174"/>
          </a:xfrm>
          <a:ln/>
        </p:spPr>
        <p:txBody>
          <a:bodyPr rIns="132080"/>
          <a:lstStyle/>
          <a:p>
            <a:pPr>
              <a:lnSpc>
                <a:spcPts val="2400"/>
              </a:lnSpc>
            </a:pPr>
            <a:r>
              <a:rPr lang="en-US" dirty="0"/>
              <a:t>Write pseudo code that computes </a:t>
            </a:r>
          </a:p>
          <a:p>
            <a:pPr marL="782638" lvl="1">
              <a:lnSpc>
                <a:spcPts val="2400"/>
              </a:lnSpc>
            </a:pPr>
            <a:r>
              <a:rPr lang="en-US" dirty="0"/>
              <a:t>height of a BST</a:t>
            </a:r>
          </a:p>
          <a:p>
            <a:pPr marL="782638" lvl="1">
              <a:lnSpc>
                <a:spcPts val="2400"/>
              </a:lnSpc>
            </a:pPr>
            <a:r>
              <a:rPr lang="en-US" dirty="0"/>
              <a:t>number of nodes in a BST</a:t>
            </a:r>
          </a:p>
          <a:p>
            <a:pPr marL="782638" lvl="1">
              <a:lnSpc>
                <a:spcPts val="2400"/>
              </a:lnSpc>
            </a:pPr>
            <a:r>
              <a:rPr lang="en-US" dirty="0"/>
              <a:t>average depth</a:t>
            </a:r>
          </a:p>
          <a:p>
            <a:pPr marL="782638" lvl="1">
              <a:lnSpc>
                <a:spcPts val="2400"/>
              </a:lnSpc>
            </a:pPr>
            <a:r>
              <a:rPr lang="en-US" dirty="0"/>
              <a:t>...</a:t>
            </a:r>
          </a:p>
          <a:p>
            <a:pPr>
              <a:lnSpc>
                <a:spcPts val="2400"/>
              </a:lnSpc>
            </a:pPr>
            <a:r>
              <a:rPr lang="en-US" dirty="0"/>
              <a:t>Example: height</a:t>
            </a:r>
          </a:p>
          <a:p>
            <a:pPr marL="782638" lvl="1">
              <a:lnSpc>
                <a:spcPts val="2400"/>
              </a:lnSpc>
            </a:pPr>
            <a:r>
              <a:rPr lang="en-US" dirty="0"/>
              <a:t>Find-height(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1182688" lvl="2">
              <a:lnSpc>
                <a:spcPts val="2400"/>
              </a:lnSpc>
            </a:pPr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dirty="0"/>
              <a:t>==NIL return -1</a:t>
            </a:r>
          </a:p>
          <a:p>
            <a:pPr marL="1182688" lvl="2">
              <a:lnSpc>
                <a:spcPts val="2400"/>
              </a:lnSpc>
            </a:pPr>
            <a:r>
              <a:rPr lang="en-US" dirty="0"/>
              <a:t>else </a:t>
            </a:r>
          </a:p>
          <a:p>
            <a:pPr marL="1639888" lvl="3">
              <a:lnSpc>
                <a:spcPts val="2400"/>
              </a:lnSpc>
            </a:pP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 := Find-height(</a:t>
            </a:r>
            <a:r>
              <a:rPr lang="en-US" i="1" dirty="0" err="1"/>
              <a:t>T</a:t>
            </a:r>
            <a:r>
              <a:rPr lang="en-US" dirty="0" err="1"/>
              <a:t>.left</a:t>
            </a:r>
            <a:r>
              <a:rPr lang="en-US" dirty="0"/>
              <a:t>)</a:t>
            </a:r>
          </a:p>
          <a:p>
            <a:pPr marL="1639888" lvl="3">
              <a:lnSpc>
                <a:spcPts val="2400"/>
              </a:lnSpc>
            </a:pP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:= Find-height(</a:t>
            </a:r>
            <a:r>
              <a:rPr lang="en-US" i="1" dirty="0" err="1"/>
              <a:t>T</a:t>
            </a:r>
            <a:r>
              <a:rPr lang="en-US" dirty="0" err="1"/>
              <a:t>.right</a:t>
            </a:r>
            <a:r>
              <a:rPr lang="en-US" dirty="0"/>
              <a:t>)</a:t>
            </a:r>
          </a:p>
          <a:p>
            <a:pPr marL="1639888" lvl="3">
              <a:lnSpc>
                <a:spcPts val="2400"/>
              </a:lnSpc>
            </a:pPr>
            <a:r>
              <a:rPr lang="en-US" dirty="0"/>
              <a:t>return max(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) + 1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DD3EA-07D0-4C60-9077-A800D2F81EA4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Preorder Traversal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Recall that insertion order affects the shape of a BST</a:t>
            </a:r>
          </a:p>
          <a:p>
            <a:pPr marL="782638" lvl="1"/>
            <a:r>
              <a:rPr lang="en-US" dirty="0"/>
              <a:t>insertion in sorted order: height </a:t>
            </a:r>
            <a:r>
              <a:rPr lang="en-US" i="1" dirty="0"/>
              <a:t>n</a:t>
            </a:r>
            <a:r>
              <a:rPr lang="en-US" dirty="0"/>
              <a:t>-1</a:t>
            </a:r>
          </a:p>
          <a:p>
            <a:pPr marL="782638" lvl="1"/>
            <a:r>
              <a:rPr lang="en-US" dirty="0"/>
              <a:t>random order: height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with high probability (see Sec. 12.4 of textbook for a proof)</a:t>
            </a:r>
          </a:p>
          <a:p>
            <a:r>
              <a:rPr lang="en-US" dirty="0"/>
              <a:t>Write pseudo code that prints the elements of a binary search tree in a plausible insertion order, that is, an insertion order that would produce this particular shape</a:t>
            </a:r>
          </a:p>
          <a:p>
            <a:pPr marL="782638" lvl="1"/>
            <a:r>
              <a:rPr lang="en-US" dirty="0"/>
              <a:t>print nodes in a preorder traversal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BC083-1238-439F-A057-3E025FDB7D6D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Exercise on insertion order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Exercise: Write pseudo code that takes a sorted list and produces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good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insertion order (that would produce a balanced tree)</a:t>
            </a:r>
          </a:p>
          <a:p>
            <a:r>
              <a:rPr lang="en-US" dirty="0"/>
              <a:t>(Hint: divide and conquer: always insert the median of a sub-array before inserting the other elements)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42BE8-B8F1-4F74-9BE7-2B25DC16AF3B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2" y="981172"/>
            <a:ext cx="5335588" cy="526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1707" y="923826"/>
            <a:ext cx="3506694" cy="52023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z</a:t>
            </a:r>
            <a:r>
              <a:rPr lang="en-US" dirty="0"/>
              <a:t> has no left child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z</a:t>
            </a:r>
            <a:r>
              <a:rPr lang="en-US" dirty="0"/>
              <a:t> has a left child, but, no right child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z</a:t>
            </a:r>
            <a:r>
              <a:rPr lang="en-US" dirty="0"/>
              <a:t> has both a left and a right child. Let </a:t>
            </a:r>
            <a:r>
              <a:rPr lang="en-US" i="1" dirty="0"/>
              <a:t>y</a:t>
            </a:r>
            <a:r>
              <a:rPr lang="en-US" dirty="0"/>
              <a:t> be the </a:t>
            </a:r>
            <a:r>
              <a:rPr lang="en-US" i="1" dirty="0"/>
              <a:t>z</a:t>
            </a:r>
            <a:r>
              <a:rPr lang="en-US" dirty="0"/>
              <a:t>’s successor.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y</a:t>
            </a:r>
            <a:r>
              <a:rPr lang="en-US" dirty="0"/>
              <a:t> is </a:t>
            </a:r>
            <a:r>
              <a:rPr lang="en-US" i="1" dirty="0"/>
              <a:t>z</a:t>
            </a:r>
            <a:r>
              <a:rPr lang="en-US" dirty="0"/>
              <a:t>’s right child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y</a:t>
            </a:r>
            <a:r>
              <a:rPr lang="en-US" dirty="0"/>
              <a:t> is not </a:t>
            </a:r>
            <a:r>
              <a:rPr lang="en-US" i="1" dirty="0"/>
              <a:t>z</a:t>
            </a:r>
            <a:r>
              <a:rPr lang="en-US" dirty="0"/>
              <a:t>’s right child 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Deletion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75D5AE-A8CE-453C-AC2D-EBC08E3253EF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0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Running time: Θ(height)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Deletion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5" y="1028700"/>
            <a:ext cx="6297956" cy="4038600"/>
          </a:xfrm>
          <a:prstGeom prst="rect">
            <a:avLst/>
          </a:prstGeom>
          <a:noFill/>
          <a:ln w="12700" cap="flat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6" y="2120900"/>
            <a:ext cx="2411038" cy="2070100"/>
          </a:xfrm>
          <a:prstGeom prst="rect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75D5AE-A8CE-453C-AC2D-EBC08E3253EF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2794000" y="3810000"/>
            <a:ext cx="2730500" cy="774700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 dirty="0"/>
              <a:t>Binary-Search-Tree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481" name="Group 1"/>
          <p:cNvGrpSpPr>
            <a:grpSpLocks/>
          </p:cNvGrpSpPr>
          <p:nvPr/>
        </p:nvGrpSpPr>
        <p:grpSpPr bwMode="auto">
          <a:xfrm>
            <a:off x="6096000" y="3162300"/>
            <a:ext cx="457200" cy="533400"/>
            <a:chOff x="0" y="0"/>
            <a:chExt cx="288" cy="336"/>
          </a:xfrm>
        </p:grpSpPr>
        <p:sp>
          <p:nvSpPr>
            <p:cNvPr id="20482" name="Oval 2"/>
            <p:cNvSpPr>
              <a:spLocks/>
            </p:cNvSpPr>
            <p:nvPr/>
          </p:nvSpPr>
          <p:spPr bwMode="auto">
            <a:xfrm>
              <a:off x="0" y="24"/>
              <a:ext cx="288" cy="288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483" name="Rectangle 3"/>
            <p:cNvSpPr>
              <a:spLocks/>
            </p:cNvSpPr>
            <p:nvPr/>
          </p:nvSpPr>
          <p:spPr bwMode="auto">
            <a:xfrm>
              <a:off x="39" y="0"/>
              <a:ext cx="20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3</a:t>
              </a:r>
            </a:p>
          </p:txBody>
        </p:sp>
      </p:grpSp>
      <p:sp>
        <p:nvSpPr>
          <p:cNvPr id="20485" name="Rectangle 5"/>
          <p:cNvSpPr>
            <a:spLocks/>
          </p:cNvSpPr>
          <p:nvPr/>
        </p:nvSpPr>
        <p:spPr bwMode="auto">
          <a:xfrm>
            <a:off x="1592263" y="1006475"/>
            <a:ext cx="570957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T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 </a:t>
            </a:r>
            <a:r>
              <a:rPr lang="en-US" sz="3200" spc="-3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30" dirty="0">
                <a:solidFill>
                  <a:srgbClr val="008A87"/>
                </a:solidFill>
                <a:latin typeface="Symbol"/>
                <a:cs typeface="Symbol"/>
              </a:rPr>
              <a:t> 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" charset="0"/>
              </a:rPr>
              <a:t>	</a:t>
            </a:r>
            <a:r>
              <a:rPr lang="en-US" sz="3200" dirty="0">
                <a:solidFill>
                  <a:srgbClr val="CC0000"/>
                </a:solidFill>
                <a:latin typeface="Symbol" charset="0"/>
                <a:ea typeface="ＭＳ Ｐゴシック" charset="0"/>
                <a:cs typeface="Symbol" charset="0"/>
                <a:sym typeface="Symbol" charset="0"/>
              </a:rPr>
              <a:t> </a:t>
            </a: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Apple Symbols" charset="0"/>
              </a:rPr>
              <a:t>⊳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empty BST</a:t>
            </a:r>
          </a:p>
          <a:p>
            <a:pPr marL="39688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 Bold" charset="0"/>
              </a:rPr>
              <a:t>for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i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n</a:t>
            </a:r>
          </a:p>
          <a:p>
            <a:pPr marL="39688"/>
            <a:r>
              <a:rPr lang="en-US" sz="3200" dirty="0">
                <a:solidFill>
                  <a:schemeClr val="tx1"/>
                </a:solidFill>
                <a:latin typeface="Times New Roman Bold" charset="0"/>
                <a:ea typeface="ＭＳ Ｐゴシック" charset="0"/>
                <a:cs typeface="Times New Roman Bold" charset="0"/>
                <a:sym typeface="Times New Roman Bold" charset="0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 Bold" charset="0"/>
              </a:rPr>
              <a:t>do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NSERT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(</a:t>
            </a:r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T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, </a:t>
            </a:r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A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[</a:t>
            </a:r>
            <a:r>
              <a:rPr lang="en-US" sz="3200" dirty="0" err="1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i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])</a:t>
            </a:r>
          </a:p>
          <a:p>
            <a:pPr marL="39688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 walk of </a:t>
            </a:r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T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20486" name="Rectangle 6"/>
          <p:cNvSpPr>
            <a:spLocks/>
          </p:cNvSpPr>
          <p:nvPr/>
        </p:nvSpPr>
        <p:spPr bwMode="auto">
          <a:xfrm>
            <a:off x="568325" y="3302000"/>
            <a:ext cx="3136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 dirty="0">
                <a:solidFill>
                  <a:srgbClr val="CC0000"/>
                </a:solidFill>
                <a:latin typeface="Times New Roman Bold" charset="0"/>
                <a:ea typeface="ＭＳ Ｐゴシック" charset="0"/>
                <a:cs typeface="Times New Roman Bold" charset="0"/>
                <a:sym typeface="Times New Roman Bold" charset="0"/>
              </a:rPr>
              <a:t>Example:</a:t>
            </a:r>
          </a:p>
          <a:p>
            <a:pPr marL="39688"/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A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 = [3 1 8 2 6 7 5]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6486525" y="3590925"/>
            <a:ext cx="1895475" cy="714375"/>
            <a:chOff x="0" y="0"/>
            <a:chExt cx="1194" cy="450"/>
          </a:xfrm>
        </p:grpSpPr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906" y="114"/>
              <a:ext cx="288" cy="336"/>
              <a:chOff x="0" y="0"/>
              <a:chExt cx="288" cy="336"/>
            </a:xfrm>
          </p:grpSpPr>
          <p:sp>
            <p:nvSpPr>
              <p:cNvPr id="20489" name="Oval 9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490" name="Rectangle 10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8</a:t>
                </a:r>
              </a:p>
            </p:txBody>
          </p:sp>
        </p:grp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0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4267200" y="3590925"/>
            <a:ext cx="1895475" cy="714375"/>
            <a:chOff x="0" y="0"/>
            <a:chExt cx="1194" cy="450"/>
          </a:xfrm>
        </p:grpSpPr>
        <p:grpSp>
          <p:nvGrpSpPr>
            <p:cNvPr id="20493" name="Group 13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20494" name="Oval 14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495" name="Rectangle 15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1</a:t>
                </a:r>
              </a:p>
            </p:txBody>
          </p:sp>
        </p:grp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rot="10800000" flipH="1">
              <a:off x="246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4657725" y="4200525"/>
            <a:ext cx="904875" cy="714375"/>
            <a:chOff x="0" y="0"/>
            <a:chExt cx="570" cy="450"/>
          </a:xfrm>
        </p:grpSpPr>
        <p:grpSp>
          <p:nvGrpSpPr>
            <p:cNvPr id="20498" name="Group 18"/>
            <p:cNvGrpSpPr>
              <a:grpSpLocks/>
            </p:cNvGrpSpPr>
            <p:nvPr/>
          </p:nvGrpSpPr>
          <p:grpSpPr bwMode="auto">
            <a:xfrm>
              <a:off x="282" y="114"/>
              <a:ext cx="288" cy="336"/>
              <a:chOff x="0" y="0"/>
              <a:chExt cx="288" cy="336"/>
            </a:xfrm>
          </p:grpSpPr>
          <p:sp>
            <p:nvSpPr>
              <p:cNvPr id="20499" name="Oval 19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500" name="Rectangle 20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2</a:t>
                </a:r>
              </a:p>
            </p:txBody>
          </p:sp>
        </p:grp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0" y="0"/>
              <a:ext cx="324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7010400" y="4200525"/>
            <a:ext cx="981075" cy="714375"/>
            <a:chOff x="0" y="0"/>
            <a:chExt cx="618" cy="450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20504" name="Oval 24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505" name="Rectangle 25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6</a:t>
                </a:r>
              </a:p>
            </p:txBody>
          </p:sp>
        </p:grp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H="1">
              <a:off x="246" y="0"/>
              <a:ext cx="372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6553200" y="4810125"/>
            <a:ext cx="523875" cy="714375"/>
            <a:chOff x="0" y="0"/>
            <a:chExt cx="330" cy="450"/>
          </a:xfrm>
        </p:grpSpPr>
        <p:grpSp>
          <p:nvGrpSpPr>
            <p:cNvPr id="20508" name="Group 28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20509" name="Oval 29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510" name="Rectangle 30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5</a:t>
                </a:r>
              </a:p>
            </p:txBody>
          </p:sp>
        </p:grp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 flipH="1">
              <a:off x="144" y="0"/>
              <a:ext cx="186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7400925" y="4810125"/>
            <a:ext cx="600075" cy="714375"/>
            <a:chOff x="0" y="0"/>
            <a:chExt cx="378" cy="450"/>
          </a:xfrm>
        </p:grpSpPr>
        <p:grpSp>
          <p:nvGrpSpPr>
            <p:cNvPr id="20513" name="Group 33"/>
            <p:cNvGrpSpPr>
              <a:grpSpLocks/>
            </p:cNvGrpSpPr>
            <p:nvPr/>
          </p:nvGrpSpPr>
          <p:grpSpPr bwMode="auto">
            <a:xfrm>
              <a:off x="90" y="114"/>
              <a:ext cx="288" cy="336"/>
              <a:chOff x="0" y="0"/>
              <a:chExt cx="288" cy="336"/>
            </a:xfrm>
          </p:grpSpPr>
          <p:sp>
            <p:nvSpPr>
              <p:cNvPr id="20514" name="Oval 34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515" name="Rectangle 35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7</a:t>
                </a:r>
              </a:p>
            </p:txBody>
          </p:sp>
        </p:grp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0" y="0"/>
              <a:ext cx="234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17" name="Rectangle 37"/>
          <p:cNvSpPr>
            <a:spLocks/>
          </p:cNvSpPr>
          <p:nvPr/>
        </p:nvSpPr>
        <p:spPr bwMode="auto">
          <a:xfrm>
            <a:off x="568325" y="4651375"/>
            <a:ext cx="42068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Tree-walk time </a:t>
            </a:r>
            <a:r>
              <a:rPr lang="en-US" sz="320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O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(</a:t>
            </a:r>
            <a:r>
              <a:rPr lang="en-US" sz="3200" dirty="0">
                <a:solidFill>
                  <a:srgbClr val="008A87"/>
                </a:solidFill>
                <a:latin typeface="Times New Roman Italic" charset="0"/>
                <a:ea typeface="ＭＳ Ｐゴシック" charset="0"/>
                <a:cs typeface="Times New Roman Italic" charset="0"/>
                <a:sym typeface="Times New Roman Italic" charset="0"/>
              </a:rPr>
              <a:t>n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,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long does it take to build the BST?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099371"/>
            <a:ext cx="2133600" cy="365125"/>
          </a:xfrm>
        </p:spPr>
        <p:txBody>
          <a:bodyPr/>
          <a:lstStyle/>
          <a:p>
            <a:pPr>
              <a:defRPr/>
            </a:pPr>
            <a:fld id="{61FE60C6-439B-4646-B6B6-D68EB2F0E8A4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5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8" marR="375285" indent="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None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  <a:p>
            <a:pPr marL="115888" marR="375285" indent="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None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Binary search tree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Properties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Search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Insertion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Traversal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>
                <a:latin typeface="Times New Roman"/>
                <a:cs typeface="Times New Roman"/>
              </a:rPr>
              <a:t>Deletion</a:t>
            </a: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75333-42B8-4A30-8D51-CF6CBCF5586F}" type="datetime1">
              <a:rPr lang="en-US" smtClean="0"/>
              <a:t>7/11/2016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 dirty="0"/>
              <a:t>Analysis of BST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505" name="Group 1"/>
          <p:cNvGrpSpPr>
            <a:grpSpLocks/>
          </p:cNvGrpSpPr>
          <p:nvPr/>
        </p:nvGrpSpPr>
        <p:grpSpPr bwMode="auto">
          <a:xfrm>
            <a:off x="3803650" y="1955800"/>
            <a:ext cx="457200" cy="533400"/>
            <a:chOff x="0" y="0"/>
            <a:chExt cx="288" cy="336"/>
          </a:xfrm>
        </p:grpSpPr>
        <p:sp>
          <p:nvSpPr>
            <p:cNvPr id="21506" name="Oval 2"/>
            <p:cNvSpPr>
              <a:spLocks/>
            </p:cNvSpPr>
            <p:nvPr/>
          </p:nvSpPr>
          <p:spPr bwMode="auto">
            <a:xfrm>
              <a:off x="0" y="24"/>
              <a:ext cx="288" cy="288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07" name="Rectangle 3"/>
            <p:cNvSpPr>
              <a:spLocks/>
            </p:cNvSpPr>
            <p:nvPr/>
          </p:nvSpPr>
          <p:spPr bwMode="auto">
            <a:xfrm>
              <a:off x="116" y="0"/>
              <a:ext cx="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21509" name="Rectangle 5"/>
          <p:cNvSpPr>
            <a:spLocks/>
          </p:cNvSpPr>
          <p:nvPr/>
        </p:nvSpPr>
        <p:spPr bwMode="auto">
          <a:xfrm>
            <a:off x="508000" y="927100"/>
            <a:ext cx="812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BST sort performs the same comparisons as quicksort, but in a different order!</a:t>
            </a: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746250" y="2384425"/>
            <a:ext cx="2124075" cy="942975"/>
            <a:chOff x="0" y="0"/>
            <a:chExt cx="1338" cy="594"/>
          </a:xfrm>
        </p:grpSpPr>
        <p:grpSp>
          <p:nvGrpSpPr>
            <p:cNvPr id="21511" name="Group 7"/>
            <p:cNvGrpSpPr>
              <a:grpSpLocks/>
            </p:cNvGrpSpPr>
            <p:nvPr/>
          </p:nvGrpSpPr>
          <p:grpSpPr bwMode="auto">
            <a:xfrm>
              <a:off x="0" y="258"/>
              <a:ext cx="288" cy="336"/>
              <a:chOff x="0" y="0"/>
              <a:chExt cx="288" cy="336"/>
            </a:xfrm>
          </p:grpSpPr>
          <p:sp>
            <p:nvSpPr>
              <p:cNvPr id="21512" name="Oval 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513" name="Rectangle 9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rot="10800000" flipH="1">
              <a:off x="246" y="0"/>
              <a:ext cx="1092" cy="3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4194175" y="2384425"/>
            <a:ext cx="1946275" cy="942975"/>
            <a:chOff x="0" y="0"/>
            <a:chExt cx="1226" cy="594"/>
          </a:xfrm>
        </p:grpSpPr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938" y="258"/>
              <a:ext cx="288" cy="336"/>
              <a:chOff x="0" y="0"/>
              <a:chExt cx="288" cy="336"/>
            </a:xfrm>
          </p:grpSpPr>
          <p:sp>
            <p:nvSpPr>
              <p:cNvPr id="21517" name="Oval 1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518" name="Rectangle 14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0" y="0"/>
              <a:ext cx="980" cy="3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2136775" y="3222625"/>
            <a:ext cx="1133475" cy="866775"/>
            <a:chOff x="0" y="0"/>
            <a:chExt cx="714" cy="546"/>
          </a:xfrm>
        </p:grpSpPr>
        <p:grpSp>
          <p:nvGrpSpPr>
            <p:cNvPr id="21521" name="Group 17"/>
            <p:cNvGrpSpPr>
              <a:grpSpLocks/>
            </p:cNvGrpSpPr>
            <p:nvPr/>
          </p:nvGrpSpPr>
          <p:grpSpPr bwMode="auto">
            <a:xfrm>
              <a:off x="426" y="210"/>
              <a:ext cx="288" cy="336"/>
              <a:chOff x="0" y="0"/>
              <a:chExt cx="288" cy="336"/>
            </a:xfrm>
          </p:grpSpPr>
          <p:sp>
            <p:nvSpPr>
              <p:cNvPr id="21522" name="Oval 1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523" name="Rectangle 19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0" y="0"/>
              <a:ext cx="468" cy="27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4591050" y="3222625"/>
            <a:ext cx="1158875" cy="866775"/>
            <a:chOff x="0" y="0"/>
            <a:chExt cx="730" cy="546"/>
          </a:xfrm>
        </p:grpSpPr>
        <p:grpSp>
          <p:nvGrpSpPr>
            <p:cNvPr id="21526" name="Group 22"/>
            <p:cNvGrpSpPr>
              <a:grpSpLocks/>
            </p:cNvGrpSpPr>
            <p:nvPr/>
          </p:nvGrpSpPr>
          <p:grpSpPr bwMode="auto">
            <a:xfrm>
              <a:off x="0" y="210"/>
              <a:ext cx="288" cy="336"/>
              <a:chOff x="0" y="0"/>
              <a:chExt cx="288" cy="336"/>
            </a:xfrm>
          </p:grpSpPr>
          <p:sp>
            <p:nvSpPr>
              <p:cNvPr id="21527" name="Oval 2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528" name="Rectangle 24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246" y="0"/>
              <a:ext cx="484" cy="27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4133850" y="3984625"/>
            <a:ext cx="523875" cy="892175"/>
            <a:chOff x="0" y="0"/>
            <a:chExt cx="330" cy="562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0" y="226"/>
              <a:ext cx="288" cy="336"/>
              <a:chOff x="0" y="0"/>
              <a:chExt cx="288" cy="336"/>
            </a:xfrm>
          </p:grpSpPr>
          <p:sp>
            <p:nvSpPr>
              <p:cNvPr id="21532" name="Oval 2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533" name="Rectangle 29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H="1">
              <a:off x="144" y="0"/>
              <a:ext cx="186" cy="2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4981575" y="3984625"/>
            <a:ext cx="536575" cy="892175"/>
            <a:chOff x="0" y="0"/>
            <a:chExt cx="338" cy="562"/>
          </a:xfrm>
        </p:grpSpPr>
        <p:grpSp>
          <p:nvGrpSpPr>
            <p:cNvPr id="21536" name="Group 32"/>
            <p:cNvGrpSpPr>
              <a:grpSpLocks/>
            </p:cNvGrpSpPr>
            <p:nvPr/>
          </p:nvGrpSpPr>
          <p:grpSpPr bwMode="auto">
            <a:xfrm>
              <a:off x="50" y="226"/>
              <a:ext cx="288" cy="336"/>
              <a:chOff x="0" y="0"/>
              <a:chExt cx="288" cy="336"/>
            </a:xfrm>
          </p:grpSpPr>
          <p:sp>
            <p:nvSpPr>
              <p:cNvPr id="21537" name="Oval 3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1538" name="Rectangle 34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0" y="0"/>
              <a:ext cx="194" cy="2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540" name="Rectangle 36"/>
          <p:cNvSpPr>
            <a:spLocks/>
          </p:cNvSpPr>
          <p:nvPr/>
        </p:nvSpPr>
        <p:spPr bwMode="auto">
          <a:xfrm>
            <a:off x="3863975" y="1917700"/>
            <a:ext cx="27955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3  1  8  2  6  7  5</a:t>
            </a:r>
          </a:p>
        </p:txBody>
      </p:sp>
      <p:grpSp>
        <p:nvGrpSpPr>
          <p:cNvPr id="21541" name="Group 37"/>
          <p:cNvGrpSpPr>
            <a:grpSpLocks/>
          </p:cNvGrpSpPr>
          <p:nvPr/>
        </p:nvGrpSpPr>
        <p:grpSpPr bwMode="auto">
          <a:xfrm>
            <a:off x="1790700" y="2755900"/>
            <a:ext cx="5494338" cy="558800"/>
            <a:chOff x="0" y="0"/>
            <a:chExt cx="3461" cy="352"/>
          </a:xfrm>
        </p:grpSpPr>
        <p:sp>
          <p:nvSpPr>
            <p:cNvPr id="21542" name="Rectangle 38"/>
            <p:cNvSpPr>
              <a:spLocks/>
            </p:cNvSpPr>
            <p:nvPr/>
          </p:nvSpPr>
          <p:spPr bwMode="auto">
            <a:xfrm>
              <a:off x="0" y="0"/>
              <a:ext cx="481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1  2</a:t>
              </a:r>
            </a:p>
          </p:txBody>
        </p:sp>
        <p:sp>
          <p:nvSpPr>
            <p:cNvPr id="21543" name="Rectangle 39"/>
            <p:cNvSpPr>
              <a:spLocks/>
            </p:cNvSpPr>
            <p:nvPr/>
          </p:nvSpPr>
          <p:spPr bwMode="auto">
            <a:xfrm>
              <a:off x="2468" y="0"/>
              <a:ext cx="993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8  6  7  5</a:t>
              </a:r>
            </a:p>
          </p:txBody>
        </p:sp>
      </p:grpSp>
      <p:sp>
        <p:nvSpPr>
          <p:cNvPr id="21544" name="Rectangle 40"/>
          <p:cNvSpPr>
            <a:spLocks/>
          </p:cNvSpPr>
          <p:nvPr/>
        </p:nvSpPr>
        <p:spPr bwMode="auto">
          <a:xfrm>
            <a:off x="2863850" y="3517900"/>
            <a:ext cx="3571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2</a:t>
            </a:r>
          </a:p>
        </p:txBody>
      </p:sp>
      <p:sp>
        <p:nvSpPr>
          <p:cNvPr id="21545" name="Rectangle 41"/>
          <p:cNvSpPr>
            <a:spLocks/>
          </p:cNvSpPr>
          <p:nvPr/>
        </p:nvSpPr>
        <p:spPr bwMode="auto">
          <a:xfrm>
            <a:off x="4635500" y="3517900"/>
            <a:ext cx="9667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6 7 5</a:t>
            </a:r>
          </a:p>
        </p:txBody>
      </p:sp>
      <p:grpSp>
        <p:nvGrpSpPr>
          <p:cNvPr id="21546" name="Group 42"/>
          <p:cNvGrpSpPr>
            <a:grpSpLocks/>
          </p:cNvGrpSpPr>
          <p:nvPr/>
        </p:nvGrpSpPr>
        <p:grpSpPr bwMode="auto">
          <a:xfrm>
            <a:off x="4178300" y="4310063"/>
            <a:ext cx="1277938" cy="558800"/>
            <a:chOff x="0" y="0"/>
            <a:chExt cx="805" cy="352"/>
          </a:xfrm>
        </p:grpSpPr>
        <p:sp>
          <p:nvSpPr>
            <p:cNvPr id="21547" name="Rectangle 43"/>
            <p:cNvSpPr>
              <a:spLocks/>
            </p:cNvSpPr>
            <p:nvPr/>
          </p:nvSpPr>
          <p:spPr bwMode="auto">
            <a:xfrm>
              <a:off x="580" y="0"/>
              <a:ext cx="225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7</a:t>
              </a:r>
            </a:p>
          </p:txBody>
        </p:sp>
        <p:sp>
          <p:nvSpPr>
            <p:cNvPr id="21548" name="Rectangle 44"/>
            <p:cNvSpPr>
              <a:spLocks/>
            </p:cNvSpPr>
            <p:nvPr/>
          </p:nvSpPr>
          <p:spPr bwMode="auto">
            <a:xfrm>
              <a:off x="0" y="0"/>
              <a:ext cx="225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5</a:t>
              </a:r>
            </a:p>
          </p:txBody>
        </p:sp>
      </p:grpSp>
      <p:sp>
        <p:nvSpPr>
          <p:cNvPr id="21549" name="Rectangle 45"/>
          <p:cNvSpPr>
            <a:spLocks/>
          </p:cNvSpPr>
          <p:nvPr/>
        </p:nvSpPr>
        <p:spPr bwMode="auto">
          <a:xfrm>
            <a:off x="508000" y="4927600"/>
            <a:ext cx="812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The expected time to build the tree is asymptotically the same as the running time of quicksort.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27842-6551-4F60-9CBD-30508E21FF82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0" grpId="0" autoUpdateAnimBg="0"/>
      <p:bldP spid="21544" grpId="0" autoUpdateAnimBg="0"/>
      <p:bldP spid="21545" grpId="0" autoUpdateAnimBg="0"/>
      <p:bldP spid="215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406" y="1012726"/>
            <a:ext cx="8727141" cy="5202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Node Depth</a:t>
            </a:r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365125" y="1022350"/>
            <a:ext cx="83216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The depth of a node</a:t>
            </a:r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 =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 the number of comparisons made during T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REE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-I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NSERT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.  Assuming all input permutations are equally likely, we have</a:t>
            </a:r>
          </a:p>
        </p:txBody>
      </p:sp>
      <p:pic>
        <p:nvPicPr>
          <p:cNvPr id="2253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3403600"/>
            <a:ext cx="69469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/>
          </p:cNvSpPr>
          <p:nvPr/>
        </p:nvSpPr>
        <p:spPr bwMode="auto">
          <a:xfrm>
            <a:off x="1397000" y="2806700"/>
            <a:ext cx="3395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 dirty="0">
                <a:solidFill>
                  <a:srgbClr val="008A87"/>
                </a:solidFill>
                <a:ea typeface="ＭＳ Ｐゴシック" charset="0"/>
                <a:cs typeface="Times New Roman" charset="0"/>
              </a:rPr>
              <a:t>Average node depth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2971800" y="5465763"/>
            <a:ext cx="2555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4327525" y="4883150"/>
            <a:ext cx="33480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200" dirty="0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(quicksort analysis)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1DC1BF-0349-4AD0-B4B6-FE41080C2255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22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406" y="1063526"/>
            <a:ext cx="8727141" cy="5202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of the basic operations on a binary search tree runs in </a:t>
            </a:r>
            <a:r>
              <a:rPr lang="en-US" i="1" dirty="0">
                <a:solidFill>
                  <a:srgbClr val="7030A0"/>
                </a:solidFill>
              </a:rPr>
              <a:t>O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i="1" dirty="0">
                <a:solidFill>
                  <a:srgbClr val="7030A0"/>
                </a:solidFill>
              </a:rPr>
              <a:t>h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 time</a:t>
            </a:r>
          </a:p>
          <a:p>
            <a:r>
              <a:rPr lang="en-US" dirty="0"/>
              <a:t>The height of a binary search tree varies as items are inserted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7030A0"/>
                </a:solidFill>
              </a:rPr>
              <a:t>randomly built binary search tree </a:t>
            </a:r>
            <a:r>
              <a:rPr lang="en-US" dirty="0"/>
              <a:t>on </a:t>
            </a:r>
            <a:r>
              <a:rPr lang="en-US" i="1" dirty="0"/>
              <a:t>n</a:t>
            </a:r>
            <a:r>
              <a:rPr lang="en-US" dirty="0"/>
              <a:t> keys</a:t>
            </a:r>
          </a:p>
          <a:p>
            <a:pPr lvl="1"/>
            <a:r>
              <a:rPr lang="en-US" dirty="0"/>
              <a:t>Arises from inserting the keys in random order into an initially empty tree, where each of the </a:t>
            </a:r>
            <a:r>
              <a:rPr lang="en-US" i="1" dirty="0"/>
              <a:t>n</a:t>
            </a:r>
            <a:r>
              <a:rPr lang="en-US" dirty="0"/>
              <a:t>! permutations of the input keys is equally likely.</a:t>
            </a:r>
          </a:p>
          <a:p>
            <a:pPr lvl="1"/>
            <a:r>
              <a:rPr lang="en-US" dirty="0"/>
              <a:t>The expected height of a randomly built binary search tree on </a:t>
            </a:r>
            <a:r>
              <a:rPr lang="en-US" i="1" dirty="0"/>
              <a:t>n</a:t>
            </a:r>
            <a:r>
              <a:rPr lang="en-US" dirty="0"/>
              <a:t> distinct keys is </a:t>
            </a:r>
            <a:r>
              <a:rPr lang="en-US" i="1" dirty="0">
                <a:solidFill>
                  <a:srgbClr val="7030A0"/>
                </a:solidFill>
              </a:rPr>
              <a:t>O</a:t>
            </a:r>
            <a:r>
              <a:rPr lang="en-US" dirty="0">
                <a:solidFill>
                  <a:srgbClr val="7030A0"/>
                </a:solidFill>
              </a:rPr>
              <a:t>(log </a:t>
            </a:r>
            <a:r>
              <a:rPr lang="en-US" i="1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. See CLRS Sec. 12.4</a:t>
            </a:r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 dirty="0"/>
              <a:t>BST Height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1DC1BF-0349-4AD0-B4B6-FE41080C2255}" type="datetime1">
              <a:rPr lang="en-US" smtClean="0"/>
              <a:t>7/11/2016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Rooted Tree: collection of nodes and edges</a:t>
            </a:r>
          </a:p>
          <a:p>
            <a:pPr marL="782638" lvl="1"/>
            <a:r>
              <a:rPr lang="en-US" dirty="0"/>
              <a:t>Edges go down from root </a:t>
            </a:r>
            <a:br>
              <a:rPr lang="en-US" dirty="0"/>
            </a:br>
            <a:r>
              <a:rPr lang="en-US" dirty="0"/>
              <a:t>(from parents to children)</a:t>
            </a:r>
          </a:p>
          <a:p>
            <a:pPr marL="782638" lvl="1"/>
            <a:r>
              <a:rPr lang="en-US" dirty="0"/>
              <a:t>No two paths to the same node</a:t>
            </a:r>
          </a:p>
          <a:p>
            <a:pPr marL="782638" lvl="1"/>
            <a:r>
              <a:rPr lang="en-US" dirty="0"/>
              <a:t>Sometimes, children have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names</a:t>
            </a:r>
            <a:r>
              <a:rPr lang="ja-JP" altLang="en-US" dirty="0">
                <a:latin typeface="Arial"/>
              </a:rPr>
              <a:t>”</a:t>
            </a:r>
            <a:br>
              <a:rPr lang="en-US" dirty="0"/>
            </a:br>
            <a:r>
              <a:rPr lang="en-US" dirty="0"/>
              <a:t>(e.g. left, right, middle,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073" name="Line 1"/>
          <p:cNvSpPr>
            <a:spLocks noChangeShapeType="1"/>
          </p:cNvSpPr>
          <p:nvPr/>
        </p:nvSpPr>
        <p:spPr bwMode="auto">
          <a:xfrm flipH="1">
            <a:off x="5829300" y="4127500"/>
            <a:ext cx="139700" cy="6477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5765800" y="3670300"/>
            <a:ext cx="457200" cy="533400"/>
            <a:chOff x="0" y="0"/>
            <a:chExt cx="288" cy="336"/>
          </a:xfrm>
        </p:grpSpPr>
        <p:sp>
          <p:nvSpPr>
            <p:cNvPr id="3077" name="Oval 5"/>
            <p:cNvSpPr>
              <a:spLocks/>
            </p:cNvSpPr>
            <p:nvPr/>
          </p:nvSpPr>
          <p:spPr bwMode="auto">
            <a:xfrm>
              <a:off x="0" y="24"/>
              <a:ext cx="288" cy="288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8" name="Rectangle 6"/>
            <p:cNvSpPr>
              <a:spLocks/>
            </p:cNvSpPr>
            <p:nvPr/>
          </p:nvSpPr>
          <p:spPr bwMode="auto">
            <a:xfrm>
              <a:off x="116" y="0"/>
              <a:ext cx="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6156325" y="4098925"/>
            <a:ext cx="1895475" cy="714375"/>
            <a:chOff x="0" y="0"/>
            <a:chExt cx="1194" cy="450"/>
          </a:xfrm>
        </p:grpSpPr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906" y="114"/>
              <a:ext cx="288" cy="336"/>
              <a:chOff x="0" y="0"/>
              <a:chExt cx="288" cy="336"/>
            </a:xfrm>
          </p:grpSpPr>
          <p:sp>
            <p:nvSpPr>
              <p:cNvPr id="3081" name="Oval 9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82" name="Rectangle 10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0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3937000" y="4098925"/>
            <a:ext cx="1895475" cy="714375"/>
            <a:chOff x="0" y="0"/>
            <a:chExt cx="1194" cy="450"/>
          </a:xfrm>
        </p:grpSpPr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3086" name="Oval 14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87" name="Rectangle 15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rot="10800000" flipH="1">
              <a:off x="246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4327525" y="4708525"/>
            <a:ext cx="904875" cy="714375"/>
            <a:chOff x="0" y="0"/>
            <a:chExt cx="570" cy="450"/>
          </a:xfrm>
        </p:grpSpPr>
        <p:grpSp>
          <p:nvGrpSpPr>
            <p:cNvPr id="3090" name="Group 18"/>
            <p:cNvGrpSpPr>
              <a:grpSpLocks/>
            </p:cNvGrpSpPr>
            <p:nvPr/>
          </p:nvGrpSpPr>
          <p:grpSpPr bwMode="auto">
            <a:xfrm>
              <a:off x="282" y="114"/>
              <a:ext cx="288" cy="336"/>
              <a:chOff x="0" y="0"/>
              <a:chExt cx="288" cy="336"/>
            </a:xfrm>
          </p:grpSpPr>
          <p:sp>
            <p:nvSpPr>
              <p:cNvPr id="3091" name="Oval 19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92" name="Rectangle 20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0" y="0"/>
              <a:ext cx="324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6680200" y="4708525"/>
            <a:ext cx="981075" cy="714375"/>
            <a:chOff x="0" y="0"/>
            <a:chExt cx="618" cy="450"/>
          </a:xfrm>
        </p:grpSpPr>
        <p:grpSp>
          <p:nvGrpSpPr>
            <p:cNvPr id="3095" name="Group 23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3096" name="Oval 24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97" name="Rectangle 25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 flipH="1">
              <a:off x="246" y="0"/>
              <a:ext cx="372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6223000" y="5318125"/>
            <a:ext cx="523875" cy="714375"/>
            <a:chOff x="0" y="0"/>
            <a:chExt cx="330" cy="450"/>
          </a:xfrm>
        </p:grpSpPr>
        <p:grpSp>
          <p:nvGrpSpPr>
            <p:cNvPr id="3100" name="Group 28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3101" name="Oval 29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02" name="Rectangle 30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 flipH="1">
              <a:off x="144" y="0"/>
              <a:ext cx="186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7070725" y="5318125"/>
            <a:ext cx="600075" cy="714375"/>
            <a:chOff x="0" y="0"/>
            <a:chExt cx="378" cy="450"/>
          </a:xfrm>
        </p:grpSpPr>
        <p:grpSp>
          <p:nvGrpSpPr>
            <p:cNvPr id="3105" name="Group 33"/>
            <p:cNvGrpSpPr>
              <a:grpSpLocks/>
            </p:cNvGrpSpPr>
            <p:nvPr/>
          </p:nvGrpSpPr>
          <p:grpSpPr bwMode="auto">
            <a:xfrm>
              <a:off x="90" y="114"/>
              <a:ext cx="288" cy="336"/>
              <a:chOff x="0" y="0"/>
              <a:chExt cx="288" cy="336"/>
            </a:xfrm>
          </p:grpSpPr>
          <p:sp>
            <p:nvSpPr>
              <p:cNvPr id="3106" name="Oval 34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07" name="Rectangle 35"/>
              <p:cNvSpPr>
                <a:spLocks/>
              </p:cNvSpPr>
              <p:nvPr/>
            </p:nvSpPr>
            <p:spPr bwMode="auto">
              <a:xfrm>
                <a:off x="116" y="0"/>
                <a:ext cx="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>
              <a:off x="0" y="0"/>
              <a:ext cx="234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109" name="Group 37"/>
          <p:cNvGrpSpPr>
            <a:grpSpLocks/>
          </p:cNvGrpSpPr>
          <p:nvPr/>
        </p:nvGrpSpPr>
        <p:grpSpPr bwMode="auto">
          <a:xfrm>
            <a:off x="5562600" y="4673600"/>
            <a:ext cx="457200" cy="533400"/>
            <a:chOff x="0" y="0"/>
            <a:chExt cx="288" cy="336"/>
          </a:xfrm>
        </p:grpSpPr>
        <p:sp>
          <p:nvSpPr>
            <p:cNvPr id="3110" name="Oval 38"/>
            <p:cNvSpPr>
              <a:spLocks/>
            </p:cNvSpPr>
            <p:nvPr/>
          </p:nvSpPr>
          <p:spPr bwMode="auto">
            <a:xfrm>
              <a:off x="0" y="24"/>
              <a:ext cx="288" cy="288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11" name="Rectangle 39"/>
            <p:cNvSpPr>
              <a:spLocks/>
            </p:cNvSpPr>
            <p:nvPr/>
          </p:nvSpPr>
          <p:spPr bwMode="auto">
            <a:xfrm>
              <a:off x="116" y="0"/>
              <a:ext cx="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3C587-BA47-449A-A8B7-EFF037D50C22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Binary tree: every node has 0, 1 or 2 children</a:t>
            </a:r>
          </a:p>
          <a:p>
            <a:r>
              <a:rPr lang="en-US" dirty="0"/>
              <a:t>BST property:</a:t>
            </a:r>
          </a:p>
          <a:p>
            <a:pPr marL="782638" lvl="1"/>
            <a:r>
              <a:rPr lang="en-US" dirty="0"/>
              <a:t>If </a:t>
            </a:r>
            <a:r>
              <a:rPr lang="en-US" dirty="0">
                <a:latin typeface="Times New Roman Italic" charset="0"/>
                <a:cs typeface="Times New Roman Italic" charset="0"/>
                <a:sym typeface="Times New Roman Italic" charset="0"/>
              </a:rPr>
              <a:t>y</a:t>
            </a:r>
            <a:r>
              <a:rPr lang="en-US" dirty="0"/>
              <a:t> is in left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i="1" dirty="0"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dirty="0"/>
              <a:t>, then key[</a:t>
            </a:r>
            <a:r>
              <a:rPr lang="en-US" i="1" dirty="0"/>
              <a:t>y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key[</a:t>
            </a:r>
            <a:r>
              <a:rPr lang="en-US" i="1" dirty="0"/>
              <a:t>x</a:t>
            </a:r>
            <a:r>
              <a:rPr lang="en-US" dirty="0"/>
              <a:t>]</a:t>
            </a:r>
          </a:p>
          <a:p>
            <a:pPr marL="782638" lvl="1"/>
            <a:r>
              <a:rPr lang="en-US" dirty="0"/>
              <a:t>If </a:t>
            </a:r>
            <a:r>
              <a:rPr lang="en-US" dirty="0">
                <a:latin typeface="Times New Roman Italic" charset="0"/>
                <a:cs typeface="Times New Roman Italic" charset="0"/>
                <a:sym typeface="Times New Roman Italic" charset="0"/>
              </a:rPr>
              <a:t>y</a:t>
            </a:r>
            <a:r>
              <a:rPr lang="en-US" dirty="0"/>
              <a:t> is in right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dirty="0"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dirty="0"/>
              <a:t>, then key[</a:t>
            </a:r>
            <a:r>
              <a:rPr lang="en-US" i="1" dirty="0"/>
              <a:t>y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key[</a:t>
            </a:r>
            <a:r>
              <a:rPr lang="en-US" i="1" dirty="0"/>
              <a:t>x</a:t>
            </a:r>
            <a:r>
              <a:rPr lang="en-US" dirty="0"/>
              <a:t>]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38600" y="3505200"/>
            <a:ext cx="457200" cy="533400"/>
            <a:chOff x="0" y="0"/>
            <a:chExt cx="288" cy="336"/>
          </a:xfrm>
        </p:grpSpPr>
        <p:sp>
          <p:nvSpPr>
            <p:cNvPr id="5124" name="Oval 4"/>
            <p:cNvSpPr>
              <a:spLocks/>
            </p:cNvSpPr>
            <p:nvPr/>
          </p:nvSpPr>
          <p:spPr bwMode="auto">
            <a:xfrm>
              <a:off x="0" y="24"/>
              <a:ext cx="288" cy="288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39" y="0"/>
              <a:ext cx="20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4429125" y="3933825"/>
            <a:ext cx="1895475" cy="714375"/>
            <a:chOff x="0" y="0"/>
            <a:chExt cx="1194" cy="450"/>
          </a:xfrm>
        </p:grpSpPr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906" y="114"/>
              <a:ext cx="288" cy="336"/>
              <a:chOff x="0" y="0"/>
              <a:chExt cx="288" cy="336"/>
            </a:xfrm>
          </p:grpSpPr>
          <p:sp>
            <p:nvSpPr>
              <p:cNvPr id="5128" name="Oval 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29" name="Rectangle 9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8</a:t>
                </a:r>
              </a:p>
            </p:txBody>
          </p:sp>
        </p:grp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0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2209800" y="3933825"/>
            <a:ext cx="1895475" cy="714375"/>
            <a:chOff x="0" y="0"/>
            <a:chExt cx="1194" cy="450"/>
          </a:xfrm>
        </p:grpSpPr>
        <p:grpSp>
          <p:nvGrpSpPr>
            <p:cNvPr id="5132" name="Group 12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5133" name="Oval 1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34" name="Rectangle 14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1</a:t>
                </a:r>
              </a:p>
            </p:txBody>
          </p:sp>
        </p:grp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rot="10800000" flipH="1">
              <a:off x="246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2600325" y="4543425"/>
            <a:ext cx="904875" cy="714375"/>
            <a:chOff x="0" y="0"/>
            <a:chExt cx="570" cy="450"/>
          </a:xfrm>
        </p:grpSpPr>
        <p:grpSp>
          <p:nvGrpSpPr>
            <p:cNvPr id="5137" name="Group 17"/>
            <p:cNvGrpSpPr>
              <a:grpSpLocks/>
            </p:cNvGrpSpPr>
            <p:nvPr/>
          </p:nvGrpSpPr>
          <p:grpSpPr bwMode="auto">
            <a:xfrm>
              <a:off x="282" y="114"/>
              <a:ext cx="288" cy="336"/>
              <a:chOff x="0" y="0"/>
              <a:chExt cx="288" cy="336"/>
            </a:xfrm>
          </p:grpSpPr>
          <p:sp>
            <p:nvSpPr>
              <p:cNvPr id="5138" name="Oval 1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39" name="Rectangle 19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2</a:t>
                </a:r>
              </a:p>
            </p:txBody>
          </p:sp>
        </p:grp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0" y="0"/>
              <a:ext cx="324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4953000" y="4543425"/>
            <a:ext cx="981075" cy="714375"/>
            <a:chOff x="0" y="0"/>
            <a:chExt cx="618" cy="450"/>
          </a:xfrm>
        </p:grpSpPr>
        <p:grpSp>
          <p:nvGrpSpPr>
            <p:cNvPr id="5142" name="Group 22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5143" name="Oval 2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44" name="Rectangle 24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6</a:t>
                </a:r>
              </a:p>
            </p:txBody>
          </p:sp>
        </p:grp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H="1">
              <a:off x="246" y="0"/>
              <a:ext cx="372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4495800" y="5153025"/>
            <a:ext cx="523875" cy="714375"/>
            <a:chOff x="0" y="0"/>
            <a:chExt cx="330" cy="450"/>
          </a:xfrm>
        </p:grpSpPr>
        <p:grpSp>
          <p:nvGrpSpPr>
            <p:cNvPr id="5147" name="Group 27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5148" name="Oval 2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49" name="Rectangle 29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5</a:t>
                </a:r>
              </a:p>
            </p:txBody>
          </p:sp>
        </p:grp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144" y="0"/>
              <a:ext cx="186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5343525" y="5153025"/>
            <a:ext cx="600075" cy="714375"/>
            <a:chOff x="0" y="0"/>
            <a:chExt cx="378" cy="450"/>
          </a:xfrm>
        </p:grpSpPr>
        <p:grpSp>
          <p:nvGrpSpPr>
            <p:cNvPr id="5152" name="Group 32"/>
            <p:cNvGrpSpPr>
              <a:grpSpLocks/>
            </p:cNvGrpSpPr>
            <p:nvPr/>
          </p:nvGrpSpPr>
          <p:grpSpPr bwMode="auto">
            <a:xfrm>
              <a:off x="90" y="114"/>
              <a:ext cx="288" cy="336"/>
              <a:chOff x="0" y="0"/>
              <a:chExt cx="288" cy="336"/>
            </a:xfrm>
          </p:grpSpPr>
          <p:sp>
            <p:nvSpPr>
              <p:cNvPr id="5153" name="Oval 3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54" name="Rectangle 34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7</a:t>
                </a:r>
              </a:p>
            </p:txBody>
          </p:sp>
        </p:grp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0" y="0"/>
              <a:ext cx="234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C870A-C253-4E45-8C6E-522D49343468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Implementation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Keep pointers to parent and both children</a:t>
            </a:r>
          </a:p>
          <a:p>
            <a:r>
              <a:rPr lang="en-US" dirty="0"/>
              <a:t>Each NODE has</a:t>
            </a:r>
          </a:p>
          <a:p>
            <a:pPr marL="782638" lvl="1"/>
            <a:r>
              <a:rPr lang="en-US" i="1" dirty="0"/>
              <a:t>left</a:t>
            </a:r>
            <a:r>
              <a:rPr lang="en-US" dirty="0"/>
              <a:t>: pointer to NODE</a:t>
            </a:r>
          </a:p>
          <a:p>
            <a:pPr marL="782638" lvl="1"/>
            <a:r>
              <a:rPr lang="en-US" i="1" dirty="0"/>
              <a:t>right</a:t>
            </a:r>
            <a:r>
              <a:rPr lang="en-US" dirty="0"/>
              <a:t>: pointer to NODE</a:t>
            </a:r>
          </a:p>
          <a:p>
            <a:pPr marL="782638" lvl="1"/>
            <a:r>
              <a:rPr lang="en-US" i="1" dirty="0"/>
              <a:t>p</a:t>
            </a:r>
            <a:r>
              <a:rPr lang="en-US" dirty="0"/>
              <a:t>: pointer to NODE</a:t>
            </a:r>
          </a:p>
          <a:p>
            <a:pPr marL="782638" lvl="1"/>
            <a:r>
              <a:rPr lang="en-US" i="1" dirty="0"/>
              <a:t>key</a:t>
            </a:r>
            <a:r>
              <a:rPr lang="en-US" dirty="0"/>
              <a:t>: real number (or other type that supports comparisons)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379BA-08D5-4FBB-B2DF-33DF0FF807C6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0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Drawing BST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help you visualize relationships:</a:t>
            </a:r>
          </a:p>
          <a:p>
            <a:pPr marL="782638" lvl="1"/>
            <a:r>
              <a:rPr lang="en-US" dirty="0"/>
              <a:t>Drop vertical lines to keep nodes in right order</a:t>
            </a:r>
          </a:p>
          <a:p>
            <a:r>
              <a:rPr lang="en-US" dirty="0"/>
              <a:t>For example: picture shows the only legal location to insert a node with key 4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102100" y="1104900"/>
            <a:ext cx="457200" cy="533400"/>
            <a:chOff x="0" y="0"/>
            <a:chExt cx="288" cy="336"/>
          </a:xfrm>
        </p:grpSpPr>
        <p:sp>
          <p:nvSpPr>
            <p:cNvPr id="8196" name="Oval 4"/>
            <p:cNvSpPr>
              <a:spLocks/>
            </p:cNvSpPr>
            <p:nvPr/>
          </p:nvSpPr>
          <p:spPr bwMode="auto">
            <a:xfrm>
              <a:off x="0" y="24"/>
              <a:ext cx="288" cy="288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/>
            </p:cNvSpPr>
            <p:nvPr/>
          </p:nvSpPr>
          <p:spPr bwMode="auto">
            <a:xfrm>
              <a:off x="39" y="0"/>
              <a:ext cx="20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492625" y="1533525"/>
            <a:ext cx="1895475" cy="714375"/>
            <a:chOff x="0" y="0"/>
            <a:chExt cx="1194" cy="45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906" y="114"/>
              <a:ext cx="288" cy="336"/>
              <a:chOff x="0" y="0"/>
              <a:chExt cx="288" cy="336"/>
            </a:xfrm>
          </p:grpSpPr>
          <p:sp>
            <p:nvSpPr>
              <p:cNvPr id="8200" name="Oval 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01" name="Rectangle 9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8</a:t>
                </a:r>
              </a:p>
            </p:txBody>
          </p:sp>
        </p:grp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0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2273300" y="1533525"/>
            <a:ext cx="1895475" cy="714375"/>
            <a:chOff x="0" y="0"/>
            <a:chExt cx="1194" cy="450"/>
          </a:xfrm>
        </p:grpSpPr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8205" name="Oval 1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06" name="Rectangle 14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1</a:t>
                </a:r>
              </a:p>
            </p:txBody>
          </p:sp>
        </p:grp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rot="10800000" flipH="1">
              <a:off x="246" y="0"/>
              <a:ext cx="948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2663825" y="2143125"/>
            <a:ext cx="904875" cy="714375"/>
            <a:chOff x="0" y="0"/>
            <a:chExt cx="570" cy="450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282" y="114"/>
              <a:ext cx="288" cy="336"/>
              <a:chOff x="0" y="0"/>
              <a:chExt cx="288" cy="336"/>
            </a:xfrm>
          </p:grpSpPr>
          <p:sp>
            <p:nvSpPr>
              <p:cNvPr id="8210" name="Oval 1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1" name="Rectangle 19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2</a:t>
                </a:r>
              </a:p>
            </p:txBody>
          </p:sp>
        </p:grp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0" y="0"/>
              <a:ext cx="324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5016500" y="2143125"/>
            <a:ext cx="981075" cy="714375"/>
            <a:chOff x="0" y="0"/>
            <a:chExt cx="618" cy="450"/>
          </a:xfrm>
        </p:grpSpPr>
        <p:grpSp>
          <p:nvGrpSpPr>
            <p:cNvPr id="8214" name="Group 22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8215" name="Oval 2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16" name="Rectangle 24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6</a:t>
                </a:r>
              </a:p>
            </p:txBody>
          </p:sp>
        </p:grp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H="1">
              <a:off x="246" y="0"/>
              <a:ext cx="372" cy="1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4559300" y="2752725"/>
            <a:ext cx="523875" cy="714375"/>
            <a:chOff x="0" y="0"/>
            <a:chExt cx="330" cy="450"/>
          </a:xfrm>
        </p:grpSpPr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0" y="114"/>
              <a:ext cx="288" cy="336"/>
              <a:chOff x="0" y="0"/>
              <a:chExt cx="288" cy="336"/>
            </a:xfrm>
          </p:grpSpPr>
          <p:sp>
            <p:nvSpPr>
              <p:cNvPr id="8220" name="Oval 28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21" name="Rectangle 29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5</a:t>
                </a:r>
              </a:p>
            </p:txBody>
          </p:sp>
        </p:grp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 flipH="1">
              <a:off x="144" y="0"/>
              <a:ext cx="186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5407025" y="2752725"/>
            <a:ext cx="600075" cy="714375"/>
            <a:chOff x="0" y="0"/>
            <a:chExt cx="378" cy="450"/>
          </a:xfrm>
        </p:grpSpPr>
        <p:grpSp>
          <p:nvGrpSpPr>
            <p:cNvPr id="8224" name="Group 32"/>
            <p:cNvGrpSpPr>
              <a:grpSpLocks/>
            </p:cNvGrpSpPr>
            <p:nvPr/>
          </p:nvGrpSpPr>
          <p:grpSpPr bwMode="auto">
            <a:xfrm>
              <a:off x="90" y="114"/>
              <a:ext cx="288" cy="336"/>
              <a:chOff x="0" y="0"/>
              <a:chExt cx="288" cy="336"/>
            </a:xfrm>
          </p:grpSpPr>
          <p:sp>
            <p:nvSpPr>
              <p:cNvPr id="8225" name="Oval 33"/>
              <p:cNvSpPr>
                <a:spLocks/>
              </p:cNvSpPr>
              <p:nvPr/>
            </p:nvSpPr>
            <p:spPr bwMode="auto">
              <a:xfrm>
                <a:off x="0" y="24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226" name="Rectangle 34"/>
              <p:cNvSpPr>
                <a:spLocks/>
              </p:cNvSpPr>
              <p:nvPr/>
            </p:nvSpPr>
            <p:spPr bwMode="auto">
              <a:xfrm>
                <a:off x="39" y="0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78049" bIns="38100" anchor="ctr">
                <a:spAutoFit/>
              </a:bodyPr>
              <a:lstStyle/>
              <a:p>
                <a:pPr marL="1588" algn="ctr"/>
                <a:r>
                  <a:rPr lang="en-US" sz="3200">
                    <a:solidFill>
                      <a:srgbClr val="008A87"/>
                    </a:solidFill>
                    <a:ea typeface="ＭＳ Ｐゴシック" charset="0"/>
                    <a:cs typeface="Times New Roman" charset="0"/>
                  </a:rPr>
                  <a:t>7</a:t>
                </a:r>
              </a:p>
            </p:txBody>
          </p:sp>
        </p:grp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0" y="0"/>
              <a:ext cx="234" cy="13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228" name="Line 36"/>
          <p:cNvSpPr>
            <a:spLocks noChangeShapeType="1"/>
          </p:cNvSpPr>
          <p:nvPr/>
        </p:nvSpPr>
        <p:spPr bwMode="auto">
          <a:xfrm flipH="1">
            <a:off x="1066800" y="3594100"/>
            <a:ext cx="69977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rot="10800000" flipH="1">
            <a:off x="4330700" y="1598613"/>
            <a:ext cx="0" cy="199548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rot="10800000" flipH="1">
            <a:off x="2476500" y="2195513"/>
            <a:ext cx="12700" cy="141128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 rot="10800000" flipH="1">
            <a:off x="3327400" y="2794000"/>
            <a:ext cx="0" cy="787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rot="10800000" flipH="1">
            <a:off x="4826000" y="3429000"/>
            <a:ext cx="0" cy="1682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 rot="10800000" flipH="1">
            <a:off x="5778500" y="3429000"/>
            <a:ext cx="0" cy="16827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rot="10800000" flipH="1">
            <a:off x="5232400" y="2794000"/>
            <a:ext cx="0" cy="787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rot="10800000" flipH="1">
            <a:off x="6172200" y="2108200"/>
            <a:ext cx="12700" cy="14859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36" name="Rectangle 44"/>
          <p:cNvSpPr>
            <a:spLocks/>
          </p:cNvSpPr>
          <p:nvPr/>
        </p:nvSpPr>
        <p:spPr bwMode="auto">
          <a:xfrm>
            <a:off x="2336800" y="3619500"/>
            <a:ext cx="30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1</a:t>
            </a:r>
          </a:p>
        </p:txBody>
      </p:sp>
      <p:sp>
        <p:nvSpPr>
          <p:cNvPr id="8237" name="Rectangle 45"/>
          <p:cNvSpPr>
            <a:spLocks/>
          </p:cNvSpPr>
          <p:nvPr/>
        </p:nvSpPr>
        <p:spPr bwMode="auto">
          <a:xfrm>
            <a:off x="3175000" y="3619500"/>
            <a:ext cx="30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2</a:t>
            </a:r>
          </a:p>
        </p:txBody>
      </p:sp>
      <p:sp>
        <p:nvSpPr>
          <p:cNvPr id="8238" name="Rectangle 46"/>
          <p:cNvSpPr>
            <a:spLocks/>
          </p:cNvSpPr>
          <p:nvPr/>
        </p:nvSpPr>
        <p:spPr bwMode="auto">
          <a:xfrm>
            <a:off x="4178300" y="3619500"/>
            <a:ext cx="30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3</a:t>
            </a:r>
          </a:p>
        </p:txBody>
      </p:sp>
      <p:sp>
        <p:nvSpPr>
          <p:cNvPr id="8239" name="Rectangle 47"/>
          <p:cNvSpPr>
            <a:spLocks/>
          </p:cNvSpPr>
          <p:nvPr/>
        </p:nvSpPr>
        <p:spPr bwMode="auto">
          <a:xfrm>
            <a:off x="4673600" y="3619500"/>
            <a:ext cx="30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5</a:t>
            </a:r>
          </a:p>
        </p:txBody>
      </p:sp>
      <p:sp>
        <p:nvSpPr>
          <p:cNvPr id="8240" name="Rectangle 48"/>
          <p:cNvSpPr>
            <a:spLocks/>
          </p:cNvSpPr>
          <p:nvPr/>
        </p:nvSpPr>
        <p:spPr bwMode="auto">
          <a:xfrm>
            <a:off x="5080000" y="3619500"/>
            <a:ext cx="30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6</a:t>
            </a:r>
          </a:p>
        </p:txBody>
      </p:sp>
      <p:sp>
        <p:nvSpPr>
          <p:cNvPr id="8241" name="Rectangle 49"/>
          <p:cNvSpPr>
            <a:spLocks/>
          </p:cNvSpPr>
          <p:nvPr/>
        </p:nvSpPr>
        <p:spPr bwMode="auto">
          <a:xfrm>
            <a:off x="5626100" y="3619500"/>
            <a:ext cx="30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7</a:t>
            </a:r>
          </a:p>
        </p:txBody>
      </p:sp>
      <p:sp>
        <p:nvSpPr>
          <p:cNvPr id="8242" name="Rectangle 50"/>
          <p:cNvSpPr>
            <a:spLocks/>
          </p:cNvSpPr>
          <p:nvPr/>
        </p:nvSpPr>
        <p:spPr bwMode="auto">
          <a:xfrm>
            <a:off x="6032500" y="3619500"/>
            <a:ext cx="30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87BC-A772-484E-9893-85A36105C3EB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Height of a BST can be...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... as small as log(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782638" lvl="1"/>
            <a:r>
              <a:rPr lang="en-US" dirty="0"/>
              <a:t>full balanced tree</a:t>
            </a:r>
          </a:p>
          <a:p>
            <a:pPr marL="782638" lvl="1"/>
            <a:endParaRPr lang="en-US" dirty="0"/>
          </a:p>
          <a:p>
            <a:pPr marL="782638" lvl="1"/>
            <a:endParaRPr lang="en-US" dirty="0"/>
          </a:p>
          <a:p>
            <a:pPr marL="782638" lvl="1"/>
            <a:endParaRPr lang="en-US" dirty="0"/>
          </a:p>
          <a:p>
            <a:r>
              <a:rPr lang="en-US" dirty="0"/>
              <a:t>... as much as </a:t>
            </a:r>
            <a:r>
              <a:rPr lang="en-US" dirty="0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dirty="0"/>
              <a:t>-1</a:t>
            </a:r>
          </a:p>
          <a:p>
            <a:pPr marL="782638" lvl="1"/>
            <a:r>
              <a:rPr lang="en-US" dirty="0"/>
              <a:t>unbalanced tree</a:t>
            </a:r>
          </a:p>
        </p:txBody>
      </p:sp>
      <p:sp>
        <p:nvSpPr>
          <p:cNvPr id="13315" name="AutoShape 3"/>
          <p:cNvSpPr>
            <a:spLocks noChangeShapeType="1"/>
          </p:cNvSpPr>
          <p:nvPr/>
        </p:nvSpPr>
        <p:spPr bwMode="auto">
          <a:xfrm flipH="1">
            <a:off x="6743700" y="2946400"/>
            <a:ext cx="709613" cy="8128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148513" y="2641600"/>
            <a:ext cx="609600" cy="609600"/>
            <a:chOff x="0" y="0"/>
            <a:chExt cx="384" cy="384"/>
          </a:xfrm>
        </p:grpSpPr>
        <p:sp>
          <p:nvSpPr>
            <p:cNvPr id="13317" name="Oval 5"/>
            <p:cNvSpPr>
              <a:spLocks/>
            </p:cNvSpPr>
            <p:nvPr/>
          </p:nvSpPr>
          <p:spPr bwMode="auto">
            <a:xfrm>
              <a:off x="27" y="27"/>
              <a:ext cx="329" cy="329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18" name="Rectangle 6"/>
            <p:cNvSpPr>
              <a:spLocks/>
            </p:cNvSpPr>
            <p:nvPr/>
          </p:nvSpPr>
          <p:spPr bwMode="auto">
            <a:xfrm>
              <a:off x="0" y="0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78049" bIns="38100" anchor="ctr"/>
            <a:lstStyle/>
            <a:p>
              <a:pPr marL="1588" algn="ctr"/>
              <a:r>
                <a:rPr lang="en-US" sz="3200">
                  <a:solidFill>
                    <a:srgbClr val="008A87"/>
                  </a:solidFill>
                  <a:latin typeface="Times New Roman Italic" charset="0"/>
                  <a:ea typeface="ＭＳ Ｐゴシック" charset="0"/>
                  <a:cs typeface="Times New Roman Italic" charset="0"/>
                  <a:sym typeface="Times New Roman Italic" charset="0"/>
                </a:rPr>
                <a:t>n</a:t>
              </a:r>
            </a:p>
          </p:txBody>
        </p:sp>
      </p:grpSp>
      <p:sp>
        <p:nvSpPr>
          <p:cNvPr id="13319" name="AutoShape 7"/>
          <p:cNvSpPr>
            <a:spLocks noChangeShapeType="1"/>
          </p:cNvSpPr>
          <p:nvPr/>
        </p:nvSpPr>
        <p:spPr bwMode="auto">
          <a:xfrm flipH="1">
            <a:off x="6248400" y="3759200"/>
            <a:ext cx="495300" cy="4318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6299200" y="3454400"/>
            <a:ext cx="889000" cy="609600"/>
            <a:chOff x="0" y="0"/>
            <a:chExt cx="560" cy="384"/>
          </a:xfrm>
        </p:grpSpPr>
        <p:sp>
          <p:nvSpPr>
            <p:cNvPr id="13321" name="Oval 9"/>
            <p:cNvSpPr>
              <a:spLocks/>
            </p:cNvSpPr>
            <p:nvPr/>
          </p:nvSpPr>
          <p:spPr bwMode="auto">
            <a:xfrm>
              <a:off x="40" y="27"/>
              <a:ext cx="479" cy="329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22" name="Rectangle 10"/>
            <p:cNvSpPr>
              <a:spLocks/>
            </p:cNvSpPr>
            <p:nvPr/>
          </p:nvSpPr>
          <p:spPr bwMode="auto">
            <a:xfrm>
              <a:off x="0" y="0"/>
              <a:ext cx="5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78049" bIns="38100" anchor="ctr"/>
            <a:lstStyle/>
            <a:p>
              <a:pPr marL="1588" algn="ctr"/>
              <a:r>
                <a:rPr lang="en-US" sz="3200">
                  <a:solidFill>
                    <a:srgbClr val="008A87"/>
                  </a:solidFill>
                  <a:latin typeface="Times New Roman Italic" charset="0"/>
                  <a:ea typeface="ＭＳ Ｐゴシック" charset="0"/>
                  <a:cs typeface="Times New Roman Italic" charset="0"/>
                  <a:sym typeface="Times New Roman Italic" charset="0"/>
                </a:rPr>
                <a:t>n</a:t>
              </a:r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-1</a:t>
              </a:r>
            </a:p>
          </p:txBody>
        </p:sp>
      </p:grpSp>
      <p:sp>
        <p:nvSpPr>
          <p:cNvPr id="13323" name="AutoShape 11"/>
          <p:cNvSpPr>
            <a:spLocks noChangeShapeType="1"/>
          </p:cNvSpPr>
          <p:nvPr/>
        </p:nvSpPr>
        <p:spPr bwMode="auto">
          <a:xfrm flipH="1">
            <a:off x="5357812" y="4572000"/>
            <a:ext cx="509587" cy="4953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5054600" y="4762500"/>
            <a:ext cx="609600" cy="609600"/>
            <a:chOff x="0" y="0"/>
            <a:chExt cx="384" cy="384"/>
          </a:xfrm>
        </p:grpSpPr>
        <p:sp>
          <p:nvSpPr>
            <p:cNvPr id="13325" name="Oval 13"/>
            <p:cNvSpPr>
              <a:spLocks/>
            </p:cNvSpPr>
            <p:nvPr/>
          </p:nvSpPr>
          <p:spPr bwMode="auto">
            <a:xfrm>
              <a:off x="27" y="27"/>
              <a:ext cx="329" cy="329"/>
            </a:xfrm>
            <a:prstGeom prst="ellipse">
              <a:avLst/>
            </a:prstGeom>
            <a:solidFill>
              <a:srgbClr val="FFFF66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26" name="Rectangle 14"/>
            <p:cNvSpPr>
              <a:spLocks/>
            </p:cNvSpPr>
            <p:nvPr/>
          </p:nvSpPr>
          <p:spPr bwMode="auto">
            <a:xfrm>
              <a:off x="0" y="0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78049" bIns="38100" anchor="ctr"/>
            <a:lstStyle/>
            <a:p>
              <a:pPr marL="1588" algn="ctr"/>
              <a:r>
                <a:rPr lang="en-US" sz="3200">
                  <a:solidFill>
                    <a:srgbClr val="008A87"/>
                  </a:solidFill>
                  <a:ea typeface="ＭＳ Ｐゴシック" charset="0"/>
                  <a:cs typeface="Times New Roman" charset="0"/>
                </a:rPr>
                <a:t>1</a:t>
              </a:r>
            </a:p>
          </p:txBody>
        </p:sp>
      </p:grpSp>
      <p:sp>
        <p:nvSpPr>
          <p:cNvPr id="13327" name="Rectangle 15"/>
          <p:cNvSpPr>
            <a:spLocks/>
          </p:cNvSpPr>
          <p:nvPr/>
        </p:nvSpPr>
        <p:spPr bwMode="auto">
          <a:xfrm>
            <a:off x="5892800" y="4140200"/>
            <a:ext cx="382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ea typeface="ＭＳ Ｐゴシック" charset="0"/>
                <a:cs typeface="Times New Roman" charset="0"/>
              </a:rPr>
              <a:t>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6C1F0-CC99-44CC-9322-B03BB6D2B5A3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4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Searching a BST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Worst Case Running time: Θ(height)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270000"/>
            <a:ext cx="4343400" cy="2430463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F3811C-F683-4AC7-BEAD-E68D5C734A4A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6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pPr marL="0" indent="0"/>
            <a:r>
              <a:rPr lang="en-US"/>
              <a:t>Insertion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01706" y="1482626"/>
            <a:ext cx="8727141" cy="5202337"/>
          </a:xfrm>
          <a:ln/>
        </p:spPr>
        <p:txBody>
          <a:bodyPr rIns="13208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location of insertion, keep track of parent during search</a:t>
            </a:r>
          </a:p>
          <a:p>
            <a:r>
              <a:rPr lang="en-US" dirty="0"/>
              <a:t>Worst Case Running time: Θ(height)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016000"/>
            <a:ext cx="4038600" cy="3479800"/>
          </a:xfrm>
          <a:prstGeom prst="rect">
            <a:avLst/>
          </a:prstGeom>
          <a:noFill/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97E51-F674-4057-BBD1-8EDDA6DA2C4C}" type="datetime1">
              <a:rPr lang="en-US" smtClean="0"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Adam Smith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3492499" y="2197100"/>
            <a:ext cx="3822700" cy="2400300"/>
          </a:xfrm>
          <a:prstGeom prst="bentConnector3">
            <a:avLst>
              <a:gd name="adj1" fmla="val -1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2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26066</TotalTime>
  <Words>893</Words>
  <Application>Microsoft Office PowerPoint</Application>
  <PresentationFormat>On-screen Show (4:3)</PresentationFormat>
  <Paragraphs>223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Apple Symbols</vt:lpstr>
      <vt:lpstr>ＭＳ Ｐゴシック</vt:lpstr>
      <vt:lpstr>Arial</vt:lpstr>
      <vt:lpstr>Calibri</vt:lpstr>
      <vt:lpstr>Symbol</vt:lpstr>
      <vt:lpstr>Times</vt:lpstr>
      <vt:lpstr>Times New Roman</vt:lpstr>
      <vt:lpstr>Times New Roman Bold</vt:lpstr>
      <vt:lpstr>Times New Roman Italic</vt:lpstr>
      <vt:lpstr>Wingdings</vt:lpstr>
      <vt:lpstr>3_itu_presentation_template</vt:lpstr>
      <vt:lpstr>CSC 580 Computer Algorithms</vt:lpstr>
      <vt:lpstr>Agenda</vt:lpstr>
      <vt:lpstr>Trees</vt:lpstr>
      <vt:lpstr>Binary Search Trees</vt:lpstr>
      <vt:lpstr>Implementation</vt:lpstr>
      <vt:lpstr>Drawing BST’s</vt:lpstr>
      <vt:lpstr>Height of a BST can be...</vt:lpstr>
      <vt:lpstr>Searching a BST</vt:lpstr>
      <vt:lpstr>Insertion</vt:lpstr>
      <vt:lpstr>Tree Min and Max</vt:lpstr>
      <vt:lpstr>Tree Successor</vt:lpstr>
      <vt:lpstr>Traversals (not just for BSTs)</vt:lpstr>
      <vt:lpstr>Inorder traversal</vt:lpstr>
      <vt:lpstr>Postorder traversal</vt:lpstr>
      <vt:lpstr>Preorder Traversal</vt:lpstr>
      <vt:lpstr>Exercise on insertion order</vt:lpstr>
      <vt:lpstr>Deletion</vt:lpstr>
      <vt:lpstr>Deletion</vt:lpstr>
      <vt:lpstr>Binary-Search-Tree Sort</vt:lpstr>
      <vt:lpstr>Analysis of BST Sort</vt:lpstr>
      <vt:lpstr>Node Depth</vt:lpstr>
      <vt:lpstr>BST Height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668</cp:revision>
  <dcterms:created xsi:type="dcterms:W3CDTF">2013-05-07T23:48:43Z</dcterms:created>
  <dcterms:modified xsi:type="dcterms:W3CDTF">2016-07-12T04:54:36Z</dcterms:modified>
</cp:coreProperties>
</file>