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25" r:id="rId1"/>
  </p:sldMasterIdLst>
  <p:notesMasterIdLst>
    <p:notesMasterId r:id="rId43"/>
  </p:notesMasterIdLst>
  <p:handoutMasterIdLst>
    <p:handoutMasterId r:id="rId44"/>
  </p:handoutMasterIdLst>
  <p:sldIdLst>
    <p:sldId id="256" r:id="rId2"/>
    <p:sldId id="604" r:id="rId3"/>
    <p:sldId id="787" r:id="rId4"/>
    <p:sldId id="746" r:id="rId5"/>
    <p:sldId id="747" r:id="rId6"/>
    <p:sldId id="748" r:id="rId7"/>
    <p:sldId id="749" r:id="rId8"/>
    <p:sldId id="750" r:id="rId9"/>
    <p:sldId id="751" r:id="rId10"/>
    <p:sldId id="752" r:id="rId11"/>
    <p:sldId id="753" r:id="rId12"/>
    <p:sldId id="754" r:id="rId13"/>
    <p:sldId id="755" r:id="rId14"/>
    <p:sldId id="756" r:id="rId15"/>
    <p:sldId id="757" r:id="rId16"/>
    <p:sldId id="758" r:id="rId17"/>
    <p:sldId id="759" r:id="rId18"/>
    <p:sldId id="760" r:id="rId19"/>
    <p:sldId id="761" r:id="rId20"/>
    <p:sldId id="762" r:id="rId21"/>
    <p:sldId id="763" r:id="rId22"/>
    <p:sldId id="764" r:id="rId23"/>
    <p:sldId id="765" r:id="rId24"/>
    <p:sldId id="768" r:id="rId25"/>
    <p:sldId id="769" r:id="rId26"/>
    <p:sldId id="770" r:id="rId27"/>
    <p:sldId id="773" r:id="rId28"/>
    <p:sldId id="774" r:id="rId29"/>
    <p:sldId id="777" r:id="rId30"/>
    <p:sldId id="785" r:id="rId31"/>
    <p:sldId id="788" r:id="rId32"/>
    <p:sldId id="789" r:id="rId33"/>
    <p:sldId id="790" r:id="rId34"/>
    <p:sldId id="791" r:id="rId35"/>
    <p:sldId id="792" r:id="rId36"/>
    <p:sldId id="793" r:id="rId37"/>
    <p:sldId id="794" r:id="rId38"/>
    <p:sldId id="795" r:id="rId39"/>
    <p:sldId id="796" r:id="rId40"/>
    <p:sldId id="797" r:id="rId41"/>
    <p:sldId id="786" r:id="rId4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2CC"/>
    <a:srgbClr val="00939A"/>
    <a:srgbClr val="008F96"/>
    <a:srgbClr val="FAE0A0"/>
    <a:srgbClr val="00ACB5"/>
    <a:srgbClr val="00A8B0"/>
    <a:srgbClr val="00ACEA"/>
    <a:srgbClr val="00C0C0"/>
    <a:srgbClr val="0086EA"/>
    <a:srgbClr val="383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8" autoAdjust="0"/>
    <p:restoredTop sz="92764" autoAdjust="0"/>
  </p:normalViewPr>
  <p:slideViewPr>
    <p:cSldViewPr snapToGrid="0" snapToObjects="1">
      <p:cViewPr>
        <p:scale>
          <a:sx n="90" d="100"/>
          <a:sy n="90" d="100"/>
        </p:scale>
        <p:origin x="53" y="-1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019D95-3D9B-6B4D-BC89-9DFF030770ED}" type="datetimeFigureOut">
              <a:rPr lang="en-US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438DFBC-DDA0-B94A-8263-133608A49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9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B86FB6-4812-8540-A818-438F11ECCD0D}" type="datetimeFigureOut">
              <a:rPr lang="en-US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B8E23CC-A730-F04A-BB21-6A9E12C20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1200" spc="0" dirty="0">
                <a:solidFill>
                  <a:srgbClr val="008A87"/>
                </a:solidFill>
                <a:latin typeface="Symbol"/>
                <a:cs typeface="Times New Roman"/>
                <a:sym typeface="Symbol" panose="05050102010706020507" pitchFamily="18" charset="2"/>
              </a:rPr>
              <a:t></a:t>
            </a:r>
            <a:r>
              <a:rPr lang="it-IT" sz="1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lang="it-IT" sz="1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lang="it-IT" sz="1800" i="1" spc="-22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it-IT" sz="1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lang="it-IT" sz="1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1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lang="it-IT" sz="1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1200" dirty="0">
                <a:solidFill>
                  <a:srgbClr val="008A87"/>
                </a:solidFill>
                <a:latin typeface="Times New Roman"/>
                <a:cs typeface="Times New Roman"/>
              </a:rPr>
              <a:t>2*(</a:t>
            </a:r>
            <a:r>
              <a:rPr lang="it-IT" sz="1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it-IT" sz="1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1200" dirty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lang="it-IT" sz="1200" baseline="30000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</a:t>
            </a:r>
            <a:r>
              <a:rPr lang="it-IT" sz="1200" spc="-22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lang="it-IT" sz="120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1200" i="1" spc="-22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it-IT" sz="1200" baseline="30000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</a:t>
            </a:r>
            <a:r>
              <a:rPr lang="it-IT" sz="1200" baseline="0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 </a:t>
            </a:r>
            <a:r>
              <a:rPr lang="it-IT" sz="1200" baseline="30000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- 1</a:t>
            </a:r>
            <a:r>
              <a:rPr lang="it-IT" sz="1200" baseline="0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)</a:t>
            </a:r>
            <a:r>
              <a:rPr lang="it-IT" sz="1200" baseline="0" dirty="0">
                <a:solidFill>
                  <a:schemeClr val="tx1"/>
                </a:solidFill>
                <a:latin typeface="Times New Roman"/>
                <a:cs typeface="Times New Roman"/>
                <a:sym typeface="Symbol"/>
              </a:rPr>
              <a:t> :</a:t>
            </a:r>
            <a:r>
              <a:rPr lang="it-IT" sz="1200" dirty="0">
                <a:latin typeface="Times New Roman"/>
                <a:cs typeface="Times New Roman"/>
              </a:rPr>
              <a:t> 2 times the</a:t>
            </a:r>
            <a:r>
              <a:rPr lang="it-IT" sz="1200" baseline="0" dirty="0">
                <a:latin typeface="Times New Roman"/>
                <a:cs typeface="Times New Roman"/>
              </a:rPr>
              <a:t> number of insertions after the previous doubling. 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810375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810375" y="22860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624388" y="228600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9" name="Picture 13" descr="CREST_2013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28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82575" y="4617943"/>
            <a:ext cx="7556313" cy="6638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91E4DC-CD05-4CD0-B99B-08685E14E965}" type="datetime1">
              <a:rPr lang="en-US" smtClean="0"/>
              <a:t>9/20/2017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</a:p>
        </p:txBody>
      </p:sp>
    </p:spTree>
    <p:extLst>
      <p:ext uri="{BB962C8B-B14F-4D97-AF65-F5344CB8AC3E}">
        <p14:creationId xmlns:p14="http://schemas.microsoft.com/office/powerpoint/2010/main" val="318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1922" y="6252457"/>
            <a:ext cx="7202078" cy="6143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148418"/>
            <a:ext cx="8727141" cy="66383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923826"/>
            <a:ext cx="8727141" cy="5202337"/>
          </a:xfrm>
          <a:noFill/>
        </p:spPr>
        <p:txBody>
          <a:bodyPr/>
          <a:lstStyle>
            <a:lvl1pPr marL="228600" indent="-228600">
              <a:buFont typeface="Arial"/>
              <a:buChar char="•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-228600">
              <a:buFont typeface="Arial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685800" indent="-228600">
              <a:buFont typeface="Arial"/>
              <a:buChar char="•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14400" indent="-228600">
              <a:buFont typeface="Arial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143000" indent="-228600">
              <a:buFont typeface="Arial"/>
              <a:buChar char="•"/>
              <a:defRPr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6794500" y="640417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66BFE-EB6A-4444-B80D-BF49A2B57281}" type="datetime1">
              <a:rPr lang="en-US" smtClean="0"/>
              <a:t>9/20/2017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111604" y="6404171"/>
            <a:ext cx="4212996" cy="365125"/>
          </a:xfrm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016331" y="0"/>
            <a:ext cx="421299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100" i="1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B050"/>
                </a:solidFill>
              </a:rPr>
              <a:t>CSC</a:t>
            </a:r>
            <a:r>
              <a:rPr lang="en-US" baseline="0" dirty="0">
                <a:solidFill>
                  <a:srgbClr val="00B050"/>
                </a:solidFill>
              </a:rPr>
              <a:t> 68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baseline="0" dirty="0">
                <a:solidFill>
                  <a:srgbClr val="00B050"/>
                </a:solidFill>
              </a:rPr>
              <a:t> Advanced Computer Algorithms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01706" y="812251"/>
            <a:ext cx="8727141" cy="111575"/>
          </a:xfrm>
          <a:prstGeom prst="rect">
            <a:avLst/>
          </a:prstGeom>
          <a:gradFill flip="none" rotWithShape="0">
            <a:gsLst>
              <a:gs pos="29000">
                <a:srgbClr val="3C895C"/>
              </a:gs>
              <a:gs pos="0">
                <a:schemeClr val="tx2">
                  <a:lumMod val="90000"/>
                  <a:lumOff val="10000"/>
                </a:schemeClr>
              </a:gs>
              <a:gs pos="100000">
                <a:schemeClr val="accent1">
                  <a:tint val="70000"/>
                  <a:shade val="100000"/>
                  <a:alpha val="100000"/>
                  <a:satMod val="200000"/>
                  <a:lumMod val="10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6" y="6236167"/>
            <a:ext cx="1639824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66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Based on slides by Erik Demaine and Charles Leiserson</a:t>
            </a:r>
            <a:endParaRPr lang="en-US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fld id="{9E9FFB41-9F9A-49FF-BD77-6789895E6DA4}" type="datetime1">
              <a:rPr lang="en-US" spc="-10" smtClean="0"/>
              <a:t>9/20/2017</a:t>
            </a:fld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708211" y="5993069"/>
            <a:ext cx="924588" cy="76164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47781"/>
            <a:r>
              <a:rPr lang="en-US" spc="-10"/>
              <a:t>L6.</a:t>
            </a:r>
            <a:fld id="{81D60167-4931-47E6-BA6A-407CBD079E47}" type="slidenum">
              <a:rPr lang="en-US" spc="-10" smtClean="0"/>
              <a:pPr marL="247781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261329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9A9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397"/>
            <a:r>
              <a:rPr lang="en-US" spc="-9"/>
              <a:t>Based on slides by Erik Demaine and Charles Leiserson</a:t>
            </a:r>
            <a:endParaRPr lang="en-US" spc="-9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397"/>
            <a:fld id="{46A4A7E5-08C3-4327-ADFD-87679AD68CAD}" type="datetime1">
              <a:rPr lang="en-US" spc="-9" smtClean="0"/>
              <a:t>9/20/2017</a:t>
            </a:fld>
            <a:endParaRPr lang="en-US" spc="-9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28545" y="6173439"/>
            <a:ext cx="416791" cy="179294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1176"/>
            <a:r>
              <a:rPr lang="en-US" spc="-13"/>
              <a:t>L7</a:t>
            </a:r>
            <a:r>
              <a:rPr lang="en-US" spc="-4"/>
              <a:t>.</a:t>
            </a:r>
            <a:fld id="{81D60167-4931-47E6-BA6A-407CBD079E47}" type="slidenum">
              <a:rPr lang="en-US" spc="-9" smtClean="0"/>
              <a:pPr marL="91176"/>
              <a:t>‹#›</a:t>
            </a:fld>
            <a:endParaRPr lang="en-US" spc="-9" dirty="0"/>
          </a:p>
        </p:txBody>
      </p:sp>
    </p:spTree>
    <p:extLst>
      <p:ext uri="{BB962C8B-B14F-4D97-AF65-F5344CB8AC3E}">
        <p14:creationId xmlns:p14="http://schemas.microsoft.com/office/powerpoint/2010/main" val="32108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4963" y="1743483"/>
            <a:ext cx="3513859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397"/>
            <a:r>
              <a:rPr lang="en-US" spc="-9"/>
              <a:t>Based on slides by Erik Demaine and Charles Leiserson</a:t>
            </a:r>
            <a:endParaRPr lang="en-US" spc="-9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397"/>
            <a:fld id="{8030BF9F-3DA4-45FB-9C19-9D0C8500B410}" type="datetime1">
              <a:rPr lang="en-US" spc="-9" smtClean="0"/>
              <a:t>9/20/2017</a:t>
            </a:fld>
            <a:endParaRPr lang="en-US" spc="-9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628545" y="6173439"/>
            <a:ext cx="416791" cy="179294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1176"/>
            <a:r>
              <a:rPr lang="en-US" spc="-13"/>
              <a:t>L7</a:t>
            </a:r>
            <a:r>
              <a:rPr lang="en-US" spc="-4"/>
              <a:t>.</a:t>
            </a:r>
            <a:fld id="{81D60167-4931-47E6-BA6A-407CBD079E47}" type="slidenum">
              <a:rPr lang="en-US" spc="-9" smtClean="0"/>
              <a:pPr marL="91176"/>
              <a:t>‹#›</a:t>
            </a:fld>
            <a:endParaRPr lang="en-US" spc="-9" dirty="0"/>
          </a:p>
        </p:txBody>
      </p:sp>
    </p:spTree>
    <p:extLst>
      <p:ext uri="{BB962C8B-B14F-4D97-AF65-F5344CB8AC3E}">
        <p14:creationId xmlns:p14="http://schemas.microsoft.com/office/powerpoint/2010/main" val="168672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2A0B84-9350-4D9D-BA8A-47A2550D25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897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613" y="1317625"/>
            <a:ext cx="78533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613" y="1981200"/>
            <a:ext cx="7853362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17695DB-ECE6-4520-AC51-9FAAE5FD2CA6}" type="datetime1">
              <a:rPr lang="en-US" smtClean="0"/>
              <a:t>9/20/2017</a:t>
            </a:fld>
            <a:endParaRPr lang="en-US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Based on slides by Erik Demaine and Charles Leiserson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41" r:id="rId2"/>
    <p:sldLayoutId id="2147484043" r:id="rId3"/>
    <p:sldLayoutId id="2147484044" r:id="rId4"/>
    <p:sldLayoutId id="2147484045" r:id="rId5"/>
    <p:sldLayoutId id="2147484046" r:id="rId6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000" kern="1200">
          <a:solidFill>
            <a:schemeClr val="accent2"/>
          </a:solidFill>
          <a:latin typeface="Arial" charset="0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kern="1200">
          <a:solidFill>
            <a:srgbClr val="936A08"/>
          </a:solidFill>
          <a:latin typeface="Arial" charset="0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rgbClr val="6F6F6F"/>
          </a:solidFill>
          <a:latin typeface="Arial" charset="0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1600" kern="1200">
          <a:solidFill>
            <a:srgbClr val="6F6F6F"/>
          </a:solidFill>
          <a:latin typeface="Arial" charset="0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12"/>
          <p:cNvSpPr>
            <a:spLocks noGrp="1"/>
          </p:cNvSpPr>
          <p:nvPr>
            <p:ph type="subTitle" idx="1"/>
          </p:nvPr>
        </p:nvSpPr>
        <p:spPr>
          <a:xfrm>
            <a:off x="-220662" y="6000750"/>
            <a:ext cx="6235848" cy="560388"/>
          </a:xfrm>
          <a:noFill/>
        </p:spPr>
        <p:txBody>
          <a:bodyPr>
            <a:normAutofit/>
          </a:bodyPr>
          <a:lstStyle/>
          <a:p>
            <a:pPr algn="ctr" eaLnBrk="1" hangingPunct="1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L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ECTURE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1.   Amortized Analysis</a:t>
            </a:r>
          </a:p>
        </p:txBody>
      </p:sp>
      <p:sp>
        <p:nvSpPr>
          <p:cNvPr id="6146" name="Title 11"/>
          <p:cNvSpPr>
            <a:spLocks noGrp="1"/>
          </p:cNvSpPr>
          <p:nvPr>
            <p:ph type="title"/>
          </p:nvPr>
        </p:nvSpPr>
        <p:spPr>
          <a:xfrm>
            <a:off x="942977" y="4748216"/>
            <a:ext cx="8572500" cy="663575"/>
          </a:xfrm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CSC 680 </a:t>
            </a:r>
            <a:br>
              <a:rPr lang="en-US" b="1" dirty="0">
                <a:ea typeface="ＭＳ Ｐゴシック" charset="0"/>
                <a:cs typeface="ＭＳ Ｐゴシック" charset="0"/>
              </a:rPr>
            </a:br>
            <a:r>
              <a:rPr lang="en-US" b="1" dirty="0">
                <a:ea typeface="ＭＳ Ｐゴシック" charset="0"/>
                <a:cs typeface="ＭＳ Ｐゴシック" charset="0"/>
              </a:rPr>
              <a:t>Advanced Computer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/>
            <a:r>
              <a:rPr spc="-25" dirty="0"/>
              <a:t>Example </a:t>
            </a:r>
            <a:r>
              <a:rPr spc="-20" dirty="0"/>
              <a:t>of </a:t>
            </a:r>
            <a:r>
              <a:rPr spc="-25" dirty="0"/>
              <a:t>a </a:t>
            </a:r>
            <a:r>
              <a:rPr lang="en-US" spc="-25" dirty="0"/>
              <a:t>D</a:t>
            </a:r>
            <a:r>
              <a:rPr spc="-25" dirty="0"/>
              <a:t>ynamic</a:t>
            </a:r>
            <a:r>
              <a:rPr spc="5" dirty="0"/>
              <a:t> </a:t>
            </a:r>
            <a:r>
              <a:rPr lang="en-US" spc="-20" dirty="0"/>
              <a:t>T</a:t>
            </a:r>
            <a:r>
              <a:rPr spc="-20" dirty="0"/>
              <a:t>able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AA776922-02BA-4E57-ADA3-FAACF049690B}" type="datetime1">
              <a:rPr lang="en-US" spc="-10" smtClean="0"/>
              <a:t>9/20/2017</a:t>
            </a:fld>
            <a:endParaRPr spc="-10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4419175" y="1893215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2763" y="18167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2763" y="18167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8947" y="18993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2535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2535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8718" y="190545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82306" y="2281751"/>
            <a:ext cx="458474" cy="6374"/>
          </a:xfrm>
          <a:custGeom>
            <a:avLst/>
            <a:gdLst/>
            <a:ahLst/>
            <a:cxnLst/>
            <a:rect l="l" t="t" r="r" b="b"/>
            <a:pathLst>
              <a:path w="457200" h="6350">
                <a:moveTo>
                  <a:pt x="0" y="0"/>
                </a:moveTo>
                <a:lnTo>
                  <a:pt x="0" y="6095"/>
                </a:lnTo>
                <a:lnTo>
                  <a:pt x="457200" y="6095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82306" y="182896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82306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82306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88947" y="23582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12535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12535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58718" y="23582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82306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82306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82306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8718" y="281101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82306" y="27345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82306" y="27345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38652" y="1855313"/>
            <a:ext cx="1604021" cy="144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357" indent="-458617">
              <a:lnSpc>
                <a:spcPts val="3787"/>
              </a:lnSpc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7281" indent="-458617">
              <a:lnSpc>
                <a:spcPts val="3722"/>
              </a:lnSpc>
              <a:buClr>
                <a:srgbClr val="CC0000"/>
              </a:buClr>
              <a:buFont typeface="Times New Roman"/>
              <a:buAutoNum type="arabicPeriod"/>
              <a:tabLst>
                <a:tab pos="48791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7281" indent="-458617">
              <a:lnSpc>
                <a:spcPts val="3787"/>
              </a:lnSpc>
              <a:buClr>
                <a:srgbClr val="CC0000"/>
              </a:buClr>
              <a:buFont typeface="Times New Roman"/>
              <a:buAutoNum type="arabicPeriod"/>
              <a:tabLst>
                <a:tab pos="48791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22396" y="1905043"/>
            <a:ext cx="178295" cy="828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39">
              <a:spcBef>
                <a:spcPts val="722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558718" y="326303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82306" y="3186547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82306" y="3186547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585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/>
            <a:r>
              <a:rPr spc="-25" dirty="0"/>
              <a:t>Example </a:t>
            </a:r>
            <a:r>
              <a:rPr spc="-20" dirty="0"/>
              <a:t>of </a:t>
            </a:r>
            <a:r>
              <a:rPr spc="-25" dirty="0"/>
              <a:t>a </a:t>
            </a:r>
            <a:r>
              <a:rPr lang="en-US" spc="-25" dirty="0"/>
              <a:t>D</a:t>
            </a:r>
            <a:r>
              <a:rPr spc="-25" dirty="0"/>
              <a:t>ynamic</a:t>
            </a:r>
            <a:r>
              <a:rPr spc="5" dirty="0"/>
              <a:t> </a:t>
            </a:r>
            <a:r>
              <a:rPr lang="en-US" spc="-20" dirty="0"/>
              <a:t>T</a:t>
            </a:r>
            <a:r>
              <a:rPr spc="-20" dirty="0"/>
              <a:t>able</a:t>
            </a:r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9FB703B6-03E9-4CC8-ACDD-7F3E948CD8A2}" type="datetime1">
              <a:rPr lang="en-US" spc="-10" smtClean="0"/>
              <a:t>9/20/2017</a:t>
            </a:fld>
            <a:endParaRPr spc="-10" dirty="0"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9175" y="1893215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2763" y="18167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2763" y="18167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8947" y="18993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2535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2535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8718" y="190545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82306" y="2281751"/>
            <a:ext cx="458474" cy="6374"/>
          </a:xfrm>
          <a:custGeom>
            <a:avLst/>
            <a:gdLst/>
            <a:ahLst/>
            <a:cxnLst/>
            <a:rect l="l" t="t" r="r" b="b"/>
            <a:pathLst>
              <a:path w="457200" h="6350">
                <a:moveTo>
                  <a:pt x="0" y="0"/>
                </a:moveTo>
                <a:lnTo>
                  <a:pt x="0" y="6095"/>
                </a:lnTo>
                <a:lnTo>
                  <a:pt x="457200" y="6095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82306" y="182896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8947" y="23582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12535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12535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58718" y="23582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82306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58718" y="281101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82306" y="2734531"/>
            <a:ext cx="458474" cy="6374"/>
          </a:xfrm>
          <a:custGeom>
            <a:avLst/>
            <a:gdLst/>
            <a:ahLst/>
            <a:cxnLst/>
            <a:rect l="l" t="t" r="r" b="b"/>
            <a:pathLst>
              <a:path w="457200" h="6350">
                <a:moveTo>
                  <a:pt x="0" y="0"/>
                </a:moveTo>
                <a:lnTo>
                  <a:pt x="0" y="6096"/>
                </a:lnTo>
                <a:lnTo>
                  <a:pt x="457200" y="6096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82306" y="27345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58718" y="326303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82306" y="3186547"/>
            <a:ext cx="458474" cy="13385"/>
          </a:xfrm>
          <a:custGeom>
            <a:avLst/>
            <a:gdLst/>
            <a:ahLst/>
            <a:cxnLst/>
            <a:rect l="l" t="t" r="r" b="b"/>
            <a:pathLst>
              <a:path w="457200" h="13335">
                <a:moveTo>
                  <a:pt x="0" y="0"/>
                </a:moveTo>
                <a:lnTo>
                  <a:pt x="0" y="12954"/>
                </a:lnTo>
                <a:lnTo>
                  <a:pt x="457200" y="12954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82306" y="3186547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38652" y="1855313"/>
            <a:ext cx="1604021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357" indent="-458617">
              <a:lnSpc>
                <a:spcPts val="3787"/>
              </a:lnSpc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7281" indent="-458617">
              <a:lnSpc>
                <a:spcPts val="3722"/>
              </a:lnSpc>
              <a:buClr>
                <a:srgbClr val="CC0000"/>
              </a:buClr>
              <a:buFont typeface="Times New Roman"/>
              <a:buAutoNum type="arabicPeriod"/>
              <a:tabLst>
                <a:tab pos="48791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7281" indent="-458617">
              <a:lnSpc>
                <a:spcPts val="3727"/>
              </a:lnSpc>
              <a:buClr>
                <a:srgbClr val="CC0000"/>
              </a:buClr>
              <a:buFont typeface="Times New Roman"/>
              <a:buAutoNum type="arabicPeriod"/>
              <a:tabLst>
                <a:tab pos="48791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7281" indent="-458617">
              <a:lnSpc>
                <a:spcPts val="3787"/>
              </a:lnSpc>
              <a:buClr>
                <a:srgbClr val="CC0000"/>
              </a:buClr>
              <a:buFont typeface="Times New Roman"/>
              <a:buAutoNum type="arabicPeriod"/>
              <a:tabLst>
                <a:tab pos="48791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482306" y="31995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82306" y="31995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82306" y="27406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82306" y="27406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82306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82306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2306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82306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622396" y="1905043"/>
            <a:ext cx="178295" cy="1746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39">
              <a:spcBef>
                <a:spcPts val="722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39">
              <a:spcBef>
                <a:spcPts val="722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2739">
              <a:spcBef>
                <a:spcPts val="722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186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tabLst>
                <a:tab pos="2851708" algn="l"/>
              </a:tabLst>
            </a:pPr>
            <a:r>
              <a:rPr spc="-25" dirty="0"/>
              <a:t>Example</a:t>
            </a:r>
            <a:r>
              <a:rPr lang="en-US" spc="-25" dirty="0"/>
              <a:t> </a:t>
            </a:r>
            <a:r>
              <a:rPr spc="-20" dirty="0"/>
              <a:t>of</a:t>
            </a:r>
            <a:r>
              <a:rPr spc="-5" dirty="0"/>
              <a:t> </a:t>
            </a:r>
            <a:r>
              <a:rPr spc="-25" dirty="0"/>
              <a:t>a</a:t>
            </a:r>
            <a:r>
              <a:rPr spc="-5" dirty="0"/>
              <a:t> </a:t>
            </a:r>
            <a:r>
              <a:rPr lang="en-US" spc="-25" dirty="0"/>
              <a:t>D</a:t>
            </a:r>
            <a:r>
              <a:rPr spc="-25" dirty="0"/>
              <a:t>ynamic</a:t>
            </a:r>
            <a:r>
              <a:rPr spc="5" dirty="0"/>
              <a:t> </a:t>
            </a:r>
            <a:r>
              <a:rPr lang="en-US" spc="-20" dirty="0"/>
              <a:t>T</a:t>
            </a:r>
            <a:r>
              <a:rPr spc="-20" dirty="0"/>
              <a:t>able</a:t>
            </a:r>
          </a:p>
        </p:txBody>
      </p:sp>
      <p:sp>
        <p:nvSpPr>
          <p:cNvPr id="60" name="Content Placeholder 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8" name="object 5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C270134E-D109-43A0-A5A6-3AD59DC39DF6}" type="datetime1">
              <a:rPr lang="en-US" spc="-10" smtClean="0"/>
              <a:t>9/20/2017</a:t>
            </a:fld>
            <a:endParaRPr spc="-10" dirty="0"/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4419175" y="1893215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2763" y="18167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2763" y="18167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8947" y="18993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2535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2535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8718" y="190545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82306" y="2281751"/>
            <a:ext cx="458474" cy="6374"/>
          </a:xfrm>
          <a:custGeom>
            <a:avLst/>
            <a:gdLst/>
            <a:ahLst/>
            <a:cxnLst/>
            <a:rect l="l" t="t" r="r" b="b"/>
            <a:pathLst>
              <a:path w="457200" h="6350">
                <a:moveTo>
                  <a:pt x="0" y="0"/>
                </a:moveTo>
                <a:lnTo>
                  <a:pt x="0" y="6095"/>
                </a:lnTo>
                <a:lnTo>
                  <a:pt x="457200" y="6095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82306" y="182896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82306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82306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28490" y="1912336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52078" y="183585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52078" y="183585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28490" y="23582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52078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52078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28490" y="28171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52078" y="27406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52078" y="27406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28490" y="3276033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52078" y="31995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52078" y="31995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28490" y="3734933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52078" y="36584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52078" y="36584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28490" y="4193833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52078" y="411734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52078" y="411734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28490" y="465273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52078" y="457624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52078" y="457624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28490" y="511163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52078" y="503514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52078" y="503514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8947" y="23582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12535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12535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58718" y="23582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82306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82306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82306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58718" y="281101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82306" y="2734531"/>
            <a:ext cx="458474" cy="6374"/>
          </a:xfrm>
          <a:custGeom>
            <a:avLst/>
            <a:gdLst/>
            <a:ahLst/>
            <a:cxnLst/>
            <a:rect l="l" t="t" r="r" b="b"/>
            <a:pathLst>
              <a:path w="457200" h="6350">
                <a:moveTo>
                  <a:pt x="0" y="0"/>
                </a:moveTo>
                <a:lnTo>
                  <a:pt x="0" y="6096"/>
                </a:lnTo>
                <a:lnTo>
                  <a:pt x="457200" y="6096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82306" y="27345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58718" y="326303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82306" y="3186547"/>
            <a:ext cx="458474" cy="13385"/>
          </a:xfrm>
          <a:custGeom>
            <a:avLst/>
            <a:gdLst/>
            <a:ahLst/>
            <a:cxnLst/>
            <a:rect l="l" t="t" r="r" b="b"/>
            <a:pathLst>
              <a:path w="457200" h="13335">
                <a:moveTo>
                  <a:pt x="0" y="0"/>
                </a:moveTo>
                <a:lnTo>
                  <a:pt x="0" y="12954"/>
                </a:lnTo>
                <a:lnTo>
                  <a:pt x="457200" y="12954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82306" y="3186547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82306" y="27406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82306" y="27406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38652" y="1855312"/>
            <a:ext cx="1604021" cy="2398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357" indent="-458617">
              <a:lnSpc>
                <a:spcPts val="3787"/>
              </a:lnSpc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7281" indent="-458617">
              <a:lnSpc>
                <a:spcPts val="3722"/>
              </a:lnSpc>
              <a:buClr>
                <a:srgbClr val="CC0000"/>
              </a:buClr>
              <a:buFont typeface="Times New Roman"/>
              <a:buAutoNum type="arabicPeriod"/>
              <a:tabLst>
                <a:tab pos="48791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7281" indent="-458617">
              <a:lnSpc>
                <a:spcPts val="3727"/>
              </a:lnSpc>
              <a:buClr>
                <a:srgbClr val="CC0000"/>
              </a:buClr>
              <a:buFont typeface="Times New Roman"/>
              <a:buAutoNum type="arabicPeriod"/>
              <a:tabLst>
                <a:tab pos="48791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7281" indent="-458617">
              <a:lnSpc>
                <a:spcPts val="3715"/>
              </a:lnSpc>
              <a:buClr>
                <a:srgbClr val="CC0000"/>
              </a:buClr>
              <a:buFont typeface="Times New Roman"/>
              <a:buAutoNum type="arabicPeriod"/>
              <a:tabLst>
                <a:tab pos="48791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7281" indent="-458617">
              <a:lnSpc>
                <a:spcPts val="3782"/>
              </a:lnSpc>
              <a:buClr>
                <a:srgbClr val="CC0000"/>
              </a:buClr>
              <a:buFont typeface="Times New Roman"/>
              <a:buAutoNum type="arabicPeriod"/>
              <a:tabLst>
                <a:tab pos="48791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482306" y="31995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82306" y="31995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179969" y="1905043"/>
            <a:ext cx="1093969" cy="2282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2294" algn="ctr"/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R="22294" algn="ctr">
              <a:spcBef>
                <a:spcPts val="722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R="22294" algn="ctr">
              <a:spcBef>
                <a:spcPts val="722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R="22294" algn="ctr">
              <a:spcBef>
                <a:spcPts val="722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algn="ctr">
              <a:spcBef>
                <a:spcPts val="1324"/>
              </a:spcBef>
            </a:pPr>
            <a:r>
              <a:rPr sz="24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overflow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8542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tabLst>
                <a:tab pos="2851708" algn="l"/>
              </a:tabLst>
            </a:pPr>
            <a:r>
              <a:rPr spc="-25" dirty="0"/>
              <a:t>Example</a:t>
            </a:r>
            <a:r>
              <a:rPr lang="en-US" spc="-25" dirty="0"/>
              <a:t> </a:t>
            </a:r>
            <a:r>
              <a:rPr spc="-20" dirty="0"/>
              <a:t>of</a:t>
            </a:r>
            <a:r>
              <a:rPr spc="-5" dirty="0"/>
              <a:t> </a:t>
            </a:r>
            <a:r>
              <a:rPr spc="-25" dirty="0"/>
              <a:t>a</a:t>
            </a:r>
            <a:r>
              <a:rPr spc="-5" dirty="0"/>
              <a:t> </a:t>
            </a:r>
            <a:r>
              <a:rPr lang="en-US" spc="-25" dirty="0"/>
              <a:t>D</a:t>
            </a:r>
            <a:r>
              <a:rPr spc="-25" dirty="0"/>
              <a:t>ynamic</a:t>
            </a:r>
            <a:r>
              <a:rPr spc="5" dirty="0"/>
              <a:t> </a:t>
            </a:r>
            <a:r>
              <a:rPr lang="en-US" spc="-20" dirty="0"/>
              <a:t>T</a:t>
            </a:r>
            <a:r>
              <a:rPr spc="-20" dirty="0"/>
              <a:t>able</a:t>
            </a:r>
          </a:p>
        </p:txBody>
      </p:sp>
      <p:sp>
        <p:nvSpPr>
          <p:cNvPr id="63" name="Content Placeholder 6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" name="object 6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2E743D76-3B96-4079-B278-0E38F7B9EA85}" type="datetime1">
              <a:rPr lang="en-US" spc="-10" smtClean="0"/>
              <a:t>9/20/2017</a:t>
            </a:fld>
            <a:endParaRPr spc="-10" dirty="0"/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4419175" y="1893215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2763" y="18167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2763" y="18167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8947" y="18993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2535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2535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8718" y="190545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82306" y="182896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82306" y="182896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28490" y="1912336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52078" y="2281751"/>
            <a:ext cx="458474" cy="13385"/>
          </a:xfrm>
          <a:custGeom>
            <a:avLst/>
            <a:gdLst/>
            <a:ahLst/>
            <a:cxnLst/>
            <a:rect l="l" t="t" r="r" b="b"/>
            <a:pathLst>
              <a:path w="457200" h="13335">
                <a:moveTo>
                  <a:pt x="0" y="0"/>
                </a:moveTo>
                <a:lnTo>
                  <a:pt x="0" y="12953"/>
                </a:lnTo>
                <a:lnTo>
                  <a:pt x="457200" y="12953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52078" y="183585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8947" y="23582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12535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12535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58718" y="23582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82306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82306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8718" y="281101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82306" y="27345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82306" y="27345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58718" y="326303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82306" y="3186547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82306" y="3186547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28490" y="23582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52078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28490" y="28171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52078" y="2740650"/>
            <a:ext cx="0" cy="4589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52078" y="27406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28490" y="3276033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52078" y="31995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28490" y="3734933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52078" y="36584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52078" y="36584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28490" y="4193833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52078" y="411734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52078" y="411734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28490" y="465273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52078" y="457624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52078" y="457624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28490" y="511163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52078" y="503514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52078" y="503514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52078" y="31995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52078" y="31995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52078" y="27406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52078" y="27406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52078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52078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52078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552078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70128" y="3386169"/>
            <a:ext cx="882562" cy="86044"/>
          </a:xfrm>
          <a:custGeom>
            <a:avLst/>
            <a:gdLst/>
            <a:ahLst/>
            <a:cxnLst/>
            <a:rect l="l" t="t" r="r" b="b"/>
            <a:pathLst>
              <a:path w="880109" h="85725">
                <a:moveTo>
                  <a:pt x="81391" y="28194"/>
                </a:moveTo>
                <a:lnTo>
                  <a:pt x="51519" y="2289"/>
                </a:lnTo>
                <a:lnTo>
                  <a:pt x="35486" y="396"/>
                </a:lnTo>
                <a:lnTo>
                  <a:pt x="23669" y="3998"/>
                </a:lnTo>
                <a:lnTo>
                  <a:pt x="13626" y="11243"/>
                </a:lnTo>
                <a:lnTo>
                  <a:pt x="5943" y="21996"/>
                </a:lnTo>
                <a:lnTo>
                  <a:pt x="1205" y="36121"/>
                </a:lnTo>
                <a:lnTo>
                  <a:pt x="0" y="53482"/>
                </a:lnTo>
                <a:lnTo>
                  <a:pt x="5668" y="66207"/>
                </a:lnTo>
                <a:lnTo>
                  <a:pt x="14980" y="76299"/>
                </a:lnTo>
                <a:lnTo>
                  <a:pt x="27127" y="82947"/>
                </a:lnTo>
                <a:lnTo>
                  <a:pt x="41298" y="85344"/>
                </a:lnTo>
                <a:lnTo>
                  <a:pt x="41298" y="28194"/>
                </a:lnTo>
                <a:lnTo>
                  <a:pt x="81391" y="28194"/>
                </a:lnTo>
                <a:close/>
              </a:path>
              <a:path w="880109" h="85725">
                <a:moveTo>
                  <a:pt x="83945" y="41202"/>
                </a:moveTo>
                <a:lnTo>
                  <a:pt x="81391" y="28194"/>
                </a:lnTo>
                <a:lnTo>
                  <a:pt x="41298" y="28194"/>
                </a:lnTo>
                <a:lnTo>
                  <a:pt x="41298" y="57150"/>
                </a:lnTo>
                <a:lnTo>
                  <a:pt x="80985" y="57150"/>
                </a:lnTo>
                <a:lnTo>
                  <a:pt x="81642" y="55879"/>
                </a:lnTo>
                <a:lnTo>
                  <a:pt x="83945" y="41202"/>
                </a:lnTo>
                <a:close/>
              </a:path>
              <a:path w="880109" h="85725">
                <a:moveTo>
                  <a:pt x="80985" y="57150"/>
                </a:moveTo>
                <a:lnTo>
                  <a:pt x="41298" y="57150"/>
                </a:lnTo>
                <a:lnTo>
                  <a:pt x="41298" y="85344"/>
                </a:lnTo>
                <a:lnTo>
                  <a:pt x="53060" y="83704"/>
                </a:lnTo>
                <a:lnTo>
                  <a:pt x="65429" y="77820"/>
                </a:lnTo>
                <a:lnTo>
                  <a:pt x="75213" y="68315"/>
                </a:lnTo>
                <a:lnTo>
                  <a:pt x="80985" y="57150"/>
                </a:lnTo>
                <a:close/>
              </a:path>
              <a:path w="880109" h="85725">
                <a:moveTo>
                  <a:pt x="83945" y="57150"/>
                </a:moveTo>
                <a:lnTo>
                  <a:pt x="83945" y="41202"/>
                </a:lnTo>
                <a:lnTo>
                  <a:pt x="81642" y="55879"/>
                </a:lnTo>
                <a:lnTo>
                  <a:pt x="80985" y="57150"/>
                </a:lnTo>
                <a:lnTo>
                  <a:pt x="83945" y="57150"/>
                </a:lnTo>
                <a:close/>
              </a:path>
              <a:path w="880109" h="85725">
                <a:moveTo>
                  <a:pt x="822348" y="42672"/>
                </a:moveTo>
                <a:lnTo>
                  <a:pt x="812524" y="28194"/>
                </a:lnTo>
                <a:lnTo>
                  <a:pt x="81391" y="28194"/>
                </a:lnTo>
                <a:lnTo>
                  <a:pt x="83945" y="41202"/>
                </a:lnTo>
                <a:lnTo>
                  <a:pt x="83945" y="57150"/>
                </a:lnTo>
                <a:lnTo>
                  <a:pt x="812524" y="57150"/>
                </a:lnTo>
                <a:lnTo>
                  <a:pt x="822348" y="42672"/>
                </a:lnTo>
                <a:close/>
              </a:path>
              <a:path w="880109" h="85725">
                <a:moveTo>
                  <a:pt x="879498" y="42672"/>
                </a:moveTo>
                <a:lnTo>
                  <a:pt x="793392" y="0"/>
                </a:lnTo>
                <a:lnTo>
                  <a:pt x="812524" y="28194"/>
                </a:lnTo>
                <a:lnTo>
                  <a:pt x="822348" y="28194"/>
                </a:lnTo>
                <a:lnTo>
                  <a:pt x="822348" y="70994"/>
                </a:lnTo>
                <a:lnTo>
                  <a:pt x="879498" y="42672"/>
                </a:lnTo>
                <a:close/>
              </a:path>
              <a:path w="880109" h="85725">
                <a:moveTo>
                  <a:pt x="822348" y="70994"/>
                </a:moveTo>
                <a:lnTo>
                  <a:pt x="822348" y="57150"/>
                </a:lnTo>
                <a:lnTo>
                  <a:pt x="812524" y="57150"/>
                </a:lnTo>
                <a:lnTo>
                  <a:pt x="793392" y="85344"/>
                </a:lnTo>
                <a:lnTo>
                  <a:pt x="822348" y="70994"/>
                </a:lnTo>
                <a:close/>
              </a:path>
              <a:path w="880109" h="85725">
                <a:moveTo>
                  <a:pt x="822348" y="42672"/>
                </a:moveTo>
                <a:lnTo>
                  <a:pt x="822348" y="28194"/>
                </a:lnTo>
                <a:lnTo>
                  <a:pt x="812524" y="28194"/>
                </a:lnTo>
                <a:lnTo>
                  <a:pt x="822348" y="42672"/>
                </a:lnTo>
                <a:close/>
              </a:path>
              <a:path w="880109" h="85725">
                <a:moveTo>
                  <a:pt x="822348" y="57150"/>
                </a:moveTo>
                <a:lnTo>
                  <a:pt x="822348" y="42672"/>
                </a:lnTo>
                <a:lnTo>
                  <a:pt x="812524" y="57150"/>
                </a:lnTo>
                <a:lnTo>
                  <a:pt x="822348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70128" y="2927269"/>
            <a:ext cx="882562" cy="86044"/>
          </a:xfrm>
          <a:custGeom>
            <a:avLst/>
            <a:gdLst/>
            <a:ahLst/>
            <a:cxnLst/>
            <a:rect l="l" t="t" r="r" b="b"/>
            <a:pathLst>
              <a:path w="880109" h="85725">
                <a:moveTo>
                  <a:pt x="81391" y="28194"/>
                </a:moveTo>
                <a:lnTo>
                  <a:pt x="51519" y="2289"/>
                </a:lnTo>
                <a:lnTo>
                  <a:pt x="35486" y="396"/>
                </a:lnTo>
                <a:lnTo>
                  <a:pt x="23669" y="3998"/>
                </a:lnTo>
                <a:lnTo>
                  <a:pt x="13626" y="11243"/>
                </a:lnTo>
                <a:lnTo>
                  <a:pt x="5943" y="21996"/>
                </a:lnTo>
                <a:lnTo>
                  <a:pt x="1205" y="36121"/>
                </a:lnTo>
                <a:lnTo>
                  <a:pt x="0" y="53482"/>
                </a:lnTo>
                <a:lnTo>
                  <a:pt x="5668" y="66207"/>
                </a:lnTo>
                <a:lnTo>
                  <a:pt x="14980" y="76299"/>
                </a:lnTo>
                <a:lnTo>
                  <a:pt x="27127" y="82947"/>
                </a:lnTo>
                <a:lnTo>
                  <a:pt x="41298" y="85344"/>
                </a:lnTo>
                <a:lnTo>
                  <a:pt x="41298" y="28194"/>
                </a:lnTo>
                <a:lnTo>
                  <a:pt x="81391" y="28194"/>
                </a:lnTo>
                <a:close/>
              </a:path>
              <a:path w="880109" h="85725">
                <a:moveTo>
                  <a:pt x="83945" y="41202"/>
                </a:moveTo>
                <a:lnTo>
                  <a:pt x="81391" y="28194"/>
                </a:lnTo>
                <a:lnTo>
                  <a:pt x="41298" y="28194"/>
                </a:lnTo>
                <a:lnTo>
                  <a:pt x="41298" y="57150"/>
                </a:lnTo>
                <a:lnTo>
                  <a:pt x="80985" y="57150"/>
                </a:lnTo>
                <a:lnTo>
                  <a:pt x="81642" y="55879"/>
                </a:lnTo>
                <a:lnTo>
                  <a:pt x="83945" y="41202"/>
                </a:lnTo>
                <a:close/>
              </a:path>
              <a:path w="880109" h="85725">
                <a:moveTo>
                  <a:pt x="80985" y="57150"/>
                </a:moveTo>
                <a:lnTo>
                  <a:pt x="41298" y="57150"/>
                </a:lnTo>
                <a:lnTo>
                  <a:pt x="41298" y="85344"/>
                </a:lnTo>
                <a:lnTo>
                  <a:pt x="53060" y="83704"/>
                </a:lnTo>
                <a:lnTo>
                  <a:pt x="65429" y="77820"/>
                </a:lnTo>
                <a:lnTo>
                  <a:pt x="75213" y="68315"/>
                </a:lnTo>
                <a:lnTo>
                  <a:pt x="80985" y="57150"/>
                </a:lnTo>
                <a:close/>
              </a:path>
              <a:path w="880109" h="85725">
                <a:moveTo>
                  <a:pt x="83945" y="57150"/>
                </a:moveTo>
                <a:lnTo>
                  <a:pt x="83945" y="41202"/>
                </a:lnTo>
                <a:lnTo>
                  <a:pt x="81642" y="55879"/>
                </a:lnTo>
                <a:lnTo>
                  <a:pt x="80985" y="57150"/>
                </a:lnTo>
                <a:lnTo>
                  <a:pt x="83945" y="57150"/>
                </a:lnTo>
                <a:close/>
              </a:path>
              <a:path w="880109" h="85725">
                <a:moveTo>
                  <a:pt x="822348" y="42672"/>
                </a:moveTo>
                <a:lnTo>
                  <a:pt x="812524" y="28194"/>
                </a:lnTo>
                <a:lnTo>
                  <a:pt x="81391" y="28194"/>
                </a:lnTo>
                <a:lnTo>
                  <a:pt x="83945" y="41202"/>
                </a:lnTo>
                <a:lnTo>
                  <a:pt x="83945" y="57150"/>
                </a:lnTo>
                <a:lnTo>
                  <a:pt x="812524" y="57150"/>
                </a:lnTo>
                <a:lnTo>
                  <a:pt x="822348" y="42672"/>
                </a:lnTo>
                <a:close/>
              </a:path>
              <a:path w="880109" h="85725">
                <a:moveTo>
                  <a:pt x="879498" y="42672"/>
                </a:moveTo>
                <a:lnTo>
                  <a:pt x="793392" y="0"/>
                </a:lnTo>
                <a:lnTo>
                  <a:pt x="812524" y="28194"/>
                </a:lnTo>
                <a:lnTo>
                  <a:pt x="822348" y="28194"/>
                </a:lnTo>
                <a:lnTo>
                  <a:pt x="822348" y="70994"/>
                </a:lnTo>
                <a:lnTo>
                  <a:pt x="879498" y="42672"/>
                </a:lnTo>
                <a:close/>
              </a:path>
              <a:path w="880109" h="85725">
                <a:moveTo>
                  <a:pt x="822348" y="70994"/>
                </a:moveTo>
                <a:lnTo>
                  <a:pt x="822348" y="57150"/>
                </a:lnTo>
                <a:lnTo>
                  <a:pt x="812524" y="57150"/>
                </a:lnTo>
                <a:lnTo>
                  <a:pt x="793392" y="85344"/>
                </a:lnTo>
                <a:lnTo>
                  <a:pt x="822348" y="70994"/>
                </a:lnTo>
                <a:close/>
              </a:path>
              <a:path w="880109" h="85725">
                <a:moveTo>
                  <a:pt x="822348" y="42672"/>
                </a:moveTo>
                <a:lnTo>
                  <a:pt x="822348" y="28194"/>
                </a:lnTo>
                <a:lnTo>
                  <a:pt x="812524" y="28194"/>
                </a:lnTo>
                <a:lnTo>
                  <a:pt x="822348" y="42672"/>
                </a:lnTo>
                <a:close/>
              </a:path>
              <a:path w="880109" h="85725">
                <a:moveTo>
                  <a:pt x="822348" y="57150"/>
                </a:moveTo>
                <a:lnTo>
                  <a:pt x="822348" y="42672"/>
                </a:lnTo>
                <a:lnTo>
                  <a:pt x="812524" y="57150"/>
                </a:lnTo>
                <a:lnTo>
                  <a:pt x="822348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70128" y="2468369"/>
            <a:ext cx="882562" cy="86044"/>
          </a:xfrm>
          <a:custGeom>
            <a:avLst/>
            <a:gdLst/>
            <a:ahLst/>
            <a:cxnLst/>
            <a:rect l="l" t="t" r="r" b="b"/>
            <a:pathLst>
              <a:path w="880109" h="85725">
                <a:moveTo>
                  <a:pt x="81392" y="28193"/>
                </a:moveTo>
                <a:lnTo>
                  <a:pt x="51519" y="2289"/>
                </a:lnTo>
                <a:lnTo>
                  <a:pt x="35487" y="396"/>
                </a:lnTo>
                <a:lnTo>
                  <a:pt x="23669" y="3998"/>
                </a:lnTo>
                <a:lnTo>
                  <a:pt x="13626" y="11243"/>
                </a:lnTo>
                <a:lnTo>
                  <a:pt x="5943" y="21996"/>
                </a:lnTo>
                <a:lnTo>
                  <a:pt x="1205" y="36121"/>
                </a:lnTo>
                <a:lnTo>
                  <a:pt x="0" y="53482"/>
                </a:lnTo>
                <a:lnTo>
                  <a:pt x="5668" y="66207"/>
                </a:lnTo>
                <a:lnTo>
                  <a:pt x="14980" y="76299"/>
                </a:lnTo>
                <a:lnTo>
                  <a:pt x="27127" y="82947"/>
                </a:lnTo>
                <a:lnTo>
                  <a:pt x="41298" y="85343"/>
                </a:lnTo>
                <a:lnTo>
                  <a:pt x="41298" y="28193"/>
                </a:lnTo>
                <a:lnTo>
                  <a:pt x="81392" y="28193"/>
                </a:lnTo>
                <a:close/>
              </a:path>
              <a:path w="880109" h="85725">
                <a:moveTo>
                  <a:pt x="83945" y="41202"/>
                </a:moveTo>
                <a:lnTo>
                  <a:pt x="81392" y="28193"/>
                </a:lnTo>
                <a:lnTo>
                  <a:pt x="41298" y="28193"/>
                </a:lnTo>
                <a:lnTo>
                  <a:pt x="41298" y="57149"/>
                </a:lnTo>
                <a:lnTo>
                  <a:pt x="80985" y="57149"/>
                </a:lnTo>
                <a:lnTo>
                  <a:pt x="81642" y="55879"/>
                </a:lnTo>
                <a:lnTo>
                  <a:pt x="83945" y="41202"/>
                </a:lnTo>
                <a:close/>
              </a:path>
              <a:path w="880109" h="85725">
                <a:moveTo>
                  <a:pt x="80985" y="57149"/>
                </a:moveTo>
                <a:lnTo>
                  <a:pt x="41298" y="57149"/>
                </a:lnTo>
                <a:lnTo>
                  <a:pt x="41298" y="85343"/>
                </a:lnTo>
                <a:lnTo>
                  <a:pt x="53060" y="83704"/>
                </a:lnTo>
                <a:lnTo>
                  <a:pt x="65429" y="77820"/>
                </a:lnTo>
                <a:lnTo>
                  <a:pt x="75213" y="68315"/>
                </a:lnTo>
                <a:lnTo>
                  <a:pt x="80985" y="57149"/>
                </a:lnTo>
                <a:close/>
              </a:path>
              <a:path w="880109" h="85725">
                <a:moveTo>
                  <a:pt x="83945" y="57149"/>
                </a:moveTo>
                <a:lnTo>
                  <a:pt x="83945" y="41202"/>
                </a:lnTo>
                <a:lnTo>
                  <a:pt x="81642" y="55879"/>
                </a:lnTo>
                <a:lnTo>
                  <a:pt x="80985" y="57149"/>
                </a:lnTo>
                <a:lnTo>
                  <a:pt x="83945" y="57149"/>
                </a:lnTo>
                <a:close/>
              </a:path>
              <a:path w="880109" h="85725">
                <a:moveTo>
                  <a:pt x="822348" y="42671"/>
                </a:moveTo>
                <a:lnTo>
                  <a:pt x="812524" y="28193"/>
                </a:lnTo>
                <a:lnTo>
                  <a:pt x="81392" y="28193"/>
                </a:lnTo>
                <a:lnTo>
                  <a:pt x="83945" y="41202"/>
                </a:lnTo>
                <a:lnTo>
                  <a:pt x="83945" y="57149"/>
                </a:lnTo>
                <a:lnTo>
                  <a:pt x="812524" y="57149"/>
                </a:lnTo>
                <a:lnTo>
                  <a:pt x="822348" y="42671"/>
                </a:lnTo>
                <a:close/>
              </a:path>
              <a:path w="880109" h="85725">
                <a:moveTo>
                  <a:pt x="879498" y="42671"/>
                </a:moveTo>
                <a:lnTo>
                  <a:pt x="793392" y="0"/>
                </a:lnTo>
                <a:lnTo>
                  <a:pt x="812524" y="28193"/>
                </a:lnTo>
                <a:lnTo>
                  <a:pt x="822348" y="28193"/>
                </a:lnTo>
                <a:lnTo>
                  <a:pt x="822348" y="70993"/>
                </a:lnTo>
                <a:lnTo>
                  <a:pt x="879498" y="42671"/>
                </a:lnTo>
                <a:close/>
              </a:path>
              <a:path w="880109" h="85725">
                <a:moveTo>
                  <a:pt x="822348" y="70993"/>
                </a:moveTo>
                <a:lnTo>
                  <a:pt x="822348" y="57149"/>
                </a:lnTo>
                <a:lnTo>
                  <a:pt x="812524" y="57149"/>
                </a:lnTo>
                <a:lnTo>
                  <a:pt x="793392" y="85343"/>
                </a:lnTo>
                <a:lnTo>
                  <a:pt x="822348" y="70993"/>
                </a:lnTo>
                <a:close/>
              </a:path>
              <a:path w="880109" h="85725">
                <a:moveTo>
                  <a:pt x="822348" y="42671"/>
                </a:moveTo>
                <a:lnTo>
                  <a:pt x="822348" y="28193"/>
                </a:lnTo>
                <a:lnTo>
                  <a:pt x="812524" y="28193"/>
                </a:lnTo>
                <a:lnTo>
                  <a:pt x="822348" y="42671"/>
                </a:lnTo>
                <a:close/>
              </a:path>
              <a:path w="880109" h="85725">
                <a:moveTo>
                  <a:pt x="822348" y="57149"/>
                </a:moveTo>
                <a:lnTo>
                  <a:pt x="822348" y="42671"/>
                </a:lnTo>
                <a:lnTo>
                  <a:pt x="812524" y="57149"/>
                </a:lnTo>
                <a:lnTo>
                  <a:pt x="822348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70128" y="2009470"/>
            <a:ext cx="882562" cy="86044"/>
          </a:xfrm>
          <a:custGeom>
            <a:avLst/>
            <a:gdLst/>
            <a:ahLst/>
            <a:cxnLst/>
            <a:rect l="l" t="t" r="r" b="b"/>
            <a:pathLst>
              <a:path w="880109" h="85725">
                <a:moveTo>
                  <a:pt x="81392" y="28193"/>
                </a:moveTo>
                <a:lnTo>
                  <a:pt x="51519" y="2289"/>
                </a:lnTo>
                <a:lnTo>
                  <a:pt x="35487" y="396"/>
                </a:lnTo>
                <a:lnTo>
                  <a:pt x="23669" y="3998"/>
                </a:lnTo>
                <a:lnTo>
                  <a:pt x="13626" y="11243"/>
                </a:lnTo>
                <a:lnTo>
                  <a:pt x="5943" y="21996"/>
                </a:lnTo>
                <a:lnTo>
                  <a:pt x="1205" y="36121"/>
                </a:lnTo>
                <a:lnTo>
                  <a:pt x="0" y="53482"/>
                </a:lnTo>
                <a:lnTo>
                  <a:pt x="5668" y="66207"/>
                </a:lnTo>
                <a:lnTo>
                  <a:pt x="14980" y="76299"/>
                </a:lnTo>
                <a:lnTo>
                  <a:pt x="27127" y="82947"/>
                </a:lnTo>
                <a:lnTo>
                  <a:pt x="41298" y="85343"/>
                </a:lnTo>
                <a:lnTo>
                  <a:pt x="41298" y="28193"/>
                </a:lnTo>
                <a:lnTo>
                  <a:pt x="81392" y="28193"/>
                </a:lnTo>
                <a:close/>
              </a:path>
              <a:path w="880109" h="85725">
                <a:moveTo>
                  <a:pt x="83945" y="41202"/>
                </a:moveTo>
                <a:lnTo>
                  <a:pt x="81392" y="28193"/>
                </a:lnTo>
                <a:lnTo>
                  <a:pt x="41298" y="28193"/>
                </a:lnTo>
                <a:lnTo>
                  <a:pt x="41298" y="57149"/>
                </a:lnTo>
                <a:lnTo>
                  <a:pt x="80985" y="57149"/>
                </a:lnTo>
                <a:lnTo>
                  <a:pt x="81642" y="55879"/>
                </a:lnTo>
                <a:lnTo>
                  <a:pt x="83945" y="41202"/>
                </a:lnTo>
                <a:close/>
              </a:path>
              <a:path w="880109" h="85725">
                <a:moveTo>
                  <a:pt x="80985" y="57149"/>
                </a:moveTo>
                <a:lnTo>
                  <a:pt x="41298" y="57149"/>
                </a:lnTo>
                <a:lnTo>
                  <a:pt x="41298" y="85343"/>
                </a:lnTo>
                <a:lnTo>
                  <a:pt x="53060" y="83704"/>
                </a:lnTo>
                <a:lnTo>
                  <a:pt x="65429" y="77820"/>
                </a:lnTo>
                <a:lnTo>
                  <a:pt x="75213" y="68315"/>
                </a:lnTo>
                <a:lnTo>
                  <a:pt x="80985" y="57149"/>
                </a:lnTo>
                <a:close/>
              </a:path>
              <a:path w="880109" h="85725">
                <a:moveTo>
                  <a:pt x="83945" y="57149"/>
                </a:moveTo>
                <a:lnTo>
                  <a:pt x="83945" y="41202"/>
                </a:lnTo>
                <a:lnTo>
                  <a:pt x="81642" y="55879"/>
                </a:lnTo>
                <a:lnTo>
                  <a:pt x="80985" y="57149"/>
                </a:lnTo>
                <a:lnTo>
                  <a:pt x="83945" y="57149"/>
                </a:lnTo>
                <a:close/>
              </a:path>
              <a:path w="880109" h="85725">
                <a:moveTo>
                  <a:pt x="822348" y="42671"/>
                </a:moveTo>
                <a:lnTo>
                  <a:pt x="812524" y="28193"/>
                </a:lnTo>
                <a:lnTo>
                  <a:pt x="81392" y="28193"/>
                </a:lnTo>
                <a:lnTo>
                  <a:pt x="83945" y="41202"/>
                </a:lnTo>
                <a:lnTo>
                  <a:pt x="83945" y="57149"/>
                </a:lnTo>
                <a:lnTo>
                  <a:pt x="812524" y="57149"/>
                </a:lnTo>
                <a:lnTo>
                  <a:pt x="822348" y="42671"/>
                </a:lnTo>
                <a:close/>
              </a:path>
              <a:path w="880109" h="85725">
                <a:moveTo>
                  <a:pt x="879498" y="42671"/>
                </a:moveTo>
                <a:lnTo>
                  <a:pt x="793392" y="0"/>
                </a:lnTo>
                <a:lnTo>
                  <a:pt x="812524" y="28193"/>
                </a:lnTo>
                <a:lnTo>
                  <a:pt x="822348" y="28193"/>
                </a:lnTo>
                <a:lnTo>
                  <a:pt x="822348" y="70993"/>
                </a:lnTo>
                <a:lnTo>
                  <a:pt x="879498" y="42671"/>
                </a:lnTo>
                <a:close/>
              </a:path>
              <a:path w="880109" h="85725">
                <a:moveTo>
                  <a:pt x="822348" y="70993"/>
                </a:moveTo>
                <a:lnTo>
                  <a:pt x="822348" y="57149"/>
                </a:lnTo>
                <a:lnTo>
                  <a:pt x="812524" y="57149"/>
                </a:lnTo>
                <a:lnTo>
                  <a:pt x="793392" y="85343"/>
                </a:lnTo>
                <a:lnTo>
                  <a:pt x="822348" y="70993"/>
                </a:lnTo>
                <a:close/>
              </a:path>
              <a:path w="880109" h="85725">
                <a:moveTo>
                  <a:pt x="822348" y="42671"/>
                </a:moveTo>
                <a:lnTo>
                  <a:pt x="822348" y="28193"/>
                </a:lnTo>
                <a:lnTo>
                  <a:pt x="812524" y="28193"/>
                </a:lnTo>
                <a:lnTo>
                  <a:pt x="822348" y="42671"/>
                </a:lnTo>
                <a:close/>
              </a:path>
              <a:path w="880109" h="85725">
                <a:moveTo>
                  <a:pt x="822348" y="57149"/>
                </a:moveTo>
                <a:lnTo>
                  <a:pt x="822348" y="42671"/>
                </a:lnTo>
                <a:lnTo>
                  <a:pt x="812524" y="57149"/>
                </a:lnTo>
                <a:lnTo>
                  <a:pt x="822348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38652" y="1855312"/>
            <a:ext cx="1604021" cy="2398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357" indent="-458617">
              <a:lnSpc>
                <a:spcPts val="3787"/>
              </a:lnSpc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7281" indent="-458617">
              <a:lnSpc>
                <a:spcPts val="3722"/>
              </a:lnSpc>
              <a:buClr>
                <a:srgbClr val="CC0000"/>
              </a:buClr>
              <a:buFont typeface="Times New Roman"/>
              <a:buAutoNum type="arabicPeriod"/>
              <a:tabLst>
                <a:tab pos="48791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7281" indent="-458617">
              <a:lnSpc>
                <a:spcPts val="3727"/>
              </a:lnSpc>
              <a:buClr>
                <a:srgbClr val="CC0000"/>
              </a:buClr>
              <a:buFont typeface="Times New Roman"/>
              <a:buAutoNum type="arabicPeriod"/>
              <a:tabLst>
                <a:tab pos="48791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7281" indent="-458617">
              <a:lnSpc>
                <a:spcPts val="3715"/>
              </a:lnSpc>
              <a:buClr>
                <a:srgbClr val="CC0000"/>
              </a:buClr>
              <a:buFont typeface="Times New Roman"/>
              <a:buAutoNum type="arabicPeriod"/>
              <a:tabLst>
                <a:tab pos="48791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7281" indent="-458617">
              <a:lnSpc>
                <a:spcPts val="3782"/>
              </a:lnSpc>
              <a:buClr>
                <a:srgbClr val="CC0000"/>
              </a:buClr>
              <a:buFont typeface="Times New Roman"/>
              <a:buAutoNum type="arabicPeriod"/>
              <a:tabLst>
                <a:tab pos="48791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179969" y="1905043"/>
            <a:ext cx="1690621" cy="2282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96" algn="r"/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R="5096" algn="r">
              <a:spcBef>
                <a:spcPts val="722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R="5096" algn="r">
              <a:spcBef>
                <a:spcPts val="722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R="5096" algn="r">
              <a:spcBef>
                <a:spcPts val="722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2739">
              <a:spcBef>
                <a:spcPts val="1324"/>
              </a:spcBef>
            </a:pPr>
            <a:r>
              <a:rPr sz="24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overflow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7597706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tabLst>
                <a:tab pos="2851708" algn="l"/>
              </a:tabLst>
            </a:pPr>
            <a:r>
              <a:rPr spc="-25" dirty="0"/>
              <a:t>Example</a:t>
            </a:r>
            <a:r>
              <a:rPr lang="en-US" spc="-25" dirty="0"/>
              <a:t> </a:t>
            </a:r>
            <a:r>
              <a:rPr spc="-20" dirty="0"/>
              <a:t>of</a:t>
            </a:r>
            <a:r>
              <a:rPr spc="-5" dirty="0"/>
              <a:t> </a:t>
            </a:r>
            <a:r>
              <a:rPr spc="-25" dirty="0"/>
              <a:t>a</a:t>
            </a:r>
            <a:r>
              <a:rPr spc="-5" dirty="0"/>
              <a:t> </a:t>
            </a:r>
            <a:r>
              <a:rPr lang="en-US" spc="-25" dirty="0"/>
              <a:t>D</a:t>
            </a:r>
            <a:r>
              <a:rPr spc="-25" dirty="0"/>
              <a:t>ynamic</a:t>
            </a:r>
            <a:r>
              <a:rPr spc="5" dirty="0"/>
              <a:t> </a:t>
            </a:r>
            <a:r>
              <a:rPr lang="en-US" spc="-20" dirty="0"/>
              <a:t>T</a:t>
            </a:r>
            <a:r>
              <a:rPr spc="-20" dirty="0"/>
              <a:t>able</a:t>
            </a:r>
          </a:p>
        </p:txBody>
      </p:sp>
      <p:sp>
        <p:nvSpPr>
          <p:cNvPr id="59" name="Content Placeholder 5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" name="object 5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72FA8A1D-71B3-4453-B347-CF132B52E273}" type="datetime1">
              <a:rPr lang="en-US" spc="-10" smtClean="0"/>
              <a:t>9/20/2017</a:t>
            </a:fld>
            <a:endParaRPr spc="-10" dirty="0"/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4419175" y="1893215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2763" y="18167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2763" y="18167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8947" y="18993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2535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2535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8718" y="190545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82306" y="182896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82306" y="182896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28490" y="1912336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52078" y="2281751"/>
            <a:ext cx="458474" cy="13385"/>
          </a:xfrm>
          <a:custGeom>
            <a:avLst/>
            <a:gdLst/>
            <a:ahLst/>
            <a:cxnLst/>
            <a:rect l="l" t="t" r="r" b="b"/>
            <a:pathLst>
              <a:path w="457200" h="13335">
                <a:moveTo>
                  <a:pt x="0" y="0"/>
                </a:moveTo>
                <a:lnTo>
                  <a:pt x="0" y="12953"/>
                </a:lnTo>
                <a:lnTo>
                  <a:pt x="457200" y="12953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52078" y="183585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52078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52078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88947" y="23582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12535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12535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58718" y="23582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82306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82306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28490" y="23582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52078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52078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52078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718" y="281101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82306" y="27345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82306" y="27345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28490" y="28171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52078" y="2740650"/>
            <a:ext cx="0" cy="4589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52078" y="27406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52078" y="27406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52078" y="27406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38652" y="1855312"/>
            <a:ext cx="1604021" cy="2398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357" indent="-458617">
              <a:lnSpc>
                <a:spcPts val="3787"/>
              </a:lnSpc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7281" indent="-458617">
              <a:lnSpc>
                <a:spcPts val="3722"/>
              </a:lnSpc>
              <a:buClr>
                <a:srgbClr val="CC0000"/>
              </a:buClr>
              <a:buFont typeface="Times New Roman"/>
              <a:buAutoNum type="arabicPeriod"/>
              <a:tabLst>
                <a:tab pos="48791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7281" indent="-458617">
              <a:lnSpc>
                <a:spcPts val="3727"/>
              </a:lnSpc>
              <a:buClr>
                <a:srgbClr val="CC0000"/>
              </a:buClr>
              <a:buFont typeface="Times New Roman"/>
              <a:buAutoNum type="arabicPeriod"/>
              <a:tabLst>
                <a:tab pos="48791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7281" indent="-458617">
              <a:lnSpc>
                <a:spcPts val="3715"/>
              </a:lnSpc>
              <a:buClr>
                <a:srgbClr val="CC0000"/>
              </a:buClr>
              <a:buFont typeface="Times New Roman"/>
              <a:buAutoNum type="arabicPeriod"/>
              <a:tabLst>
                <a:tab pos="48791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7281" indent="-458617">
              <a:lnSpc>
                <a:spcPts val="3782"/>
              </a:lnSpc>
              <a:buClr>
                <a:srgbClr val="CC0000"/>
              </a:buClr>
              <a:buFont typeface="Times New Roman"/>
              <a:buAutoNum type="arabicPeriod"/>
              <a:tabLst>
                <a:tab pos="48791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558718" y="326303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82306" y="3186547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82306" y="3186547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28490" y="3276033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52078" y="31995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52078" y="31995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52078" y="31995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692167" y="1905043"/>
            <a:ext cx="178295" cy="1746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39">
              <a:spcBef>
                <a:spcPts val="722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39">
              <a:spcBef>
                <a:spcPts val="722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2739">
              <a:spcBef>
                <a:spcPts val="722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628490" y="3734933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52078" y="36584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52078" y="36584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28490" y="4193833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52078" y="411734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52078" y="411734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28490" y="465273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52078" y="457624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52078" y="457624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8490" y="511163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52078" y="503514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52078" y="503514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2838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tabLst>
                <a:tab pos="2851708" algn="l"/>
              </a:tabLst>
            </a:pPr>
            <a:r>
              <a:rPr spc="-25" dirty="0"/>
              <a:t>Example</a:t>
            </a:r>
            <a:r>
              <a:rPr lang="en-US" spc="-25" dirty="0"/>
              <a:t> </a:t>
            </a:r>
            <a:r>
              <a:rPr spc="-20" dirty="0"/>
              <a:t>of</a:t>
            </a:r>
            <a:r>
              <a:rPr spc="-5" dirty="0"/>
              <a:t> </a:t>
            </a:r>
            <a:r>
              <a:rPr spc="-25" dirty="0"/>
              <a:t>a</a:t>
            </a:r>
            <a:r>
              <a:rPr spc="-5" dirty="0"/>
              <a:t> </a:t>
            </a:r>
            <a:r>
              <a:rPr lang="en-US" spc="-25" dirty="0"/>
              <a:t>D</a:t>
            </a:r>
            <a:r>
              <a:rPr spc="-25" dirty="0"/>
              <a:t>ynamic</a:t>
            </a:r>
            <a:r>
              <a:rPr spc="5" dirty="0"/>
              <a:t> </a:t>
            </a:r>
            <a:r>
              <a:rPr lang="en-US" spc="-20" dirty="0"/>
              <a:t>T</a:t>
            </a:r>
            <a:r>
              <a:rPr spc="-20" dirty="0"/>
              <a:t>able</a:t>
            </a:r>
          </a:p>
        </p:txBody>
      </p:sp>
      <p:sp>
        <p:nvSpPr>
          <p:cNvPr id="62" name="Content Placeholder 6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0" name="object 6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F2C99F67-2364-4197-BC3A-A2F51B9641D3}" type="datetime1">
              <a:rPr lang="en-US" spc="-10" smtClean="0"/>
              <a:t>9/20/2017</a:t>
            </a:fld>
            <a:endParaRPr spc="-10" dirty="0"/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9175" y="1893215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2763" y="18167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2763" y="18167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8947" y="18993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2535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2535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8718" y="190545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82306" y="182896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82306" y="182896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28490" y="1912336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52078" y="2281751"/>
            <a:ext cx="458474" cy="13385"/>
          </a:xfrm>
          <a:custGeom>
            <a:avLst/>
            <a:gdLst/>
            <a:ahLst/>
            <a:cxnLst/>
            <a:rect l="l" t="t" r="r" b="b"/>
            <a:pathLst>
              <a:path w="457200" h="13335">
                <a:moveTo>
                  <a:pt x="0" y="0"/>
                </a:moveTo>
                <a:lnTo>
                  <a:pt x="0" y="12953"/>
                </a:lnTo>
                <a:lnTo>
                  <a:pt x="457200" y="12953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52078" y="183585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8947" y="23582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12535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12535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58718" y="23582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82306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82306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8718" y="281101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82306" y="27345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82306" y="27345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58718" y="326303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82306" y="3186547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82306" y="3186547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28490" y="23582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52078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28490" y="28171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52078" y="2740650"/>
            <a:ext cx="0" cy="4589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52078" y="27406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28490" y="3276033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52078" y="31995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28490" y="3734933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52078" y="36584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28490" y="4193833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52078" y="411734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28490" y="465273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52078" y="457624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28490" y="511163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52078" y="503514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52078" y="503514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52078" y="411734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52078" y="411734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52078" y="36584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52078" y="36584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52078" y="31995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52078" y="31995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52078" y="27406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52078" y="27406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52078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52078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552078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52078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52078" y="457624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52078" y="457624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38652" y="1855312"/>
            <a:ext cx="1604021" cy="3359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357" indent="-458617">
              <a:lnSpc>
                <a:spcPts val="3787"/>
              </a:lnSpc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7281" indent="-458617">
              <a:lnSpc>
                <a:spcPts val="3722"/>
              </a:lnSpc>
              <a:buClr>
                <a:srgbClr val="CC0000"/>
              </a:buClr>
              <a:buFont typeface="Times New Roman"/>
              <a:buAutoNum type="arabicPeriod"/>
              <a:tabLst>
                <a:tab pos="48791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7281" indent="-458617">
              <a:lnSpc>
                <a:spcPts val="3727"/>
              </a:lnSpc>
              <a:buClr>
                <a:srgbClr val="CC0000"/>
              </a:buClr>
              <a:buFont typeface="Times New Roman"/>
              <a:buAutoNum type="arabicPeriod"/>
              <a:tabLst>
                <a:tab pos="48791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7281" indent="-458617">
              <a:lnSpc>
                <a:spcPts val="3715"/>
              </a:lnSpc>
              <a:buClr>
                <a:srgbClr val="CC0000"/>
              </a:buClr>
              <a:buFont typeface="Times New Roman"/>
              <a:buAutoNum type="arabicPeriod"/>
              <a:tabLst>
                <a:tab pos="48791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7281" indent="-458617">
              <a:lnSpc>
                <a:spcPts val="3715"/>
              </a:lnSpc>
              <a:buClr>
                <a:srgbClr val="CC0000"/>
              </a:buClr>
              <a:buFont typeface="Times New Roman"/>
              <a:buAutoNum type="arabicPeriod"/>
              <a:tabLst>
                <a:tab pos="48791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7281" indent="-458617">
              <a:lnSpc>
                <a:spcPts val="3757"/>
              </a:lnSpc>
              <a:buClr>
                <a:srgbClr val="CC0000"/>
              </a:buClr>
              <a:buFont typeface="Times New Roman"/>
              <a:buAutoNum type="arabicPeriod"/>
              <a:tabLst>
                <a:tab pos="48791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7281" indent="-458617">
              <a:lnSpc>
                <a:spcPts val="3816"/>
              </a:lnSpc>
              <a:buClr>
                <a:srgbClr val="CC0000"/>
              </a:buClr>
              <a:buFont typeface="Times New Roman"/>
              <a:buAutoNum type="arabicPeriod"/>
              <a:tabLst>
                <a:tab pos="48791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692167" y="1905043"/>
            <a:ext cx="178295" cy="3123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39">
              <a:spcBef>
                <a:spcPts val="722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39">
              <a:spcBef>
                <a:spcPts val="722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2739">
              <a:spcBef>
                <a:spcPts val="722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2739">
              <a:spcBef>
                <a:spcPts val="722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12739">
              <a:spcBef>
                <a:spcPts val="722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  <a:p>
            <a:pPr marL="12739">
              <a:spcBef>
                <a:spcPts val="722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7212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/>
            <a:r>
              <a:rPr spc="-25" dirty="0"/>
              <a:t>Worst-</a:t>
            </a:r>
            <a:r>
              <a:rPr lang="en-US" spc="-25" dirty="0"/>
              <a:t>C</a:t>
            </a:r>
            <a:r>
              <a:rPr spc="-25" dirty="0"/>
              <a:t>ase</a:t>
            </a:r>
            <a:r>
              <a:rPr spc="-5" dirty="0"/>
              <a:t> </a:t>
            </a:r>
            <a:r>
              <a:rPr lang="en-US" spc="-20" dirty="0"/>
              <a:t>A</a:t>
            </a:r>
            <a:r>
              <a:rPr spc="-20" dirty="0"/>
              <a:t>nalysis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E8A84D2D-3D65-4084-8238-0C1E358C86D7}" type="datetime1">
              <a:rPr lang="en-US" spc="-10" smtClean="0"/>
              <a:t>9/20/2017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8818" y="1663340"/>
            <a:ext cx="6971345" cy="36856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19746">
              <a:lnSpc>
                <a:spcPts val="3461"/>
              </a:lnSpc>
              <a:tabLst>
                <a:tab pos="6106617" algn="l"/>
              </a:tabLst>
            </a:pPr>
            <a:r>
              <a:rPr sz="3200" spc="-15" dirty="0">
                <a:latin typeface="Times New Roman"/>
                <a:cs typeface="Times New Roman"/>
              </a:rPr>
              <a:t>Consider a sequence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insertions.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worst-case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execute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one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insertion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280"/>
              </a:lnSpc>
              <a:tabLst>
                <a:tab pos="1095586" algn="l"/>
              </a:tabLst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5" dirty="0">
                <a:latin typeface="Times New Roman"/>
                <a:cs typeface="Times New Roman"/>
              </a:rPr>
              <a:t>Therefore,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worst-case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656"/>
              </a:lnSpc>
            </a:pPr>
            <a:r>
              <a:rPr sz="3200" spc="-15" dirty="0">
                <a:latin typeface="Times New Roman"/>
                <a:cs typeface="Times New Roman"/>
              </a:rPr>
              <a:t>insertions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spc="-20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71" dirty="0">
                <a:solidFill>
                  <a:srgbClr val="008A87"/>
                </a:solidFill>
                <a:latin typeface="Times New Roman"/>
                <a:cs typeface="Times New Roman"/>
              </a:rPr>
              <a:t>·</a:t>
            </a:r>
            <a:r>
              <a:rPr sz="3200" spc="-2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690"/>
              </a:lnSpc>
              <a:spcBef>
                <a:spcPts val="1575"/>
              </a:spcBef>
              <a:tabLst>
                <a:tab pos="1982246" algn="l"/>
              </a:tabLst>
            </a:pP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WRONG!	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fact,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worst-case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690"/>
              </a:lnSpc>
            </a:pP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spc="-15" dirty="0">
                <a:latin typeface="Times New Roman"/>
                <a:cs typeface="Times New Roman"/>
              </a:rPr>
              <a:t>insertions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only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A87"/>
                </a:solidFill>
                <a:latin typeface="MS Mincho"/>
                <a:cs typeface="MS Mincho"/>
              </a:rPr>
              <a:t>≪</a:t>
            </a:r>
            <a:r>
              <a:rPr sz="3200" spc="-802" dirty="0">
                <a:solidFill>
                  <a:srgbClr val="008A87"/>
                </a:solidFill>
                <a:latin typeface="MS Mincho"/>
                <a:cs typeface="MS Mincho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7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spcBef>
                <a:spcPts val="1891"/>
              </a:spcBef>
            </a:pPr>
            <a:r>
              <a:rPr sz="3200" spc="-15" dirty="0">
                <a:latin typeface="Times New Roman"/>
                <a:cs typeface="Times New Roman"/>
              </a:rPr>
              <a:t>Let’s see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why.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3094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5276"/>
              </a:lnSpc>
            </a:pPr>
            <a:r>
              <a:rPr spc="-25" dirty="0"/>
              <a:t>Tighter </a:t>
            </a:r>
            <a:r>
              <a:rPr lang="en-US" spc="-20" dirty="0"/>
              <a:t>A</a:t>
            </a:r>
            <a:r>
              <a:rPr spc="-20" dirty="0"/>
              <a:t>nalysis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3C31166E-2089-492C-A33F-8879FA72A4EB}" type="datetime1">
              <a:rPr lang="en-US" spc="-10" smtClean="0"/>
              <a:t>9/20/2017</a:t>
            </a:fld>
            <a:endParaRPr spc="-1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83934" y="1494820"/>
            <a:ext cx="588374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452925" algn="l"/>
              </a:tabLst>
            </a:pPr>
            <a:r>
              <a:rPr sz="3200" spc="-15" dirty="0">
                <a:latin typeface="Times New Roman"/>
                <a:cs typeface="Times New Roman"/>
              </a:rPr>
              <a:t>Let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4100" i="1" spc="-15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100" i="1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35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insertion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478" y="2242311"/>
            <a:ext cx="25534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70150" y="1984996"/>
            <a:ext cx="271264" cy="898678"/>
          </a:xfrm>
          <a:custGeom>
            <a:avLst/>
            <a:gdLst/>
            <a:ahLst/>
            <a:cxnLst/>
            <a:rect l="l" t="t" r="r" b="b"/>
            <a:pathLst>
              <a:path w="270510" h="895350">
                <a:moveTo>
                  <a:pt x="270258" y="0"/>
                </a:moveTo>
                <a:lnTo>
                  <a:pt x="217837" y="5473"/>
                </a:lnTo>
                <a:lnTo>
                  <a:pt x="174481" y="20444"/>
                </a:lnTo>
                <a:lnTo>
                  <a:pt x="137729" y="51428"/>
                </a:lnTo>
                <a:lnTo>
                  <a:pt x="130812" y="373380"/>
                </a:lnTo>
                <a:lnTo>
                  <a:pt x="129638" y="383089"/>
                </a:lnTo>
                <a:lnTo>
                  <a:pt x="103877" y="417417"/>
                </a:lnTo>
                <a:lnTo>
                  <a:pt x="66493" y="436202"/>
                </a:lnTo>
                <a:lnTo>
                  <a:pt x="17972" y="446639"/>
                </a:lnTo>
                <a:lnTo>
                  <a:pt x="0" y="447891"/>
                </a:lnTo>
                <a:lnTo>
                  <a:pt x="17115" y="448628"/>
                </a:lnTo>
                <a:lnTo>
                  <a:pt x="64934" y="458444"/>
                </a:lnTo>
                <a:lnTo>
                  <a:pt x="103190" y="477726"/>
                </a:lnTo>
                <a:lnTo>
                  <a:pt x="129834" y="513847"/>
                </a:lnTo>
                <a:lnTo>
                  <a:pt x="130812" y="821435"/>
                </a:lnTo>
                <a:lnTo>
                  <a:pt x="132001" y="831193"/>
                </a:lnTo>
                <a:lnTo>
                  <a:pt x="158030" y="865444"/>
                </a:lnTo>
                <a:lnTo>
                  <a:pt x="195688" y="883977"/>
                </a:lnTo>
                <a:lnTo>
                  <a:pt x="244389" y="894090"/>
                </a:lnTo>
                <a:lnTo>
                  <a:pt x="262376" y="89523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20848" y="1998336"/>
            <a:ext cx="217774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  <a:p>
            <a:pPr marL="12739">
              <a:tabLst>
                <a:tab pos="477089" algn="l"/>
              </a:tabLst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sz="3200" spc="-15" dirty="0">
                <a:latin typeface="Times New Roman"/>
                <a:cs typeface="Times New Roman"/>
              </a:rPr>
              <a:t>otherwise.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85467" y="1998336"/>
            <a:ext cx="48942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exact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power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64550" y="3464181"/>
          <a:ext cx="8328932" cy="17638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2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3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3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9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0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92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56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40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93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88704">
                <a:tc>
                  <a:txBody>
                    <a:bodyPr/>
                    <a:lstStyle/>
                    <a:p>
                      <a:pPr marL="771525">
                        <a:lnSpc>
                          <a:spcPct val="100000"/>
                        </a:lnSpc>
                      </a:pPr>
                      <a:r>
                        <a:rPr sz="28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298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2800" i="1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size</a:t>
                      </a:r>
                      <a:r>
                        <a:rPr sz="3600" i="1" baseline="-20833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6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890">
                <a:tc>
                  <a:txBody>
                    <a:bodyPr/>
                    <a:lstStyle/>
                    <a:p>
                      <a:pPr marL="628015">
                        <a:lnSpc>
                          <a:spcPct val="100000"/>
                        </a:lnSpc>
                      </a:pPr>
                      <a:r>
                        <a:rPr sz="2800" i="1" spc="-1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600" i="1" baseline="-20833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6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694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5276"/>
              </a:lnSpc>
            </a:pPr>
            <a:r>
              <a:rPr spc="-25" dirty="0"/>
              <a:t>Tighter </a:t>
            </a:r>
            <a:r>
              <a:rPr lang="en-US" spc="-20" dirty="0"/>
              <a:t>A</a:t>
            </a:r>
            <a:r>
              <a:rPr spc="-20" dirty="0"/>
              <a:t>nalysis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28CD2BEB-6C02-49F4-85F0-93663EA0DCE6}" type="datetime1">
              <a:rPr lang="en-US" spc="-10" smtClean="0"/>
              <a:t>9/20/2017</a:t>
            </a:fld>
            <a:endParaRPr spc="-10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83934" y="1494820"/>
            <a:ext cx="588374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452925" algn="l"/>
              </a:tabLst>
            </a:pPr>
            <a:r>
              <a:rPr sz="3200" spc="-15" dirty="0">
                <a:latin typeface="Times New Roman"/>
                <a:cs typeface="Times New Roman"/>
              </a:rPr>
              <a:t>Let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4100" i="1" spc="-15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100" i="1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35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insertion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478" y="2242311"/>
            <a:ext cx="25534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70150" y="1984996"/>
            <a:ext cx="271264" cy="898678"/>
          </a:xfrm>
          <a:custGeom>
            <a:avLst/>
            <a:gdLst/>
            <a:ahLst/>
            <a:cxnLst/>
            <a:rect l="l" t="t" r="r" b="b"/>
            <a:pathLst>
              <a:path w="270510" h="895350">
                <a:moveTo>
                  <a:pt x="270258" y="0"/>
                </a:moveTo>
                <a:lnTo>
                  <a:pt x="217837" y="5473"/>
                </a:lnTo>
                <a:lnTo>
                  <a:pt x="174481" y="20444"/>
                </a:lnTo>
                <a:lnTo>
                  <a:pt x="137729" y="51428"/>
                </a:lnTo>
                <a:lnTo>
                  <a:pt x="130812" y="373380"/>
                </a:lnTo>
                <a:lnTo>
                  <a:pt x="129638" y="383089"/>
                </a:lnTo>
                <a:lnTo>
                  <a:pt x="103877" y="417417"/>
                </a:lnTo>
                <a:lnTo>
                  <a:pt x="66493" y="436202"/>
                </a:lnTo>
                <a:lnTo>
                  <a:pt x="17972" y="446639"/>
                </a:lnTo>
                <a:lnTo>
                  <a:pt x="0" y="447891"/>
                </a:lnTo>
                <a:lnTo>
                  <a:pt x="17115" y="448628"/>
                </a:lnTo>
                <a:lnTo>
                  <a:pt x="64934" y="458444"/>
                </a:lnTo>
                <a:lnTo>
                  <a:pt x="103190" y="477726"/>
                </a:lnTo>
                <a:lnTo>
                  <a:pt x="129834" y="513847"/>
                </a:lnTo>
                <a:lnTo>
                  <a:pt x="130812" y="821435"/>
                </a:lnTo>
                <a:lnTo>
                  <a:pt x="132001" y="831193"/>
                </a:lnTo>
                <a:lnTo>
                  <a:pt x="158030" y="865444"/>
                </a:lnTo>
                <a:lnTo>
                  <a:pt x="195688" y="883977"/>
                </a:lnTo>
                <a:lnTo>
                  <a:pt x="244389" y="894090"/>
                </a:lnTo>
                <a:lnTo>
                  <a:pt x="262376" y="89523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20848" y="1998336"/>
            <a:ext cx="535904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tabLst>
                <a:tab pos="477089" algn="l"/>
              </a:tabLst>
            </a:pP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	</a:t>
            </a:r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exact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power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10" dirty="0">
                <a:latin typeface="Times New Roman"/>
                <a:cs typeface="Times New Roman"/>
              </a:rPr>
              <a:t>,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85431" y="2487808"/>
            <a:ext cx="17135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5" dirty="0">
                <a:latin typeface="Times New Roman"/>
                <a:cs typeface="Times New Roman"/>
              </a:rPr>
              <a:t>otherwise.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5738" y="3464181"/>
            <a:ext cx="1222596" cy="2294498"/>
          </a:xfrm>
          <a:custGeom>
            <a:avLst/>
            <a:gdLst/>
            <a:ahLst/>
            <a:cxnLst/>
            <a:rect l="l" t="t" r="r" b="b"/>
            <a:pathLst>
              <a:path w="1219200" h="2286000">
                <a:moveTo>
                  <a:pt x="0" y="0"/>
                </a:moveTo>
                <a:lnTo>
                  <a:pt x="0" y="2286000"/>
                </a:lnTo>
                <a:lnTo>
                  <a:pt x="1219200" y="22860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9326" y="3387698"/>
            <a:ext cx="1222596" cy="2294498"/>
          </a:xfrm>
          <a:custGeom>
            <a:avLst/>
            <a:gdLst/>
            <a:ahLst/>
            <a:cxnLst/>
            <a:rect l="l" t="t" r="r" b="b"/>
            <a:pathLst>
              <a:path w="1219200" h="2286000">
                <a:moveTo>
                  <a:pt x="0" y="0"/>
                </a:moveTo>
                <a:lnTo>
                  <a:pt x="0" y="2286000"/>
                </a:lnTo>
                <a:lnTo>
                  <a:pt x="1219200" y="22860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9326" y="3387698"/>
            <a:ext cx="1222596" cy="2294498"/>
          </a:xfrm>
          <a:custGeom>
            <a:avLst/>
            <a:gdLst/>
            <a:ahLst/>
            <a:cxnLst/>
            <a:rect l="l" t="t" r="r" b="b"/>
            <a:pathLst>
              <a:path w="1219200" h="2286000">
                <a:moveTo>
                  <a:pt x="0" y="0"/>
                </a:moveTo>
                <a:lnTo>
                  <a:pt x="0" y="2286000"/>
                </a:lnTo>
                <a:lnTo>
                  <a:pt x="1219200" y="22860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68334" y="3464181"/>
            <a:ext cx="7106340" cy="2294498"/>
          </a:xfrm>
          <a:custGeom>
            <a:avLst/>
            <a:gdLst/>
            <a:ahLst/>
            <a:cxnLst/>
            <a:rect l="l" t="t" r="r" b="b"/>
            <a:pathLst>
              <a:path w="7086600" h="2286000">
                <a:moveTo>
                  <a:pt x="0" y="0"/>
                </a:moveTo>
                <a:lnTo>
                  <a:pt x="0" y="2286000"/>
                </a:lnTo>
                <a:lnTo>
                  <a:pt x="7086600" y="2286000"/>
                </a:lnTo>
                <a:lnTo>
                  <a:pt x="7086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91922" y="3387698"/>
            <a:ext cx="7106340" cy="2294498"/>
          </a:xfrm>
          <a:custGeom>
            <a:avLst/>
            <a:gdLst/>
            <a:ahLst/>
            <a:cxnLst/>
            <a:rect l="l" t="t" r="r" b="b"/>
            <a:pathLst>
              <a:path w="7086600" h="2286000">
                <a:moveTo>
                  <a:pt x="0" y="0"/>
                </a:moveTo>
                <a:lnTo>
                  <a:pt x="0" y="2286000"/>
                </a:lnTo>
                <a:lnTo>
                  <a:pt x="7086600" y="2286000"/>
                </a:lnTo>
                <a:lnTo>
                  <a:pt x="7086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1922" y="3387698"/>
            <a:ext cx="7106340" cy="2294498"/>
          </a:xfrm>
          <a:custGeom>
            <a:avLst/>
            <a:gdLst/>
            <a:ahLst/>
            <a:cxnLst/>
            <a:rect l="l" t="t" r="r" b="b"/>
            <a:pathLst>
              <a:path w="7086600" h="2286000">
                <a:moveTo>
                  <a:pt x="0" y="0"/>
                </a:moveTo>
                <a:lnTo>
                  <a:pt x="0" y="2286000"/>
                </a:lnTo>
                <a:lnTo>
                  <a:pt x="7086600" y="2286000"/>
                </a:lnTo>
                <a:lnTo>
                  <a:pt x="7086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8208" y="3402580"/>
            <a:ext cx="643773" cy="193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 indent="518492">
              <a:lnSpc>
                <a:spcPct val="13040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size</a:t>
            </a:r>
            <a:r>
              <a:rPr sz="3600" i="1" spc="-15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600" baseline="-20833" dirty="0">
              <a:latin typeface="Times New Roman"/>
              <a:cs typeface="Times New Roman"/>
            </a:endParaRPr>
          </a:p>
          <a:p>
            <a:pPr marL="384729">
              <a:spcBef>
                <a:spcPts val="2969"/>
              </a:spcBef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600" i="1" spc="-15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600" baseline="-20833" dirty="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883940" y="3464181"/>
          <a:ext cx="6814317" cy="2222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3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9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92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56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40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93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870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94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14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008"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021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5" dirty="0">
                <a:latin typeface="+mj-lt"/>
                <a:cs typeface="Times New Roman"/>
              </a:rPr>
              <a:t>Tighter </a:t>
            </a:r>
            <a:r>
              <a:rPr lang="en-US" spc="-20" dirty="0">
                <a:latin typeface="+mj-lt"/>
                <a:cs typeface="Times New Roman"/>
              </a:rPr>
              <a:t>Analysis (cont’d)</a:t>
            </a:r>
            <a:br>
              <a:rPr lang="en-US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444B9B8B-629E-43BA-BA6A-20990543F6AB}" type="datetime1">
              <a:rPr lang="en-US" spc="-10" smtClean="0"/>
              <a:t>9/20/2017</a:t>
            </a:fld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169570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14052" y="2465218"/>
            <a:ext cx="1945434" cy="1295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28"/>
              </a:lnSpc>
            </a:pPr>
            <a:r>
              <a:rPr lang="en-US" sz="2400" spc="1505" dirty="0">
                <a:solidFill>
                  <a:srgbClr val="008A87"/>
                </a:solidFill>
                <a:latin typeface="Symbol"/>
                <a:cs typeface="Symbol"/>
                <a:sym typeface="Symbol"/>
              </a:rPr>
              <a:t></a:t>
            </a:r>
            <a:r>
              <a:rPr sz="2400" spc="-10" dirty="0" err="1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2400" spc="8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8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2400" spc="-196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2400" spc="-12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400" spc="12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lang="en-US" sz="3900" spc="1505" baseline="-8547" dirty="0">
                <a:solidFill>
                  <a:srgbClr val="008A87"/>
                </a:solidFill>
                <a:latin typeface="Symbol"/>
                <a:cs typeface="Symbol"/>
                <a:sym typeface="Symbol"/>
              </a:rPr>
              <a:t> </a:t>
            </a:r>
            <a:r>
              <a:rPr lang="en-US" sz="2400" spc="1505" dirty="0">
                <a:solidFill>
                  <a:srgbClr val="008A87"/>
                </a:solidFill>
                <a:latin typeface="Symbol"/>
                <a:cs typeface="Symbol"/>
                <a:sym typeface="Symbol"/>
              </a:rPr>
              <a:t></a:t>
            </a:r>
            <a:endParaRPr sz="3900" dirty="0">
              <a:latin typeface="Symbol"/>
              <a:cs typeface="Symbol"/>
            </a:endParaRPr>
          </a:p>
          <a:p>
            <a:pPr marR="3822" algn="ctr">
              <a:lnSpc>
                <a:spcPts val="4940"/>
              </a:lnSpc>
            </a:pPr>
            <a:r>
              <a:rPr sz="4800" spc="-35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endParaRPr sz="4800" dirty="0">
              <a:latin typeface="Symbol"/>
              <a:cs typeface="Symbol"/>
            </a:endParaRPr>
          </a:p>
          <a:p>
            <a:pPr marL="51594" algn="ctr">
              <a:lnSpc>
                <a:spcPts val="2658"/>
              </a:lnSpc>
            </a:pPr>
            <a:r>
              <a:rPr sz="2400" i="1" spc="15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400" spc="25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504" y="3817866"/>
            <a:ext cx="7397343" cy="2280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88072"/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-1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4291257">
              <a:spcBef>
                <a:spcPts val="637"/>
              </a:spcBef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spc="-1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30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8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5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321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4800" baseline="-2604" dirty="0">
                <a:latin typeface="Times New Roman"/>
                <a:cs typeface="Times New Roman"/>
              </a:rPr>
              <a:t>.</a:t>
            </a:r>
            <a:endParaRPr sz="4800" baseline="-2604">
              <a:latin typeface="Times New Roman"/>
              <a:cs typeface="Times New Roman"/>
            </a:endParaRPr>
          </a:p>
          <a:p>
            <a:pPr marL="12739" marR="5096">
              <a:lnSpc>
                <a:spcPts val="3531"/>
              </a:lnSpc>
              <a:spcBef>
                <a:spcPts val="2473"/>
              </a:spcBef>
            </a:pPr>
            <a:r>
              <a:rPr sz="3200" dirty="0">
                <a:latin typeface="Times New Roman"/>
                <a:cs typeface="Times New Roman"/>
              </a:rPr>
              <a:t>Thus,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average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each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dynamic-table operation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)/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16014" y="2775271"/>
            <a:ext cx="386519" cy="494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4800" baseline="-19097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4800" spc="-353" baseline="-1909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10" baseline="30000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endParaRPr sz="2400" baseline="30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3241" y="1201244"/>
            <a:ext cx="4409624" cy="124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50337" algn="r">
              <a:lnSpc>
                <a:spcPts val="1895"/>
              </a:lnSpc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12739">
              <a:lnSpc>
                <a:spcPts val="4785"/>
              </a:lnSpc>
            </a:pPr>
            <a:r>
              <a:rPr sz="3200" spc="-15" dirty="0">
                <a:latin typeface="Times New Roman"/>
                <a:cs typeface="Times New Roman"/>
              </a:rPr>
              <a:t>Cost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spc="-15" dirty="0">
                <a:latin typeface="Times New Roman"/>
                <a:cs typeface="Times New Roman"/>
              </a:rPr>
              <a:t>insertions</a:t>
            </a:r>
            <a:r>
              <a:rPr sz="3200" spc="371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spc="-1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7200" spc="527" baseline="-694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3200" i="1" spc="-8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600" i="1" spc="-15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600" baseline="-18518" dirty="0">
              <a:latin typeface="Times New Roman"/>
              <a:cs typeface="Times New Roman"/>
            </a:endParaRPr>
          </a:p>
          <a:p>
            <a:pPr marR="317210" algn="r">
              <a:spcBef>
                <a:spcPts val="135"/>
              </a:spcBef>
            </a:pPr>
            <a:r>
              <a:rPr sz="2400" i="1" spc="12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-196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0992" y="2829705"/>
            <a:ext cx="85454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spc="-1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endParaRPr sz="320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34945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637" cy="114979"/>
          </a:xfrm>
          <a:prstGeom prst="rect">
            <a:avLst/>
          </a:prstGeom>
          <a:blipFill>
            <a:blip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marR="1107440" indent="0">
              <a:lnSpc>
                <a:spcPts val="3080"/>
              </a:lnSpc>
              <a:spcBef>
                <a:spcPts val="725"/>
              </a:spcBef>
              <a:buNone/>
            </a:pPr>
            <a:endParaRPr lang="en-US" sz="3600" spc="-20" dirty="0">
              <a:latin typeface="Times New Roman"/>
              <a:cs typeface="Times New Roman"/>
            </a:endParaRPr>
          </a:p>
          <a:p>
            <a:pPr lvl="0" eaLnBrk="1" fontAlgn="auto" hangingPunct="1">
              <a:lnSpc>
                <a:spcPts val="3829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b="1" spc="-20" dirty="0">
                <a:solidFill>
                  <a:prstClr val="black"/>
                </a:solidFill>
                <a:latin typeface="Times New Roman"/>
                <a:cs typeface="Times New Roman"/>
              </a:rPr>
              <a:t>Amortized</a:t>
            </a:r>
            <a:r>
              <a:rPr lang="en-US" b="1" spc="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b="1" spc="-15" dirty="0">
                <a:solidFill>
                  <a:prstClr val="black"/>
                </a:solidFill>
                <a:latin typeface="Times New Roman"/>
                <a:cs typeface="Times New Roman"/>
              </a:rPr>
              <a:t>Analysis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Dynamic</a:t>
            </a:r>
            <a:r>
              <a:rPr lang="en-US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prstClr val="black"/>
                </a:solidFill>
                <a:latin typeface="Times New Roman"/>
                <a:cs typeface="Times New Roman"/>
              </a:rPr>
              <a:t>tables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228600" algn="l"/>
              </a:tabLst>
            </a:pPr>
            <a:r>
              <a:rPr lang="en-US" spc="-15" dirty="0">
                <a:solidFill>
                  <a:prstClr val="black"/>
                </a:solidFill>
                <a:latin typeface="Times New Roman"/>
                <a:cs typeface="Times New Roman"/>
              </a:rPr>
              <a:t>Aggregate</a:t>
            </a:r>
            <a:r>
              <a:rPr lang="en-US" spc="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method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15" dirty="0">
                <a:solidFill>
                  <a:prstClr val="black"/>
                </a:solidFill>
                <a:latin typeface="Times New Roman"/>
                <a:cs typeface="Times New Roman"/>
              </a:rPr>
              <a:t>Accounting</a:t>
            </a:r>
            <a:r>
              <a:rPr lang="en-US" spc="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method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15" dirty="0">
                <a:solidFill>
                  <a:prstClr val="black"/>
                </a:solidFill>
                <a:latin typeface="Times New Roman"/>
                <a:cs typeface="Times New Roman"/>
              </a:rPr>
              <a:t>Potential</a:t>
            </a:r>
            <a:r>
              <a:rPr lang="en-US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method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5EBA52-7CAE-4E8E-BF2D-347F2B786C4F}" type="datetime1">
              <a:rPr lang="en-US" smtClean="0"/>
              <a:t>9/20/2017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Based on slides by Erik </a:t>
            </a:r>
            <a:r>
              <a:rPr lang="en-US" dirty="0" err="1"/>
              <a:t>Demaine</a:t>
            </a:r>
            <a:r>
              <a:rPr lang="en-US" dirty="0"/>
              <a:t> and Charles </a:t>
            </a:r>
            <a:r>
              <a:rPr lang="en-US" dirty="0" err="1"/>
              <a:t>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28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5276"/>
              </a:lnSpc>
            </a:pPr>
            <a:r>
              <a:rPr spc="-30" dirty="0"/>
              <a:t>Amortize</a:t>
            </a:r>
            <a:r>
              <a:rPr spc="-25" dirty="0"/>
              <a:t>d</a:t>
            </a:r>
            <a:r>
              <a:rPr spc="10" dirty="0"/>
              <a:t> </a:t>
            </a:r>
            <a:r>
              <a:rPr lang="en-US" spc="-20" dirty="0"/>
              <a:t>A</a:t>
            </a:r>
            <a:r>
              <a:rPr spc="-20" dirty="0"/>
              <a:t>nalysis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E3936609-8497-4D09-8ACE-6633624B3B63}" type="datetime1">
              <a:rPr lang="en-US" spc="-10" smtClean="0"/>
              <a:t>9/20/2017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772272" y="1244172"/>
            <a:ext cx="7487128" cy="4809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25499" indent="-637">
              <a:lnSpc>
                <a:spcPts val="3461"/>
              </a:lnSpc>
            </a:pP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amortized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analysis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strategy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15" dirty="0">
                <a:latin typeface="Times New Roman"/>
                <a:cs typeface="Times New Roman"/>
              </a:rPr>
              <a:t>analyzing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u="sng" spc="-15" dirty="0">
                <a:latin typeface="Times New Roman"/>
                <a:cs typeface="Times New Roman"/>
              </a:rPr>
              <a:t>sequence</a:t>
            </a:r>
            <a:r>
              <a:rPr sz="3200" u="sng" spc="5" dirty="0">
                <a:latin typeface="Times New Roman"/>
                <a:cs typeface="Times New Roman"/>
              </a:rPr>
              <a:t> </a:t>
            </a:r>
            <a:r>
              <a:rPr sz="3200" u="sng" dirty="0">
                <a:latin typeface="Times New Roman"/>
                <a:cs typeface="Times New Roman"/>
              </a:rPr>
              <a:t>of </a:t>
            </a:r>
            <a:r>
              <a:rPr sz="3200" u="sng" spc="-15" dirty="0">
                <a:latin typeface="Times New Roman"/>
                <a:cs typeface="Times New Roman"/>
              </a:rPr>
              <a:t>operations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show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average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operation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 small,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even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though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single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operation within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sequence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might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expensive.</a:t>
            </a:r>
            <a:endParaRPr sz="3200" dirty="0">
              <a:latin typeface="Times New Roman"/>
              <a:cs typeface="Times New Roman"/>
            </a:endParaRPr>
          </a:p>
          <a:p>
            <a:pPr marL="12739" marR="5096">
              <a:lnSpc>
                <a:spcPts val="3461"/>
              </a:lnSpc>
              <a:spcBef>
                <a:spcPts val="1956"/>
              </a:spcBef>
            </a:pPr>
            <a:r>
              <a:rPr sz="3200" spc="-20" dirty="0">
                <a:latin typeface="Times New Roman"/>
                <a:cs typeface="Times New Roman"/>
              </a:rPr>
              <a:t>Even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though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we’re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taking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averages,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however, probability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not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involved!</a:t>
            </a:r>
            <a:endParaRPr sz="3200" dirty="0">
              <a:latin typeface="Times New Roman"/>
              <a:cs typeface="Times New Roman"/>
            </a:endParaRPr>
          </a:p>
          <a:p>
            <a:pPr marL="238863" marR="455432" indent="-226124">
              <a:lnSpc>
                <a:spcPts val="3461"/>
              </a:lnSpc>
              <a:spcBef>
                <a:spcPts val="451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dirty="0">
                <a:latin typeface="Times New Roman"/>
                <a:cs typeface="Times New Roman"/>
              </a:rPr>
              <a:t>An </a:t>
            </a:r>
            <a:r>
              <a:rPr sz="3200" spc="-15" dirty="0">
                <a:latin typeface="Times New Roman"/>
                <a:cs typeface="Times New Roman"/>
              </a:rPr>
              <a:t>amortized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analysis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guarantees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 average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performance</a:t>
            </a:r>
            <a:r>
              <a:rPr sz="3200" dirty="0">
                <a:latin typeface="Times New Roman"/>
                <a:cs typeface="Times New Roman"/>
              </a:rPr>
              <a:t> of </a:t>
            </a:r>
            <a:r>
              <a:rPr sz="3200" spc="-15" dirty="0">
                <a:latin typeface="Times New Roman"/>
                <a:cs typeface="Times New Roman"/>
              </a:rPr>
              <a:t>each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operation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 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worst </a:t>
            </a:r>
            <a:r>
              <a:rPr sz="3200" i="1" spc="-15" dirty="0">
                <a:latin typeface="Times New Roman"/>
                <a:cs typeface="Times New Roman"/>
              </a:rPr>
              <a:t>cas</a:t>
            </a:r>
            <a:r>
              <a:rPr sz="3200" i="1" spc="-2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290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5" dirty="0">
                <a:latin typeface="+mj-lt"/>
                <a:cs typeface="Times New Roman"/>
              </a:rPr>
              <a:t>Types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20" dirty="0">
                <a:latin typeface="+mj-lt"/>
                <a:cs typeface="Times New Roman"/>
              </a:rPr>
              <a:t>of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25" dirty="0">
                <a:latin typeface="+mj-lt"/>
                <a:cs typeface="Times New Roman"/>
              </a:rPr>
              <a:t>Amortized</a:t>
            </a:r>
            <a:r>
              <a:rPr lang="en-US" dirty="0">
                <a:latin typeface="+mj-lt"/>
                <a:cs typeface="Times New Roman"/>
              </a:rPr>
              <a:t> </a:t>
            </a:r>
            <a:r>
              <a:rPr lang="en-US" spc="-20" dirty="0">
                <a:latin typeface="+mj-lt"/>
                <a:cs typeface="Times New Roman"/>
              </a:rPr>
              <a:t>Analyses</a:t>
            </a:r>
            <a:br>
              <a:rPr lang="en-US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1BE564D5-A71A-421D-86AB-484567DBE814}" type="datetime1">
              <a:rPr lang="en-US" spc="-10" smtClean="0"/>
              <a:t>9/20/2017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474252" y="1050380"/>
            <a:ext cx="8111161" cy="5093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5" dirty="0">
                <a:latin typeface="Times New Roman"/>
                <a:cs typeface="Times New Roman"/>
              </a:rPr>
              <a:t>Three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common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amortization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arguments:</a:t>
            </a:r>
            <a:endParaRPr sz="3200" dirty="0">
              <a:latin typeface="Times New Roman"/>
              <a:cs typeface="Times New Roman"/>
            </a:endParaRPr>
          </a:p>
          <a:p>
            <a:pPr marL="238863" indent="-226124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aggregate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method,</a:t>
            </a:r>
            <a:endParaRPr sz="3200" dirty="0">
              <a:latin typeface="Times New Roman"/>
              <a:cs typeface="Times New Roman"/>
            </a:endParaRPr>
          </a:p>
          <a:p>
            <a:pPr marL="238863" indent="-226124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accounting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method,</a:t>
            </a:r>
            <a:endParaRPr sz="3200" dirty="0">
              <a:latin typeface="Times New Roman"/>
              <a:cs typeface="Times New Roman"/>
            </a:endParaRPr>
          </a:p>
          <a:p>
            <a:pPr marL="238863" indent="-226124"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potentia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l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method.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spcBef>
                <a:spcPts val="1394"/>
              </a:spcBef>
            </a:pPr>
            <a:r>
              <a:rPr sz="3200" spc="-20" dirty="0">
                <a:latin typeface="Times New Roman"/>
                <a:cs typeface="Times New Roman"/>
              </a:rPr>
              <a:t>We’ve </a:t>
            </a:r>
            <a:r>
              <a:rPr sz="3200" spc="-15" dirty="0">
                <a:latin typeface="Times New Roman"/>
                <a:cs typeface="Times New Roman"/>
              </a:rPr>
              <a:t>just seen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aggregate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analysis.</a:t>
            </a:r>
            <a:endParaRPr sz="3200" dirty="0">
              <a:latin typeface="Times New Roman"/>
              <a:cs typeface="Times New Roman"/>
            </a:endParaRPr>
          </a:p>
          <a:p>
            <a:pPr marL="12739" marR="5096">
              <a:lnSpc>
                <a:spcPts val="3461"/>
              </a:lnSpc>
              <a:spcBef>
                <a:spcPts val="1740"/>
              </a:spcBef>
              <a:tabLst>
                <a:tab pos="5993874" algn="l"/>
              </a:tabLst>
            </a:pP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aggregate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method,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though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simple,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lacks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 precision</a:t>
            </a:r>
            <a:r>
              <a:rPr sz="3200" dirty="0">
                <a:latin typeface="Times New Roman"/>
                <a:cs typeface="Times New Roman"/>
              </a:rPr>
              <a:t> of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other</a:t>
            </a:r>
            <a:r>
              <a:rPr sz="3200" dirty="0">
                <a:latin typeface="Times New Roman"/>
                <a:cs typeface="Times New Roman"/>
              </a:rPr>
              <a:t> two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methods.</a:t>
            </a:r>
            <a:r>
              <a:rPr sz="3200" dirty="0">
                <a:latin typeface="Times New Roman"/>
                <a:cs typeface="Times New Roman"/>
              </a:rPr>
              <a:t>	In </a:t>
            </a:r>
            <a:r>
              <a:rPr sz="3200" spc="-15" dirty="0">
                <a:latin typeface="Times New Roman"/>
                <a:cs typeface="Times New Roman"/>
              </a:rPr>
              <a:t>particular, 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accounting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potential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methods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allow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 specific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amortized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cost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allocated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each operation.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017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5276"/>
              </a:lnSpc>
            </a:pPr>
            <a:r>
              <a:rPr spc="-30" dirty="0"/>
              <a:t>Accountin</a:t>
            </a:r>
            <a:r>
              <a:rPr spc="-25" dirty="0"/>
              <a:t>g</a:t>
            </a:r>
            <a:r>
              <a:rPr spc="10" dirty="0"/>
              <a:t> </a:t>
            </a:r>
            <a:r>
              <a:rPr lang="en-US" spc="-25" dirty="0"/>
              <a:t>M</a:t>
            </a:r>
            <a:r>
              <a:rPr spc="-25" dirty="0"/>
              <a:t>ethod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03181595-20B3-4F55-9CA8-0CADE2F0B139}" type="datetime1">
              <a:rPr lang="en-US" spc="-10" smtClean="0"/>
              <a:t>9/20/2017</a:t>
            </a:fld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082482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1740" y="998957"/>
            <a:ext cx="8009278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863" indent="-226124">
              <a:lnSpc>
                <a:spcPts val="3837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0" dirty="0">
                <a:latin typeface="Times New Roman"/>
                <a:cs typeface="Times New Roman"/>
              </a:rPr>
              <a:t>Charge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34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operation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fictitious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amortized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cost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712" y="1425989"/>
            <a:ext cx="8268443" cy="2744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863">
              <a:lnSpc>
                <a:spcPts val="3656"/>
              </a:lnSpc>
            </a:pP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100" i="1" spc="-22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where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$1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pay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 fo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20" dirty="0">
                <a:latin typeface="Times New Roman"/>
                <a:cs typeface="Times New Roman"/>
              </a:rPr>
              <a:t>uni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 o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 wor</a:t>
            </a:r>
            <a:r>
              <a:rPr sz="3200" dirty="0">
                <a:latin typeface="Times New Roman"/>
                <a:cs typeface="Times New Roman"/>
              </a:rPr>
              <a:t>k</a:t>
            </a:r>
            <a:r>
              <a:rPr sz="3200" spc="-5" dirty="0">
                <a:latin typeface="Times New Roman"/>
                <a:cs typeface="Times New Roman"/>
              </a:rPr>
              <a:t> (</a:t>
            </a:r>
            <a:r>
              <a:rPr sz="3200" i="1" spc="-15" dirty="0">
                <a:latin typeface="Times New Roman"/>
                <a:cs typeface="Times New Roman"/>
              </a:rPr>
              <a:t>i.e.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time).</a:t>
            </a:r>
            <a:endParaRPr sz="3200">
              <a:latin typeface="Times New Roman"/>
              <a:cs typeface="Times New Roman"/>
            </a:endParaRPr>
          </a:p>
          <a:p>
            <a:pPr marL="238863" indent="-226124">
              <a:lnSpc>
                <a:spcPts val="3461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15" dirty="0">
                <a:latin typeface="Times New Roman"/>
                <a:cs typeface="Times New Roman"/>
              </a:rPr>
              <a:t>This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fee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consumed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perform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operation.</a:t>
            </a:r>
            <a:endParaRPr sz="3200">
              <a:latin typeface="Times New Roman"/>
              <a:cs typeface="Times New Roman"/>
            </a:endParaRPr>
          </a:p>
          <a:p>
            <a:pPr marL="238863" marR="5096" indent="-226124">
              <a:lnSpc>
                <a:spcPts val="3461"/>
              </a:lnSpc>
              <a:spcBef>
                <a:spcPts val="245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y </a:t>
            </a:r>
            <a:r>
              <a:rPr sz="3200" spc="-20" dirty="0">
                <a:latin typeface="Times New Roman"/>
                <a:cs typeface="Times New Roman"/>
              </a:rPr>
              <a:t>amount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not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immediately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consumed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stored</a:t>
            </a:r>
            <a:r>
              <a:rPr sz="3200" spc="-15" dirty="0">
                <a:latin typeface="Times New Roman"/>
                <a:cs typeface="Times New Roman"/>
              </a:rPr>
              <a:t> 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bank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subsequen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operations.</a:t>
            </a:r>
            <a:endParaRPr sz="3200">
              <a:latin typeface="Times New Roman"/>
              <a:cs typeface="Times New Roman"/>
            </a:endParaRPr>
          </a:p>
          <a:p>
            <a:pPr marL="238863" marR="728055" indent="-226124">
              <a:lnSpc>
                <a:spcPts val="3461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  <a:tab pos="6967798" algn="l"/>
              </a:tabLst>
            </a:pP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bank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balance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must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not</a:t>
            </a:r>
            <a:r>
              <a:rPr sz="3200" dirty="0">
                <a:latin typeface="Times New Roman"/>
                <a:cs typeface="Times New Roman"/>
              </a:rPr>
              <a:t> go </a:t>
            </a:r>
            <a:r>
              <a:rPr sz="3200" spc="-15" dirty="0">
                <a:latin typeface="Times New Roman"/>
                <a:cs typeface="Times New Roman"/>
              </a:rPr>
              <a:t>negative!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We</a:t>
            </a:r>
            <a:r>
              <a:rPr sz="3200" spc="-15" dirty="0">
                <a:latin typeface="Times New Roman"/>
                <a:cs typeface="Times New Roman"/>
              </a:rPr>
              <a:t> must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ensure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8213" y="4122625"/>
            <a:ext cx="195615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889844" algn="l"/>
              </a:tabLst>
            </a:pPr>
            <a:r>
              <a:rPr sz="7200" spc="519" baseline="-5787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4800" i="1" spc="-135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600" i="1" spc="-15" baseline="-16203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i="1" baseline="-16203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4800" spc="-30" baseline="1736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4800" spc="-166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7200" spc="527" baseline="-5787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4800" i="1" spc="-1587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100" dirty="0">
                <a:solidFill>
                  <a:srgbClr val="008A87"/>
                </a:solidFill>
                <a:latin typeface="Times New Roman"/>
                <a:cs typeface="Times New Roman"/>
              </a:rPr>
              <a:t>ˆ</a:t>
            </a:r>
            <a:r>
              <a:rPr sz="3600" i="1" spc="-15" baseline="-16203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600" baseline="-1620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6450" y="4775706"/>
            <a:ext cx="16148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202597" algn="l"/>
              </a:tabLst>
            </a:pPr>
            <a:r>
              <a:rPr sz="2400" i="1" spc="12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-201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sz="2400" i="1" spc="12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-191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0312" y="3979318"/>
            <a:ext cx="136841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202597" algn="l"/>
              </a:tabLst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n	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907" y="4877771"/>
            <a:ext cx="141744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36" y="5317564"/>
            <a:ext cx="8108614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863" marR="5096" indent="-226124">
              <a:lnSpc>
                <a:spcPts val="3461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dirty="0">
                <a:latin typeface="Times New Roman"/>
                <a:cs typeface="Times New Roman"/>
              </a:rPr>
              <a:t>Thus,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total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amortized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costs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provide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upper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bound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total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true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costs.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9856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>
                <a:latin typeface="+mj-lt"/>
                <a:cs typeface="Times New Roman"/>
              </a:rPr>
              <a:t>Accountin</a:t>
            </a:r>
            <a:r>
              <a:rPr lang="en-US" spc="-25" dirty="0">
                <a:latin typeface="+mj-lt"/>
                <a:cs typeface="Times New Roman"/>
              </a:rPr>
              <a:t>g</a:t>
            </a:r>
            <a:r>
              <a:rPr lang="en-US" spc="10" dirty="0">
                <a:latin typeface="+mj-lt"/>
                <a:cs typeface="Times New Roman"/>
              </a:rPr>
              <a:t> </a:t>
            </a:r>
            <a:r>
              <a:rPr lang="en-US" spc="-20" dirty="0">
                <a:latin typeface="+mj-lt"/>
                <a:cs typeface="Times New Roman"/>
              </a:rPr>
              <a:t>Analysis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20" dirty="0">
                <a:latin typeface="+mj-lt"/>
                <a:cs typeface="Times New Roman"/>
              </a:rPr>
              <a:t>of</a:t>
            </a:r>
            <a:r>
              <a:rPr lang="en-US" spc="-25" dirty="0">
                <a:latin typeface="+mj-lt"/>
                <a:cs typeface="Times New Roman"/>
              </a:rPr>
              <a:t> Dynamic</a:t>
            </a:r>
            <a:r>
              <a:rPr lang="en-US" spc="5" dirty="0">
                <a:latin typeface="+mj-lt"/>
                <a:cs typeface="Times New Roman"/>
              </a:rPr>
              <a:t> </a:t>
            </a:r>
            <a:r>
              <a:rPr lang="en-US" spc="-20" dirty="0">
                <a:latin typeface="+mj-lt"/>
                <a:cs typeface="Times New Roman"/>
              </a:rPr>
              <a:t>Tables</a:t>
            </a:r>
            <a:br>
              <a:rPr lang="en-US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37" name="object 3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461"/>
              </a:lnSpc>
            </a:pPr>
            <a:r>
              <a:rPr spc="-20" dirty="0"/>
              <a:t>Charge an </a:t>
            </a:r>
            <a:r>
              <a:rPr spc="-15" dirty="0"/>
              <a:t>amortized</a:t>
            </a:r>
            <a:r>
              <a:rPr spc="-5" dirty="0"/>
              <a:t> </a:t>
            </a:r>
            <a:r>
              <a:rPr spc="-15" dirty="0"/>
              <a:t>cost</a:t>
            </a:r>
            <a:r>
              <a:rPr dirty="0"/>
              <a:t> of</a:t>
            </a:r>
            <a:r>
              <a:rPr spc="-5" dirty="0"/>
              <a:t> </a:t>
            </a:r>
            <a:r>
              <a:rPr i="1" spc="-15" dirty="0">
                <a:solidFill>
                  <a:srgbClr val="008A87"/>
                </a:solidFill>
              </a:rPr>
              <a:t>ĉ</a:t>
            </a:r>
            <a:r>
              <a:rPr sz="4100" i="1" spc="-15" baseline="-20576" dirty="0">
                <a:solidFill>
                  <a:srgbClr val="008A87"/>
                </a:solidFill>
              </a:rPr>
              <a:t>i</a:t>
            </a:r>
            <a:r>
              <a:rPr sz="4100" i="1" spc="188" baseline="-20576" dirty="0">
                <a:solidFill>
                  <a:srgbClr val="008A87"/>
                </a:solidFill>
              </a:rPr>
              <a:t> </a:t>
            </a:r>
            <a:r>
              <a:rPr spc="-20" dirty="0">
                <a:solidFill>
                  <a:srgbClr val="008A87"/>
                </a:solidFill>
              </a:rPr>
              <a:t>=</a:t>
            </a:r>
            <a:r>
              <a:rPr dirty="0">
                <a:solidFill>
                  <a:srgbClr val="008A87"/>
                </a:solidFill>
              </a:rPr>
              <a:t> </a:t>
            </a:r>
            <a:r>
              <a:rPr spc="-5" dirty="0">
                <a:solidFill>
                  <a:srgbClr val="008A87"/>
                </a:solidFill>
              </a:rPr>
              <a:t>$</a:t>
            </a:r>
            <a:r>
              <a:rPr dirty="0">
                <a:solidFill>
                  <a:srgbClr val="008A87"/>
                </a:solidFill>
              </a:rPr>
              <a:t>3 </a:t>
            </a:r>
            <a:r>
              <a:rPr spc="-5" dirty="0"/>
              <a:t>fo</a:t>
            </a:r>
            <a:r>
              <a:rPr dirty="0"/>
              <a:t>r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dirty="0"/>
              <a:t> </a:t>
            </a:r>
            <a:r>
              <a:rPr i="1" spc="-10" dirty="0">
                <a:solidFill>
                  <a:srgbClr val="008A87"/>
                </a:solidFill>
              </a:rPr>
              <a:t>i</a:t>
            </a:r>
            <a:r>
              <a:rPr i="1" spc="-356" dirty="0">
                <a:solidFill>
                  <a:srgbClr val="008A87"/>
                </a:solidFill>
              </a:rPr>
              <a:t> </a:t>
            </a:r>
            <a:r>
              <a:rPr spc="-15" dirty="0"/>
              <a:t>th insertion.</a:t>
            </a:r>
            <a:endParaRPr dirty="0"/>
          </a:p>
          <a:p>
            <a:pPr marL="238863" indent="-226124">
              <a:lnSpc>
                <a:spcPts val="3431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dirty="0">
                <a:solidFill>
                  <a:srgbClr val="008A87"/>
                </a:solidFill>
              </a:rPr>
              <a:t>$1 </a:t>
            </a:r>
            <a:r>
              <a:rPr dirty="0"/>
              <a:t>pays</a:t>
            </a:r>
            <a:r>
              <a:rPr spc="-5" dirty="0"/>
              <a:t> </a:t>
            </a:r>
            <a:r>
              <a:rPr dirty="0"/>
              <a:t>for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immediate</a:t>
            </a:r>
            <a:r>
              <a:rPr spc="-5" dirty="0"/>
              <a:t> </a:t>
            </a:r>
            <a:r>
              <a:rPr spc="-15" dirty="0"/>
              <a:t>insertion.</a:t>
            </a:r>
          </a:p>
          <a:p>
            <a:pPr marL="238863" indent="-226124"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dirty="0">
                <a:solidFill>
                  <a:srgbClr val="008A87"/>
                </a:solidFill>
              </a:rPr>
              <a:t>$2 </a:t>
            </a:r>
            <a:r>
              <a:rPr spc="-15" dirty="0"/>
              <a:t>is</a:t>
            </a:r>
            <a:r>
              <a:rPr spc="-5" dirty="0"/>
              <a:t> </a:t>
            </a:r>
            <a:r>
              <a:rPr spc="-20" dirty="0"/>
              <a:t>stored</a:t>
            </a:r>
            <a:r>
              <a:rPr spc="5" dirty="0"/>
              <a:t> </a:t>
            </a:r>
            <a:r>
              <a:rPr dirty="0"/>
              <a:t>for </a:t>
            </a:r>
            <a:r>
              <a:rPr spc="-15" dirty="0"/>
              <a:t>later</a:t>
            </a:r>
            <a:r>
              <a:rPr spc="-5" dirty="0"/>
              <a:t> </a:t>
            </a:r>
            <a:r>
              <a:rPr spc="-15" dirty="0"/>
              <a:t>table</a:t>
            </a:r>
            <a:r>
              <a:rPr spc="-5" dirty="0"/>
              <a:t> </a:t>
            </a:r>
            <a:r>
              <a:rPr spc="-15" dirty="0"/>
              <a:t>doubling.</a:t>
            </a:r>
          </a:p>
          <a:p>
            <a:pPr marL="12739" marR="149051">
              <a:lnSpc>
                <a:spcPct val="97900"/>
              </a:lnSpc>
              <a:spcBef>
                <a:spcPts val="481"/>
              </a:spcBef>
            </a:pPr>
            <a:r>
              <a:rPr spc="-20" dirty="0"/>
              <a:t>When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table</a:t>
            </a:r>
            <a:r>
              <a:rPr spc="-5" dirty="0"/>
              <a:t> </a:t>
            </a:r>
            <a:r>
              <a:rPr spc="-15" dirty="0"/>
              <a:t>doubles,</a:t>
            </a:r>
            <a:r>
              <a:rPr dirty="0"/>
              <a:t> </a:t>
            </a:r>
            <a:r>
              <a:rPr dirty="0">
                <a:solidFill>
                  <a:srgbClr val="008A87"/>
                </a:solidFill>
              </a:rPr>
              <a:t>$1 </a:t>
            </a:r>
            <a:r>
              <a:rPr dirty="0"/>
              <a:t>pays</a:t>
            </a:r>
            <a:r>
              <a:rPr spc="-5" dirty="0"/>
              <a:t>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spc="-20" dirty="0"/>
              <a:t>move</a:t>
            </a:r>
            <a:r>
              <a:rPr spc="-5" dirty="0"/>
              <a:t> </a:t>
            </a:r>
            <a:r>
              <a:rPr spc="-15" dirty="0"/>
              <a:t>a recent</a:t>
            </a:r>
            <a:r>
              <a:rPr dirty="0"/>
              <a:t> </a:t>
            </a:r>
            <a:r>
              <a:rPr spc="-15" dirty="0"/>
              <a:t>item,</a:t>
            </a:r>
            <a:r>
              <a:rPr dirty="0"/>
              <a:t> </a:t>
            </a:r>
            <a:r>
              <a:rPr spc="-20" dirty="0"/>
              <a:t>and</a:t>
            </a:r>
            <a:r>
              <a:rPr spc="-10" dirty="0"/>
              <a:t> </a:t>
            </a:r>
            <a:r>
              <a:rPr dirty="0">
                <a:solidFill>
                  <a:srgbClr val="008A87"/>
                </a:solidFill>
              </a:rPr>
              <a:t>$1 </a:t>
            </a:r>
            <a:r>
              <a:rPr dirty="0"/>
              <a:t>pays</a:t>
            </a:r>
            <a:r>
              <a:rPr spc="-5" dirty="0"/>
              <a:t>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spc="-20" dirty="0"/>
              <a:t>move</a:t>
            </a:r>
            <a:r>
              <a:rPr spc="-5" dirty="0"/>
              <a:t> </a:t>
            </a:r>
            <a:r>
              <a:rPr spc="-20" dirty="0"/>
              <a:t>an</a:t>
            </a:r>
            <a:r>
              <a:rPr spc="-5" dirty="0"/>
              <a:t> </a:t>
            </a:r>
            <a:r>
              <a:rPr spc="-15" dirty="0"/>
              <a:t>old</a:t>
            </a:r>
            <a:r>
              <a:rPr spc="-5" dirty="0"/>
              <a:t> </a:t>
            </a:r>
            <a:r>
              <a:rPr spc="-15" dirty="0"/>
              <a:t>item.</a:t>
            </a:r>
            <a:r>
              <a:rPr spc="-10" dirty="0"/>
              <a:t> </a:t>
            </a:r>
            <a:r>
              <a:rPr spc="-20" dirty="0">
                <a:solidFill>
                  <a:srgbClr val="CC0000"/>
                </a:solidFill>
              </a:rPr>
              <a:t>Example:</a:t>
            </a:r>
          </a:p>
        </p:txBody>
      </p:sp>
      <p:sp>
        <p:nvSpPr>
          <p:cNvPr id="87" name="object 8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7BA6E545-3F4D-436B-85CA-E1D2C95CA53F}" type="datetime1">
              <a:rPr lang="en-US" spc="-10" smtClean="0"/>
              <a:t>9/20/2017</a:t>
            </a:fld>
            <a:endParaRPr spc="-10" dirty="0"/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0624" y="4982374"/>
            <a:ext cx="45847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957"/>
            <a:r>
              <a:rPr sz="2800" dirty="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0624" y="498237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4211" y="490589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4211" y="490589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9097" y="498237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2685" y="490589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685" y="490589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7571" y="498237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1159" y="490589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1159" y="490589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56044" y="498237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199" y="457200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79632" y="490589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79632" y="490589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4518" y="498237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38106" y="490589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199" y="457200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38106" y="490589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199" y="457200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72991" y="498237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96579" y="490589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96579" y="490589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1465" y="498237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55053" y="490589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89938" y="498237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13526" y="490589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55053" y="490589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5053" y="490589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13526" y="490589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13526" y="490589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42671" y="4968264"/>
            <a:ext cx="359265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$0</a:t>
            </a:r>
            <a:r>
              <a:rPr sz="2800" spc="9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$0</a:t>
            </a:r>
            <a:r>
              <a:rPr sz="2800" spc="9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$0</a:t>
            </a:r>
            <a:r>
              <a:rPr sz="2800" spc="9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$0</a:t>
            </a:r>
            <a:r>
              <a:rPr sz="2800" spc="9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$2</a:t>
            </a:r>
            <a:r>
              <a:rPr sz="2800" spc="9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$2</a:t>
            </a:r>
            <a:r>
              <a:rPr sz="2800" spc="9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$2</a:t>
            </a:r>
            <a:r>
              <a:rPr sz="2800" spc="9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$2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59710" y="5372965"/>
            <a:ext cx="45847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957"/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50295" y="4988915"/>
            <a:ext cx="127099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overflow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80624" y="587646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4211" y="579998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4211" y="579998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39097" y="587646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685" y="579998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2685" y="579998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97571" y="587646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21159" y="579998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21159" y="579998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56044" y="587646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79632" y="579998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79632" y="579998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14518" y="587646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38106" y="579998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38106" y="579998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72991" y="587646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96579" y="579998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96579" y="579998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31465" y="587646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55053" y="579998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55053" y="579998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89938" y="587646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13526" y="579998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13526" y="579998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48412" y="587646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72000" y="579998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72000" y="579998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06886" y="587646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30473" y="579998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30473" y="579998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65359" y="587646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88947" y="579998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88947" y="579998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23833" y="587646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199" y="457200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947420" y="579998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199" y="457200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947420" y="579998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199" y="457200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482306" y="587646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405894" y="579998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05894" y="579998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40780" y="587646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864367" y="579998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864367" y="579998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399253" y="587646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322841" y="579998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322841" y="579998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857727" y="587646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81315" y="579998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781315" y="579998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87"/>
          <p:cNvSpPr/>
          <p:nvPr/>
        </p:nvSpPr>
        <p:spPr>
          <a:xfrm>
            <a:off x="1090657" y="5146662"/>
            <a:ext cx="85964" cy="653932"/>
          </a:xfrm>
          <a:custGeom>
            <a:avLst/>
            <a:gdLst/>
            <a:ahLst/>
            <a:cxnLst/>
            <a:rect l="l" t="t" r="r" b="b"/>
            <a:pathLst>
              <a:path w="85725" h="651510">
                <a:moveTo>
                  <a:pt x="84947" y="35486"/>
                </a:moveTo>
                <a:lnTo>
                  <a:pt x="49222" y="1205"/>
                </a:lnTo>
                <a:lnTo>
                  <a:pt x="31861" y="0"/>
                </a:lnTo>
                <a:lnTo>
                  <a:pt x="19136" y="5668"/>
                </a:lnTo>
                <a:lnTo>
                  <a:pt x="9044" y="14981"/>
                </a:lnTo>
                <a:lnTo>
                  <a:pt x="2396" y="27127"/>
                </a:lnTo>
                <a:lnTo>
                  <a:pt x="0" y="41299"/>
                </a:lnTo>
                <a:lnTo>
                  <a:pt x="1639" y="53060"/>
                </a:lnTo>
                <a:lnTo>
                  <a:pt x="7523" y="65430"/>
                </a:lnTo>
                <a:lnTo>
                  <a:pt x="17029" y="75214"/>
                </a:lnTo>
                <a:lnTo>
                  <a:pt x="28193" y="80985"/>
                </a:lnTo>
                <a:lnTo>
                  <a:pt x="28193" y="41299"/>
                </a:lnTo>
                <a:lnTo>
                  <a:pt x="57150" y="41299"/>
                </a:lnTo>
                <a:lnTo>
                  <a:pt x="57150" y="81392"/>
                </a:lnTo>
                <a:lnTo>
                  <a:pt x="68526" y="74855"/>
                </a:lnTo>
                <a:lnTo>
                  <a:pt x="77357" y="64772"/>
                </a:lnTo>
                <a:lnTo>
                  <a:pt x="83054" y="51519"/>
                </a:lnTo>
                <a:lnTo>
                  <a:pt x="84947" y="35486"/>
                </a:lnTo>
                <a:close/>
              </a:path>
              <a:path w="85725" h="651510">
                <a:moveTo>
                  <a:pt x="42671" y="593749"/>
                </a:moveTo>
                <a:lnTo>
                  <a:pt x="0" y="564793"/>
                </a:lnTo>
                <a:lnTo>
                  <a:pt x="28193" y="621684"/>
                </a:lnTo>
                <a:lnTo>
                  <a:pt x="28193" y="593749"/>
                </a:lnTo>
                <a:lnTo>
                  <a:pt x="42671" y="593749"/>
                </a:lnTo>
                <a:close/>
              </a:path>
              <a:path w="85725" h="651510">
                <a:moveTo>
                  <a:pt x="57150" y="81392"/>
                </a:moveTo>
                <a:lnTo>
                  <a:pt x="57150" y="41299"/>
                </a:lnTo>
                <a:lnTo>
                  <a:pt x="28193" y="41299"/>
                </a:lnTo>
                <a:lnTo>
                  <a:pt x="28193" y="80985"/>
                </a:lnTo>
                <a:lnTo>
                  <a:pt x="29465" y="81642"/>
                </a:lnTo>
                <a:lnTo>
                  <a:pt x="44141" y="83946"/>
                </a:lnTo>
                <a:lnTo>
                  <a:pt x="57150" y="81392"/>
                </a:lnTo>
                <a:close/>
              </a:path>
              <a:path w="85725" h="651510">
                <a:moveTo>
                  <a:pt x="57150" y="583924"/>
                </a:moveTo>
                <a:lnTo>
                  <a:pt x="57150" y="81392"/>
                </a:lnTo>
                <a:lnTo>
                  <a:pt x="44141" y="83946"/>
                </a:lnTo>
                <a:lnTo>
                  <a:pt x="29465" y="81642"/>
                </a:lnTo>
                <a:lnTo>
                  <a:pt x="28193" y="80985"/>
                </a:lnTo>
                <a:lnTo>
                  <a:pt x="28193" y="583924"/>
                </a:lnTo>
                <a:lnTo>
                  <a:pt x="42671" y="593749"/>
                </a:lnTo>
                <a:lnTo>
                  <a:pt x="57150" y="583924"/>
                </a:lnTo>
                <a:close/>
              </a:path>
              <a:path w="85725" h="651510">
                <a:moveTo>
                  <a:pt x="57150" y="621684"/>
                </a:moveTo>
                <a:lnTo>
                  <a:pt x="57150" y="593749"/>
                </a:lnTo>
                <a:lnTo>
                  <a:pt x="28193" y="593749"/>
                </a:lnTo>
                <a:lnTo>
                  <a:pt x="28193" y="621684"/>
                </a:lnTo>
                <a:lnTo>
                  <a:pt x="42671" y="650899"/>
                </a:lnTo>
                <a:lnTo>
                  <a:pt x="57150" y="621684"/>
                </a:lnTo>
                <a:close/>
              </a:path>
              <a:path w="85725" h="651510">
                <a:moveTo>
                  <a:pt x="85344" y="564793"/>
                </a:moveTo>
                <a:lnTo>
                  <a:pt x="42671" y="593749"/>
                </a:lnTo>
                <a:lnTo>
                  <a:pt x="57150" y="593749"/>
                </a:lnTo>
                <a:lnTo>
                  <a:pt x="57150" y="621684"/>
                </a:lnTo>
                <a:lnTo>
                  <a:pt x="85344" y="564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88"/>
          <p:cNvSpPr/>
          <p:nvPr/>
        </p:nvSpPr>
        <p:spPr>
          <a:xfrm>
            <a:off x="1549131" y="5146662"/>
            <a:ext cx="85964" cy="653932"/>
          </a:xfrm>
          <a:custGeom>
            <a:avLst/>
            <a:gdLst/>
            <a:ahLst/>
            <a:cxnLst/>
            <a:rect l="l" t="t" r="r" b="b"/>
            <a:pathLst>
              <a:path w="85725" h="651510">
                <a:moveTo>
                  <a:pt x="84947" y="35486"/>
                </a:moveTo>
                <a:lnTo>
                  <a:pt x="49222" y="1205"/>
                </a:lnTo>
                <a:lnTo>
                  <a:pt x="31861" y="0"/>
                </a:lnTo>
                <a:lnTo>
                  <a:pt x="19136" y="5668"/>
                </a:lnTo>
                <a:lnTo>
                  <a:pt x="9044" y="14981"/>
                </a:lnTo>
                <a:lnTo>
                  <a:pt x="2396" y="27127"/>
                </a:lnTo>
                <a:lnTo>
                  <a:pt x="0" y="41299"/>
                </a:lnTo>
                <a:lnTo>
                  <a:pt x="1639" y="53060"/>
                </a:lnTo>
                <a:lnTo>
                  <a:pt x="7523" y="65430"/>
                </a:lnTo>
                <a:lnTo>
                  <a:pt x="17029" y="75214"/>
                </a:lnTo>
                <a:lnTo>
                  <a:pt x="28193" y="80985"/>
                </a:lnTo>
                <a:lnTo>
                  <a:pt x="28193" y="41299"/>
                </a:lnTo>
                <a:lnTo>
                  <a:pt x="57150" y="41299"/>
                </a:lnTo>
                <a:lnTo>
                  <a:pt x="57150" y="81392"/>
                </a:lnTo>
                <a:lnTo>
                  <a:pt x="68526" y="74855"/>
                </a:lnTo>
                <a:lnTo>
                  <a:pt x="77357" y="64772"/>
                </a:lnTo>
                <a:lnTo>
                  <a:pt x="83054" y="51519"/>
                </a:lnTo>
                <a:lnTo>
                  <a:pt x="84947" y="35486"/>
                </a:lnTo>
                <a:close/>
              </a:path>
              <a:path w="85725" h="651510">
                <a:moveTo>
                  <a:pt x="42672" y="593749"/>
                </a:moveTo>
                <a:lnTo>
                  <a:pt x="0" y="564793"/>
                </a:lnTo>
                <a:lnTo>
                  <a:pt x="28193" y="621684"/>
                </a:lnTo>
                <a:lnTo>
                  <a:pt x="28193" y="593749"/>
                </a:lnTo>
                <a:lnTo>
                  <a:pt x="42672" y="593749"/>
                </a:lnTo>
                <a:close/>
              </a:path>
              <a:path w="85725" h="651510">
                <a:moveTo>
                  <a:pt x="57150" y="81392"/>
                </a:moveTo>
                <a:lnTo>
                  <a:pt x="57150" y="41299"/>
                </a:lnTo>
                <a:lnTo>
                  <a:pt x="28193" y="41299"/>
                </a:lnTo>
                <a:lnTo>
                  <a:pt x="28193" y="80985"/>
                </a:lnTo>
                <a:lnTo>
                  <a:pt x="29465" y="81642"/>
                </a:lnTo>
                <a:lnTo>
                  <a:pt x="44141" y="83946"/>
                </a:lnTo>
                <a:lnTo>
                  <a:pt x="57150" y="81392"/>
                </a:lnTo>
                <a:close/>
              </a:path>
              <a:path w="85725" h="651510">
                <a:moveTo>
                  <a:pt x="57150" y="583924"/>
                </a:moveTo>
                <a:lnTo>
                  <a:pt x="57150" y="81392"/>
                </a:lnTo>
                <a:lnTo>
                  <a:pt x="44141" y="83946"/>
                </a:lnTo>
                <a:lnTo>
                  <a:pt x="29465" y="81642"/>
                </a:lnTo>
                <a:lnTo>
                  <a:pt x="28193" y="80985"/>
                </a:lnTo>
                <a:lnTo>
                  <a:pt x="28193" y="583924"/>
                </a:lnTo>
                <a:lnTo>
                  <a:pt x="42672" y="593749"/>
                </a:lnTo>
                <a:lnTo>
                  <a:pt x="57150" y="583924"/>
                </a:lnTo>
                <a:close/>
              </a:path>
              <a:path w="85725" h="651510">
                <a:moveTo>
                  <a:pt x="57150" y="621684"/>
                </a:moveTo>
                <a:lnTo>
                  <a:pt x="57150" y="593749"/>
                </a:lnTo>
                <a:lnTo>
                  <a:pt x="28193" y="593749"/>
                </a:lnTo>
                <a:lnTo>
                  <a:pt x="28193" y="621684"/>
                </a:lnTo>
                <a:lnTo>
                  <a:pt x="42672" y="650899"/>
                </a:lnTo>
                <a:lnTo>
                  <a:pt x="57150" y="621684"/>
                </a:lnTo>
                <a:close/>
              </a:path>
              <a:path w="85725" h="651510">
                <a:moveTo>
                  <a:pt x="85344" y="564793"/>
                </a:moveTo>
                <a:lnTo>
                  <a:pt x="42672" y="593749"/>
                </a:lnTo>
                <a:lnTo>
                  <a:pt x="57150" y="593749"/>
                </a:lnTo>
                <a:lnTo>
                  <a:pt x="57150" y="621684"/>
                </a:lnTo>
                <a:lnTo>
                  <a:pt x="85344" y="564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89"/>
          <p:cNvSpPr/>
          <p:nvPr/>
        </p:nvSpPr>
        <p:spPr>
          <a:xfrm>
            <a:off x="2007604" y="5146662"/>
            <a:ext cx="85964" cy="653932"/>
          </a:xfrm>
          <a:custGeom>
            <a:avLst/>
            <a:gdLst/>
            <a:ahLst/>
            <a:cxnLst/>
            <a:rect l="l" t="t" r="r" b="b"/>
            <a:pathLst>
              <a:path w="85725" h="651510">
                <a:moveTo>
                  <a:pt x="84947" y="35486"/>
                </a:moveTo>
                <a:lnTo>
                  <a:pt x="49222" y="1205"/>
                </a:lnTo>
                <a:lnTo>
                  <a:pt x="31861" y="0"/>
                </a:lnTo>
                <a:lnTo>
                  <a:pt x="19136" y="5668"/>
                </a:lnTo>
                <a:lnTo>
                  <a:pt x="9044" y="14981"/>
                </a:lnTo>
                <a:lnTo>
                  <a:pt x="2396" y="27127"/>
                </a:lnTo>
                <a:lnTo>
                  <a:pt x="0" y="41299"/>
                </a:lnTo>
                <a:lnTo>
                  <a:pt x="1639" y="53060"/>
                </a:lnTo>
                <a:lnTo>
                  <a:pt x="7523" y="65430"/>
                </a:lnTo>
                <a:lnTo>
                  <a:pt x="17029" y="75214"/>
                </a:lnTo>
                <a:lnTo>
                  <a:pt x="28193" y="80985"/>
                </a:lnTo>
                <a:lnTo>
                  <a:pt x="28193" y="41299"/>
                </a:lnTo>
                <a:lnTo>
                  <a:pt x="57150" y="41299"/>
                </a:lnTo>
                <a:lnTo>
                  <a:pt x="57150" y="81392"/>
                </a:lnTo>
                <a:lnTo>
                  <a:pt x="68526" y="74855"/>
                </a:lnTo>
                <a:lnTo>
                  <a:pt x="77357" y="64772"/>
                </a:lnTo>
                <a:lnTo>
                  <a:pt x="83054" y="51519"/>
                </a:lnTo>
                <a:lnTo>
                  <a:pt x="84947" y="35486"/>
                </a:lnTo>
                <a:close/>
              </a:path>
              <a:path w="85725" h="651510">
                <a:moveTo>
                  <a:pt x="42672" y="593749"/>
                </a:moveTo>
                <a:lnTo>
                  <a:pt x="0" y="564793"/>
                </a:lnTo>
                <a:lnTo>
                  <a:pt x="28193" y="621684"/>
                </a:lnTo>
                <a:lnTo>
                  <a:pt x="28193" y="593749"/>
                </a:lnTo>
                <a:lnTo>
                  <a:pt x="42672" y="593749"/>
                </a:lnTo>
                <a:close/>
              </a:path>
              <a:path w="85725" h="651510">
                <a:moveTo>
                  <a:pt x="57150" y="81392"/>
                </a:moveTo>
                <a:lnTo>
                  <a:pt x="57150" y="41299"/>
                </a:lnTo>
                <a:lnTo>
                  <a:pt x="28193" y="41299"/>
                </a:lnTo>
                <a:lnTo>
                  <a:pt x="28193" y="80985"/>
                </a:lnTo>
                <a:lnTo>
                  <a:pt x="29465" y="81642"/>
                </a:lnTo>
                <a:lnTo>
                  <a:pt x="44141" y="83946"/>
                </a:lnTo>
                <a:lnTo>
                  <a:pt x="57150" y="81392"/>
                </a:lnTo>
                <a:close/>
              </a:path>
              <a:path w="85725" h="651510">
                <a:moveTo>
                  <a:pt x="57150" y="583924"/>
                </a:moveTo>
                <a:lnTo>
                  <a:pt x="57150" y="81392"/>
                </a:lnTo>
                <a:lnTo>
                  <a:pt x="44141" y="83946"/>
                </a:lnTo>
                <a:lnTo>
                  <a:pt x="29465" y="81642"/>
                </a:lnTo>
                <a:lnTo>
                  <a:pt x="28193" y="80985"/>
                </a:lnTo>
                <a:lnTo>
                  <a:pt x="28193" y="583924"/>
                </a:lnTo>
                <a:lnTo>
                  <a:pt x="42672" y="593749"/>
                </a:lnTo>
                <a:lnTo>
                  <a:pt x="57150" y="583924"/>
                </a:lnTo>
                <a:close/>
              </a:path>
              <a:path w="85725" h="651510">
                <a:moveTo>
                  <a:pt x="57150" y="621684"/>
                </a:moveTo>
                <a:lnTo>
                  <a:pt x="57150" y="593749"/>
                </a:lnTo>
                <a:lnTo>
                  <a:pt x="28193" y="593749"/>
                </a:lnTo>
                <a:lnTo>
                  <a:pt x="28193" y="621684"/>
                </a:lnTo>
                <a:lnTo>
                  <a:pt x="42672" y="650899"/>
                </a:lnTo>
                <a:lnTo>
                  <a:pt x="57150" y="621684"/>
                </a:lnTo>
                <a:close/>
              </a:path>
              <a:path w="85725" h="651510">
                <a:moveTo>
                  <a:pt x="85344" y="564793"/>
                </a:moveTo>
                <a:lnTo>
                  <a:pt x="42672" y="593749"/>
                </a:lnTo>
                <a:lnTo>
                  <a:pt x="57150" y="593749"/>
                </a:lnTo>
                <a:lnTo>
                  <a:pt x="57150" y="621684"/>
                </a:lnTo>
                <a:lnTo>
                  <a:pt x="85344" y="564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0"/>
          <p:cNvSpPr/>
          <p:nvPr/>
        </p:nvSpPr>
        <p:spPr>
          <a:xfrm>
            <a:off x="2466078" y="5146662"/>
            <a:ext cx="85964" cy="653932"/>
          </a:xfrm>
          <a:custGeom>
            <a:avLst/>
            <a:gdLst/>
            <a:ahLst/>
            <a:cxnLst/>
            <a:rect l="l" t="t" r="r" b="b"/>
            <a:pathLst>
              <a:path w="85725" h="651510">
                <a:moveTo>
                  <a:pt x="84947" y="35486"/>
                </a:moveTo>
                <a:lnTo>
                  <a:pt x="49222" y="1205"/>
                </a:lnTo>
                <a:lnTo>
                  <a:pt x="31861" y="0"/>
                </a:lnTo>
                <a:lnTo>
                  <a:pt x="19136" y="5668"/>
                </a:lnTo>
                <a:lnTo>
                  <a:pt x="9044" y="14981"/>
                </a:lnTo>
                <a:lnTo>
                  <a:pt x="2396" y="27127"/>
                </a:lnTo>
                <a:lnTo>
                  <a:pt x="0" y="41299"/>
                </a:lnTo>
                <a:lnTo>
                  <a:pt x="1639" y="53060"/>
                </a:lnTo>
                <a:lnTo>
                  <a:pt x="7523" y="65430"/>
                </a:lnTo>
                <a:lnTo>
                  <a:pt x="17029" y="75214"/>
                </a:lnTo>
                <a:lnTo>
                  <a:pt x="28193" y="80985"/>
                </a:lnTo>
                <a:lnTo>
                  <a:pt x="28193" y="41299"/>
                </a:lnTo>
                <a:lnTo>
                  <a:pt x="57150" y="41299"/>
                </a:lnTo>
                <a:lnTo>
                  <a:pt x="57150" y="81392"/>
                </a:lnTo>
                <a:lnTo>
                  <a:pt x="68526" y="74855"/>
                </a:lnTo>
                <a:lnTo>
                  <a:pt x="77357" y="64772"/>
                </a:lnTo>
                <a:lnTo>
                  <a:pt x="83054" y="51519"/>
                </a:lnTo>
                <a:lnTo>
                  <a:pt x="84947" y="35486"/>
                </a:lnTo>
                <a:close/>
              </a:path>
              <a:path w="85725" h="651510">
                <a:moveTo>
                  <a:pt x="42672" y="593749"/>
                </a:moveTo>
                <a:lnTo>
                  <a:pt x="0" y="564793"/>
                </a:lnTo>
                <a:lnTo>
                  <a:pt x="28193" y="621684"/>
                </a:lnTo>
                <a:lnTo>
                  <a:pt x="28193" y="593749"/>
                </a:lnTo>
                <a:lnTo>
                  <a:pt x="42672" y="593749"/>
                </a:lnTo>
                <a:close/>
              </a:path>
              <a:path w="85725" h="651510">
                <a:moveTo>
                  <a:pt x="57150" y="81392"/>
                </a:moveTo>
                <a:lnTo>
                  <a:pt x="57150" y="41299"/>
                </a:lnTo>
                <a:lnTo>
                  <a:pt x="28193" y="41299"/>
                </a:lnTo>
                <a:lnTo>
                  <a:pt x="28193" y="80985"/>
                </a:lnTo>
                <a:lnTo>
                  <a:pt x="29465" y="81642"/>
                </a:lnTo>
                <a:lnTo>
                  <a:pt x="44141" y="83946"/>
                </a:lnTo>
                <a:lnTo>
                  <a:pt x="57150" y="81392"/>
                </a:lnTo>
                <a:close/>
              </a:path>
              <a:path w="85725" h="651510">
                <a:moveTo>
                  <a:pt x="57150" y="583924"/>
                </a:moveTo>
                <a:lnTo>
                  <a:pt x="57150" y="81392"/>
                </a:lnTo>
                <a:lnTo>
                  <a:pt x="44141" y="83946"/>
                </a:lnTo>
                <a:lnTo>
                  <a:pt x="29465" y="81642"/>
                </a:lnTo>
                <a:lnTo>
                  <a:pt x="28193" y="80985"/>
                </a:lnTo>
                <a:lnTo>
                  <a:pt x="28193" y="583924"/>
                </a:lnTo>
                <a:lnTo>
                  <a:pt x="42672" y="593749"/>
                </a:lnTo>
                <a:lnTo>
                  <a:pt x="57150" y="583924"/>
                </a:lnTo>
                <a:close/>
              </a:path>
              <a:path w="85725" h="651510">
                <a:moveTo>
                  <a:pt x="57150" y="621684"/>
                </a:moveTo>
                <a:lnTo>
                  <a:pt x="57150" y="593749"/>
                </a:lnTo>
                <a:lnTo>
                  <a:pt x="28193" y="593749"/>
                </a:lnTo>
                <a:lnTo>
                  <a:pt x="28193" y="621684"/>
                </a:lnTo>
                <a:lnTo>
                  <a:pt x="42672" y="650899"/>
                </a:lnTo>
                <a:lnTo>
                  <a:pt x="57150" y="621684"/>
                </a:lnTo>
                <a:close/>
              </a:path>
              <a:path w="85725" h="651510">
                <a:moveTo>
                  <a:pt x="85344" y="564793"/>
                </a:moveTo>
                <a:lnTo>
                  <a:pt x="42672" y="593749"/>
                </a:lnTo>
                <a:lnTo>
                  <a:pt x="57150" y="593749"/>
                </a:lnTo>
                <a:lnTo>
                  <a:pt x="57150" y="621684"/>
                </a:lnTo>
                <a:lnTo>
                  <a:pt x="85344" y="564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1"/>
          <p:cNvSpPr/>
          <p:nvPr/>
        </p:nvSpPr>
        <p:spPr>
          <a:xfrm>
            <a:off x="2924551" y="5146662"/>
            <a:ext cx="85964" cy="653932"/>
          </a:xfrm>
          <a:custGeom>
            <a:avLst/>
            <a:gdLst/>
            <a:ahLst/>
            <a:cxnLst/>
            <a:rect l="l" t="t" r="r" b="b"/>
            <a:pathLst>
              <a:path w="85725" h="651510">
                <a:moveTo>
                  <a:pt x="84947" y="35486"/>
                </a:moveTo>
                <a:lnTo>
                  <a:pt x="49222" y="1205"/>
                </a:lnTo>
                <a:lnTo>
                  <a:pt x="31861" y="0"/>
                </a:lnTo>
                <a:lnTo>
                  <a:pt x="19136" y="5668"/>
                </a:lnTo>
                <a:lnTo>
                  <a:pt x="9044" y="14981"/>
                </a:lnTo>
                <a:lnTo>
                  <a:pt x="2396" y="27127"/>
                </a:lnTo>
                <a:lnTo>
                  <a:pt x="0" y="41299"/>
                </a:lnTo>
                <a:lnTo>
                  <a:pt x="1639" y="53060"/>
                </a:lnTo>
                <a:lnTo>
                  <a:pt x="7523" y="65430"/>
                </a:lnTo>
                <a:lnTo>
                  <a:pt x="17029" y="75214"/>
                </a:lnTo>
                <a:lnTo>
                  <a:pt x="28194" y="80985"/>
                </a:lnTo>
                <a:lnTo>
                  <a:pt x="28194" y="41299"/>
                </a:lnTo>
                <a:lnTo>
                  <a:pt x="57150" y="41299"/>
                </a:lnTo>
                <a:lnTo>
                  <a:pt x="57150" y="81392"/>
                </a:lnTo>
                <a:lnTo>
                  <a:pt x="68526" y="74854"/>
                </a:lnTo>
                <a:lnTo>
                  <a:pt x="77357" y="64772"/>
                </a:lnTo>
                <a:lnTo>
                  <a:pt x="83054" y="51519"/>
                </a:lnTo>
                <a:lnTo>
                  <a:pt x="84947" y="35486"/>
                </a:lnTo>
                <a:close/>
              </a:path>
              <a:path w="85725" h="651510">
                <a:moveTo>
                  <a:pt x="42672" y="593749"/>
                </a:moveTo>
                <a:lnTo>
                  <a:pt x="0" y="564793"/>
                </a:lnTo>
                <a:lnTo>
                  <a:pt x="28194" y="621684"/>
                </a:lnTo>
                <a:lnTo>
                  <a:pt x="28194" y="593749"/>
                </a:lnTo>
                <a:lnTo>
                  <a:pt x="42672" y="593749"/>
                </a:lnTo>
                <a:close/>
              </a:path>
              <a:path w="85725" h="651510">
                <a:moveTo>
                  <a:pt x="57150" y="81392"/>
                </a:moveTo>
                <a:lnTo>
                  <a:pt x="57150" y="41299"/>
                </a:lnTo>
                <a:lnTo>
                  <a:pt x="28194" y="41299"/>
                </a:lnTo>
                <a:lnTo>
                  <a:pt x="28194" y="80985"/>
                </a:lnTo>
                <a:lnTo>
                  <a:pt x="29465" y="81642"/>
                </a:lnTo>
                <a:lnTo>
                  <a:pt x="44142" y="83946"/>
                </a:lnTo>
                <a:lnTo>
                  <a:pt x="57150" y="81392"/>
                </a:lnTo>
                <a:close/>
              </a:path>
              <a:path w="85725" h="651510">
                <a:moveTo>
                  <a:pt x="57150" y="583924"/>
                </a:moveTo>
                <a:lnTo>
                  <a:pt x="57150" y="81392"/>
                </a:lnTo>
                <a:lnTo>
                  <a:pt x="44142" y="83946"/>
                </a:lnTo>
                <a:lnTo>
                  <a:pt x="29465" y="81642"/>
                </a:lnTo>
                <a:lnTo>
                  <a:pt x="28194" y="80985"/>
                </a:lnTo>
                <a:lnTo>
                  <a:pt x="28194" y="583924"/>
                </a:lnTo>
                <a:lnTo>
                  <a:pt x="42672" y="593749"/>
                </a:lnTo>
                <a:lnTo>
                  <a:pt x="57150" y="583924"/>
                </a:lnTo>
                <a:close/>
              </a:path>
              <a:path w="85725" h="651510">
                <a:moveTo>
                  <a:pt x="57150" y="621684"/>
                </a:moveTo>
                <a:lnTo>
                  <a:pt x="57150" y="593749"/>
                </a:lnTo>
                <a:lnTo>
                  <a:pt x="28194" y="593749"/>
                </a:lnTo>
                <a:lnTo>
                  <a:pt x="28194" y="621684"/>
                </a:lnTo>
                <a:lnTo>
                  <a:pt x="42672" y="650899"/>
                </a:lnTo>
                <a:lnTo>
                  <a:pt x="57150" y="621684"/>
                </a:lnTo>
                <a:close/>
              </a:path>
              <a:path w="85725" h="651510">
                <a:moveTo>
                  <a:pt x="85344" y="564793"/>
                </a:moveTo>
                <a:lnTo>
                  <a:pt x="42672" y="593749"/>
                </a:lnTo>
                <a:lnTo>
                  <a:pt x="57150" y="593749"/>
                </a:lnTo>
                <a:lnTo>
                  <a:pt x="57150" y="621684"/>
                </a:lnTo>
                <a:lnTo>
                  <a:pt x="85344" y="564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2"/>
          <p:cNvSpPr/>
          <p:nvPr/>
        </p:nvSpPr>
        <p:spPr>
          <a:xfrm>
            <a:off x="3383025" y="5146662"/>
            <a:ext cx="85964" cy="653932"/>
          </a:xfrm>
          <a:custGeom>
            <a:avLst/>
            <a:gdLst/>
            <a:ahLst/>
            <a:cxnLst/>
            <a:rect l="l" t="t" r="r" b="b"/>
            <a:pathLst>
              <a:path w="85725" h="651510">
                <a:moveTo>
                  <a:pt x="84947" y="35486"/>
                </a:moveTo>
                <a:lnTo>
                  <a:pt x="49222" y="1205"/>
                </a:lnTo>
                <a:lnTo>
                  <a:pt x="31861" y="0"/>
                </a:lnTo>
                <a:lnTo>
                  <a:pt x="19136" y="5668"/>
                </a:lnTo>
                <a:lnTo>
                  <a:pt x="9044" y="14981"/>
                </a:lnTo>
                <a:lnTo>
                  <a:pt x="2396" y="27127"/>
                </a:lnTo>
                <a:lnTo>
                  <a:pt x="0" y="41299"/>
                </a:lnTo>
                <a:lnTo>
                  <a:pt x="1639" y="53060"/>
                </a:lnTo>
                <a:lnTo>
                  <a:pt x="7523" y="65430"/>
                </a:lnTo>
                <a:lnTo>
                  <a:pt x="17029" y="75214"/>
                </a:lnTo>
                <a:lnTo>
                  <a:pt x="28194" y="80985"/>
                </a:lnTo>
                <a:lnTo>
                  <a:pt x="28194" y="41299"/>
                </a:lnTo>
                <a:lnTo>
                  <a:pt x="57150" y="41299"/>
                </a:lnTo>
                <a:lnTo>
                  <a:pt x="57150" y="81392"/>
                </a:lnTo>
                <a:lnTo>
                  <a:pt x="68526" y="74854"/>
                </a:lnTo>
                <a:lnTo>
                  <a:pt x="77357" y="64772"/>
                </a:lnTo>
                <a:lnTo>
                  <a:pt x="83054" y="51519"/>
                </a:lnTo>
                <a:lnTo>
                  <a:pt x="84947" y="35486"/>
                </a:lnTo>
                <a:close/>
              </a:path>
              <a:path w="85725" h="651510">
                <a:moveTo>
                  <a:pt x="42672" y="593749"/>
                </a:moveTo>
                <a:lnTo>
                  <a:pt x="0" y="564793"/>
                </a:lnTo>
                <a:lnTo>
                  <a:pt x="28194" y="621684"/>
                </a:lnTo>
                <a:lnTo>
                  <a:pt x="28194" y="593749"/>
                </a:lnTo>
                <a:lnTo>
                  <a:pt x="42672" y="593749"/>
                </a:lnTo>
                <a:close/>
              </a:path>
              <a:path w="85725" h="651510">
                <a:moveTo>
                  <a:pt x="57150" y="81392"/>
                </a:moveTo>
                <a:lnTo>
                  <a:pt x="57150" y="41299"/>
                </a:lnTo>
                <a:lnTo>
                  <a:pt x="28194" y="41299"/>
                </a:lnTo>
                <a:lnTo>
                  <a:pt x="28194" y="80985"/>
                </a:lnTo>
                <a:lnTo>
                  <a:pt x="29465" y="81642"/>
                </a:lnTo>
                <a:lnTo>
                  <a:pt x="44142" y="83946"/>
                </a:lnTo>
                <a:lnTo>
                  <a:pt x="57150" y="81392"/>
                </a:lnTo>
                <a:close/>
              </a:path>
              <a:path w="85725" h="651510">
                <a:moveTo>
                  <a:pt x="57150" y="583924"/>
                </a:moveTo>
                <a:lnTo>
                  <a:pt x="57150" y="81392"/>
                </a:lnTo>
                <a:lnTo>
                  <a:pt x="44142" y="83946"/>
                </a:lnTo>
                <a:lnTo>
                  <a:pt x="29465" y="81642"/>
                </a:lnTo>
                <a:lnTo>
                  <a:pt x="28194" y="80985"/>
                </a:lnTo>
                <a:lnTo>
                  <a:pt x="28194" y="583924"/>
                </a:lnTo>
                <a:lnTo>
                  <a:pt x="42672" y="593749"/>
                </a:lnTo>
                <a:lnTo>
                  <a:pt x="57150" y="583924"/>
                </a:lnTo>
                <a:close/>
              </a:path>
              <a:path w="85725" h="651510">
                <a:moveTo>
                  <a:pt x="57150" y="621684"/>
                </a:moveTo>
                <a:lnTo>
                  <a:pt x="57150" y="593749"/>
                </a:lnTo>
                <a:lnTo>
                  <a:pt x="28194" y="593749"/>
                </a:lnTo>
                <a:lnTo>
                  <a:pt x="28194" y="621684"/>
                </a:lnTo>
                <a:lnTo>
                  <a:pt x="42672" y="650899"/>
                </a:lnTo>
                <a:lnTo>
                  <a:pt x="57150" y="621684"/>
                </a:lnTo>
                <a:close/>
              </a:path>
              <a:path w="85725" h="651510">
                <a:moveTo>
                  <a:pt x="85344" y="564793"/>
                </a:moveTo>
                <a:lnTo>
                  <a:pt x="42672" y="593749"/>
                </a:lnTo>
                <a:lnTo>
                  <a:pt x="57150" y="593749"/>
                </a:lnTo>
                <a:lnTo>
                  <a:pt x="57150" y="621684"/>
                </a:lnTo>
                <a:lnTo>
                  <a:pt x="85344" y="564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3"/>
          <p:cNvSpPr/>
          <p:nvPr/>
        </p:nvSpPr>
        <p:spPr>
          <a:xfrm>
            <a:off x="3841498" y="5146662"/>
            <a:ext cx="85964" cy="653932"/>
          </a:xfrm>
          <a:custGeom>
            <a:avLst/>
            <a:gdLst/>
            <a:ahLst/>
            <a:cxnLst/>
            <a:rect l="l" t="t" r="r" b="b"/>
            <a:pathLst>
              <a:path w="85725" h="651510">
                <a:moveTo>
                  <a:pt x="84947" y="35486"/>
                </a:moveTo>
                <a:lnTo>
                  <a:pt x="49222" y="1205"/>
                </a:lnTo>
                <a:lnTo>
                  <a:pt x="31861" y="0"/>
                </a:lnTo>
                <a:lnTo>
                  <a:pt x="19136" y="5668"/>
                </a:lnTo>
                <a:lnTo>
                  <a:pt x="9044" y="14981"/>
                </a:lnTo>
                <a:lnTo>
                  <a:pt x="2396" y="27127"/>
                </a:lnTo>
                <a:lnTo>
                  <a:pt x="0" y="41299"/>
                </a:lnTo>
                <a:lnTo>
                  <a:pt x="1639" y="53060"/>
                </a:lnTo>
                <a:lnTo>
                  <a:pt x="7523" y="65430"/>
                </a:lnTo>
                <a:lnTo>
                  <a:pt x="17029" y="75214"/>
                </a:lnTo>
                <a:lnTo>
                  <a:pt x="28194" y="80985"/>
                </a:lnTo>
                <a:lnTo>
                  <a:pt x="28194" y="41299"/>
                </a:lnTo>
                <a:lnTo>
                  <a:pt x="57150" y="41299"/>
                </a:lnTo>
                <a:lnTo>
                  <a:pt x="57150" y="81392"/>
                </a:lnTo>
                <a:lnTo>
                  <a:pt x="68526" y="74854"/>
                </a:lnTo>
                <a:lnTo>
                  <a:pt x="77357" y="64772"/>
                </a:lnTo>
                <a:lnTo>
                  <a:pt x="83054" y="51519"/>
                </a:lnTo>
                <a:lnTo>
                  <a:pt x="84947" y="35486"/>
                </a:lnTo>
                <a:close/>
              </a:path>
              <a:path w="85725" h="651510">
                <a:moveTo>
                  <a:pt x="42672" y="593749"/>
                </a:moveTo>
                <a:lnTo>
                  <a:pt x="0" y="564793"/>
                </a:lnTo>
                <a:lnTo>
                  <a:pt x="28194" y="621684"/>
                </a:lnTo>
                <a:lnTo>
                  <a:pt x="28194" y="593749"/>
                </a:lnTo>
                <a:lnTo>
                  <a:pt x="42672" y="593749"/>
                </a:lnTo>
                <a:close/>
              </a:path>
              <a:path w="85725" h="651510">
                <a:moveTo>
                  <a:pt x="57150" y="81392"/>
                </a:moveTo>
                <a:lnTo>
                  <a:pt x="57150" y="41299"/>
                </a:lnTo>
                <a:lnTo>
                  <a:pt x="28194" y="41299"/>
                </a:lnTo>
                <a:lnTo>
                  <a:pt x="28194" y="80985"/>
                </a:lnTo>
                <a:lnTo>
                  <a:pt x="29465" y="81642"/>
                </a:lnTo>
                <a:lnTo>
                  <a:pt x="44142" y="83946"/>
                </a:lnTo>
                <a:lnTo>
                  <a:pt x="57150" y="81392"/>
                </a:lnTo>
                <a:close/>
              </a:path>
              <a:path w="85725" h="651510">
                <a:moveTo>
                  <a:pt x="57150" y="583924"/>
                </a:moveTo>
                <a:lnTo>
                  <a:pt x="57150" y="81392"/>
                </a:lnTo>
                <a:lnTo>
                  <a:pt x="44142" y="83946"/>
                </a:lnTo>
                <a:lnTo>
                  <a:pt x="29465" y="81642"/>
                </a:lnTo>
                <a:lnTo>
                  <a:pt x="28194" y="80985"/>
                </a:lnTo>
                <a:lnTo>
                  <a:pt x="28194" y="583924"/>
                </a:lnTo>
                <a:lnTo>
                  <a:pt x="42672" y="593749"/>
                </a:lnTo>
                <a:lnTo>
                  <a:pt x="57150" y="583924"/>
                </a:lnTo>
                <a:close/>
              </a:path>
              <a:path w="85725" h="651510">
                <a:moveTo>
                  <a:pt x="57150" y="621684"/>
                </a:moveTo>
                <a:lnTo>
                  <a:pt x="57150" y="593749"/>
                </a:lnTo>
                <a:lnTo>
                  <a:pt x="28194" y="593749"/>
                </a:lnTo>
                <a:lnTo>
                  <a:pt x="28194" y="621684"/>
                </a:lnTo>
                <a:lnTo>
                  <a:pt x="42672" y="650899"/>
                </a:lnTo>
                <a:lnTo>
                  <a:pt x="57150" y="621684"/>
                </a:lnTo>
                <a:close/>
              </a:path>
              <a:path w="85725" h="651510">
                <a:moveTo>
                  <a:pt x="85344" y="564793"/>
                </a:moveTo>
                <a:lnTo>
                  <a:pt x="42672" y="593749"/>
                </a:lnTo>
                <a:lnTo>
                  <a:pt x="57150" y="593749"/>
                </a:lnTo>
                <a:lnTo>
                  <a:pt x="57150" y="621684"/>
                </a:lnTo>
                <a:lnTo>
                  <a:pt x="85344" y="564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4"/>
          <p:cNvSpPr/>
          <p:nvPr/>
        </p:nvSpPr>
        <p:spPr>
          <a:xfrm>
            <a:off x="4299972" y="5146662"/>
            <a:ext cx="85964" cy="653932"/>
          </a:xfrm>
          <a:custGeom>
            <a:avLst/>
            <a:gdLst/>
            <a:ahLst/>
            <a:cxnLst/>
            <a:rect l="l" t="t" r="r" b="b"/>
            <a:pathLst>
              <a:path w="85725" h="651510">
                <a:moveTo>
                  <a:pt x="84947" y="35486"/>
                </a:moveTo>
                <a:lnTo>
                  <a:pt x="49222" y="1205"/>
                </a:lnTo>
                <a:lnTo>
                  <a:pt x="31861" y="0"/>
                </a:lnTo>
                <a:lnTo>
                  <a:pt x="19136" y="5668"/>
                </a:lnTo>
                <a:lnTo>
                  <a:pt x="9044" y="14981"/>
                </a:lnTo>
                <a:lnTo>
                  <a:pt x="2396" y="27127"/>
                </a:lnTo>
                <a:lnTo>
                  <a:pt x="0" y="41299"/>
                </a:lnTo>
                <a:lnTo>
                  <a:pt x="1639" y="53060"/>
                </a:lnTo>
                <a:lnTo>
                  <a:pt x="7523" y="65430"/>
                </a:lnTo>
                <a:lnTo>
                  <a:pt x="17029" y="75214"/>
                </a:lnTo>
                <a:lnTo>
                  <a:pt x="28194" y="80985"/>
                </a:lnTo>
                <a:lnTo>
                  <a:pt x="28194" y="41299"/>
                </a:lnTo>
                <a:lnTo>
                  <a:pt x="57150" y="41299"/>
                </a:lnTo>
                <a:lnTo>
                  <a:pt x="57150" y="81392"/>
                </a:lnTo>
                <a:lnTo>
                  <a:pt x="68526" y="74854"/>
                </a:lnTo>
                <a:lnTo>
                  <a:pt x="77357" y="64772"/>
                </a:lnTo>
                <a:lnTo>
                  <a:pt x="83054" y="51519"/>
                </a:lnTo>
                <a:lnTo>
                  <a:pt x="84947" y="35486"/>
                </a:lnTo>
                <a:close/>
              </a:path>
              <a:path w="85725" h="651510">
                <a:moveTo>
                  <a:pt x="42672" y="593749"/>
                </a:moveTo>
                <a:lnTo>
                  <a:pt x="0" y="564793"/>
                </a:lnTo>
                <a:lnTo>
                  <a:pt x="28194" y="621684"/>
                </a:lnTo>
                <a:lnTo>
                  <a:pt x="28194" y="593749"/>
                </a:lnTo>
                <a:lnTo>
                  <a:pt x="42672" y="593749"/>
                </a:lnTo>
                <a:close/>
              </a:path>
              <a:path w="85725" h="651510">
                <a:moveTo>
                  <a:pt x="57150" y="81392"/>
                </a:moveTo>
                <a:lnTo>
                  <a:pt x="57150" y="41299"/>
                </a:lnTo>
                <a:lnTo>
                  <a:pt x="28194" y="41299"/>
                </a:lnTo>
                <a:lnTo>
                  <a:pt x="28194" y="80985"/>
                </a:lnTo>
                <a:lnTo>
                  <a:pt x="29465" y="81642"/>
                </a:lnTo>
                <a:lnTo>
                  <a:pt x="44142" y="83946"/>
                </a:lnTo>
                <a:lnTo>
                  <a:pt x="57150" y="81392"/>
                </a:lnTo>
                <a:close/>
              </a:path>
              <a:path w="85725" h="651510">
                <a:moveTo>
                  <a:pt x="57150" y="583924"/>
                </a:moveTo>
                <a:lnTo>
                  <a:pt x="57150" y="81392"/>
                </a:lnTo>
                <a:lnTo>
                  <a:pt x="44142" y="83946"/>
                </a:lnTo>
                <a:lnTo>
                  <a:pt x="29465" y="81642"/>
                </a:lnTo>
                <a:lnTo>
                  <a:pt x="28194" y="80985"/>
                </a:lnTo>
                <a:lnTo>
                  <a:pt x="28194" y="583924"/>
                </a:lnTo>
                <a:lnTo>
                  <a:pt x="42672" y="593749"/>
                </a:lnTo>
                <a:lnTo>
                  <a:pt x="57150" y="583924"/>
                </a:lnTo>
                <a:close/>
              </a:path>
              <a:path w="85725" h="651510">
                <a:moveTo>
                  <a:pt x="57150" y="621684"/>
                </a:moveTo>
                <a:lnTo>
                  <a:pt x="57150" y="593749"/>
                </a:lnTo>
                <a:lnTo>
                  <a:pt x="28194" y="593749"/>
                </a:lnTo>
                <a:lnTo>
                  <a:pt x="28194" y="621684"/>
                </a:lnTo>
                <a:lnTo>
                  <a:pt x="42672" y="650899"/>
                </a:lnTo>
                <a:lnTo>
                  <a:pt x="57150" y="621684"/>
                </a:lnTo>
                <a:close/>
              </a:path>
              <a:path w="85725" h="651510">
                <a:moveTo>
                  <a:pt x="85344" y="564793"/>
                </a:moveTo>
                <a:lnTo>
                  <a:pt x="42672" y="593749"/>
                </a:lnTo>
                <a:lnTo>
                  <a:pt x="57150" y="593749"/>
                </a:lnTo>
                <a:lnTo>
                  <a:pt x="57150" y="621684"/>
                </a:lnTo>
                <a:lnTo>
                  <a:pt x="85344" y="564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9"/>
          <p:cNvSpPr/>
          <p:nvPr/>
        </p:nvSpPr>
        <p:spPr>
          <a:xfrm>
            <a:off x="1362685" y="490589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2"/>
          <p:cNvSpPr/>
          <p:nvPr/>
        </p:nvSpPr>
        <p:spPr>
          <a:xfrm>
            <a:off x="1821159" y="490589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5"/>
          <p:cNvSpPr/>
          <p:nvPr/>
        </p:nvSpPr>
        <p:spPr>
          <a:xfrm>
            <a:off x="2279632" y="490589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8"/>
          <p:cNvSpPr/>
          <p:nvPr/>
        </p:nvSpPr>
        <p:spPr>
          <a:xfrm>
            <a:off x="2738106" y="490589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199" y="457200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21"/>
          <p:cNvSpPr/>
          <p:nvPr/>
        </p:nvSpPr>
        <p:spPr>
          <a:xfrm>
            <a:off x="3196579" y="490589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24"/>
          <p:cNvSpPr/>
          <p:nvPr/>
        </p:nvSpPr>
        <p:spPr>
          <a:xfrm>
            <a:off x="3655053" y="490589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27"/>
          <p:cNvSpPr/>
          <p:nvPr/>
        </p:nvSpPr>
        <p:spPr>
          <a:xfrm>
            <a:off x="4113526" y="490589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31"/>
          <p:cNvSpPr txBox="1"/>
          <p:nvPr/>
        </p:nvSpPr>
        <p:spPr>
          <a:xfrm>
            <a:off x="942667" y="5817368"/>
            <a:ext cx="359265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$0</a:t>
            </a:r>
            <a:r>
              <a:rPr sz="2800" spc="9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$0</a:t>
            </a:r>
            <a:r>
              <a:rPr sz="2800" spc="9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$0</a:t>
            </a:r>
            <a:r>
              <a:rPr sz="2800" spc="9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$0</a:t>
            </a:r>
            <a:r>
              <a:rPr sz="2800" spc="9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$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spc="9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$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spc="9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$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spc="9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$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01" name="object 31"/>
          <p:cNvSpPr txBox="1"/>
          <p:nvPr/>
        </p:nvSpPr>
        <p:spPr>
          <a:xfrm>
            <a:off x="4611249" y="5817368"/>
            <a:ext cx="359265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$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800" spc="9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$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800" spc="9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$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02" name="object 6"/>
          <p:cNvSpPr/>
          <p:nvPr/>
        </p:nvSpPr>
        <p:spPr>
          <a:xfrm>
            <a:off x="904211" y="490589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1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8" grpId="0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00" grpId="0"/>
      <p:bldP spid="101" grpId="0"/>
      <p:bldP spid="10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2637" y="1029598"/>
            <a:ext cx="8404075" cy="1346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461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Key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invariant: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Bank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balance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never</a:t>
            </a:r>
            <a:r>
              <a:rPr sz="3200" dirty="0">
                <a:latin typeface="Times New Roman"/>
                <a:cs typeface="Times New Roman"/>
              </a:rPr>
              <a:t> drops </a:t>
            </a:r>
            <a:r>
              <a:rPr sz="3200" spc="-20" dirty="0">
                <a:latin typeface="Times New Roman"/>
                <a:cs typeface="Times New Roman"/>
              </a:rPr>
              <a:t>below</a:t>
            </a:r>
            <a:r>
              <a:rPr sz="3200" dirty="0">
                <a:latin typeface="Times New Roman"/>
                <a:cs typeface="Times New Roman"/>
              </a:rPr>
              <a:t> 0. Thus,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sum</a:t>
            </a:r>
            <a:r>
              <a:rPr sz="3200" dirty="0">
                <a:latin typeface="Times New Roman"/>
                <a:cs typeface="Times New Roman"/>
              </a:rPr>
              <a:t> of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amortized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costs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provides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spc="-15" dirty="0">
                <a:latin typeface="Times New Roman"/>
                <a:cs typeface="Times New Roman"/>
              </a:rPr>
              <a:t> upper</a:t>
            </a:r>
            <a:r>
              <a:rPr sz="3200" dirty="0">
                <a:latin typeface="Times New Roman"/>
                <a:cs typeface="Times New Roman"/>
              </a:rPr>
              <a:t> bound on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sum</a:t>
            </a:r>
            <a:r>
              <a:rPr sz="3200" dirty="0">
                <a:latin typeface="Times New Roman"/>
                <a:cs typeface="Times New Roman"/>
              </a:rPr>
              <a:t> of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true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costs.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08577" y="2940964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>
                <a:latin typeface="+mj-lt"/>
                <a:cs typeface="Times New Roman"/>
              </a:rPr>
              <a:t>Accountin</a:t>
            </a:r>
            <a:r>
              <a:rPr lang="en-US" spc="-25" dirty="0">
                <a:latin typeface="+mj-lt"/>
                <a:cs typeface="Times New Roman"/>
              </a:rPr>
              <a:t>g</a:t>
            </a:r>
            <a:r>
              <a:rPr lang="en-US" spc="10" dirty="0">
                <a:latin typeface="+mj-lt"/>
                <a:cs typeface="Times New Roman"/>
              </a:rPr>
              <a:t> </a:t>
            </a:r>
            <a:r>
              <a:rPr lang="en-US" spc="-20" dirty="0">
                <a:latin typeface="+mj-lt"/>
                <a:cs typeface="Times New Roman"/>
              </a:rPr>
              <a:t>Analysis (cont’d)</a:t>
            </a:r>
            <a:br>
              <a:rPr lang="en-US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7021E2D1-9805-4662-8D82-C9D285579201}" type="datetime1">
              <a:rPr lang="en-US" spc="-10" smtClean="0"/>
              <a:t>9/20/2017</a:t>
            </a:fld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372637" y="5687067"/>
            <a:ext cx="717001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2193720" algn="l"/>
              </a:tabLst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*</a:t>
            </a:r>
            <a:r>
              <a:rPr sz="2400" spc="-5" dirty="0">
                <a:latin typeface="Times New Roman"/>
                <a:cs typeface="Times New Roman"/>
              </a:rPr>
              <a:t>Okay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lied.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firs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operation</a:t>
            </a:r>
            <a:r>
              <a:rPr sz="2400" dirty="0">
                <a:latin typeface="Times New Roman"/>
                <a:cs typeface="Times New Roman"/>
              </a:rPr>
              <a:t> costs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onl</a:t>
            </a:r>
            <a:r>
              <a:rPr sz="2400" spc="-15" dirty="0">
                <a:latin typeface="Times New Roman"/>
                <a:cs typeface="Times New Roman"/>
              </a:rPr>
              <a:t>y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$2, </a:t>
            </a:r>
            <a:r>
              <a:rPr sz="2400" spc="-15" dirty="0">
                <a:latin typeface="Times New Roman"/>
                <a:cs typeface="Times New Roman"/>
              </a:rPr>
              <a:t>not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$3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286184"/>
              </p:ext>
            </p:extLst>
          </p:nvPr>
        </p:nvGraphicFramePr>
        <p:xfrm>
          <a:off x="364550" y="2545547"/>
          <a:ext cx="8328931" cy="29111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2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3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3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9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0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92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56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40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93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89083">
                <a:tc>
                  <a:txBody>
                    <a:bodyPr/>
                    <a:lstStyle/>
                    <a:p>
                      <a:pPr marL="771525">
                        <a:lnSpc>
                          <a:spcPct val="100000"/>
                        </a:lnSpc>
                      </a:pPr>
                      <a:r>
                        <a:rPr sz="28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92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2800" i="1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size</a:t>
                      </a:r>
                      <a:r>
                        <a:rPr sz="3600" i="1" baseline="-20833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6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161">
                <a:tc>
                  <a:txBody>
                    <a:bodyPr/>
                    <a:lstStyle/>
                    <a:p>
                      <a:pPr marL="628015">
                        <a:lnSpc>
                          <a:spcPct val="100000"/>
                        </a:lnSpc>
                      </a:pPr>
                      <a:r>
                        <a:rPr sz="2800" i="1" spc="-1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600" i="1" baseline="-20833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6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964">
                <a:tc>
                  <a:txBody>
                    <a:bodyPr/>
                    <a:lstStyle/>
                    <a:p>
                      <a:pPr marL="628015">
                        <a:lnSpc>
                          <a:spcPct val="100000"/>
                        </a:lnSpc>
                      </a:pPr>
                      <a:r>
                        <a:rPr sz="28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ĉ</a:t>
                      </a:r>
                      <a:r>
                        <a:rPr sz="3600" i="1" baseline="-20833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6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</a:pPr>
                      <a:r>
                        <a:rPr sz="4200" spc="-75" baseline="-2976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8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013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800" i="1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ban</a:t>
                      </a:r>
                      <a:r>
                        <a:rPr sz="28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3600" i="1" baseline="-20833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600" baseline="-20833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785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5276"/>
              </a:lnSpc>
            </a:pPr>
            <a:r>
              <a:rPr spc="-20" dirty="0"/>
              <a:t>Potential</a:t>
            </a:r>
            <a:r>
              <a:rPr spc="-10" dirty="0"/>
              <a:t> </a:t>
            </a:r>
            <a:r>
              <a:rPr lang="en-US" spc="-25" dirty="0"/>
              <a:t>M</a:t>
            </a:r>
            <a:r>
              <a:rPr spc="-25" dirty="0"/>
              <a:t>ethod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BF0AD27E-00EB-4782-BA3F-45E16340FBB1}" type="datetime1">
              <a:rPr lang="en-US" spc="-10" smtClean="0"/>
              <a:t>9/20/2017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15050" y="1202156"/>
            <a:ext cx="7469934" cy="4783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79" marR="73888">
              <a:lnSpc>
                <a:spcPts val="3461"/>
              </a:lnSpc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View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bank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account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potential energy</a:t>
            </a:r>
            <a:r>
              <a:rPr sz="3200" spc="-5" dirty="0">
                <a:latin typeface="Times New Roman"/>
                <a:cs typeface="Times New Roman"/>
              </a:rPr>
              <a:t> (</a:t>
            </a:r>
            <a:r>
              <a:rPr sz="3200" i="1" dirty="0">
                <a:latin typeface="Times New Roman"/>
                <a:cs typeface="Times New Roman"/>
              </a:rPr>
              <a:t>à </a:t>
            </a:r>
            <a:r>
              <a:rPr sz="3200" i="1" spc="-15" dirty="0">
                <a:latin typeface="Times New Roman"/>
                <a:cs typeface="Times New Roman"/>
              </a:rPr>
              <a:t>l</a:t>
            </a:r>
            <a:r>
              <a:rPr sz="3200" i="1" dirty="0">
                <a:latin typeface="Times New Roman"/>
                <a:cs typeface="Times New Roman"/>
              </a:rPr>
              <a:t>a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physics) of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dynamic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set.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816"/>
              </a:lnSpc>
              <a:spcBef>
                <a:spcPts val="281"/>
              </a:spcBef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Framework:</a:t>
            </a:r>
            <a:endParaRPr sz="3200" dirty="0">
              <a:latin typeface="Times New Roman"/>
              <a:cs typeface="Times New Roman"/>
            </a:endParaRPr>
          </a:p>
          <a:p>
            <a:pPr marL="238863" indent="-226124">
              <a:lnSpc>
                <a:spcPts val="3816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0" dirty="0">
                <a:latin typeface="Times New Roman"/>
                <a:cs typeface="Times New Roman"/>
              </a:rPr>
              <a:t>Star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initial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data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structur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100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238863" indent="-226124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15" dirty="0">
                <a:latin typeface="Times New Roman"/>
                <a:cs typeface="Times New Roman"/>
              </a:rPr>
              <a:t>Operation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transforms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100" i="1" spc="-7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100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4100" spc="180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100" i="1" spc="-22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238863" indent="-226124">
              <a:lnSpc>
                <a:spcPts val="3661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15" dirty="0">
                <a:latin typeface="Times New Roman"/>
                <a:cs typeface="Times New Roman"/>
              </a:rPr>
              <a:t>operation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4100" i="1" spc="-22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238863" marR="5096" indent="-226124">
              <a:lnSpc>
                <a:spcPts val="3661"/>
              </a:lnSpc>
              <a:spcBef>
                <a:spcPts val="90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15" dirty="0">
                <a:latin typeface="Times New Roman"/>
                <a:cs typeface="Times New Roman"/>
              </a:rPr>
              <a:t>Define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potentia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l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function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100" i="1" spc="-22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Arial"/>
                <a:cs typeface="Arial"/>
              </a:rPr>
              <a:t>R</a:t>
            </a:r>
            <a:r>
              <a:rPr lang="en-US" sz="3200" spc="-25" dirty="0">
                <a:solidFill>
                  <a:srgbClr val="008A87"/>
                </a:solidFill>
                <a:latin typeface="Arial"/>
                <a:cs typeface="Arial"/>
              </a:rPr>
              <a:t>,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(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is called the </a:t>
            </a:r>
            <a:r>
              <a:rPr lang="en-US" alt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potential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of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238863" indent="-226124">
              <a:lnSpc>
                <a:spcPts val="3621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amortized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cost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 err="1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100" i="1" spc="-15" baseline="-20576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100" i="1" spc="188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respect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endParaRPr sz="3200" dirty="0">
              <a:latin typeface="Times New Roman"/>
              <a:cs typeface="Times New Roman"/>
            </a:endParaRPr>
          </a:p>
          <a:p>
            <a:pPr marL="238863">
              <a:lnSpc>
                <a:spcPts val="3847"/>
              </a:lnSpc>
            </a:pPr>
            <a:r>
              <a:rPr sz="3200" spc="-15" dirty="0">
                <a:latin typeface="Times New Roman"/>
                <a:cs typeface="Times New Roman"/>
              </a:rPr>
              <a:t>defined 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100" i="1" spc="-15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100" i="1" spc="7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4100" i="1" spc="-15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100" i="1" spc="-7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100" i="1" spc="-22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–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100" i="1" spc="-15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100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2373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5276"/>
              </a:lnSpc>
            </a:pPr>
            <a:r>
              <a:rPr spc="-30" dirty="0"/>
              <a:t>Understandin</a:t>
            </a:r>
            <a:r>
              <a:rPr spc="-25" dirty="0"/>
              <a:t>g</a:t>
            </a:r>
            <a:r>
              <a:rPr spc="10" dirty="0"/>
              <a:t> </a:t>
            </a:r>
            <a:r>
              <a:rPr lang="en-US" spc="-20" dirty="0"/>
              <a:t>P</a:t>
            </a:r>
            <a:r>
              <a:rPr spc="-20" dirty="0"/>
              <a:t>otentials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AFDB27E7-AD03-4B24-92AA-1C6A271BA95B}" type="datetime1">
              <a:rPr lang="en-US" spc="-10" smtClean="0"/>
              <a:t>9/20/2017</a:t>
            </a:fld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3807878" y="1899335"/>
            <a:ext cx="2750841" cy="382416"/>
          </a:xfrm>
          <a:custGeom>
            <a:avLst/>
            <a:gdLst/>
            <a:ahLst/>
            <a:cxnLst/>
            <a:rect l="l" t="t" r="r" b="b"/>
            <a:pathLst>
              <a:path w="2743200" h="381000">
                <a:moveTo>
                  <a:pt x="2743200" y="0"/>
                </a:moveTo>
                <a:lnTo>
                  <a:pt x="2736569" y="45761"/>
                </a:lnTo>
                <a:lnTo>
                  <a:pt x="2717729" y="87521"/>
                </a:lnTo>
                <a:lnTo>
                  <a:pt x="2688251" y="123953"/>
                </a:lnTo>
                <a:lnTo>
                  <a:pt x="2649711" y="153728"/>
                </a:lnTo>
                <a:lnTo>
                  <a:pt x="2603682" y="175521"/>
                </a:lnTo>
                <a:lnTo>
                  <a:pt x="2551738" y="188005"/>
                </a:lnTo>
                <a:lnTo>
                  <a:pt x="2514600" y="190499"/>
                </a:lnTo>
                <a:lnTo>
                  <a:pt x="1600200" y="190499"/>
                </a:lnTo>
                <a:lnTo>
                  <a:pt x="1581418" y="191131"/>
                </a:lnTo>
                <a:lnTo>
                  <a:pt x="1527852" y="200217"/>
                </a:lnTo>
                <a:lnTo>
                  <a:pt x="1479676" y="219054"/>
                </a:lnTo>
                <a:lnTo>
                  <a:pt x="1438465" y="246316"/>
                </a:lnTo>
                <a:lnTo>
                  <a:pt x="1405792" y="280676"/>
                </a:lnTo>
                <a:lnTo>
                  <a:pt x="1383231" y="320808"/>
                </a:lnTo>
                <a:lnTo>
                  <a:pt x="1372356" y="365383"/>
                </a:lnTo>
                <a:lnTo>
                  <a:pt x="1371600" y="380999"/>
                </a:lnTo>
                <a:lnTo>
                  <a:pt x="1370843" y="365383"/>
                </a:lnTo>
                <a:lnTo>
                  <a:pt x="1359968" y="320808"/>
                </a:lnTo>
                <a:lnTo>
                  <a:pt x="1337407" y="280676"/>
                </a:lnTo>
                <a:lnTo>
                  <a:pt x="1304734" y="246316"/>
                </a:lnTo>
                <a:lnTo>
                  <a:pt x="1263523" y="219054"/>
                </a:lnTo>
                <a:lnTo>
                  <a:pt x="1215347" y="200217"/>
                </a:lnTo>
                <a:lnTo>
                  <a:pt x="1161781" y="191131"/>
                </a:lnTo>
                <a:lnTo>
                  <a:pt x="1143000" y="190499"/>
                </a:lnTo>
                <a:lnTo>
                  <a:pt x="228600" y="190499"/>
                </a:lnTo>
                <a:lnTo>
                  <a:pt x="209818" y="189868"/>
                </a:lnTo>
                <a:lnTo>
                  <a:pt x="156252" y="180782"/>
                </a:lnTo>
                <a:lnTo>
                  <a:pt x="108076" y="161945"/>
                </a:lnTo>
                <a:lnTo>
                  <a:pt x="66865" y="134683"/>
                </a:lnTo>
                <a:lnTo>
                  <a:pt x="34192" y="100323"/>
                </a:lnTo>
                <a:lnTo>
                  <a:pt x="11631" y="60191"/>
                </a:lnTo>
                <a:lnTo>
                  <a:pt x="756" y="15616"/>
                </a:ln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2672" y="1430813"/>
            <a:ext cx="7236877" cy="4389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2609"/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100" i="1" spc="-15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4100" i="1" spc="-15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100" i="1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100" i="1" spc="-22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100" i="1" spc="-15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100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2219198">
              <a:spcBef>
                <a:spcPts val="3531"/>
              </a:spcBef>
            </a:pP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potential difference</a:t>
            </a:r>
            <a:r>
              <a:rPr sz="3200" b="1" i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</a:t>
            </a:r>
            <a:r>
              <a:rPr sz="4100" i="1" spc="-15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4100" baseline="-20576">
              <a:latin typeface="Times New Roman"/>
              <a:cs typeface="Times New Roman"/>
            </a:endParaRPr>
          </a:p>
          <a:p>
            <a:pPr>
              <a:spcBef>
                <a:spcPts val="18"/>
              </a:spcBef>
            </a:pPr>
            <a:endParaRPr sz="4000">
              <a:latin typeface="Times New Roman"/>
              <a:cs typeface="Times New Roman"/>
            </a:endParaRPr>
          </a:p>
          <a:p>
            <a:pPr marL="244596" marR="49684" indent="-231857">
              <a:lnSpc>
                <a:spcPts val="3389"/>
              </a:lnSpc>
              <a:buClr>
                <a:srgbClr val="CC0000"/>
              </a:buClr>
              <a:buFont typeface="Times New Roman"/>
              <a:buChar char="•"/>
              <a:tabLst>
                <a:tab pos="245233" algn="l"/>
                <a:tab pos="719137" algn="l"/>
                <a:tab pos="4282339" algn="l"/>
              </a:tabLst>
            </a:pP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f	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</a:t>
            </a:r>
            <a:r>
              <a:rPr sz="4100" i="1" spc="-15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100" i="1" spc="-7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100" i="1" spc="-15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100" i="1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4100" i="1" spc="-22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.	</a:t>
            </a:r>
            <a:r>
              <a:rPr sz="3200" spc="-15" dirty="0">
                <a:latin typeface="Times New Roman"/>
                <a:cs typeface="Times New Roman"/>
              </a:rPr>
              <a:t>Operation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stores work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data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structure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15" dirty="0">
                <a:latin typeface="Times New Roman"/>
                <a:cs typeface="Times New Roman"/>
              </a:rPr>
              <a:t>later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use.</a:t>
            </a:r>
            <a:endParaRPr sz="3200">
              <a:latin typeface="Times New Roman"/>
              <a:cs typeface="Times New Roman"/>
            </a:endParaRPr>
          </a:p>
          <a:p>
            <a:pPr marL="244596" marR="5096" indent="-231857">
              <a:lnSpc>
                <a:spcPct val="89000"/>
              </a:lnSpc>
              <a:spcBef>
                <a:spcPts val="1219"/>
              </a:spcBef>
              <a:buClr>
                <a:srgbClr val="CC0000"/>
              </a:buClr>
              <a:buFont typeface="Times New Roman"/>
              <a:buChar char="•"/>
              <a:tabLst>
                <a:tab pos="245233" algn="l"/>
                <a:tab pos="719137" algn="l"/>
                <a:tab pos="4282339" algn="l"/>
              </a:tabLst>
            </a:pP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f	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</a:t>
            </a:r>
            <a:r>
              <a:rPr sz="4100" i="1" spc="-15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100" i="1" spc="-7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100" i="1" spc="-15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100" i="1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4100" i="1" spc="-22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.	</a:t>
            </a: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data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structure delivers</a:t>
            </a:r>
            <a:r>
              <a:rPr sz="3200" dirty="0">
                <a:latin typeface="Times New Roman"/>
                <a:cs typeface="Times New Roman"/>
              </a:rPr>
              <a:t> up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stored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wor</a:t>
            </a:r>
            <a:r>
              <a:rPr sz="3200" dirty="0">
                <a:latin typeface="Times New Roman"/>
                <a:cs typeface="Times New Roman"/>
              </a:rPr>
              <a:t>k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help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pay</a:t>
            </a:r>
            <a:r>
              <a:rPr sz="3200" dirty="0">
                <a:latin typeface="Times New Roman"/>
                <a:cs typeface="Times New Roman"/>
              </a:rPr>
              <a:t> for </a:t>
            </a:r>
            <a:r>
              <a:rPr sz="3200" spc="-15" dirty="0">
                <a:latin typeface="Times New Roman"/>
                <a:cs typeface="Times New Roman"/>
              </a:rPr>
              <a:t>operation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517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312" y="1052418"/>
            <a:ext cx="8714535" cy="53442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The total amortized cost is an upper bound of the total actual cost.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443" y="1094633"/>
            <a:ext cx="6898753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37"/>
              </a:lnSpc>
            </a:pP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total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amortized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spc="-15" dirty="0">
                <a:latin typeface="Times New Roman"/>
                <a:cs typeface="Times New Roman"/>
              </a:rPr>
              <a:t>operations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08577" y="2781080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84830" y="1636894"/>
            <a:ext cx="540680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896214" algn="l"/>
                <a:tab pos="2207733" algn="l"/>
              </a:tabLst>
            </a:pPr>
            <a:r>
              <a:rPr sz="7200" spc="519" baseline="-694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3200" i="1" spc="-1058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4800" spc="-142" baseline="-1736" dirty="0">
                <a:solidFill>
                  <a:srgbClr val="008A87"/>
                </a:solidFill>
                <a:latin typeface="Times New Roman"/>
                <a:cs typeface="Times New Roman"/>
              </a:rPr>
              <a:t>ˆ</a:t>
            </a:r>
            <a:r>
              <a:rPr sz="3600" i="1" spc="-15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i="1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spc="-1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7200" spc="481" baseline="-694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3900" spc="-266" dirty="0">
                <a:solidFill>
                  <a:srgbClr val="008A87"/>
                </a:solidFill>
                <a:latin typeface="Symbol"/>
                <a:cs typeface="Symbol"/>
              </a:rPr>
              <a:t></a:t>
            </a:r>
            <a:r>
              <a:rPr sz="3200" i="1" spc="-8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600" i="1" spc="-15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i="1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sz="3200" spc="-1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105" dirty="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sz="3200" spc="186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600" i="1" spc="-15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i="1" spc="-263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7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3200" spc="-2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114" dirty="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sz="3200" spc="186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600" i="1" spc="18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spc="-293" baseline="-18518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3600" spc="226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14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900" spc="-236" dirty="0">
                <a:solidFill>
                  <a:srgbClr val="008A87"/>
                </a:solidFill>
                <a:latin typeface="Symbol"/>
                <a:cs typeface="Symbol"/>
              </a:rPr>
              <a:t>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5" dirty="0">
                <a:latin typeface="+mj-lt"/>
                <a:cs typeface="Times New Roman"/>
              </a:rPr>
              <a:t>Amortized</a:t>
            </a:r>
            <a:r>
              <a:rPr lang="en-US" dirty="0">
                <a:latin typeface="+mj-lt"/>
                <a:cs typeface="Times New Roman"/>
              </a:rPr>
              <a:t> </a:t>
            </a:r>
            <a:r>
              <a:rPr lang="en-US" spc="-20" dirty="0">
                <a:latin typeface="+mj-lt"/>
                <a:cs typeface="Times New Roman"/>
              </a:rPr>
              <a:t>Costs</a:t>
            </a:r>
            <a:r>
              <a:rPr lang="en-US" spc="-10" dirty="0">
                <a:latin typeface="+mj-lt"/>
                <a:cs typeface="Times New Roman"/>
              </a:rPr>
              <a:t> </a:t>
            </a:r>
            <a:r>
              <a:rPr lang="en-US" spc="-30" dirty="0">
                <a:latin typeface="+mj-lt"/>
                <a:cs typeface="Times New Roman"/>
              </a:rPr>
              <a:t>Bound</a:t>
            </a:r>
            <a:r>
              <a:rPr lang="en-US" dirty="0">
                <a:latin typeface="+mj-lt"/>
                <a:cs typeface="Times New Roman"/>
              </a:rPr>
              <a:t> </a:t>
            </a:r>
            <a:r>
              <a:rPr lang="en-US" spc="-20" dirty="0">
                <a:latin typeface="+mj-lt"/>
                <a:cs typeface="Times New Roman"/>
              </a:rPr>
              <a:t>True</a:t>
            </a:r>
            <a:r>
              <a:rPr lang="en-US" dirty="0">
                <a:latin typeface="+mj-lt"/>
                <a:cs typeface="Times New Roman"/>
              </a:rPr>
              <a:t> </a:t>
            </a:r>
            <a:r>
              <a:rPr lang="en-US" spc="-20" dirty="0">
                <a:latin typeface="+mj-lt"/>
                <a:cs typeface="Times New Roman"/>
              </a:rPr>
              <a:t>Costs</a:t>
            </a:r>
            <a:br>
              <a:rPr lang="en-US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B8DDACC8-7FBB-49CC-8A3A-E08EE1F75CF1}" type="datetime1">
              <a:rPr lang="en-US" spc="-10" smtClean="0"/>
              <a:t>9/20/2017</a:t>
            </a:fld>
            <a:endParaRPr spc="-1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2765104" y="3933395"/>
            <a:ext cx="1078686" cy="124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18" algn="ctr">
              <a:lnSpc>
                <a:spcPts val="1895"/>
              </a:lnSpc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algn="ctr">
              <a:lnSpc>
                <a:spcPts val="4785"/>
              </a:lnSpc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3200" spc="-1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7200" spc="519" baseline="-694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3200" i="1" spc="-8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600" i="1" spc="-15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600" baseline="-18518" dirty="0">
              <a:latin typeface="Times New Roman"/>
              <a:cs typeface="Times New Roman"/>
            </a:endParaRPr>
          </a:p>
          <a:p>
            <a:pPr marL="28027" algn="ctr">
              <a:spcBef>
                <a:spcPts val="135"/>
              </a:spcBef>
            </a:pPr>
            <a:r>
              <a:rPr sz="2400" i="1" spc="12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-191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3153" y="2964949"/>
            <a:ext cx="4953425" cy="869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7550">
              <a:lnSpc>
                <a:spcPts val="3791"/>
              </a:lnSpc>
              <a:tabLst>
                <a:tab pos="2051676" algn="l"/>
              </a:tabLst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spc="-1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7200" spc="519" baseline="-694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3200" i="1" spc="-80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600" i="1" spc="-15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i="1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sz="3200" spc="-1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105" dirty="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sz="3200" spc="186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7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600" i="1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600" i="1" spc="-338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6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3200" spc="-21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110" dirty="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sz="3200" spc="186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14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60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600" spc="-391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1208329">
              <a:spcBef>
                <a:spcPts val="135"/>
              </a:spcBef>
            </a:pPr>
            <a:r>
              <a:rPr sz="2400" i="1" spc="12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-201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lang="en-US" sz="2400" dirty="0">
              <a:solidFill>
                <a:srgbClr val="008A87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26997" y="1504526"/>
            <a:ext cx="137414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208329" algn="l"/>
              </a:tabLst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n	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59237" y="4293501"/>
            <a:ext cx="4328698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47"/>
              </a:lnSpc>
            </a:pPr>
            <a:r>
              <a:rPr lang="en-US" sz="3200" spc="-15" dirty="0">
                <a:latin typeface="Times New Roman"/>
                <a:cs typeface="Times New Roman"/>
              </a:rPr>
              <a:t>if we make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lang="en-US" sz="4100" i="1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0</a:t>
            </a:r>
            <a:r>
              <a:rPr lang="en-US" sz="3200" dirty="0">
                <a:latin typeface="Times New Roman"/>
                <a:cs typeface="Times New Roman"/>
              </a:rPr>
              <a:t>, for all </a:t>
            </a:r>
            <a:r>
              <a:rPr lang="en-US" sz="3200" i="1" dirty="0" err="1">
                <a:latin typeface="Times New Roman"/>
                <a:cs typeface="Times New Roman"/>
              </a:rPr>
              <a:t>i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100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6" name="object 6"/>
          <p:cNvSpPr txBox="1"/>
          <p:nvPr/>
        </p:nvSpPr>
        <p:spPr>
          <a:xfrm>
            <a:off x="1900930" y="2917431"/>
            <a:ext cx="345447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42">
              <a:tabLst>
                <a:tab pos="1221069" algn="l"/>
              </a:tabLst>
            </a:pPr>
            <a:r>
              <a:rPr sz="3200" spc="-25" dirty="0">
                <a:latin typeface="Times New Roman"/>
                <a:cs typeface="Times New Roman"/>
              </a:rPr>
              <a:t>Summin</a:t>
            </a:r>
            <a:r>
              <a:rPr sz="3200" spc="-20" dirty="0">
                <a:latin typeface="Times New Roman"/>
                <a:cs typeface="Times New Roman"/>
              </a:rPr>
              <a:t>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both</a:t>
            </a:r>
            <a:r>
              <a:rPr sz="3200" spc="-5" dirty="0">
                <a:latin typeface="Times New Roman"/>
                <a:cs typeface="Times New Roman"/>
              </a:rPr>
              <a:t> sides.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9" name="object 7"/>
          <p:cNvSpPr txBox="1"/>
          <p:nvPr/>
        </p:nvSpPr>
        <p:spPr>
          <a:xfrm>
            <a:off x="1913149" y="2290013"/>
            <a:ext cx="4953425" cy="40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2347" marR="3337715" indent="-1310244">
              <a:lnSpc>
                <a:spcPct val="109600"/>
              </a:lnSpc>
              <a:tabLst>
                <a:tab pos="1208329" algn="l"/>
              </a:tabLst>
            </a:pPr>
            <a:r>
              <a:rPr sz="2400" i="1" spc="12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-201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sz="2400" i="1" spc="12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-201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lang="en-US" sz="3200" dirty="0">
              <a:solidFill>
                <a:srgbClr val="212121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8"/>
          <p:cNvSpPr txBox="1"/>
          <p:nvPr/>
        </p:nvSpPr>
        <p:spPr>
          <a:xfrm>
            <a:off x="3246225" y="2582236"/>
            <a:ext cx="137414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208329" algn="l"/>
              </a:tabLst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1" name="object 7"/>
          <p:cNvSpPr txBox="1"/>
          <p:nvPr/>
        </p:nvSpPr>
        <p:spPr>
          <a:xfrm>
            <a:off x="1913149" y="3792281"/>
            <a:ext cx="495342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7550">
              <a:lnSpc>
                <a:spcPts val="3791"/>
              </a:lnSpc>
              <a:tabLst>
                <a:tab pos="2051676" algn="l"/>
              </a:tabLst>
            </a:pPr>
            <a:r>
              <a:rPr lang="en-US" sz="3200" spc="-2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lang="en-US" sz="32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3200" spc="-15" dirty="0">
                <a:solidFill>
                  <a:srgbClr val="212121"/>
                </a:solidFill>
                <a:latin typeface="Times New Roman"/>
                <a:cs typeface="Times New Roman"/>
              </a:rPr>
              <a:t>series</a:t>
            </a:r>
            <a:r>
              <a:rPr lang="en-US" sz="3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3200" spc="-15" dirty="0">
                <a:solidFill>
                  <a:srgbClr val="212121"/>
                </a:solidFill>
                <a:latin typeface="Times New Roman"/>
                <a:cs typeface="Times New Roman"/>
              </a:rPr>
              <a:t>telescopes.</a:t>
            </a:r>
            <a:endParaRPr lang="en-US" sz="3200" dirty="0">
              <a:solidFill>
                <a:srgbClr val="21212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399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6" grpId="0"/>
      <p:bldP spid="20" grpId="0"/>
      <p:bldP spid="21" grpId="0"/>
      <p:bldP spid="21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>
                <a:latin typeface="+mj-lt"/>
                <a:cs typeface="Times New Roman"/>
              </a:rPr>
              <a:t>Potential</a:t>
            </a:r>
            <a:r>
              <a:rPr lang="en-US" spc="-10" dirty="0">
                <a:latin typeface="+mj-lt"/>
                <a:cs typeface="Times New Roman"/>
              </a:rPr>
              <a:t> </a:t>
            </a:r>
            <a:r>
              <a:rPr lang="en-US" spc="-20" dirty="0">
                <a:latin typeface="+mj-lt"/>
                <a:cs typeface="Times New Roman"/>
              </a:rPr>
              <a:t>Analysis</a:t>
            </a:r>
            <a:r>
              <a:rPr lang="en-US" dirty="0">
                <a:latin typeface="+mj-lt"/>
                <a:cs typeface="Times New Roman"/>
              </a:rPr>
              <a:t> </a:t>
            </a:r>
            <a:r>
              <a:rPr lang="en-US" spc="-20" dirty="0">
                <a:latin typeface="+mj-lt"/>
                <a:cs typeface="Times New Roman"/>
              </a:rPr>
              <a:t>of</a:t>
            </a:r>
            <a:r>
              <a:rPr lang="en-US" dirty="0">
                <a:latin typeface="+mj-lt"/>
                <a:cs typeface="Times New Roman"/>
              </a:rPr>
              <a:t> </a:t>
            </a:r>
            <a:r>
              <a:rPr lang="en-US" spc="-20" dirty="0">
                <a:latin typeface="+mj-lt"/>
                <a:cs typeface="Times New Roman"/>
              </a:rPr>
              <a:t>Table Doubling</a:t>
            </a:r>
            <a:br>
              <a:rPr lang="en-US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7" name="object 6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921A9023-F96B-4899-89AD-9E80A0937BF6}" type="datetime1">
              <a:rPr lang="en-US" spc="-10" smtClean="0"/>
              <a:t>9/20/2017</a:t>
            </a:fld>
            <a:endParaRPr spc="-10" dirty="0"/>
          </a:p>
        </p:txBody>
      </p:sp>
      <p:sp>
        <p:nvSpPr>
          <p:cNvPr id="68" name="object 6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136912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3002" y="1170431"/>
            <a:ext cx="7418992" cy="3558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latin typeface="Times New Roman"/>
                <a:cs typeface="Times New Roman"/>
              </a:rPr>
              <a:t>Defin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potential</a:t>
            </a:r>
            <a:r>
              <a:rPr sz="3200" dirty="0">
                <a:latin typeface="Times New Roman"/>
                <a:cs typeface="Times New Roman"/>
              </a:rPr>
              <a:t> 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table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after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lang="en-US" sz="3200" i="1" spc="-10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5" dirty="0" err="1">
                <a:latin typeface="Times New Roman"/>
                <a:cs typeface="Times New Roman"/>
              </a:rPr>
              <a:t>th</a:t>
            </a:r>
            <a:endParaRPr sz="3200" dirty="0">
              <a:latin typeface="Times New Roman"/>
              <a:cs typeface="Times New Roman"/>
            </a:endParaRPr>
          </a:p>
          <a:p>
            <a:pPr marL="12739" marR="5096">
              <a:lnSpc>
                <a:spcPct val="72200"/>
              </a:lnSpc>
              <a:spcBef>
                <a:spcPts val="1128"/>
              </a:spcBef>
              <a:tabLst>
                <a:tab pos="5243525" algn="l"/>
              </a:tabLst>
            </a:pPr>
            <a:r>
              <a:rPr sz="3200" spc="-15" dirty="0">
                <a:latin typeface="Times New Roman"/>
                <a:cs typeface="Times New Roman"/>
              </a:rPr>
              <a:t>insertion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100" i="1" spc="-22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lang="en-US" sz="3200" baseline="30000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</a:t>
            </a:r>
            <a:r>
              <a:rPr sz="3200" spc="-22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320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2" baseline="26455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en-US" sz="3200" baseline="30000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</a:t>
            </a:r>
            <a:r>
              <a:rPr sz="3200" dirty="0">
                <a:latin typeface="Times New Roman"/>
                <a:cs typeface="Times New Roman"/>
              </a:rPr>
              <a:t>.	(Assume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4800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lang="en-US" sz="2400" baseline="30000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  </a:t>
            </a:r>
            <a:r>
              <a:rPr sz="2100" spc="-10" dirty="0" err="1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lang="en-US" sz="2400" baseline="30000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 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100" spc="-2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spc="-7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 0</a:t>
            </a:r>
            <a:r>
              <a:rPr sz="4800" spc="-7" baseline="-17361" dirty="0">
                <a:latin typeface="Times New Roman"/>
                <a:cs typeface="Times New Roman"/>
              </a:rPr>
              <a:t>.)</a:t>
            </a:r>
            <a:endParaRPr sz="4800" baseline="-17361" dirty="0">
              <a:latin typeface="Times New Roman"/>
              <a:cs typeface="Times New Roman"/>
            </a:endParaRPr>
          </a:p>
          <a:p>
            <a:pPr marL="12739">
              <a:spcBef>
                <a:spcPts val="1490"/>
              </a:spcBef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Note: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847"/>
              </a:lnSpc>
              <a:spcBef>
                <a:spcPts val="60"/>
              </a:spcBef>
            </a:pP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•</a:t>
            </a:r>
            <a:r>
              <a:rPr sz="3200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100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dirty="0">
                <a:latin typeface="Times New Roman"/>
                <a:cs typeface="Times New Roman"/>
              </a:rPr>
              <a:t>,</a:t>
            </a:r>
          </a:p>
          <a:p>
            <a:pPr marL="257972" indent="-245233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258609" algn="l"/>
              </a:tabLst>
            </a:pP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100" i="1" spc="-22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0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spcBef>
                <a:spcPts val="426"/>
              </a:spcBef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0624" y="4866963"/>
            <a:ext cx="4584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837"/>
              </a:lnSpc>
            </a:pPr>
            <a:r>
              <a:rPr sz="3200" dirty="0">
                <a:solidFill>
                  <a:srgbClr val="7F7F7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0624" y="4866963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4211" y="479048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4211" y="479048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39097" y="4866963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685" y="479048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62685" y="479048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97571" y="4866963"/>
            <a:ext cx="4584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837"/>
              </a:lnSpc>
            </a:pPr>
            <a:r>
              <a:rPr sz="3200" dirty="0">
                <a:solidFill>
                  <a:srgbClr val="7F7F7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97571" y="4866963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1159" y="479048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1159" y="479048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56044" y="4866963"/>
            <a:ext cx="4584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837"/>
              </a:lnSpc>
            </a:pPr>
            <a:r>
              <a:rPr sz="3200" dirty="0">
                <a:solidFill>
                  <a:srgbClr val="7F7F7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56044" y="4866963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79632" y="479048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79632" y="479048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814518" y="4866963"/>
            <a:ext cx="4584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837"/>
              </a:lnSpc>
            </a:pPr>
            <a:r>
              <a:rPr sz="3200" dirty="0">
                <a:solidFill>
                  <a:srgbClr val="7F7F7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14518" y="4866963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38106" y="479048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38106" y="479048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272991" y="4866963"/>
            <a:ext cx="4584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837"/>
              </a:lnSpc>
            </a:pPr>
            <a:r>
              <a:rPr sz="3200" dirty="0">
                <a:solidFill>
                  <a:srgbClr val="7F7F7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72991" y="4866963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96579" y="479048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96579" y="479048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31465" y="4866963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5053" y="479048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5053" y="479048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89938" y="4866963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13526" y="479048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13526" y="479048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80624" y="5614205"/>
            <a:ext cx="45847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957"/>
            <a:r>
              <a:rPr sz="2800" dirty="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80624" y="5614205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4211" y="553772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4211" y="553772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39097" y="5614205"/>
            <a:ext cx="45847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957"/>
            <a:r>
              <a:rPr sz="2800" dirty="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439097" y="5614205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62685" y="553772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685" y="553772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897571" y="5614205"/>
            <a:ext cx="45847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957"/>
            <a:r>
              <a:rPr sz="2800" dirty="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897571" y="5614205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21159" y="553772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21159" y="553772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356044" y="5614205"/>
            <a:ext cx="45847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957"/>
            <a:r>
              <a:rPr sz="2800" dirty="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356044" y="5614205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79632" y="553772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79632" y="553772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814518" y="5614205"/>
            <a:ext cx="45847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957"/>
            <a:r>
              <a:rPr sz="2800" dirty="0">
                <a:solidFill>
                  <a:srgbClr val="7F7F7F"/>
                </a:solidFill>
                <a:latin typeface="Times New Roman"/>
                <a:cs typeface="Times New Roman"/>
              </a:rPr>
              <a:t>$2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814518" y="5614205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38106" y="553772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38106" y="553772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272991" y="5614205"/>
            <a:ext cx="45847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957"/>
            <a:r>
              <a:rPr sz="2800" dirty="0">
                <a:solidFill>
                  <a:srgbClr val="7F7F7F"/>
                </a:solidFill>
                <a:latin typeface="Times New Roman"/>
                <a:cs typeface="Times New Roman"/>
              </a:rPr>
              <a:t>$2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272991" y="5614205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96579" y="553772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96579" y="553772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31465" y="5614205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55053" y="553772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55053" y="553772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9938" y="5614205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13526" y="553772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13526" y="553772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85846" y="4828881"/>
            <a:ext cx="3032293" cy="125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5815">
              <a:tabLst>
                <a:tab pos="934432" algn="l"/>
                <a:tab pos="1393050" algn="l"/>
                <a:tab pos="1851667" algn="l"/>
                <a:tab pos="2310285" algn="l"/>
                <a:tab pos="2768902" algn="l"/>
              </a:tabLst>
            </a:pP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•	•	•	•	•	•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692"/>
              </a:spcBef>
            </a:pPr>
            <a:r>
              <a:rPr sz="6600" spc="-22" baseline="-1262" dirty="0">
                <a:latin typeface="Times New Roman"/>
                <a:cs typeface="Times New Roman"/>
              </a:rPr>
              <a:t>(</a:t>
            </a:r>
            <a:r>
              <a:rPr sz="6600" spc="353" baseline="-1262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$0</a:t>
            </a:r>
            <a:r>
              <a:rPr sz="2800" spc="9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$0</a:t>
            </a:r>
            <a:r>
              <a:rPr sz="2800" spc="9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$0</a:t>
            </a:r>
            <a:r>
              <a:rPr sz="2800" spc="9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$0</a:t>
            </a:r>
            <a:r>
              <a:rPr sz="2800" spc="9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$2</a:t>
            </a:r>
            <a:r>
              <a:rPr sz="2800" spc="9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$2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17738" y="4734825"/>
            <a:ext cx="3325842" cy="1303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64"/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0" dirty="0">
                <a:solidFill>
                  <a:srgbClr val="008A87"/>
                </a:solidFill>
                <a:latin typeface="Times New Roman"/>
                <a:cs typeface="Times New Roman"/>
              </a:rPr>
              <a:t>2·6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4100" baseline="24691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4100" spc="180" baseline="2469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752"/>
              </a:spcBef>
            </a:pPr>
            <a:r>
              <a:rPr sz="3200" spc="-15" dirty="0">
                <a:latin typeface="Times New Roman"/>
                <a:cs typeface="Times New Roman"/>
              </a:rPr>
              <a:t>accounting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metho</a:t>
            </a:r>
            <a:r>
              <a:rPr sz="3200" spc="-35" dirty="0">
                <a:latin typeface="Times New Roman"/>
                <a:cs typeface="Times New Roman"/>
              </a:rPr>
              <a:t>d</a:t>
            </a:r>
            <a:r>
              <a:rPr sz="4400" spc="-15" dirty="0"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433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5" dirty="0">
                <a:latin typeface="+mj-lt"/>
                <a:cs typeface="Times New Roman"/>
              </a:rPr>
              <a:t>Calculation</a:t>
            </a:r>
            <a:r>
              <a:rPr lang="en-US" spc="10" dirty="0">
                <a:latin typeface="+mj-lt"/>
                <a:cs typeface="Times New Roman"/>
              </a:rPr>
              <a:t> </a:t>
            </a:r>
            <a:r>
              <a:rPr lang="en-US" spc="-20" dirty="0">
                <a:latin typeface="+mj-lt"/>
                <a:cs typeface="Times New Roman"/>
              </a:rPr>
              <a:t>of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25" dirty="0">
                <a:latin typeface="+mj-lt"/>
                <a:cs typeface="Times New Roman"/>
              </a:rPr>
              <a:t>Amortized</a:t>
            </a:r>
            <a:r>
              <a:rPr lang="en-US" dirty="0">
                <a:latin typeface="+mj-lt"/>
                <a:cs typeface="Times New Roman"/>
              </a:rPr>
              <a:t> </a:t>
            </a:r>
            <a:r>
              <a:rPr lang="en-US" spc="-20" dirty="0">
                <a:latin typeface="+mj-lt"/>
                <a:cs typeface="Times New Roman"/>
              </a:rPr>
              <a:t>Costs</a:t>
            </a:r>
            <a:br>
              <a:rPr lang="en-US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25B95E0C-F26C-4531-B030-26B606FE262E}" type="datetime1">
              <a:rPr lang="en-US" spc="-10" smtClean="0"/>
              <a:t>9/20/2017</a:t>
            </a:fld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33003" y="961227"/>
            <a:ext cx="6684162" cy="1123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amortized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35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insertion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endParaRPr sz="3200" dirty="0">
              <a:latin typeface="Times New Roman"/>
              <a:cs typeface="Times New Roman"/>
            </a:endParaRPr>
          </a:p>
          <a:p>
            <a:pPr marL="652893">
              <a:spcBef>
                <a:spcPts val="872"/>
              </a:spcBef>
            </a:pP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100" i="1" spc="-15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4100" i="1" spc="-15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100" i="1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100" i="1" spc="-22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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100" i="1" spc="-15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100" baseline="-20576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08577" y="2832104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0176" y="2299166"/>
            <a:ext cx="5211316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782"/>
              </a:lnSpc>
              <a:tabLst>
                <a:tab pos="328676" algn="l"/>
              </a:tabLst>
            </a:pP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	</a:t>
            </a:r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exact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power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15" dirty="0">
                <a:latin typeface="Times New Roman"/>
                <a:cs typeface="Times New Roman"/>
              </a:rPr>
              <a:t>otherwise;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19600" y="2237830"/>
            <a:ext cx="231146" cy="1028700"/>
          </a:xfrm>
          <a:custGeom>
            <a:avLst/>
            <a:gdLst/>
            <a:ahLst/>
            <a:cxnLst/>
            <a:rect l="l" t="t" r="r" b="b"/>
            <a:pathLst>
              <a:path w="230505" h="1024889">
                <a:moveTo>
                  <a:pt x="230153" y="0"/>
                </a:moveTo>
                <a:lnTo>
                  <a:pt x="181966" y="7120"/>
                </a:lnTo>
                <a:lnTo>
                  <a:pt x="142982" y="26487"/>
                </a:lnTo>
                <a:lnTo>
                  <a:pt x="117529" y="55111"/>
                </a:lnTo>
                <a:lnTo>
                  <a:pt x="109757" y="426719"/>
                </a:lnTo>
                <a:lnTo>
                  <a:pt x="108591" y="438646"/>
                </a:lnTo>
                <a:lnTo>
                  <a:pt x="83195" y="480134"/>
                </a:lnTo>
                <a:lnTo>
                  <a:pt x="46731" y="501663"/>
                </a:lnTo>
                <a:lnTo>
                  <a:pt x="0" y="511693"/>
                </a:lnTo>
                <a:lnTo>
                  <a:pt x="15097" y="512725"/>
                </a:lnTo>
                <a:lnTo>
                  <a:pt x="57560" y="525913"/>
                </a:lnTo>
                <a:lnTo>
                  <a:pt x="90808" y="551387"/>
                </a:lnTo>
                <a:lnTo>
                  <a:pt x="108449" y="585487"/>
                </a:lnTo>
                <a:lnTo>
                  <a:pt x="109757" y="939545"/>
                </a:lnTo>
                <a:lnTo>
                  <a:pt x="110932" y="951521"/>
                </a:lnTo>
                <a:lnTo>
                  <a:pt x="136468" y="993145"/>
                </a:lnTo>
                <a:lnTo>
                  <a:pt x="173010" y="1014671"/>
                </a:lnTo>
                <a:lnTo>
                  <a:pt x="203247" y="1022746"/>
                </a:lnTo>
                <a:lnTo>
                  <a:pt x="219649" y="102456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42408" y="2559217"/>
            <a:ext cx="25534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7889" y="3316715"/>
            <a:ext cx="64723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lang="en-US" sz="3200" baseline="30000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</a:t>
            </a:r>
            <a:r>
              <a:rPr sz="3200" spc="-22" baseline="30000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3200" baseline="300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2" baseline="30000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en-US" sz="3200" spc="-22" baseline="30000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</a:t>
            </a:r>
            <a:r>
              <a:rPr sz="40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4000" spc="-20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40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35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lang="en-US" sz="3200" baseline="30000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 </a:t>
            </a:r>
            <a:r>
              <a:rPr sz="3200" spc="-15" baseline="30000" dirty="0" err="1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3200" baseline="30000" dirty="0">
                <a:solidFill>
                  <a:srgbClr val="008A87"/>
                </a:solidFill>
                <a:latin typeface="Times New Roman"/>
                <a:cs typeface="Times New Roman"/>
              </a:rPr>
              <a:t> (</a:t>
            </a:r>
            <a:r>
              <a:rPr sz="3200" i="1" spc="-22" baseline="30000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baseline="30000" dirty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lang="en-US" sz="3200" baseline="30000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</a:t>
            </a:r>
            <a:r>
              <a:rPr sz="40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99254" y="2235536"/>
            <a:ext cx="231146" cy="1029337"/>
          </a:xfrm>
          <a:custGeom>
            <a:avLst/>
            <a:gdLst/>
            <a:ahLst/>
            <a:cxnLst/>
            <a:rect l="l" t="t" r="r" b="b"/>
            <a:pathLst>
              <a:path w="230504" h="1025525">
                <a:moveTo>
                  <a:pt x="0" y="0"/>
                </a:moveTo>
                <a:lnTo>
                  <a:pt x="48054" y="7204"/>
                </a:lnTo>
                <a:lnTo>
                  <a:pt x="86973" y="26739"/>
                </a:lnTo>
                <a:lnTo>
                  <a:pt x="112468" y="55484"/>
                </a:lnTo>
                <a:lnTo>
                  <a:pt x="120395" y="427481"/>
                </a:lnTo>
                <a:lnTo>
                  <a:pt x="121561" y="439408"/>
                </a:lnTo>
                <a:lnTo>
                  <a:pt x="146957" y="480897"/>
                </a:lnTo>
                <a:lnTo>
                  <a:pt x="183421" y="502425"/>
                </a:lnTo>
                <a:lnTo>
                  <a:pt x="230152" y="512455"/>
                </a:lnTo>
                <a:lnTo>
                  <a:pt x="215055" y="513488"/>
                </a:lnTo>
                <a:lnTo>
                  <a:pt x="172592" y="526675"/>
                </a:lnTo>
                <a:lnTo>
                  <a:pt x="139344" y="552150"/>
                </a:lnTo>
                <a:lnTo>
                  <a:pt x="121703" y="586250"/>
                </a:lnTo>
                <a:lnTo>
                  <a:pt x="120395" y="940307"/>
                </a:lnTo>
                <a:lnTo>
                  <a:pt x="119220" y="952283"/>
                </a:lnTo>
                <a:lnTo>
                  <a:pt x="93684" y="993907"/>
                </a:lnTo>
                <a:lnTo>
                  <a:pt x="57142" y="1015433"/>
                </a:lnTo>
                <a:lnTo>
                  <a:pt x="26904" y="1023508"/>
                </a:lnTo>
                <a:lnTo>
                  <a:pt x="10503" y="10253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08422" y="4038246"/>
            <a:ext cx="231146" cy="1029337"/>
          </a:xfrm>
          <a:custGeom>
            <a:avLst/>
            <a:gdLst/>
            <a:ahLst/>
            <a:cxnLst/>
            <a:rect l="l" t="t" r="r" b="b"/>
            <a:pathLst>
              <a:path w="230504" h="1025525">
                <a:moveTo>
                  <a:pt x="0" y="0"/>
                </a:moveTo>
                <a:lnTo>
                  <a:pt x="48450" y="7062"/>
                </a:lnTo>
                <a:lnTo>
                  <a:pt x="87568" y="26281"/>
                </a:lnTo>
                <a:lnTo>
                  <a:pt x="113158" y="54706"/>
                </a:lnTo>
                <a:lnTo>
                  <a:pt x="121158" y="426720"/>
                </a:lnTo>
                <a:lnTo>
                  <a:pt x="122326" y="438676"/>
                </a:lnTo>
                <a:lnTo>
                  <a:pt x="147720" y="480488"/>
                </a:lnTo>
                <a:lnTo>
                  <a:pt x="184074" y="502300"/>
                </a:lnTo>
                <a:lnTo>
                  <a:pt x="230500" y="512463"/>
                </a:lnTo>
                <a:lnTo>
                  <a:pt x="215420" y="513487"/>
                </a:lnTo>
                <a:lnTo>
                  <a:pt x="172949" y="526600"/>
                </a:lnTo>
                <a:lnTo>
                  <a:pt x="139732" y="552024"/>
                </a:lnTo>
                <a:lnTo>
                  <a:pt x="122321" y="586220"/>
                </a:lnTo>
                <a:lnTo>
                  <a:pt x="121158" y="939546"/>
                </a:lnTo>
                <a:lnTo>
                  <a:pt x="119999" y="951453"/>
                </a:lnTo>
                <a:lnTo>
                  <a:pt x="94744" y="993129"/>
                </a:lnTo>
                <a:lnTo>
                  <a:pt x="58466" y="1014942"/>
                </a:lnTo>
                <a:lnTo>
                  <a:pt x="28335" y="1023275"/>
                </a:lnTo>
                <a:lnTo>
                  <a:pt x="11948" y="102523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8635" y="4039775"/>
            <a:ext cx="231146" cy="1029337"/>
          </a:xfrm>
          <a:custGeom>
            <a:avLst/>
            <a:gdLst/>
            <a:ahLst/>
            <a:cxnLst/>
            <a:rect l="l" t="t" r="r" b="b"/>
            <a:pathLst>
              <a:path w="230505" h="1025525">
                <a:moveTo>
                  <a:pt x="230287" y="0"/>
                </a:moveTo>
                <a:lnTo>
                  <a:pt x="182101" y="7120"/>
                </a:lnTo>
                <a:lnTo>
                  <a:pt x="143117" y="26487"/>
                </a:lnTo>
                <a:lnTo>
                  <a:pt x="117663" y="55112"/>
                </a:lnTo>
                <a:lnTo>
                  <a:pt x="109891" y="427482"/>
                </a:lnTo>
                <a:lnTo>
                  <a:pt x="108716" y="439293"/>
                </a:lnTo>
                <a:lnTo>
                  <a:pt x="83180" y="480762"/>
                </a:lnTo>
                <a:lnTo>
                  <a:pt x="46638" y="502454"/>
                </a:lnTo>
                <a:lnTo>
                  <a:pt x="0" y="512498"/>
                </a:lnTo>
                <a:lnTo>
                  <a:pt x="15172" y="513507"/>
                </a:lnTo>
                <a:lnTo>
                  <a:pt x="57805" y="526530"/>
                </a:lnTo>
                <a:lnTo>
                  <a:pt x="91109" y="551816"/>
                </a:lnTo>
                <a:lnTo>
                  <a:pt x="108655" y="585852"/>
                </a:lnTo>
                <a:lnTo>
                  <a:pt x="109891" y="939546"/>
                </a:lnTo>
                <a:lnTo>
                  <a:pt x="111060" y="951502"/>
                </a:lnTo>
                <a:lnTo>
                  <a:pt x="136453" y="993314"/>
                </a:lnTo>
                <a:lnTo>
                  <a:pt x="172808" y="1015126"/>
                </a:lnTo>
                <a:lnTo>
                  <a:pt x="202904" y="1023388"/>
                </a:lnTo>
                <a:lnTo>
                  <a:pt x="219233" y="102528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30118" y="4101119"/>
            <a:ext cx="5211316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782"/>
              </a:lnSpc>
              <a:tabLst>
                <a:tab pos="328676" algn="l"/>
              </a:tabLst>
            </a:pP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	</a:t>
            </a:r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exact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power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15" dirty="0">
                <a:latin typeface="Times New Roman"/>
                <a:cs typeface="Times New Roman"/>
              </a:rPr>
              <a:t>otherwise;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1579" y="4361928"/>
            <a:ext cx="25534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7892" y="5193224"/>
            <a:ext cx="463265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4800" spc="-30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7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4800" spc="-7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lang="en-US" sz="2400" baseline="30000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 </a:t>
            </a:r>
            <a:r>
              <a:rPr lang="en-US" sz="3200" baseline="30000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</a:t>
            </a:r>
            <a:r>
              <a:rPr lang="en-US" sz="3200" spc="-22" baseline="30000" dirty="0" err="1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lang="en-US" sz="3200" baseline="300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3200" i="1" spc="-22" baseline="30000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en-US" sz="3200" spc="-22" baseline="30000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</a:t>
            </a:r>
            <a:r>
              <a:rPr sz="3200" baseline="300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5" baseline="300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15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lang="en-US" sz="3200" baseline="30000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</a:t>
            </a:r>
            <a:r>
              <a:rPr sz="3200" spc="-10" baseline="30000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3200" baseline="300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baseline="300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baseline="30000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baseline="30000" dirty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3200" spc="-221" baseline="300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3200" spc="-221" baseline="30000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</a:t>
            </a:r>
            <a:r>
              <a:rPr sz="4800" baseline="-17361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640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/>
      <p:bldP spid="9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Amortized Analysis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201706" y="1038130"/>
            <a:ext cx="8727141" cy="52023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Average cost over not just one operation, but </a:t>
            </a:r>
            <a:r>
              <a:rPr lang="en-US" altLang="en-US" dirty="0">
                <a:solidFill>
                  <a:srgbClr val="FF0000"/>
                </a:solidFill>
              </a:rPr>
              <a:t>a sequence of operations</a:t>
            </a:r>
            <a:r>
              <a:rPr lang="en-US" altLang="en-US" dirty="0"/>
              <a:t> dynamically changing a given data structure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Probabilistic analysis: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Average case running time: average over all possible inputs for one algorithm (operation).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If using probability, called expected running time.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Amortized analysis: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No involvement of probability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Average performance on a sequence of operations, even some operation is expensive.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Guarantee average performance of each operation among the sequence in worst case.</a:t>
            </a:r>
          </a:p>
        </p:txBody>
      </p:sp>
    </p:spTree>
    <p:extLst>
      <p:ext uri="{BB962C8B-B14F-4D97-AF65-F5344CB8AC3E}">
        <p14:creationId xmlns:p14="http://schemas.microsoft.com/office/powerpoint/2010/main" val="261752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5276"/>
              </a:lnSpc>
            </a:pPr>
            <a:r>
              <a:rPr spc="-20" dirty="0"/>
              <a:t>Calculation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DDD5389D-EFBE-48F4-ADE4-26558B3A1A9B}" type="datetime1">
              <a:rPr lang="en-US" spc="-10" smtClean="0"/>
              <a:t>9/20/2017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071596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2638" y="1028632"/>
            <a:ext cx="8330846" cy="5178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algn="just">
              <a:lnSpc>
                <a:spcPts val="3364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Case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1: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exact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power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R="156694" algn="ctr">
              <a:lnSpc>
                <a:spcPts val="3364"/>
              </a:lnSpc>
            </a:pPr>
            <a:r>
              <a:rPr sz="4800" i="1" spc="-22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100" i="1" spc="-15" baseline="-41152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100" i="1" spc="413" baseline="-4115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spc="-7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-15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800" i="1" spc="-7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7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4800" spc="-7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lang="en-US" sz="2100" spc="-15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l</a:t>
            </a:r>
            <a:r>
              <a:rPr sz="2100" spc="-1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100" i="1" spc="-15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en-US" sz="2100" spc="-15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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100" spc="-2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7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lang="en-US" sz="2100" spc="-10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l</a:t>
            </a:r>
            <a:r>
              <a:rPr sz="2100" spc="-10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 (</a:t>
            </a:r>
            <a:r>
              <a:rPr sz="2100" i="1" spc="-15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lang="en-US" sz="2100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</a:t>
            </a:r>
            <a:endParaRPr sz="2100" dirty="0">
              <a:latin typeface="Symbol"/>
              <a:cs typeface="Symbol"/>
            </a:endParaRPr>
          </a:p>
          <a:p>
            <a:pPr marL="2340859">
              <a:lnSpc>
                <a:spcPts val="3561"/>
              </a:lnSpc>
              <a:spcBef>
                <a:spcPts val="426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1)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endParaRPr sz="3200" dirty="0">
              <a:latin typeface="Times New Roman"/>
              <a:cs typeface="Times New Roman"/>
            </a:endParaRPr>
          </a:p>
          <a:p>
            <a:pPr marL="2340859">
              <a:lnSpc>
                <a:spcPts val="3270"/>
              </a:lnSpc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1</a:t>
            </a:r>
            <a:endParaRPr sz="3200" dirty="0">
              <a:latin typeface="Times New Roman"/>
              <a:cs typeface="Times New Roman"/>
            </a:endParaRPr>
          </a:p>
          <a:p>
            <a:pPr marL="2340859">
              <a:lnSpc>
                <a:spcPts val="3561"/>
              </a:lnSpc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 dirty="0">
              <a:latin typeface="Times New Roman"/>
              <a:cs typeface="Times New Roman"/>
            </a:endParaRPr>
          </a:p>
          <a:p>
            <a:pPr marL="12739" algn="just">
              <a:lnSpc>
                <a:spcPts val="3360"/>
              </a:lnSpc>
              <a:spcBef>
                <a:spcPts val="381"/>
              </a:spcBef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Case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2: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no</a:t>
            </a:r>
            <a:r>
              <a:rPr sz="3200" i="1" spc="-10" dirty="0">
                <a:latin typeface="Times New Roman"/>
                <a:cs typeface="Times New Roman"/>
              </a:rPr>
              <a:t>t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exact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power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R="67519" algn="ctr">
              <a:lnSpc>
                <a:spcPts val="3360"/>
              </a:lnSpc>
            </a:pPr>
            <a:r>
              <a:rPr sz="4800" i="1" spc="-22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100" i="1" spc="-15" baseline="-41152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100" i="1" spc="413" baseline="-4115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spc="-7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4800" spc="-7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7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4800" spc="-7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lang="en-US" sz="2100" spc="-15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l</a:t>
            </a:r>
            <a:r>
              <a:rPr sz="2100" spc="-1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100" i="1" spc="-15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en-US" sz="2100" spc="-15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</a:t>
            </a:r>
            <a:r>
              <a:rPr sz="21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100" i="1" spc="-2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15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lang="en-US" sz="2100" spc="-10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l</a:t>
            </a:r>
            <a:r>
              <a:rPr sz="2100" spc="-10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100" i="1" spc="-15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lang="en-US" sz="2100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</a:t>
            </a:r>
            <a:endParaRPr sz="2100" dirty="0">
              <a:latin typeface="Symbol"/>
              <a:cs typeface="Symbol"/>
            </a:endParaRPr>
          </a:p>
          <a:p>
            <a:pPr marL="2340859">
              <a:spcBef>
                <a:spcPts val="426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 dirty="0">
              <a:latin typeface="Times New Roman"/>
              <a:cs typeface="Times New Roman"/>
            </a:endParaRPr>
          </a:p>
          <a:p>
            <a:pPr marL="25479" marR="5096" algn="just">
              <a:lnSpc>
                <a:spcPct val="95400"/>
              </a:lnSpc>
              <a:spcBef>
                <a:spcPts val="306"/>
              </a:spcBef>
            </a:pPr>
            <a:r>
              <a:rPr sz="3200" spc="-15" dirty="0">
                <a:latin typeface="Times New Roman"/>
                <a:cs typeface="Times New Roman"/>
              </a:rPr>
              <a:t>Therefore,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insertions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worst </a:t>
            </a:r>
            <a:r>
              <a:rPr sz="3200" spc="-15" dirty="0">
                <a:latin typeface="Times New Roman"/>
                <a:cs typeface="Times New Roman"/>
              </a:rPr>
              <a:t>case.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Exercise: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Fix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bug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analysis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show </a:t>
            </a:r>
            <a:r>
              <a:rPr sz="3200" spc="-15" dirty="0">
                <a:latin typeface="Times New Roman"/>
                <a:cs typeface="Times New Roman"/>
              </a:rPr>
              <a:t>that 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amortized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first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insertion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only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45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Example for Amortized Analysis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01706" y="1000026"/>
            <a:ext cx="8727141" cy="4953151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Stack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PUSH(</a:t>
            </a:r>
            <a:r>
              <a:rPr lang="en-US" altLang="en-US" sz="2400" i="1" dirty="0"/>
              <a:t>S</a:t>
            </a:r>
            <a:r>
              <a:rPr lang="en-US" altLang="en-US" sz="2400" dirty="0"/>
              <a:t>, </a:t>
            </a:r>
            <a:r>
              <a:rPr lang="en-US" altLang="en-US" sz="2400" i="1" dirty="0"/>
              <a:t>x</a:t>
            </a:r>
            <a:r>
              <a:rPr lang="en-US" altLang="en-US" sz="2400" dirty="0"/>
              <a:t>): </a:t>
            </a:r>
            <a:r>
              <a:rPr lang="en-US" altLang="en-US" sz="2400" i="1" dirty="0"/>
              <a:t>O</a:t>
            </a:r>
            <a:r>
              <a:rPr lang="en-US" altLang="en-US" sz="2400" dirty="0"/>
              <a:t>(1)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POP(</a:t>
            </a:r>
            <a:r>
              <a:rPr lang="en-US" altLang="en-US" sz="2400" i="1" dirty="0"/>
              <a:t>S</a:t>
            </a:r>
            <a:r>
              <a:rPr lang="en-US" altLang="en-US" sz="2400" dirty="0"/>
              <a:t>):  </a:t>
            </a:r>
            <a:r>
              <a:rPr lang="en-US" altLang="en-US" sz="2400" i="1" dirty="0"/>
              <a:t>O</a:t>
            </a:r>
            <a:r>
              <a:rPr lang="en-US" altLang="en-US" sz="2400" dirty="0"/>
              <a:t>(1)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MULTIPOP(</a:t>
            </a:r>
            <a:r>
              <a:rPr lang="en-US" altLang="en-US" sz="2400" i="1" dirty="0"/>
              <a:t>S</a:t>
            </a:r>
            <a:r>
              <a:rPr lang="en-US" altLang="en-US" sz="2400" dirty="0"/>
              <a:t>, </a:t>
            </a:r>
            <a:r>
              <a:rPr lang="en-US" altLang="en-US" sz="2400" i="1" dirty="0"/>
              <a:t>k</a:t>
            </a:r>
            <a:r>
              <a:rPr lang="en-US" altLang="en-US" sz="2400" dirty="0"/>
              <a:t>): </a:t>
            </a:r>
            <a:r>
              <a:rPr lang="en-US" altLang="en-US" sz="2400" i="1" dirty="0"/>
              <a:t>O</a:t>
            </a:r>
            <a:r>
              <a:rPr lang="en-US" altLang="en-US" sz="2400" dirty="0"/>
              <a:t>(min(|</a:t>
            </a:r>
            <a:r>
              <a:rPr lang="en-US" altLang="en-US" sz="2400" i="1" dirty="0"/>
              <a:t>S|</a:t>
            </a:r>
            <a:r>
              <a:rPr lang="en-US" altLang="en-US" sz="2400" dirty="0"/>
              <a:t>, </a:t>
            </a:r>
            <a:r>
              <a:rPr lang="en-US" altLang="en-US" sz="2400" i="1" dirty="0"/>
              <a:t>k</a:t>
            </a:r>
            <a:r>
              <a:rPr lang="en-US" altLang="en-US" sz="2400" dirty="0"/>
              <a:t>))</a:t>
            </a:r>
          </a:p>
          <a:p>
            <a:pPr marL="746125" lvl="2" indent="0" eaLnBrk="1" hangingPunct="1">
              <a:lnSpc>
                <a:spcPct val="90000"/>
              </a:lnSpc>
              <a:buNone/>
            </a:pPr>
            <a:r>
              <a:rPr lang="en-US" altLang="en-US" sz="2000" b="1" dirty="0"/>
              <a:t>while</a:t>
            </a:r>
            <a:r>
              <a:rPr lang="en-US" altLang="en-US" sz="2000" dirty="0"/>
              <a:t> not STACK-EMPTY(</a:t>
            </a:r>
            <a:r>
              <a:rPr lang="en-US" altLang="en-US" sz="2000" i="1" dirty="0"/>
              <a:t>S</a:t>
            </a:r>
            <a:r>
              <a:rPr lang="en-US" altLang="en-US" sz="2000" dirty="0"/>
              <a:t>) and </a:t>
            </a:r>
            <a:r>
              <a:rPr lang="en-US" altLang="en-US" sz="2000" i="1" dirty="0"/>
              <a:t>k </a:t>
            </a:r>
            <a:r>
              <a:rPr lang="en-US" altLang="en-US" sz="2000" dirty="0"/>
              <a:t>&gt; 0</a:t>
            </a:r>
          </a:p>
          <a:p>
            <a:pPr marL="1036638" lvl="2" indent="0" eaLnBrk="1" hangingPunct="1">
              <a:lnSpc>
                <a:spcPct val="90000"/>
              </a:lnSpc>
              <a:buNone/>
            </a:pPr>
            <a:r>
              <a:rPr lang="en-US" altLang="en-US" sz="2000" b="1" dirty="0"/>
              <a:t>do</a:t>
            </a:r>
            <a:r>
              <a:rPr lang="en-US" altLang="en-US" sz="2000" dirty="0"/>
              <a:t> POP(</a:t>
            </a:r>
            <a:r>
              <a:rPr lang="en-US" altLang="en-US" sz="2000" i="1" dirty="0"/>
              <a:t>S</a:t>
            </a:r>
            <a:r>
              <a:rPr lang="en-US" altLang="en-US" sz="2000" dirty="0"/>
              <a:t>)</a:t>
            </a:r>
          </a:p>
          <a:p>
            <a:pPr marL="457200" lvl="2" indent="0" eaLnBrk="1" hangingPunct="1">
              <a:lnSpc>
                <a:spcPct val="90000"/>
              </a:lnSpc>
              <a:buNone/>
            </a:pPr>
            <a:r>
              <a:rPr lang="en-US" altLang="en-US" sz="2000" dirty="0"/>
              <a:t>              </a:t>
            </a:r>
            <a:r>
              <a:rPr lang="en-US" altLang="en-US" sz="2000" i="1" dirty="0"/>
              <a:t>k </a:t>
            </a:r>
            <a:r>
              <a:rPr lang="en-US" altLang="en-US" sz="2000" dirty="0"/>
              <a:t>= </a:t>
            </a:r>
            <a:r>
              <a:rPr lang="en-US" altLang="en-US" sz="2000" i="1" dirty="0"/>
              <a:t>k </a:t>
            </a:r>
            <a:r>
              <a:rPr lang="en-US" altLang="en-US" sz="2000" dirty="0"/>
              <a:t>- 1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Let us consider a sequence of </a:t>
            </a:r>
            <a:r>
              <a:rPr lang="en-US" altLang="en-US" sz="2800" i="1" dirty="0"/>
              <a:t>n</a:t>
            </a:r>
            <a:r>
              <a:rPr lang="en-US" altLang="en-US" sz="2800" dirty="0"/>
              <a:t> PUSH/POP/MULTIPOP operations.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The worst case cost for MULTIPOP in the sequence is  </a:t>
            </a:r>
            <a:r>
              <a:rPr lang="en-US" altLang="en-US" sz="2400" i="1" dirty="0"/>
              <a:t>O</a:t>
            </a:r>
            <a:r>
              <a:rPr lang="en-US" altLang="en-US" sz="2400" dirty="0"/>
              <a:t>(</a:t>
            </a:r>
            <a:r>
              <a:rPr lang="en-US" altLang="en-US" sz="2400" i="1" dirty="0"/>
              <a:t>n</a:t>
            </a:r>
            <a:r>
              <a:rPr lang="en-US" altLang="en-US" sz="2400" dirty="0"/>
              <a:t>), since the stack size is at most </a:t>
            </a:r>
            <a:r>
              <a:rPr lang="en-US" altLang="en-US" sz="2400" i="1" dirty="0"/>
              <a:t>n</a:t>
            </a:r>
            <a:r>
              <a:rPr lang="en-US" altLang="en-US" sz="2400" dirty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Thus, the cost of the sequence is </a:t>
            </a:r>
            <a:r>
              <a:rPr lang="en-US" altLang="en-US" sz="2400" i="1" dirty="0"/>
              <a:t>O</a:t>
            </a:r>
            <a:r>
              <a:rPr lang="en-US" altLang="en-US" sz="2400" dirty="0"/>
              <a:t>(</a:t>
            </a:r>
            <a:r>
              <a:rPr lang="en-US" altLang="en-US" sz="2400" i="1" dirty="0"/>
              <a:t>n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). Correct, but not tight.</a:t>
            </a:r>
          </a:p>
        </p:txBody>
      </p:sp>
    </p:spTree>
    <p:extLst>
      <p:ext uri="{BB962C8B-B14F-4D97-AF65-F5344CB8AC3E}">
        <p14:creationId xmlns:p14="http://schemas.microsoft.com/office/powerpoint/2010/main" val="807075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Aggregate Analysis: Stack Operation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fact, a sequence of </a:t>
            </a:r>
            <a:r>
              <a:rPr lang="en-US" altLang="en-US" i="1" dirty="0"/>
              <a:t>n</a:t>
            </a:r>
            <a:r>
              <a:rPr lang="en-US" altLang="en-US" dirty="0"/>
              <a:t> operations on an initially empty stack cost at most </a:t>
            </a:r>
            <a:r>
              <a:rPr lang="en-US" altLang="en-US" i="1" dirty="0"/>
              <a:t>O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). Why?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41325" y="2269808"/>
            <a:ext cx="830738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</a:rPr>
              <a:t>Each object can be POP only once (including in MULTIPOP) for  each time it is </a:t>
            </a:r>
            <a:r>
              <a:rPr lang="en-US" altLang="en-US" sz="2800" dirty="0" err="1">
                <a:latin typeface="Times New Roman" panose="02020603050405020304" pitchFamily="18" charset="0"/>
              </a:rPr>
              <a:t>PUSHed</a:t>
            </a:r>
            <a:r>
              <a:rPr lang="en-US" altLang="en-US" sz="2800" dirty="0">
                <a:latin typeface="Times New Roman" panose="02020603050405020304" pitchFamily="18" charset="0"/>
              </a:rPr>
              <a:t>. #POPs is at most #PUSHs, which is at most </a:t>
            </a:r>
            <a:r>
              <a:rPr lang="en-US" altLang="en-US" sz="2800" i="1" dirty="0">
                <a:latin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41325" y="3775075"/>
            <a:ext cx="81804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</a:rPr>
              <a:t>Thus, the average cost of an operation is </a:t>
            </a:r>
            <a:r>
              <a:rPr lang="en-US" altLang="en-US" sz="2800" i="1" dirty="0">
                <a:latin typeface="Times New Roman" panose="02020603050405020304" pitchFamily="18" charset="0"/>
              </a:rPr>
              <a:t>O</a:t>
            </a:r>
            <a:r>
              <a:rPr lang="en-US" altLang="en-US" sz="2800" dirty="0">
                <a:latin typeface="Times New Roman" panose="02020603050405020304" pitchFamily="18" charset="0"/>
              </a:rPr>
              <a:t>(</a:t>
            </a:r>
            <a:r>
              <a:rPr lang="en-US" altLang="en-US" sz="2800" i="1" dirty="0">
                <a:latin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</a:rPr>
              <a:t>)/</a:t>
            </a:r>
            <a:r>
              <a:rPr lang="en-US" altLang="en-US" sz="2800" i="1" dirty="0">
                <a:latin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</a:rPr>
              <a:t>O</a:t>
            </a:r>
            <a:r>
              <a:rPr lang="en-US" altLang="en-US" sz="2800" dirty="0">
                <a:latin typeface="Times New Roman" panose="02020603050405020304" pitchFamily="18" charset="0"/>
              </a:rPr>
              <a:t>(1).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57201" y="4648200"/>
            <a:ext cx="795528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</a:rPr>
              <a:t>Amortized cost in aggregate analysis is defined to be average cost.</a:t>
            </a:r>
          </a:p>
        </p:txBody>
      </p:sp>
    </p:spTree>
    <p:extLst>
      <p:ext uri="{BB962C8B-B14F-4D97-AF65-F5344CB8AC3E}">
        <p14:creationId xmlns:p14="http://schemas.microsoft.com/office/powerpoint/2010/main" val="240964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49" grpId="0"/>
      <p:bldP spid="615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Accounting Method: Stack Operation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01706" y="1000026"/>
            <a:ext cx="8354465" cy="52023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Actual costs: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PUSH :1, POP :1, MULTIPOP: min(|</a:t>
            </a:r>
            <a:r>
              <a:rPr lang="en-US" altLang="en-US" sz="1800" i="1" dirty="0"/>
              <a:t>S|</a:t>
            </a:r>
            <a:r>
              <a:rPr lang="en-US" altLang="en-US" sz="1800" dirty="0"/>
              <a:t>, </a:t>
            </a:r>
            <a:r>
              <a:rPr lang="en-US" altLang="en-US" sz="1800" i="1" dirty="0"/>
              <a:t>k</a:t>
            </a:r>
            <a:r>
              <a:rPr lang="en-US" altLang="en-US" sz="1800" dirty="0"/>
              <a:t>).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400" dirty="0"/>
              <a:t>Let’s assign the following amortized costs: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PUSH:2, POP: 0, MULTIPOP: 0.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400" dirty="0"/>
              <a:t>Similar to a stack of plates in a cafeteria.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Suppose $1 represents a unit cost.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When pushing a plate, use one dollar to pay the actual cost of the push and leave one dollar on the plate as credit.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Whenever </a:t>
            </a:r>
            <a:r>
              <a:rPr lang="en-US" altLang="en-US" sz="1800" dirty="0" err="1"/>
              <a:t>POPing</a:t>
            </a:r>
            <a:r>
              <a:rPr lang="en-US" altLang="en-US" sz="1800" dirty="0"/>
              <a:t> a plate, the one dollar on the plate is used to pay the actual cost of the POP. (same for MULTIPOP).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400" dirty="0"/>
              <a:t>The total amortized cost for </a:t>
            </a:r>
            <a:r>
              <a:rPr lang="en-US" altLang="en-US" sz="2400" i="1" dirty="0"/>
              <a:t>n</a:t>
            </a:r>
            <a:r>
              <a:rPr lang="en-US" altLang="en-US" sz="2400" dirty="0"/>
              <a:t> PUSH/POP/MULTIPOP operations is </a:t>
            </a:r>
            <a:r>
              <a:rPr lang="en-US" altLang="en-US" sz="2400" i="1" dirty="0"/>
              <a:t>O</a:t>
            </a:r>
            <a:r>
              <a:rPr lang="en-US" altLang="en-US" sz="2400" dirty="0"/>
              <a:t>(</a:t>
            </a:r>
            <a:r>
              <a:rPr lang="en-US" altLang="en-US" sz="2400" i="1" dirty="0"/>
              <a:t>n</a:t>
            </a:r>
            <a:r>
              <a:rPr lang="en-US" altLang="en-US" sz="2400" dirty="0"/>
              <a:t>), thus </a:t>
            </a:r>
            <a:r>
              <a:rPr lang="en-US" altLang="en-US" sz="2400" i="1" dirty="0"/>
              <a:t>O</a:t>
            </a:r>
            <a:r>
              <a:rPr lang="en-US" altLang="en-US" sz="2400" dirty="0"/>
              <a:t>(1) for average amortized cost for each operation.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400" dirty="0"/>
              <a:t>Conditions hold: </a:t>
            </a:r>
            <a:r>
              <a:rPr lang="en-US" altLang="en-US" sz="2400" dirty="0">
                <a:solidFill>
                  <a:srgbClr val="C00000"/>
                </a:solidFill>
              </a:rPr>
              <a:t>total amortized cost </a:t>
            </a:r>
            <a:r>
              <a:rPr lang="en-US" altLang="en-US" sz="2400" dirty="0">
                <a:solidFill>
                  <a:srgbClr val="C00000"/>
                </a:solidFill>
                <a:cs typeface="Arial" panose="020B0604020202020204" pitchFamily="34" charset="0"/>
              </a:rPr>
              <a:t>≥ </a:t>
            </a:r>
            <a:r>
              <a:rPr lang="en-US" altLang="en-US" sz="2400" dirty="0">
                <a:solidFill>
                  <a:srgbClr val="C00000"/>
                </a:solidFill>
              </a:rPr>
              <a:t>total actual cost, and amount of credits never becomes negative</a:t>
            </a:r>
            <a:r>
              <a:rPr lang="en-US" alt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05278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Potential Method: Stack Operation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01706" y="1000026"/>
            <a:ext cx="8727141" cy="52023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Potential for a stack is the number of objects in the stack. </a:t>
            </a:r>
            <a:r>
              <a:rPr lang="en-US" altLang="en-US" sz="2400" dirty="0">
                <a:sym typeface="Symbol" panose="05050102010706020507" pitchFamily="18" charset="2"/>
              </a:rPr>
              <a:t>So (</a:t>
            </a:r>
            <a:r>
              <a:rPr lang="en-US" altLang="en-US" sz="2400" i="1" dirty="0"/>
              <a:t>D</a:t>
            </a:r>
            <a:r>
              <a:rPr lang="en-US" altLang="en-US" sz="2400" baseline="-25000" dirty="0"/>
              <a:t>0</a:t>
            </a:r>
            <a:r>
              <a:rPr lang="en-US" altLang="en-US" sz="2400" dirty="0">
                <a:sym typeface="Symbol" panose="05050102010706020507" pitchFamily="18" charset="2"/>
              </a:rPr>
              <a:t>) = 0 and  (</a:t>
            </a:r>
            <a:r>
              <a:rPr lang="en-US" altLang="en-US" sz="2400" i="1" dirty="0"/>
              <a:t>D</a:t>
            </a:r>
            <a:r>
              <a:rPr lang="en-US" altLang="en-US" sz="2400" i="1" baseline="-25000" dirty="0"/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)  0.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400" dirty="0">
                <a:sym typeface="Symbol" panose="05050102010706020507" pitchFamily="18" charset="2"/>
              </a:rPr>
              <a:t>Amortized cost of stack operations:  Let </a:t>
            </a:r>
            <a:r>
              <a:rPr lang="en-US" altLang="en-US" sz="2400" i="1" dirty="0">
                <a:sym typeface="Symbol" panose="05050102010706020507" pitchFamily="18" charset="2"/>
              </a:rPr>
              <a:t>s</a:t>
            </a:r>
            <a:r>
              <a:rPr lang="en-US" altLang="en-US" sz="2400" dirty="0">
                <a:sym typeface="Symbol" panose="05050102010706020507" pitchFamily="18" charset="2"/>
              </a:rPr>
              <a:t> = |</a:t>
            </a:r>
            <a:r>
              <a:rPr lang="en-US" altLang="en-US" sz="2400" i="1" dirty="0">
                <a:sym typeface="Symbol" panose="05050102010706020507" pitchFamily="18" charset="2"/>
              </a:rPr>
              <a:t>S</a:t>
            </a:r>
            <a:r>
              <a:rPr lang="en-US" altLang="en-US" sz="2400" dirty="0">
                <a:sym typeface="Symbol" panose="05050102010706020507" pitchFamily="18" charset="2"/>
              </a:rPr>
              <a:t>|.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PUSH: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>
                <a:sym typeface="Symbol" panose="05050102010706020507" pitchFamily="18" charset="2"/>
              </a:rPr>
              <a:t>Potential change: (</a:t>
            </a:r>
            <a:r>
              <a:rPr lang="en-US" altLang="en-US" sz="1600" i="1" dirty="0"/>
              <a:t>D</a:t>
            </a:r>
            <a:r>
              <a:rPr lang="en-US" altLang="en-US" sz="1600" i="1" baseline="-25000" dirty="0"/>
              <a:t>i</a:t>
            </a:r>
            <a:r>
              <a:rPr lang="en-US" altLang="en-US" sz="1600" dirty="0">
                <a:sym typeface="Symbol" panose="05050102010706020507" pitchFamily="18" charset="2"/>
              </a:rPr>
              <a:t>) - (</a:t>
            </a:r>
            <a:r>
              <a:rPr lang="en-US" altLang="en-US" sz="1600" i="1" dirty="0"/>
              <a:t>D</a:t>
            </a:r>
            <a:r>
              <a:rPr lang="en-US" altLang="en-US" sz="1600" i="1" baseline="-25000" dirty="0"/>
              <a:t>i</a:t>
            </a:r>
            <a:r>
              <a:rPr lang="en-US" altLang="en-US" sz="1600" baseline="-25000" dirty="0"/>
              <a:t>-1</a:t>
            </a:r>
            <a:r>
              <a:rPr lang="en-US" altLang="en-US" sz="1600" dirty="0">
                <a:sym typeface="Symbol" panose="05050102010706020507" pitchFamily="18" charset="2"/>
              </a:rPr>
              <a:t>) = (</a:t>
            </a:r>
            <a:r>
              <a:rPr lang="en-US" altLang="en-US" sz="1600" i="1" dirty="0">
                <a:sym typeface="Symbol" panose="05050102010706020507" pitchFamily="18" charset="2"/>
              </a:rPr>
              <a:t>s</a:t>
            </a:r>
            <a:r>
              <a:rPr lang="en-US" altLang="en-US" sz="1600" dirty="0">
                <a:sym typeface="Symbol" panose="05050102010706020507" pitchFamily="18" charset="2"/>
              </a:rPr>
              <a:t>+1) - </a:t>
            </a:r>
            <a:r>
              <a:rPr lang="en-US" altLang="en-US" sz="1600" i="1" dirty="0">
                <a:sym typeface="Symbol" panose="05050102010706020507" pitchFamily="18" charset="2"/>
              </a:rPr>
              <a:t>s</a:t>
            </a:r>
            <a:r>
              <a:rPr lang="en-US" altLang="en-US" sz="1600" dirty="0">
                <a:sym typeface="Symbol" panose="05050102010706020507" pitchFamily="18" charset="2"/>
              </a:rPr>
              <a:t> = 1.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>
                <a:sym typeface="Symbol" panose="05050102010706020507" pitchFamily="18" charset="2"/>
              </a:rPr>
              <a:t>Amortized cost: </a:t>
            </a:r>
            <a:r>
              <a:rPr lang="en-US" altLang="en-US" sz="1600" i="1" dirty="0"/>
              <a:t>c</a:t>
            </a:r>
            <a:r>
              <a:rPr lang="en-US" altLang="en-US" sz="1600" i="1" baseline="-25000" dirty="0"/>
              <a:t>i</a:t>
            </a:r>
            <a:r>
              <a:rPr lang="en-US" altLang="en-US" sz="1600" i="1" dirty="0"/>
              <a:t>'</a:t>
            </a:r>
            <a:r>
              <a:rPr lang="en-US" altLang="en-US" sz="1600" dirty="0">
                <a:sym typeface="Symbol" panose="05050102010706020507" pitchFamily="18" charset="2"/>
              </a:rPr>
              <a:t> = </a:t>
            </a:r>
            <a:r>
              <a:rPr lang="en-US" altLang="en-US" sz="1600" i="1" dirty="0"/>
              <a:t>c</a:t>
            </a:r>
            <a:r>
              <a:rPr lang="en-US" altLang="en-US" sz="1600" i="1" baseline="-25000" dirty="0"/>
              <a:t>i </a:t>
            </a:r>
            <a:r>
              <a:rPr lang="en-US" altLang="en-US" sz="1600" dirty="0">
                <a:sym typeface="Symbol" panose="05050102010706020507" pitchFamily="18" charset="2"/>
              </a:rPr>
              <a:t>+ (</a:t>
            </a:r>
            <a:r>
              <a:rPr lang="en-US" altLang="en-US" sz="1600" i="1" dirty="0"/>
              <a:t>D</a:t>
            </a:r>
            <a:r>
              <a:rPr lang="en-US" altLang="en-US" sz="1600" i="1" baseline="-25000" dirty="0"/>
              <a:t>i</a:t>
            </a:r>
            <a:r>
              <a:rPr lang="en-US" altLang="en-US" sz="1600" dirty="0">
                <a:sym typeface="Symbol" panose="05050102010706020507" pitchFamily="18" charset="2"/>
              </a:rPr>
              <a:t>) - (</a:t>
            </a:r>
            <a:r>
              <a:rPr lang="en-US" altLang="en-US" sz="1600" i="1" dirty="0"/>
              <a:t>D</a:t>
            </a:r>
            <a:r>
              <a:rPr lang="en-US" altLang="en-US" sz="1600" i="1" baseline="-25000" dirty="0"/>
              <a:t>i</a:t>
            </a:r>
            <a:r>
              <a:rPr lang="en-US" altLang="en-US" sz="1600" baseline="-25000" dirty="0"/>
              <a:t>-1</a:t>
            </a:r>
            <a:r>
              <a:rPr lang="en-US" altLang="en-US" sz="1600" dirty="0">
                <a:sym typeface="Symbol" panose="05050102010706020507" pitchFamily="18" charset="2"/>
              </a:rPr>
              <a:t>) = 1 + 1 = 2.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POP: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>
                <a:sym typeface="Symbol" panose="05050102010706020507" pitchFamily="18" charset="2"/>
              </a:rPr>
              <a:t>Potential change: (</a:t>
            </a:r>
            <a:r>
              <a:rPr lang="en-US" altLang="en-US" sz="1600" i="1" dirty="0"/>
              <a:t>D</a:t>
            </a:r>
            <a:r>
              <a:rPr lang="en-US" altLang="en-US" sz="1600" i="1" baseline="-25000" dirty="0"/>
              <a:t>i</a:t>
            </a:r>
            <a:r>
              <a:rPr lang="en-US" altLang="en-US" sz="1600" dirty="0">
                <a:sym typeface="Symbol" panose="05050102010706020507" pitchFamily="18" charset="2"/>
              </a:rPr>
              <a:t>) - (</a:t>
            </a:r>
            <a:r>
              <a:rPr lang="en-US" altLang="en-US" sz="1600" i="1" dirty="0"/>
              <a:t>D</a:t>
            </a:r>
            <a:r>
              <a:rPr lang="en-US" altLang="en-US" sz="1600" i="1" baseline="-25000" dirty="0"/>
              <a:t>i</a:t>
            </a:r>
            <a:r>
              <a:rPr lang="en-US" altLang="en-US" sz="1600" baseline="-25000" dirty="0"/>
              <a:t>-1</a:t>
            </a:r>
            <a:r>
              <a:rPr lang="en-US" altLang="en-US" sz="1600" dirty="0">
                <a:sym typeface="Symbol" panose="05050102010706020507" pitchFamily="18" charset="2"/>
              </a:rPr>
              <a:t>) = (</a:t>
            </a:r>
            <a:r>
              <a:rPr lang="en-US" altLang="en-US" sz="1600" i="1" dirty="0">
                <a:sym typeface="Symbol" panose="05050102010706020507" pitchFamily="18" charset="2"/>
              </a:rPr>
              <a:t>s</a:t>
            </a:r>
            <a:r>
              <a:rPr lang="en-US" altLang="en-US" sz="1600" dirty="0">
                <a:sym typeface="Symbol" panose="05050102010706020507" pitchFamily="18" charset="2"/>
              </a:rPr>
              <a:t>-1) – </a:t>
            </a:r>
            <a:r>
              <a:rPr lang="en-US" altLang="en-US" sz="1600" i="1" dirty="0">
                <a:sym typeface="Symbol" panose="05050102010706020507" pitchFamily="18" charset="2"/>
              </a:rPr>
              <a:t>s </a:t>
            </a:r>
            <a:r>
              <a:rPr lang="en-US" altLang="en-US" sz="1600" dirty="0">
                <a:sym typeface="Symbol" panose="05050102010706020507" pitchFamily="18" charset="2"/>
              </a:rPr>
              <a:t>= -1.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>
                <a:sym typeface="Symbol" panose="05050102010706020507" pitchFamily="18" charset="2"/>
              </a:rPr>
              <a:t>Amortized cost: </a:t>
            </a:r>
            <a:r>
              <a:rPr lang="en-US" altLang="en-US" sz="1600" i="1" dirty="0"/>
              <a:t>c</a:t>
            </a:r>
            <a:r>
              <a:rPr lang="en-US" altLang="en-US" sz="1600" i="1" baseline="-25000" dirty="0"/>
              <a:t>i</a:t>
            </a:r>
            <a:r>
              <a:rPr lang="en-US" altLang="en-US" sz="1600" i="1" dirty="0"/>
              <a:t>'</a:t>
            </a:r>
            <a:r>
              <a:rPr lang="en-US" altLang="en-US" sz="1600" dirty="0">
                <a:sym typeface="Symbol" panose="05050102010706020507" pitchFamily="18" charset="2"/>
              </a:rPr>
              <a:t> = </a:t>
            </a:r>
            <a:r>
              <a:rPr lang="en-US" altLang="en-US" sz="1600" i="1" dirty="0"/>
              <a:t>c</a:t>
            </a:r>
            <a:r>
              <a:rPr lang="en-US" altLang="en-US" sz="1600" i="1" baseline="-25000" dirty="0"/>
              <a:t>i </a:t>
            </a:r>
            <a:r>
              <a:rPr lang="en-US" altLang="en-US" sz="1600" dirty="0">
                <a:sym typeface="Symbol" panose="05050102010706020507" pitchFamily="18" charset="2"/>
              </a:rPr>
              <a:t>+ (</a:t>
            </a:r>
            <a:r>
              <a:rPr lang="en-US" altLang="en-US" sz="1600" i="1" dirty="0"/>
              <a:t>D</a:t>
            </a:r>
            <a:r>
              <a:rPr lang="en-US" altLang="en-US" sz="1600" i="1" baseline="-25000" dirty="0"/>
              <a:t>i</a:t>
            </a:r>
            <a:r>
              <a:rPr lang="en-US" altLang="en-US" sz="1600" dirty="0">
                <a:sym typeface="Symbol" panose="05050102010706020507" pitchFamily="18" charset="2"/>
              </a:rPr>
              <a:t>) - (</a:t>
            </a:r>
            <a:r>
              <a:rPr lang="en-US" altLang="en-US" sz="1600" i="1" dirty="0"/>
              <a:t>D</a:t>
            </a:r>
            <a:r>
              <a:rPr lang="en-US" altLang="en-US" sz="1600" i="1" baseline="-25000" dirty="0"/>
              <a:t>i</a:t>
            </a:r>
            <a:r>
              <a:rPr lang="en-US" altLang="en-US" sz="1600" baseline="-25000" dirty="0"/>
              <a:t>-1</a:t>
            </a:r>
            <a:r>
              <a:rPr lang="en-US" altLang="en-US" sz="1600" dirty="0">
                <a:sym typeface="Symbol" panose="05050102010706020507" pitchFamily="18" charset="2"/>
              </a:rPr>
              <a:t>) = 1 + (-1) = 0.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MULTIPOP(</a:t>
            </a:r>
            <a:r>
              <a:rPr lang="en-US" altLang="en-US" sz="1800" i="1" dirty="0" err="1">
                <a:sym typeface="Symbol" panose="05050102010706020507" pitchFamily="18" charset="2"/>
              </a:rPr>
              <a:t>S</a:t>
            </a:r>
            <a:r>
              <a:rPr lang="en-US" altLang="en-US" sz="1800" dirty="0" err="1">
                <a:sym typeface="Symbol" panose="05050102010706020507" pitchFamily="18" charset="2"/>
              </a:rPr>
              <a:t>,</a:t>
            </a:r>
            <a:r>
              <a:rPr lang="en-US" altLang="en-US" sz="1800" i="1" dirty="0" err="1">
                <a:sym typeface="Symbol" panose="05050102010706020507" pitchFamily="18" charset="2"/>
              </a:rPr>
              <a:t>k</a:t>
            </a:r>
            <a:r>
              <a:rPr lang="en-US" altLang="en-US" sz="1800" dirty="0">
                <a:sym typeface="Symbol" panose="05050102010706020507" pitchFamily="18" charset="2"/>
              </a:rPr>
              <a:t>):  </a:t>
            </a:r>
            <a:r>
              <a:rPr lang="en-US" altLang="en-US" sz="1800" i="1" dirty="0">
                <a:sym typeface="Symbol" panose="05050102010706020507" pitchFamily="18" charset="2"/>
              </a:rPr>
              <a:t>k‘ </a:t>
            </a:r>
            <a:r>
              <a:rPr lang="en-US" altLang="en-US" sz="1800" dirty="0">
                <a:sym typeface="Symbol" panose="05050102010706020507" pitchFamily="18" charset="2"/>
              </a:rPr>
              <a:t>= min(</a:t>
            </a:r>
            <a:r>
              <a:rPr lang="en-US" altLang="en-US" sz="1800" i="1" dirty="0"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sym typeface="Symbol" panose="05050102010706020507" pitchFamily="18" charset="2"/>
              </a:rPr>
              <a:t>, </a:t>
            </a:r>
            <a:r>
              <a:rPr lang="en-US" altLang="en-US" sz="1800" i="1" dirty="0">
                <a:sym typeface="Symbol" panose="05050102010706020507" pitchFamily="18" charset="2"/>
              </a:rPr>
              <a:t>k</a:t>
            </a:r>
            <a:r>
              <a:rPr lang="en-US" altLang="en-US" sz="1800" dirty="0">
                <a:sym typeface="Symbol" panose="05050102010706020507" pitchFamily="18" charset="2"/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>
                <a:sym typeface="Symbol" panose="05050102010706020507" pitchFamily="18" charset="2"/>
              </a:rPr>
              <a:t>Potential change: (</a:t>
            </a:r>
            <a:r>
              <a:rPr lang="en-US" altLang="en-US" sz="1600" i="1" dirty="0"/>
              <a:t>D</a:t>
            </a:r>
            <a:r>
              <a:rPr lang="en-US" altLang="en-US" sz="1600" i="1" baseline="-25000" dirty="0"/>
              <a:t>i</a:t>
            </a:r>
            <a:r>
              <a:rPr lang="en-US" altLang="en-US" sz="1600" dirty="0">
                <a:sym typeface="Symbol" panose="05050102010706020507" pitchFamily="18" charset="2"/>
              </a:rPr>
              <a:t>) - (</a:t>
            </a:r>
            <a:r>
              <a:rPr lang="en-US" altLang="en-US" sz="1600" i="1" dirty="0"/>
              <a:t>D</a:t>
            </a:r>
            <a:r>
              <a:rPr lang="en-US" altLang="en-US" sz="1600" i="1" baseline="-25000" dirty="0"/>
              <a:t>i</a:t>
            </a:r>
            <a:r>
              <a:rPr lang="en-US" altLang="en-US" sz="1600" baseline="-25000" dirty="0"/>
              <a:t>-1</a:t>
            </a:r>
            <a:r>
              <a:rPr lang="en-US" altLang="en-US" sz="1600" dirty="0">
                <a:sym typeface="Symbol" panose="05050102010706020507" pitchFamily="18" charset="2"/>
              </a:rPr>
              <a:t>) =</a:t>
            </a:r>
            <a:r>
              <a:rPr lang="en-US" altLang="en-US" sz="1600" i="1" dirty="0"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–</a:t>
            </a:r>
            <a:r>
              <a:rPr lang="en-US" altLang="en-US" sz="1600" i="1" dirty="0">
                <a:sym typeface="Symbol" panose="05050102010706020507" pitchFamily="18" charset="2"/>
              </a:rPr>
              <a:t>k'</a:t>
            </a:r>
            <a:r>
              <a:rPr lang="en-US" altLang="en-US" sz="1600" dirty="0">
                <a:sym typeface="Symbol" panose="05050102010706020507" pitchFamily="18" charset="2"/>
              </a:rPr>
              <a:t>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>
                <a:sym typeface="Symbol" panose="05050102010706020507" pitchFamily="18" charset="2"/>
              </a:rPr>
              <a:t>Amortized cost: </a:t>
            </a:r>
            <a:r>
              <a:rPr lang="en-US" altLang="en-US" sz="1600" i="1" dirty="0"/>
              <a:t>c</a:t>
            </a:r>
            <a:r>
              <a:rPr lang="en-US" altLang="en-US" sz="1600" i="1" baseline="-25000" dirty="0"/>
              <a:t>i</a:t>
            </a:r>
            <a:r>
              <a:rPr lang="en-US" altLang="en-US" sz="1600" i="1" dirty="0"/>
              <a:t>'</a:t>
            </a:r>
            <a:r>
              <a:rPr lang="en-US" altLang="en-US" sz="1600" dirty="0">
                <a:sym typeface="Symbol" panose="05050102010706020507" pitchFamily="18" charset="2"/>
              </a:rPr>
              <a:t> = </a:t>
            </a:r>
            <a:r>
              <a:rPr lang="en-US" altLang="en-US" sz="1600" i="1" dirty="0"/>
              <a:t>c</a:t>
            </a:r>
            <a:r>
              <a:rPr lang="en-US" altLang="en-US" sz="1600" i="1" baseline="-25000" dirty="0"/>
              <a:t>i </a:t>
            </a:r>
            <a:r>
              <a:rPr lang="en-US" altLang="en-US" sz="1600" dirty="0">
                <a:sym typeface="Symbol" panose="05050102010706020507" pitchFamily="18" charset="2"/>
              </a:rPr>
              <a:t>+ (</a:t>
            </a:r>
            <a:r>
              <a:rPr lang="en-US" altLang="en-US" sz="1600" i="1" dirty="0"/>
              <a:t>D</a:t>
            </a:r>
            <a:r>
              <a:rPr lang="en-US" altLang="en-US" sz="1600" i="1" baseline="-25000" dirty="0"/>
              <a:t>i</a:t>
            </a:r>
            <a:r>
              <a:rPr lang="en-US" altLang="en-US" sz="1600" dirty="0">
                <a:sym typeface="Symbol" panose="05050102010706020507" pitchFamily="18" charset="2"/>
              </a:rPr>
              <a:t>) - (</a:t>
            </a:r>
            <a:r>
              <a:rPr lang="en-US" altLang="en-US" sz="1600" i="1" dirty="0"/>
              <a:t>D</a:t>
            </a:r>
            <a:r>
              <a:rPr lang="en-US" altLang="en-US" sz="1600" i="1" baseline="-25000" dirty="0"/>
              <a:t>i</a:t>
            </a:r>
            <a:r>
              <a:rPr lang="en-US" altLang="en-US" sz="1600" baseline="-25000" dirty="0"/>
              <a:t>-1</a:t>
            </a:r>
            <a:r>
              <a:rPr lang="en-US" altLang="en-US" sz="1600" dirty="0">
                <a:sym typeface="Symbol" panose="05050102010706020507" pitchFamily="18" charset="2"/>
              </a:rPr>
              <a:t>) = </a:t>
            </a:r>
            <a:r>
              <a:rPr lang="en-US" altLang="en-US" sz="1600" i="1" dirty="0">
                <a:sym typeface="Symbol" panose="05050102010706020507" pitchFamily="18" charset="2"/>
              </a:rPr>
              <a:t>k‘ </a:t>
            </a:r>
            <a:r>
              <a:rPr lang="en-US" altLang="en-US" sz="1600" dirty="0">
                <a:sym typeface="Symbol" panose="05050102010706020507" pitchFamily="18" charset="2"/>
              </a:rPr>
              <a:t>+ (-</a:t>
            </a:r>
            <a:r>
              <a:rPr lang="en-US" altLang="en-US" sz="1600" i="1" dirty="0">
                <a:sym typeface="Symbol" panose="05050102010706020507" pitchFamily="18" charset="2"/>
              </a:rPr>
              <a:t>k'</a:t>
            </a:r>
            <a:r>
              <a:rPr lang="en-US" altLang="en-US" sz="1600" dirty="0">
                <a:sym typeface="Symbol" panose="05050102010706020507" pitchFamily="18" charset="2"/>
              </a:rPr>
              <a:t>) = 0.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400" dirty="0">
                <a:sym typeface="Symbol" panose="05050102010706020507" pitchFamily="18" charset="2"/>
              </a:rPr>
              <a:t>So, amortized cost of each operation is </a:t>
            </a:r>
            <a:r>
              <a:rPr lang="en-US" altLang="en-US" sz="2400" i="1" dirty="0">
                <a:sym typeface="Symbol" panose="05050102010706020507" pitchFamily="18" charset="2"/>
              </a:rPr>
              <a:t>O</a:t>
            </a:r>
            <a:r>
              <a:rPr lang="en-US" altLang="en-US" sz="2400" dirty="0">
                <a:sym typeface="Symbol" panose="05050102010706020507" pitchFamily="18" charset="2"/>
              </a:rPr>
              <a:t>(1),  and total amortized cost of 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 operations is </a:t>
            </a:r>
            <a:r>
              <a:rPr lang="en-US" altLang="en-US" sz="2400" i="1" dirty="0">
                <a:sym typeface="Symbol" panose="05050102010706020507" pitchFamily="18" charset="2"/>
              </a:rPr>
              <a:t>O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).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400" dirty="0">
                <a:sym typeface="Symbol" panose="05050102010706020507" pitchFamily="18" charset="2"/>
              </a:rPr>
              <a:t>Since total amortized cost is an upper bound of actual cost, the worse case cost of 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 operations is </a:t>
            </a:r>
            <a:r>
              <a:rPr lang="en-US" altLang="en-US" sz="2400" i="1" dirty="0">
                <a:sym typeface="Symbol" panose="05050102010706020507" pitchFamily="18" charset="2"/>
              </a:rPr>
              <a:t>O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42210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Increasing a Binary Counter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z="2800" dirty="0"/>
              <a:t>Binary counter of length </a:t>
            </a:r>
            <a:r>
              <a:rPr lang="en-US" altLang="en-US" sz="2800" i="1" dirty="0"/>
              <a:t>k</a:t>
            </a:r>
            <a:r>
              <a:rPr lang="en-US" altLang="en-US" sz="2800" dirty="0"/>
              <a:t>: A[0..</a:t>
            </a:r>
            <a:r>
              <a:rPr lang="en-US" altLang="en-US" sz="2800" i="1" dirty="0"/>
              <a:t>k</a:t>
            </a:r>
            <a:r>
              <a:rPr lang="en-US" altLang="en-US" sz="2800" dirty="0"/>
              <a:t>-1] of bit array.</a:t>
            </a:r>
          </a:p>
          <a:p>
            <a:pPr marL="609600" indent="-609600" eaLnBrk="1" hangingPunct="1"/>
            <a:r>
              <a:rPr lang="en-US" altLang="en-US" sz="2800" dirty="0"/>
              <a:t>INCREMENT(A)</a:t>
            </a:r>
          </a:p>
          <a:p>
            <a:pPr marL="609600" indent="-609600" eaLnBrk="1" hangingPunct="1">
              <a:spcBef>
                <a:spcPts val="1200"/>
              </a:spcBef>
              <a:buFontTx/>
              <a:buAutoNum type="arabicPeriod"/>
            </a:pPr>
            <a:r>
              <a:rPr lang="en-US" altLang="en-US" sz="2800" i="1" dirty="0"/>
              <a:t>i</a:t>
            </a:r>
            <a:r>
              <a:rPr lang="en-US" altLang="en-US" sz="2800" dirty="0">
                <a:sym typeface="Wingdings" panose="05000000000000000000" pitchFamily="2" charset="2"/>
              </a:rPr>
              <a:t>0</a:t>
            </a:r>
          </a:p>
          <a:p>
            <a:pPr marL="609600" indent="-609600" eaLnBrk="1" hangingPunct="1">
              <a:spcBef>
                <a:spcPts val="1200"/>
              </a:spcBef>
              <a:buFontTx/>
              <a:buAutoNum type="arabicPeriod"/>
            </a:pPr>
            <a:r>
              <a:rPr lang="en-US" altLang="en-US" sz="2800" b="1" dirty="0">
                <a:sym typeface="Wingdings" panose="05000000000000000000" pitchFamily="2" charset="2"/>
              </a:rPr>
              <a:t>while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i="1" dirty="0" err="1">
                <a:sym typeface="Wingdings" panose="05000000000000000000" pitchFamily="2" charset="2"/>
              </a:rPr>
              <a:t>i</a:t>
            </a:r>
            <a:r>
              <a:rPr lang="en-US" altLang="en-US" sz="2800" i="1" dirty="0">
                <a:sym typeface="Wingdings" panose="05000000000000000000" pitchFamily="2" charset="2"/>
              </a:rPr>
              <a:t> </a:t>
            </a:r>
            <a:r>
              <a:rPr lang="en-US" altLang="en-US" sz="2800" dirty="0">
                <a:sym typeface="Wingdings" panose="05000000000000000000" pitchFamily="2" charset="2"/>
              </a:rPr>
              <a:t>&lt; </a:t>
            </a:r>
            <a:r>
              <a:rPr lang="en-US" altLang="en-US" sz="2800" i="1" dirty="0">
                <a:sym typeface="Wingdings" panose="05000000000000000000" pitchFamily="2" charset="2"/>
              </a:rPr>
              <a:t>k</a:t>
            </a:r>
            <a:r>
              <a:rPr lang="en-US" altLang="en-US" sz="2800" dirty="0">
                <a:sym typeface="Wingdings" panose="05000000000000000000" pitchFamily="2" charset="2"/>
              </a:rPr>
              <a:t> and A[</a:t>
            </a:r>
            <a:r>
              <a:rPr lang="en-US" altLang="en-US" sz="2800" i="1" dirty="0" err="1">
                <a:sym typeface="Wingdings" panose="05000000000000000000" pitchFamily="2" charset="2"/>
              </a:rPr>
              <a:t>i</a:t>
            </a:r>
            <a:r>
              <a:rPr lang="en-US" altLang="en-US" sz="2800" dirty="0">
                <a:sym typeface="Wingdings" panose="05000000000000000000" pitchFamily="2" charset="2"/>
              </a:rPr>
              <a:t>] = 1</a:t>
            </a:r>
          </a:p>
          <a:p>
            <a:pPr marL="609600" indent="-609600" eaLnBrk="1" hangingPunct="1">
              <a:spcBef>
                <a:spcPts val="1200"/>
              </a:spcBef>
              <a:buFontTx/>
              <a:buAutoNum type="arabicPeriod"/>
            </a:pPr>
            <a:r>
              <a:rPr lang="en-US" altLang="en-US" sz="2800" dirty="0">
                <a:sym typeface="Wingdings" panose="05000000000000000000" pitchFamily="2" charset="2"/>
              </a:rPr>
              <a:t>       </a:t>
            </a:r>
            <a:r>
              <a:rPr lang="en-US" altLang="en-US" sz="2800" b="1" dirty="0">
                <a:sym typeface="Wingdings" panose="05000000000000000000" pitchFamily="2" charset="2"/>
              </a:rPr>
              <a:t>do</a:t>
            </a:r>
            <a:r>
              <a:rPr lang="en-US" altLang="en-US" sz="2800" dirty="0">
                <a:sym typeface="Wingdings" panose="05000000000000000000" pitchFamily="2" charset="2"/>
              </a:rPr>
              <a:t> A[</a:t>
            </a:r>
            <a:r>
              <a:rPr lang="en-US" altLang="en-US" sz="2800" i="1" dirty="0" err="1">
                <a:sym typeface="Wingdings" panose="05000000000000000000" pitchFamily="2" charset="2"/>
              </a:rPr>
              <a:t>i</a:t>
            </a:r>
            <a:r>
              <a:rPr lang="en-US" altLang="en-US" sz="2800" dirty="0">
                <a:sym typeface="Wingdings" panose="05000000000000000000" pitchFamily="2" charset="2"/>
              </a:rPr>
              <a:t>]0	(flip, reset)</a:t>
            </a:r>
          </a:p>
          <a:p>
            <a:pPr marL="609600" indent="-609600" eaLnBrk="1" hangingPunct="1">
              <a:spcBef>
                <a:spcPts val="1200"/>
              </a:spcBef>
              <a:buFontTx/>
              <a:buAutoNum type="arabicPeriod"/>
            </a:pPr>
            <a:r>
              <a:rPr lang="en-US" altLang="en-US" sz="2800" dirty="0">
                <a:sym typeface="Wingdings" panose="05000000000000000000" pitchFamily="2" charset="2"/>
              </a:rPr>
              <a:t>             </a:t>
            </a:r>
            <a:r>
              <a:rPr lang="en-US" altLang="en-US" sz="2800" i="1" dirty="0" err="1">
                <a:sym typeface="Wingdings" panose="05000000000000000000" pitchFamily="2" charset="2"/>
              </a:rPr>
              <a:t>i</a:t>
            </a:r>
            <a:r>
              <a:rPr lang="en-US" altLang="en-US" sz="2800" dirty="0" err="1">
                <a:sym typeface="Wingdings" panose="05000000000000000000" pitchFamily="2" charset="2"/>
              </a:rPr>
              <a:t></a:t>
            </a:r>
            <a:r>
              <a:rPr lang="en-US" altLang="en-US" sz="2800" i="1" dirty="0" err="1">
                <a:sym typeface="Wingdings" panose="05000000000000000000" pitchFamily="2" charset="2"/>
              </a:rPr>
              <a:t>i</a:t>
            </a:r>
            <a:r>
              <a:rPr lang="en-US" altLang="en-US" sz="2800" i="1" dirty="0">
                <a:sym typeface="Wingdings" panose="05000000000000000000" pitchFamily="2" charset="2"/>
              </a:rPr>
              <a:t> </a:t>
            </a:r>
            <a:r>
              <a:rPr lang="en-US" altLang="en-US" sz="2800" dirty="0">
                <a:sym typeface="Wingdings" panose="05000000000000000000" pitchFamily="2" charset="2"/>
              </a:rPr>
              <a:t>+ 1</a:t>
            </a:r>
          </a:p>
          <a:p>
            <a:pPr marL="609600" indent="-609600" eaLnBrk="1" hangingPunct="1">
              <a:spcBef>
                <a:spcPts val="1200"/>
              </a:spcBef>
              <a:buFontTx/>
              <a:buAutoNum type="arabicPeriod"/>
            </a:pPr>
            <a:r>
              <a:rPr lang="en-US" altLang="en-US" sz="2800" b="1" dirty="0">
                <a:sym typeface="Wingdings" panose="05000000000000000000" pitchFamily="2" charset="2"/>
              </a:rPr>
              <a:t>if 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i="1" dirty="0" err="1">
                <a:sym typeface="Wingdings" panose="05000000000000000000" pitchFamily="2" charset="2"/>
              </a:rPr>
              <a:t>i</a:t>
            </a:r>
            <a:r>
              <a:rPr lang="en-US" altLang="en-US" sz="2800" i="1" dirty="0">
                <a:sym typeface="Wingdings" panose="05000000000000000000" pitchFamily="2" charset="2"/>
              </a:rPr>
              <a:t> </a:t>
            </a:r>
            <a:r>
              <a:rPr lang="en-US" altLang="en-US" sz="2800" dirty="0">
                <a:sym typeface="Wingdings" panose="05000000000000000000" pitchFamily="2" charset="2"/>
              </a:rPr>
              <a:t>&lt; </a:t>
            </a:r>
            <a:r>
              <a:rPr lang="en-US" altLang="en-US" sz="2800" i="1" dirty="0">
                <a:sym typeface="Wingdings" panose="05000000000000000000" pitchFamily="2" charset="2"/>
              </a:rPr>
              <a:t>k</a:t>
            </a:r>
          </a:p>
          <a:p>
            <a:pPr marL="609600" indent="-609600" eaLnBrk="1" hangingPunct="1">
              <a:spcBef>
                <a:spcPts val="1200"/>
              </a:spcBef>
              <a:buFontTx/>
              <a:buAutoNum type="arabicPeriod"/>
            </a:pPr>
            <a:r>
              <a:rPr lang="en-US" altLang="en-US" sz="2800" b="1" dirty="0"/>
              <a:t>then</a:t>
            </a:r>
            <a:r>
              <a:rPr lang="en-US" altLang="en-US" sz="2800" dirty="0"/>
              <a:t> A[</a:t>
            </a:r>
            <a:r>
              <a:rPr lang="en-US" altLang="en-US" sz="2800" i="1" dirty="0" err="1"/>
              <a:t>i</a:t>
            </a:r>
            <a:r>
              <a:rPr lang="en-US" altLang="en-US" sz="2800" dirty="0"/>
              <a:t>]</a:t>
            </a:r>
            <a:r>
              <a:rPr lang="en-US" altLang="en-US" sz="2800" dirty="0">
                <a:sym typeface="Wingdings" panose="05000000000000000000" pitchFamily="2" charset="2"/>
              </a:rPr>
              <a:t>1		(flip, set)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168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Analysis of INCREMENT(A)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Cursory analysis: </a:t>
            </a:r>
          </a:p>
          <a:p>
            <a:pPr lvl="1" eaLnBrk="1" hangingPunct="1"/>
            <a:r>
              <a:rPr lang="en-US" altLang="en-US" dirty="0"/>
              <a:t>A single execution of INCREMENT takes </a:t>
            </a:r>
            <a:r>
              <a:rPr lang="en-US" altLang="en-US" i="1" dirty="0"/>
              <a:t>O</a:t>
            </a:r>
            <a:r>
              <a:rPr lang="en-US" altLang="en-US" dirty="0"/>
              <a:t>(</a:t>
            </a:r>
            <a:r>
              <a:rPr lang="en-US" altLang="en-US" i="1" dirty="0"/>
              <a:t>k</a:t>
            </a:r>
            <a:r>
              <a:rPr lang="en-US" altLang="en-US" dirty="0"/>
              <a:t>) in the worst case (when A contains all 1s)</a:t>
            </a:r>
          </a:p>
          <a:p>
            <a:pPr lvl="1" eaLnBrk="1" hangingPunct="1"/>
            <a:r>
              <a:rPr lang="en-US" altLang="en-US" dirty="0"/>
              <a:t>So a sequence of </a:t>
            </a:r>
            <a:r>
              <a:rPr lang="en-US" altLang="en-US" i="1" dirty="0"/>
              <a:t>n</a:t>
            </a:r>
            <a:r>
              <a:rPr lang="en-US" altLang="en-US" dirty="0"/>
              <a:t> executions takes </a:t>
            </a:r>
            <a:r>
              <a:rPr lang="en-US" altLang="en-US" i="1" dirty="0"/>
              <a:t>O</a:t>
            </a:r>
            <a:r>
              <a:rPr lang="en-US" altLang="en-US" dirty="0"/>
              <a:t>(</a:t>
            </a:r>
            <a:r>
              <a:rPr lang="en-US" altLang="en-US" i="1" dirty="0" err="1"/>
              <a:t>nk</a:t>
            </a:r>
            <a:r>
              <a:rPr lang="en-US" altLang="en-US" dirty="0"/>
              <a:t>) in worst case (suppose initial counter is 0). </a:t>
            </a:r>
          </a:p>
          <a:p>
            <a:pPr lvl="1" eaLnBrk="1" hangingPunct="1"/>
            <a:r>
              <a:rPr lang="en-US" altLang="en-US" dirty="0"/>
              <a:t>This bound is correct, but not tight.</a:t>
            </a:r>
          </a:p>
          <a:p>
            <a:pPr eaLnBrk="1" hangingPunct="1"/>
            <a:r>
              <a:rPr lang="en-US" altLang="en-US" dirty="0"/>
              <a:t>The tight bound is </a:t>
            </a:r>
            <a:r>
              <a:rPr lang="en-US" altLang="en-US" i="1" dirty="0"/>
              <a:t>O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for </a:t>
            </a:r>
            <a:r>
              <a:rPr lang="en-US" altLang="en-US" i="1" dirty="0"/>
              <a:t>n</a:t>
            </a:r>
            <a:r>
              <a:rPr lang="en-US" altLang="en-US" dirty="0"/>
              <a:t> executions.</a:t>
            </a:r>
          </a:p>
        </p:txBody>
      </p:sp>
    </p:spTree>
    <p:extLst>
      <p:ext uri="{BB962C8B-B14F-4D97-AF65-F5344CB8AC3E}">
        <p14:creationId xmlns:p14="http://schemas.microsoft.com/office/powerpoint/2010/main" val="2787995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Aggregate Analysis of INCREMENT(A)</a:t>
            </a:r>
          </a:p>
        </p:txBody>
      </p:sp>
      <p:pic>
        <p:nvPicPr>
          <p:cNvPr id="8196" name="Picture 4" descr="fig17-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" y="1860590"/>
            <a:ext cx="6090049" cy="4392449"/>
          </a:xfrm>
          <a:noFill/>
        </p:spPr>
      </p:pic>
      <p:sp>
        <p:nvSpPr>
          <p:cNvPr id="81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1016000"/>
            <a:ext cx="8700247" cy="45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/>
              <a:t>Observation: </a:t>
            </a:r>
            <a:r>
              <a:rPr lang="en-US" altLang="en-US" dirty="0"/>
              <a:t>The running time is determined by #flips.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dirty="0"/>
              <a:t>                              But not all bits flip each time INCREMENT is called</a:t>
            </a:r>
            <a:r>
              <a:rPr lang="en-US" altLang="en-US" sz="1600" dirty="0"/>
              <a:t>.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949700" y="2082800"/>
            <a:ext cx="4953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A[0] flips every time, total </a:t>
            </a:r>
            <a:r>
              <a:rPr lang="en-US" altLang="en-US" sz="2000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 times.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A[1] flips every other time,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2000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/2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en-US" sz="2000" dirty="0">
                <a:latin typeface="Times New Roman" panose="02020603050405020304" pitchFamily="18" charset="0"/>
              </a:rPr>
              <a:t> times.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A[2] flips every forth time,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2000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/4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en-US" sz="2000" dirty="0">
                <a:latin typeface="Times New Roman" panose="02020603050405020304" pitchFamily="18" charset="0"/>
              </a:rPr>
              <a:t> times.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….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for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= 0,1,…,</a:t>
            </a:r>
            <a:r>
              <a:rPr lang="en-US" altLang="en-US" sz="2000" i="1" dirty="0">
                <a:latin typeface="Times New Roman" panose="02020603050405020304" pitchFamily="18" charset="0"/>
              </a:rPr>
              <a:t>k</a:t>
            </a:r>
            <a:r>
              <a:rPr lang="en-US" altLang="en-US" sz="2000" dirty="0">
                <a:latin typeface="Times New Roman" panose="02020603050405020304" pitchFamily="18" charset="0"/>
              </a:rPr>
              <a:t>-1, </a:t>
            </a:r>
            <a:r>
              <a:rPr lang="en-US" altLang="en-US" sz="2400" dirty="0">
                <a:latin typeface="Times New Roman" panose="02020603050405020304" pitchFamily="18" charset="0"/>
              </a:rPr>
              <a:t>A[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</a:rPr>
              <a:t>] flips 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/2</a:t>
            </a:r>
            <a:r>
              <a:rPr lang="en-US" altLang="en-US" sz="2400" i="1" baseline="30000" dirty="0"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en-US" sz="2400" dirty="0">
                <a:latin typeface="Times New Roman" panose="02020603050405020304" pitchFamily="18" charset="0"/>
              </a:rPr>
              <a:t> times.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8" name="Text Box 6"/>
              <p:cNvSpPr txBox="1">
                <a:spLocks noChangeArrowheads="1"/>
              </p:cNvSpPr>
              <p:nvPr/>
            </p:nvSpPr>
            <p:spPr bwMode="auto">
              <a:xfrm>
                <a:off x="3933825" y="3794125"/>
                <a:ext cx="3969420" cy="1539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 dirty="0">
                    <a:latin typeface="Times New Roman" panose="02020603050405020304" pitchFamily="18" charset="0"/>
                  </a:rPr>
                  <a:t>Thus total #flips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altLang="en-US" sz="2400" i="1" baseline="-25000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en-US" sz="2400" baseline="-25000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=0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en-US" sz="2400" i="1" baseline="30000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en-US" sz="2400" baseline="30000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</m:t>
                        </m:r>
                        <m:r>
                          <m:rPr>
                            <m:nor/>
                          </m:rPr>
                          <a:rPr lang="en-US" altLang="en-US" sz="2400" i="1" dirty="0">
                            <a:latin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en-US" sz="2400" dirty="0">
                            <a:latin typeface="Times New Roman" panose="02020603050405020304" pitchFamily="18" charset="0"/>
                          </a:rPr>
                          <m:t>/2</m:t>
                        </m:r>
                        <m:r>
                          <m:rPr>
                            <m:nor/>
                          </m:rPr>
                          <a:rPr lang="en-US" altLang="en-US" sz="2400" i="1" baseline="30000" dirty="0">
                            <a:latin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en-US" sz="2400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 </m:t>
                        </m:r>
                      </m:e>
                    </m:nary>
                  </m:oMath>
                </a14:m>
                <a:endParaRPr lang="en-US" altLang="en-US" sz="2400" dirty="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ts val="1200"/>
                  </a:spcBef>
                </a:pPr>
                <a:r>
                  <a:rPr lang="en-US" alt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                          &lt; </a:t>
                </a:r>
                <a:r>
                  <a:rPr lang="en-US" altLang="en-US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altLang="en-US" sz="2400" i="1" baseline="-25000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en-US" sz="2400" baseline="-25000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=0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en-US" sz="2400" baseline="30000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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en-US" sz="2400" dirty="0">
                            <a:latin typeface="Times New Roman" panose="02020603050405020304" pitchFamily="18" charset="0"/>
                          </a:rPr>
                          <m:t>/2</m:t>
                        </m:r>
                        <m:r>
                          <m:rPr>
                            <m:nor/>
                          </m:rPr>
                          <a:rPr lang="en-US" altLang="en-US" sz="2400" i="1" baseline="30000" dirty="0">
                            <a:latin typeface="Times New Roman" panose="02020603050405020304" pitchFamily="18" charset="0"/>
                          </a:rPr>
                          <m:t>i</m:t>
                        </m:r>
                      </m:e>
                    </m:nary>
                  </m:oMath>
                </a14:m>
                <a:endParaRPr lang="en-US" altLang="en-US" sz="2400" i="1" baseline="30000" dirty="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ts val="1200"/>
                  </a:spcBef>
                </a:pPr>
                <a:r>
                  <a:rPr lang="en-US" altLang="en-US" sz="2400" i="1" baseline="30000" dirty="0">
                    <a:latin typeface="Times New Roman" panose="02020603050405020304" pitchFamily="18" charset="0"/>
                  </a:rPr>
                  <a:t>		           		</a:t>
                </a:r>
                <a:r>
                  <a:rPr lang="en-US" altLang="en-US" sz="2400" i="1" dirty="0">
                    <a:latin typeface="Times New Roman" panose="02020603050405020304" pitchFamily="18" charset="0"/>
                  </a:rPr>
                  <a:t>= </a:t>
                </a:r>
                <a:r>
                  <a:rPr lang="en-US" altLang="en-US" sz="24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2400" i="1" dirty="0">
                    <a:latin typeface="Times New Roman" panose="02020603050405020304" pitchFamily="18" charset="0"/>
                  </a:rPr>
                  <a:t>n.</a:t>
                </a:r>
                <a:r>
                  <a:rPr lang="en-US" altLang="en-US" sz="2400" i="1" baseline="30000" dirty="0">
                    <a:latin typeface="Times New Roman" panose="02020603050405020304" pitchFamily="18" charset="0"/>
                  </a:rPr>
                  <a:t>	</a:t>
                </a:r>
                <a:endParaRPr lang="en-US" altLang="en-US" sz="2400" i="1" baseline="30000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819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3825" y="3794125"/>
                <a:ext cx="3969420" cy="1539524"/>
              </a:xfrm>
              <a:prstGeom prst="rect">
                <a:avLst/>
              </a:prstGeom>
              <a:blipFill>
                <a:blip r:embed="rId3"/>
                <a:stretch>
                  <a:fillRect l="-2304" t="-3162" r="-5223" b="-245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907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Amortized Analysis of INCREMENT(A)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Thus, the worst case running time is </a:t>
            </a:r>
            <a:r>
              <a:rPr lang="en-US" altLang="en-US" i="1" dirty="0"/>
              <a:t>O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for a sequence of </a:t>
            </a:r>
            <a:r>
              <a:rPr lang="en-US" altLang="en-US" i="1" dirty="0"/>
              <a:t>n</a:t>
            </a:r>
            <a:r>
              <a:rPr lang="en-US" altLang="en-US" dirty="0"/>
              <a:t> INCREMENTs.</a:t>
            </a:r>
          </a:p>
          <a:p>
            <a:pPr eaLnBrk="1" hangingPunct="1"/>
            <a:r>
              <a:rPr lang="en-US" altLang="en-US" dirty="0"/>
              <a:t>So the amortized cost per execution is </a:t>
            </a:r>
            <a:r>
              <a:rPr lang="en-US" altLang="en-US" i="1" dirty="0"/>
              <a:t>O</a:t>
            </a:r>
            <a:r>
              <a:rPr lang="en-US" altLang="en-US" dirty="0"/>
              <a:t>(1).</a:t>
            </a:r>
          </a:p>
        </p:txBody>
      </p:sp>
    </p:spTree>
    <p:extLst>
      <p:ext uri="{BB962C8B-B14F-4D97-AF65-F5344CB8AC3E}">
        <p14:creationId xmlns:p14="http://schemas.microsoft.com/office/powerpoint/2010/main" val="1833075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Accounting Method: Binary Counter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800" dirty="0"/>
              <a:t>Let $1 represent each unit of cost (i.e., the flip of one bit).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800" dirty="0"/>
              <a:t>Charge an amortized cost of $2 to set a bit to 1.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800" dirty="0"/>
              <a:t>Whenever a bit is set, use $1 to pay the actual cost, and store another $1 on the bit as credit.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800" dirty="0"/>
              <a:t>When a bit is reset, the stored $1 pays the cost.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800" dirty="0">
                <a:solidFill>
                  <a:srgbClr val="C00000"/>
                </a:solidFill>
              </a:rPr>
              <a:t>At any point, a 1 in the counter stores $1, the number of 1’s is never negative, so is the </a:t>
            </a:r>
            <a:r>
              <a:rPr lang="en-US" altLang="en-US" sz="2800">
                <a:solidFill>
                  <a:srgbClr val="C00000"/>
                </a:solidFill>
              </a:rPr>
              <a:t>total credit.</a:t>
            </a:r>
            <a:endParaRPr lang="en-US" altLang="en-US" sz="2800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800" dirty="0"/>
              <a:t>At most one bit is set in each operation, so the amortized cost of an operation is at most $2.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800" dirty="0"/>
              <a:t>Thus, total amortized cost of </a:t>
            </a:r>
            <a:r>
              <a:rPr lang="en-US" altLang="en-US" sz="2800" i="1" dirty="0"/>
              <a:t>n</a:t>
            </a:r>
            <a:r>
              <a:rPr lang="en-US" altLang="en-US" sz="2800" dirty="0"/>
              <a:t> operations is </a:t>
            </a:r>
            <a:r>
              <a:rPr lang="en-US" altLang="en-US" sz="2800" i="1" dirty="0"/>
              <a:t>O</a:t>
            </a:r>
            <a:r>
              <a:rPr lang="en-US" altLang="en-US" sz="2800" dirty="0"/>
              <a:t>(</a:t>
            </a:r>
            <a:r>
              <a:rPr lang="en-US" altLang="en-US" sz="2800" i="1" dirty="0"/>
              <a:t>n</a:t>
            </a:r>
            <a:r>
              <a:rPr lang="en-US" altLang="en-US" sz="2800" dirty="0"/>
              <a:t>), and average is </a:t>
            </a:r>
            <a:r>
              <a:rPr lang="en-US" altLang="en-US" sz="2800" i="1" dirty="0"/>
              <a:t>O</a:t>
            </a:r>
            <a:r>
              <a:rPr lang="en-US" altLang="en-US" sz="2800" dirty="0"/>
              <a:t>(1).</a:t>
            </a:r>
          </a:p>
        </p:txBody>
      </p:sp>
    </p:spTree>
    <p:extLst>
      <p:ext uri="{BB962C8B-B14F-4D97-AF65-F5344CB8AC3E}">
        <p14:creationId xmlns:p14="http://schemas.microsoft.com/office/powerpoint/2010/main" val="121707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>
                <a:latin typeface="+mj-lt"/>
                <a:cs typeface="Times New Roman"/>
              </a:rPr>
              <a:t>How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20" dirty="0">
                <a:latin typeface="+mj-lt"/>
                <a:cs typeface="Times New Roman"/>
              </a:rPr>
              <a:t>Large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25" dirty="0">
                <a:latin typeface="+mj-lt"/>
                <a:cs typeface="Times New Roman"/>
              </a:rPr>
              <a:t>Should</a:t>
            </a:r>
            <a:r>
              <a:rPr lang="en-US" spc="5" dirty="0">
                <a:latin typeface="+mj-lt"/>
                <a:cs typeface="Times New Roman"/>
              </a:rPr>
              <a:t> </a:t>
            </a:r>
            <a:r>
              <a:rPr lang="en-US" spc="-25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 </a:t>
            </a:r>
            <a:r>
              <a:rPr lang="en-US" spc="-25" dirty="0">
                <a:latin typeface="+mj-lt"/>
                <a:cs typeface="Times New Roman"/>
              </a:rPr>
              <a:t>Hash</a:t>
            </a:r>
            <a:r>
              <a:rPr lang="en-US" spc="-20" dirty="0">
                <a:latin typeface="+mj-lt"/>
                <a:cs typeface="Times New Roman"/>
              </a:rPr>
              <a:t> Table</a:t>
            </a:r>
            <a:r>
              <a:rPr lang="en-US" spc="5" dirty="0">
                <a:latin typeface="+mj-lt"/>
                <a:cs typeface="Times New Roman"/>
              </a:rPr>
              <a:t> </a:t>
            </a:r>
            <a:r>
              <a:rPr lang="en-US" spc="-25" dirty="0">
                <a:latin typeface="+mj-lt"/>
                <a:cs typeface="Times New Roman"/>
              </a:rPr>
              <a:t>Be?</a:t>
            </a:r>
            <a:br>
              <a:rPr lang="en-US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2026F4AB-A0CB-4D1B-9CF2-90BB23741FF5}" type="datetime1">
              <a:rPr lang="en-US" spc="-10" smtClean="0"/>
              <a:t>9/20/2017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491831" y="1261255"/>
            <a:ext cx="8085053" cy="488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31869">
              <a:lnSpc>
                <a:spcPts val="3461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Goal: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Make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table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small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possible,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but large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enough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won’t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overflow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(or otherwise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become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inefficient).</a:t>
            </a:r>
            <a:endParaRPr sz="3200" dirty="0">
              <a:latin typeface="Times New Roman"/>
              <a:cs typeface="Times New Roman"/>
            </a:endParaRPr>
          </a:p>
          <a:p>
            <a:pPr marL="12739" marR="50957">
              <a:lnSpc>
                <a:spcPts val="3461"/>
              </a:lnSpc>
              <a:spcBef>
                <a:spcPts val="968"/>
              </a:spcBef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Problem: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don’t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know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proper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size 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advance?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spcBef>
                <a:spcPts val="853"/>
              </a:spcBef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Solution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Dynamic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tables.</a:t>
            </a:r>
            <a:endParaRPr sz="3200" dirty="0">
              <a:latin typeface="Times New Roman"/>
              <a:cs typeface="Times New Roman"/>
            </a:endParaRPr>
          </a:p>
          <a:p>
            <a:pPr marL="12739" marR="5096">
              <a:lnSpc>
                <a:spcPct val="89800"/>
              </a:lnSpc>
              <a:spcBef>
                <a:spcPts val="1048"/>
              </a:spcBef>
              <a:tabLst>
                <a:tab pos="1110873" algn="l"/>
              </a:tabLst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 </a:t>
            </a:r>
            <a:r>
              <a:rPr sz="3200" spc="-20" dirty="0">
                <a:latin typeface="Times New Roman"/>
                <a:cs typeface="Times New Roman"/>
              </a:rPr>
              <a:t>Whenever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table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overflows,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“grow”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it</a:t>
            </a:r>
            <a:r>
              <a:rPr sz="3200" spc="-15" dirty="0">
                <a:latin typeface="Times New Roman"/>
                <a:cs typeface="Times New Roman"/>
              </a:rPr>
              <a:t> by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allocating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(via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Courier New"/>
                <a:cs typeface="Courier New"/>
              </a:rPr>
              <a:t>mallo</a:t>
            </a:r>
            <a:r>
              <a:rPr sz="3200" b="1" spc="-20" dirty="0">
                <a:solidFill>
                  <a:srgbClr val="CC0000"/>
                </a:solidFill>
                <a:latin typeface="Courier New"/>
                <a:cs typeface="Courier New"/>
              </a:rPr>
              <a:t>c</a:t>
            </a:r>
            <a:r>
              <a:rPr sz="3200" b="1" spc="-1128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Courier New"/>
                <a:cs typeface="Courier New"/>
              </a:rPr>
              <a:t>ne</a:t>
            </a:r>
            <a:r>
              <a:rPr sz="3200" b="1" spc="-20" dirty="0">
                <a:solidFill>
                  <a:srgbClr val="CC0000"/>
                </a:solidFill>
                <a:latin typeface="Courier New"/>
                <a:cs typeface="Courier New"/>
              </a:rPr>
              <a:t>w</a:t>
            </a:r>
            <a:r>
              <a:rPr sz="3200" spc="-15" dirty="0"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new,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larger table.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Move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items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from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old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table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20" dirty="0">
                <a:latin typeface="Times New Roman"/>
                <a:cs typeface="Times New Roman"/>
              </a:rPr>
              <a:t> new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one,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free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storage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old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table.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214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Potential Method: Binary Counter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01706" y="1050826"/>
            <a:ext cx="8727141" cy="52023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Define the potential of the counter after the </a:t>
            </a:r>
            <a:r>
              <a:rPr lang="en-US" altLang="en-US" sz="2400" i="1" dirty="0" err="1"/>
              <a:t>i</a:t>
            </a:r>
            <a:r>
              <a:rPr lang="en-US" altLang="en-US" sz="2400" dirty="0" err="1"/>
              <a:t>th</a:t>
            </a:r>
            <a:r>
              <a:rPr lang="en-US" altLang="en-US" sz="2400" dirty="0"/>
              <a:t> INCREMENT is </a:t>
            </a:r>
            <a:r>
              <a:rPr lang="en-US" altLang="en-US" sz="2400" dirty="0">
                <a:sym typeface="Symbol" panose="05050102010706020507" pitchFamily="18" charset="2"/>
              </a:rPr>
              <a:t>(</a:t>
            </a:r>
            <a:r>
              <a:rPr lang="en-US" altLang="en-US" sz="2400" i="1" dirty="0"/>
              <a:t>D</a:t>
            </a:r>
            <a:r>
              <a:rPr lang="en-US" altLang="en-US" sz="2400" i="1" baseline="-25000" dirty="0"/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  <a:r>
              <a:rPr lang="en-US" altLang="en-US" sz="2400" dirty="0"/>
              <a:t> = </a:t>
            </a:r>
            <a:r>
              <a:rPr lang="en-US" altLang="en-US" sz="2400" i="1" dirty="0"/>
              <a:t>b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, the number of 1’s. clearly, </a:t>
            </a:r>
            <a:r>
              <a:rPr lang="en-US" altLang="en-US" sz="2400" dirty="0">
                <a:sym typeface="Symbol" panose="05050102010706020507" pitchFamily="18" charset="2"/>
              </a:rPr>
              <a:t>(</a:t>
            </a:r>
            <a:r>
              <a:rPr lang="en-US" altLang="en-US" sz="2400" i="1" dirty="0"/>
              <a:t>D</a:t>
            </a:r>
            <a:r>
              <a:rPr lang="en-US" altLang="en-US" sz="2400" i="1" baseline="-25000" dirty="0"/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)  0.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Let us compute amortized cost of an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Suppose the </a:t>
            </a:r>
            <a:r>
              <a:rPr lang="en-US" altLang="en-US" sz="2000" i="1" dirty="0" err="1"/>
              <a:t>i</a:t>
            </a:r>
            <a:r>
              <a:rPr lang="en-US" altLang="en-US" sz="2000" dirty="0" err="1"/>
              <a:t>th</a:t>
            </a:r>
            <a:r>
              <a:rPr lang="en-US" altLang="en-US" sz="2000" dirty="0"/>
              <a:t> operation resets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bits.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Actual cost </a:t>
            </a:r>
            <a:r>
              <a:rPr lang="en-US" altLang="en-US" sz="2000" i="1" dirty="0"/>
              <a:t>c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of the operation is at most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+1.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If </a:t>
            </a:r>
            <a:r>
              <a:rPr lang="en-US" altLang="en-US" sz="2000" i="1" dirty="0"/>
              <a:t>b</a:t>
            </a:r>
            <a:r>
              <a:rPr lang="en-US" altLang="en-US" sz="2000" i="1" baseline="-25000" dirty="0"/>
              <a:t>i </a:t>
            </a:r>
            <a:r>
              <a:rPr lang="en-US" altLang="en-US" sz="2000" i="1" dirty="0"/>
              <a:t>= </a:t>
            </a:r>
            <a:r>
              <a:rPr lang="en-US" altLang="en-US" sz="2000" dirty="0"/>
              <a:t>0</a:t>
            </a:r>
            <a:r>
              <a:rPr lang="en-US" altLang="en-US" sz="2000" i="1" dirty="0"/>
              <a:t>, </a:t>
            </a:r>
            <a:r>
              <a:rPr lang="en-US" altLang="en-US" sz="2000" dirty="0"/>
              <a:t>then</a:t>
            </a:r>
            <a:r>
              <a:rPr lang="en-US" altLang="en-US" sz="2000" i="1" dirty="0"/>
              <a:t> </a:t>
            </a:r>
            <a:r>
              <a:rPr lang="en-US" altLang="en-US" sz="2000" dirty="0"/>
              <a:t>the </a:t>
            </a:r>
            <a:r>
              <a:rPr lang="en-US" altLang="en-US" sz="2000" i="1" dirty="0" err="1"/>
              <a:t>i</a:t>
            </a:r>
            <a:r>
              <a:rPr lang="en-US" altLang="en-US" sz="2000" dirty="0" err="1"/>
              <a:t>th</a:t>
            </a:r>
            <a:r>
              <a:rPr lang="en-US" altLang="en-US" sz="2000" dirty="0"/>
              <a:t> operation resets all </a:t>
            </a:r>
            <a:r>
              <a:rPr lang="en-US" altLang="en-US" sz="2000" i="1" dirty="0"/>
              <a:t>k</a:t>
            </a:r>
            <a:r>
              <a:rPr lang="en-US" altLang="en-US" sz="2000" dirty="0"/>
              <a:t> bits, so </a:t>
            </a:r>
            <a:r>
              <a:rPr lang="en-US" altLang="en-US" sz="2000" i="1" dirty="0"/>
              <a:t>b</a:t>
            </a:r>
            <a:r>
              <a:rPr lang="en-US" altLang="en-US" sz="2000" i="1" baseline="-25000" dirty="0"/>
              <a:t>i</a:t>
            </a:r>
            <a:r>
              <a:rPr lang="en-US" altLang="en-US" sz="2000" baseline="-25000" dirty="0"/>
              <a:t>-1 </a:t>
            </a:r>
            <a:r>
              <a:rPr lang="en-US" altLang="en-US" sz="2000" dirty="0"/>
              <a:t>=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i="1" baseline="-25000" dirty="0"/>
              <a:t> </a:t>
            </a:r>
            <a:r>
              <a:rPr lang="en-US" altLang="en-US" sz="2000" dirty="0"/>
              <a:t>= </a:t>
            </a:r>
            <a:r>
              <a:rPr lang="en-US" altLang="en-US" sz="2000" i="1" dirty="0"/>
              <a:t>k</a:t>
            </a:r>
            <a:r>
              <a:rPr lang="en-US" altLang="en-US" sz="20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If </a:t>
            </a:r>
            <a:r>
              <a:rPr lang="en-US" altLang="en-US" sz="2000" i="1" dirty="0"/>
              <a:t>b</a:t>
            </a:r>
            <a:r>
              <a:rPr lang="en-US" altLang="en-US" sz="2000" i="1" baseline="-25000" dirty="0"/>
              <a:t>i </a:t>
            </a:r>
            <a:r>
              <a:rPr lang="en-US" altLang="en-US" sz="2000" i="1" dirty="0"/>
              <a:t>&gt; </a:t>
            </a:r>
            <a:r>
              <a:rPr lang="en-US" altLang="en-US" sz="2000" dirty="0"/>
              <a:t>0, then </a:t>
            </a:r>
            <a:r>
              <a:rPr lang="en-US" altLang="en-US" sz="2000" i="1" dirty="0"/>
              <a:t>b</a:t>
            </a:r>
            <a:r>
              <a:rPr lang="en-US" altLang="en-US" sz="2000" i="1" baseline="-25000" dirty="0"/>
              <a:t>i </a:t>
            </a:r>
            <a:r>
              <a:rPr lang="en-US" altLang="en-US" sz="2000" dirty="0"/>
              <a:t>= </a:t>
            </a:r>
            <a:r>
              <a:rPr lang="en-US" altLang="en-US" sz="2000" i="1" dirty="0"/>
              <a:t>b</a:t>
            </a:r>
            <a:r>
              <a:rPr lang="en-US" altLang="en-US" sz="2000" i="1" baseline="-25000" dirty="0"/>
              <a:t>i</a:t>
            </a:r>
            <a:r>
              <a:rPr lang="en-US" altLang="en-US" sz="2000" baseline="-25000" dirty="0"/>
              <a:t>-1 </a:t>
            </a:r>
            <a:r>
              <a:rPr lang="en-US" altLang="en-US" sz="2000" dirty="0"/>
              <a:t>–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i="1" baseline="-25000" dirty="0"/>
              <a:t> </a:t>
            </a:r>
            <a:r>
              <a:rPr lang="en-US" altLang="en-US" sz="2000" dirty="0"/>
              <a:t>+ 1.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In either case, </a:t>
            </a:r>
            <a:r>
              <a:rPr lang="en-US" altLang="en-US" sz="2000" i="1" dirty="0"/>
              <a:t>b</a:t>
            </a:r>
            <a:r>
              <a:rPr lang="en-US" altLang="en-US" sz="2000" i="1" baseline="-25000" dirty="0"/>
              <a:t>i </a:t>
            </a:r>
            <a:r>
              <a:rPr lang="en-US" altLang="en-US" sz="2000" dirty="0">
                <a:sym typeface="Symbol" panose="05050102010706020507" pitchFamily="18" charset="2"/>
              </a:rPr>
              <a:t> </a:t>
            </a:r>
            <a:r>
              <a:rPr lang="en-US" altLang="en-US" sz="2000" i="1" dirty="0"/>
              <a:t>b</a:t>
            </a:r>
            <a:r>
              <a:rPr lang="en-US" altLang="en-US" sz="2000" i="1" baseline="-25000" dirty="0"/>
              <a:t>i</a:t>
            </a:r>
            <a:r>
              <a:rPr lang="en-US" altLang="en-US" sz="2000" baseline="-25000" dirty="0"/>
              <a:t>-1 </a:t>
            </a:r>
            <a:r>
              <a:rPr lang="en-US" altLang="en-US" sz="2000" dirty="0"/>
              <a:t>–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i="1" baseline="-25000" dirty="0"/>
              <a:t> </a:t>
            </a:r>
            <a:r>
              <a:rPr lang="en-US" altLang="en-US" sz="2000" dirty="0"/>
              <a:t>+ 1.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So potential change is </a:t>
            </a:r>
            <a:r>
              <a:rPr lang="en-US" altLang="en-US" sz="2000" dirty="0">
                <a:sym typeface="Symbol" panose="05050102010706020507" pitchFamily="18" charset="2"/>
              </a:rPr>
              <a:t>(</a:t>
            </a:r>
            <a:r>
              <a:rPr lang="en-US" altLang="en-US" sz="2000" i="1" dirty="0"/>
              <a:t>D</a:t>
            </a:r>
            <a:r>
              <a:rPr lang="en-US" altLang="en-US" sz="2000" i="1" baseline="-25000" dirty="0"/>
              <a:t>i</a:t>
            </a:r>
            <a:r>
              <a:rPr lang="en-US" altLang="en-US" sz="2000" dirty="0">
                <a:sym typeface="Symbol" panose="05050102010706020507" pitchFamily="18" charset="2"/>
              </a:rPr>
              <a:t>) - (</a:t>
            </a:r>
            <a:r>
              <a:rPr lang="en-US" altLang="en-US" sz="2000" i="1" dirty="0"/>
              <a:t>D</a:t>
            </a:r>
            <a:r>
              <a:rPr lang="en-US" altLang="en-US" sz="2000" i="1" baseline="-25000" dirty="0"/>
              <a:t>i</a:t>
            </a:r>
            <a:r>
              <a:rPr lang="en-US" altLang="en-US" sz="2000" baseline="-25000" dirty="0"/>
              <a:t>-1</a:t>
            </a:r>
            <a:r>
              <a:rPr lang="en-US" altLang="en-US" sz="2000" dirty="0">
                <a:sym typeface="Symbol" panose="05050102010706020507" pitchFamily="18" charset="2"/>
              </a:rPr>
              <a:t>) = </a:t>
            </a:r>
            <a:r>
              <a:rPr lang="en-US" altLang="en-US" sz="2000" i="1" dirty="0"/>
              <a:t>b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- </a:t>
            </a:r>
            <a:r>
              <a:rPr lang="en-US" altLang="en-US" sz="2000" i="1" dirty="0"/>
              <a:t>b</a:t>
            </a:r>
            <a:r>
              <a:rPr lang="en-US" altLang="en-US" sz="2000" i="1" baseline="-25000" dirty="0"/>
              <a:t>i</a:t>
            </a:r>
            <a:r>
              <a:rPr lang="en-US" altLang="en-US" sz="2000" baseline="-25000" dirty="0"/>
              <a:t>-1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 </a:t>
            </a:r>
            <a:r>
              <a:rPr lang="en-US" altLang="en-US" sz="2000" i="1" dirty="0"/>
              <a:t>b</a:t>
            </a:r>
            <a:r>
              <a:rPr lang="en-US" altLang="en-US" sz="2000" i="1" baseline="-25000" dirty="0"/>
              <a:t>i</a:t>
            </a:r>
            <a:r>
              <a:rPr lang="en-US" altLang="en-US" sz="2000" baseline="-25000" dirty="0"/>
              <a:t>-1</a:t>
            </a:r>
            <a:r>
              <a:rPr lang="en-US" altLang="en-US" sz="2000" dirty="0"/>
              <a:t> –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+ 1 - </a:t>
            </a:r>
            <a:r>
              <a:rPr lang="en-US" altLang="en-US" sz="2000" i="1" dirty="0"/>
              <a:t>b</a:t>
            </a:r>
            <a:r>
              <a:rPr lang="en-US" altLang="en-US" sz="2000" i="1" baseline="-25000" dirty="0"/>
              <a:t>i</a:t>
            </a:r>
            <a:r>
              <a:rPr lang="en-US" altLang="en-US" sz="2000" baseline="-25000" dirty="0"/>
              <a:t>-1</a:t>
            </a:r>
            <a:r>
              <a:rPr lang="en-US" altLang="en-US" sz="2000" dirty="0"/>
              <a:t> = 1 –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i="1" dirty="0"/>
              <a:t> 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So amortized cost is: </a:t>
            </a:r>
            <a:r>
              <a:rPr lang="en-US" altLang="en-US" sz="2000" i="1" dirty="0"/>
              <a:t>c</a:t>
            </a:r>
            <a:r>
              <a:rPr lang="en-US" altLang="en-US" sz="2000" i="1" baseline="-25000" dirty="0"/>
              <a:t>i</a:t>
            </a:r>
            <a:r>
              <a:rPr lang="en-US" altLang="en-US" sz="2000" i="1" dirty="0">
                <a:cs typeface="Times New Roman" panose="02020603050405020304" pitchFamily="18" charset="0"/>
              </a:rPr>
              <a:t>'</a:t>
            </a:r>
            <a:r>
              <a:rPr lang="en-US" altLang="en-US" sz="2000" dirty="0">
                <a:sym typeface="Symbol" panose="05050102010706020507" pitchFamily="18" charset="2"/>
              </a:rPr>
              <a:t> = </a:t>
            </a:r>
            <a:r>
              <a:rPr lang="en-US" altLang="en-US" sz="2000" i="1" dirty="0"/>
              <a:t>c</a:t>
            </a:r>
            <a:r>
              <a:rPr lang="en-US" altLang="en-US" sz="2000" i="1" baseline="-25000" dirty="0"/>
              <a:t>i </a:t>
            </a:r>
            <a:r>
              <a:rPr lang="en-US" altLang="en-US" sz="2000" dirty="0">
                <a:sym typeface="Symbol" panose="05050102010706020507" pitchFamily="18" charset="2"/>
              </a:rPr>
              <a:t>+ (</a:t>
            </a:r>
            <a:r>
              <a:rPr lang="en-US" altLang="en-US" sz="2000" i="1" dirty="0"/>
              <a:t>D</a:t>
            </a:r>
            <a:r>
              <a:rPr lang="en-US" altLang="en-US" sz="2000" i="1" baseline="-25000" dirty="0"/>
              <a:t>i</a:t>
            </a:r>
            <a:r>
              <a:rPr lang="en-US" altLang="en-US" sz="2000" dirty="0">
                <a:sym typeface="Symbol" panose="05050102010706020507" pitchFamily="18" charset="2"/>
              </a:rPr>
              <a:t>) - (</a:t>
            </a:r>
            <a:r>
              <a:rPr lang="en-US" altLang="en-US" sz="2000" i="1" dirty="0"/>
              <a:t>D</a:t>
            </a:r>
            <a:r>
              <a:rPr lang="en-US" altLang="en-US" sz="2000" i="1" baseline="-25000" dirty="0"/>
              <a:t>i</a:t>
            </a:r>
            <a:r>
              <a:rPr lang="en-US" altLang="en-US" sz="2000" baseline="-25000" dirty="0"/>
              <a:t>-1</a:t>
            </a:r>
            <a:r>
              <a:rPr lang="en-US" altLang="en-US" sz="2000" dirty="0"/>
              <a:t>)</a:t>
            </a:r>
            <a:r>
              <a:rPr lang="en-US" altLang="en-US" sz="2000" baseline="-25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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+ 1 + 1 –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= 2.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total amortized cost of 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 operations is </a:t>
            </a:r>
            <a:r>
              <a:rPr lang="en-US" altLang="en-US" sz="2400" i="1" dirty="0">
                <a:sym typeface="Symbol" panose="05050102010706020507" pitchFamily="18" charset="2"/>
              </a:rPr>
              <a:t>O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).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Thus worst case cost is </a:t>
            </a:r>
            <a:r>
              <a:rPr lang="en-US" altLang="en-US" sz="2400" i="1" dirty="0">
                <a:sym typeface="Symbol" panose="05050102010706020507" pitchFamily="18" charset="2"/>
              </a:rPr>
              <a:t>O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2336732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5276"/>
              </a:lnSpc>
            </a:pPr>
            <a:r>
              <a:rPr spc="-25" dirty="0"/>
              <a:t>Conclusions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081CDD25-FC41-4DC7-B8AB-59D81F0B6261}" type="datetime1">
              <a:rPr lang="en-US" spc="-10" smtClean="0"/>
              <a:t>9/20/2017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484199" y="1129895"/>
            <a:ext cx="8081232" cy="4796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863" marR="15924" indent="-226124">
              <a:lnSpc>
                <a:spcPts val="3461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0" dirty="0">
                <a:latin typeface="Times New Roman"/>
                <a:cs typeface="Times New Roman"/>
              </a:rPr>
              <a:t>Amortized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costs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provide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clean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abstraction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15" dirty="0">
                <a:latin typeface="Times New Roman"/>
                <a:cs typeface="Times New Roman"/>
              </a:rPr>
              <a:t>data-structure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performance.</a:t>
            </a:r>
            <a:endParaRPr sz="3200" dirty="0">
              <a:latin typeface="Times New Roman"/>
              <a:cs typeface="Times New Roman"/>
            </a:endParaRPr>
          </a:p>
          <a:p>
            <a:pPr marL="238863" marR="5096" indent="-226124">
              <a:lnSpc>
                <a:spcPts val="3461"/>
              </a:lnSpc>
              <a:spcBef>
                <a:spcPts val="1154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dirty="0">
                <a:latin typeface="Times New Roman"/>
                <a:cs typeface="Times New Roman"/>
              </a:rPr>
              <a:t>Any of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analysis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methods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used when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amortized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analysis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called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for, </a:t>
            </a:r>
            <a:r>
              <a:rPr sz="3200" spc="-15" dirty="0">
                <a:latin typeface="Times New Roman"/>
                <a:cs typeface="Times New Roman"/>
              </a:rPr>
              <a:t>but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each method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has </a:t>
            </a:r>
            <a:r>
              <a:rPr sz="3200" spc="-20" dirty="0">
                <a:latin typeface="Times New Roman"/>
                <a:cs typeface="Times New Roman"/>
              </a:rPr>
              <a:t>some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situations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where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arguably 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simplest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 </a:t>
            </a:r>
            <a:r>
              <a:rPr sz="3200" spc="-20" dirty="0">
                <a:latin typeface="Times New Roman"/>
                <a:cs typeface="Times New Roman"/>
              </a:rPr>
              <a:t>most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precise.</a:t>
            </a:r>
            <a:endParaRPr sz="3200" dirty="0">
              <a:latin typeface="Times New Roman"/>
              <a:cs typeface="Times New Roman"/>
            </a:endParaRPr>
          </a:p>
          <a:p>
            <a:pPr marL="238863" marR="428680" indent="-226124">
              <a:lnSpc>
                <a:spcPts val="3461"/>
              </a:lnSpc>
              <a:spcBef>
                <a:spcPts val="1154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15" dirty="0">
                <a:latin typeface="Times New Roman"/>
                <a:cs typeface="Times New Roman"/>
              </a:rPr>
              <a:t>Different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schemes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may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work for </a:t>
            </a:r>
            <a:r>
              <a:rPr sz="3200" spc="-15" dirty="0">
                <a:latin typeface="Times New Roman"/>
                <a:cs typeface="Times New Roman"/>
              </a:rPr>
              <a:t>assigning amortized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costs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accounting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method,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 </a:t>
            </a:r>
            <a:r>
              <a:rPr sz="3200" spc="-15" dirty="0">
                <a:latin typeface="Times New Roman"/>
                <a:cs typeface="Times New Roman"/>
              </a:rPr>
              <a:t>potentials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potential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method,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sometimes</a:t>
            </a:r>
            <a:r>
              <a:rPr sz="3200" spc="-15" dirty="0">
                <a:latin typeface="Times New Roman"/>
                <a:cs typeface="Times New Roman"/>
              </a:rPr>
              <a:t> yielding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radically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different</a:t>
            </a:r>
            <a:r>
              <a:rPr sz="3200" dirty="0">
                <a:latin typeface="Times New Roman"/>
                <a:cs typeface="Times New Roman"/>
              </a:rPr>
              <a:t> bounds.</a:t>
            </a:r>
          </a:p>
        </p:txBody>
      </p:sp>
    </p:spTree>
    <p:extLst>
      <p:ext uri="{BB962C8B-B14F-4D97-AF65-F5344CB8AC3E}">
        <p14:creationId xmlns:p14="http://schemas.microsoft.com/office/powerpoint/2010/main" val="10802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/>
            <a:r>
              <a:rPr spc="-25" dirty="0"/>
              <a:t>Example </a:t>
            </a:r>
            <a:r>
              <a:rPr spc="-20" dirty="0"/>
              <a:t>of </a:t>
            </a:r>
            <a:r>
              <a:rPr spc="-25" dirty="0"/>
              <a:t>a </a:t>
            </a:r>
            <a:r>
              <a:rPr lang="en-US" spc="-25" dirty="0"/>
              <a:t>D</a:t>
            </a:r>
            <a:r>
              <a:rPr spc="-25" dirty="0"/>
              <a:t>ynamic</a:t>
            </a:r>
            <a:r>
              <a:rPr spc="5" dirty="0"/>
              <a:t> </a:t>
            </a:r>
            <a:r>
              <a:rPr lang="en-US" spc="-20" dirty="0"/>
              <a:t>T</a:t>
            </a:r>
            <a:r>
              <a:rPr spc="-20" dirty="0"/>
              <a:t>able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958E746A-C11B-4215-9EF9-339BC51DD0DE}" type="datetime1">
              <a:rPr lang="en-US" spc="-10" smtClean="0"/>
              <a:t>9/20/2017</a:t>
            </a:fld>
            <a:endParaRPr spc="-1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4419175" y="1893215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8947" y="18993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2535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12535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8947" y="23582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2535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8652" y="1855313"/>
            <a:ext cx="1604021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357" indent="-458617">
              <a:lnSpc>
                <a:spcPts val="3787"/>
              </a:lnSpc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7281" indent="-458617">
              <a:lnSpc>
                <a:spcPts val="3787"/>
              </a:lnSpc>
              <a:buClr>
                <a:srgbClr val="CC0000"/>
              </a:buClr>
              <a:buFont typeface="Times New Roman"/>
              <a:buAutoNum type="arabicPeriod"/>
              <a:tabLst>
                <a:tab pos="48791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42763" y="1816731"/>
            <a:ext cx="458474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7777"/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12535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25905" y="2443485"/>
            <a:ext cx="10939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overflow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745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tabLst>
                <a:tab pos="2851708" algn="l"/>
              </a:tabLst>
            </a:pPr>
            <a:r>
              <a:rPr spc="-25" dirty="0"/>
              <a:t>Example</a:t>
            </a:r>
            <a:r>
              <a:rPr lang="en-US" spc="-25" dirty="0"/>
              <a:t> </a:t>
            </a:r>
            <a:r>
              <a:rPr spc="-20" dirty="0"/>
              <a:t>of</a:t>
            </a:r>
            <a:r>
              <a:rPr spc="-5" dirty="0"/>
              <a:t> </a:t>
            </a:r>
            <a:r>
              <a:rPr spc="-25" dirty="0"/>
              <a:t>a</a:t>
            </a:r>
            <a:r>
              <a:rPr spc="-5" dirty="0"/>
              <a:t> </a:t>
            </a:r>
            <a:r>
              <a:rPr lang="en-US" spc="-25" dirty="0"/>
              <a:t>D</a:t>
            </a:r>
            <a:r>
              <a:rPr spc="-25" dirty="0"/>
              <a:t>ynamic</a:t>
            </a:r>
            <a:r>
              <a:rPr spc="5" dirty="0"/>
              <a:t> </a:t>
            </a:r>
            <a:r>
              <a:rPr lang="en-US" spc="-20" dirty="0"/>
              <a:t>T</a:t>
            </a:r>
            <a:r>
              <a:rPr spc="-20" dirty="0"/>
              <a:t>able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1052138B-33CE-4A10-98D5-627EE195C9D8}" type="datetime1">
              <a:rPr lang="en-US" spc="-10" smtClean="0"/>
              <a:t>9/20/2017</a:t>
            </a:fld>
            <a:endParaRPr spc="-10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4419175" y="1893215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2763" y="18167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2763" y="18167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88947" y="1899334"/>
            <a:ext cx="45847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872"/>
            <a:r>
              <a:rPr sz="240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88947" y="18993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2535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2535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8947" y="23582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12535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2535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30585" y="2009470"/>
            <a:ext cx="882562" cy="86044"/>
          </a:xfrm>
          <a:custGeom>
            <a:avLst/>
            <a:gdLst/>
            <a:ahLst/>
            <a:cxnLst/>
            <a:rect l="l" t="t" r="r" b="b"/>
            <a:pathLst>
              <a:path w="880110" h="85725">
                <a:moveTo>
                  <a:pt x="81392" y="28193"/>
                </a:moveTo>
                <a:lnTo>
                  <a:pt x="51519" y="2289"/>
                </a:lnTo>
                <a:lnTo>
                  <a:pt x="35486" y="396"/>
                </a:lnTo>
                <a:lnTo>
                  <a:pt x="23669" y="3998"/>
                </a:lnTo>
                <a:lnTo>
                  <a:pt x="13626" y="11243"/>
                </a:lnTo>
                <a:lnTo>
                  <a:pt x="5943" y="21996"/>
                </a:lnTo>
                <a:lnTo>
                  <a:pt x="1205" y="36121"/>
                </a:lnTo>
                <a:lnTo>
                  <a:pt x="0" y="53482"/>
                </a:lnTo>
                <a:lnTo>
                  <a:pt x="5668" y="66207"/>
                </a:lnTo>
                <a:lnTo>
                  <a:pt x="14981" y="76299"/>
                </a:lnTo>
                <a:lnTo>
                  <a:pt x="27127" y="82947"/>
                </a:lnTo>
                <a:lnTo>
                  <a:pt x="41299" y="85343"/>
                </a:lnTo>
                <a:lnTo>
                  <a:pt x="41299" y="28193"/>
                </a:lnTo>
                <a:lnTo>
                  <a:pt x="81392" y="28193"/>
                </a:lnTo>
                <a:close/>
              </a:path>
              <a:path w="880110" h="85725">
                <a:moveTo>
                  <a:pt x="83946" y="41202"/>
                </a:moveTo>
                <a:lnTo>
                  <a:pt x="81392" y="28193"/>
                </a:lnTo>
                <a:lnTo>
                  <a:pt x="41299" y="28193"/>
                </a:lnTo>
                <a:lnTo>
                  <a:pt x="41299" y="57149"/>
                </a:lnTo>
                <a:lnTo>
                  <a:pt x="80985" y="57149"/>
                </a:lnTo>
                <a:lnTo>
                  <a:pt x="81642" y="55878"/>
                </a:lnTo>
                <a:lnTo>
                  <a:pt x="83946" y="41202"/>
                </a:lnTo>
                <a:close/>
              </a:path>
              <a:path w="880110" h="85725">
                <a:moveTo>
                  <a:pt x="80985" y="57149"/>
                </a:moveTo>
                <a:lnTo>
                  <a:pt x="41299" y="57149"/>
                </a:lnTo>
                <a:lnTo>
                  <a:pt x="41299" y="85343"/>
                </a:lnTo>
                <a:lnTo>
                  <a:pt x="53060" y="83704"/>
                </a:lnTo>
                <a:lnTo>
                  <a:pt x="65430" y="77820"/>
                </a:lnTo>
                <a:lnTo>
                  <a:pt x="75214" y="68314"/>
                </a:lnTo>
                <a:lnTo>
                  <a:pt x="80985" y="57149"/>
                </a:lnTo>
                <a:close/>
              </a:path>
              <a:path w="880110" h="85725">
                <a:moveTo>
                  <a:pt x="83946" y="57149"/>
                </a:moveTo>
                <a:lnTo>
                  <a:pt x="83946" y="41202"/>
                </a:lnTo>
                <a:lnTo>
                  <a:pt x="81642" y="55878"/>
                </a:lnTo>
                <a:lnTo>
                  <a:pt x="80985" y="57149"/>
                </a:lnTo>
                <a:lnTo>
                  <a:pt x="83946" y="57149"/>
                </a:lnTo>
                <a:close/>
              </a:path>
              <a:path w="880110" h="85725">
                <a:moveTo>
                  <a:pt x="822349" y="42671"/>
                </a:moveTo>
                <a:lnTo>
                  <a:pt x="812524" y="28193"/>
                </a:lnTo>
                <a:lnTo>
                  <a:pt x="81392" y="28193"/>
                </a:lnTo>
                <a:lnTo>
                  <a:pt x="83946" y="41202"/>
                </a:lnTo>
                <a:lnTo>
                  <a:pt x="83946" y="57149"/>
                </a:lnTo>
                <a:lnTo>
                  <a:pt x="812524" y="57149"/>
                </a:lnTo>
                <a:lnTo>
                  <a:pt x="822349" y="42671"/>
                </a:lnTo>
                <a:close/>
              </a:path>
              <a:path w="880110" h="85725">
                <a:moveTo>
                  <a:pt x="879499" y="42671"/>
                </a:moveTo>
                <a:lnTo>
                  <a:pt x="793393" y="0"/>
                </a:lnTo>
                <a:lnTo>
                  <a:pt x="812524" y="28193"/>
                </a:lnTo>
                <a:lnTo>
                  <a:pt x="822349" y="28193"/>
                </a:lnTo>
                <a:lnTo>
                  <a:pt x="822349" y="70994"/>
                </a:lnTo>
                <a:lnTo>
                  <a:pt x="879499" y="42671"/>
                </a:lnTo>
                <a:close/>
              </a:path>
              <a:path w="880110" h="85725">
                <a:moveTo>
                  <a:pt x="822349" y="70994"/>
                </a:moveTo>
                <a:lnTo>
                  <a:pt x="822349" y="57149"/>
                </a:lnTo>
                <a:lnTo>
                  <a:pt x="812524" y="57149"/>
                </a:lnTo>
                <a:lnTo>
                  <a:pt x="793393" y="85343"/>
                </a:lnTo>
                <a:lnTo>
                  <a:pt x="822349" y="70994"/>
                </a:lnTo>
                <a:close/>
              </a:path>
              <a:path w="880110" h="85725">
                <a:moveTo>
                  <a:pt x="822349" y="42671"/>
                </a:moveTo>
                <a:lnTo>
                  <a:pt x="822349" y="28193"/>
                </a:lnTo>
                <a:lnTo>
                  <a:pt x="812524" y="28193"/>
                </a:lnTo>
                <a:lnTo>
                  <a:pt x="822349" y="42671"/>
                </a:lnTo>
                <a:close/>
              </a:path>
              <a:path w="880110" h="85725">
                <a:moveTo>
                  <a:pt x="822349" y="57149"/>
                </a:moveTo>
                <a:lnTo>
                  <a:pt x="822349" y="42671"/>
                </a:lnTo>
                <a:lnTo>
                  <a:pt x="812524" y="57149"/>
                </a:lnTo>
                <a:lnTo>
                  <a:pt x="822349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8652" y="1855313"/>
            <a:ext cx="1604021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357" indent="-458617">
              <a:lnSpc>
                <a:spcPts val="3787"/>
              </a:lnSpc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7281" indent="-458617">
              <a:lnSpc>
                <a:spcPts val="3787"/>
              </a:lnSpc>
              <a:buClr>
                <a:srgbClr val="CC0000"/>
              </a:buClr>
              <a:buFont typeface="Times New Roman"/>
              <a:buAutoNum type="arabicPeriod"/>
              <a:tabLst>
                <a:tab pos="48791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52624" y="1905042"/>
            <a:ext cx="1782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25906" y="2443485"/>
            <a:ext cx="10939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overflow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29740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tabLst>
                <a:tab pos="2851708" algn="l"/>
              </a:tabLst>
            </a:pPr>
            <a:r>
              <a:rPr spc="-25" dirty="0"/>
              <a:t>Example</a:t>
            </a:r>
            <a:r>
              <a:rPr lang="en-US" spc="-25" dirty="0"/>
              <a:t> </a:t>
            </a:r>
            <a:r>
              <a:rPr spc="-20" dirty="0"/>
              <a:t>of</a:t>
            </a:r>
            <a:r>
              <a:rPr spc="-5" dirty="0"/>
              <a:t> </a:t>
            </a:r>
            <a:r>
              <a:rPr spc="-25" dirty="0"/>
              <a:t>a</a:t>
            </a:r>
            <a:r>
              <a:rPr spc="-5" dirty="0"/>
              <a:t> </a:t>
            </a:r>
            <a:r>
              <a:rPr lang="en-US" spc="-25" dirty="0"/>
              <a:t>D</a:t>
            </a:r>
            <a:r>
              <a:rPr spc="-25" dirty="0"/>
              <a:t>ynamic</a:t>
            </a:r>
            <a:r>
              <a:rPr spc="5" dirty="0"/>
              <a:t> </a:t>
            </a:r>
            <a:r>
              <a:rPr lang="en-US" spc="-20" dirty="0"/>
              <a:t>T</a:t>
            </a:r>
            <a:r>
              <a:rPr spc="-20" dirty="0"/>
              <a:t>able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9D2E1D27-BD49-40F1-B6D1-1C624FE94382}" type="datetime1">
              <a:rPr lang="en-US" spc="-10" smtClean="0"/>
              <a:t>9/20/2017</a:t>
            </a:fld>
            <a:endParaRPr spc="-10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4419175" y="1893215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2763" y="18167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2763" y="18167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88947" y="1899334"/>
            <a:ext cx="45847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872"/>
            <a:r>
              <a:rPr sz="240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88947" y="18993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2535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2535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8652" y="1855313"/>
            <a:ext cx="1604021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357" indent="-458617">
              <a:lnSpc>
                <a:spcPts val="3787"/>
              </a:lnSpc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7281" indent="-458617">
              <a:lnSpc>
                <a:spcPts val="3787"/>
              </a:lnSpc>
              <a:buClr>
                <a:srgbClr val="CC0000"/>
              </a:buClr>
              <a:buFont typeface="Times New Roman"/>
              <a:buAutoNum type="arabicPeriod"/>
              <a:tabLst>
                <a:tab pos="48791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52624" y="1905042"/>
            <a:ext cx="1782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88947" y="23582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12535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12535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12535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52624" y="2363942"/>
            <a:ext cx="1782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397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/>
            <a:r>
              <a:rPr spc="-25" dirty="0"/>
              <a:t>Example </a:t>
            </a:r>
            <a:r>
              <a:rPr spc="-20" dirty="0"/>
              <a:t>of </a:t>
            </a:r>
            <a:r>
              <a:rPr spc="-25" dirty="0"/>
              <a:t>a </a:t>
            </a:r>
            <a:r>
              <a:rPr lang="en-US" spc="-25" dirty="0"/>
              <a:t>D</a:t>
            </a:r>
            <a:r>
              <a:rPr spc="-25" dirty="0"/>
              <a:t>ynamic</a:t>
            </a:r>
            <a:r>
              <a:rPr spc="5" dirty="0"/>
              <a:t> </a:t>
            </a:r>
            <a:r>
              <a:rPr lang="en-US" spc="-20" dirty="0"/>
              <a:t>T</a:t>
            </a:r>
            <a:r>
              <a:rPr spc="-20" dirty="0"/>
              <a:t>able</a:t>
            </a:r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B5072C8F-12A4-42D9-BAF7-58DCFD6B26B3}" type="datetime1">
              <a:rPr lang="en-US" spc="-10" smtClean="0"/>
              <a:t>9/20/2017</a:t>
            </a:fld>
            <a:endParaRPr spc="-10" dirty="0"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4419175" y="1893215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2763" y="18167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2763" y="18167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88947" y="1899334"/>
            <a:ext cx="45847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872"/>
            <a:r>
              <a:rPr sz="240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88947" y="18993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2535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2535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52624" y="1905042"/>
            <a:ext cx="1782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58718" y="190545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82306" y="2281751"/>
            <a:ext cx="458474" cy="6374"/>
          </a:xfrm>
          <a:custGeom>
            <a:avLst/>
            <a:gdLst/>
            <a:ahLst/>
            <a:cxnLst/>
            <a:rect l="l" t="t" r="r" b="b"/>
            <a:pathLst>
              <a:path w="457200" h="6350">
                <a:moveTo>
                  <a:pt x="0" y="0"/>
                </a:moveTo>
                <a:lnTo>
                  <a:pt x="0" y="6095"/>
                </a:lnTo>
                <a:lnTo>
                  <a:pt x="457200" y="6095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82306" y="182896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58718" y="23582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82306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58718" y="281101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82306" y="27345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82306" y="27345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58718" y="326303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82306" y="3186547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82306" y="3186547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82306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82306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82306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82306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488947" y="2358234"/>
            <a:ext cx="45847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872"/>
            <a:r>
              <a:rPr sz="240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88947" y="23582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12535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12535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38652" y="1855313"/>
            <a:ext cx="1604021" cy="144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357" indent="-458617">
              <a:lnSpc>
                <a:spcPts val="3787"/>
              </a:lnSpc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7281" indent="-458617">
              <a:lnSpc>
                <a:spcPts val="3722"/>
              </a:lnSpc>
              <a:buClr>
                <a:srgbClr val="CC0000"/>
              </a:buClr>
              <a:buFont typeface="Times New Roman"/>
              <a:buAutoNum type="arabicPeriod"/>
              <a:tabLst>
                <a:tab pos="48791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7281" indent="-458617">
              <a:lnSpc>
                <a:spcPts val="3787"/>
              </a:lnSpc>
              <a:buClr>
                <a:srgbClr val="CC0000"/>
              </a:buClr>
              <a:buFont typeface="Times New Roman"/>
              <a:buAutoNum type="arabicPeriod"/>
              <a:tabLst>
                <a:tab pos="48791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52624" y="2363942"/>
            <a:ext cx="1782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97206" y="2911562"/>
            <a:ext cx="10939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overflow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183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/>
            <a:r>
              <a:rPr spc="-25" dirty="0"/>
              <a:t>Example </a:t>
            </a:r>
            <a:r>
              <a:rPr spc="-20" dirty="0"/>
              <a:t>of </a:t>
            </a:r>
            <a:r>
              <a:rPr spc="-25" dirty="0"/>
              <a:t>a </a:t>
            </a:r>
            <a:r>
              <a:rPr lang="en-US" spc="-25" dirty="0"/>
              <a:t>D</a:t>
            </a:r>
            <a:r>
              <a:rPr spc="-25" dirty="0"/>
              <a:t>ynamic</a:t>
            </a:r>
            <a:r>
              <a:rPr spc="5" dirty="0"/>
              <a:t> </a:t>
            </a:r>
            <a:r>
              <a:rPr lang="en-US" spc="-20" dirty="0"/>
              <a:t>T</a:t>
            </a:r>
            <a:r>
              <a:rPr spc="-20" dirty="0"/>
              <a:t>able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C1CD0497-36EB-4548-8F31-D81B07C5B917}" type="datetime1">
              <a:rPr lang="en-US" spc="-10" smtClean="0"/>
              <a:t>9/20/2017</a:t>
            </a:fld>
            <a:endParaRPr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4419175" y="1893215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2763" y="18167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2763" y="18167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8947" y="18993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2535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2535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8718" y="190545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82306" y="2281751"/>
            <a:ext cx="458474" cy="6374"/>
          </a:xfrm>
          <a:custGeom>
            <a:avLst/>
            <a:gdLst/>
            <a:ahLst/>
            <a:cxnLst/>
            <a:rect l="l" t="t" r="r" b="b"/>
            <a:pathLst>
              <a:path w="457200" h="6350">
                <a:moveTo>
                  <a:pt x="0" y="0"/>
                </a:moveTo>
                <a:lnTo>
                  <a:pt x="0" y="6095"/>
                </a:lnTo>
                <a:lnTo>
                  <a:pt x="457200" y="6095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82306" y="1828969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8947" y="23582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12535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12535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58718" y="235823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82306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58718" y="281101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82306" y="27345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82306" y="273453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58718" y="326303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82306" y="3186547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82306" y="3186547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82306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82306" y="22817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82306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82306" y="182285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00356" y="2468369"/>
            <a:ext cx="882562" cy="86044"/>
          </a:xfrm>
          <a:custGeom>
            <a:avLst/>
            <a:gdLst/>
            <a:ahLst/>
            <a:cxnLst/>
            <a:rect l="l" t="t" r="r" b="b"/>
            <a:pathLst>
              <a:path w="880110" h="85725">
                <a:moveTo>
                  <a:pt x="81392" y="28193"/>
                </a:moveTo>
                <a:lnTo>
                  <a:pt x="51519" y="2289"/>
                </a:lnTo>
                <a:lnTo>
                  <a:pt x="35486" y="396"/>
                </a:lnTo>
                <a:lnTo>
                  <a:pt x="23669" y="3998"/>
                </a:lnTo>
                <a:lnTo>
                  <a:pt x="13626" y="11243"/>
                </a:lnTo>
                <a:lnTo>
                  <a:pt x="5943" y="21996"/>
                </a:lnTo>
                <a:lnTo>
                  <a:pt x="1205" y="36121"/>
                </a:lnTo>
                <a:lnTo>
                  <a:pt x="0" y="53482"/>
                </a:lnTo>
                <a:lnTo>
                  <a:pt x="5668" y="66207"/>
                </a:lnTo>
                <a:lnTo>
                  <a:pt x="14981" y="76299"/>
                </a:lnTo>
                <a:lnTo>
                  <a:pt x="27127" y="82947"/>
                </a:lnTo>
                <a:lnTo>
                  <a:pt x="41299" y="85343"/>
                </a:lnTo>
                <a:lnTo>
                  <a:pt x="41299" y="28193"/>
                </a:lnTo>
                <a:lnTo>
                  <a:pt x="81392" y="28193"/>
                </a:lnTo>
                <a:close/>
              </a:path>
              <a:path w="880110" h="85725">
                <a:moveTo>
                  <a:pt x="83946" y="41202"/>
                </a:moveTo>
                <a:lnTo>
                  <a:pt x="81392" y="28193"/>
                </a:lnTo>
                <a:lnTo>
                  <a:pt x="41299" y="28193"/>
                </a:lnTo>
                <a:lnTo>
                  <a:pt x="41299" y="57149"/>
                </a:lnTo>
                <a:lnTo>
                  <a:pt x="80985" y="57149"/>
                </a:lnTo>
                <a:lnTo>
                  <a:pt x="81642" y="55878"/>
                </a:lnTo>
                <a:lnTo>
                  <a:pt x="83946" y="41202"/>
                </a:lnTo>
                <a:close/>
              </a:path>
              <a:path w="880110" h="85725">
                <a:moveTo>
                  <a:pt x="80985" y="57149"/>
                </a:moveTo>
                <a:lnTo>
                  <a:pt x="41299" y="57149"/>
                </a:lnTo>
                <a:lnTo>
                  <a:pt x="41299" y="85343"/>
                </a:lnTo>
                <a:lnTo>
                  <a:pt x="53060" y="83704"/>
                </a:lnTo>
                <a:lnTo>
                  <a:pt x="65430" y="77820"/>
                </a:lnTo>
                <a:lnTo>
                  <a:pt x="75214" y="68314"/>
                </a:lnTo>
                <a:lnTo>
                  <a:pt x="80985" y="57149"/>
                </a:lnTo>
                <a:close/>
              </a:path>
              <a:path w="880110" h="85725">
                <a:moveTo>
                  <a:pt x="83946" y="57149"/>
                </a:moveTo>
                <a:lnTo>
                  <a:pt x="83946" y="41202"/>
                </a:lnTo>
                <a:lnTo>
                  <a:pt x="81642" y="55878"/>
                </a:lnTo>
                <a:lnTo>
                  <a:pt x="80985" y="57149"/>
                </a:lnTo>
                <a:lnTo>
                  <a:pt x="83946" y="57149"/>
                </a:lnTo>
                <a:close/>
              </a:path>
              <a:path w="880110" h="85725">
                <a:moveTo>
                  <a:pt x="822349" y="42671"/>
                </a:moveTo>
                <a:lnTo>
                  <a:pt x="812524" y="28193"/>
                </a:lnTo>
                <a:lnTo>
                  <a:pt x="81392" y="28193"/>
                </a:lnTo>
                <a:lnTo>
                  <a:pt x="83946" y="41202"/>
                </a:lnTo>
                <a:lnTo>
                  <a:pt x="83946" y="57149"/>
                </a:lnTo>
                <a:lnTo>
                  <a:pt x="812524" y="57149"/>
                </a:lnTo>
                <a:lnTo>
                  <a:pt x="822349" y="42671"/>
                </a:lnTo>
                <a:close/>
              </a:path>
              <a:path w="880110" h="85725">
                <a:moveTo>
                  <a:pt x="879499" y="42671"/>
                </a:moveTo>
                <a:lnTo>
                  <a:pt x="793392" y="0"/>
                </a:lnTo>
                <a:lnTo>
                  <a:pt x="812524" y="28193"/>
                </a:lnTo>
                <a:lnTo>
                  <a:pt x="822349" y="28193"/>
                </a:lnTo>
                <a:lnTo>
                  <a:pt x="822349" y="70993"/>
                </a:lnTo>
                <a:lnTo>
                  <a:pt x="879499" y="42671"/>
                </a:lnTo>
                <a:close/>
              </a:path>
              <a:path w="880110" h="85725">
                <a:moveTo>
                  <a:pt x="822349" y="70993"/>
                </a:moveTo>
                <a:lnTo>
                  <a:pt x="822349" y="57149"/>
                </a:lnTo>
                <a:lnTo>
                  <a:pt x="812524" y="57149"/>
                </a:lnTo>
                <a:lnTo>
                  <a:pt x="793392" y="85343"/>
                </a:lnTo>
                <a:lnTo>
                  <a:pt x="822349" y="70993"/>
                </a:lnTo>
                <a:close/>
              </a:path>
              <a:path w="880110" h="85725">
                <a:moveTo>
                  <a:pt x="822349" y="42671"/>
                </a:moveTo>
                <a:lnTo>
                  <a:pt x="822349" y="28193"/>
                </a:lnTo>
                <a:lnTo>
                  <a:pt x="812524" y="28193"/>
                </a:lnTo>
                <a:lnTo>
                  <a:pt x="822349" y="42671"/>
                </a:lnTo>
                <a:close/>
              </a:path>
              <a:path w="880110" h="85725">
                <a:moveTo>
                  <a:pt x="822349" y="57149"/>
                </a:moveTo>
                <a:lnTo>
                  <a:pt x="822349" y="42671"/>
                </a:lnTo>
                <a:lnTo>
                  <a:pt x="812524" y="57149"/>
                </a:lnTo>
                <a:lnTo>
                  <a:pt x="822349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00356" y="2009470"/>
            <a:ext cx="882562" cy="86044"/>
          </a:xfrm>
          <a:custGeom>
            <a:avLst/>
            <a:gdLst/>
            <a:ahLst/>
            <a:cxnLst/>
            <a:rect l="l" t="t" r="r" b="b"/>
            <a:pathLst>
              <a:path w="880110" h="85725">
                <a:moveTo>
                  <a:pt x="81392" y="28193"/>
                </a:moveTo>
                <a:lnTo>
                  <a:pt x="51519" y="2289"/>
                </a:lnTo>
                <a:lnTo>
                  <a:pt x="35486" y="396"/>
                </a:lnTo>
                <a:lnTo>
                  <a:pt x="23669" y="3998"/>
                </a:lnTo>
                <a:lnTo>
                  <a:pt x="13626" y="11243"/>
                </a:lnTo>
                <a:lnTo>
                  <a:pt x="5943" y="21996"/>
                </a:lnTo>
                <a:lnTo>
                  <a:pt x="1205" y="36121"/>
                </a:lnTo>
                <a:lnTo>
                  <a:pt x="0" y="53482"/>
                </a:lnTo>
                <a:lnTo>
                  <a:pt x="5668" y="66207"/>
                </a:lnTo>
                <a:lnTo>
                  <a:pt x="14981" y="76299"/>
                </a:lnTo>
                <a:lnTo>
                  <a:pt x="27127" y="82947"/>
                </a:lnTo>
                <a:lnTo>
                  <a:pt x="41299" y="85343"/>
                </a:lnTo>
                <a:lnTo>
                  <a:pt x="41299" y="28193"/>
                </a:lnTo>
                <a:lnTo>
                  <a:pt x="81392" y="28193"/>
                </a:lnTo>
                <a:close/>
              </a:path>
              <a:path w="880110" h="85725">
                <a:moveTo>
                  <a:pt x="83946" y="41202"/>
                </a:moveTo>
                <a:lnTo>
                  <a:pt x="81392" y="28193"/>
                </a:lnTo>
                <a:lnTo>
                  <a:pt x="41299" y="28193"/>
                </a:lnTo>
                <a:lnTo>
                  <a:pt x="41299" y="57149"/>
                </a:lnTo>
                <a:lnTo>
                  <a:pt x="80985" y="57149"/>
                </a:lnTo>
                <a:lnTo>
                  <a:pt x="81642" y="55878"/>
                </a:lnTo>
                <a:lnTo>
                  <a:pt x="83946" y="41202"/>
                </a:lnTo>
                <a:close/>
              </a:path>
              <a:path w="880110" h="85725">
                <a:moveTo>
                  <a:pt x="80985" y="57149"/>
                </a:moveTo>
                <a:lnTo>
                  <a:pt x="41299" y="57149"/>
                </a:lnTo>
                <a:lnTo>
                  <a:pt x="41299" y="85343"/>
                </a:lnTo>
                <a:lnTo>
                  <a:pt x="53060" y="83704"/>
                </a:lnTo>
                <a:lnTo>
                  <a:pt x="65430" y="77820"/>
                </a:lnTo>
                <a:lnTo>
                  <a:pt x="75214" y="68314"/>
                </a:lnTo>
                <a:lnTo>
                  <a:pt x="80985" y="57149"/>
                </a:lnTo>
                <a:close/>
              </a:path>
              <a:path w="880110" h="85725">
                <a:moveTo>
                  <a:pt x="83946" y="57149"/>
                </a:moveTo>
                <a:lnTo>
                  <a:pt x="83946" y="41202"/>
                </a:lnTo>
                <a:lnTo>
                  <a:pt x="81642" y="55878"/>
                </a:lnTo>
                <a:lnTo>
                  <a:pt x="80985" y="57149"/>
                </a:lnTo>
                <a:lnTo>
                  <a:pt x="83946" y="57149"/>
                </a:lnTo>
                <a:close/>
              </a:path>
              <a:path w="880110" h="85725">
                <a:moveTo>
                  <a:pt x="822349" y="42671"/>
                </a:moveTo>
                <a:lnTo>
                  <a:pt x="812524" y="28193"/>
                </a:lnTo>
                <a:lnTo>
                  <a:pt x="81392" y="28193"/>
                </a:lnTo>
                <a:lnTo>
                  <a:pt x="83946" y="41202"/>
                </a:lnTo>
                <a:lnTo>
                  <a:pt x="83946" y="57149"/>
                </a:lnTo>
                <a:lnTo>
                  <a:pt x="812524" y="57149"/>
                </a:lnTo>
                <a:lnTo>
                  <a:pt x="822349" y="42671"/>
                </a:lnTo>
                <a:close/>
              </a:path>
              <a:path w="880110" h="85725">
                <a:moveTo>
                  <a:pt x="879499" y="42671"/>
                </a:moveTo>
                <a:lnTo>
                  <a:pt x="793392" y="0"/>
                </a:lnTo>
                <a:lnTo>
                  <a:pt x="812524" y="28193"/>
                </a:lnTo>
                <a:lnTo>
                  <a:pt x="822349" y="28193"/>
                </a:lnTo>
                <a:lnTo>
                  <a:pt x="822349" y="70993"/>
                </a:lnTo>
                <a:lnTo>
                  <a:pt x="879499" y="42671"/>
                </a:lnTo>
                <a:close/>
              </a:path>
              <a:path w="880110" h="85725">
                <a:moveTo>
                  <a:pt x="822349" y="70993"/>
                </a:moveTo>
                <a:lnTo>
                  <a:pt x="822349" y="57149"/>
                </a:lnTo>
                <a:lnTo>
                  <a:pt x="812524" y="57149"/>
                </a:lnTo>
                <a:lnTo>
                  <a:pt x="793392" y="85343"/>
                </a:lnTo>
                <a:lnTo>
                  <a:pt x="822349" y="70993"/>
                </a:lnTo>
                <a:close/>
              </a:path>
              <a:path w="880110" h="85725">
                <a:moveTo>
                  <a:pt x="822349" y="42671"/>
                </a:moveTo>
                <a:lnTo>
                  <a:pt x="822349" y="28193"/>
                </a:lnTo>
                <a:lnTo>
                  <a:pt x="812524" y="28193"/>
                </a:lnTo>
                <a:lnTo>
                  <a:pt x="822349" y="42671"/>
                </a:lnTo>
                <a:close/>
              </a:path>
              <a:path w="880110" h="85725">
                <a:moveTo>
                  <a:pt x="822349" y="57149"/>
                </a:moveTo>
                <a:lnTo>
                  <a:pt x="822349" y="42671"/>
                </a:lnTo>
                <a:lnTo>
                  <a:pt x="812524" y="57149"/>
                </a:lnTo>
                <a:lnTo>
                  <a:pt x="822349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38652" y="1855313"/>
            <a:ext cx="1604021" cy="144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357" indent="-458617">
              <a:lnSpc>
                <a:spcPts val="3787"/>
              </a:lnSpc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7281" indent="-458617">
              <a:lnSpc>
                <a:spcPts val="3722"/>
              </a:lnSpc>
              <a:buClr>
                <a:srgbClr val="CC0000"/>
              </a:buClr>
              <a:buFont typeface="Times New Roman"/>
              <a:buAutoNum type="arabicPeriod"/>
              <a:tabLst>
                <a:tab pos="48791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7281" indent="-458617">
              <a:lnSpc>
                <a:spcPts val="3787"/>
              </a:lnSpc>
              <a:buClr>
                <a:srgbClr val="CC0000"/>
              </a:buClr>
              <a:buFont typeface="Times New Roman"/>
              <a:buAutoNum type="arabicPeriod"/>
              <a:tabLst>
                <a:tab pos="48791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97206" y="1905043"/>
            <a:ext cx="1703993" cy="1377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96" algn="r"/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R="5096" algn="r">
              <a:spcBef>
                <a:spcPts val="722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39">
              <a:spcBef>
                <a:spcPts val="1419"/>
              </a:spcBef>
            </a:pPr>
            <a:r>
              <a:rPr sz="24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overflow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1659453"/>
      </p:ext>
    </p:extLst>
  </p:cSld>
  <p:clrMapOvr>
    <a:masterClrMapping/>
  </p:clrMapOvr>
  <p:transition spd="slow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3_itu_presentation_template">
  <a:themeElements>
    <a:clrScheme name="ITU Presentation">
      <a:dk1>
        <a:srgbClr val="212121"/>
      </a:dk1>
      <a:lt1>
        <a:sysClr val="window" lastClr="FFFFFF"/>
      </a:lt1>
      <a:dk2>
        <a:srgbClr val="00481E"/>
      </a:dk2>
      <a:lt2>
        <a:srgbClr val="E4EFDB"/>
      </a:lt2>
      <a:accent1>
        <a:srgbClr val="808080"/>
      </a:accent1>
      <a:accent2>
        <a:srgbClr val="5B9266"/>
      </a:accent2>
      <a:accent3>
        <a:srgbClr val="59A131"/>
      </a:accent3>
      <a:accent4>
        <a:srgbClr val="A5D028"/>
      </a:accent4>
      <a:accent5>
        <a:srgbClr val="F5C040"/>
      </a:accent5>
      <a:accent6>
        <a:srgbClr val="808080"/>
      </a:accent6>
      <a:hlink>
        <a:srgbClr val="FF7819"/>
      </a:hlink>
      <a:folHlink>
        <a:srgbClr val="DD4216"/>
      </a:folHlink>
    </a:clrScheme>
    <a:fontScheme name="3_itu_presentation_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</a:spPr>
      <a:bodyPr wrap="square" lIns="0" tIns="0" rIns="0" bIns="0" rtlCol="0"/>
      <a:lstStyle>
        <a:defPPr>
          <a:defRPr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11397">
          <a:defRPr sz="2200" dirty="0" smtClean="0">
            <a:solidFill>
              <a:srgbClr val="CCCCFF"/>
            </a:solidFill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itu_presentation_template.potx</Template>
  <TotalTime>35607</TotalTime>
  <Words>2758</Words>
  <Application>Microsoft Office PowerPoint</Application>
  <PresentationFormat>On-screen Show (4:3)</PresentationFormat>
  <Paragraphs>537</Paragraphs>
  <Slides>41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MS Mincho</vt:lpstr>
      <vt:lpstr>ＭＳ Ｐゴシック</vt:lpstr>
      <vt:lpstr>Arial</vt:lpstr>
      <vt:lpstr>Calibri</vt:lpstr>
      <vt:lpstr>Cambria Math</vt:lpstr>
      <vt:lpstr>Courier New</vt:lpstr>
      <vt:lpstr>Symbol</vt:lpstr>
      <vt:lpstr>Times New Roman</vt:lpstr>
      <vt:lpstr>Wingdings</vt:lpstr>
      <vt:lpstr>3_itu_presentation_template</vt:lpstr>
      <vt:lpstr>CSC 680  Advanced Computer Algorithms</vt:lpstr>
      <vt:lpstr>Agenda</vt:lpstr>
      <vt:lpstr>Amortized Analysis</vt:lpstr>
      <vt:lpstr>How Large Should a Hash Table Be? </vt:lpstr>
      <vt:lpstr>Example of a Dynamic Table</vt:lpstr>
      <vt:lpstr>Example of a Dynamic Table</vt:lpstr>
      <vt:lpstr>Example of a Dynamic Table</vt:lpstr>
      <vt:lpstr>Example of a Dynamic Table</vt:lpstr>
      <vt:lpstr>Example of a Dynamic Table</vt:lpstr>
      <vt:lpstr>Example of a Dynamic Table</vt:lpstr>
      <vt:lpstr>Example of a Dynamic Table</vt:lpstr>
      <vt:lpstr>Example of a Dynamic Table</vt:lpstr>
      <vt:lpstr>Example of a Dynamic Table</vt:lpstr>
      <vt:lpstr>Example of a Dynamic Table</vt:lpstr>
      <vt:lpstr>Example of a Dynamic Table</vt:lpstr>
      <vt:lpstr>Worst-Case Analysis</vt:lpstr>
      <vt:lpstr>Tighter Analysis</vt:lpstr>
      <vt:lpstr>Tighter Analysis</vt:lpstr>
      <vt:lpstr>Tighter Analysis (cont’d) </vt:lpstr>
      <vt:lpstr>Amortized Analysis</vt:lpstr>
      <vt:lpstr>Types of Amortized Analyses </vt:lpstr>
      <vt:lpstr>Accounting Method</vt:lpstr>
      <vt:lpstr>Accounting Analysis of Dynamic Tables </vt:lpstr>
      <vt:lpstr>Accounting Analysis (cont’d) </vt:lpstr>
      <vt:lpstr>Potential Method</vt:lpstr>
      <vt:lpstr>Understanding Potentials</vt:lpstr>
      <vt:lpstr>Amortized Costs Bound True Costs </vt:lpstr>
      <vt:lpstr>Potential Analysis of Table Doubling </vt:lpstr>
      <vt:lpstr>Calculation of Amortized Costs </vt:lpstr>
      <vt:lpstr>Calculation</vt:lpstr>
      <vt:lpstr>Example for Amortized Analysis</vt:lpstr>
      <vt:lpstr>Aggregate Analysis: Stack Operation </vt:lpstr>
      <vt:lpstr>Accounting Method: Stack Operation</vt:lpstr>
      <vt:lpstr>Potential Method: Stack Operation</vt:lpstr>
      <vt:lpstr>Example: Increasing a Binary Counter</vt:lpstr>
      <vt:lpstr>Analysis of INCREMENT(A)</vt:lpstr>
      <vt:lpstr>Aggregate Analysis of INCREMENT(A)</vt:lpstr>
      <vt:lpstr>Amortized Analysis of INCREMENT(A)</vt:lpstr>
      <vt:lpstr>Accounting Method: Binary Counter</vt:lpstr>
      <vt:lpstr>Potential Method: Binary Counter</vt:lpstr>
      <vt:lpstr>Conclusions</vt:lpstr>
    </vt:vector>
  </TitlesOfParts>
  <Company>International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Orientation Presentation</dc:title>
  <dc:creator>Barbara Hecker</dc:creator>
  <cp:lastModifiedBy>Richard Sun</cp:lastModifiedBy>
  <cp:revision>1009</cp:revision>
  <dcterms:created xsi:type="dcterms:W3CDTF">2013-05-07T23:48:43Z</dcterms:created>
  <dcterms:modified xsi:type="dcterms:W3CDTF">2017-09-21T05:10:07Z</dcterms:modified>
</cp:coreProperties>
</file>