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46"/>
  </p:notesMasterIdLst>
  <p:handoutMasterIdLst>
    <p:handoutMasterId r:id="rId47"/>
  </p:handoutMasterIdLst>
  <p:sldIdLst>
    <p:sldId id="256" r:id="rId2"/>
    <p:sldId id="966" r:id="rId3"/>
    <p:sldId id="1303" r:id="rId4"/>
    <p:sldId id="1305" r:id="rId5"/>
    <p:sldId id="1306" r:id="rId6"/>
    <p:sldId id="1321" r:id="rId7"/>
    <p:sldId id="1308" r:id="rId8"/>
    <p:sldId id="1311" r:id="rId9"/>
    <p:sldId id="1312" r:id="rId10"/>
    <p:sldId id="1313" r:id="rId11"/>
    <p:sldId id="1314" r:id="rId12"/>
    <p:sldId id="1315" r:id="rId13"/>
    <p:sldId id="1316" r:id="rId14"/>
    <p:sldId id="1317" r:id="rId15"/>
    <p:sldId id="1318" r:id="rId16"/>
    <p:sldId id="1322" r:id="rId17"/>
    <p:sldId id="1319" r:id="rId18"/>
    <p:sldId id="1323" r:id="rId19"/>
    <p:sldId id="1320" r:id="rId20"/>
    <p:sldId id="1278" r:id="rId21"/>
    <p:sldId id="1279" r:id="rId22"/>
    <p:sldId id="1280" r:id="rId23"/>
    <p:sldId id="1281" r:id="rId24"/>
    <p:sldId id="1282" r:id="rId25"/>
    <p:sldId id="1283" r:id="rId26"/>
    <p:sldId id="1284" r:id="rId27"/>
    <p:sldId id="1285" r:id="rId28"/>
    <p:sldId id="1286" r:id="rId29"/>
    <p:sldId id="1287" r:id="rId30"/>
    <p:sldId id="1288" r:id="rId31"/>
    <p:sldId id="1289" r:id="rId32"/>
    <p:sldId id="1290" r:id="rId33"/>
    <p:sldId id="1291" r:id="rId34"/>
    <p:sldId id="1292" r:id="rId35"/>
    <p:sldId id="1293" r:id="rId36"/>
    <p:sldId id="1294" r:id="rId37"/>
    <p:sldId id="1295" r:id="rId38"/>
    <p:sldId id="1296" r:id="rId39"/>
    <p:sldId id="1297" r:id="rId40"/>
    <p:sldId id="1298" r:id="rId41"/>
    <p:sldId id="1299" r:id="rId42"/>
    <p:sldId id="1300" r:id="rId43"/>
    <p:sldId id="1301" r:id="rId44"/>
    <p:sldId id="1302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B5"/>
    <a:srgbClr val="00A8B0"/>
    <a:srgbClr val="008F96"/>
    <a:srgbClr val="00C2CC"/>
    <a:srgbClr val="00939A"/>
    <a:srgbClr val="FAE0A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91489" autoAdjust="0"/>
  </p:normalViewPr>
  <p:slideViewPr>
    <p:cSldViewPr snapToGrid="0" snapToObjects="1">
      <p:cViewPr varScale="1">
        <p:scale>
          <a:sx n="52" d="100"/>
          <a:sy n="52" d="100"/>
        </p:scale>
        <p:origin x="6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66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002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84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479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691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5279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20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404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371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79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710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876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127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866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515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679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258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27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719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294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00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3685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534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856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810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747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153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4369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603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669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1870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238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626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14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37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823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dirty="0">
                <a:solidFill>
                  <a:srgbClr val="008A87"/>
                </a:solidFill>
                <a:latin typeface="Times New Roman"/>
                <a:cs typeface="Times New Roman"/>
              </a:rPr>
              <a:t>V – s = V – </a:t>
            </a:r>
            <a:r>
              <a:rPr lang="en-US" sz="1200" i="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lang="en-US" sz="1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lang="en-US" sz="1200" i="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i="0" dirty="0"/>
          </a:p>
        </p:txBody>
      </p:sp>
    </p:spTree>
    <p:extLst>
      <p:ext uri="{BB962C8B-B14F-4D97-AF65-F5344CB8AC3E}">
        <p14:creationId xmlns:p14="http://schemas.microsoft.com/office/powerpoint/2010/main" val="47365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078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76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DD606-AB8C-4FD6-B1F8-F6A03FA1F2E3}" type="datetime1">
              <a:rPr lang="en-US" smtClean="0"/>
              <a:t>8/4/2018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40ED-7EBD-4E8D-BBFC-4486E2C4116D}" type="datetime1">
              <a:rPr lang="en-US" altLang="en-US" smtClean="0"/>
              <a:t>8/4/2018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36D8C0-1F1E-40B8-A089-7B98EE5A7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1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0A4C0-85E3-4E2C-8285-B3C30AA917CC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49203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A9780239-B699-45AE-B7C5-DD70B44CC673}" type="datetime1">
              <a:rPr lang="en-US" spc="-10" smtClean="0"/>
              <a:t>8/4/2018</a:t>
            </a:fld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54154" y="6550927"/>
            <a:ext cx="548895" cy="2039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L17.</a:t>
            </a:r>
            <a:fld id="{81D60167-4931-47E6-BA6A-407CBD079E47}" type="slidenum">
              <a:rPr lang="en-US" spc="-10" smtClean="0"/>
              <a:pPr marL="12739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7642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148418"/>
            <a:ext cx="8726394" cy="663833"/>
          </a:xfrm>
        </p:spPr>
        <p:txBody>
          <a:bodyPr wrap="none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89142"/>
            <a:ext cx="8727141" cy="5202337"/>
          </a:xfrm>
          <a:noFill/>
        </p:spPr>
        <p:txBody>
          <a:bodyPr>
            <a:normAutofit/>
          </a:bodyPr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8EDAB-8CEB-4715-9A58-FDCD7603E1EB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371513"/>
            <a:ext cx="4212996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41719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CSC-680</a:t>
            </a:r>
            <a:r>
              <a:rPr lang="en-US" baseline="0" dirty="0">
                <a:solidFill>
                  <a:srgbClr val="00B050"/>
                </a:solidFill>
              </a:rPr>
              <a:t> Advanced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5010AA84-0370-42DE-8251-229A279A37EF}" type="datetime1">
              <a:rPr lang="en-US" spc="-10" smtClean="0"/>
              <a:t>8/4/2018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152120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057900" y="5541169"/>
            <a:ext cx="1600201" cy="191841"/>
          </a:xfrm>
          <a:prstGeom prst="rect">
            <a:avLst/>
          </a:prstGeom>
          <a:ln w="3175">
            <a:miter lim="400000"/>
          </a:ln>
        </p:spPr>
        <p:txBody>
          <a:bodyPr lIns="34290" tIns="34290" rIns="34290" bIns="34290">
            <a:spAutoFit/>
          </a:bodyPr>
          <a:lstStyle>
            <a:lvl1pPr algn="r"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731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77080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239000" y="6629400"/>
            <a:ext cx="189388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B1DF6B-D3B9-427D-B9D7-083A3B36A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EF919-0CA7-4567-A7C9-062B5C59A33F}" type="datetime1">
              <a:rPr lang="en-US" altLang="en-US" smtClean="0"/>
              <a:t>8/4/2018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024F07-5C07-4A12-9E5A-E42A20DC5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07088-FECE-47E0-A754-9051789E6C83}" type="datetime1">
              <a:rPr lang="en-US" altLang="en-US" smtClean="0"/>
              <a:t>8/4/2018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AADDED-43C7-4228-A33B-042D3FA4E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5F8F8B-2455-4737-8066-E8FE9F2FFF36}" type="datetime1">
              <a:rPr lang="en-US" smtClean="0"/>
              <a:t>8/4/2018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17.png"/><Relationship Id="rId5" Type="http://schemas.openxmlformats.org/officeDocument/2006/relationships/image" Target="../media/image48.png"/><Relationship Id="rId15" Type="http://schemas.openxmlformats.org/officeDocument/2006/relationships/image" Target="../media/image13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13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15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1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3" Type="http://schemas.openxmlformats.org/officeDocument/2006/relationships/image" Target="../media/image6.png"/><Relationship Id="rId21" Type="http://schemas.openxmlformats.org/officeDocument/2006/relationships/image" Target="../media/image12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2" Type="http://schemas.openxmlformats.org/officeDocument/2006/relationships/image" Target="../media/image83.png"/><Relationship Id="rId16" Type="http://schemas.openxmlformats.org/officeDocument/2006/relationships/image" Target="../media/image96.png"/><Relationship Id="rId20" Type="http://schemas.openxmlformats.org/officeDocument/2006/relationships/image" Target="../media/image99.png"/><Relationship Id="rId29" Type="http://schemas.openxmlformats.org/officeDocument/2006/relationships/image" Target="../media/image105.png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4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10" Type="http://schemas.openxmlformats.org/officeDocument/2006/relationships/image" Target="../media/image90.png"/><Relationship Id="rId19" Type="http://schemas.openxmlformats.org/officeDocument/2006/relationships/image" Target="../media/image11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3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65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45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3.png"/><Relationship Id="rId3" Type="http://schemas.openxmlformats.org/officeDocument/2006/relationships/image" Target="../media/image147.png"/><Relationship Id="rId21" Type="http://schemas.openxmlformats.org/officeDocument/2006/relationships/image" Target="../media/image16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43.png"/><Relationship Id="rId2" Type="http://schemas.openxmlformats.org/officeDocument/2006/relationships/image" Target="../media/image146.png"/><Relationship Id="rId16" Type="http://schemas.openxmlformats.org/officeDocument/2006/relationships/image" Target="../media/image159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8.png"/><Relationship Id="rId10" Type="http://schemas.openxmlformats.org/officeDocument/2006/relationships/image" Target="../media/image154.png"/><Relationship Id="rId19" Type="http://schemas.openxmlformats.org/officeDocument/2006/relationships/image" Target="../media/image14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666351"/>
            <a:ext cx="6235848" cy="95216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  Maximum Flow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sz="2800" b="1" dirty="0">
                <a:ea typeface="ＭＳ Ｐゴシック" charset="0"/>
                <a:cs typeface="ＭＳ Ｐゴシック" charset="0"/>
              </a:rPr>
              <a:t>CSC 680 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Into the Sink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371-D2DC-42D4-88AF-ED9A070C901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98702" y="4553845"/>
            <a:ext cx="2765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3619" algn="l"/>
              </a:tabLst>
            </a:pP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5568" y="4553845"/>
            <a:ext cx="17087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4"/>
          <p:cNvSpPr/>
          <p:nvPr/>
        </p:nvSpPr>
        <p:spPr>
          <a:xfrm>
            <a:off x="1844334" y="2702233"/>
            <a:ext cx="798192" cy="79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/>
          <p:cNvSpPr/>
          <p:nvPr/>
        </p:nvSpPr>
        <p:spPr>
          <a:xfrm>
            <a:off x="2031478" y="2756358"/>
            <a:ext cx="486295" cy="702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/>
          <p:cNvSpPr/>
          <p:nvPr/>
        </p:nvSpPr>
        <p:spPr>
          <a:xfrm>
            <a:off x="1824062" y="2682241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"/>
          <p:cNvSpPr/>
          <p:nvPr/>
        </p:nvSpPr>
        <p:spPr>
          <a:xfrm>
            <a:off x="1824062" y="2682241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 txBox="1"/>
          <p:nvPr/>
        </p:nvSpPr>
        <p:spPr>
          <a:xfrm>
            <a:off x="2074836" y="2735928"/>
            <a:ext cx="18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7" name="object 9"/>
          <p:cNvSpPr/>
          <p:nvPr/>
        </p:nvSpPr>
        <p:spPr>
          <a:xfrm>
            <a:off x="3698076" y="1825251"/>
            <a:ext cx="798180" cy="798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/>
          <p:cNvSpPr/>
          <p:nvPr/>
        </p:nvSpPr>
        <p:spPr>
          <a:xfrm>
            <a:off x="3678262" y="1805941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"/>
          <p:cNvSpPr/>
          <p:nvPr/>
        </p:nvSpPr>
        <p:spPr>
          <a:xfrm>
            <a:off x="3678262" y="1805941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/>
          <p:cNvSpPr/>
          <p:nvPr/>
        </p:nvSpPr>
        <p:spPr>
          <a:xfrm>
            <a:off x="5551836" y="1825251"/>
            <a:ext cx="798163" cy="7981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"/>
          <p:cNvSpPr/>
          <p:nvPr/>
        </p:nvSpPr>
        <p:spPr>
          <a:xfrm>
            <a:off x="5535294" y="1705473"/>
            <a:ext cx="293306" cy="292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4"/>
          <p:cNvSpPr/>
          <p:nvPr/>
        </p:nvSpPr>
        <p:spPr>
          <a:xfrm>
            <a:off x="5532462" y="1805941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5"/>
          <p:cNvSpPr/>
          <p:nvPr/>
        </p:nvSpPr>
        <p:spPr>
          <a:xfrm>
            <a:off x="5532462" y="1805941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6"/>
          <p:cNvSpPr/>
          <p:nvPr/>
        </p:nvSpPr>
        <p:spPr>
          <a:xfrm>
            <a:off x="7405579" y="2702233"/>
            <a:ext cx="798163" cy="7981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7"/>
          <p:cNvSpPr/>
          <p:nvPr/>
        </p:nvSpPr>
        <p:spPr>
          <a:xfrm>
            <a:off x="7621790" y="3112021"/>
            <a:ext cx="432269" cy="346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8"/>
          <p:cNvSpPr/>
          <p:nvPr/>
        </p:nvSpPr>
        <p:spPr>
          <a:xfrm>
            <a:off x="7938235" y="2756358"/>
            <a:ext cx="115824" cy="1755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9"/>
          <p:cNvSpPr/>
          <p:nvPr/>
        </p:nvSpPr>
        <p:spPr>
          <a:xfrm>
            <a:off x="7386675" y="2682241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0"/>
          <p:cNvSpPr/>
          <p:nvPr/>
        </p:nvSpPr>
        <p:spPr>
          <a:xfrm>
            <a:off x="7386675" y="2682241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1"/>
          <p:cNvSpPr txBox="1"/>
          <p:nvPr/>
        </p:nvSpPr>
        <p:spPr>
          <a:xfrm>
            <a:off x="7660067" y="2735928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22"/>
          <p:cNvSpPr/>
          <p:nvPr/>
        </p:nvSpPr>
        <p:spPr>
          <a:xfrm>
            <a:off x="3698076" y="3579232"/>
            <a:ext cx="798180" cy="794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3"/>
          <p:cNvSpPr/>
          <p:nvPr/>
        </p:nvSpPr>
        <p:spPr>
          <a:xfrm>
            <a:off x="3678262" y="35585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4"/>
          <p:cNvSpPr/>
          <p:nvPr/>
        </p:nvSpPr>
        <p:spPr>
          <a:xfrm>
            <a:off x="3678262" y="35585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5"/>
          <p:cNvSpPr/>
          <p:nvPr/>
        </p:nvSpPr>
        <p:spPr>
          <a:xfrm>
            <a:off x="5551836" y="3579232"/>
            <a:ext cx="798163" cy="794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6"/>
          <p:cNvSpPr/>
          <p:nvPr/>
        </p:nvSpPr>
        <p:spPr>
          <a:xfrm>
            <a:off x="5535294" y="3558553"/>
            <a:ext cx="336892" cy="2956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7"/>
          <p:cNvSpPr/>
          <p:nvPr/>
        </p:nvSpPr>
        <p:spPr>
          <a:xfrm>
            <a:off x="5532462" y="35585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8"/>
          <p:cNvSpPr/>
          <p:nvPr/>
        </p:nvSpPr>
        <p:spPr>
          <a:xfrm>
            <a:off x="5532462" y="35585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9"/>
          <p:cNvSpPr/>
          <p:nvPr/>
        </p:nvSpPr>
        <p:spPr>
          <a:xfrm>
            <a:off x="2403499" y="2158429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5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0"/>
          <p:cNvSpPr/>
          <p:nvPr/>
        </p:nvSpPr>
        <p:spPr>
          <a:xfrm>
            <a:off x="3582415" y="2145615"/>
            <a:ext cx="95846" cy="766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1"/>
          <p:cNvSpPr/>
          <p:nvPr/>
        </p:nvSpPr>
        <p:spPr>
          <a:xfrm>
            <a:off x="4017987" y="2513978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2"/>
          <p:cNvSpPr/>
          <p:nvPr/>
        </p:nvSpPr>
        <p:spPr>
          <a:xfrm>
            <a:off x="3975124" y="248539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3"/>
          <p:cNvSpPr/>
          <p:nvPr/>
        </p:nvSpPr>
        <p:spPr>
          <a:xfrm>
            <a:off x="5476233" y="1999567"/>
            <a:ext cx="85725" cy="857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4"/>
          <p:cNvSpPr/>
          <p:nvPr/>
        </p:nvSpPr>
        <p:spPr>
          <a:xfrm>
            <a:off x="4278667" y="2385378"/>
            <a:ext cx="1353820" cy="1254125"/>
          </a:xfrm>
          <a:custGeom>
            <a:avLst/>
            <a:gdLst/>
            <a:ahLst/>
            <a:cxnLst/>
            <a:rect l="l" t="t" r="r" b="b"/>
            <a:pathLst>
              <a:path w="1353820" h="1254125">
                <a:moveTo>
                  <a:pt x="1353807" y="0"/>
                </a:moveTo>
                <a:lnTo>
                  <a:pt x="0" y="1253756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5"/>
          <p:cNvSpPr/>
          <p:nvPr/>
        </p:nvSpPr>
        <p:spPr>
          <a:xfrm>
            <a:off x="4257699" y="3568865"/>
            <a:ext cx="92075" cy="90170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92024" y="62903"/>
                </a:moveTo>
                <a:lnTo>
                  <a:pt x="41935" y="50863"/>
                </a:lnTo>
                <a:lnTo>
                  <a:pt x="33769" y="0"/>
                </a:lnTo>
                <a:lnTo>
                  <a:pt x="0" y="89700"/>
                </a:lnTo>
                <a:lnTo>
                  <a:pt x="92024" y="6290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6"/>
          <p:cNvSpPr/>
          <p:nvPr/>
        </p:nvSpPr>
        <p:spPr>
          <a:xfrm>
            <a:off x="4357712" y="3898278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/>
          <p:nvPr/>
        </p:nvSpPr>
        <p:spPr>
          <a:xfrm>
            <a:off x="5446737" y="3855416"/>
            <a:ext cx="85725" cy="857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8"/>
          <p:cNvSpPr/>
          <p:nvPr/>
        </p:nvSpPr>
        <p:spPr>
          <a:xfrm>
            <a:off x="6211912" y="2145666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5">
                <a:moveTo>
                  <a:pt x="0" y="0"/>
                </a:moveTo>
                <a:lnTo>
                  <a:pt x="1249197" y="623823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9"/>
          <p:cNvSpPr/>
          <p:nvPr/>
        </p:nvSpPr>
        <p:spPr>
          <a:xfrm>
            <a:off x="7390840" y="2705608"/>
            <a:ext cx="95846" cy="766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0"/>
          <p:cNvSpPr/>
          <p:nvPr/>
        </p:nvSpPr>
        <p:spPr>
          <a:xfrm>
            <a:off x="6211912" y="3274454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1"/>
          <p:cNvSpPr/>
          <p:nvPr/>
        </p:nvSpPr>
        <p:spPr>
          <a:xfrm>
            <a:off x="7390840" y="3261640"/>
            <a:ext cx="95846" cy="766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2"/>
          <p:cNvSpPr/>
          <p:nvPr/>
        </p:nvSpPr>
        <p:spPr>
          <a:xfrm>
            <a:off x="5615129" y="2486445"/>
            <a:ext cx="141605" cy="110109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3"/>
          <p:cNvSpPr/>
          <p:nvPr/>
        </p:nvSpPr>
        <p:spPr>
          <a:xfrm>
            <a:off x="5672949" y="2463191"/>
            <a:ext cx="85090" cy="95250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2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44"/>
          <p:cNvSpPr/>
          <p:nvPr/>
        </p:nvSpPr>
        <p:spPr>
          <a:xfrm>
            <a:off x="2377414" y="3282722"/>
            <a:ext cx="1275080" cy="645160"/>
          </a:xfrm>
          <a:custGeom>
            <a:avLst/>
            <a:gdLst/>
            <a:ahLst/>
            <a:cxnLst/>
            <a:rect l="l" t="t" r="r" b="b"/>
            <a:pathLst>
              <a:path w="1275079" h="645160">
                <a:moveTo>
                  <a:pt x="1274787" y="636917"/>
                </a:moveTo>
                <a:lnTo>
                  <a:pt x="1274254" y="637019"/>
                </a:lnTo>
                <a:lnTo>
                  <a:pt x="1234750" y="641997"/>
                </a:lnTo>
                <a:lnTo>
                  <a:pt x="1193560" y="644557"/>
                </a:lnTo>
                <a:lnTo>
                  <a:pt x="1150846" y="644774"/>
                </a:lnTo>
                <a:lnTo>
                  <a:pt x="1106774" y="642721"/>
                </a:lnTo>
                <a:lnTo>
                  <a:pt x="1061505" y="638474"/>
                </a:lnTo>
                <a:lnTo>
                  <a:pt x="1015204" y="632106"/>
                </a:lnTo>
                <a:lnTo>
                  <a:pt x="968035" y="623692"/>
                </a:lnTo>
                <a:lnTo>
                  <a:pt x="920160" y="613306"/>
                </a:lnTo>
                <a:lnTo>
                  <a:pt x="871743" y="601022"/>
                </a:lnTo>
                <a:lnTo>
                  <a:pt x="822949" y="586914"/>
                </a:lnTo>
                <a:lnTo>
                  <a:pt x="773939" y="571058"/>
                </a:lnTo>
                <a:lnTo>
                  <a:pt x="724878" y="553526"/>
                </a:lnTo>
                <a:lnTo>
                  <a:pt x="675930" y="534394"/>
                </a:lnTo>
                <a:lnTo>
                  <a:pt x="627257" y="513736"/>
                </a:lnTo>
                <a:lnTo>
                  <a:pt x="579024" y="491625"/>
                </a:lnTo>
                <a:lnTo>
                  <a:pt x="531393" y="468137"/>
                </a:lnTo>
                <a:lnTo>
                  <a:pt x="484529" y="443345"/>
                </a:lnTo>
                <a:lnTo>
                  <a:pt x="438595" y="417324"/>
                </a:lnTo>
                <a:lnTo>
                  <a:pt x="393754" y="390148"/>
                </a:lnTo>
                <a:lnTo>
                  <a:pt x="350170" y="361891"/>
                </a:lnTo>
                <a:lnTo>
                  <a:pt x="308007" y="332628"/>
                </a:lnTo>
                <a:lnTo>
                  <a:pt x="267427" y="302433"/>
                </a:lnTo>
                <a:lnTo>
                  <a:pt x="228595" y="271380"/>
                </a:lnTo>
                <a:lnTo>
                  <a:pt x="191674" y="239544"/>
                </a:lnTo>
                <a:lnTo>
                  <a:pt x="156827" y="206998"/>
                </a:lnTo>
                <a:lnTo>
                  <a:pt x="124219" y="173818"/>
                </a:lnTo>
                <a:lnTo>
                  <a:pt x="94012" y="140076"/>
                </a:lnTo>
                <a:lnTo>
                  <a:pt x="66370" y="105849"/>
                </a:lnTo>
                <a:lnTo>
                  <a:pt x="41456" y="71209"/>
                </a:lnTo>
                <a:lnTo>
                  <a:pt x="19435" y="36231"/>
                </a:lnTo>
                <a:lnTo>
                  <a:pt x="469" y="990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5"/>
          <p:cNvSpPr/>
          <p:nvPr/>
        </p:nvSpPr>
        <p:spPr>
          <a:xfrm>
            <a:off x="3587927" y="3888461"/>
            <a:ext cx="92316" cy="841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46"/>
          <p:cNvSpPr txBox="1"/>
          <p:nvPr/>
        </p:nvSpPr>
        <p:spPr>
          <a:xfrm>
            <a:off x="6855801" y="2092706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47"/>
          <p:cNvSpPr txBox="1"/>
          <p:nvPr/>
        </p:nvSpPr>
        <p:spPr>
          <a:xfrm>
            <a:off x="2664802" y="1732433"/>
            <a:ext cx="285178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2910">
              <a:lnSpc>
                <a:spcPts val="2865"/>
              </a:lnSpc>
              <a:spcBef>
                <a:spcPts val="100"/>
              </a:spcBef>
              <a:tabLst>
                <a:tab pos="2085339" algn="l"/>
                <a:tab pos="2838450" algn="l"/>
              </a:tabLst>
            </a:pPr>
            <a:r>
              <a:rPr sz="2400" u="heavy" dirty="0">
                <a:solidFill>
                  <a:srgbClr val="008683"/>
                </a:solidFill>
                <a:uFill>
                  <a:solidFill>
                    <a:srgbClr val="010202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heavy" spc="-5" dirty="0">
                <a:solidFill>
                  <a:srgbClr val="008683"/>
                </a:solidFill>
                <a:uFill>
                  <a:solidFill>
                    <a:srgbClr val="010202"/>
                  </a:solidFill>
                </a:uFill>
                <a:latin typeface="Times New Roman"/>
                <a:cs typeface="Times New Roman"/>
              </a:rPr>
              <a:t>2:2	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7" name="object 48"/>
          <p:cNvSpPr/>
          <p:nvPr/>
        </p:nvSpPr>
        <p:spPr>
          <a:xfrm>
            <a:off x="4642192" y="2725420"/>
            <a:ext cx="356870" cy="346710"/>
          </a:xfrm>
          <a:custGeom>
            <a:avLst/>
            <a:gdLst/>
            <a:ahLst/>
            <a:cxnLst/>
            <a:rect l="l" t="t" r="r" b="b"/>
            <a:pathLst>
              <a:path w="356870" h="346710">
                <a:moveTo>
                  <a:pt x="182067" y="294805"/>
                </a:moveTo>
                <a:lnTo>
                  <a:pt x="178358" y="290753"/>
                </a:lnTo>
                <a:lnTo>
                  <a:pt x="171462" y="296824"/>
                </a:lnTo>
                <a:lnTo>
                  <a:pt x="166408" y="300316"/>
                </a:lnTo>
                <a:lnTo>
                  <a:pt x="159969" y="302158"/>
                </a:lnTo>
                <a:lnTo>
                  <a:pt x="157060" y="301917"/>
                </a:lnTo>
                <a:lnTo>
                  <a:pt x="151904" y="299085"/>
                </a:lnTo>
                <a:lnTo>
                  <a:pt x="146773" y="294195"/>
                </a:lnTo>
                <a:lnTo>
                  <a:pt x="23901" y="160286"/>
                </a:lnTo>
                <a:lnTo>
                  <a:pt x="20269" y="163626"/>
                </a:lnTo>
                <a:lnTo>
                  <a:pt x="0" y="214490"/>
                </a:lnTo>
                <a:lnTo>
                  <a:pt x="4737" y="216344"/>
                </a:lnTo>
                <a:lnTo>
                  <a:pt x="7505" y="209626"/>
                </a:lnTo>
                <a:lnTo>
                  <a:pt x="10248" y="205028"/>
                </a:lnTo>
                <a:lnTo>
                  <a:pt x="14858" y="200799"/>
                </a:lnTo>
                <a:lnTo>
                  <a:pt x="16992" y="199847"/>
                </a:lnTo>
                <a:lnTo>
                  <a:pt x="21729" y="199542"/>
                </a:lnTo>
                <a:lnTo>
                  <a:pt x="24244" y="200406"/>
                </a:lnTo>
                <a:lnTo>
                  <a:pt x="129120" y="311480"/>
                </a:lnTo>
                <a:lnTo>
                  <a:pt x="135331" y="322300"/>
                </a:lnTo>
                <a:lnTo>
                  <a:pt x="135331" y="337682"/>
                </a:lnTo>
                <a:lnTo>
                  <a:pt x="182067" y="294805"/>
                </a:lnTo>
                <a:close/>
              </a:path>
              <a:path w="356870" h="346710">
                <a:moveTo>
                  <a:pt x="135331" y="337682"/>
                </a:moveTo>
                <a:lnTo>
                  <a:pt x="135331" y="322300"/>
                </a:lnTo>
                <a:lnTo>
                  <a:pt x="135229" y="325031"/>
                </a:lnTo>
                <a:lnTo>
                  <a:pt x="133083" y="330923"/>
                </a:lnTo>
                <a:lnTo>
                  <a:pt x="129095" y="335686"/>
                </a:lnTo>
                <a:lnTo>
                  <a:pt x="122212" y="342277"/>
                </a:lnTo>
                <a:lnTo>
                  <a:pt x="125920" y="346316"/>
                </a:lnTo>
                <a:lnTo>
                  <a:pt x="135331" y="337682"/>
                </a:lnTo>
                <a:close/>
              </a:path>
              <a:path w="356870" h="346710">
                <a:moveTo>
                  <a:pt x="173913" y="145364"/>
                </a:moveTo>
                <a:lnTo>
                  <a:pt x="172465" y="141427"/>
                </a:lnTo>
                <a:lnTo>
                  <a:pt x="166319" y="134721"/>
                </a:lnTo>
                <a:lnTo>
                  <a:pt x="162521" y="132943"/>
                </a:lnTo>
                <a:lnTo>
                  <a:pt x="153441" y="132562"/>
                </a:lnTo>
                <a:lnTo>
                  <a:pt x="149491" y="133997"/>
                </a:lnTo>
                <a:lnTo>
                  <a:pt x="142786" y="140144"/>
                </a:lnTo>
                <a:lnTo>
                  <a:pt x="141020" y="143954"/>
                </a:lnTo>
                <a:lnTo>
                  <a:pt x="140627" y="153035"/>
                </a:lnTo>
                <a:lnTo>
                  <a:pt x="142062" y="156972"/>
                </a:lnTo>
                <a:lnTo>
                  <a:pt x="148208" y="163677"/>
                </a:lnTo>
                <a:lnTo>
                  <a:pt x="151904" y="165389"/>
                </a:lnTo>
                <a:lnTo>
                  <a:pt x="153441" y="165504"/>
                </a:lnTo>
                <a:lnTo>
                  <a:pt x="161099" y="165836"/>
                </a:lnTo>
                <a:lnTo>
                  <a:pt x="165049" y="164401"/>
                </a:lnTo>
                <a:lnTo>
                  <a:pt x="171742" y="158254"/>
                </a:lnTo>
                <a:lnTo>
                  <a:pt x="173520" y="154444"/>
                </a:lnTo>
                <a:lnTo>
                  <a:pt x="173913" y="145364"/>
                </a:lnTo>
                <a:close/>
              </a:path>
              <a:path w="356870" h="346710">
                <a:moveTo>
                  <a:pt x="356768" y="134518"/>
                </a:moveTo>
                <a:lnTo>
                  <a:pt x="353047" y="130479"/>
                </a:lnTo>
                <a:lnTo>
                  <a:pt x="346151" y="136537"/>
                </a:lnTo>
                <a:lnTo>
                  <a:pt x="341096" y="140030"/>
                </a:lnTo>
                <a:lnTo>
                  <a:pt x="334657" y="141871"/>
                </a:lnTo>
                <a:lnTo>
                  <a:pt x="331762" y="141630"/>
                </a:lnTo>
                <a:lnTo>
                  <a:pt x="326593" y="138811"/>
                </a:lnTo>
                <a:lnTo>
                  <a:pt x="321462" y="133908"/>
                </a:lnTo>
                <a:lnTo>
                  <a:pt x="198602" y="0"/>
                </a:lnTo>
                <a:lnTo>
                  <a:pt x="194957" y="3340"/>
                </a:lnTo>
                <a:lnTo>
                  <a:pt x="174688" y="54203"/>
                </a:lnTo>
                <a:lnTo>
                  <a:pt x="179438" y="56057"/>
                </a:lnTo>
                <a:lnTo>
                  <a:pt x="182194" y="49352"/>
                </a:lnTo>
                <a:lnTo>
                  <a:pt x="184937" y="44742"/>
                </a:lnTo>
                <a:lnTo>
                  <a:pt x="189560" y="40513"/>
                </a:lnTo>
                <a:lnTo>
                  <a:pt x="191693" y="39560"/>
                </a:lnTo>
                <a:lnTo>
                  <a:pt x="196418" y="39268"/>
                </a:lnTo>
                <a:lnTo>
                  <a:pt x="198932" y="40132"/>
                </a:lnTo>
                <a:lnTo>
                  <a:pt x="303809" y="151193"/>
                </a:lnTo>
                <a:lnTo>
                  <a:pt x="310032" y="162013"/>
                </a:lnTo>
                <a:lnTo>
                  <a:pt x="310032" y="177386"/>
                </a:lnTo>
                <a:lnTo>
                  <a:pt x="356768" y="134518"/>
                </a:lnTo>
                <a:close/>
              </a:path>
              <a:path w="356870" h="346710">
                <a:moveTo>
                  <a:pt x="249123" y="227812"/>
                </a:moveTo>
                <a:lnTo>
                  <a:pt x="247700" y="223862"/>
                </a:lnTo>
                <a:lnTo>
                  <a:pt x="241579" y="217195"/>
                </a:lnTo>
                <a:lnTo>
                  <a:pt x="237769" y="215417"/>
                </a:lnTo>
                <a:lnTo>
                  <a:pt x="228663" y="214947"/>
                </a:lnTo>
                <a:lnTo>
                  <a:pt x="224688" y="216395"/>
                </a:lnTo>
                <a:lnTo>
                  <a:pt x="217944" y="222592"/>
                </a:lnTo>
                <a:lnTo>
                  <a:pt x="216204" y="226390"/>
                </a:lnTo>
                <a:lnTo>
                  <a:pt x="215874" y="235508"/>
                </a:lnTo>
                <a:lnTo>
                  <a:pt x="217322" y="239445"/>
                </a:lnTo>
                <a:lnTo>
                  <a:pt x="223443" y="246126"/>
                </a:lnTo>
                <a:lnTo>
                  <a:pt x="227241" y="247891"/>
                </a:lnTo>
                <a:lnTo>
                  <a:pt x="236270" y="248272"/>
                </a:lnTo>
                <a:lnTo>
                  <a:pt x="240207" y="246837"/>
                </a:lnTo>
                <a:lnTo>
                  <a:pt x="246875" y="240715"/>
                </a:lnTo>
                <a:lnTo>
                  <a:pt x="248653" y="236918"/>
                </a:lnTo>
                <a:lnTo>
                  <a:pt x="249123" y="227812"/>
                </a:lnTo>
                <a:close/>
              </a:path>
              <a:path w="356870" h="346710">
                <a:moveTo>
                  <a:pt x="310032" y="177386"/>
                </a:moveTo>
                <a:lnTo>
                  <a:pt x="310032" y="162013"/>
                </a:lnTo>
                <a:lnTo>
                  <a:pt x="309918" y="164744"/>
                </a:lnTo>
                <a:lnTo>
                  <a:pt x="307771" y="170637"/>
                </a:lnTo>
                <a:lnTo>
                  <a:pt x="303796" y="175399"/>
                </a:lnTo>
                <a:lnTo>
                  <a:pt x="296913" y="181991"/>
                </a:lnTo>
                <a:lnTo>
                  <a:pt x="300608" y="186029"/>
                </a:lnTo>
                <a:lnTo>
                  <a:pt x="310032" y="177386"/>
                </a:lnTo>
                <a:close/>
              </a:path>
            </a:pathLst>
          </a:custGeom>
          <a:solidFill>
            <a:srgbClr val="0098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49"/>
          <p:cNvSpPr txBox="1"/>
          <p:nvPr/>
        </p:nvSpPr>
        <p:spPr>
          <a:xfrm>
            <a:off x="5179402" y="2875281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50"/>
          <p:cNvSpPr txBox="1"/>
          <p:nvPr/>
        </p:nvSpPr>
        <p:spPr>
          <a:xfrm>
            <a:off x="6779601" y="3561081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51"/>
          <p:cNvSpPr txBox="1"/>
          <p:nvPr/>
        </p:nvSpPr>
        <p:spPr>
          <a:xfrm>
            <a:off x="4736527" y="3878682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3:3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52"/>
          <p:cNvSpPr txBox="1"/>
          <p:nvPr/>
        </p:nvSpPr>
        <p:spPr>
          <a:xfrm>
            <a:off x="4072978" y="2759456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0:3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53"/>
          <p:cNvSpPr txBox="1"/>
          <p:nvPr/>
        </p:nvSpPr>
        <p:spPr>
          <a:xfrm>
            <a:off x="2436202" y="3675381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454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23"/>
          <p:cNvSpPr/>
          <p:nvPr/>
        </p:nvSpPr>
        <p:spPr>
          <a:xfrm>
            <a:off x="719538" y="3654924"/>
            <a:ext cx="798163" cy="79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Cuts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DB24-94B3-4B4C-9707-1F6323EE7C6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84280" y="1213745"/>
            <a:ext cx="8155940" cy="177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800"/>
              </a:lnSpc>
              <a:tabLst>
                <a:tab pos="446405" algn="l"/>
                <a:tab pos="724535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Definition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cut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flo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network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partition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flow 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flow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across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cut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37704" y="3630929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8"/>
                </a:moveTo>
                <a:lnTo>
                  <a:pt x="381458" y="146857"/>
                </a:lnTo>
                <a:lnTo>
                  <a:pt x="365452" y="104359"/>
                </a:lnTo>
                <a:lnTo>
                  <a:pt x="340434" y="67365"/>
                </a:lnTo>
                <a:lnTo>
                  <a:pt x="307762" y="37185"/>
                </a:lnTo>
                <a:lnTo>
                  <a:pt x="268795" y="15132"/>
                </a:lnTo>
                <a:lnTo>
                  <a:pt x="224890" y="2518"/>
                </a:lnTo>
                <a:lnTo>
                  <a:pt x="193548" y="0"/>
                </a:lnTo>
                <a:lnTo>
                  <a:pt x="177599" y="637"/>
                </a:lnTo>
                <a:lnTo>
                  <a:pt x="132161" y="9814"/>
                </a:lnTo>
                <a:lnTo>
                  <a:pt x="91351" y="28866"/>
                </a:lnTo>
                <a:lnTo>
                  <a:pt x="56483" y="56483"/>
                </a:lnTo>
                <a:lnTo>
                  <a:pt x="28866" y="91351"/>
                </a:lnTo>
                <a:lnTo>
                  <a:pt x="9814" y="132161"/>
                </a:lnTo>
                <a:lnTo>
                  <a:pt x="637" y="177599"/>
                </a:lnTo>
                <a:lnTo>
                  <a:pt x="0" y="193548"/>
                </a:lnTo>
                <a:lnTo>
                  <a:pt x="637" y="209393"/>
                </a:lnTo>
                <a:lnTo>
                  <a:pt x="9814" y="254642"/>
                </a:lnTo>
                <a:lnTo>
                  <a:pt x="28866" y="295406"/>
                </a:lnTo>
                <a:lnTo>
                  <a:pt x="56483" y="330327"/>
                </a:lnTo>
                <a:lnTo>
                  <a:pt x="91351" y="358047"/>
                </a:lnTo>
                <a:lnTo>
                  <a:pt x="132161" y="377208"/>
                </a:lnTo>
                <a:lnTo>
                  <a:pt x="177599" y="386452"/>
                </a:lnTo>
                <a:lnTo>
                  <a:pt x="193548" y="387096"/>
                </a:lnTo>
                <a:lnTo>
                  <a:pt x="209393" y="386452"/>
                </a:lnTo>
                <a:lnTo>
                  <a:pt x="254642" y="377208"/>
                </a:lnTo>
                <a:lnTo>
                  <a:pt x="295406" y="358047"/>
                </a:lnTo>
                <a:lnTo>
                  <a:pt x="330326" y="330327"/>
                </a:lnTo>
                <a:lnTo>
                  <a:pt x="358047" y="295406"/>
                </a:lnTo>
                <a:lnTo>
                  <a:pt x="377208" y="254642"/>
                </a:lnTo>
                <a:lnTo>
                  <a:pt x="386452" y="209393"/>
                </a:lnTo>
                <a:lnTo>
                  <a:pt x="387096" y="1935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1504" y="3554729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8"/>
                </a:moveTo>
                <a:lnTo>
                  <a:pt x="381458" y="146857"/>
                </a:lnTo>
                <a:lnTo>
                  <a:pt x="365452" y="104359"/>
                </a:lnTo>
                <a:lnTo>
                  <a:pt x="340434" y="67365"/>
                </a:lnTo>
                <a:lnTo>
                  <a:pt x="307762" y="37185"/>
                </a:lnTo>
                <a:lnTo>
                  <a:pt x="268795" y="15132"/>
                </a:lnTo>
                <a:lnTo>
                  <a:pt x="224890" y="2518"/>
                </a:lnTo>
                <a:lnTo>
                  <a:pt x="193548" y="0"/>
                </a:lnTo>
                <a:lnTo>
                  <a:pt x="177599" y="637"/>
                </a:lnTo>
                <a:lnTo>
                  <a:pt x="132161" y="9814"/>
                </a:lnTo>
                <a:lnTo>
                  <a:pt x="91351" y="28866"/>
                </a:lnTo>
                <a:lnTo>
                  <a:pt x="56483" y="56483"/>
                </a:lnTo>
                <a:lnTo>
                  <a:pt x="28866" y="91351"/>
                </a:lnTo>
                <a:lnTo>
                  <a:pt x="9814" y="132161"/>
                </a:lnTo>
                <a:lnTo>
                  <a:pt x="637" y="177599"/>
                </a:lnTo>
                <a:lnTo>
                  <a:pt x="0" y="193548"/>
                </a:lnTo>
                <a:lnTo>
                  <a:pt x="637" y="209393"/>
                </a:lnTo>
                <a:lnTo>
                  <a:pt x="9814" y="254642"/>
                </a:lnTo>
                <a:lnTo>
                  <a:pt x="28866" y="295406"/>
                </a:lnTo>
                <a:lnTo>
                  <a:pt x="56483" y="330327"/>
                </a:lnTo>
                <a:lnTo>
                  <a:pt x="91351" y="358047"/>
                </a:lnTo>
                <a:lnTo>
                  <a:pt x="132161" y="377208"/>
                </a:lnTo>
                <a:lnTo>
                  <a:pt x="177599" y="386452"/>
                </a:lnTo>
                <a:lnTo>
                  <a:pt x="193548" y="387096"/>
                </a:lnTo>
                <a:lnTo>
                  <a:pt x="209393" y="386452"/>
                </a:lnTo>
                <a:lnTo>
                  <a:pt x="254642" y="377208"/>
                </a:lnTo>
                <a:lnTo>
                  <a:pt x="295406" y="358047"/>
                </a:lnTo>
                <a:lnTo>
                  <a:pt x="330326" y="330327"/>
                </a:lnTo>
                <a:lnTo>
                  <a:pt x="358047" y="295406"/>
                </a:lnTo>
                <a:lnTo>
                  <a:pt x="377208" y="254642"/>
                </a:lnTo>
                <a:lnTo>
                  <a:pt x="386452" y="209393"/>
                </a:lnTo>
                <a:lnTo>
                  <a:pt x="387096" y="193548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1504" y="3554729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193548" y="0"/>
                </a:moveTo>
                <a:lnTo>
                  <a:pt x="146857" y="5593"/>
                </a:lnTo>
                <a:lnTo>
                  <a:pt x="104359" y="21499"/>
                </a:lnTo>
                <a:lnTo>
                  <a:pt x="67365" y="46407"/>
                </a:lnTo>
                <a:lnTo>
                  <a:pt x="37185" y="79004"/>
                </a:lnTo>
                <a:lnTo>
                  <a:pt x="15132" y="117979"/>
                </a:lnTo>
                <a:lnTo>
                  <a:pt x="2518" y="162020"/>
                </a:lnTo>
                <a:lnTo>
                  <a:pt x="0" y="193548"/>
                </a:lnTo>
                <a:lnTo>
                  <a:pt x="637" y="209393"/>
                </a:lnTo>
                <a:lnTo>
                  <a:pt x="9814" y="254642"/>
                </a:lnTo>
                <a:lnTo>
                  <a:pt x="28866" y="295406"/>
                </a:lnTo>
                <a:lnTo>
                  <a:pt x="56483" y="330327"/>
                </a:lnTo>
                <a:lnTo>
                  <a:pt x="91351" y="358047"/>
                </a:lnTo>
                <a:lnTo>
                  <a:pt x="132161" y="377208"/>
                </a:lnTo>
                <a:lnTo>
                  <a:pt x="177599" y="386452"/>
                </a:lnTo>
                <a:lnTo>
                  <a:pt x="193548" y="387096"/>
                </a:lnTo>
                <a:lnTo>
                  <a:pt x="209393" y="386452"/>
                </a:lnTo>
                <a:lnTo>
                  <a:pt x="254642" y="377208"/>
                </a:lnTo>
                <a:lnTo>
                  <a:pt x="295406" y="358047"/>
                </a:lnTo>
                <a:lnTo>
                  <a:pt x="330326" y="330327"/>
                </a:lnTo>
                <a:lnTo>
                  <a:pt x="358047" y="295406"/>
                </a:lnTo>
                <a:lnTo>
                  <a:pt x="377208" y="254642"/>
                </a:lnTo>
                <a:lnTo>
                  <a:pt x="386452" y="209393"/>
                </a:lnTo>
                <a:lnTo>
                  <a:pt x="387096" y="193548"/>
                </a:lnTo>
                <a:lnTo>
                  <a:pt x="386452" y="177599"/>
                </a:lnTo>
                <a:lnTo>
                  <a:pt x="377208" y="132161"/>
                </a:lnTo>
                <a:lnTo>
                  <a:pt x="358047" y="91351"/>
                </a:lnTo>
                <a:lnTo>
                  <a:pt x="330326" y="56483"/>
                </a:lnTo>
                <a:lnTo>
                  <a:pt x="295406" y="28866"/>
                </a:lnTo>
                <a:lnTo>
                  <a:pt x="254642" y="9814"/>
                </a:lnTo>
                <a:lnTo>
                  <a:pt x="209393" y="637"/>
                </a:lnTo>
                <a:lnTo>
                  <a:pt x="19354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37704" y="4189476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8"/>
                </a:moveTo>
                <a:lnTo>
                  <a:pt x="381458" y="147105"/>
                </a:lnTo>
                <a:lnTo>
                  <a:pt x="365452" y="104695"/>
                </a:lnTo>
                <a:lnTo>
                  <a:pt x="340434" y="67676"/>
                </a:lnTo>
                <a:lnTo>
                  <a:pt x="307762" y="37405"/>
                </a:lnTo>
                <a:lnTo>
                  <a:pt x="268795" y="15240"/>
                </a:lnTo>
                <a:lnTo>
                  <a:pt x="224890" y="2538"/>
                </a:lnTo>
                <a:lnTo>
                  <a:pt x="193548" y="0"/>
                </a:lnTo>
                <a:lnTo>
                  <a:pt x="177599" y="643"/>
                </a:lnTo>
                <a:lnTo>
                  <a:pt x="132161" y="9887"/>
                </a:lnTo>
                <a:lnTo>
                  <a:pt x="91351" y="29048"/>
                </a:lnTo>
                <a:lnTo>
                  <a:pt x="56483" y="56769"/>
                </a:lnTo>
                <a:lnTo>
                  <a:pt x="28866" y="91689"/>
                </a:lnTo>
                <a:lnTo>
                  <a:pt x="9814" y="132453"/>
                </a:lnTo>
                <a:lnTo>
                  <a:pt x="637" y="177702"/>
                </a:lnTo>
                <a:lnTo>
                  <a:pt x="0" y="193548"/>
                </a:lnTo>
                <a:lnTo>
                  <a:pt x="637" y="209393"/>
                </a:lnTo>
                <a:lnTo>
                  <a:pt x="9814" y="254642"/>
                </a:lnTo>
                <a:lnTo>
                  <a:pt x="28866" y="295406"/>
                </a:lnTo>
                <a:lnTo>
                  <a:pt x="56483" y="330326"/>
                </a:lnTo>
                <a:lnTo>
                  <a:pt x="91351" y="358047"/>
                </a:lnTo>
                <a:lnTo>
                  <a:pt x="132161" y="377208"/>
                </a:lnTo>
                <a:lnTo>
                  <a:pt x="177599" y="386452"/>
                </a:lnTo>
                <a:lnTo>
                  <a:pt x="193548" y="387096"/>
                </a:lnTo>
                <a:lnTo>
                  <a:pt x="209393" y="386452"/>
                </a:lnTo>
                <a:lnTo>
                  <a:pt x="254642" y="377208"/>
                </a:lnTo>
                <a:lnTo>
                  <a:pt x="295406" y="358047"/>
                </a:lnTo>
                <a:lnTo>
                  <a:pt x="330326" y="330326"/>
                </a:lnTo>
                <a:lnTo>
                  <a:pt x="358047" y="295406"/>
                </a:lnTo>
                <a:lnTo>
                  <a:pt x="377208" y="254642"/>
                </a:lnTo>
                <a:lnTo>
                  <a:pt x="386452" y="209393"/>
                </a:lnTo>
                <a:lnTo>
                  <a:pt x="387096" y="1935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1504" y="4113276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8"/>
                </a:moveTo>
                <a:lnTo>
                  <a:pt x="381458" y="147105"/>
                </a:lnTo>
                <a:lnTo>
                  <a:pt x="365452" y="104695"/>
                </a:lnTo>
                <a:lnTo>
                  <a:pt x="340434" y="67676"/>
                </a:lnTo>
                <a:lnTo>
                  <a:pt x="307762" y="37405"/>
                </a:lnTo>
                <a:lnTo>
                  <a:pt x="268795" y="15240"/>
                </a:lnTo>
                <a:lnTo>
                  <a:pt x="224890" y="2538"/>
                </a:lnTo>
                <a:lnTo>
                  <a:pt x="193548" y="0"/>
                </a:lnTo>
                <a:lnTo>
                  <a:pt x="177599" y="643"/>
                </a:lnTo>
                <a:lnTo>
                  <a:pt x="132161" y="9887"/>
                </a:lnTo>
                <a:lnTo>
                  <a:pt x="91351" y="29048"/>
                </a:lnTo>
                <a:lnTo>
                  <a:pt x="56483" y="56769"/>
                </a:lnTo>
                <a:lnTo>
                  <a:pt x="28866" y="91689"/>
                </a:lnTo>
                <a:lnTo>
                  <a:pt x="9814" y="132453"/>
                </a:lnTo>
                <a:lnTo>
                  <a:pt x="637" y="177702"/>
                </a:lnTo>
                <a:lnTo>
                  <a:pt x="0" y="193548"/>
                </a:lnTo>
                <a:lnTo>
                  <a:pt x="637" y="209393"/>
                </a:lnTo>
                <a:lnTo>
                  <a:pt x="9814" y="254642"/>
                </a:lnTo>
                <a:lnTo>
                  <a:pt x="28866" y="295406"/>
                </a:lnTo>
                <a:lnTo>
                  <a:pt x="56483" y="330326"/>
                </a:lnTo>
                <a:lnTo>
                  <a:pt x="91351" y="358047"/>
                </a:lnTo>
                <a:lnTo>
                  <a:pt x="132161" y="377208"/>
                </a:lnTo>
                <a:lnTo>
                  <a:pt x="177599" y="386452"/>
                </a:lnTo>
                <a:lnTo>
                  <a:pt x="193548" y="387096"/>
                </a:lnTo>
                <a:lnTo>
                  <a:pt x="209393" y="386452"/>
                </a:lnTo>
                <a:lnTo>
                  <a:pt x="254642" y="377208"/>
                </a:lnTo>
                <a:lnTo>
                  <a:pt x="295406" y="358047"/>
                </a:lnTo>
                <a:lnTo>
                  <a:pt x="330326" y="330326"/>
                </a:lnTo>
                <a:lnTo>
                  <a:pt x="358047" y="295406"/>
                </a:lnTo>
                <a:lnTo>
                  <a:pt x="377208" y="254642"/>
                </a:lnTo>
                <a:lnTo>
                  <a:pt x="386452" y="209393"/>
                </a:lnTo>
                <a:lnTo>
                  <a:pt x="387096" y="19354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1504" y="4113276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193548" y="0"/>
                </a:moveTo>
                <a:lnTo>
                  <a:pt x="146857" y="5637"/>
                </a:lnTo>
                <a:lnTo>
                  <a:pt x="104359" y="21643"/>
                </a:lnTo>
                <a:lnTo>
                  <a:pt x="67365" y="46661"/>
                </a:lnTo>
                <a:lnTo>
                  <a:pt x="37185" y="79333"/>
                </a:lnTo>
                <a:lnTo>
                  <a:pt x="15132" y="118300"/>
                </a:lnTo>
                <a:lnTo>
                  <a:pt x="2518" y="162205"/>
                </a:lnTo>
                <a:lnTo>
                  <a:pt x="0" y="193548"/>
                </a:lnTo>
                <a:lnTo>
                  <a:pt x="637" y="209393"/>
                </a:lnTo>
                <a:lnTo>
                  <a:pt x="9814" y="254642"/>
                </a:lnTo>
                <a:lnTo>
                  <a:pt x="28866" y="295406"/>
                </a:lnTo>
                <a:lnTo>
                  <a:pt x="56483" y="330326"/>
                </a:lnTo>
                <a:lnTo>
                  <a:pt x="91351" y="358047"/>
                </a:lnTo>
                <a:lnTo>
                  <a:pt x="132161" y="377208"/>
                </a:lnTo>
                <a:lnTo>
                  <a:pt x="177599" y="386452"/>
                </a:lnTo>
                <a:lnTo>
                  <a:pt x="193548" y="387096"/>
                </a:lnTo>
                <a:lnTo>
                  <a:pt x="209393" y="386452"/>
                </a:lnTo>
                <a:lnTo>
                  <a:pt x="254642" y="377208"/>
                </a:lnTo>
                <a:lnTo>
                  <a:pt x="295406" y="358047"/>
                </a:lnTo>
                <a:lnTo>
                  <a:pt x="330326" y="330326"/>
                </a:lnTo>
                <a:lnTo>
                  <a:pt x="358047" y="295406"/>
                </a:lnTo>
                <a:lnTo>
                  <a:pt x="377208" y="254642"/>
                </a:lnTo>
                <a:lnTo>
                  <a:pt x="386452" y="209393"/>
                </a:lnTo>
                <a:lnTo>
                  <a:pt x="387096" y="193548"/>
                </a:lnTo>
                <a:lnTo>
                  <a:pt x="386452" y="177702"/>
                </a:lnTo>
                <a:lnTo>
                  <a:pt x="377208" y="132453"/>
                </a:lnTo>
                <a:lnTo>
                  <a:pt x="358047" y="91689"/>
                </a:lnTo>
                <a:lnTo>
                  <a:pt x="330326" y="56769"/>
                </a:lnTo>
                <a:lnTo>
                  <a:pt x="295406" y="29048"/>
                </a:lnTo>
                <a:lnTo>
                  <a:pt x="254642" y="9887"/>
                </a:lnTo>
                <a:lnTo>
                  <a:pt x="209393" y="643"/>
                </a:lnTo>
                <a:lnTo>
                  <a:pt x="19354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88300" y="3543038"/>
            <a:ext cx="643255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678" y="5696859"/>
            <a:ext cx="791054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2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2)</a:t>
            </a:r>
            <a:r>
              <a:rPr lang="en-US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7" name="object 6"/>
          <p:cNvSpPr/>
          <p:nvPr/>
        </p:nvSpPr>
        <p:spPr>
          <a:xfrm>
            <a:off x="729284" y="36372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C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/>
          <p:cNvSpPr/>
          <p:nvPr/>
        </p:nvSpPr>
        <p:spPr>
          <a:xfrm>
            <a:off x="729284" y="36372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/>
          <p:cNvSpPr txBox="1"/>
          <p:nvPr/>
        </p:nvSpPr>
        <p:spPr>
          <a:xfrm>
            <a:off x="980050" y="3720406"/>
            <a:ext cx="18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9"/>
          <p:cNvSpPr/>
          <p:nvPr/>
        </p:nvSpPr>
        <p:spPr>
          <a:xfrm>
            <a:off x="2602337" y="2780233"/>
            <a:ext cx="798163" cy="798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/>
          <p:cNvSpPr/>
          <p:nvPr/>
        </p:nvSpPr>
        <p:spPr>
          <a:xfrm>
            <a:off x="2585795" y="2763691"/>
            <a:ext cx="293827" cy="297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/>
          <p:cNvSpPr/>
          <p:nvPr/>
        </p:nvSpPr>
        <p:spPr>
          <a:xfrm>
            <a:off x="2583484" y="27609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2"/>
          <p:cNvSpPr/>
          <p:nvPr/>
        </p:nvSpPr>
        <p:spPr>
          <a:xfrm>
            <a:off x="2583484" y="27609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3"/>
          <p:cNvSpPr/>
          <p:nvPr/>
        </p:nvSpPr>
        <p:spPr>
          <a:xfrm>
            <a:off x="4456068" y="2780233"/>
            <a:ext cx="798192" cy="7981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4"/>
          <p:cNvSpPr/>
          <p:nvPr/>
        </p:nvSpPr>
        <p:spPr>
          <a:xfrm>
            <a:off x="4439525" y="2763691"/>
            <a:ext cx="294297" cy="301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5"/>
          <p:cNvSpPr/>
          <p:nvPr/>
        </p:nvSpPr>
        <p:spPr>
          <a:xfrm>
            <a:off x="4437684" y="27609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C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6"/>
          <p:cNvSpPr/>
          <p:nvPr/>
        </p:nvSpPr>
        <p:spPr>
          <a:xfrm>
            <a:off x="4437684" y="27609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7"/>
          <p:cNvSpPr/>
          <p:nvPr/>
        </p:nvSpPr>
        <p:spPr>
          <a:xfrm>
            <a:off x="6309811" y="3657202"/>
            <a:ext cx="798204" cy="7981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8"/>
          <p:cNvSpPr/>
          <p:nvPr/>
        </p:nvSpPr>
        <p:spPr>
          <a:xfrm>
            <a:off x="6526021" y="4070508"/>
            <a:ext cx="432282" cy="343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/>
          <p:cNvSpPr/>
          <p:nvPr/>
        </p:nvSpPr>
        <p:spPr>
          <a:xfrm>
            <a:off x="6843457" y="3711339"/>
            <a:ext cx="114846" cy="1720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0"/>
          <p:cNvSpPr/>
          <p:nvPr/>
        </p:nvSpPr>
        <p:spPr>
          <a:xfrm>
            <a:off x="6291884" y="36372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4" y="249410"/>
                </a:lnTo>
                <a:lnTo>
                  <a:pt x="652751" y="207486"/>
                </a:lnTo>
                <a:lnTo>
                  <a:pt x="633065" y="168257"/>
                </a:lnTo>
                <a:lnTo>
                  <a:pt x="608661" y="132127"/>
                </a:lnTo>
                <a:lnTo>
                  <a:pt x="579943" y="99501"/>
                </a:lnTo>
                <a:lnTo>
                  <a:pt x="547317" y="70784"/>
                </a:lnTo>
                <a:lnTo>
                  <a:pt x="511187" y="46381"/>
                </a:lnTo>
                <a:lnTo>
                  <a:pt x="471957" y="26696"/>
                </a:lnTo>
                <a:lnTo>
                  <a:pt x="430034" y="12134"/>
                </a:lnTo>
                <a:lnTo>
                  <a:pt x="385822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2" y="676348"/>
                </a:lnTo>
                <a:lnTo>
                  <a:pt x="430034" y="667315"/>
                </a:lnTo>
                <a:lnTo>
                  <a:pt x="471957" y="652753"/>
                </a:lnTo>
                <a:lnTo>
                  <a:pt x="511187" y="633068"/>
                </a:lnTo>
                <a:lnTo>
                  <a:pt x="547317" y="608665"/>
                </a:lnTo>
                <a:lnTo>
                  <a:pt x="579943" y="579948"/>
                </a:lnTo>
                <a:lnTo>
                  <a:pt x="608661" y="547322"/>
                </a:lnTo>
                <a:lnTo>
                  <a:pt x="633065" y="511192"/>
                </a:lnTo>
                <a:lnTo>
                  <a:pt x="652751" y="471963"/>
                </a:lnTo>
                <a:lnTo>
                  <a:pt x="667314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/>
          <p:cNvSpPr/>
          <p:nvPr/>
        </p:nvSpPr>
        <p:spPr>
          <a:xfrm>
            <a:off x="6291884" y="36372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2"/>
          <p:cNvSpPr txBox="1"/>
          <p:nvPr/>
        </p:nvSpPr>
        <p:spPr>
          <a:xfrm>
            <a:off x="6565277" y="3720406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23"/>
          <p:cNvSpPr/>
          <p:nvPr/>
        </p:nvSpPr>
        <p:spPr>
          <a:xfrm>
            <a:off x="2602337" y="4534200"/>
            <a:ext cx="798163" cy="79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4"/>
          <p:cNvSpPr/>
          <p:nvPr/>
        </p:nvSpPr>
        <p:spPr>
          <a:xfrm>
            <a:off x="2583484" y="45135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5"/>
          <p:cNvSpPr/>
          <p:nvPr/>
        </p:nvSpPr>
        <p:spPr>
          <a:xfrm>
            <a:off x="2583484" y="45135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6"/>
          <p:cNvSpPr/>
          <p:nvPr/>
        </p:nvSpPr>
        <p:spPr>
          <a:xfrm>
            <a:off x="4456068" y="4534200"/>
            <a:ext cx="798192" cy="794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7"/>
          <p:cNvSpPr/>
          <p:nvPr/>
        </p:nvSpPr>
        <p:spPr>
          <a:xfrm>
            <a:off x="4437684" y="45135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8"/>
          <p:cNvSpPr/>
          <p:nvPr/>
        </p:nvSpPr>
        <p:spPr>
          <a:xfrm>
            <a:off x="4437684" y="451352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9"/>
          <p:cNvSpPr/>
          <p:nvPr/>
        </p:nvSpPr>
        <p:spPr>
          <a:xfrm>
            <a:off x="1308721" y="3113411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80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0"/>
          <p:cNvSpPr/>
          <p:nvPr/>
        </p:nvSpPr>
        <p:spPr>
          <a:xfrm>
            <a:off x="2487637" y="3100597"/>
            <a:ext cx="95846" cy="766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1"/>
          <p:cNvSpPr/>
          <p:nvPr/>
        </p:nvSpPr>
        <p:spPr>
          <a:xfrm>
            <a:off x="2923209" y="3468947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2"/>
          <p:cNvSpPr/>
          <p:nvPr/>
        </p:nvSpPr>
        <p:spPr>
          <a:xfrm>
            <a:off x="2880346" y="34403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3"/>
          <p:cNvSpPr/>
          <p:nvPr/>
        </p:nvSpPr>
        <p:spPr>
          <a:xfrm>
            <a:off x="3262934" y="3100647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4"/>
          <p:cNvSpPr/>
          <p:nvPr/>
        </p:nvSpPr>
        <p:spPr>
          <a:xfrm>
            <a:off x="4351959" y="3057785"/>
            <a:ext cx="85725" cy="85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5"/>
          <p:cNvSpPr/>
          <p:nvPr/>
        </p:nvSpPr>
        <p:spPr>
          <a:xfrm>
            <a:off x="3183889" y="3340360"/>
            <a:ext cx="1353820" cy="1254125"/>
          </a:xfrm>
          <a:custGeom>
            <a:avLst/>
            <a:gdLst/>
            <a:ahLst/>
            <a:cxnLst/>
            <a:rect l="l" t="t" r="r" b="b"/>
            <a:pathLst>
              <a:path w="1353820" h="1254125">
                <a:moveTo>
                  <a:pt x="1353807" y="0"/>
                </a:moveTo>
                <a:lnTo>
                  <a:pt x="0" y="1253756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6"/>
          <p:cNvSpPr/>
          <p:nvPr/>
        </p:nvSpPr>
        <p:spPr>
          <a:xfrm>
            <a:off x="3162921" y="4523834"/>
            <a:ext cx="92075" cy="90170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92024" y="62903"/>
                </a:moveTo>
                <a:lnTo>
                  <a:pt x="41935" y="50863"/>
                </a:lnTo>
                <a:lnTo>
                  <a:pt x="33769" y="0"/>
                </a:lnTo>
                <a:lnTo>
                  <a:pt x="0" y="89700"/>
                </a:lnTo>
                <a:lnTo>
                  <a:pt x="92024" y="6290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7"/>
          <p:cNvSpPr/>
          <p:nvPr/>
        </p:nvSpPr>
        <p:spPr>
          <a:xfrm>
            <a:off x="3262934" y="4853247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8"/>
          <p:cNvSpPr/>
          <p:nvPr/>
        </p:nvSpPr>
        <p:spPr>
          <a:xfrm>
            <a:off x="4351959" y="4810385"/>
            <a:ext cx="85725" cy="85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9"/>
          <p:cNvSpPr/>
          <p:nvPr/>
        </p:nvSpPr>
        <p:spPr>
          <a:xfrm>
            <a:off x="5117134" y="3100647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0"/>
                </a:moveTo>
                <a:lnTo>
                  <a:pt x="1249197" y="623823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0"/>
          <p:cNvSpPr/>
          <p:nvPr/>
        </p:nvSpPr>
        <p:spPr>
          <a:xfrm>
            <a:off x="6296050" y="3660590"/>
            <a:ext cx="95846" cy="766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41"/>
          <p:cNvSpPr/>
          <p:nvPr/>
        </p:nvSpPr>
        <p:spPr>
          <a:xfrm>
            <a:off x="5117134" y="4229423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2"/>
          <p:cNvSpPr/>
          <p:nvPr/>
        </p:nvSpPr>
        <p:spPr>
          <a:xfrm>
            <a:off x="6296050" y="4216609"/>
            <a:ext cx="95846" cy="766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43"/>
          <p:cNvSpPr/>
          <p:nvPr/>
        </p:nvSpPr>
        <p:spPr>
          <a:xfrm>
            <a:off x="4520351" y="3441414"/>
            <a:ext cx="141605" cy="110109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44"/>
          <p:cNvSpPr/>
          <p:nvPr/>
        </p:nvSpPr>
        <p:spPr>
          <a:xfrm>
            <a:off x="4578171" y="3418172"/>
            <a:ext cx="85090" cy="95250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2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5"/>
          <p:cNvSpPr/>
          <p:nvPr/>
        </p:nvSpPr>
        <p:spPr>
          <a:xfrm>
            <a:off x="1323039" y="4293303"/>
            <a:ext cx="1233875" cy="588747"/>
          </a:xfrm>
          <a:custGeom>
            <a:avLst/>
            <a:gdLst/>
            <a:ahLst/>
            <a:cxnLst/>
            <a:rect l="l" t="t" r="r" b="b"/>
            <a:pathLst>
              <a:path w="1275080" h="645160">
                <a:moveTo>
                  <a:pt x="1274787" y="636930"/>
                </a:moveTo>
                <a:lnTo>
                  <a:pt x="1274254" y="637031"/>
                </a:lnTo>
                <a:lnTo>
                  <a:pt x="1234748" y="642007"/>
                </a:lnTo>
                <a:lnTo>
                  <a:pt x="1193556" y="644565"/>
                </a:lnTo>
                <a:lnTo>
                  <a:pt x="1150841" y="644781"/>
                </a:lnTo>
                <a:lnTo>
                  <a:pt x="1106768" y="642727"/>
                </a:lnTo>
                <a:lnTo>
                  <a:pt x="1061499" y="638479"/>
                </a:lnTo>
                <a:lnTo>
                  <a:pt x="1015198" y="632110"/>
                </a:lnTo>
                <a:lnTo>
                  <a:pt x="968029" y="623696"/>
                </a:lnTo>
                <a:lnTo>
                  <a:pt x="920155" y="613309"/>
                </a:lnTo>
                <a:lnTo>
                  <a:pt x="871739" y="601026"/>
                </a:lnTo>
                <a:lnTo>
                  <a:pt x="822945" y="586918"/>
                </a:lnTo>
                <a:lnTo>
                  <a:pt x="773937" y="571062"/>
                </a:lnTo>
                <a:lnTo>
                  <a:pt x="724878" y="553531"/>
                </a:lnTo>
                <a:lnTo>
                  <a:pt x="675931" y="534400"/>
                </a:lnTo>
                <a:lnTo>
                  <a:pt x="627259" y="513742"/>
                </a:lnTo>
                <a:lnTo>
                  <a:pt x="579028" y="491632"/>
                </a:lnTo>
                <a:lnTo>
                  <a:pt x="531399" y="468145"/>
                </a:lnTo>
                <a:lnTo>
                  <a:pt x="484536" y="443354"/>
                </a:lnTo>
                <a:lnTo>
                  <a:pt x="438603" y="417334"/>
                </a:lnTo>
                <a:lnTo>
                  <a:pt x="393764" y="390159"/>
                </a:lnTo>
                <a:lnTo>
                  <a:pt x="350181" y="361903"/>
                </a:lnTo>
                <a:lnTo>
                  <a:pt x="308018" y="332641"/>
                </a:lnTo>
                <a:lnTo>
                  <a:pt x="267439" y="302447"/>
                </a:lnTo>
                <a:lnTo>
                  <a:pt x="228608" y="271395"/>
                </a:lnTo>
                <a:lnTo>
                  <a:pt x="191686" y="239559"/>
                </a:lnTo>
                <a:lnTo>
                  <a:pt x="156840" y="207013"/>
                </a:lnTo>
                <a:lnTo>
                  <a:pt x="124230" y="173833"/>
                </a:lnTo>
                <a:lnTo>
                  <a:pt x="94022" y="140092"/>
                </a:lnTo>
                <a:lnTo>
                  <a:pt x="66378" y="105864"/>
                </a:lnTo>
                <a:lnTo>
                  <a:pt x="41463" y="71223"/>
                </a:lnTo>
                <a:lnTo>
                  <a:pt x="19439" y="36245"/>
                </a:lnTo>
                <a:lnTo>
                  <a:pt x="469" y="1003"/>
                </a:lnTo>
                <a:lnTo>
                  <a:pt x="0" y="0"/>
                </a:lnTo>
              </a:path>
            </a:pathLst>
          </a:custGeom>
          <a:ln w="2857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46"/>
          <p:cNvSpPr/>
          <p:nvPr/>
        </p:nvSpPr>
        <p:spPr>
          <a:xfrm>
            <a:off x="2492349" y="4842643"/>
            <a:ext cx="92329" cy="841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8"/>
          <p:cNvSpPr txBox="1"/>
          <p:nvPr/>
        </p:nvSpPr>
        <p:spPr>
          <a:xfrm>
            <a:off x="1570024" y="3049212"/>
            <a:ext cx="4606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3065" algn="l"/>
              </a:tabLst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</a:t>
            </a: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3	</a:t>
            </a: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49"/>
          <p:cNvSpPr/>
          <p:nvPr/>
        </p:nvSpPr>
        <p:spPr>
          <a:xfrm>
            <a:off x="3547414" y="3680402"/>
            <a:ext cx="356870" cy="346710"/>
          </a:xfrm>
          <a:custGeom>
            <a:avLst/>
            <a:gdLst/>
            <a:ahLst/>
            <a:cxnLst/>
            <a:rect l="l" t="t" r="r" b="b"/>
            <a:pathLst>
              <a:path w="356870" h="346710">
                <a:moveTo>
                  <a:pt x="182067" y="294805"/>
                </a:moveTo>
                <a:lnTo>
                  <a:pt x="178358" y="290753"/>
                </a:lnTo>
                <a:lnTo>
                  <a:pt x="171462" y="296824"/>
                </a:lnTo>
                <a:lnTo>
                  <a:pt x="166408" y="300316"/>
                </a:lnTo>
                <a:lnTo>
                  <a:pt x="159969" y="302158"/>
                </a:lnTo>
                <a:lnTo>
                  <a:pt x="157060" y="301917"/>
                </a:lnTo>
                <a:lnTo>
                  <a:pt x="151904" y="299085"/>
                </a:lnTo>
                <a:lnTo>
                  <a:pt x="146773" y="294195"/>
                </a:lnTo>
                <a:lnTo>
                  <a:pt x="23901" y="160286"/>
                </a:lnTo>
                <a:lnTo>
                  <a:pt x="20269" y="163626"/>
                </a:lnTo>
                <a:lnTo>
                  <a:pt x="0" y="214490"/>
                </a:lnTo>
                <a:lnTo>
                  <a:pt x="4737" y="216344"/>
                </a:lnTo>
                <a:lnTo>
                  <a:pt x="7505" y="209626"/>
                </a:lnTo>
                <a:lnTo>
                  <a:pt x="10248" y="205028"/>
                </a:lnTo>
                <a:lnTo>
                  <a:pt x="14858" y="200787"/>
                </a:lnTo>
                <a:lnTo>
                  <a:pt x="16992" y="199847"/>
                </a:lnTo>
                <a:lnTo>
                  <a:pt x="21729" y="199542"/>
                </a:lnTo>
                <a:lnTo>
                  <a:pt x="24244" y="200406"/>
                </a:lnTo>
                <a:lnTo>
                  <a:pt x="129120" y="311480"/>
                </a:lnTo>
                <a:lnTo>
                  <a:pt x="135343" y="322300"/>
                </a:lnTo>
                <a:lnTo>
                  <a:pt x="135343" y="337670"/>
                </a:lnTo>
                <a:lnTo>
                  <a:pt x="182067" y="294805"/>
                </a:lnTo>
                <a:close/>
              </a:path>
              <a:path w="356870" h="346710">
                <a:moveTo>
                  <a:pt x="135343" y="337670"/>
                </a:moveTo>
                <a:lnTo>
                  <a:pt x="135343" y="322300"/>
                </a:lnTo>
                <a:lnTo>
                  <a:pt x="135229" y="325031"/>
                </a:lnTo>
                <a:lnTo>
                  <a:pt x="133083" y="330923"/>
                </a:lnTo>
                <a:lnTo>
                  <a:pt x="129095" y="335686"/>
                </a:lnTo>
                <a:lnTo>
                  <a:pt x="122212" y="342277"/>
                </a:lnTo>
                <a:lnTo>
                  <a:pt x="125920" y="346316"/>
                </a:lnTo>
                <a:lnTo>
                  <a:pt x="135343" y="337670"/>
                </a:lnTo>
                <a:close/>
              </a:path>
              <a:path w="356870" h="346710">
                <a:moveTo>
                  <a:pt x="173913" y="145364"/>
                </a:moveTo>
                <a:lnTo>
                  <a:pt x="172465" y="141427"/>
                </a:lnTo>
                <a:lnTo>
                  <a:pt x="166319" y="134721"/>
                </a:lnTo>
                <a:lnTo>
                  <a:pt x="162521" y="132943"/>
                </a:lnTo>
                <a:lnTo>
                  <a:pt x="153441" y="132562"/>
                </a:lnTo>
                <a:lnTo>
                  <a:pt x="149491" y="133997"/>
                </a:lnTo>
                <a:lnTo>
                  <a:pt x="142786" y="140144"/>
                </a:lnTo>
                <a:lnTo>
                  <a:pt x="141020" y="143954"/>
                </a:lnTo>
                <a:lnTo>
                  <a:pt x="140627" y="153035"/>
                </a:lnTo>
                <a:lnTo>
                  <a:pt x="142062" y="156972"/>
                </a:lnTo>
                <a:lnTo>
                  <a:pt x="148208" y="163677"/>
                </a:lnTo>
                <a:lnTo>
                  <a:pt x="151904" y="165389"/>
                </a:lnTo>
                <a:lnTo>
                  <a:pt x="153441" y="165504"/>
                </a:lnTo>
                <a:lnTo>
                  <a:pt x="161099" y="165836"/>
                </a:lnTo>
                <a:lnTo>
                  <a:pt x="165049" y="164401"/>
                </a:lnTo>
                <a:lnTo>
                  <a:pt x="171742" y="158254"/>
                </a:lnTo>
                <a:lnTo>
                  <a:pt x="173520" y="154444"/>
                </a:lnTo>
                <a:lnTo>
                  <a:pt x="173913" y="145364"/>
                </a:lnTo>
                <a:close/>
              </a:path>
              <a:path w="356870" h="346710">
                <a:moveTo>
                  <a:pt x="356768" y="134518"/>
                </a:moveTo>
                <a:lnTo>
                  <a:pt x="353047" y="130479"/>
                </a:lnTo>
                <a:lnTo>
                  <a:pt x="346151" y="136537"/>
                </a:lnTo>
                <a:lnTo>
                  <a:pt x="341096" y="140030"/>
                </a:lnTo>
                <a:lnTo>
                  <a:pt x="334657" y="141871"/>
                </a:lnTo>
                <a:lnTo>
                  <a:pt x="331762" y="141630"/>
                </a:lnTo>
                <a:lnTo>
                  <a:pt x="326593" y="138798"/>
                </a:lnTo>
                <a:lnTo>
                  <a:pt x="321462" y="133921"/>
                </a:lnTo>
                <a:lnTo>
                  <a:pt x="198602" y="0"/>
                </a:lnTo>
                <a:lnTo>
                  <a:pt x="194957" y="3340"/>
                </a:lnTo>
                <a:lnTo>
                  <a:pt x="174688" y="54203"/>
                </a:lnTo>
                <a:lnTo>
                  <a:pt x="179438" y="56057"/>
                </a:lnTo>
                <a:lnTo>
                  <a:pt x="182194" y="49352"/>
                </a:lnTo>
                <a:lnTo>
                  <a:pt x="184937" y="44742"/>
                </a:lnTo>
                <a:lnTo>
                  <a:pt x="189560" y="40513"/>
                </a:lnTo>
                <a:lnTo>
                  <a:pt x="191693" y="39560"/>
                </a:lnTo>
                <a:lnTo>
                  <a:pt x="196418" y="39268"/>
                </a:lnTo>
                <a:lnTo>
                  <a:pt x="198932" y="40132"/>
                </a:lnTo>
                <a:lnTo>
                  <a:pt x="303809" y="151193"/>
                </a:lnTo>
                <a:lnTo>
                  <a:pt x="310032" y="162013"/>
                </a:lnTo>
                <a:lnTo>
                  <a:pt x="310032" y="177395"/>
                </a:lnTo>
                <a:lnTo>
                  <a:pt x="356768" y="134518"/>
                </a:lnTo>
                <a:close/>
              </a:path>
              <a:path w="356870" h="346710">
                <a:moveTo>
                  <a:pt x="249123" y="227812"/>
                </a:moveTo>
                <a:lnTo>
                  <a:pt x="247700" y="223862"/>
                </a:lnTo>
                <a:lnTo>
                  <a:pt x="241579" y="217195"/>
                </a:lnTo>
                <a:lnTo>
                  <a:pt x="237769" y="215417"/>
                </a:lnTo>
                <a:lnTo>
                  <a:pt x="228663" y="214947"/>
                </a:lnTo>
                <a:lnTo>
                  <a:pt x="224688" y="216395"/>
                </a:lnTo>
                <a:lnTo>
                  <a:pt x="217944" y="222580"/>
                </a:lnTo>
                <a:lnTo>
                  <a:pt x="216204" y="226390"/>
                </a:lnTo>
                <a:lnTo>
                  <a:pt x="215874" y="235508"/>
                </a:lnTo>
                <a:lnTo>
                  <a:pt x="217322" y="239445"/>
                </a:lnTo>
                <a:lnTo>
                  <a:pt x="223443" y="246113"/>
                </a:lnTo>
                <a:lnTo>
                  <a:pt x="227241" y="247891"/>
                </a:lnTo>
                <a:lnTo>
                  <a:pt x="236270" y="248272"/>
                </a:lnTo>
                <a:lnTo>
                  <a:pt x="240207" y="246837"/>
                </a:lnTo>
                <a:lnTo>
                  <a:pt x="246875" y="240715"/>
                </a:lnTo>
                <a:lnTo>
                  <a:pt x="248653" y="236918"/>
                </a:lnTo>
                <a:lnTo>
                  <a:pt x="249123" y="227812"/>
                </a:lnTo>
                <a:close/>
              </a:path>
              <a:path w="356870" h="346710">
                <a:moveTo>
                  <a:pt x="310032" y="177395"/>
                </a:moveTo>
                <a:lnTo>
                  <a:pt x="310032" y="162013"/>
                </a:lnTo>
                <a:lnTo>
                  <a:pt x="309918" y="164744"/>
                </a:lnTo>
                <a:lnTo>
                  <a:pt x="307771" y="170637"/>
                </a:lnTo>
                <a:lnTo>
                  <a:pt x="303796" y="175399"/>
                </a:lnTo>
                <a:lnTo>
                  <a:pt x="296913" y="181991"/>
                </a:lnTo>
                <a:lnTo>
                  <a:pt x="300621" y="186029"/>
                </a:lnTo>
                <a:lnTo>
                  <a:pt x="310032" y="177395"/>
                </a:lnTo>
                <a:close/>
              </a:path>
            </a:pathLst>
          </a:custGeom>
          <a:solidFill>
            <a:srgbClr val="0098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50"/>
          <p:cNvSpPr txBox="1"/>
          <p:nvPr/>
        </p:nvSpPr>
        <p:spPr>
          <a:xfrm>
            <a:off x="4084624" y="3830262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51"/>
          <p:cNvSpPr txBox="1"/>
          <p:nvPr/>
        </p:nvSpPr>
        <p:spPr>
          <a:xfrm>
            <a:off x="5684824" y="4516062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52"/>
          <p:cNvSpPr txBox="1"/>
          <p:nvPr/>
        </p:nvSpPr>
        <p:spPr>
          <a:xfrm>
            <a:off x="3641749" y="483366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3:3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53"/>
          <p:cNvSpPr txBox="1"/>
          <p:nvPr/>
        </p:nvSpPr>
        <p:spPr>
          <a:xfrm>
            <a:off x="2978200" y="371443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0:3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54"/>
          <p:cNvSpPr txBox="1"/>
          <p:nvPr/>
        </p:nvSpPr>
        <p:spPr>
          <a:xfrm>
            <a:off x="1341424" y="4630362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278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Characterization of Flow Value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B7D8-096F-4E2B-8FA1-E45848A6588B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68300" y="1577981"/>
            <a:ext cx="763270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3450"/>
              </a:lnSpc>
              <a:tabLst>
                <a:tab pos="1649095" algn="l"/>
                <a:tab pos="1893570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Lemma.	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flow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we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2596553"/>
            <a:ext cx="925194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480" y="2596553"/>
            <a:ext cx="6492240" cy="2410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        by Lemma 3) </a:t>
            </a:r>
            <a:endParaRPr sz="2800" dirty="0">
              <a:latin typeface="Times New Roman"/>
              <a:cs typeface="Times New Roman"/>
            </a:endParaRPr>
          </a:p>
          <a:p>
            <a:pPr marL="1093470">
              <a:lnSpc>
                <a:spcPts val="3025"/>
              </a:lnSpc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                       by Lemma 1)</a:t>
            </a:r>
            <a:endParaRPr sz="2800" dirty="0">
              <a:latin typeface="Times New Roman"/>
              <a:cs typeface="Times New Roman"/>
            </a:endParaRPr>
          </a:p>
          <a:p>
            <a:pPr marL="1093470">
              <a:lnSpc>
                <a:spcPts val="3025"/>
              </a:lnSpc>
              <a:tabLst>
                <a:tab pos="4519613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S–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  	by Lemma 4)</a:t>
            </a:r>
            <a:endParaRPr sz="2800" dirty="0">
              <a:latin typeface="Times New Roman"/>
              <a:cs typeface="Times New Roman"/>
            </a:endParaRPr>
          </a:p>
          <a:p>
            <a:pPr marL="1093470">
              <a:lnSpc>
                <a:spcPts val="3190"/>
              </a:lnSpc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           by flow conservation</a:t>
            </a:r>
          </a:p>
          <a:p>
            <a:pPr marL="1093470">
              <a:lnSpc>
                <a:spcPts val="3190"/>
              </a:lnSpc>
            </a:pP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 marL="1093470">
              <a:lnSpc>
                <a:spcPts val="3190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7591" y="413994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8353" y="413994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69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23"/>
          <p:cNvSpPr/>
          <p:nvPr/>
        </p:nvSpPr>
        <p:spPr>
          <a:xfrm>
            <a:off x="805667" y="3066712"/>
            <a:ext cx="798163" cy="79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521-3F9E-45ED-8D16-920FCB8CC24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84302" y="1369955"/>
            <a:ext cx="81057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Definition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capacity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cut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4" name="object 14"/>
          <p:cNvSpPr/>
          <p:nvPr/>
        </p:nvSpPr>
        <p:spPr>
          <a:xfrm>
            <a:off x="7537704" y="266395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7"/>
                </a:moveTo>
                <a:lnTo>
                  <a:pt x="381458" y="147105"/>
                </a:lnTo>
                <a:lnTo>
                  <a:pt x="365452" y="104695"/>
                </a:lnTo>
                <a:lnTo>
                  <a:pt x="340434" y="67676"/>
                </a:lnTo>
                <a:lnTo>
                  <a:pt x="307762" y="37405"/>
                </a:lnTo>
                <a:lnTo>
                  <a:pt x="268795" y="15239"/>
                </a:lnTo>
                <a:lnTo>
                  <a:pt x="224890" y="2538"/>
                </a:lnTo>
                <a:lnTo>
                  <a:pt x="193548" y="0"/>
                </a:lnTo>
                <a:lnTo>
                  <a:pt x="177599" y="643"/>
                </a:lnTo>
                <a:lnTo>
                  <a:pt x="132161" y="9887"/>
                </a:lnTo>
                <a:lnTo>
                  <a:pt x="91351" y="29048"/>
                </a:lnTo>
                <a:lnTo>
                  <a:pt x="56483" y="56768"/>
                </a:lnTo>
                <a:lnTo>
                  <a:pt x="28866" y="91689"/>
                </a:lnTo>
                <a:lnTo>
                  <a:pt x="9814" y="132453"/>
                </a:lnTo>
                <a:lnTo>
                  <a:pt x="637" y="177702"/>
                </a:lnTo>
                <a:lnTo>
                  <a:pt x="0" y="193547"/>
                </a:lnTo>
                <a:lnTo>
                  <a:pt x="637" y="209393"/>
                </a:lnTo>
                <a:lnTo>
                  <a:pt x="9814" y="254642"/>
                </a:lnTo>
                <a:lnTo>
                  <a:pt x="28866" y="295406"/>
                </a:lnTo>
                <a:lnTo>
                  <a:pt x="56483" y="330326"/>
                </a:lnTo>
                <a:lnTo>
                  <a:pt x="91351" y="358047"/>
                </a:lnTo>
                <a:lnTo>
                  <a:pt x="132161" y="377208"/>
                </a:lnTo>
                <a:lnTo>
                  <a:pt x="177599" y="386452"/>
                </a:lnTo>
                <a:lnTo>
                  <a:pt x="193548" y="387095"/>
                </a:lnTo>
                <a:lnTo>
                  <a:pt x="209393" y="386452"/>
                </a:lnTo>
                <a:lnTo>
                  <a:pt x="254642" y="377208"/>
                </a:lnTo>
                <a:lnTo>
                  <a:pt x="295406" y="358047"/>
                </a:lnTo>
                <a:lnTo>
                  <a:pt x="330326" y="330326"/>
                </a:lnTo>
                <a:lnTo>
                  <a:pt x="358047" y="295406"/>
                </a:lnTo>
                <a:lnTo>
                  <a:pt x="377208" y="254642"/>
                </a:lnTo>
                <a:lnTo>
                  <a:pt x="386452" y="209393"/>
                </a:lnTo>
                <a:lnTo>
                  <a:pt x="387096" y="19354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1504" y="258775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7"/>
                </a:moveTo>
                <a:lnTo>
                  <a:pt x="381458" y="147105"/>
                </a:lnTo>
                <a:lnTo>
                  <a:pt x="365452" y="104695"/>
                </a:lnTo>
                <a:lnTo>
                  <a:pt x="340434" y="67676"/>
                </a:lnTo>
                <a:lnTo>
                  <a:pt x="307762" y="37405"/>
                </a:lnTo>
                <a:lnTo>
                  <a:pt x="268795" y="15239"/>
                </a:lnTo>
                <a:lnTo>
                  <a:pt x="224890" y="2538"/>
                </a:lnTo>
                <a:lnTo>
                  <a:pt x="193548" y="0"/>
                </a:lnTo>
                <a:lnTo>
                  <a:pt x="177599" y="643"/>
                </a:lnTo>
                <a:lnTo>
                  <a:pt x="132161" y="9887"/>
                </a:lnTo>
                <a:lnTo>
                  <a:pt x="91351" y="29048"/>
                </a:lnTo>
                <a:lnTo>
                  <a:pt x="56483" y="56768"/>
                </a:lnTo>
                <a:lnTo>
                  <a:pt x="28866" y="91689"/>
                </a:lnTo>
                <a:lnTo>
                  <a:pt x="9814" y="132453"/>
                </a:lnTo>
                <a:lnTo>
                  <a:pt x="637" y="177702"/>
                </a:lnTo>
                <a:lnTo>
                  <a:pt x="0" y="193547"/>
                </a:lnTo>
                <a:lnTo>
                  <a:pt x="637" y="209393"/>
                </a:lnTo>
                <a:lnTo>
                  <a:pt x="9814" y="254642"/>
                </a:lnTo>
                <a:lnTo>
                  <a:pt x="28866" y="295406"/>
                </a:lnTo>
                <a:lnTo>
                  <a:pt x="56483" y="330326"/>
                </a:lnTo>
                <a:lnTo>
                  <a:pt x="91351" y="358047"/>
                </a:lnTo>
                <a:lnTo>
                  <a:pt x="132161" y="377208"/>
                </a:lnTo>
                <a:lnTo>
                  <a:pt x="177599" y="386452"/>
                </a:lnTo>
                <a:lnTo>
                  <a:pt x="193548" y="387095"/>
                </a:lnTo>
                <a:lnTo>
                  <a:pt x="209393" y="386452"/>
                </a:lnTo>
                <a:lnTo>
                  <a:pt x="254642" y="377208"/>
                </a:lnTo>
                <a:lnTo>
                  <a:pt x="295406" y="358047"/>
                </a:lnTo>
                <a:lnTo>
                  <a:pt x="330326" y="330326"/>
                </a:lnTo>
                <a:lnTo>
                  <a:pt x="358047" y="295406"/>
                </a:lnTo>
                <a:lnTo>
                  <a:pt x="377208" y="254642"/>
                </a:lnTo>
                <a:lnTo>
                  <a:pt x="386452" y="209393"/>
                </a:lnTo>
                <a:lnTo>
                  <a:pt x="387096" y="19354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1504" y="258775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193548" y="0"/>
                </a:moveTo>
                <a:lnTo>
                  <a:pt x="146857" y="5637"/>
                </a:lnTo>
                <a:lnTo>
                  <a:pt x="104359" y="21643"/>
                </a:lnTo>
                <a:lnTo>
                  <a:pt x="67365" y="46661"/>
                </a:lnTo>
                <a:lnTo>
                  <a:pt x="37185" y="79333"/>
                </a:lnTo>
                <a:lnTo>
                  <a:pt x="15132" y="118300"/>
                </a:lnTo>
                <a:lnTo>
                  <a:pt x="2518" y="162205"/>
                </a:lnTo>
                <a:lnTo>
                  <a:pt x="0" y="193547"/>
                </a:lnTo>
                <a:lnTo>
                  <a:pt x="637" y="209393"/>
                </a:lnTo>
                <a:lnTo>
                  <a:pt x="9814" y="254642"/>
                </a:lnTo>
                <a:lnTo>
                  <a:pt x="28866" y="295406"/>
                </a:lnTo>
                <a:lnTo>
                  <a:pt x="56483" y="330326"/>
                </a:lnTo>
                <a:lnTo>
                  <a:pt x="91351" y="358047"/>
                </a:lnTo>
                <a:lnTo>
                  <a:pt x="132161" y="377208"/>
                </a:lnTo>
                <a:lnTo>
                  <a:pt x="177599" y="386452"/>
                </a:lnTo>
                <a:lnTo>
                  <a:pt x="193548" y="387095"/>
                </a:lnTo>
                <a:lnTo>
                  <a:pt x="209393" y="386452"/>
                </a:lnTo>
                <a:lnTo>
                  <a:pt x="254642" y="377208"/>
                </a:lnTo>
                <a:lnTo>
                  <a:pt x="295406" y="358047"/>
                </a:lnTo>
                <a:lnTo>
                  <a:pt x="330326" y="330326"/>
                </a:lnTo>
                <a:lnTo>
                  <a:pt x="358047" y="295406"/>
                </a:lnTo>
                <a:lnTo>
                  <a:pt x="377208" y="254642"/>
                </a:lnTo>
                <a:lnTo>
                  <a:pt x="386452" y="209393"/>
                </a:lnTo>
                <a:lnTo>
                  <a:pt x="387096" y="193547"/>
                </a:lnTo>
                <a:lnTo>
                  <a:pt x="386452" y="177702"/>
                </a:lnTo>
                <a:lnTo>
                  <a:pt x="377208" y="132453"/>
                </a:lnTo>
                <a:lnTo>
                  <a:pt x="358047" y="91689"/>
                </a:lnTo>
                <a:lnTo>
                  <a:pt x="330326" y="56768"/>
                </a:lnTo>
                <a:lnTo>
                  <a:pt x="295406" y="29048"/>
                </a:lnTo>
                <a:lnTo>
                  <a:pt x="254642" y="9887"/>
                </a:lnTo>
                <a:lnTo>
                  <a:pt x="209393" y="643"/>
                </a:lnTo>
                <a:lnTo>
                  <a:pt x="19354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37704" y="3222498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8"/>
                </a:moveTo>
                <a:lnTo>
                  <a:pt x="381458" y="147105"/>
                </a:lnTo>
                <a:lnTo>
                  <a:pt x="365452" y="104695"/>
                </a:lnTo>
                <a:lnTo>
                  <a:pt x="340434" y="67676"/>
                </a:lnTo>
                <a:lnTo>
                  <a:pt x="307762" y="37405"/>
                </a:lnTo>
                <a:lnTo>
                  <a:pt x="268795" y="15239"/>
                </a:lnTo>
                <a:lnTo>
                  <a:pt x="224890" y="2538"/>
                </a:lnTo>
                <a:lnTo>
                  <a:pt x="193548" y="0"/>
                </a:lnTo>
                <a:lnTo>
                  <a:pt x="177599" y="643"/>
                </a:lnTo>
                <a:lnTo>
                  <a:pt x="132161" y="9887"/>
                </a:lnTo>
                <a:lnTo>
                  <a:pt x="91351" y="29048"/>
                </a:lnTo>
                <a:lnTo>
                  <a:pt x="56483" y="56768"/>
                </a:lnTo>
                <a:lnTo>
                  <a:pt x="28866" y="91689"/>
                </a:lnTo>
                <a:lnTo>
                  <a:pt x="9814" y="132453"/>
                </a:lnTo>
                <a:lnTo>
                  <a:pt x="637" y="177702"/>
                </a:lnTo>
                <a:lnTo>
                  <a:pt x="0" y="193548"/>
                </a:lnTo>
                <a:lnTo>
                  <a:pt x="637" y="209496"/>
                </a:lnTo>
                <a:lnTo>
                  <a:pt x="9814" y="254934"/>
                </a:lnTo>
                <a:lnTo>
                  <a:pt x="28866" y="295744"/>
                </a:lnTo>
                <a:lnTo>
                  <a:pt x="56483" y="330612"/>
                </a:lnTo>
                <a:lnTo>
                  <a:pt x="91351" y="358229"/>
                </a:lnTo>
                <a:lnTo>
                  <a:pt x="132161" y="377281"/>
                </a:lnTo>
                <a:lnTo>
                  <a:pt x="177599" y="386458"/>
                </a:lnTo>
                <a:lnTo>
                  <a:pt x="193548" y="387096"/>
                </a:lnTo>
                <a:lnTo>
                  <a:pt x="209393" y="386458"/>
                </a:lnTo>
                <a:lnTo>
                  <a:pt x="254642" y="377281"/>
                </a:lnTo>
                <a:lnTo>
                  <a:pt x="295406" y="358229"/>
                </a:lnTo>
                <a:lnTo>
                  <a:pt x="330326" y="330612"/>
                </a:lnTo>
                <a:lnTo>
                  <a:pt x="358047" y="295744"/>
                </a:lnTo>
                <a:lnTo>
                  <a:pt x="377208" y="254934"/>
                </a:lnTo>
                <a:lnTo>
                  <a:pt x="386452" y="209496"/>
                </a:lnTo>
                <a:lnTo>
                  <a:pt x="387096" y="1935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1504" y="3146298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8"/>
                </a:moveTo>
                <a:lnTo>
                  <a:pt x="381458" y="147105"/>
                </a:lnTo>
                <a:lnTo>
                  <a:pt x="365452" y="104695"/>
                </a:lnTo>
                <a:lnTo>
                  <a:pt x="340434" y="67676"/>
                </a:lnTo>
                <a:lnTo>
                  <a:pt x="307762" y="37405"/>
                </a:lnTo>
                <a:lnTo>
                  <a:pt x="268795" y="15239"/>
                </a:lnTo>
                <a:lnTo>
                  <a:pt x="224890" y="2538"/>
                </a:lnTo>
                <a:lnTo>
                  <a:pt x="193548" y="0"/>
                </a:lnTo>
                <a:lnTo>
                  <a:pt x="177599" y="643"/>
                </a:lnTo>
                <a:lnTo>
                  <a:pt x="132161" y="9887"/>
                </a:lnTo>
                <a:lnTo>
                  <a:pt x="91351" y="29048"/>
                </a:lnTo>
                <a:lnTo>
                  <a:pt x="56483" y="56769"/>
                </a:lnTo>
                <a:lnTo>
                  <a:pt x="28866" y="91689"/>
                </a:lnTo>
                <a:lnTo>
                  <a:pt x="9814" y="132453"/>
                </a:lnTo>
                <a:lnTo>
                  <a:pt x="637" y="177702"/>
                </a:lnTo>
                <a:lnTo>
                  <a:pt x="0" y="193548"/>
                </a:lnTo>
                <a:lnTo>
                  <a:pt x="637" y="209496"/>
                </a:lnTo>
                <a:lnTo>
                  <a:pt x="9814" y="254934"/>
                </a:lnTo>
                <a:lnTo>
                  <a:pt x="28866" y="295744"/>
                </a:lnTo>
                <a:lnTo>
                  <a:pt x="56483" y="330612"/>
                </a:lnTo>
                <a:lnTo>
                  <a:pt x="91351" y="358229"/>
                </a:lnTo>
                <a:lnTo>
                  <a:pt x="132161" y="377281"/>
                </a:lnTo>
                <a:lnTo>
                  <a:pt x="177599" y="386458"/>
                </a:lnTo>
                <a:lnTo>
                  <a:pt x="193548" y="387096"/>
                </a:lnTo>
                <a:lnTo>
                  <a:pt x="209393" y="386458"/>
                </a:lnTo>
                <a:lnTo>
                  <a:pt x="254642" y="377281"/>
                </a:lnTo>
                <a:lnTo>
                  <a:pt x="295406" y="358229"/>
                </a:lnTo>
                <a:lnTo>
                  <a:pt x="330326" y="330612"/>
                </a:lnTo>
                <a:lnTo>
                  <a:pt x="358047" y="295744"/>
                </a:lnTo>
                <a:lnTo>
                  <a:pt x="377208" y="254934"/>
                </a:lnTo>
                <a:lnTo>
                  <a:pt x="386452" y="209496"/>
                </a:lnTo>
                <a:lnTo>
                  <a:pt x="387096" y="19354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1504" y="3146298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193548" y="0"/>
                </a:moveTo>
                <a:lnTo>
                  <a:pt x="146857" y="5637"/>
                </a:lnTo>
                <a:lnTo>
                  <a:pt x="104359" y="21643"/>
                </a:lnTo>
                <a:lnTo>
                  <a:pt x="67365" y="46661"/>
                </a:lnTo>
                <a:lnTo>
                  <a:pt x="37185" y="79333"/>
                </a:lnTo>
                <a:lnTo>
                  <a:pt x="15132" y="118300"/>
                </a:lnTo>
                <a:lnTo>
                  <a:pt x="2518" y="162205"/>
                </a:lnTo>
                <a:lnTo>
                  <a:pt x="0" y="193548"/>
                </a:lnTo>
                <a:lnTo>
                  <a:pt x="637" y="209496"/>
                </a:lnTo>
                <a:lnTo>
                  <a:pt x="9814" y="254934"/>
                </a:lnTo>
                <a:lnTo>
                  <a:pt x="28866" y="295744"/>
                </a:lnTo>
                <a:lnTo>
                  <a:pt x="56483" y="330612"/>
                </a:lnTo>
                <a:lnTo>
                  <a:pt x="91351" y="358229"/>
                </a:lnTo>
                <a:lnTo>
                  <a:pt x="132161" y="377281"/>
                </a:lnTo>
                <a:lnTo>
                  <a:pt x="177599" y="386458"/>
                </a:lnTo>
                <a:lnTo>
                  <a:pt x="193548" y="387096"/>
                </a:lnTo>
                <a:lnTo>
                  <a:pt x="209393" y="386458"/>
                </a:lnTo>
                <a:lnTo>
                  <a:pt x="254642" y="377281"/>
                </a:lnTo>
                <a:lnTo>
                  <a:pt x="295406" y="358229"/>
                </a:lnTo>
                <a:lnTo>
                  <a:pt x="330326" y="330612"/>
                </a:lnTo>
                <a:lnTo>
                  <a:pt x="358047" y="295744"/>
                </a:lnTo>
                <a:lnTo>
                  <a:pt x="377208" y="254934"/>
                </a:lnTo>
                <a:lnTo>
                  <a:pt x="386452" y="209496"/>
                </a:lnTo>
                <a:lnTo>
                  <a:pt x="387096" y="193548"/>
                </a:lnTo>
                <a:lnTo>
                  <a:pt x="386452" y="177702"/>
                </a:lnTo>
                <a:lnTo>
                  <a:pt x="377208" y="132453"/>
                </a:lnTo>
                <a:lnTo>
                  <a:pt x="358047" y="91689"/>
                </a:lnTo>
                <a:lnTo>
                  <a:pt x="330326" y="56769"/>
                </a:lnTo>
                <a:lnTo>
                  <a:pt x="295406" y="29048"/>
                </a:lnTo>
                <a:lnTo>
                  <a:pt x="254642" y="9887"/>
                </a:lnTo>
                <a:lnTo>
                  <a:pt x="209393" y="643"/>
                </a:lnTo>
                <a:lnTo>
                  <a:pt x="19354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88300" y="2576822"/>
            <a:ext cx="643255" cy="99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935" y="5011058"/>
            <a:ext cx="484060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3)</a:t>
            </a:r>
            <a:endParaRPr sz="3200" dirty="0">
              <a:latin typeface="Times New Roman"/>
              <a:cs typeface="Times New Roman"/>
            </a:endParaRPr>
          </a:p>
          <a:p>
            <a:pPr marL="1215390">
              <a:lnSpc>
                <a:spcPts val="3645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6" name="object 4"/>
          <p:cNvSpPr/>
          <p:nvPr/>
        </p:nvSpPr>
        <p:spPr>
          <a:xfrm>
            <a:off x="788249" y="3053572"/>
            <a:ext cx="301599" cy="294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"/>
          <p:cNvSpPr/>
          <p:nvPr/>
        </p:nvSpPr>
        <p:spPr>
          <a:xfrm>
            <a:off x="785481" y="3051769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C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"/>
          <p:cNvSpPr/>
          <p:nvPr/>
        </p:nvSpPr>
        <p:spPr>
          <a:xfrm>
            <a:off x="785481" y="3051769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5"/>
                </a:lnTo>
                <a:lnTo>
                  <a:pt x="471963" y="26698"/>
                </a:lnTo>
                <a:lnTo>
                  <a:pt x="511192" y="46384"/>
                </a:lnTo>
                <a:lnTo>
                  <a:pt x="547322" y="70788"/>
                </a:lnTo>
                <a:lnTo>
                  <a:pt x="579948" y="99506"/>
                </a:lnTo>
                <a:lnTo>
                  <a:pt x="608665" y="132132"/>
                </a:lnTo>
                <a:lnTo>
                  <a:pt x="633068" y="168262"/>
                </a:lnTo>
                <a:lnTo>
                  <a:pt x="652753" y="207492"/>
                </a:lnTo>
                <a:lnTo>
                  <a:pt x="667315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/>
          <p:cNvSpPr/>
          <p:nvPr/>
        </p:nvSpPr>
        <p:spPr>
          <a:xfrm>
            <a:off x="2658534" y="2193129"/>
            <a:ext cx="798163" cy="798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9"/>
          <p:cNvSpPr/>
          <p:nvPr/>
        </p:nvSpPr>
        <p:spPr>
          <a:xfrm>
            <a:off x="2641992" y="2176586"/>
            <a:ext cx="309549" cy="298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0"/>
          <p:cNvSpPr/>
          <p:nvPr/>
        </p:nvSpPr>
        <p:spPr>
          <a:xfrm>
            <a:off x="2639681" y="2175456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"/>
          <p:cNvSpPr/>
          <p:nvPr/>
        </p:nvSpPr>
        <p:spPr>
          <a:xfrm>
            <a:off x="2639681" y="2175456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5"/>
                </a:lnTo>
                <a:lnTo>
                  <a:pt x="471963" y="26698"/>
                </a:lnTo>
                <a:lnTo>
                  <a:pt x="511192" y="46384"/>
                </a:lnTo>
                <a:lnTo>
                  <a:pt x="547322" y="70788"/>
                </a:lnTo>
                <a:lnTo>
                  <a:pt x="579948" y="99506"/>
                </a:lnTo>
                <a:lnTo>
                  <a:pt x="608665" y="132132"/>
                </a:lnTo>
                <a:lnTo>
                  <a:pt x="633068" y="168262"/>
                </a:lnTo>
                <a:lnTo>
                  <a:pt x="652753" y="207492"/>
                </a:lnTo>
                <a:lnTo>
                  <a:pt x="667315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/>
          <p:cNvSpPr/>
          <p:nvPr/>
        </p:nvSpPr>
        <p:spPr>
          <a:xfrm>
            <a:off x="4512265" y="2193129"/>
            <a:ext cx="798192" cy="798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/>
          <p:cNvSpPr/>
          <p:nvPr/>
        </p:nvSpPr>
        <p:spPr>
          <a:xfrm>
            <a:off x="4495722" y="2176586"/>
            <a:ext cx="310019" cy="3029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/>
          <p:nvPr/>
        </p:nvSpPr>
        <p:spPr>
          <a:xfrm>
            <a:off x="4493881" y="2175456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C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/>
          <p:cNvSpPr/>
          <p:nvPr/>
        </p:nvSpPr>
        <p:spPr>
          <a:xfrm>
            <a:off x="4493881" y="2175456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5"/>
                </a:lnTo>
                <a:lnTo>
                  <a:pt x="471957" y="26698"/>
                </a:lnTo>
                <a:lnTo>
                  <a:pt x="511187" y="46384"/>
                </a:lnTo>
                <a:lnTo>
                  <a:pt x="547317" y="70788"/>
                </a:lnTo>
                <a:lnTo>
                  <a:pt x="579943" y="99506"/>
                </a:lnTo>
                <a:lnTo>
                  <a:pt x="608661" y="132132"/>
                </a:lnTo>
                <a:lnTo>
                  <a:pt x="633065" y="168262"/>
                </a:lnTo>
                <a:lnTo>
                  <a:pt x="652751" y="207492"/>
                </a:lnTo>
                <a:lnTo>
                  <a:pt x="667314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6"/>
          <p:cNvSpPr/>
          <p:nvPr/>
        </p:nvSpPr>
        <p:spPr>
          <a:xfrm>
            <a:off x="6366008" y="3070115"/>
            <a:ext cx="798204" cy="798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7"/>
          <p:cNvSpPr/>
          <p:nvPr/>
        </p:nvSpPr>
        <p:spPr>
          <a:xfrm>
            <a:off x="6349465" y="3053572"/>
            <a:ext cx="302996" cy="307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8"/>
          <p:cNvSpPr/>
          <p:nvPr/>
        </p:nvSpPr>
        <p:spPr>
          <a:xfrm>
            <a:off x="6582218" y="3485055"/>
            <a:ext cx="432282" cy="3416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9"/>
          <p:cNvSpPr/>
          <p:nvPr/>
        </p:nvSpPr>
        <p:spPr>
          <a:xfrm>
            <a:off x="6902766" y="3128401"/>
            <a:ext cx="111734" cy="1695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0"/>
          <p:cNvSpPr/>
          <p:nvPr/>
        </p:nvSpPr>
        <p:spPr>
          <a:xfrm>
            <a:off x="6348081" y="3051769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4" y="249410"/>
                </a:lnTo>
                <a:lnTo>
                  <a:pt x="652751" y="207486"/>
                </a:lnTo>
                <a:lnTo>
                  <a:pt x="633065" y="168257"/>
                </a:lnTo>
                <a:lnTo>
                  <a:pt x="608661" y="132127"/>
                </a:lnTo>
                <a:lnTo>
                  <a:pt x="579943" y="99501"/>
                </a:lnTo>
                <a:lnTo>
                  <a:pt x="547317" y="70784"/>
                </a:lnTo>
                <a:lnTo>
                  <a:pt x="511187" y="46381"/>
                </a:lnTo>
                <a:lnTo>
                  <a:pt x="471957" y="26696"/>
                </a:lnTo>
                <a:lnTo>
                  <a:pt x="430034" y="12134"/>
                </a:lnTo>
                <a:lnTo>
                  <a:pt x="385822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2" y="676348"/>
                </a:lnTo>
                <a:lnTo>
                  <a:pt x="430034" y="667315"/>
                </a:lnTo>
                <a:lnTo>
                  <a:pt x="471957" y="652753"/>
                </a:lnTo>
                <a:lnTo>
                  <a:pt x="511187" y="633068"/>
                </a:lnTo>
                <a:lnTo>
                  <a:pt x="547317" y="608665"/>
                </a:lnTo>
                <a:lnTo>
                  <a:pt x="579943" y="579948"/>
                </a:lnTo>
                <a:lnTo>
                  <a:pt x="608661" y="547322"/>
                </a:lnTo>
                <a:lnTo>
                  <a:pt x="633065" y="511192"/>
                </a:lnTo>
                <a:lnTo>
                  <a:pt x="652751" y="471963"/>
                </a:lnTo>
                <a:lnTo>
                  <a:pt x="667314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1"/>
          <p:cNvSpPr/>
          <p:nvPr/>
        </p:nvSpPr>
        <p:spPr>
          <a:xfrm>
            <a:off x="6348081" y="3051769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5"/>
                </a:lnTo>
                <a:lnTo>
                  <a:pt x="471957" y="26698"/>
                </a:lnTo>
                <a:lnTo>
                  <a:pt x="511187" y="46384"/>
                </a:lnTo>
                <a:lnTo>
                  <a:pt x="547317" y="70788"/>
                </a:lnTo>
                <a:lnTo>
                  <a:pt x="579943" y="99506"/>
                </a:lnTo>
                <a:lnTo>
                  <a:pt x="608661" y="132132"/>
                </a:lnTo>
                <a:lnTo>
                  <a:pt x="633065" y="168262"/>
                </a:lnTo>
                <a:lnTo>
                  <a:pt x="652751" y="207492"/>
                </a:lnTo>
                <a:lnTo>
                  <a:pt x="667314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2"/>
          <p:cNvSpPr txBox="1"/>
          <p:nvPr/>
        </p:nvSpPr>
        <p:spPr>
          <a:xfrm>
            <a:off x="1036247" y="3134952"/>
            <a:ext cx="5723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7525" algn="l"/>
              </a:tabLst>
            </a:pPr>
            <a:r>
              <a:rPr sz="3200" i="1" spc="-5" dirty="0">
                <a:solidFill>
                  <a:srgbClr val="008683"/>
                </a:solidFill>
                <a:latin typeface="Times New Roman"/>
                <a:cs typeface="Times New Roman"/>
              </a:rPr>
              <a:t>s	</a:t>
            </a: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6" name="object 23"/>
          <p:cNvSpPr/>
          <p:nvPr/>
        </p:nvSpPr>
        <p:spPr>
          <a:xfrm>
            <a:off x="2658534" y="3947125"/>
            <a:ext cx="798163" cy="79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4"/>
          <p:cNvSpPr/>
          <p:nvPr/>
        </p:nvSpPr>
        <p:spPr>
          <a:xfrm>
            <a:off x="2641992" y="3930583"/>
            <a:ext cx="295922" cy="2973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5"/>
          <p:cNvSpPr/>
          <p:nvPr/>
        </p:nvSpPr>
        <p:spPr>
          <a:xfrm>
            <a:off x="2639681" y="3928069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6"/>
          <p:cNvSpPr/>
          <p:nvPr/>
        </p:nvSpPr>
        <p:spPr>
          <a:xfrm>
            <a:off x="2639681" y="3928069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5"/>
                </a:lnTo>
                <a:lnTo>
                  <a:pt x="471963" y="26698"/>
                </a:lnTo>
                <a:lnTo>
                  <a:pt x="511192" y="46384"/>
                </a:lnTo>
                <a:lnTo>
                  <a:pt x="547322" y="70788"/>
                </a:lnTo>
                <a:lnTo>
                  <a:pt x="579948" y="99506"/>
                </a:lnTo>
                <a:lnTo>
                  <a:pt x="608665" y="132132"/>
                </a:lnTo>
                <a:lnTo>
                  <a:pt x="633068" y="168262"/>
                </a:lnTo>
                <a:lnTo>
                  <a:pt x="652753" y="207492"/>
                </a:lnTo>
                <a:lnTo>
                  <a:pt x="667315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7"/>
          <p:cNvSpPr/>
          <p:nvPr/>
        </p:nvSpPr>
        <p:spPr>
          <a:xfrm>
            <a:off x="4512265" y="3947125"/>
            <a:ext cx="798192" cy="7981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8"/>
          <p:cNvSpPr/>
          <p:nvPr/>
        </p:nvSpPr>
        <p:spPr>
          <a:xfrm>
            <a:off x="4495722" y="3930583"/>
            <a:ext cx="296392" cy="301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9"/>
          <p:cNvSpPr/>
          <p:nvPr/>
        </p:nvSpPr>
        <p:spPr>
          <a:xfrm>
            <a:off x="4493881" y="3928069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0"/>
          <p:cNvSpPr/>
          <p:nvPr/>
        </p:nvSpPr>
        <p:spPr>
          <a:xfrm>
            <a:off x="4493881" y="3928069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5"/>
                </a:lnTo>
                <a:lnTo>
                  <a:pt x="471957" y="26698"/>
                </a:lnTo>
                <a:lnTo>
                  <a:pt x="511187" y="46384"/>
                </a:lnTo>
                <a:lnTo>
                  <a:pt x="547317" y="70788"/>
                </a:lnTo>
                <a:lnTo>
                  <a:pt x="579943" y="99506"/>
                </a:lnTo>
                <a:lnTo>
                  <a:pt x="608661" y="132132"/>
                </a:lnTo>
                <a:lnTo>
                  <a:pt x="633065" y="168262"/>
                </a:lnTo>
                <a:lnTo>
                  <a:pt x="652751" y="207492"/>
                </a:lnTo>
                <a:lnTo>
                  <a:pt x="667314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1"/>
          <p:cNvSpPr/>
          <p:nvPr/>
        </p:nvSpPr>
        <p:spPr>
          <a:xfrm>
            <a:off x="1364918" y="2540721"/>
            <a:ext cx="1223645" cy="611505"/>
          </a:xfrm>
          <a:custGeom>
            <a:avLst/>
            <a:gdLst/>
            <a:ahLst/>
            <a:cxnLst/>
            <a:rect l="l" t="t" r="r" b="b"/>
            <a:pathLst>
              <a:path w="1223645" h="611504">
                <a:moveTo>
                  <a:pt x="0" y="611060"/>
                </a:moveTo>
                <a:lnTo>
                  <a:pt x="1223632" y="0"/>
                </a:lnTo>
              </a:path>
            </a:pathLst>
          </a:custGeom>
          <a:ln w="5715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2"/>
          <p:cNvSpPr/>
          <p:nvPr/>
        </p:nvSpPr>
        <p:spPr>
          <a:xfrm>
            <a:off x="2448000" y="2515079"/>
            <a:ext cx="191681" cy="1533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3"/>
          <p:cNvSpPr/>
          <p:nvPr/>
        </p:nvSpPr>
        <p:spPr>
          <a:xfrm>
            <a:off x="2979406" y="2883494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4"/>
          <p:cNvSpPr/>
          <p:nvPr/>
        </p:nvSpPr>
        <p:spPr>
          <a:xfrm>
            <a:off x="2936543" y="285490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5"/>
          <p:cNvSpPr/>
          <p:nvPr/>
        </p:nvSpPr>
        <p:spPr>
          <a:xfrm>
            <a:off x="3319131" y="2515181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6"/>
          <p:cNvSpPr/>
          <p:nvPr/>
        </p:nvSpPr>
        <p:spPr>
          <a:xfrm>
            <a:off x="4408156" y="2472319"/>
            <a:ext cx="85725" cy="857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7"/>
          <p:cNvSpPr/>
          <p:nvPr/>
        </p:nvSpPr>
        <p:spPr>
          <a:xfrm>
            <a:off x="3261054" y="2754894"/>
            <a:ext cx="1332865" cy="1234440"/>
          </a:xfrm>
          <a:custGeom>
            <a:avLst/>
            <a:gdLst/>
            <a:ahLst/>
            <a:cxnLst/>
            <a:rect l="l" t="t" r="r" b="b"/>
            <a:pathLst>
              <a:path w="1332864" h="1234439">
                <a:moveTo>
                  <a:pt x="1332839" y="0"/>
                </a:moveTo>
                <a:lnTo>
                  <a:pt x="0" y="1234338"/>
                </a:lnTo>
              </a:path>
            </a:pathLst>
          </a:custGeom>
          <a:ln w="5715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8"/>
          <p:cNvSpPr/>
          <p:nvPr/>
        </p:nvSpPr>
        <p:spPr>
          <a:xfrm>
            <a:off x="3219118" y="3848694"/>
            <a:ext cx="184150" cy="179705"/>
          </a:xfrm>
          <a:custGeom>
            <a:avLst/>
            <a:gdLst/>
            <a:ahLst/>
            <a:cxnLst/>
            <a:rect l="l" t="t" r="r" b="b"/>
            <a:pathLst>
              <a:path w="184150" h="179704">
                <a:moveTo>
                  <a:pt x="184035" y="125793"/>
                </a:moveTo>
                <a:lnTo>
                  <a:pt x="83858" y="101726"/>
                </a:lnTo>
                <a:lnTo>
                  <a:pt x="67538" y="0"/>
                </a:lnTo>
                <a:lnTo>
                  <a:pt x="0" y="179387"/>
                </a:lnTo>
                <a:lnTo>
                  <a:pt x="184035" y="12579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9"/>
          <p:cNvSpPr/>
          <p:nvPr/>
        </p:nvSpPr>
        <p:spPr>
          <a:xfrm>
            <a:off x="3319131" y="4267794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40"/>
          <p:cNvSpPr/>
          <p:nvPr/>
        </p:nvSpPr>
        <p:spPr>
          <a:xfrm>
            <a:off x="4408156" y="4224931"/>
            <a:ext cx="85725" cy="857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1"/>
          <p:cNvSpPr/>
          <p:nvPr/>
        </p:nvSpPr>
        <p:spPr>
          <a:xfrm>
            <a:off x="5173331" y="2515181"/>
            <a:ext cx="1223645" cy="611505"/>
          </a:xfrm>
          <a:custGeom>
            <a:avLst/>
            <a:gdLst/>
            <a:ahLst/>
            <a:cxnLst/>
            <a:rect l="l" t="t" r="r" b="b"/>
            <a:pathLst>
              <a:path w="1223645" h="611504">
                <a:moveTo>
                  <a:pt x="0" y="0"/>
                </a:moveTo>
                <a:lnTo>
                  <a:pt x="1223632" y="611060"/>
                </a:lnTo>
              </a:path>
            </a:pathLst>
          </a:custGeom>
          <a:ln w="5715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42"/>
          <p:cNvSpPr/>
          <p:nvPr/>
        </p:nvSpPr>
        <p:spPr>
          <a:xfrm>
            <a:off x="6256399" y="2998492"/>
            <a:ext cx="191693" cy="1533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43"/>
          <p:cNvSpPr/>
          <p:nvPr/>
        </p:nvSpPr>
        <p:spPr>
          <a:xfrm>
            <a:off x="5173331" y="3643970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4"/>
          <p:cNvSpPr/>
          <p:nvPr/>
        </p:nvSpPr>
        <p:spPr>
          <a:xfrm>
            <a:off x="6352247" y="3631156"/>
            <a:ext cx="95846" cy="766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45"/>
          <p:cNvSpPr/>
          <p:nvPr/>
        </p:nvSpPr>
        <p:spPr>
          <a:xfrm>
            <a:off x="4576548" y="2855960"/>
            <a:ext cx="141605" cy="110109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6"/>
          <p:cNvSpPr/>
          <p:nvPr/>
        </p:nvSpPr>
        <p:spPr>
          <a:xfrm>
            <a:off x="4634368" y="2832706"/>
            <a:ext cx="85090" cy="95250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2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47"/>
          <p:cNvSpPr/>
          <p:nvPr/>
        </p:nvSpPr>
        <p:spPr>
          <a:xfrm>
            <a:off x="1338045" y="3651437"/>
            <a:ext cx="1246505" cy="645160"/>
          </a:xfrm>
          <a:custGeom>
            <a:avLst/>
            <a:gdLst/>
            <a:ahLst/>
            <a:cxnLst/>
            <a:rect l="l" t="t" r="r" b="b"/>
            <a:pathLst>
              <a:path w="1246505" h="645160">
                <a:moveTo>
                  <a:pt x="1246441" y="640803"/>
                </a:moveTo>
                <a:lnTo>
                  <a:pt x="1245425" y="640981"/>
                </a:lnTo>
                <a:lnTo>
                  <a:pt x="1204937" y="644209"/>
                </a:lnTo>
                <a:lnTo>
                  <a:pt x="1162795" y="645064"/>
                </a:lnTo>
                <a:lnTo>
                  <a:pt x="1119168" y="643619"/>
                </a:lnTo>
                <a:lnTo>
                  <a:pt x="1074226" y="639946"/>
                </a:lnTo>
                <a:lnTo>
                  <a:pt x="1028139" y="634119"/>
                </a:lnTo>
                <a:lnTo>
                  <a:pt x="981077" y="626210"/>
                </a:lnTo>
                <a:lnTo>
                  <a:pt x="933209" y="616292"/>
                </a:lnTo>
                <a:lnTo>
                  <a:pt x="884705" y="604437"/>
                </a:lnTo>
                <a:lnTo>
                  <a:pt x="835735" y="590719"/>
                </a:lnTo>
                <a:lnTo>
                  <a:pt x="786469" y="575210"/>
                </a:lnTo>
                <a:lnTo>
                  <a:pt x="737077" y="557983"/>
                </a:lnTo>
                <a:lnTo>
                  <a:pt x="687728" y="539111"/>
                </a:lnTo>
                <a:lnTo>
                  <a:pt x="638592" y="518666"/>
                </a:lnTo>
                <a:lnTo>
                  <a:pt x="589840" y="496721"/>
                </a:lnTo>
                <a:lnTo>
                  <a:pt x="541640" y="473349"/>
                </a:lnTo>
                <a:lnTo>
                  <a:pt x="494163" y="448623"/>
                </a:lnTo>
                <a:lnTo>
                  <a:pt x="447579" y="422615"/>
                </a:lnTo>
                <a:lnTo>
                  <a:pt x="402057" y="395399"/>
                </a:lnTo>
                <a:lnTo>
                  <a:pt x="357766" y="367047"/>
                </a:lnTo>
                <a:lnTo>
                  <a:pt x="314878" y="337631"/>
                </a:lnTo>
                <a:lnTo>
                  <a:pt x="273562" y="307225"/>
                </a:lnTo>
                <a:lnTo>
                  <a:pt x="233987" y="275901"/>
                </a:lnTo>
                <a:lnTo>
                  <a:pt x="196323" y="243732"/>
                </a:lnTo>
                <a:lnTo>
                  <a:pt x="160740" y="210791"/>
                </a:lnTo>
                <a:lnTo>
                  <a:pt x="127408" y="177150"/>
                </a:lnTo>
                <a:lnTo>
                  <a:pt x="96497" y="142883"/>
                </a:lnTo>
                <a:lnTo>
                  <a:pt x="68177" y="108062"/>
                </a:lnTo>
                <a:lnTo>
                  <a:pt x="42617" y="72760"/>
                </a:lnTo>
                <a:lnTo>
                  <a:pt x="19987" y="37049"/>
                </a:lnTo>
                <a:lnTo>
                  <a:pt x="457" y="1003"/>
                </a:lnTo>
                <a:lnTo>
                  <a:pt x="0" y="0"/>
                </a:lnTo>
              </a:path>
            </a:pathLst>
          </a:custGeom>
          <a:ln w="5715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8"/>
          <p:cNvSpPr/>
          <p:nvPr/>
        </p:nvSpPr>
        <p:spPr>
          <a:xfrm>
            <a:off x="2457728" y="4226341"/>
            <a:ext cx="183146" cy="1691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50"/>
          <p:cNvSpPr txBox="1"/>
          <p:nvPr/>
        </p:nvSpPr>
        <p:spPr>
          <a:xfrm>
            <a:off x="1626221" y="2463746"/>
            <a:ext cx="4606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3065" algn="l"/>
              </a:tabLst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</a:t>
            </a: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3	</a:t>
            </a: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3" name="object 51"/>
          <p:cNvSpPr txBox="1"/>
          <p:nvPr/>
        </p:nvSpPr>
        <p:spPr>
          <a:xfrm>
            <a:off x="4140821" y="324494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52"/>
          <p:cNvSpPr/>
          <p:nvPr/>
        </p:nvSpPr>
        <p:spPr>
          <a:xfrm>
            <a:off x="3603611" y="3094949"/>
            <a:ext cx="356870" cy="346710"/>
          </a:xfrm>
          <a:custGeom>
            <a:avLst/>
            <a:gdLst/>
            <a:ahLst/>
            <a:cxnLst/>
            <a:rect l="l" t="t" r="r" b="b"/>
            <a:pathLst>
              <a:path w="356870" h="346710">
                <a:moveTo>
                  <a:pt x="182067" y="294805"/>
                </a:moveTo>
                <a:lnTo>
                  <a:pt x="178358" y="290753"/>
                </a:lnTo>
                <a:lnTo>
                  <a:pt x="171462" y="296824"/>
                </a:lnTo>
                <a:lnTo>
                  <a:pt x="166408" y="300316"/>
                </a:lnTo>
                <a:lnTo>
                  <a:pt x="159969" y="302158"/>
                </a:lnTo>
                <a:lnTo>
                  <a:pt x="157060" y="301917"/>
                </a:lnTo>
                <a:lnTo>
                  <a:pt x="151904" y="299085"/>
                </a:lnTo>
                <a:lnTo>
                  <a:pt x="146773" y="294195"/>
                </a:lnTo>
                <a:lnTo>
                  <a:pt x="23901" y="160286"/>
                </a:lnTo>
                <a:lnTo>
                  <a:pt x="20269" y="163626"/>
                </a:lnTo>
                <a:lnTo>
                  <a:pt x="0" y="214490"/>
                </a:lnTo>
                <a:lnTo>
                  <a:pt x="4737" y="216344"/>
                </a:lnTo>
                <a:lnTo>
                  <a:pt x="7505" y="209626"/>
                </a:lnTo>
                <a:lnTo>
                  <a:pt x="10248" y="205028"/>
                </a:lnTo>
                <a:lnTo>
                  <a:pt x="14858" y="200787"/>
                </a:lnTo>
                <a:lnTo>
                  <a:pt x="16992" y="199847"/>
                </a:lnTo>
                <a:lnTo>
                  <a:pt x="21729" y="199542"/>
                </a:lnTo>
                <a:lnTo>
                  <a:pt x="24244" y="200406"/>
                </a:lnTo>
                <a:lnTo>
                  <a:pt x="129120" y="311480"/>
                </a:lnTo>
                <a:lnTo>
                  <a:pt x="135331" y="322300"/>
                </a:lnTo>
                <a:lnTo>
                  <a:pt x="135331" y="337682"/>
                </a:lnTo>
                <a:lnTo>
                  <a:pt x="182067" y="294805"/>
                </a:lnTo>
                <a:close/>
              </a:path>
              <a:path w="356870" h="346710">
                <a:moveTo>
                  <a:pt x="135331" y="337682"/>
                </a:moveTo>
                <a:lnTo>
                  <a:pt x="135331" y="322300"/>
                </a:lnTo>
                <a:lnTo>
                  <a:pt x="135229" y="325031"/>
                </a:lnTo>
                <a:lnTo>
                  <a:pt x="133083" y="330923"/>
                </a:lnTo>
                <a:lnTo>
                  <a:pt x="129095" y="335686"/>
                </a:lnTo>
                <a:lnTo>
                  <a:pt x="122212" y="342277"/>
                </a:lnTo>
                <a:lnTo>
                  <a:pt x="125920" y="346316"/>
                </a:lnTo>
                <a:lnTo>
                  <a:pt x="135331" y="337682"/>
                </a:lnTo>
                <a:close/>
              </a:path>
              <a:path w="356870" h="346710">
                <a:moveTo>
                  <a:pt x="173913" y="145364"/>
                </a:moveTo>
                <a:lnTo>
                  <a:pt x="172465" y="141414"/>
                </a:lnTo>
                <a:lnTo>
                  <a:pt x="166319" y="134721"/>
                </a:lnTo>
                <a:lnTo>
                  <a:pt x="162521" y="132943"/>
                </a:lnTo>
                <a:lnTo>
                  <a:pt x="153441" y="132562"/>
                </a:lnTo>
                <a:lnTo>
                  <a:pt x="149491" y="133997"/>
                </a:lnTo>
                <a:lnTo>
                  <a:pt x="142786" y="140144"/>
                </a:lnTo>
                <a:lnTo>
                  <a:pt x="141020" y="143954"/>
                </a:lnTo>
                <a:lnTo>
                  <a:pt x="140627" y="153035"/>
                </a:lnTo>
                <a:lnTo>
                  <a:pt x="142062" y="156972"/>
                </a:lnTo>
                <a:lnTo>
                  <a:pt x="148208" y="163677"/>
                </a:lnTo>
                <a:lnTo>
                  <a:pt x="151904" y="165389"/>
                </a:lnTo>
                <a:lnTo>
                  <a:pt x="153441" y="165504"/>
                </a:lnTo>
                <a:lnTo>
                  <a:pt x="161099" y="165836"/>
                </a:lnTo>
                <a:lnTo>
                  <a:pt x="165049" y="164401"/>
                </a:lnTo>
                <a:lnTo>
                  <a:pt x="171742" y="158254"/>
                </a:lnTo>
                <a:lnTo>
                  <a:pt x="173520" y="154444"/>
                </a:lnTo>
                <a:lnTo>
                  <a:pt x="173913" y="145364"/>
                </a:lnTo>
                <a:close/>
              </a:path>
              <a:path w="356870" h="346710">
                <a:moveTo>
                  <a:pt x="356768" y="134518"/>
                </a:moveTo>
                <a:lnTo>
                  <a:pt x="353047" y="130467"/>
                </a:lnTo>
                <a:lnTo>
                  <a:pt x="346151" y="136537"/>
                </a:lnTo>
                <a:lnTo>
                  <a:pt x="341096" y="140030"/>
                </a:lnTo>
                <a:lnTo>
                  <a:pt x="334657" y="141871"/>
                </a:lnTo>
                <a:lnTo>
                  <a:pt x="331762" y="141630"/>
                </a:lnTo>
                <a:lnTo>
                  <a:pt x="326593" y="138798"/>
                </a:lnTo>
                <a:lnTo>
                  <a:pt x="321462" y="133908"/>
                </a:lnTo>
                <a:lnTo>
                  <a:pt x="198602" y="0"/>
                </a:lnTo>
                <a:lnTo>
                  <a:pt x="194957" y="3340"/>
                </a:lnTo>
                <a:lnTo>
                  <a:pt x="174688" y="54203"/>
                </a:lnTo>
                <a:lnTo>
                  <a:pt x="179438" y="56057"/>
                </a:lnTo>
                <a:lnTo>
                  <a:pt x="182194" y="49352"/>
                </a:lnTo>
                <a:lnTo>
                  <a:pt x="184937" y="44742"/>
                </a:lnTo>
                <a:lnTo>
                  <a:pt x="189560" y="40513"/>
                </a:lnTo>
                <a:lnTo>
                  <a:pt x="191693" y="39560"/>
                </a:lnTo>
                <a:lnTo>
                  <a:pt x="196418" y="39268"/>
                </a:lnTo>
                <a:lnTo>
                  <a:pt x="198932" y="40132"/>
                </a:lnTo>
                <a:lnTo>
                  <a:pt x="303809" y="151193"/>
                </a:lnTo>
                <a:lnTo>
                  <a:pt x="310032" y="162013"/>
                </a:lnTo>
                <a:lnTo>
                  <a:pt x="310032" y="177386"/>
                </a:lnTo>
                <a:lnTo>
                  <a:pt x="356768" y="134518"/>
                </a:lnTo>
                <a:close/>
              </a:path>
              <a:path w="356870" h="346710">
                <a:moveTo>
                  <a:pt x="249123" y="227812"/>
                </a:moveTo>
                <a:lnTo>
                  <a:pt x="247700" y="223862"/>
                </a:lnTo>
                <a:lnTo>
                  <a:pt x="241579" y="217195"/>
                </a:lnTo>
                <a:lnTo>
                  <a:pt x="237769" y="215417"/>
                </a:lnTo>
                <a:lnTo>
                  <a:pt x="228663" y="214947"/>
                </a:lnTo>
                <a:lnTo>
                  <a:pt x="224688" y="216395"/>
                </a:lnTo>
                <a:lnTo>
                  <a:pt x="217944" y="222580"/>
                </a:lnTo>
                <a:lnTo>
                  <a:pt x="216204" y="226390"/>
                </a:lnTo>
                <a:lnTo>
                  <a:pt x="215874" y="235508"/>
                </a:lnTo>
                <a:lnTo>
                  <a:pt x="217322" y="239445"/>
                </a:lnTo>
                <a:lnTo>
                  <a:pt x="223443" y="246126"/>
                </a:lnTo>
                <a:lnTo>
                  <a:pt x="227241" y="247878"/>
                </a:lnTo>
                <a:lnTo>
                  <a:pt x="236270" y="248272"/>
                </a:lnTo>
                <a:lnTo>
                  <a:pt x="240207" y="246837"/>
                </a:lnTo>
                <a:lnTo>
                  <a:pt x="246875" y="240715"/>
                </a:lnTo>
                <a:lnTo>
                  <a:pt x="248653" y="236918"/>
                </a:lnTo>
                <a:lnTo>
                  <a:pt x="249123" y="227812"/>
                </a:lnTo>
                <a:close/>
              </a:path>
              <a:path w="356870" h="346710">
                <a:moveTo>
                  <a:pt x="310032" y="177386"/>
                </a:moveTo>
                <a:lnTo>
                  <a:pt x="310032" y="162013"/>
                </a:lnTo>
                <a:lnTo>
                  <a:pt x="309918" y="164744"/>
                </a:lnTo>
                <a:lnTo>
                  <a:pt x="307771" y="170637"/>
                </a:lnTo>
                <a:lnTo>
                  <a:pt x="303796" y="175399"/>
                </a:lnTo>
                <a:lnTo>
                  <a:pt x="296913" y="181991"/>
                </a:lnTo>
                <a:lnTo>
                  <a:pt x="300608" y="186029"/>
                </a:lnTo>
                <a:lnTo>
                  <a:pt x="310032" y="177386"/>
                </a:lnTo>
                <a:close/>
              </a:path>
            </a:pathLst>
          </a:custGeom>
          <a:solidFill>
            <a:srgbClr val="0098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53"/>
          <p:cNvSpPr txBox="1"/>
          <p:nvPr/>
        </p:nvSpPr>
        <p:spPr>
          <a:xfrm>
            <a:off x="5741021" y="3930609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54"/>
          <p:cNvSpPr txBox="1"/>
          <p:nvPr/>
        </p:nvSpPr>
        <p:spPr>
          <a:xfrm>
            <a:off x="3697946" y="4248210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3:3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55"/>
          <p:cNvSpPr txBox="1"/>
          <p:nvPr/>
        </p:nvSpPr>
        <p:spPr>
          <a:xfrm>
            <a:off x="3034397" y="3128985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0:3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56"/>
          <p:cNvSpPr txBox="1"/>
          <p:nvPr/>
        </p:nvSpPr>
        <p:spPr>
          <a:xfrm>
            <a:off x="1397621" y="4044909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57169"/>
            <a:ext cx="8727140" cy="646331"/>
          </a:xfrm>
        </p:spPr>
        <p:txBody>
          <a:bodyPr>
            <a:normAutofit/>
          </a:bodyPr>
          <a:lstStyle/>
          <a:p>
            <a:r>
              <a:rPr lang="en-US" sz="3200" dirty="0"/>
              <a:t>Upper Bound on the Maximum Flow Value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0DCC-E65A-4DD1-AFF2-36FE887594DB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577981"/>
            <a:ext cx="7378065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50"/>
              </a:lnSpc>
              <a:tabLst>
                <a:tab pos="1899285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value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flow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bounded</a:t>
            </a:r>
            <a:r>
              <a:rPr sz="3200" spc="-15" dirty="0">
                <a:latin typeface="Times New Roman"/>
                <a:cs typeface="Times New Roman"/>
              </a:rPr>
              <a:t> above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capacity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cut.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0702" y="2550414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7120" y="2550414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0338" y="4152578"/>
            <a:ext cx="1410970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355" algn="ctr">
              <a:lnSpc>
                <a:spcPts val="1995"/>
              </a:lnSpc>
            </a:pPr>
            <a:r>
              <a:rPr sz="1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1800" spc="-6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1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1800" i="1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1800" i="1" spc="-8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1800" spc="-2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1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3195"/>
              </a:lnSpc>
            </a:pPr>
            <a:r>
              <a:rPr sz="4200" spc="-30" baseline="1984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4200" spc="-120" baseline="198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200" i="1" spc="75" baseline="1984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200" spc="179" baseline="198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200" i="1" spc="330" baseline="1984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200" spc="225" baseline="1984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4200" i="1" baseline="1984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4200" i="1" spc="-502" baseline="198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200" baseline="1984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200" spc="-525" baseline="198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16193" y="2530979"/>
            <a:ext cx="2421255" cy="167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  <a:tabLst>
                <a:tab pos="316230" algn="l"/>
                <a:tab pos="662305" algn="l"/>
              </a:tabLst>
            </a:pP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22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14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3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316230">
              <a:lnSpc>
                <a:spcPts val="4390"/>
              </a:lnSpc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spc="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6000" spc="637" baseline="-8333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6000" spc="-44" baseline="-8333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6000" spc="-172" baseline="-83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9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4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589915">
              <a:lnSpc>
                <a:spcPts val="1440"/>
              </a:lnSpc>
              <a:spcBef>
                <a:spcPts val="200"/>
              </a:spcBef>
            </a:pPr>
            <a:r>
              <a:rPr sz="1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1800" spc="-5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1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1800" i="1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1800" i="1" spc="-7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1800" spc="-2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1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1800" dirty="0">
              <a:latin typeface="Times New Roman"/>
              <a:cs typeface="Times New Roman"/>
            </a:endParaRPr>
          </a:p>
          <a:p>
            <a:pPr marL="313690">
              <a:lnSpc>
                <a:spcPts val="4090"/>
              </a:lnSpc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1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6000" spc="630" baseline="-8333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6000" spc="419" baseline="-8333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28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8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4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2571407"/>
            <a:ext cx="925194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0" y="44316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0" y="44316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6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Network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Definition. Let	</a:t>
            </a:r>
            <a:r>
              <a:rPr lang="en-US" i="1" dirty="0"/>
              <a:t>f</a:t>
            </a:r>
            <a:r>
              <a:rPr lang="en-US" dirty="0"/>
              <a:t> be a flow on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). The </a:t>
            </a:r>
            <a:r>
              <a:rPr lang="en-US" dirty="0">
                <a:solidFill>
                  <a:srgbClr val="C00000"/>
                </a:solidFill>
              </a:rPr>
              <a:t>residual network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i="1" baseline="-25000" dirty="0"/>
              <a:t>f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f</a:t>
            </a:r>
            <a:r>
              <a:rPr lang="en-US" i="1" baseline="-25000" dirty="0"/>
              <a:t> </a:t>
            </a:r>
            <a:r>
              <a:rPr lang="en-US" dirty="0"/>
              <a:t>) is the graph with strictly positive </a:t>
            </a:r>
            <a:r>
              <a:rPr lang="en-US" dirty="0">
                <a:solidFill>
                  <a:srgbClr val="C00000"/>
                </a:solidFill>
              </a:rPr>
              <a:t>residual capacities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c</a:t>
            </a:r>
            <a:r>
              <a:rPr lang="en-US" i="1" baseline="-25000" dirty="0" err="1"/>
              <a:t>f</a:t>
            </a:r>
            <a:r>
              <a:rPr lang="en-US" dirty="0"/>
              <a:t>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– </a:t>
            </a:r>
            <a:r>
              <a:rPr lang="en-US" i="1" dirty="0"/>
              <a:t>f</a:t>
            </a:r>
            <a:r>
              <a:rPr lang="en-US" dirty="0"/>
              <a:t>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&gt; 0.</a:t>
            </a:r>
          </a:p>
          <a:p>
            <a:r>
              <a:rPr lang="en-US" dirty="0"/>
              <a:t>Edges in </a:t>
            </a:r>
            <a:r>
              <a:rPr lang="en-US" i="1" dirty="0" err="1"/>
              <a:t>E</a:t>
            </a:r>
            <a:r>
              <a:rPr lang="en-US" i="1" baseline="-25000" dirty="0" err="1"/>
              <a:t>f</a:t>
            </a:r>
            <a:r>
              <a:rPr lang="en-US" i="1" dirty="0"/>
              <a:t> </a:t>
            </a:r>
            <a:r>
              <a:rPr lang="en-US" dirty="0"/>
              <a:t>admit more flow.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860-3718-4070-99F1-8938E9CE17C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464785" y="4376020"/>
            <a:ext cx="2208466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694591" y="4580223"/>
            <a:ext cx="304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0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3822" y="4596225"/>
            <a:ext cx="2825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84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6289" y="4376020"/>
            <a:ext cx="2208466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325528" y="4029663"/>
            <a:ext cx="39471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1425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lang="en-US" sz="24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154" y="5300011"/>
            <a:ext cx="347027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83870" algn="r">
              <a:lnSpc>
                <a:spcPct val="100000"/>
              </a:lnSpc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3:5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0"/>
              </a:spcBef>
              <a:tabLst>
                <a:tab pos="1649095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Lemma.	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2|</a:t>
            </a:r>
            <a:r>
              <a:rPr sz="3200" spc="-5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87050" y="4626851"/>
            <a:ext cx="43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6096" y="4567697"/>
            <a:ext cx="30543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0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5325" y="4583699"/>
            <a:ext cx="2825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84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4380" y="532506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6822" y="4626851"/>
            <a:ext cx="57277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154" y="4042569"/>
            <a:ext cx="1696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0" y="584391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584391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lowchart: Process 21"/>
          <p:cNvSpPr/>
          <p:nvPr/>
        </p:nvSpPr>
        <p:spPr>
          <a:xfrm>
            <a:off x="3044952" y="4187952"/>
            <a:ext cx="1014984" cy="400240"/>
          </a:xfrm>
          <a:prstGeom prst="flowChartProcess">
            <a:avLst/>
          </a:prstGeom>
          <a:solidFill>
            <a:schemeClr val="bg1"/>
          </a:solidFill>
        </p:spPr>
        <p:txBody>
          <a:bodyPr wrap="square"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  <a:tabLst>
                <a:tab pos="1174999" algn="l"/>
                <a:tab pos="2093370" algn="l"/>
                <a:tab pos="4052263" algn="l"/>
              </a:tabLst>
            </a:pPr>
            <a:r>
              <a:rPr dirty="0"/>
              <a:t>Flow	</a:t>
            </a:r>
            <a:r>
              <a:rPr spc="-4" dirty="0"/>
              <a:t>and	Residual	Network</a:t>
            </a:r>
          </a:p>
        </p:txBody>
      </p:sp>
      <p:sp>
        <p:nvSpPr>
          <p:cNvPr id="150" name="Content Placeholder 1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1832381" y="2134346"/>
            <a:ext cx="704261" cy="704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7784" y="2119749"/>
            <a:ext cx="263966" cy="259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1157" y="2185763"/>
            <a:ext cx="425419" cy="616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5341" y="2117912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5341" y="2117912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6613" y="2191309"/>
            <a:ext cx="16192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spc="-4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53439" y="1345927"/>
            <a:ext cx="729805" cy="7334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3440" y="1345927"/>
            <a:ext cx="270465" cy="263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14805" y="1411942"/>
            <a:ext cx="469425" cy="6161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1400" y="1344706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1400" y="1344706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9083" y="1345927"/>
            <a:ext cx="733481" cy="7334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9084" y="1345927"/>
            <a:ext cx="270880" cy="267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61453" y="1411942"/>
            <a:ext cx="447428" cy="6161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7459" y="1344706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7459" y="1344706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8925" y="1418103"/>
            <a:ext cx="18209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v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39347" y="2134346"/>
            <a:ext cx="704287" cy="7042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4751" y="2119749"/>
            <a:ext cx="265187" cy="270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30120" y="2500222"/>
            <a:ext cx="381414" cy="301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13227" y="2185764"/>
            <a:ext cx="98309" cy="1493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23529" y="2117912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23529" y="2117912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64758" y="2191309"/>
            <a:ext cx="122144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68037" y="2908157"/>
            <a:ext cx="704261" cy="7042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53440" y="2893561"/>
            <a:ext cx="259259" cy="2621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25808" y="2959574"/>
            <a:ext cx="447416" cy="6161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51400" y="28911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51400" y="28911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62866" y="2964515"/>
            <a:ext cx="18209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x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03680" y="2908157"/>
            <a:ext cx="704287" cy="7042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9084" y="2893560"/>
            <a:ext cx="259674" cy="2658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61453" y="2959574"/>
            <a:ext cx="447428" cy="6161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87459" y="28911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87459" y="28911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98925" y="2964515"/>
            <a:ext cx="18209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26609" y="1655725"/>
            <a:ext cx="1102659" cy="550769"/>
          </a:xfrm>
          <a:custGeom>
            <a:avLst/>
            <a:gdLst/>
            <a:ahLst/>
            <a:cxnLst/>
            <a:rect l="l" t="t" r="r" b="b"/>
            <a:pathLst>
              <a:path w="1249679" h="624205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66829" y="1644419"/>
            <a:ext cx="84570" cy="676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51158" y="1969434"/>
            <a:ext cx="0" cy="921684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13338" y="1944221"/>
            <a:ext cx="75640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1820" y="1606643"/>
            <a:ext cx="75640" cy="756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1169" y="1855974"/>
            <a:ext cx="1194547" cy="1106581"/>
          </a:xfrm>
          <a:custGeom>
            <a:avLst/>
            <a:gdLst/>
            <a:ahLst/>
            <a:cxnLst/>
            <a:rect l="l" t="t" r="r" b="b"/>
            <a:pathLst>
              <a:path w="1353820" h="1254125">
                <a:moveTo>
                  <a:pt x="1353807" y="0"/>
                </a:moveTo>
                <a:lnTo>
                  <a:pt x="0" y="1253756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2669" y="2900227"/>
            <a:ext cx="81243" cy="79562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92024" y="62903"/>
                </a:moveTo>
                <a:lnTo>
                  <a:pt x="41935" y="50863"/>
                </a:lnTo>
                <a:lnTo>
                  <a:pt x="33769" y="0"/>
                </a:lnTo>
                <a:lnTo>
                  <a:pt x="0" y="89700"/>
                </a:lnTo>
                <a:lnTo>
                  <a:pt x="92024" y="6290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50915" y="3190886"/>
            <a:ext cx="1011331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1820" y="3153066"/>
            <a:ext cx="75640" cy="756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86974" y="1644464"/>
            <a:ext cx="1102659" cy="550769"/>
          </a:xfrm>
          <a:custGeom>
            <a:avLst/>
            <a:gdLst/>
            <a:ahLst/>
            <a:cxnLst/>
            <a:rect l="l" t="t" r="r" b="b"/>
            <a:pathLst>
              <a:path w="1249679" h="624205">
                <a:moveTo>
                  <a:pt x="0" y="0"/>
                </a:moveTo>
                <a:lnTo>
                  <a:pt x="1249197" y="623823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27204" y="2138530"/>
            <a:ext cx="84570" cy="676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86974" y="2640453"/>
            <a:ext cx="1102659" cy="550769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27204" y="2629135"/>
            <a:ext cx="84570" cy="676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60401" y="1945151"/>
            <a:ext cx="124946" cy="97155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1418" y="1924632"/>
            <a:ext cx="75079" cy="84044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2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03593" y="2647748"/>
            <a:ext cx="1125071" cy="569259"/>
          </a:xfrm>
          <a:custGeom>
            <a:avLst/>
            <a:gdLst/>
            <a:ahLst/>
            <a:cxnLst/>
            <a:rect l="l" t="t" r="r" b="b"/>
            <a:pathLst>
              <a:path w="1275079" h="645160">
                <a:moveTo>
                  <a:pt x="1274787" y="636917"/>
                </a:moveTo>
                <a:lnTo>
                  <a:pt x="1274254" y="637019"/>
                </a:lnTo>
                <a:lnTo>
                  <a:pt x="1234750" y="641997"/>
                </a:lnTo>
                <a:lnTo>
                  <a:pt x="1193560" y="644557"/>
                </a:lnTo>
                <a:lnTo>
                  <a:pt x="1150846" y="644774"/>
                </a:lnTo>
                <a:lnTo>
                  <a:pt x="1106774" y="642721"/>
                </a:lnTo>
                <a:lnTo>
                  <a:pt x="1061505" y="638474"/>
                </a:lnTo>
                <a:lnTo>
                  <a:pt x="1015204" y="632106"/>
                </a:lnTo>
                <a:lnTo>
                  <a:pt x="968035" y="623692"/>
                </a:lnTo>
                <a:lnTo>
                  <a:pt x="920160" y="613306"/>
                </a:lnTo>
                <a:lnTo>
                  <a:pt x="871743" y="601022"/>
                </a:lnTo>
                <a:lnTo>
                  <a:pt x="822949" y="586914"/>
                </a:lnTo>
                <a:lnTo>
                  <a:pt x="773939" y="571058"/>
                </a:lnTo>
                <a:lnTo>
                  <a:pt x="724878" y="553526"/>
                </a:lnTo>
                <a:lnTo>
                  <a:pt x="675930" y="534394"/>
                </a:lnTo>
                <a:lnTo>
                  <a:pt x="627257" y="513736"/>
                </a:lnTo>
                <a:lnTo>
                  <a:pt x="579024" y="491625"/>
                </a:lnTo>
                <a:lnTo>
                  <a:pt x="531393" y="468137"/>
                </a:lnTo>
                <a:lnTo>
                  <a:pt x="484529" y="443345"/>
                </a:lnTo>
                <a:lnTo>
                  <a:pt x="438595" y="417324"/>
                </a:lnTo>
                <a:lnTo>
                  <a:pt x="393754" y="390148"/>
                </a:lnTo>
                <a:lnTo>
                  <a:pt x="350170" y="361891"/>
                </a:lnTo>
                <a:lnTo>
                  <a:pt x="308007" y="332628"/>
                </a:lnTo>
                <a:lnTo>
                  <a:pt x="267427" y="302433"/>
                </a:lnTo>
                <a:lnTo>
                  <a:pt x="228595" y="271380"/>
                </a:lnTo>
                <a:lnTo>
                  <a:pt x="191674" y="239544"/>
                </a:lnTo>
                <a:lnTo>
                  <a:pt x="156827" y="206998"/>
                </a:lnTo>
                <a:lnTo>
                  <a:pt x="124219" y="173818"/>
                </a:lnTo>
                <a:lnTo>
                  <a:pt x="94012" y="140076"/>
                </a:lnTo>
                <a:lnTo>
                  <a:pt x="66370" y="105849"/>
                </a:lnTo>
                <a:lnTo>
                  <a:pt x="41456" y="71209"/>
                </a:lnTo>
                <a:lnTo>
                  <a:pt x="19435" y="36231"/>
                </a:lnTo>
                <a:lnTo>
                  <a:pt x="469" y="990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1693" y="3182224"/>
            <a:ext cx="81455" cy="742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652792" y="1190198"/>
            <a:ext cx="142090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97830" algn="l"/>
                <a:tab pos="744671" algn="l"/>
                <a:tab pos="1409215" algn="l"/>
              </a:tabLst>
            </a:pPr>
            <a:r>
              <a:rPr sz="4236" i="1" baseline="-35590" dirty="0">
                <a:solidFill>
                  <a:srgbClr val="008683"/>
                </a:solidFill>
                <a:latin typeface="Times New Roman"/>
                <a:cs typeface="Times New Roman"/>
              </a:rPr>
              <a:t>u	</a:t>
            </a:r>
            <a:r>
              <a:rPr sz="2824" i="1" u="heavy" dirty="0">
                <a:solidFill>
                  <a:srgbClr val="008683"/>
                </a:solidFill>
                <a:uFill>
                  <a:solidFill>
                    <a:srgbClr val="010202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18" u="heavy" spc="-4" dirty="0">
                <a:solidFill>
                  <a:srgbClr val="008683"/>
                </a:solidFill>
                <a:uFill>
                  <a:solidFill>
                    <a:srgbClr val="010202"/>
                  </a:solidFill>
                </a:uFill>
                <a:latin typeface="Times New Roman"/>
                <a:cs typeface="Times New Roman"/>
              </a:rPr>
              <a:t>2:2	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54370" y="1599080"/>
            <a:ext cx="4067175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711586" algn="l"/>
              </a:tabLst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1:</a:t>
            </a: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3	</a:t>
            </a: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01927" y="2156011"/>
            <a:ext cx="314885" cy="305921"/>
          </a:xfrm>
          <a:custGeom>
            <a:avLst/>
            <a:gdLst/>
            <a:ahLst/>
            <a:cxnLst/>
            <a:rect l="l" t="t" r="r" b="b"/>
            <a:pathLst>
              <a:path w="356870" h="346710">
                <a:moveTo>
                  <a:pt x="182067" y="294805"/>
                </a:moveTo>
                <a:lnTo>
                  <a:pt x="178358" y="290753"/>
                </a:lnTo>
                <a:lnTo>
                  <a:pt x="171462" y="296824"/>
                </a:lnTo>
                <a:lnTo>
                  <a:pt x="166408" y="300316"/>
                </a:lnTo>
                <a:lnTo>
                  <a:pt x="159969" y="302158"/>
                </a:lnTo>
                <a:lnTo>
                  <a:pt x="157060" y="301917"/>
                </a:lnTo>
                <a:lnTo>
                  <a:pt x="151904" y="299085"/>
                </a:lnTo>
                <a:lnTo>
                  <a:pt x="146773" y="294195"/>
                </a:lnTo>
                <a:lnTo>
                  <a:pt x="23901" y="160286"/>
                </a:lnTo>
                <a:lnTo>
                  <a:pt x="20269" y="163626"/>
                </a:lnTo>
                <a:lnTo>
                  <a:pt x="0" y="214490"/>
                </a:lnTo>
                <a:lnTo>
                  <a:pt x="4737" y="216344"/>
                </a:lnTo>
                <a:lnTo>
                  <a:pt x="7505" y="209626"/>
                </a:lnTo>
                <a:lnTo>
                  <a:pt x="10248" y="205028"/>
                </a:lnTo>
                <a:lnTo>
                  <a:pt x="14858" y="200799"/>
                </a:lnTo>
                <a:lnTo>
                  <a:pt x="16992" y="199847"/>
                </a:lnTo>
                <a:lnTo>
                  <a:pt x="21729" y="199542"/>
                </a:lnTo>
                <a:lnTo>
                  <a:pt x="24244" y="200406"/>
                </a:lnTo>
                <a:lnTo>
                  <a:pt x="129120" y="311480"/>
                </a:lnTo>
                <a:lnTo>
                  <a:pt x="135331" y="322300"/>
                </a:lnTo>
                <a:lnTo>
                  <a:pt x="135331" y="337682"/>
                </a:lnTo>
                <a:lnTo>
                  <a:pt x="182067" y="294805"/>
                </a:lnTo>
                <a:close/>
              </a:path>
              <a:path w="356870" h="346710">
                <a:moveTo>
                  <a:pt x="135331" y="337682"/>
                </a:moveTo>
                <a:lnTo>
                  <a:pt x="135331" y="322300"/>
                </a:lnTo>
                <a:lnTo>
                  <a:pt x="135229" y="325031"/>
                </a:lnTo>
                <a:lnTo>
                  <a:pt x="133083" y="330923"/>
                </a:lnTo>
                <a:lnTo>
                  <a:pt x="129095" y="335686"/>
                </a:lnTo>
                <a:lnTo>
                  <a:pt x="122212" y="342277"/>
                </a:lnTo>
                <a:lnTo>
                  <a:pt x="125920" y="346316"/>
                </a:lnTo>
                <a:lnTo>
                  <a:pt x="135331" y="337682"/>
                </a:lnTo>
                <a:close/>
              </a:path>
              <a:path w="356870" h="346710">
                <a:moveTo>
                  <a:pt x="173913" y="145364"/>
                </a:moveTo>
                <a:lnTo>
                  <a:pt x="172465" y="141427"/>
                </a:lnTo>
                <a:lnTo>
                  <a:pt x="166319" y="134721"/>
                </a:lnTo>
                <a:lnTo>
                  <a:pt x="162521" y="132943"/>
                </a:lnTo>
                <a:lnTo>
                  <a:pt x="153441" y="132562"/>
                </a:lnTo>
                <a:lnTo>
                  <a:pt x="149491" y="133997"/>
                </a:lnTo>
                <a:lnTo>
                  <a:pt x="142786" y="140144"/>
                </a:lnTo>
                <a:lnTo>
                  <a:pt x="141020" y="143954"/>
                </a:lnTo>
                <a:lnTo>
                  <a:pt x="140627" y="153035"/>
                </a:lnTo>
                <a:lnTo>
                  <a:pt x="142062" y="156972"/>
                </a:lnTo>
                <a:lnTo>
                  <a:pt x="148208" y="163677"/>
                </a:lnTo>
                <a:lnTo>
                  <a:pt x="151904" y="165389"/>
                </a:lnTo>
                <a:lnTo>
                  <a:pt x="153441" y="165504"/>
                </a:lnTo>
                <a:lnTo>
                  <a:pt x="161099" y="165836"/>
                </a:lnTo>
                <a:lnTo>
                  <a:pt x="165049" y="164401"/>
                </a:lnTo>
                <a:lnTo>
                  <a:pt x="171742" y="158254"/>
                </a:lnTo>
                <a:lnTo>
                  <a:pt x="173520" y="154444"/>
                </a:lnTo>
                <a:lnTo>
                  <a:pt x="173913" y="145364"/>
                </a:lnTo>
                <a:close/>
              </a:path>
              <a:path w="356870" h="346710">
                <a:moveTo>
                  <a:pt x="356768" y="134518"/>
                </a:moveTo>
                <a:lnTo>
                  <a:pt x="353047" y="130479"/>
                </a:lnTo>
                <a:lnTo>
                  <a:pt x="346151" y="136537"/>
                </a:lnTo>
                <a:lnTo>
                  <a:pt x="341096" y="140030"/>
                </a:lnTo>
                <a:lnTo>
                  <a:pt x="334657" y="141871"/>
                </a:lnTo>
                <a:lnTo>
                  <a:pt x="331762" y="141630"/>
                </a:lnTo>
                <a:lnTo>
                  <a:pt x="326593" y="138811"/>
                </a:lnTo>
                <a:lnTo>
                  <a:pt x="321462" y="133921"/>
                </a:lnTo>
                <a:lnTo>
                  <a:pt x="198602" y="0"/>
                </a:lnTo>
                <a:lnTo>
                  <a:pt x="194957" y="3340"/>
                </a:lnTo>
                <a:lnTo>
                  <a:pt x="174688" y="54203"/>
                </a:lnTo>
                <a:lnTo>
                  <a:pt x="179438" y="56057"/>
                </a:lnTo>
                <a:lnTo>
                  <a:pt x="182194" y="49352"/>
                </a:lnTo>
                <a:lnTo>
                  <a:pt x="184937" y="44742"/>
                </a:lnTo>
                <a:lnTo>
                  <a:pt x="189560" y="40513"/>
                </a:lnTo>
                <a:lnTo>
                  <a:pt x="191693" y="39560"/>
                </a:lnTo>
                <a:lnTo>
                  <a:pt x="196418" y="39268"/>
                </a:lnTo>
                <a:lnTo>
                  <a:pt x="198932" y="40132"/>
                </a:lnTo>
                <a:lnTo>
                  <a:pt x="303809" y="151193"/>
                </a:lnTo>
                <a:lnTo>
                  <a:pt x="310032" y="162013"/>
                </a:lnTo>
                <a:lnTo>
                  <a:pt x="310032" y="177395"/>
                </a:lnTo>
                <a:lnTo>
                  <a:pt x="356768" y="134518"/>
                </a:lnTo>
                <a:close/>
              </a:path>
              <a:path w="356870" h="346710">
                <a:moveTo>
                  <a:pt x="249123" y="227812"/>
                </a:moveTo>
                <a:lnTo>
                  <a:pt x="247700" y="223862"/>
                </a:lnTo>
                <a:lnTo>
                  <a:pt x="241579" y="217195"/>
                </a:lnTo>
                <a:lnTo>
                  <a:pt x="237782" y="215417"/>
                </a:lnTo>
                <a:lnTo>
                  <a:pt x="228663" y="214947"/>
                </a:lnTo>
                <a:lnTo>
                  <a:pt x="224688" y="216395"/>
                </a:lnTo>
                <a:lnTo>
                  <a:pt x="217944" y="222592"/>
                </a:lnTo>
                <a:lnTo>
                  <a:pt x="216204" y="226390"/>
                </a:lnTo>
                <a:lnTo>
                  <a:pt x="215874" y="235508"/>
                </a:lnTo>
                <a:lnTo>
                  <a:pt x="217322" y="239445"/>
                </a:lnTo>
                <a:lnTo>
                  <a:pt x="223443" y="246126"/>
                </a:lnTo>
                <a:lnTo>
                  <a:pt x="227241" y="247891"/>
                </a:lnTo>
                <a:lnTo>
                  <a:pt x="236270" y="248272"/>
                </a:lnTo>
                <a:lnTo>
                  <a:pt x="240207" y="246837"/>
                </a:lnTo>
                <a:lnTo>
                  <a:pt x="246875" y="240715"/>
                </a:lnTo>
                <a:lnTo>
                  <a:pt x="248653" y="236918"/>
                </a:lnTo>
                <a:lnTo>
                  <a:pt x="249123" y="227812"/>
                </a:lnTo>
                <a:close/>
              </a:path>
              <a:path w="356870" h="346710">
                <a:moveTo>
                  <a:pt x="310032" y="177395"/>
                </a:moveTo>
                <a:lnTo>
                  <a:pt x="310032" y="162013"/>
                </a:lnTo>
                <a:lnTo>
                  <a:pt x="309918" y="164757"/>
                </a:lnTo>
                <a:lnTo>
                  <a:pt x="307771" y="170637"/>
                </a:lnTo>
                <a:lnTo>
                  <a:pt x="303796" y="175399"/>
                </a:lnTo>
                <a:lnTo>
                  <a:pt x="296913" y="181991"/>
                </a:lnTo>
                <a:lnTo>
                  <a:pt x="300621" y="186029"/>
                </a:lnTo>
                <a:lnTo>
                  <a:pt x="310032" y="177395"/>
                </a:lnTo>
                <a:close/>
              </a:path>
            </a:pathLst>
          </a:custGeom>
          <a:solidFill>
            <a:srgbClr val="0098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775936" y="2288242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85188" y="2893359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1:2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96990" y="2186043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55734" y="2994212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43520" y="2180663"/>
            <a:ext cx="281828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spc="-4" dirty="0">
                <a:solidFill>
                  <a:srgbClr val="008683"/>
                </a:solidFill>
                <a:latin typeface="Times New Roman"/>
                <a:cs typeface="Times New Roman"/>
              </a:rPr>
              <a:t>G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723100" y="6147558"/>
            <a:ext cx="47176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solidFill>
                  <a:srgbClr val="010202"/>
                </a:solidFill>
                <a:latin typeface="Times New Roman"/>
                <a:cs typeface="Times New Roman"/>
              </a:rPr>
              <a:t>L13.15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74881" y="5052452"/>
            <a:ext cx="1181100" cy="606799"/>
          </a:xfrm>
          <a:custGeom>
            <a:avLst/>
            <a:gdLst/>
            <a:ahLst/>
            <a:cxnLst/>
            <a:rect l="l" t="t" r="r" b="b"/>
            <a:pathLst>
              <a:path w="1338579" h="687704">
                <a:moveTo>
                  <a:pt x="1338173" y="25565"/>
                </a:moveTo>
                <a:lnTo>
                  <a:pt x="1325397" y="0"/>
                </a:lnTo>
                <a:lnTo>
                  <a:pt x="0" y="661924"/>
                </a:lnTo>
                <a:lnTo>
                  <a:pt x="12776" y="687489"/>
                </a:lnTo>
                <a:lnTo>
                  <a:pt x="1338173" y="2556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87984" y="5052429"/>
            <a:ext cx="84604" cy="67796"/>
          </a:xfrm>
          <a:custGeom>
            <a:avLst/>
            <a:gdLst/>
            <a:ahLst/>
            <a:cxnLst/>
            <a:rect l="l" t="t" r="r" b="b"/>
            <a:pathLst>
              <a:path w="95884" h="76835">
                <a:moveTo>
                  <a:pt x="95846" y="38"/>
                </a:moveTo>
                <a:lnTo>
                  <a:pt x="0" y="0"/>
                </a:lnTo>
                <a:lnTo>
                  <a:pt x="38303" y="76682"/>
                </a:lnTo>
                <a:lnTo>
                  <a:pt x="95846" y="3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64674" y="4303059"/>
            <a:ext cx="1113865" cy="573181"/>
          </a:xfrm>
          <a:custGeom>
            <a:avLst/>
            <a:gdLst/>
            <a:ahLst/>
            <a:cxnLst/>
            <a:rect l="l" t="t" r="r" b="b"/>
            <a:pathLst>
              <a:path w="1262379" h="649604">
                <a:moveTo>
                  <a:pt x="1261960" y="623823"/>
                </a:moveTo>
                <a:lnTo>
                  <a:pt x="12763" y="0"/>
                </a:lnTo>
                <a:lnTo>
                  <a:pt x="0" y="25565"/>
                </a:lnTo>
                <a:lnTo>
                  <a:pt x="1249197" y="649389"/>
                </a:lnTo>
                <a:lnTo>
                  <a:pt x="1261960" y="62382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37380" y="4291785"/>
            <a:ext cx="1113865" cy="573181"/>
          </a:xfrm>
          <a:custGeom>
            <a:avLst/>
            <a:gdLst/>
            <a:ahLst/>
            <a:cxnLst/>
            <a:rect l="l" t="t" r="r" b="b"/>
            <a:pathLst>
              <a:path w="1262379" h="649604">
                <a:moveTo>
                  <a:pt x="1261973" y="25565"/>
                </a:moveTo>
                <a:lnTo>
                  <a:pt x="1249197" y="0"/>
                </a:lnTo>
                <a:lnTo>
                  <a:pt x="0" y="623824"/>
                </a:lnTo>
                <a:lnTo>
                  <a:pt x="12776" y="649389"/>
                </a:lnTo>
                <a:lnTo>
                  <a:pt x="1261973" y="2556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0460" y="4797137"/>
            <a:ext cx="84604" cy="67796"/>
          </a:xfrm>
          <a:custGeom>
            <a:avLst/>
            <a:gdLst/>
            <a:ahLst/>
            <a:cxnLst/>
            <a:rect l="l" t="t" r="r" b="b"/>
            <a:pathLst>
              <a:path w="95885" h="76835">
                <a:moveTo>
                  <a:pt x="95846" y="76695"/>
                </a:moveTo>
                <a:lnTo>
                  <a:pt x="57543" y="0"/>
                </a:lnTo>
                <a:lnTo>
                  <a:pt x="0" y="76644"/>
                </a:lnTo>
                <a:lnTo>
                  <a:pt x="95846" y="766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17784" y="4606233"/>
            <a:ext cx="729805" cy="73348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6577" y="4797137"/>
            <a:ext cx="78452" cy="676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17784" y="4606234"/>
            <a:ext cx="278040" cy="2606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01157" y="4672248"/>
            <a:ext cx="425419" cy="61978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15341" y="46056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15341" y="46056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036613" y="4679026"/>
            <a:ext cx="16192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spc="-4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453439" y="3832423"/>
            <a:ext cx="729805" cy="73346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53440" y="3832423"/>
            <a:ext cx="297717" cy="2646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14805" y="3898436"/>
            <a:ext cx="469425" cy="61978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51400" y="3832422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51400" y="3832422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652792" y="3905820"/>
            <a:ext cx="20170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u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089083" y="3832423"/>
            <a:ext cx="733481" cy="73346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08881" y="4303025"/>
            <a:ext cx="113683" cy="10143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85274" y="3832422"/>
            <a:ext cx="301942" cy="26831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61453" y="3898436"/>
            <a:ext cx="447428" cy="61978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47753" y="4303036"/>
            <a:ext cx="61128" cy="6766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87459" y="3832422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87459" y="3832422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298925" y="3905820"/>
            <a:ext cx="18209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v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724750" y="4606233"/>
            <a:ext cx="733481" cy="73348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24751" y="4606233"/>
            <a:ext cx="279250" cy="25012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30120" y="4987940"/>
            <a:ext cx="381414" cy="30409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11724" y="4672248"/>
            <a:ext cx="99810" cy="15058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23529" y="46056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23529" y="46056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964758" y="4679026"/>
            <a:ext cx="122144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468037" y="5394652"/>
            <a:ext cx="704261" cy="70428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53440" y="5380056"/>
            <a:ext cx="270442" cy="263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25808" y="5446070"/>
            <a:ext cx="447416" cy="61612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51400" y="537883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51400" y="537883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89083" y="5380055"/>
            <a:ext cx="733481" cy="73348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08881" y="5512801"/>
            <a:ext cx="113683" cy="8496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89084" y="5380055"/>
            <a:ext cx="270857" cy="267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61453" y="5597764"/>
            <a:ext cx="447428" cy="4644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76406" y="5446070"/>
            <a:ext cx="132476" cy="16629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87459" y="537883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87459" y="537883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662867" y="5452232"/>
            <a:ext cx="1818154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646791" algn="l"/>
              </a:tabLst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x	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326609" y="4143443"/>
            <a:ext cx="1102659" cy="550769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66829" y="4132136"/>
            <a:ext cx="84570" cy="676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30694" y="4457151"/>
            <a:ext cx="0" cy="921684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92874" y="4431937"/>
            <a:ext cx="75640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50915" y="4094361"/>
            <a:ext cx="75640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85725" y="0"/>
                </a:lnTo>
                <a:lnTo>
                  <a:pt x="0" y="42862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62668" y="4360825"/>
            <a:ext cx="1194547" cy="1106581"/>
          </a:xfrm>
          <a:custGeom>
            <a:avLst/>
            <a:gdLst/>
            <a:ahLst/>
            <a:cxnLst/>
            <a:rect l="l" t="t" r="r" b="b"/>
            <a:pathLst>
              <a:path w="1353820" h="1254125">
                <a:moveTo>
                  <a:pt x="1353807" y="0"/>
                </a:moveTo>
                <a:lnTo>
                  <a:pt x="0" y="1253756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94508" y="4343691"/>
            <a:ext cx="81243" cy="79562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92024" y="0"/>
                </a:moveTo>
                <a:lnTo>
                  <a:pt x="0" y="26796"/>
                </a:lnTo>
                <a:lnTo>
                  <a:pt x="58254" y="89700"/>
                </a:lnTo>
                <a:lnTo>
                  <a:pt x="92024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76129" y="5869563"/>
            <a:ext cx="1099857" cy="20731"/>
          </a:xfrm>
          <a:custGeom>
            <a:avLst/>
            <a:gdLst/>
            <a:ahLst/>
            <a:cxnLst/>
            <a:rect l="l" t="t" r="r" b="b"/>
            <a:pathLst>
              <a:path w="1246504" h="23495">
                <a:moveTo>
                  <a:pt x="0" y="0"/>
                </a:moveTo>
                <a:lnTo>
                  <a:pt x="1246187" y="23279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50916" y="5832695"/>
            <a:ext cx="76760" cy="75640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86512" y="0"/>
                </a:moveTo>
                <a:lnTo>
                  <a:pt x="0" y="41249"/>
                </a:lnTo>
                <a:lnTo>
                  <a:pt x="84912" y="85699"/>
                </a:lnTo>
                <a:lnTo>
                  <a:pt x="86512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86974" y="4132180"/>
            <a:ext cx="1102659" cy="550769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0"/>
                </a:moveTo>
                <a:lnTo>
                  <a:pt x="1249197" y="623823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27204" y="4626248"/>
            <a:ext cx="84570" cy="676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755755" y="5186934"/>
            <a:ext cx="1169894" cy="584387"/>
          </a:xfrm>
          <a:custGeom>
            <a:avLst/>
            <a:gdLst/>
            <a:ahLst/>
            <a:cxnLst/>
            <a:rect l="l" t="t" r="r" b="b"/>
            <a:pathLst>
              <a:path w="1325879" h="662304">
                <a:moveTo>
                  <a:pt x="0" y="661924"/>
                </a:moveTo>
                <a:lnTo>
                  <a:pt x="1325397" y="0"/>
                </a:lnTo>
              </a:path>
            </a:pathLst>
          </a:custGeom>
          <a:ln w="2857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33198" y="5714619"/>
            <a:ext cx="84604" cy="67796"/>
          </a:xfrm>
          <a:custGeom>
            <a:avLst/>
            <a:gdLst/>
            <a:ahLst/>
            <a:cxnLst/>
            <a:rect l="l" t="t" r="r" b="b"/>
            <a:pathLst>
              <a:path w="95885" h="76834">
                <a:moveTo>
                  <a:pt x="95846" y="76695"/>
                </a:moveTo>
                <a:lnTo>
                  <a:pt x="57543" y="0"/>
                </a:lnTo>
                <a:lnTo>
                  <a:pt x="0" y="76644"/>
                </a:lnTo>
                <a:lnTo>
                  <a:pt x="95846" y="766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60401" y="4432856"/>
            <a:ext cx="124946" cy="97155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11418" y="4412349"/>
            <a:ext cx="75079" cy="84044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1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15057" y="5157911"/>
            <a:ext cx="1138518" cy="546847"/>
          </a:xfrm>
          <a:custGeom>
            <a:avLst/>
            <a:gdLst/>
            <a:ahLst/>
            <a:cxnLst/>
            <a:rect l="l" t="t" r="r" b="b"/>
            <a:pathLst>
              <a:path w="1290320" h="619760">
                <a:moveTo>
                  <a:pt x="1289837" y="606018"/>
                </a:moveTo>
                <a:lnTo>
                  <a:pt x="1288770" y="606259"/>
                </a:lnTo>
                <a:lnTo>
                  <a:pt x="1249330" y="613076"/>
                </a:lnTo>
                <a:lnTo>
                  <a:pt x="1208203" y="617353"/>
                </a:lnTo>
                <a:lnTo>
                  <a:pt x="1165547" y="619171"/>
                </a:lnTo>
                <a:lnTo>
                  <a:pt x="1121523" y="618611"/>
                </a:lnTo>
                <a:lnTo>
                  <a:pt x="1076291" y="615754"/>
                </a:lnTo>
                <a:lnTo>
                  <a:pt x="1030010" y="610681"/>
                </a:lnTo>
                <a:lnTo>
                  <a:pt x="982842" y="603473"/>
                </a:lnTo>
                <a:lnTo>
                  <a:pt x="934945" y="594210"/>
                </a:lnTo>
                <a:lnTo>
                  <a:pt x="886480" y="582975"/>
                </a:lnTo>
                <a:lnTo>
                  <a:pt x="837607" y="569847"/>
                </a:lnTo>
                <a:lnTo>
                  <a:pt x="788486" y="554908"/>
                </a:lnTo>
                <a:lnTo>
                  <a:pt x="739276" y="538239"/>
                </a:lnTo>
                <a:lnTo>
                  <a:pt x="690137" y="519920"/>
                </a:lnTo>
                <a:lnTo>
                  <a:pt x="641231" y="500034"/>
                </a:lnTo>
                <a:lnTo>
                  <a:pt x="592715" y="478660"/>
                </a:lnTo>
                <a:lnTo>
                  <a:pt x="544752" y="455880"/>
                </a:lnTo>
                <a:lnTo>
                  <a:pt x="497500" y="431774"/>
                </a:lnTo>
                <a:lnTo>
                  <a:pt x="451119" y="406425"/>
                </a:lnTo>
                <a:lnTo>
                  <a:pt x="405769" y="379912"/>
                </a:lnTo>
                <a:lnTo>
                  <a:pt x="361611" y="352316"/>
                </a:lnTo>
                <a:lnTo>
                  <a:pt x="318805" y="323720"/>
                </a:lnTo>
                <a:lnTo>
                  <a:pt x="277509" y="294202"/>
                </a:lnTo>
                <a:lnTo>
                  <a:pt x="237885" y="263846"/>
                </a:lnTo>
                <a:lnTo>
                  <a:pt x="200092" y="232731"/>
                </a:lnTo>
                <a:lnTo>
                  <a:pt x="164291" y="200939"/>
                </a:lnTo>
                <a:lnTo>
                  <a:pt x="130640" y="168550"/>
                </a:lnTo>
                <a:lnTo>
                  <a:pt x="99301" y="135646"/>
                </a:lnTo>
                <a:lnTo>
                  <a:pt x="70432" y="102308"/>
                </a:lnTo>
                <a:lnTo>
                  <a:pt x="44195" y="68615"/>
                </a:lnTo>
                <a:lnTo>
                  <a:pt x="20749" y="34651"/>
                </a:lnTo>
                <a:lnTo>
                  <a:pt x="254" y="495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03593" y="5135454"/>
            <a:ext cx="68356" cy="84604"/>
          </a:xfrm>
          <a:custGeom>
            <a:avLst/>
            <a:gdLst/>
            <a:ahLst/>
            <a:cxnLst/>
            <a:rect l="l" t="t" r="r" b="b"/>
            <a:pathLst>
              <a:path w="77469" h="95885">
                <a:moveTo>
                  <a:pt x="77152" y="56857"/>
                </a:moveTo>
                <a:lnTo>
                  <a:pt x="0" y="0"/>
                </a:lnTo>
                <a:lnTo>
                  <a:pt x="800" y="95834"/>
                </a:lnTo>
                <a:lnTo>
                  <a:pt x="77152" y="56857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2658024" y="4086797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064923" y="3173595"/>
            <a:ext cx="1033743" cy="9324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25774" algn="ctr">
              <a:spcBef>
                <a:spcPts val="88"/>
              </a:spcBef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118">
              <a:latin typeface="Times New Roman"/>
              <a:cs typeface="Times New Roman"/>
            </a:endParaRPr>
          </a:p>
          <a:p>
            <a:pPr algn="ctr">
              <a:spcBef>
                <a:spcPts val="2135"/>
              </a:spcBef>
              <a:tabLst>
                <a:tab pos="423604" algn="l"/>
                <a:tab pos="1010824" algn="l"/>
              </a:tabLst>
            </a:pPr>
            <a:r>
              <a:rPr sz="2118" u="heavy" dirty="0">
                <a:solidFill>
                  <a:srgbClr val="008683"/>
                </a:solidFill>
                <a:uFill>
                  <a:solidFill>
                    <a:srgbClr val="010202"/>
                  </a:solidFill>
                </a:uFill>
                <a:latin typeface="Times New Roman"/>
                <a:cs typeface="Times New Roman"/>
              </a:rPr>
              <a:t> 	2	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357309" y="4085452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375460" y="4711984"/>
            <a:ext cx="160647" cy="16414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4948226" y="4799771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288629" y="5472124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485916" y="5851600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458906" y="5481806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024759" y="4574130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563709" y="4437540"/>
            <a:ext cx="126626" cy="970990"/>
          </a:xfrm>
          <a:custGeom>
            <a:avLst/>
            <a:gdLst/>
            <a:ahLst/>
            <a:cxnLst/>
            <a:rect l="l" t="t" r="r" b="b"/>
            <a:pathLst>
              <a:path w="143510" h="1100454">
                <a:moveTo>
                  <a:pt x="17348" y="1100112"/>
                </a:moveTo>
                <a:lnTo>
                  <a:pt x="51795" y="1039924"/>
                </a:lnTo>
                <a:lnTo>
                  <a:pt x="69193" y="999967"/>
                </a:lnTo>
                <a:lnTo>
                  <a:pt x="84747" y="957530"/>
                </a:lnTo>
                <a:lnTo>
                  <a:pt x="98457" y="912889"/>
                </a:lnTo>
                <a:lnTo>
                  <a:pt x="110325" y="866319"/>
                </a:lnTo>
                <a:lnTo>
                  <a:pt x="120353" y="818097"/>
                </a:lnTo>
                <a:lnTo>
                  <a:pt x="128542" y="768497"/>
                </a:lnTo>
                <a:lnTo>
                  <a:pt x="134893" y="717797"/>
                </a:lnTo>
                <a:lnTo>
                  <a:pt x="139409" y="666271"/>
                </a:lnTo>
                <a:lnTo>
                  <a:pt x="142091" y="614196"/>
                </a:lnTo>
                <a:lnTo>
                  <a:pt x="142940" y="561847"/>
                </a:lnTo>
                <a:lnTo>
                  <a:pt x="141957" y="509501"/>
                </a:lnTo>
                <a:lnTo>
                  <a:pt x="139145" y="457433"/>
                </a:lnTo>
                <a:lnTo>
                  <a:pt x="134505" y="405918"/>
                </a:lnTo>
                <a:lnTo>
                  <a:pt x="128037" y="355233"/>
                </a:lnTo>
                <a:lnTo>
                  <a:pt x="119745" y="305653"/>
                </a:lnTo>
                <a:lnTo>
                  <a:pt x="109629" y="257455"/>
                </a:lnTo>
                <a:lnTo>
                  <a:pt x="97692" y="210914"/>
                </a:lnTo>
                <a:lnTo>
                  <a:pt x="83933" y="166306"/>
                </a:lnTo>
                <a:lnTo>
                  <a:pt x="68356" y="123906"/>
                </a:lnTo>
                <a:lnTo>
                  <a:pt x="50961" y="83992"/>
                </a:lnTo>
                <a:lnTo>
                  <a:pt x="31749" y="46837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65110" y="5345307"/>
            <a:ext cx="73399" cy="84044"/>
          </a:xfrm>
          <a:custGeom>
            <a:avLst/>
            <a:gdLst/>
            <a:ahLst/>
            <a:cxnLst/>
            <a:rect l="l" t="t" r="r" b="b"/>
            <a:pathLst>
              <a:path w="83185" h="95250">
                <a:moveTo>
                  <a:pt x="83032" y="47269"/>
                </a:moveTo>
                <a:lnTo>
                  <a:pt x="11518" y="0"/>
                </a:lnTo>
                <a:lnTo>
                  <a:pt x="0" y="95148"/>
                </a:lnTo>
                <a:lnTo>
                  <a:pt x="83032" y="4726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5753649" y="4799771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101341" y="5647775"/>
            <a:ext cx="961465" cy="30256"/>
          </a:xfrm>
          <a:custGeom>
            <a:avLst/>
            <a:gdLst/>
            <a:ahLst/>
            <a:cxnLst/>
            <a:rect l="l" t="t" r="r" b="b"/>
            <a:pathLst>
              <a:path w="1089660" h="34289">
                <a:moveTo>
                  <a:pt x="0" y="0"/>
                </a:moveTo>
                <a:lnTo>
                  <a:pt x="1089037" y="34035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10676" y="5638430"/>
            <a:ext cx="77321" cy="75640"/>
          </a:xfrm>
          <a:custGeom>
            <a:avLst/>
            <a:gdLst/>
            <a:ahLst/>
            <a:cxnLst/>
            <a:rect l="l" t="t" r="r" b="b"/>
            <a:pathLst>
              <a:path w="87629" h="85725">
                <a:moveTo>
                  <a:pt x="87020" y="45516"/>
                </a:moveTo>
                <a:lnTo>
                  <a:pt x="2679" y="0"/>
                </a:lnTo>
                <a:lnTo>
                  <a:pt x="0" y="85686"/>
                </a:lnTo>
                <a:lnTo>
                  <a:pt x="87020" y="4551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4572829" y="5246605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870220" y="4437540"/>
            <a:ext cx="0" cy="921684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32401" y="5308798"/>
            <a:ext cx="75640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3431129" y="4679308"/>
            <a:ext cx="664509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518300" algn="l"/>
              </a:tabLst>
            </a:pPr>
            <a:r>
              <a:rPr sz="3177" baseline="1157" dirty="0">
                <a:solidFill>
                  <a:srgbClr val="008683"/>
                </a:solidFill>
                <a:latin typeface="Times New Roman"/>
                <a:cs typeface="Times New Roman"/>
              </a:rPr>
              <a:t>2	</a:t>
            </a: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119140" y="4541296"/>
            <a:ext cx="158563" cy="771599"/>
          </a:xfrm>
          <a:prstGeom prst="rect">
            <a:avLst/>
          </a:prstGeom>
        </p:spPr>
        <p:txBody>
          <a:bodyPr vert="horz" wrap="square" lIns="0" tIns="67796" rIns="0" bIns="0" rtlCol="0">
            <a:spAutoFit/>
          </a:bodyPr>
          <a:lstStyle/>
          <a:p>
            <a:pPr marL="11206">
              <a:spcBef>
                <a:spcPts val="534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  <a:p>
            <a:pPr marL="12327">
              <a:spcBef>
                <a:spcPts val="446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943520" y="4668380"/>
            <a:ext cx="347943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spc="-4" dirty="0">
                <a:solidFill>
                  <a:srgbClr val="008683"/>
                </a:solidFill>
                <a:latin typeface="Times New Roman"/>
                <a:cs typeface="Times New Roman"/>
              </a:rPr>
              <a:t>G</a:t>
            </a:r>
            <a:r>
              <a:rPr sz="2780" i="1" spc="6" baseline="-21164" dirty="0">
                <a:solidFill>
                  <a:srgbClr val="009896"/>
                </a:solidFill>
                <a:latin typeface="Times New Roman"/>
                <a:cs typeface="Times New Roman"/>
              </a:rPr>
              <a:t>f</a:t>
            </a:r>
            <a:endParaRPr sz="2780" baseline="-21164">
              <a:latin typeface="Times New Roman"/>
              <a:cs typeface="Times New Roman"/>
            </a:endParaRPr>
          </a:p>
        </p:txBody>
      </p:sp>
      <p:sp>
        <p:nvSpPr>
          <p:cNvPr id="151" name="Date Placeholder 1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7F8F8-A4BD-4381-8036-04A3461F63C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52" name="Footer Placeholder 1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23"/>
          <p:cNvSpPr/>
          <p:nvPr/>
        </p:nvSpPr>
        <p:spPr>
          <a:xfrm>
            <a:off x="3520701" y="4968835"/>
            <a:ext cx="798163" cy="79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1" name="object 85"/>
          <p:cNvSpPr txBox="1"/>
          <p:nvPr/>
        </p:nvSpPr>
        <p:spPr>
          <a:xfrm>
            <a:off x="840722" y="5326788"/>
            <a:ext cx="6260465" cy="786754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2295"/>
              </a:spcBef>
              <a:tabLst>
                <a:tab pos="4769485" algn="l"/>
              </a:tabLst>
            </a:pPr>
            <a:r>
              <a:rPr sz="3200" i="1" dirty="0">
                <a:solidFill>
                  <a:srgbClr val="007C40"/>
                </a:solidFill>
                <a:latin typeface="Times New Roman"/>
                <a:cs typeface="Times New Roman"/>
              </a:rPr>
              <a:t>p = {s, u, x, </a:t>
            </a:r>
            <a:r>
              <a:rPr sz="3200" i="1" spc="-120" dirty="0">
                <a:solidFill>
                  <a:srgbClr val="007C40"/>
                </a:solidFill>
                <a:latin typeface="Times New Roman"/>
                <a:cs typeface="Times New Roman"/>
              </a:rPr>
              <a:t>v,</a:t>
            </a:r>
            <a:r>
              <a:rPr sz="3200" i="1" dirty="0">
                <a:solidFill>
                  <a:srgbClr val="007C40"/>
                </a:solidFill>
                <a:latin typeface="Times New Roman"/>
                <a:cs typeface="Times New Roman"/>
              </a:rPr>
              <a:t> t},	c</a:t>
            </a:r>
            <a:r>
              <a:rPr sz="3150" i="1" baseline="-21164" dirty="0">
                <a:solidFill>
                  <a:srgbClr val="008C46"/>
                </a:solidFill>
                <a:latin typeface="Times New Roman"/>
                <a:cs typeface="Times New Roman"/>
              </a:rPr>
              <a:t>f </a:t>
            </a:r>
            <a:r>
              <a:rPr sz="3200" i="1" spc="-5" dirty="0">
                <a:solidFill>
                  <a:srgbClr val="007C40"/>
                </a:solidFill>
                <a:latin typeface="Times New Roman"/>
                <a:cs typeface="Times New Roman"/>
              </a:rPr>
              <a:t>(p) </a:t>
            </a:r>
            <a:r>
              <a:rPr sz="3200" i="1" dirty="0">
                <a:solidFill>
                  <a:srgbClr val="007C40"/>
                </a:solidFill>
                <a:latin typeface="Times New Roman"/>
                <a:cs typeface="Times New Roman"/>
              </a:rPr>
              <a:t>=</a:t>
            </a:r>
            <a:r>
              <a:rPr sz="3200" i="1" spc="-254" dirty="0">
                <a:solidFill>
                  <a:srgbClr val="007C4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7C4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5" name="object 23"/>
          <p:cNvSpPr/>
          <p:nvPr/>
        </p:nvSpPr>
        <p:spPr>
          <a:xfrm>
            <a:off x="1670963" y="4108569"/>
            <a:ext cx="798163" cy="79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Paths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9C-AA17-465F-821C-5798A38E504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4519" y="1103873"/>
            <a:ext cx="7866380" cy="1235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3260"/>
              </a:lnSpc>
              <a:tabLst>
                <a:tab pos="6099810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Definition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y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i="1" spc="-36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aug- menting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path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respect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flow </a:t>
            </a:r>
            <a:r>
              <a:rPr sz="3200" spc="-15" dirty="0">
                <a:latin typeface="Times New Roman"/>
                <a:cs typeface="Times New Roman"/>
              </a:rPr>
              <a:t>value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increased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along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augmenting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547" y="2334754"/>
            <a:ext cx="577469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4690" algn="l"/>
                <a:tab pos="4019550" algn="l"/>
              </a:tabLst>
            </a:pPr>
            <a:r>
              <a:rPr sz="4800" spc="-22" baseline="1736" dirty="0">
                <a:latin typeface="Times New Roman"/>
                <a:cs typeface="Times New Roman"/>
              </a:rPr>
              <a:t>path</a:t>
            </a:r>
            <a:r>
              <a:rPr sz="4800" spc="-7" baseline="1736" dirty="0">
                <a:latin typeface="Times New Roman"/>
                <a:cs typeface="Times New Roman"/>
              </a:rPr>
              <a:t> </a:t>
            </a:r>
            <a:r>
              <a:rPr sz="4800" i="1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4800" baseline="1736" dirty="0">
                <a:latin typeface="Times New Roman"/>
                <a:cs typeface="Times New Roman"/>
              </a:rPr>
              <a:t>by</a:t>
            </a:r>
            <a:r>
              <a:rPr sz="4800" spc="494" baseline="1736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3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i="1" spc="-434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7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min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15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3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i="1" spc="-434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8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6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2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4800" spc="-15" baseline="-2604" dirty="0">
                <a:latin typeface="Times New Roman"/>
                <a:cs typeface="Times New Roman"/>
              </a:rPr>
              <a:t>.</a:t>
            </a:r>
            <a:endParaRPr sz="4800" baseline="-260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331" y="2697482"/>
            <a:ext cx="24563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13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1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9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114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endParaRPr lang="en-US" sz="2400" i="1" dirty="0">
              <a:solidFill>
                <a:srgbClr val="008A87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5"/>
          <p:cNvSpPr/>
          <p:nvPr/>
        </p:nvSpPr>
        <p:spPr>
          <a:xfrm>
            <a:off x="5918826" y="4586153"/>
            <a:ext cx="1338580" cy="687705"/>
          </a:xfrm>
          <a:custGeom>
            <a:avLst/>
            <a:gdLst/>
            <a:ahLst/>
            <a:cxnLst/>
            <a:rect l="l" t="t" r="r" b="b"/>
            <a:pathLst>
              <a:path w="1338579" h="687704">
                <a:moveTo>
                  <a:pt x="1338173" y="25565"/>
                </a:moveTo>
                <a:lnTo>
                  <a:pt x="1325397" y="0"/>
                </a:lnTo>
                <a:lnTo>
                  <a:pt x="0" y="661911"/>
                </a:lnTo>
                <a:lnTo>
                  <a:pt x="12776" y="687476"/>
                </a:lnTo>
                <a:lnTo>
                  <a:pt x="1338173" y="2556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"/>
          <p:cNvSpPr/>
          <p:nvPr/>
        </p:nvSpPr>
        <p:spPr>
          <a:xfrm>
            <a:off x="7180342" y="4586115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4" h="76835">
                <a:moveTo>
                  <a:pt x="95846" y="50"/>
                </a:moveTo>
                <a:lnTo>
                  <a:pt x="0" y="0"/>
                </a:lnTo>
                <a:lnTo>
                  <a:pt x="38303" y="76695"/>
                </a:lnTo>
                <a:lnTo>
                  <a:pt x="95846" y="5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7"/>
          <p:cNvSpPr/>
          <p:nvPr/>
        </p:nvSpPr>
        <p:spPr>
          <a:xfrm>
            <a:off x="6020591" y="3736840"/>
            <a:ext cx="1262380" cy="649605"/>
          </a:xfrm>
          <a:custGeom>
            <a:avLst/>
            <a:gdLst/>
            <a:ahLst/>
            <a:cxnLst/>
            <a:rect l="l" t="t" r="r" b="b"/>
            <a:pathLst>
              <a:path w="1262379" h="649604">
                <a:moveTo>
                  <a:pt x="1261960" y="623823"/>
                </a:moveTo>
                <a:lnTo>
                  <a:pt x="12763" y="0"/>
                </a:lnTo>
                <a:lnTo>
                  <a:pt x="0" y="25565"/>
                </a:lnTo>
                <a:lnTo>
                  <a:pt x="1249197" y="649389"/>
                </a:lnTo>
                <a:lnTo>
                  <a:pt x="1261960" y="62382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8"/>
          <p:cNvSpPr/>
          <p:nvPr/>
        </p:nvSpPr>
        <p:spPr>
          <a:xfrm>
            <a:off x="2362991" y="3724076"/>
            <a:ext cx="1262380" cy="649605"/>
          </a:xfrm>
          <a:custGeom>
            <a:avLst/>
            <a:gdLst/>
            <a:ahLst/>
            <a:cxnLst/>
            <a:rect l="l" t="t" r="r" b="b"/>
            <a:pathLst>
              <a:path w="1262379" h="649604">
                <a:moveTo>
                  <a:pt x="1261973" y="25565"/>
                </a:moveTo>
                <a:lnTo>
                  <a:pt x="1249197" y="0"/>
                </a:lnTo>
                <a:lnTo>
                  <a:pt x="0" y="623811"/>
                </a:lnTo>
                <a:lnTo>
                  <a:pt x="12776" y="649376"/>
                </a:lnTo>
                <a:lnTo>
                  <a:pt x="1261973" y="2556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"/>
          <p:cNvSpPr/>
          <p:nvPr/>
        </p:nvSpPr>
        <p:spPr>
          <a:xfrm>
            <a:off x="2343814" y="4296796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5" h="76835">
                <a:moveTo>
                  <a:pt x="95846" y="76695"/>
                </a:moveTo>
                <a:lnTo>
                  <a:pt x="57543" y="0"/>
                </a:lnTo>
                <a:lnTo>
                  <a:pt x="0" y="76644"/>
                </a:lnTo>
                <a:lnTo>
                  <a:pt x="95846" y="766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1"/>
          <p:cNvSpPr/>
          <p:nvPr/>
        </p:nvSpPr>
        <p:spPr>
          <a:xfrm>
            <a:off x="2350748" y="4296796"/>
            <a:ext cx="88912" cy="76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2"/>
          <p:cNvSpPr/>
          <p:nvPr/>
        </p:nvSpPr>
        <p:spPr>
          <a:xfrm>
            <a:off x="1660782" y="4082547"/>
            <a:ext cx="293154" cy="293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/>
          <p:nvPr/>
        </p:nvSpPr>
        <p:spPr>
          <a:xfrm>
            <a:off x="1658014" y="40797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5"/>
          <p:cNvSpPr/>
          <p:nvPr/>
        </p:nvSpPr>
        <p:spPr>
          <a:xfrm>
            <a:off x="1658014" y="40797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5"/>
                </a:lnTo>
                <a:lnTo>
                  <a:pt x="471963" y="26698"/>
                </a:lnTo>
                <a:lnTo>
                  <a:pt x="511192" y="46384"/>
                </a:lnTo>
                <a:lnTo>
                  <a:pt x="547322" y="70788"/>
                </a:lnTo>
                <a:lnTo>
                  <a:pt x="579948" y="99506"/>
                </a:lnTo>
                <a:lnTo>
                  <a:pt x="608665" y="132132"/>
                </a:lnTo>
                <a:lnTo>
                  <a:pt x="633068" y="168262"/>
                </a:lnTo>
                <a:lnTo>
                  <a:pt x="652753" y="207492"/>
                </a:lnTo>
                <a:lnTo>
                  <a:pt x="667315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6"/>
          <p:cNvSpPr txBox="1"/>
          <p:nvPr/>
        </p:nvSpPr>
        <p:spPr>
          <a:xfrm>
            <a:off x="1908788" y="4162936"/>
            <a:ext cx="18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17"/>
          <p:cNvSpPr/>
          <p:nvPr/>
        </p:nvSpPr>
        <p:spPr>
          <a:xfrm>
            <a:off x="3514525" y="3205561"/>
            <a:ext cx="827112" cy="827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8"/>
          <p:cNvSpPr/>
          <p:nvPr/>
        </p:nvSpPr>
        <p:spPr>
          <a:xfrm>
            <a:off x="3514525" y="3205561"/>
            <a:ext cx="299377" cy="297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9"/>
          <p:cNvSpPr/>
          <p:nvPr/>
        </p:nvSpPr>
        <p:spPr>
          <a:xfrm>
            <a:off x="3697405" y="3280377"/>
            <a:ext cx="532015" cy="698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0"/>
          <p:cNvSpPr/>
          <p:nvPr/>
        </p:nvSpPr>
        <p:spPr>
          <a:xfrm>
            <a:off x="3512214" y="32034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1"/>
          <p:cNvSpPr/>
          <p:nvPr/>
        </p:nvSpPr>
        <p:spPr>
          <a:xfrm>
            <a:off x="3512214" y="32034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2"/>
          <p:cNvSpPr/>
          <p:nvPr/>
        </p:nvSpPr>
        <p:spPr>
          <a:xfrm>
            <a:off x="5368255" y="3205561"/>
            <a:ext cx="831278" cy="827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3"/>
          <p:cNvSpPr/>
          <p:nvPr/>
        </p:nvSpPr>
        <p:spPr>
          <a:xfrm>
            <a:off x="6070692" y="3736802"/>
            <a:ext cx="128841" cy="114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4"/>
          <p:cNvSpPr/>
          <p:nvPr/>
        </p:nvSpPr>
        <p:spPr>
          <a:xfrm>
            <a:off x="5368255" y="3205561"/>
            <a:ext cx="299846" cy="3019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5"/>
          <p:cNvSpPr/>
          <p:nvPr/>
        </p:nvSpPr>
        <p:spPr>
          <a:xfrm>
            <a:off x="5563607" y="3280377"/>
            <a:ext cx="507085" cy="6982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6"/>
          <p:cNvSpPr/>
          <p:nvPr/>
        </p:nvSpPr>
        <p:spPr>
          <a:xfrm>
            <a:off x="6001414" y="3736814"/>
            <a:ext cx="69278" cy="766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7"/>
          <p:cNvSpPr/>
          <p:nvPr/>
        </p:nvSpPr>
        <p:spPr>
          <a:xfrm>
            <a:off x="5366414" y="32034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8"/>
          <p:cNvSpPr/>
          <p:nvPr/>
        </p:nvSpPr>
        <p:spPr>
          <a:xfrm>
            <a:off x="5366414" y="32034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9"/>
          <p:cNvSpPr txBox="1"/>
          <p:nvPr/>
        </p:nvSpPr>
        <p:spPr>
          <a:xfrm>
            <a:off x="3740458" y="3286636"/>
            <a:ext cx="2072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7695" algn="l"/>
              </a:tabLst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u	v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6" name="object 30"/>
          <p:cNvSpPr/>
          <p:nvPr/>
        </p:nvSpPr>
        <p:spPr>
          <a:xfrm>
            <a:off x="7222011" y="4082547"/>
            <a:ext cx="831278" cy="8271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1"/>
          <p:cNvSpPr/>
          <p:nvPr/>
        </p:nvSpPr>
        <p:spPr>
          <a:xfrm>
            <a:off x="7222011" y="4082547"/>
            <a:ext cx="294538" cy="2813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2"/>
          <p:cNvSpPr/>
          <p:nvPr/>
        </p:nvSpPr>
        <p:spPr>
          <a:xfrm>
            <a:off x="7454763" y="4513039"/>
            <a:ext cx="432269" cy="3425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3"/>
          <p:cNvSpPr/>
          <p:nvPr/>
        </p:nvSpPr>
        <p:spPr>
          <a:xfrm>
            <a:off x="7776493" y="4157362"/>
            <a:ext cx="110540" cy="1685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4"/>
          <p:cNvSpPr/>
          <p:nvPr/>
        </p:nvSpPr>
        <p:spPr>
          <a:xfrm>
            <a:off x="7220627" y="40797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5"/>
          <p:cNvSpPr/>
          <p:nvPr/>
        </p:nvSpPr>
        <p:spPr>
          <a:xfrm>
            <a:off x="7220627" y="40797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5"/>
                </a:lnTo>
                <a:lnTo>
                  <a:pt x="471957" y="26698"/>
                </a:lnTo>
                <a:lnTo>
                  <a:pt x="511187" y="46384"/>
                </a:lnTo>
                <a:lnTo>
                  <a:pt x="547317" y="70788"/>
                </a:lnTo>
                <a:lnTo>
                  <a:pt x="579943" y="99506"/>
                </a:lnTo>
                <a:lnTo>
                  <a:pt x="608661" y="132132"/>
                </a:lnTo>
                <a:lnTo>
                  <a:pt x="633065" y="168262"/>
                </a:lnTo>
                <a:lnTo>
                  <a:pt x="652751" y="207492"/>
                </a:lnTo>
                <a:lnTo>
                  <a:pt x="667314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6"/>
          <p:cNvSpPr txBox="1"/>
          <p:nvPr/>
        </p:nvSpPr>
        <p:spPr>
          <a:xfrm>
            <a:off x="7494019" y="4162936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5" name="object 39"/>
          <p:cNvSpPr/>
          <p:nvPr/>
        </p:nvSpPr>
        <p:spPr>
          <a:xfrm>
            <a:off x="3512214" y="49560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40"/>
          <p:cNvSpPr/>
          <p:nvPr/>
        </p:nvSpPr>
        <p:spPr>
          <a:xfrm>
            <a:off x="3512214" y="49560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1"/>
          <p:cNvSpPr/>
          <p:nvPr/>
        </p:nvSpPr>
        <p:spPr>
          <a:xfrm>
            <a:off x="5368255" y="4955392"/>
            <a:ext cx="831278" cy="83126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42"/>
          <p:cNvSpPr/>
          <p:nvPr/>
        </p:nvSpPr>
        <p:spPr>
          <a:xfrm>
            <a:off x="6070692" y="5107881"/>
            <a:ext cx="128841" cy="962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3"/>
          <p:cNvSpPr/>
          <p:nvPr/>
        </p:nvSpPr>
        <p:spPr>
          <a:xfrm>
            <a:off x="5563607" y="5204173"/>
            <a:ext cx="507085" cy="5284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44"/>
          <p:cNvSpPr/>
          <p:nvPr/>
        </p:nvSpPr>
        <p:spPr>
          <a:xfrm>
            <a:off x="5918013" y="5030208"/>
            <a:ext cx="152679" cy="1905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5"/>
          <p:cNvSpPr/>
          <p:nvPr/>
        </p:nvSpPr>
        <p:spPr>
          <a:xfrm>
            <a:off x="5366414" y="49560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6"/>
          <p:cNvSpPr/>
          <p:nvPr/>
        </p:nvSpPr>
        <p:spPr>
          <a:xfrm>
            <a:off x="5366414" y="4956053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7"/>
          <p:cNvSpPr txBox="1"/>
          <p:nvPr/>
        </p:nvSpPr>
        <p:spPr>
          <a:xfrm>
            <a:off x="3751875" y="5039236"/>
            <a:ext cx="2060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6264" algn="l"/>
              </a:tabLst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x	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48"/>
          <p:cNvSpPr/>
          <p:nvPr/>
        </p:nvSpPr>
        <p:spPr>
          <a:xfrm>
            <a:off x="2237451" y="3555941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ED2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49"/>
          <p:cNvSpPr/>
          <p:nvPr/>
        </p:nvSpPr>
        <p:spPr>
          <a:xfrm>
            <a:off x="3416367" y="3543127"/>
            <a:ext cx="95846" cy="766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0"/>
          <p:cNvSpPr/>
          <p:nvPr/>
        </p:nvSpPr>
        <p:spPr>
          <a:xfrm>
            <a:off x="3715414" y="3911478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51"/>
          <p:cNvSpPr/>
          <p:nvPr/>
        </p:nvSpPr>
        <p:spPr>
          <a:xfrm>
            <a:off x="3672551" y="38829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2"/>
          <p:cNvSpPr/>
          <p:nvPr/>
        </p:nvSpPr>
        <p:spPr>
          <a:xfrm>
            <a:off x="4191664" y="35003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85725" y="0"/>
                </a:lnTo>
                <a:lnTo>
                  <a:pt x="0" y="42862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53"/>
          <p:cNvSpPr/>
          <p:nvPr/>
        </p:nvSpPr>
        <p:spPr>
          <a:xfrm>
            <a:off x="4091651" y="3802308"/>
            <a:ext cx="1353820" cy="1254125"/>
          </a:xfrm>
          <a:custGeom>
            <a:avLst/>
            <a:gdLst/>
            <a:ahLst/>
            <a:cxnLst/>
            <a:rect l="l" t="t" r="r" b="b"/>
            <a:pathLst>
              <a:path w="1353820" h="1254125">
                <a:moveTo>
                  <a:pt x="1353807" y="0"/>
                </a:moveTo>
                <a:lnTo>
                  <a:pt x="0" y="1253756"/>
                </a:lnTo>
              </a:path>
            </a:pathLst>
          </a:custGeom>
          <a:ln w="28575">
            <a:solidFill>
              <a:srgbClr val="ED2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54"/>
          <p:cNvSpPr/>
          <p:nvPr/>
        </p:nvSpPr>
        <p:spPr>
          <a:xfrm>
            <a:off x="5374402" y="3782890"/>
            <a:ext cx="92075" cy="90170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92024" y="0"/>
                </a:moveTo>
                <a:lnTo>
                  <a:pt x="0" y="26796"/>
                </a:lnTo>
                <a:lnTo>
                  <a:pt x="58254" y="89700"/>
                </a:lnTo>
                <a:lnTo>
                  <a:pt x="92024" y="0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5"/>
          <p:cNvSpPr/>
          <p:nvPr/>
        </p:nvSpPr>
        <p:spPr>
          <a:xfrm>
            <a:off x="4220239" y="5512211"/>
            <a:ext cx="1246505" cy="23495"/>
          </a:xfrm>
          <a:custGeom>
            <a:avLst/>
            <a:gdLst/>
            <a:ahLst/>
            <a:cxnLst/>
            <a:rect l="l" t="t" r="r" b="b"/>
            <a:pathLst>
              <a:path w="1246504" h="23495">
                <a:moveTo>
                  <a:pt x="0" y="0"/>
                </a:moveTo>
                <a:lnTo>
                  <a:pt x="1246187" y="23279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56"/>
          <p:cNvSpPr/>
          <p:nvPr/>
        </p:nvSpPr>
        <p:spPr>
          <a:xfrm>
            <a:off x="4191664" y="5470428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86512" y="0"/>
                </a:moveTo>
                <a:lnTo>
                  <a:pt x="0" y="41249"/>
                </a:lnTo>
                <a:lnTo>
                  <a:pt x="84912" y="85699"/>
                </a:lnTo>
                <a:lnTo>
                  <a:pt x="86512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7"/>
          <p:cNvSpPr/>
          <p:nvPr/>
        </p:nvSpPr>
        <p:spPr>
          <a:xfrm>
            <a:off x="6045864" y="3543178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0"/>
                </a:moveTo>
                <a:lnTo>
                  <a:pt x="1249197" y="623823"/>
                </a:lnTo>
              </a:path>
            </a:pathLst>
          </a:custGeom>
          <a:ln w="28575">
            <a:solidFill>
              <a:srgbClr val="ED2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58"/>
          <p:cNvSpPr/>
          <p:nvPr/>
        </p:nvSpPr>
        <p:spPr>
          <a:xfrm>
            <a:off x="7224792" y="4103121"/>
            <a:ext cx="95846" cy="766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59"/>
          <p:cNvSpPr/>
          <p:nvPr/>
        </p:nvSpPr>
        <p:spPr>
          <a:xfrm>
            <a:off x="6123816" y="4738565"/>
            <a:ext cx="1325880" cy="662305"/>
          </a:xfrm>
          <a:custGeom>
            <a:avLst/>
            <a:gdLst/>
            <a:ahLst/>
            <a:cxnLst/>
            <a:rect l="l" t="t" r="r" b="b"/>
            <a:pathLst>
              <a:path w="1325879" h="662304">
                <a:moveTo>
                  <a:pt x="0" y="661924"/>
                </a:moveTo>
                <a:lnTo>
                  <a:pt x="1325397" y="0"/>
                </a:lnTo>
              </a:path>
            </a:pathLst>
          </a:custGeom>
          <a:ln w="2857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0"/>
          <p:cNvSpPr/>
          <p:nvPr/>
        </p:nvSpPr>
        <p:spPr>
          <a:xfrm>
            <a:off x="6098251" y="5336608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5" h="76835">
                <a:moveTo>
                  <a:pt x="95846" y="76695"/>
                </a:moveTo>
                <a:lnTo>
                  <a:pt x="57543" y="0"/>
                </a:lnTo>
                <a:lnTo>
                  <a:pt x="0" y="76644"/>
                </a:lnTo>
                <a:lnTo>
                  <a:pt x="95846" y="766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61"/>
          <p:cNvSpPr/>
          <p:nvPr/>
        </p:nvSpPr>
        <p:spPr>
          <a:xfrm>
            <a:off x="5449081" y="3883944"/>
            <a:ext cx="141605" cy="110109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62"/>
          <p:cNvSpPr/>
          <p:nvPr/>
        </p:nvSpPr>
        <p:spPr>
          <a:xfrm>
            <a:off x="5506901" y="3860703"/>
            <a:ext cx="85090" cy="95250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2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63"/>
          <p:cNvSpPr/>
          <p:nvPr/>
        </p:nvSpPr>
        <p:spPr>
          <a:xfrm>
            <a:off x="2224358" y="4705672"/>
            <a:ext cx="1290320" cy="619760"/>
          </a:xfrm>
          <a:custGeom>
            <a:avLst/>
            <a:gdLst/>
            <a:ahLst/>
            <a:cxnLst/>
            <a:rect l="l" t="t" r="r" b="b"/>
            <a:pathLst>
              <a:path w="1290320" h="619760">
                <a:moveTo>
                  <a:pt x="1289837" y="606018"/>
                </a:moveTo>
                <a:lnTo>
                  <a:pt x="1288770" y="606259"/>
                </a:lnTo>
                <a:lnTo>
                  <a:pt x="1249329" y="613077"/>
                </a:lnTo>
                <a:lnTo>
                  <a:pt x="1208201" y="617354"/>
                </a:lnTo>
                <a:lnTo>
                  <a:pt x="1165545" y="619172"/>
                </a:lnTo>
                <a:lnTo>
                  <a:pt x="1121521" y="618612"/>
                </a:lnTo>
                <a:lnTo>
                  <a:pt x="1076289" y="615755"/>
                </a:lnTo>
                <a:lnTo>
                  <a:pt x="1030009" y="610682"/>
                </a:lnTo>
                <a:lnTo>
                  <a:pt x="982841" y="603474"/>
                </a:lnTo>
                <a:lnTo>
                  <a:pt x="934946" y="594212"/>
                </a:lnTo>
                <a:lnTo>
                  <a:pt x="886482" y="582977"/>
                </a:lnTo>
                <a:lnTo>
                  <a:pt x="837610" y="569850"/>
                </a:lnTo>
                <a:lnTo>
                  <a:pt x="788489" y="554911"/>
                </a:lnTo>
                <a:lnTo>
                  <a:pt x="739281" y="538243"/>
                </a:lnTo>
                <a:lnTo>
                  <a:pt x="690144" y="519925"/>
                </a:lnTo>
                <a:lnTo>
                  <a:pt x="641238" y="500039"/>
                </a:lnTo>
                <a:lnTo>
                  <a:pt x="592724" y="478666"/>
                </a:lnTo>
                <a:lnTo>
                  <a:pt x="544762" y="455886"/>
                </a:lnTo>
                <a:lnTo>
                  <a:pt x="497511" y="431782"/>
                </a:lnTo>
                <a:lnTo>
                  <a:pt x="451131" y="406432"/>
                </a:lnTo>
                <a:lnTo>
                  <a:pt x="405783" y="379920"/>
                </a:lnTo>
                <a:lnTo>
                  <a:pt x="361625" y="352325"/>
                </a:lnTo>
                <a:lnTo>
                  <a:pt x="318819" y="323729"/>
                </a:lnTo>
                <a:lnTo>
                  <a:pt x="277524" y="294213"/>
                </a:lnTo>
                <a:lnTo>
                  <a:pt x="237899" y="263857"/>
                </a:lnTo>
                <a:lnTo>
                  <a:pt x="200106" y="232742"/>
                </a:lnTo>
                <a:lnTo>
                  <a:pt x="164304" y="200950"/>
                </a:lnTo>
                <a:lnTo>
                  <a:pt x="130652" y="168562"/>
                </a:lnTo>
                <a:lnTo>
                  <a:pt x="99311" y="135658"/>
                </a:lnTo>
                <a:lnTo>
                  <a:pt x="70441" y="102320"/>
                </a:lnTo>
                <a:lnTo>
                  <a:pt x="44201" y="68628"/>
                </a:lnTo>
                <a:lnTo>
                  <a:pt x="20752" y="34664"/>
                </a:lnTo>
                <a:lnTo>
                  <a:pt x="254" y="507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64"/>
          <p:cNvSpPr/>
          <p:nvPr/>
        </p:nvSpPr>
        <p:spPr>
          <a:xfrm>
            <a:off x="2211366" y="4680222"/>
            <a:ext cx="77470" cy="95885"/>
          </a:xfrm>
          <a:custGeom>
            <a:avLst/>
            <a:gdLst/>
            <a:ahLst/>
            <a:cxnLst/>
            <a:rect l="l" t="t" r="r" b="b"/>
            <a:pathLst>
              <a:path w="77469" h="95885">
                <a:moveTo>
                  <a:pt x="77152" y="56857"/>
                </a:moveTo>
                <a:lnTo>
                  <a:pt x="0" y="0"/>
                </a:lnTo>
                <a:lnTo>
                  <a:pt x="800" y="95834"/>
                </a:lnTo>
                <a:lnTo>
                  <a:pt x="77152" y="56857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65"/>
          <p:cNvSpPr txBox="1"/>
          <p:nvPr/>
        </p:nvSpPr>
        <p:spPr>
          <a:xfrm>
            <a:off x="2613054" y="349174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object 66"/>
          <p:cNvSpPr txBox="1"/>
          <p:nvPr/>
        </p:nvSpPr>
        <p:spPr>
          <a:xfrm>
            <a:off x="4207539" y="3129945"/>
            <a:ext cx="1171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759" algn="l"/>
                <a:tab pos="1158240" algn="l"/>
              </a:tabLst>
            </a:pPr>
            <a:r>
              <a:rPr sz="2400" u="heavy" dirty="0">
                <a:solidFill>
                  <a:srgbClr val="008683"/>
                </a:solidFill>
                <a:uFill>
                  <a:solidFill>
                    <a:srgbClr val="010202"/>
                  </a:solidFill>
                </a:uFill>
                <a:latin typeface="Times New Roman"/>
                <a:cs typeface="Times New Roman"/>
              </a:rPr>
              <a:t> 	2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object 67"/>
          <p:cNvSpPr txBox="1"/>
          <p:nvPr/>
        </p:nvSpPr>
        <p:spPr>
          <a:xfrm>
            <a:off x="6805577" y="34902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4" name="object 68"/>
          <p:cNvSpPr/>
          <p:nvPr/>
        </p:nvSpPr>
        <p:spPr>
          <a:xfrm>
            <a:off x="4559481" y="4200288"/>
            <a:ext cx="182079" cy="18602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69"/>
          <p:cNvSpPr txBox="1"/>
          <p:nvPr/>
        </p:nvSpPr>
        <p:spPr>
          <a:xfrm>
            <a:off x="5208616" y="4299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70"/>
          <p:cNvSpPr txBox="1"/>
          <p:nvPr/>
        </p:nvSpPr>
        <p:spPr>
          <a:xfrm>
            <a:off x="6727740" y="5061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71"/>
          <p:cNvSpPr txBox="1"/>
          <p:nvPr/>
        </p:nvSpPr>
        <p:spPr>
          <a:xfrm>
            <a:off x="4684665" y="549185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72"/>
          <p:cNvSpPr txBox="1"/>
          <p:nvPr/>
        </p:nvSpPr>
        <p:spPr>
          <a:xfrm>
            <a:off x="2387387" y="507275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73"/>
          <p:cNvSpPr txBox="1"/>
          <p:nvPr/>
        </p:nvSpPr>
        <p:spPr>
          <a:xfrm>
            <a:off x="3028687" y="404405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0" name="object 74"/>
          <p:cNvSpPr/>
          <p:nvPr/>
        </p:nvSpPr>
        <p:spPr>
          <a:xfrm>
            <a:off x="5906164" y="3889253"/>
            <a:ext cx="143510" cy="1100455"/>
          </a:xfrm>
          <a:custGeom>
            <a:avLst/>
            <a:gdLst/>
            <a:ahLst/>
            <a:cxnLst/>
            <a:rect l="l" t="t" r="r" b="b"/>
            <a:pathLst>
              <a:path w="143510" h="1100454">
                <a:moveTo>
                  <a:pt x="17348" y="1100112"/>
                </a:moveTo>
                <a:lnTo>
                  <a:pt x="51795" y="1039924"/>
                </a:lnTo>
                <a:lnTo>
                  <a:pt x="69193" y="999967"/>
                </a:lnTo>
                <a:lnTo>
                  <a:pt x="84747" y="957530"/>
                </a:lnTo>
                <a:lnTo>
                  <a:pt x="98457" y="912889"/>
                </a:lnTo>
                <a:lnTo>
                  <a:pt x="110325" y="866319"/>
                </a:lnTo>
                <a:lnTo>
                  <a:pt x="120353" y="818097"/>
                </a:lnTo>
                <a:lnTo>
                  <a:pt x="128542" y="768497"/>
                </a:lnTo>
                <a:lnTo>
                  <a:pt x="134893" y="717797"/>
                </a:lnTo>
                <a:lnTo>
                  <a:pt x="139409" y="666271"/>
                </a:lnTo>
                <a:lnTo>
                  <a:pt x="142091" y="614196"/>
                </a:lnTo>
                <a:lnTo>
                  <a:pt x="142940" y="561847"/>
                </a:lnTo>
                <a:lnTo>
                  <a:pt x="141957" y="509501"/>
                </a:lnTo>
                <a:lnTo>
                  <a:pt x="139145" y="457433"/>
                </a:lnTo>
                <a:lnTo>
                  <a:pt x="134505" y="405918"/>
                </a:lnTo>
                <a:lnTo>
                  <a:pt x="128037" y="355233"/>
                </a:lnTo>
                <a:lnTo>
                  <a:pt x="119745" y="305653"/>
                </a:lnTo>
                <a:lnTo>
                  <a:pt x="109629" y="257455"/>
                </a:lnTo>
                <a:lnTo>
                  <a:pt x="97692" y="210914"/>
                </a:lnTo>
                <a:lnTo>
                  <a:pt x="83933" y="166306"/>
                </a:lnTo>
                <a:lnTo>
                  <a:pt x="68356" y="123906"/>
                </a:lnTo>
                <a:lnTo>
                  <a:pt x="50961" y="83992"/>
                </a:lnTo>
                <a:lnTo>
                  <a:pt x="31749" y="46837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75"/>
          <p:cNvSpPr/>
          <p:nvPr/>
        </p:nvSpPr>
        <p:spPr>
          <a:xfrm>
            <a:off x="5907751" y="4918054"/>
            <a:ext cx="83185" cy="95250"/>
          </a:xfrm>
          <a:custGeom>
            <a:avLst/>
            <a:gdLst/>
            <a:ahLst/>
            <a:cxnLst/>
            <a:rect l="l" t="t" r="r" b="b"/>
            <a:pathLst>
              <a:path w="83185" h="95250">
                <a:moveTo>
                  <a:pt x="83032" y="47269"/>
                </a:moveTo>
                <a:lnTo>
                  <a:pt x="11518" y="0"/>
                </a:lnTo>
                <a:lnTo>
                  <a:pt x="0" y="95148"/>
                </a:lnTo>
                <a:lnTo>
                  <a:pt x="83032" y="4726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6"/>
          <p:cNvSpPr txBox="1"/>
          <p:nvPr/>
        </p:nvSpPr>
        <p:spPr>
          <a:xfrm>
            <a:off x="6121429" y="4299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3" name="object 77"/>
          <p:cNvSpPr/>
          <p:nvPr/>
        </p:nvSpPr>
        <p:spPr>
          <a:xfrm>
            <a:off x="4248814" y="5260853"/>
            <a:ext cx="1089660" cy="34290"/>
          </a:xfrm>
          <a:custGeom>
            <a:avLst/>
            <a:gdLst/>
            <a:ahLst/>
            <a:cxnLst/>
            <a:rect l="l" t="t" r="r" b="b"/>
            <a:pathLst>
              <a:path w="1089660" h="34289">
                <a:moveTo>
                  <a:pt x="0" y="0"/>
                </a:moveTo>
                <a:lnTo>
                  <a:pt x="1089037" y="34035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78"/>
          <p:cNvSpPr/>
          <p:nvPr/>
        </p:nvSpPr>
        <p:spPr>
          <a:xfrm>
            <a:off x="5279393" y="5250261"/>
            <a:ext cx="87630" cy="85725"/>
          </a:xfrm>
          <a:custGeom>
            <a:avLst/>
            <a:gdLst/>
            <a:ahLst/>
            <a:cxnLst/>
            <a:rect l="l" t="t" r="r" b="b"/>
            <a:pathLst>
              <a:path w="87629" h="85725">
                <a:moveTo>
                  <a:pt x="87020" y="45516"/>
                </a:moveTo>
                <a:lnTo>
                  <a:pt x="2679" y="0"/>
                </a:lnTo>
                <a:lnTo>
                  <a:pt x="0" y="85686"/>
                </a:lnTo>
                <a:lnTo>
                  <a:pt x="87020" y="4551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79"/>
          <p:cNvSpPr txBox="1"/>
          <p:nvPr/>
        </p:nvSpPr>
        <p:spPr>
          <a:xfrm>
            <a:off x="4783166" y="480619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80"/>
          <p:cNvSpPr/>
          <p:nvPr/>
        </p:nvSpPr>
        <p:spPr>
          <a:xfrm>
            <a:off x="3986876" y="3889253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ED2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81"/>
          <p:cNvSpPr/>
          <p:nvPr/>
        </p:nvSpPr>
        <p:spPr>
          <a:xfrm>
            <a:off x="3944014" y="487667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82"/>
          <p:cNvSpPr txBox="1"/>
          <p:nvPr/>
        </p:nvSpPr>
        <p:spPr>
          <a:xfrm>
            <a:off x="3489240" y="4163255"/>
            <a:ext cx="75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375" algn="l"/>
              </a:tabLst>
            </a:pPr>
            <a:r>
              <a:rPr sz="3600" baseline="1157" dirty="0">
                <a:solidFill>
                  <a:srgbClr val="008683"/>
                </a:solidFill>
                <a:latin typeface="Times New Roman"/>
                <a:cs typeface="Times New Roman"/>
              </a:rPr>
              <a:t>2	</a:t>
            </a: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9" name="object 83"/>
          <p:cNvSpPr txBox="1"/>
          <p:nvPr/>
        </p:nvSpPr>
        <p:spPr>
          <a:xfrm>
            <a:off x="6535652" y="4006842"/>
            <a:ext cx="179705" cy="8858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0" name="object 84"/>
          <p:cNvSpPr txBox="1"/>
          <p:nvPr/>
        </p:nvSpPr>
        <p:spPr>
          <a:xfrm>
            <a:off x="669949" y="4150871"/>
            <a:ext cx="394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683"/>
                </a:solidFill>
                <a:latin typeface="Times New Roman"/>
                <a:cs typeface="Times New Roman"/>
              </a:rPr>
              <a:t>G</a:t>
            </a:r>
            <a:r>
              <a:rPr sz="3150" i="1" spc="7" baseline="-21164" dirty="0">
                <a:solidFill>
                  <a:srgbClr val="009896"/>
                </a:solidFill>
                <a:latin typeface="Times New Roman"/>
                <a:cs typeface="Times New Roman"/>
              </a:rPr>
              <a:t>f</a:t>
            </a:r>
            <a:endParaRPr sz="3150" baseline="-2116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75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32"/>
          <p:cNvSpPr/>
          <p:nvPr/>
        </p:nvSpPr>
        <p:spPr>
          <a:xfrm>
            <a:off x="2039291" y="3357537"/>
            <a:ext cx="704287" cy="70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3"/>
          <p:cNvSpPr/>
          <p:nvPr/>
        </p:nvSpPr>
        <p:spPr>
          <a:xfrm>
            <a:off x="2024695" y="3342940"/>
            <a:ext cx="270857" cy="267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4"/>
          <p:cNvSpPr/>
          <p:nvPr/>
        </p:nvSpPr>
        <p:spPr>
          <a:xfrm>
            <a:off x="2197064" y="3408955"/>
            <a:ext cx="447428" cy="616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  <a:tabLst>
                <a:tab pos="2571887" algn="l"/>
                <a:tab pos="3736240" algn="l"/>
              </a:tabLst>
            </a:pPr>
            <a:r>
              <a:rPr spc="-4" dirty="0"/>
              <a:t>Augmented	</a:t>
            </a:r>
            <a:r>
              <a:rPr dirty="0"/>
              <a:t>Flow	</a:t>
            </a:r>
            <a:r>
              <a:rPr spc="-4" dirty="0"/>
              <a:t>Network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422701" y="1710016"/>
            <a:ext cx="3910293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2594860" algn="l"/>
              </a:tabLst>
            </a:pPr>
            <a:r>
              <a:rPr sz="2824" i="1" dirty="0">
                <a:solidFill>
                  <a:srgbClr val="007C40"/>
                </a:solidFill>
                <a:latin typeface="Times New Roman"/>
                <a:cs typeface="Times New Roman"/>
              </a:rPr>
              <a:t>p = {s, u, x, </a:t>
            </a:r>
            <a:r>
              <a:rPr sz="2824" i="1" spc="-106" dirty="0">
                <a:solidFill>
                  <a:srgbClr val="007C40"/>
                </a:solidFill>
                <a:latin typeface="Times New Roman"/>
                <a:cs typeface="Times New Roman"/>
              </a:rPr>
              <a:t>v,</a:t>
            </a:r>
            <a:r>
              <a:rPr sz="2824" i="1" dirty="0">
                <a:solidFill>
                  <a:srgbClr val="007C40"/>
                </a:solidFill>
                <a:latin typeface="Times New Roman"/>
                <a:cs typeface="Times New Roman"/>
              </a:rPr>
              <a:t> t},	c</a:t>
            </a:r>
            <a:r>
              <a:rPr sz="2780" i="1" baseline="-21164" dirty="0">
                <a:solidFill>
                  <a:srgbClr val="008C46"/>
                </a:solidFill>
                <a:latin typeface="Times New Roman"/>
                <a:cs typeface="Times New Roman"/>
              </a:rPr>
              <a:t>f </a:t>
            </a:r>
            <a:r>
              <a:rPr sz="2824" i="1" spc="-4" dirty="0">
                <a:solidFill>
                  <a:srgbClr val="007C40"/>
                </a:solidFill>
                <a:latin typeface="Times New Roman"/>
                <a:cs typeface="Times New Roman"/>
              </a:rPr>
              <a:t>(p) </a:t>
            </a:r>
            <a:r>
              <a:rPr sz="2824" i="1" dirty="0">
                <a:solidFill>
                  <a:srgbClr val="007C40"/>
                </a:solidFill>
                <a:latin typeface="Times New Roman"/>
                <a:cs typeface="Times New Roman"/>
              </a:rPr>
              <a:t>=</a:t>
            </a:r>
            <a:r>
              <a:rPr sz="2824" i="1" spc="-224" dirty="0">
                <a:solidFill>
                  <a:srgbClr val="007C40"/>
                </a:solidFill>
                <a:latin typeface="Times New Roman"/>
                <a:cs typeface="Times New Roman"/>
              </a:rPr>
              <a:t> </a:t>
            </a:r>
            <a:r>
              <a:rPr sz="2824" i="1" dirty="0">
                <a:solidFill>
                  <a:srgbClr val="007C40"/>
                </a:solidFill>
                <a:latin typeface="Times New Roman"/>
                <a:cs typeface="Times New Roman"/>
              </a:rPr>
              <a:t>1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329" y="3394202"/>
            <a:ext cx="281828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spc="-4" dirty="0">
                <a:solidFill>
                  <a:srgbClr val="008683"/>
                </a:solidFill>
                <a:latin typeface="Times New Roman"/>
                <a:cs typeface="Times New Roman"/>
              </a:rPr>
              <a:t>G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9490" y="3332251"/>
            <a:ext cx="278006" cy="260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7047" y="333163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7047" y="333163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8319" y="3405032"/>
            <a:ext cx="16192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spc="-4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9743" y="2576663"/>
            <a:ext cx="704261" cy="700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6510" y="2624431"/>
            <a:ext cx="469425" cy="6197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3106" y="25584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3106" y="25584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05386" y="2576663"/>
            <a:ext cx="704287" cy="7006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3159" y="2624431"/>
            <a:ext cx="447428" cy="6197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9165" y="25584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9165" y="2558428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00631" y="2631814"/>
            <a:ext cx="18209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v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41052" y="3350496"/>
            <a:ext cx="704287" cy="700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6456" y="3332251"/>
            <a:ext cx="279228" cy="271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1826" y="3713946"/>
            <a:ext cx="381414" cy="3040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3430" y="3398253"/>
            <a:ext cx="99810" cy="1505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5235" y="333163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5235" y="333163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66464" y="3405032"/>
            <a:ext cx="122144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69743" y="4120658"/>
            <a:ext cx="704261" cy="7042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5146" y="4106061"/>
            <a:ext cx="270442" cy="2634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7514" y="4172076"/>
            <a:ext cx="447416" cy="6161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3106" y="4104840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53106" y="4104840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5386" y="4120658"/>
            <a:ext cx="704287" cy="70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90790" y="4106061"/>
            <a:ext cx="270857" cy="267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3159" y="4172076"/>
            <a:ext cx="447428" cy="616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89165" y="4104840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89165" y="4104840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64572" y="4178237"/>
            <a:ext cx="1818154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646791" algn="l"/>
              </a:tabLst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x	y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28315" y="2869448"/>
            <a:ext cx="1102659" cy="550769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ED2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68535" y="2858142"/>
            <a:ext cx="84570" cy="676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52864" y="3183156"/>
            <a:ext cx="0" cy="921684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ED2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5044" y="3157943"/>
            <a:ext cx="75640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13526" y="2820366"/>
            <a:ext cx="75640" cy="756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82875" y="3069697"/>
            <a:ext cx="1194547" cy="1106581"/>
          </a:xfrm>
          <a:custGeom>
            <a:avLst/>
            <a:gdLst/>
            <a:ahLst/>
            <a:cxnLst/>
            <a:rect l="l" t="t" r="r" b="b"/>
            <a:pathLst>
              <a:path w="1353820" h="1254125">
                <a:moveTo>
                  <a:pt x="1353807" y="0"/>
                </a:moveTo>
                <a:lnTo>
                  <a:pt x="0" y="1253756"/>
                </a:lnTo>
              </a:path>
            </a:pathLst>
          </a:custGeom>
          <a:ln w="28575">
            <a:solidFill>
              <a:srgbClr val="ED2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4374" y="4113938"/>
            <a:ext cx="81243" cy="79562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92024" y="62903"/>
                </a:moveTo>
                <a:lnTo>
                  <a:pt x="41935" y="50863"/>
                </a:lnTo>
                <a:lnTo>
                  <a:pt x="33769" y="0"/>
                </a:lnTo>
                <a:lnTo>
                  <a:pt x="0" y="89700"/>
                </a:lnTo>
                <a:lnTo>
                  <a:pt x="92024" y="62903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2621" y="4404597"/>
            <a:ext cx="1011331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13526" y="4366778"/>
            <a:ext cx="75640" cy="756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88680" y="2858186"/>
            <a:ext cx="1102659" cy="550769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0"/>
                </a:moveTo>
                <a:lnTo>
                  <a:pt x="1249197" y="623823"/>
                </a:lnTo>
              </a:path>
            </a:pathLst>
          </a:custGeom>
          <a:ln w="28575">
            <a:solidFill>
              <a:srgbClr val="ED2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28910" y="3352253"/>
            <a:ext cx="84570" cy="676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88680" y="3854165"/>
            <a:ext cx="1102659" cy="550769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28910" y="3842858"/>
            <a:ext cx="84570" cy="676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62107" y="3158862"/>
            <a:ext cx="124946" cy="97155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3124" y="3138354"/>
            <a:ext cx="75079" cy="84044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2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05299" y="3861459"/>
            <a:ext cx="1125071" cy="569259"/>
          </a:xfrm>
          <a:custGeom>
            <a:avLst/>
            <a:gdLst/>
            <a:ahLst/>
            <a:cxnLst/>
            <a:rect l="l" t="t" r="r" b="b"/>
            <a:pathLst>
              <a:path w="1275079" h="645160">
                <a:moveTo>
                  <a:pt x="1274787" y="636917"/>
                </a:moveTo>
                <a:lnTo>
                  <a:pt x="1274254" y="637019"/>
                </a:lnTo>
                <a:lnTo>
                  <a:pt x="1234749" y="641997"/>
                </a:lnTo>
                <a:lnTo>
                  <a:pt x="1193558" y="644557"/>
                </a:lnTo>
                <a:lnTo>
                  <a:pt x="1150844" y="644774"/>
                </a:lnTo>
                <a:lnTo>
                  <a:pt x="1106770" y="642721"/>
                </a:lnTo>
                <a:lnTo>
                  <a:pt x="1061502" y="638474"/>
                </a:lnTo>
                <a:lnTo>
                  <a:pt x="1015201" y="632106"/>
                </a:lnTo>
                <a:lnTo>
                  <a:pt x="968031" y="623692"/>
                </a:lnTo>
                <a:lnTo>
                  <a:pt x="920156" y="613306"/>
                </a:lnTo>
                <a:lnTo>
                  <a:pt x="871740" y="601022"/>
                </a:lnTo>
                <a:lnTo>
                  <a:pt x="822946" y="586914"/>
                </a:lnTo>
                <a:lnTo>
                  <a:pt x="773936" y="571058"/>
                </a:lnTo>
                <a:lnTo>
                  <a:pt x="724876" y="553526"/>
                </a:lnTo>
                <a:lnTo>
                  <a:pt x="675928" y="534394"/>
                </a:lnTo>
                <a:lnTo>
                  <a:pt x="627256" y="513736"/>
                </a:lnTo>
                <a:lnTo>
                  <a:pt x="579023" y="491625"/>
                </a:lnTo>
                <a:lnTo>
                  <a:pt x="531393" y="468137"/>
                </a:lnTo>
                <a:lnTo>
                  <a:pt x="484530" y="443345"/>
                </a:lnTo>
                <a:lnTo>
                  <a:pt x="438596" y="417324"/>
                </a:lnTo>
                <a:lnTo>
                  <a:pt x="393756" y="390148"/>
                </a:lnTo>
                <a:lnTo>
                  <a:pt x="350173" y="361891"/>
                </a:lnTo>
                <a:lnTo>
                  <a:pt x="308010" y="332628"/>
                </a:lnTo>
                <a:lnTo>
                  <a:pt x="267430" y="302433"/>
                </a:lnTo>
                <a:lnTo>
                  <a:pt x="228599" y="271380"/>
                </a:lnTo>
                <a:lnTo>
                  <a:pt x="191678" y="239544"/>
                </a:lnTo>
                <a:lnTo>
                  <a:pt x="156831" y="206998"/>
                </a:lnTo>
                <a:lnTo>
                  <a:pt x="124222" y="173818"/>
                </a:lnTo>
                <a:lnTo>
                  <a:pt x="94015" y="140076"/>
                </a:lnTo>
                <a:lnTo>
                  <a:pt x="66373" y="105849"/>
                </a:lnTo>
                <a:lnTo>
                  <a:pt x="41458" y="71209"/>
                </a:lnTo>
                <a:lnTo>
                  <a:pt x="19436" y="36231"/>
                </a:lnTo>
                <a:lnTo>
                  <a:pt x="469" y="990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73399" y="4395935"/>
            <a:ext cx="81455" cy="7426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754674" y="2812802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:3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54498" y="2403921"/>
            <a:ext cx="142090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97830" algn="l"/>
                <a:tab pos="744671" algn="l"/>
                <a:tab pos="1409215" algn="l"/>
              </a:tabLst>
            </a:pPr>
            <a:r>
              <a:rPr sz="4236" i="1" baseline="-35590" dirty="0">
                <a:solidFill>
                  <a:srgbClr val="008683"/>
                </a:solidFill>
                <a:latin typeface="Times New Roman"/>
                <a:cs typeface="Times New Roman"/>
              </a:rPr>
              <a:t>u	</a:t>
            </a:r>
            <a:r>
              <a:rPr sz="2824" i="1" u="heavy" dirty="0">
                <a:solidFill>
                  <a:srgbClr val="008683"/>
                </a:solidFill>
                <a:uFill>
                  <a:solidFill>
                    <a:srgbClr val="010202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18" u="heavy" spc="-4" dirty="0">
                <a:solidFill>
                  <a:srgbClr val="008683"/>
                </a:solidFill>
                <a:uFill>
                  <a:solidFill>
                    <a:srgbClr val="010202"/>
                  </a:solidFill>
                </a:uFill>
                <a:latin typeface="Times New Roman"/>
                <a:cs typeface="Times New Roman"/>
              </a:rPr>
              <a:t>2:2	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53960" y="2811457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dirty="0">
                <a:solidFill>
                  <a:srgbClr val="008683"/>
                </a:solidFill>
                <a:latin typeface="Times New Roman"/>
                <a:cs typeface="Times New Roman"/>
              </a:rPr>
              <a:t>3</a:t>
            </a: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:3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496043" y="3368065"/>
            <a:ext cx="317687" cy="298076"/>
          </a:xfrm>
          <a:custGeom>
            <a:avLst/>
            <a:gdLst/>
            <a:ahLst/>
            <a:cxnLst/>
            <a:rect l="l" t="t" r="r" b="b"/>
            <a:pathLst>
              <a:path w="360045" h="337820">
                <a:moveTo>
                  <a:pt x="175536" y="285471"/>
                </a:moveTo>
                <a:lnTo>
                  <a:pt x="161406" y="237914"/>
                </a:lnTo>
                <a:lnTo>
                  <a:pt x="135792" y="202933"/>
                </a:lnTo>
                <a:lnTo>
                  <a:pt x="100102" y="172345"/>
                </a:lnTo>
                <a:lnTo>
                  <a:pt x="58839" y="156184"/>
                </a:lnTo>
                <a:lnTo>
                  <a:pt x="48962" y="156159"/>
                </a:lnTo>
                <a:lnTo>
                  <a:pt x="39694" y="157550"/>
                </a:lnTo>
                <a:lnTo>
                  <a:pt x="6353" y="183105"/>
                </a:lnTo>
                <a:lnTo>
                  <a:pt x="0" y="210432"/>
                </a:lnTo>
                <a:lnTo>
                  <a:pt x="845" y="220605"/>
                </a:lnTo>
                <a:lnTo>
                  <a:pt x="18012" y="261608"/>
                </a:lnTo>
                <a:lnTo>
                  <a:pt x="18012" y="191909"/>
                </a:lnTo>
                <a:lnTo>
                  <a:pt x="18584" y="183438"/>
                </a:lnTo>
                <a:lnTo>
                  <a:pt x="20273" y="180276"/>
                </a:lnTo>
                <a:lnTo>
                  <a:pt x="27512" y="173634"/>
                </a:lnTo>
                <a:lnTo>
                  <a:pt x="31226" y="172209"/>
                </a:lnTo>
                <a:lnTo>
                  <a:pt x="31903" y="172143"/>
                </a:lnTo>
                <a:lnTo>
                  <a:pt x="35525" y="172745"/>
                </a:lnTo>
                <a:lnTo>
                  <a:pt x="73443" y="202836"/>
                </a:lnTo>
                <a:lnTo>
                  <a:pt x="101896" y="233629"/>
                </a:lnTo>
                <a:lnTo>
                  <a:pt x="144707" y="281177"/>
                </a:lnTo>
                <a:lnTo>
                  <a:pt x="157166" y="308990"/>
                </a:lnTo>
                <a:lnTo>
                  <a:pt x="157166" y="325840"/>
                </a:lnTo>
                <a:lnTo>
                  <a:pt x="158868" y="324472"/>
                </a:lnTo>
                <a:lnTo>
                  <a:pt x="175000" y="291855"/>
                </a:lnTo>
                <a:lnTo>
                  <a:pt x="175536" y="285471"/>
                </a:lnTo>
                <a:close/>
              </a:path>
              <a:path w="360045" h="337820">
                <a:moveTo>
                  <a:pt x="157166" y="325840"/>
                </a:moveTo>
                <a:lnTo>
                  <a:pt x="157166" y="308990"/>
                </a:lnTo>
                <a:lnTo>
                  <a:pt x="155490" y="312673"/>
                </a:lnTo>
                <a:lnTo>
                  <a:pt x="148466" y="319125"/>
                </a:lnTo>
                <a:lnTo>
                  <a:pt x="144961" y="320725"/>
                </a:lnTo>
                <a:lnTo>
                  <a:pt x="137646" y="320979"/>
                </a:lnTo>
                <a:lnTo>
                  <a:pt x="132884" y="318947"/>
                </a:lnTo>
                <a:lnTo>
                  <a:pt x="99425" y="288823"/>
                </a:lnTo>
                <a:lnTo>
                  <a:pt x="62249" y="248399"/>
                </a:lnTo>
                <a:lnTo>
                  <a:pt x="31903" y="213891"/>
                </a:lnTo>
                <a:lnTo>
                  <a:pt x="18012" y="191909"/>
                </a:lnTo>
                <a:lnTo>
                  <a:pt x="18012" y="261608"/>
                </a:lnTo>
                <a:lnTo>
                  <a:pt x="41494" y="292684"/>
                </a:lnTo>
                <a:lnTo>
                  <a:pt x="78032" y="323037"/>
                </a:lnTo>
                <a:lnTo>
                  <a:pt x="119937" y="337581"/>
                </a:lnTo>
                <a:lnTo>
                  <a:pt x="127450" y="337599"/>
                </a:lnTo>
                <a:lnTo>
                  <a:pt x="134446" y="336778"/>
                </a:lnTo>
                <a:lnTo>
                  <a:pt x="141103" y="335087"/>
                </a:lnTo>
                <a:lnTo>
                  <a:pt x="147395" y="332473"/>
                </a:lnTo>
                <a:lnTo>
                  <a:pt x="153318" y="328934"/>
                </a:lnTo>
                <a:lnTo>
                  <a:pt x="157166" y="325840"/>
                </a:lnTo>
                <a:close/>
              </a:path>
              <a:path w="360045" h="337820">
                <a:moveTo>
                  <a:pt x="176737" y="145364"/>
                </a:moveTo>
                <a:lnTo>
                  <a:pt x="175302" y="141414"/>
                </a:lnTo>
                <a:lnTo>
                  <a:pt x="169155" y="134708"/>
                </a:lnTo>
                <a:lnTo>
                  <a:pt x="165345" y="132943"/>
                </a:lnTo>
                <a:lnTo>
                  <a:pt x="156264" y="132549"/>
                </a:lnTo>
                <a:lnTo>
                  <a:pt x="152327" y="133984"/>
                </a:lnTo>
                <a:lnTo>
                  <a:pt x="145622" y="140131"/>
                </a:lnTo>
                <a:lnTo>
                  <a:pt x="143856" y="143941"/>
                </a:lnTo>
                <a:lnTo>
                  <a:pt x="143463" y="153022"/>
                </a:lnTo>
                <a:lnTo>
                  <a:pt x="144898" y="156971"/>
                </a:lnTo>
                <a:lnTo>
                  <a:pt x="151045" y="163664"/>
                </a:lnTo>
                <a:lnTo>
                  <a:pt x="154855" y="165442"/>
                </a:lnTo>
                <a:lnTo>
                  <a:pt x="163935" y="165836"/>
                </a:lnTo>
                <a:lnTo>
                  <a:pt x="167885" y="164388"/>
                </a:lnTo>
                <a:lnTo>
                  <a:pt x="174578" y="158241"/>
                </a:lnTo>
                <a:lnTo>
                  <a:pt x="176356" y="154431"/>
                </a:lnTo>
                <a:lnTo>
                  <a:pt x="176737" y="145364"/>
                </a:lnTo>
                <a:close/>
              </a:path>
              <a:path w="360045" h="337820">
                <a:moveTo>
                  <a:pt x="251946" y="227799"/>
                </a:moveTo>
                <a:lnTo>
                  <a:pt x="250536" y="223862"/>
                </a:lnTo>
                <a:lnTo>
                  <a:pt x="244415" y="217182"/>
                </a:lnTo>
                <a:lnTo>
                  <a:pt x="240605" y="215404"/>
                </a:lnTo>
                <a:lnTo>
                  <a:pt x="231499" y="214947"/>
                </a:lnTo>
                <a:lnTo>
                  <a:pt x="227524" y="216395"/>
                </a:lnTo>
                <a:lnTo>
                  <a:pt x="220780" y="222580"/>
                </a:lnTo>
                <a:lnTo>
                  <a:pt x="219028" y="226390"/>
                </a:lnTo>
                <a:lnTo>
                  <a:pt x="218710" y="235496"/>
                </a:lnTo>
                <a:lnTo>
                  <a:pt x="220158" y="239445"/>
                </a:lnTo>
                <a:lnTo>
                  <a:pt x="226279" y="246113"/>
                </a:lnTo>
                <a:lnTo>
                  <a:pt x="230064" y="247878"/>
                </a:lnTo>
                <a:lnTo>
                  <a:pt x="239106" y="248272"/>
                </a:lnTo>
                <a:lnTo>
                  <a:pt x="243031" y="246837"/>
                </a:lnTo>
                <a:lnTo>
                  <a:pt x="249711" y="240715"/>
                </a:lnTo>
                <a:lnTo>
                  <a:pt x="251489" y="236905"/>
                </a:lnTo>
                <a:lnTo>
                  <a:pt x="251946" y="227799"/>
                </a:lnTo>
                <a:close/>
              </a:path>
              <a:path w="360045" h="337820">
                <a:moveTo>
                  <a:pt x="359591" y="134505"/>
                </a:moveTo>
                <a:lnTo>
                  <a:pt x="355883" y="130467"/>
                </a:lnTo>
                <a:lnTo>
                  <a:pt x="348987" y="136524"/>
                </a:lnTo>
                <a:lnTo>
                  <a:pt x="343932" y="140017"/>
                </a:lnTo>
                <a:lnTo>
                  <a:pt x="337493" y="141871"/>
                </a:lnTo>
                <a:lnTo>
                  <a:pt x="334598" y="141617"/>
                </a:lnTo>
                <a:lnTo>
                  <a:pt x="329429" y="138798"/>
                </a:lnTo>
                <a:lnTo>
                  <a:pt x="324298" y="133908"/>
                </a:lnTo>
                <a:lnTo>
                  <a:pt x="201425" y="0"/>
                </a:lnTo>
                <a:lnTo>
                  <a:pt x="197793" y="3340"/>
                </a:lnTo>
                <a:lnTo>
                  <a:pt x="177524" y="54190"/>
                </a:lnTo>
                <a:lnTo>
                  <a:pt x="182261" y="56045"/>
                </a:lnTo>
                <a:lnTo>
                  <a:pt x="185030" y="49339"/>
                </a:lnTo>
                <a:lnTo>
                  <a:pt x="187773" y="44742"/>
                </a:lnTo>
                <a:lnTo>
                  <a:pt x="192383" y="40500"/>
                </a:lnTo>
                <a:lnTo>
                  <a:pt x="194529" y="39547"/>
                </a:lnTo>
                <a:lnTo>
                  <a:pt x="199254" y="39255"/>
                </a:lnTo>
                <a:lnTo>
                  <a:pt x="201768" y="40119"/>
                </a:lnTo>
                <a:lnTo>
                  <a:pt x="306645" y="151193"/>
                </a:lnTo>
                <a:lnTo>
                  <a:pt x="312868" y="162001"/>
                </a:lnTo>
                <a:lnTo>
                  <a:pt x="312868" y="177382"/>
                </a:lnTo>
                <a:lnTo>
                  <a:pt x="359591" y="134505"/>
                </a:lnTo>
                <a:close/>
              </a:path>
              <a:path w="360045" h="337820">
                <a:moveTo>
                  <a:pt x="312868" y="177382"/>
                </a:moveTo>
                <a:lnTo>
                  <a:pt x="312868" y="162001"/>
                </a:lnTo>
                <a:lnTo>
                  <a:pt x="312754" y="164744"/>
                </a:lnTo>
                <a:lnTo>
                  <a:pt x="310607" y="170624"/>
                </a:lnTo>
                <a:lnTo>
                  <a:pt x="306620" y="175399"/>
                </a:lnTo>
                <a:lnTo>
                  <a:pt x="299736" y="181978"/>
                </a:lnTo>
                <a:lnTo>
                  <a:pt x="303445" y="186029"/>
                </a:lnTo>
                <a:lnTo>
                  <a:pt x="312868" y="177382"/>
                </a:lnTo>
                <a:close/>
              </a:path>
            </a:pathLst>
          </a:custGeom>
          <a:solidFill>
            <a:srgbClr val="0098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977642" y="3501964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86893" y="4107082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1:2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84180" y="4387319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97351" y="3399766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dirty="0">
                <a:solidFill>
                  <a:srgbClr val="008683"/>
                </a:solidFill>
                <a:latin typeface="Times New Roman"/>
                <a:cs typeface="Times New Roman"/>
              </a:rPr>
              <a:t>0</a:t>
            </a: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:3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57440" y="4207934"/>
            <a:ext cx="36643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76284" y="4874683"/>
            <a:ext cx="6349253" cy="990640"/>
          </a:xfrm>
          <a:prstGeom prst="rect">
            <a:avLst/>
          </a:prstGeom>
        </p:spPr>
        <p:txBody>
          <a:bodyPr vert="horz" wrap="square" lIns="0" tIns="108696" rIns="0" bIns="0" rtlCol="0">
            <a:spAutoFit/>
          </a:bodyPr>
          <a:lstStyle/>
          <a:p>
            <a:pPr marL="1019790">
              <a:spcBef>
                <a:spcPts val="855"/>
              </a:spcBef>
            </a:pPr>
            <a:r>
              <a:rPr sz="2824" spc="-4" dirty="0">
                <a:solidFill>
                  <a:srgbClr val="010202"/>
                </a:solidFill>
                <a:latin typeface="Times New Roman"/>
                <a:cs typeface="Times New Roman"/>
              </a:rPr>
              <a:t>The value of the maximum flow is</a:t>
            </a:r>
            <a:r>
              <a:rPr sz="2824" spc="-53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008683"/>
                </a:solidFill>
                <a:latin typeface="Times New Roman"/>
                <a:cs typeface="Times New Roman"/>
              </a:rPr>
              <a:t>4</a:t>
            </a:r>
            <a:r>
              <a:rPr sz="2824" dirty="0">
                <a:solidFill>
                  <a:srgbClr val="010202"/>
                </a:solidFill>
                <a:latin typeface="Times New Roman"/>
                <a:cs typeface="Times New Roman"/>
              </a:rPr>
              <a:t>.</a:t>
            </a:r>
            <a:endParaRPr sz="2824" dirty="0">
              <a:latin typeface="Times New Roman"/>
              <a:cs typeface="Times New Roman"/>
            </a:endParaRPr>
          </a:p>
          <a:p>
            <a:pPr marL="100858">
              <a:spcBef>
                <a:spcPts val="574"/>
              </a:spcBef>
            </a:pPr>
            <a:r>
              <a:rPr sz="2400" dirty="0">
                <a:solidFill>
                  <a:srgbClr val="010202"/>
                </a:solidFill>
                <a:latin typeface="Times New Roman"/>
                <a:cs typeface="Times New Roman"/>
              </a:rPr>
              <a:t>Note: Some flows on edges</a:t>
            </a:r>
            <a:r>
              <a:rPr sz="2400" spc="-13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2400" i="1" spc="-13" dirty="0">
                <a:solidFill>
                  <a:srgbClr val="010202"/>
                </a:solidFill>
                <a:latin typeface="Times New Roman"/>
                <a:cs typeface="Times New Roman"/>
              </a:rPr>
              <a:t>decreased</a:t>
            </a:r>
            <a:r>
              <a:rPr sz="2400" spc="-13" dirty="0">
                <a:solidFill>
                  <a:srgbClr val="010202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F8F11-AE55-4037-B3CA-74A86EC3E5F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4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Max-Flow, Min-Cut Theorem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1BE-F337-4D6A-8143-03C19AE49E4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03617" y="1576066"/>
            <a:ext cx="6734175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  <a:tabLst>
                <a:tab pos="1899285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following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equivalent:</a:t>
            </a:r>
            <a:endParaRPr sz="3200" dirty="0">
              <a:latin typeface="Times New Roman"/>
              <a:cs typeface="Times New Roman"/>
            </a:endParaRPr>
          </a:p>
          <a:p>
            <a:pPr marL="520065" indent="-507365">
              <a:lnSpc>
                <a:spcPts val="3450"/>
              </a:lnSpc>
              <a:buClr>
                <a:srgbClr val="CC0000"/>
              </a:buClr>
              <a:buFont typeface="Times New Roman"/>
              <a:buAutoNum type="arabicPeriod"/>
              <a:tabLst>
                <a:tab pos="52070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flow.</a:t>
            </a:r>
            <a:endParaRPr sz="3200" dirty="0">
              <a:latin typeface="Times New Roman"/>
              <a:cs typeface="Times New Roman"/>
            </a:endParaRPr>
          </a:p>
          <a:p>
            <a:pPr marL="520065" indent="-507365">
              <a:lnSpc>
                <a:spcPts val="3450"/>
              </a:lnSpc>
              <a:buClr>
                <a:srgbClr val="CC0000"/>
              </a:buClr>
              <a:buFont typeface="Times New Roman"/>
              <a:buAutoNum type="arabicPeriod"/>
              <a:tabLst>
                <a:tab pos="52070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admits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augmenting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paths.</a:t>
            </a:r>
            <a:endParaRPr sz="3200" dirty="0">
              <a:latin typeface="Times New Roman"/>
              <a:cs typeface="Times New Roman"/>
            </a:endParaRPr>
          </a:p>
          <a:p>
            <a:pPr marL="418465" indent="-405765">
              <a:lnSpc>
                <a:spcPts val="3645"/>
              </a:lnSpc>
              <a:buClr>
                <a:srgbClr val="CC0000"/>
              </a:buClr>
              <a:buFont typeface="Times New Roman"/>
              <a:buAutoNum type="arabicPeriod"/>
              <a:tabLst>
                <a:tab pos="419100" algn="l"/>
              </a:tabLst>
            </a:pP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  <a:tabLst>
                <a:tab pos="1000760" algn="l"/>
                <a:tab pos="3623945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965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Flow networks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Properties of flow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Maximum-flow problem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Max-flow, min-cut theorem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068B6F-76ED-4BCA-AD30-CE479D0BDAD0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B246-0FE5-4FFB-9216-79719BA524C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79195" y="1051612"/>
            <a:ext cx="7757159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ts val="3679"/>
              </a:lnSpc>
              <a:buClr>
                <a:srgbClr val="CC0000"/>
              </a:buClr>
              <a:buFont typeface="Times New Roman"/>
              <a:buChar char="•"/>
              <a:tabLst>
                <a:tab pos="244475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Flow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value: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140">
              <a:lnSpc>
                <a:spcPts val="3485"/>
              </a:lnSpc>
              <a:buClr>
                <a:srgbClr val="CC0000"/>
              </a:buClr>
              <a:buFont typeface="Times New Roman"/>
              <a:buChar char="•"/>
              <a:tabLst>
                <a:tab pos="244475" algn="l"/>
                <a:tab pos="3427095" algn="l"/>
              </a:tabLst>
            </a:pP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Cut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partition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244475">
              <a:lnSpc>
                <a:spcPts val="3415"/>
              </a:lnSpc>
            </a:pP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4475" indent="-231775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45110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Lemma.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4475" indent="-231775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45110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Corollary.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3840" marR="142875" indent="-231140" algn="just">
              <a:lnSpc>
                <a:spcPts val="3450"/>
              </a:lnSpc>
              <a:spcBef>
                <a:spcPts val="210"/>
              </a:spcBef>
              <a:buClr>
                <a:srgbClr val="CC0000"/>
              </a:buClr>
              <a:buFont typeface="Times New Roman"/>
              <a:buChar char="•"/>
              <a:tabLst>
                <a:tab pos="245110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graph: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3150" i="1" spc="-36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spc="-15" dirty="0">
                <a:latin typeface="Times New Roman"/>
                <a:cs typeface="Times New Roman"/>
              </a:rPr>
              <a:t> strictly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positive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capacities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150" i="1" spc="-15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140">
              <a:lnSpc>
                <a:spcPts val="3204"/>
              </a:lnSpc>
              <a:buClr>
                <a:srgbClr val="CC0000"/>
              </a:buClr>
              <a:buFont typeface="Times New Roman"/>
              <a:buChar char="•"/>
              <a:tabLst>
                <a:tab pos="244475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Augmenting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path: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140">
              <a:lnSpc>
                <a:spcPts val="3645"/>
              </a:lnSpc>
              <a:buClr>
                <a:srgbClr val="CC0000"/>
              </a:buClr>
              <a:buFont typeface="Times New Roman"/>
              <a:buChar char="•"/>
              <a:tabLst>
                <a:tab pos="244475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capacity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augmenting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8104" y="5473272"/>
            <a:ext cx="4127500" cy="520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7975" algn="l"/>
                <a:tab pos="2362835" algn="l"/>
              </a:tabLst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3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i="1" spc="-434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7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min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15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3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i="1" spc="-434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8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6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4800" spc="-15" baseline="-2604" dirty="0">
                <a:latin typeface="Times New Roman"/>
                <a:cs typeface="Times New Roman"/>
              </a:rPr>
              <a:t>.</a:t>
            </a:r>
            <a:endParaRPr sz="4800" baseline="-26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322" y="5830178"/>
            <a:ext cx="99821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13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1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9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114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578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Max-Flow, Min-Cut Theorem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302D-72EC-474A-BB9F-58008BC3167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17595" y="1233742"/>
            <a:ext cx="7289165" cy="4941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3645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  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following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equivalent:</a:t>
            </a:r>
            <a:endParaRPr sz="3200" dirty="0">
              <a:latin typeface="Times New Roman"/>
              <a:cs typeface="Times New Roman"/>
            </a:endParaRPr>
          </a:p>
          <a:p>
            <a:pPr marL="570865" indent="-558165" algn="just">
              <a:lnSpc>
                <a:spcPts val="3450"/>
              </a:lnSpc>
              <a:buClr>
                <a:srgbClr val="CC0000"/>
              </a:buClr>
              <a:buFont typeface="Times New Roman"/>
              <a:buAutoNum type="arabicPeriod"/>
              <a:tabLst>
                <a:tab pos="571500" algn="l"/>
              </a:tabLst>
            </a:pP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672465" indent="-659765" algn="just">
              <a:lnSpc>
                <a:spcPts val="3450"/>
              </a:lnSpc>
              <a:buClr>
                <a:srgbClr val="CC0000"/>
              </a:buClr>
              <a:buFont typeface="Times New Roman"/>
              <a:buAutoNum type="arabicPeriod"/>
              <a:tabLst>
                <a:tab pos="67310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flow.</a:t>
            </a:r>
            <a:endParaRPr sz="3200" dirty="0">
              <a:latin typeface="Times New Roman"/>
              <a:cs typeface="Times New Roman"/>
            </a:endParaRPr>
          </a:p>
          <a:p>
            <a:pPr marL="570865" indent="-558165" algn="just">
              <a:lnSpc>
                <a:spcPts val="3645"/>
              </a:lnSpc>
              <a:buClr>
                <a:srgbClr val="CC0000"/>
              </a:buClr>
              <a:buFont typeface="Times New Roman"/>
              <a:buAutoNum type="arabicPeriod"/>
              <a:tabLst>
                <a:tab pos="57150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admits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augmenting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paths.</a:t>
            </a:r>
            <a:endParaRPr sz="3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80"/>
              </a:spcBef>
            </a:pP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ts val="3110"/>
              </a:lnSpc>
              <a:spcBef>
                <a:spcPts val="310"/>
              </a:spcBef>
              <a:buFont typeface="Times New Roman"/>
              <a:buAutoNum type="arabicParenBoth"/>
              <a:tabLst>
                <a:tab pos="518159" algn="l"/>
              </a:tabLst>
            </a:pP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any cut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(by </a:t>
            </a:r>
            <a:r>
              <a:rPr sz="2800" spc="-5">
                <a:latin typeface="Times New Roman"/>
                <a:cs typeface="Times New Roman"/>
              </a:rPr>
              <a:t>th</a:t>
            </a:r>
            <a:r>
              <a:rPr sz="2800">
                <a:latin typeface="Times New Roman"/>
                <a:cs typeface="Times New Roman"/>
              </a:rPr>
              <a:t>e</a:t>
            </a:r>
            <a:r>
              <a:rPr sz="2800" spc="-5">
                <a:latin typeface="Times New Roman"/>
                <a:cs typeface="Times New Roman"/>
              </a:rPr>
              <a:t> corollar</a:t>
            </a:r>
            <a:r>
              <a:rPr sz="2800">
                <a:latin typeface="Times New Roman"/>
                <a:cs typeface="Times New Roman"/>
              </a:rPr>
              <a:t>y</a:t>
            </a:r>
            <a:r>
              <a:rPr sz="2800" spc="-5">
                <a:latin typeface="Times New Roman"/>
                <a:cs typeface="Times New Roman"/>
              </a:rPr>
              <a:t>)</a:t>
            </a:r>
            <a:r>
              <a:rPr sz="2800">
                <a:latin typeface="Times New Roman"/>
                <a:cs typeface="Times New Roman"/>
              </a:rPr>
              <a:t>,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assumptio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ts val="3010"/>
              </a:lnSpc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maximu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flow.</a:t>
            </a:r>
            <a:endParaRPr sz="2800" dirty="0">
              <a:latin typeface="Times New Roman"/>
              <a:cs typeface="Times New Roman"/>
            </a:endParaRPr>
          </a:p>
          <a:p>
            <a:pPr marL="12700" marR="401320" algn="just">
              <a:lnSpc>
                <a:spcPct val="89300"/>
              </a:lnSpc>
              <a:spcBef>
                <a:spcPts val="1035"/>
              </a:spcBef>
              <a:buFont typeface="Times New Roman"/>
              <a:buAutoNum type="arabicParenBoth" startAt="2"/>
              <a:tabLst>
                <a:tab pos="518159" algn="l"/>
              </a:tabLst>
            </a:pP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ther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wer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the flo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 valu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coul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increased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contradictin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maximalit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25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(continued)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29D4-C9C4-456B-828B-53782D25C43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46202" y="1037331"/>
            <a:ext cx="796417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45"/>
              </a:lnSpc>
              <a:tabLst>
                <a:tab pos="1649095" algn="l"/>
                <a:tab pos="3622040" algn="l"/>
                <a:tab pos="3866515" algn="l"/>
              </a:tabLst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:	</a:t>
            </a:r>
            <a:r>
              <a:rPr sz="2800" spc="-5" dirty="0">
                <a:latin typeface="Times New Roman"/>
                <a:cs typeface="Times New Roman"/>
              </a:rPr>
              <a:t>Suppos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tha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admit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202" y="1408669"/>
            <a:ext cx="622236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Defin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0331" y="1414363"/>
            <a:ext cx="18161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280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5395" y="3104059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4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9195" y="3027859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4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9195" y="3027859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lnTo>
                  <a:pt x="678575" y="312011"/>
                </a:lnTo>
                <a:lnTo>
                  <a:pt x="669813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3396" y="3104059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1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7196" y="3027859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1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7196" y="3027859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1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3" y="339851"/>
                </a:lnTo>
                <a:lnTo>
                  <a:pt x="678575" y="312011"/>
                </a:lnTo>
                <a:lnTo>
                  <a:pt x="669813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7395" y="3104059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1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1195" y="3027859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1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195" y="3027859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1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3" y="339851"/>
                </a:lnTo>
                <a:lnTo>
                  <a:pt x="678575" y="312011"/>
                </a:lnTo>
                <a:lnTo>
                  <a:pt x="669813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6239" y="1792717"/>
            <a:ext cx="8098155" cy="18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20"/>
              </a:lnSpc>
              <a:tabLst>
                <a:tab pos="2651125" algn="l"/>
              </a:tabLst>
            </a:pP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Observ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thus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cut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Conside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vertice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863089">
              <a:lnSpc>
                <a:spcPct val="100000"/>
              </a:lnSpc>
              <a:tabLst>
                <a:tab pos="4888230" algn="l"/>
                <a:tab pos="6423660" algn="l"/>
              </a:tabLst>
            </a:pPr>
            <a:r>
              <a:rPr sz="32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800" i="1" baseline="-10416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i="1" spc="-1019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83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105" y="4301231"/>
            <a:ext cx="8444230" cy="1917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09">
              <a:lnSpc>
                <a:spcPts val="3020"/>
              </a:lnSpc>
            </a:pP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33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33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 not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assumed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Thus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00" i="1" spc="-2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33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  <a:tabLst>
                <a:tab pos="273875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00" i="1" spc="-2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Summin</a:t>
            </a:r>
            <a:r>
              <a:rPr sz="2800" dirty="0">
                <a:latin typeface="Times New Roman"/>
                <a:cs typeface="Times New Roman"/>
              </a:rPr>
              <a:t>g </a:t>
            </a:r>
            <a:r>
              <a:rPr sz="2800" spc="-5" dirty="0">
                <a:latin typeface="Times New Roman"/>
                <a:cs typeface="Times New Roman"/>
              </a:rPr>
              <a:t>ove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al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90"/>
              </a:spcBef>
            </a:pPr>
            <a:r>
              <a:rPr sz="2800" spc="-5" dirty="0">
                <a:latin typeface="Times New Roman"/>
                <a:cs typeface="Times New Roman"/>
              </a:rPr>
              <a:t>yield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00" i="1" spc="-2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sinc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00" i="1" spc="-25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theorem follows.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76900" y="3325040"/>
            <a:ext cx="844550" cy="85725"/>
          </a:xfrm>
          <a:custGeom>
            <a:avLst/>
            <a:gdLst/>
            <a:ahLst/>
            <a:cxnLst/>
            <a:rect l="l" t="t" r="r" b="b"/>
            <a:pathLst>
              <a:path w="844550" h="85725">
                <a:moveTo>
                  <a:pt x="787146" y="42672"/>
                </a:moveTo>
                <a:lnTo>
                  <a:pt x="777580" y="28194"/>
                </a:lnTo>
                <a:lnTo>
                  <a:pt x="0" y="28194"/>
                </a:lnTo>
                <a:lnTo>
                  <a:pt x="0" y="57150"/>
                </a:lnTo>
                <a:lnTo>
                  <a:pt x="777580" y="57150"/>
                </a:lnTo>
                <a:lnTo>
                  <a:pt x="787146" y="42672"/>
                </a:lnTo>
                <a:close/>
              </a:path>
              <a:path w="844550" h="85725">
                <a:moveTo>
                  <a:pt x="844296" y="42672"/>
                </a:moveTo>
                <a:lnTo>
                  <a:pt x="758951" y="0"/>
                </a:lnTo>
                <a:lnTo>
                  <a:pt x="777580" y="28194"/>
                </a:lnTo>
                <a:lnTo>
                  <a:pt x="787146" y="28194"/>
                </a:lnTo>
                <a:lnTo>
                  <a:pt x="787146" y="71247"/>
                </a:lnTo>
                <a:lnTo>
                  <a:pt x="844296" y="42672"/>
                </a:lnTo>
                <a:close/>
              </a:path>
              <a:path w="844550" h="85725">
                <a:moveTo>
                  <a:pt x="787146" y="71247"/>
                </a:moveTo>
                <a:lnTo>
                  <a:pt x="787146" y="57150"/>
                </a:lnTo>
                <a:lnTo>
                  <a:pt x="777580" y="57150"/>
                </a:lnTo>
                <a:lnTo>
                  <a:pt x="758951" y="85344"/>
                </a:lnTo>
                <a:lnTo>
                  <a:pt x="787146" y="71247"/>
                </a:lnTo>
                <a:close/>
              </a:path>
              <a:path w="844550" h="85725">
                <a:moveTo>
                  <a:pt x="787146" y="42672"/>
                </a:moveTo>
                <a:lnTo>
                  <a:pt x="787146" y="28194"/>
                </a:lnTo>
                <a:lnTo>
                  <a:pt x="777580" y="28194"/>
                </a:lnTo>
                <a:lnTo>
                  <a:pt x="787146" y="42672"/>
                </a:lnTo>
                <a:close/>
              </a:path>
              <a:path w="844550" h="85725">
                <a:moveTo>
                  <a:pt x="787146" y="57150"/>
                </a:moveTo>
                <a:lnTo>
                  <a:pt x="787146" y="42672"/>
                </a:lnTo>
                <a:lnTo>
                  <a:pt x="777580" y="57150"/>
                </a:lnTo>
                <a:lnTo>
                  <a:pt x="787146" y="5715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6950" y="2621713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13462">
            <a:solidFill>
              <a:srgbClr val="C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51422" y="2621713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14223">
            <a:solidFill>
              <a:srgbClr val="C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33897" y="3746676"/>
            <a:ext cx="1061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2325" algn="l"/>
              </a:tabLst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	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8348" y="3634831"/>
            <a:ext cx="144907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pat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2800" i="1" spc="1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05000" y="5844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5844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8900" y="3325040"/>
            <a:ext cx="2368550" cy="85725"/>
          </a:xfrm>
          <a:custGeom>
            <a:avLst/>
            <a:gdLst/>
            <a:ahLst/>
            <a:cxnLst/>
            <a:rect l="l" t="t" r="r" b="b"/>
            <a:pathLst>
              <a:path w="2368550" h="85725">
                <a:moveTo>
                  <a:pt x="114300" y="57150"/>
                </a:moveTo>
                <a:lnTo>
                  <a:pt x="114300" y="28194"/>
                </a:lnTo>
                <a:lnTo>
                  <a:pt x="0" y="28194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  <a:path w="2368550" h="85725">
                <a:moveTo>
                  <a:pt x="313944" y="57150"/>
                </a:moveTo>
                <a:lnTo>
                  <a:pt x="313944" y="28194"/>
                </a:lnTo>
                <a:lnTo>
                  <a:pt x="199644" y="28194"/>
                </a:lnTo>
                <a:lnTo>
                  <a:pt x="199644" y="57150"/>
                </a:lnTo>
                <a:lnTo>
                  <a:pt x="313944" y="57150"/>
                </a:lnTo>
                <a:close/>
              </a:path>
              <a:path w="2368550" h="85725">
                <a:moveTo>
                  <a:pt x="514349" y="57150"/>
                </a:moveTo>
                <a:lnTo>
                  <a:pt x="514349" y="28194"/>
                </a:lnTo>
                <a:lnTo>
                  <a:pt x="400049" y="28194"/>
                </a:lnTo>
                <a:lnTo>
                  <a:pt x="400049" y="57150"/>
                </a:lnTo>
                <a:lnTo>
                  <a:pt x="514349" y="57150"/>
                </a:lnTo>
                <a:close/>
              </a:path>
              <a:path w="2368550" h="85725">
                <a:moveTo>
                  <a:pt x="713994" y="57150"/>
                </a:moveTo>
                <a:lnTo>
                  <a:pt x="713994" y="28194"/>
                </a:lnTo>
                <a:lnTo>
                  <a:pt x="599694" y="28194"/>
                </a:lnTo>
                <a:lnTo>
                  <a:pt x="599694" y="57150"/>
                </a:lnTo>
                <a:lnTo>
                  <a:pt x="713994" y="57150"/>
                </a:lnTo>
                <a:close/>
              </a:path>
              <a:path w="2368550" h="85725">
                <a:moveTo>
                  <a:pt x="914399" y="57150"/>
                </a:moveTo>
                <a:lnTo>
                  <a:pt x="914399" y="28194"/>
                </a:lnTo>
                <a:lnTo>
                  <a:pt x="800099" y="28194"/>
                </a:lnTo>
                <a:lnTo>
                  <a:pt x="800099" y="57150"/>
                </a:lnTo>
                <a:lnTo>
                  <a:pt x="914399" y="57150"/>
                </a:lnTo>
                <a:close/>
              </a:path>
              <a:path w="2368550" h="85725">
                <a:moveTo>
                  <a:pt x="1114044" y="57150"/>
                </a:moveTo>
                <a:lnTo>
                  <a:pt x="1114044" y="28194"/>
                </a:lnTo>
                <a:lnTo>
                  <a:pt x="999744" y="28194"/>
                </a:lnTo>
                <a:lnTo>
                  <a:pt x="999744" y="57150"/>
                </a:lnTo>
                <a:lnTo>
                  <a:pt x="1114044" y="57150"/>
                </a:lnTo>
                <a:close/>
              </a:path>
              <a:path w="2368550" h="85725">
                <a:moveTo>
                  <a:pt x="1314449" y="57150"/>
                </a:moveTo>
                <a:lnTo>
                  <a:pt x="1314449" y="28194"/>
                </a:lnTo>
                <a:lnTo>
                  <a:pt x="1200149" y="28194"/>
                </a:lnTo>
                <a:lnTo>
                  <a:pt x="1200149" y="57150"/>
                </a:lnTo>
                <a:lnTo>
                  <a:pt x="1314449" y="57150"/>
                </a:lnTo>
                <a:close/>
              </a:path>
              <a:path w="2368550" h="85725">
                <a:moveTo>
                  <a:pt x="1514094" y="57150"/>
                </a:moveTo>
                <a:lnTo>
                  <a:pt x="1514094" y="28194"/>
                </a:lnTo>
                <a:lnTo>
                  <a:pt x="1399794" y="28194"/>
                </a:lnTo>
                <a:lnTo>
                  <a:pt x="1399794" y="57150"/>
                </a:lnTo>
                <a:lnTo>
                  <a:pt x="1514094" y="57150"/>
                </a:lnTo>
                <a:close/>
              </a:path>
              <a:path w="2368550" h="85725">
                <a:moveTo>
                  <a:pt x="1714499" y="57150"/>
                </a:moveTo>
                <a:lnTo>
                  <a:pt x="1714499" y="28194"/>
                </a:lnTo>
                <a:lnTo>
                  <a:pt x="1600199" y="28194"/>
                </a:lnTo>
                <a:lnTo>
                  <a:pt x="1600199" y="57150"/>
                </a:lnTo>
                <a:lnTo>
                  <a:pt x="1714499" y="57150"/>
                </a:lnTo>
                <a:close/>
              </a:path>
              <a:path w="2368550" h="85725">
                <a:moveTo>
                  <a:pt x="1914144" y="57150"/>
                </a:moveTo>
                <a:lnTo>
                  <a:pt x="1914144" y="28194"/>
                </a:lnTo>
                <a:lnTo>
                  <a:pt x="1799844" y="28194"/>
                </a:lnTo>
                <a:lnTo>
                  <a:pt x="1799844" y="57150"/>
                </a:lnTo>
                <a:lnTo>
                  <a:pt x="1914144" y="57150"/>
                </a:lnTo>
                <a:close/>
              </a:path>
              <a:path w="2368550" h="85725">
                <a:moveTo>
                  <a:pt x="2114549" y="57150"/>
                </a:moveTo>
                <a:lnTo>
                  <a:pt x="2114549" y="28194"/>
                </a:lnTo>
                <a:lnTo>
                  <a:pt x="2000249" y="28194"/>
                </a:lnTo>
                <a:lnTo>
                  <a:pt x="2000249" y="57150"/>
                </a:lnTo>
                <a:lnTo>
                  <a:pt x="2114549" y="57150"/>
                </a:lnTo>
                <a:close/>
              </a:path>
              <a:path w="2368550" h="85725">
                <a:moveTo>
                  <a:pt x="2311146" y="42672"/>
                </a:moveTo>
                <a:lnTo>
                  <a:pt x="2301580" y="28194"/>
                </a:lnTo>
                <a:lnTo>
                  <a:pt x="2199894" y="28194"/>
                </a:lnTo>
                <a:lnTo>
                  <a:pt x="2199894" y="57150"/>
                </a:lnTo>
                <a:lnTo>
                  <a:pt x="2301580" y="57150"/>
                </a:lnTo>
                <a:lnTo>
                  <a:pt x="2311146" y="42672"/>
                </a:lnTo>
                <a:close/>
              </a:path>
              <a:path w="2368550" h="85725">
                <a:moveTo>
                  <a:pt x="2368296" y="42672"/>
                </a:moveTo>
                <a:lnTo>
                  <a:pt x="2282951" y="0"/>
                </a:lnTo>
                <a:lnTo>
                  <a:pt x="2301580" y="28194"/>
                </a:lnTo>
                <a:lnTo>
                  <a:pt x="2311146" y="28194"/>
                </a:lnTo>
                <a:lnTo>
                  <a:pt x="2311146" y="71247"/>
                </a:lnTo>
                <a:lnTo>
                  <a:pt x="2368296" y="42672"/>
                </a:lnTo>
                <a:close/>
              </a:path>
              <a:path w="2368550" h="85725">
                <a:moveTo>
                  <a:pt x="2311146" y="71247"/>
                </a:moveTo>
                <a:lnTo>
                  <a:pt x="2311146" y="57150"/>
                </a:lnTo>
                <a:lnTo>
                  <a:pt x="2301580" y="57150"/>
                </a:lnTo>
                <a:lnTo>
                  <a:pt x="2282951" y="85344"/>
                </a:lnTo>
                <a:lnTo>
                  <a:pt x="2311146" y="71247"/>
                </a:lnTo>
                <a:close/>
              </a:path>
              <a:path w="2368550" h="85725">
                <a:moveTo>
                  <a:pt x="2311146" y="42672"/>
                </a:moveTo>
                <a:lnTo>
                  <a:pt x="2311146" y="28194"/>
                </a:lnTo>
                <a:lnTo>
                  <a:pt x="2301580" y="28194"/>
                </a:lnTo>
                <a:lnTo>
                  <a:pt x="2311146" y="42672"/>
                </a:lnTo>
                <a:close/>
              </a:path>
              <a:path w="2368550" h="85725">
                <a:moveTo>
                  <a:pt x="2311146" y="57150"/>
                </a:moveTo>
                <a:lnTo>
                  <a:pt x="2311146" y="42672"/>
                </a:lnTo>
                <a:lnTo>
                  <a:pt x="2301580" y="57150"/>
                </a:lnTo>
                <a:lnTo>
                  <a:pt x="2311146" y="5715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94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7A3F-34AD-4380-9124-966266F5628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370391" y="3354133"/>
            <a:ext cx="4474654" cy="251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436453"/>
            <a:ext cx="7513430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0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ts val="303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ts val="3005"/>
              </a:lnSpc>
              <a:tabLst>
                <a:tab pos="5855335" algn="l"/>
                <a:tab pos="60998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 dirty="0">
              <a:latin typeface="Times New Roman"/>
              <a:cs typeface="Times New Roman"/>
            </a:endParaRPr>
          </a:p>
          <a:p>
            <a:pPr marL="12700" indent="913765">
              <a:lnSpc>
                <a:spcPts val="3195"/>
              </a:lnSpc>
              <a:tabLst>
                <a:tab pos="2760980" algn="l"/>
                <a:tab pos="3005455" algn="l"/>
              </a:tabLst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52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Can be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slow:</a:t>
            </a:r>
            <a:endParaRPr sz="3200" dirty="0">
              <a:latin typeface="Times New Roman"/>
              <a:cs typeface="Times New Roman"/>
            </a:endParaRPr>
          </a:p>
          <a:p>
            <a:pPr marL="2694940">
              <a:lnSpc>
                <a:spcPts val="2870"/>
              </a:lnSpc>
              <a:spcBef>
                <a:spcPts val="470"/>
              </a:spcBef>
              <a:tabLst>
                <a:tab pos="481584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057" y="4318538"/>
            <a:ext cx="39522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9675" algn="l"/>
              </a:tabLst>
            </a:pPr>
            <a:r>
              <a:rPr sz="32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800" i="1" baseline="-10416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044" y="5229035"/>
            <a:ext cx="25787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3995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455" y="436356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3575" y="4220967"/>
            <a:ext cx="43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4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13F8-F6A4-488F-BCE6-7CA5A099F31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370391" y="3354133"/>
            <a:ext cx="4474654" cy="251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436453"/>
            <a:ext cx="7818230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0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ts val="303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ts val="3005"/>
              </a:lnSpc>
              <a:tabLst>
                <a:tab pos="5855335" algn="l"/>
                <a:tab pos="60998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 dirty="0">
              <a:latin typeface="Times New Roman"/>
              <a:cs typeface="Times New Roman"/>
            </a:endParaRPr>
          </a:p>
          <a:p>
            <a:pPr marL="12700" indent="913765">
              <a:lnSpc>
                <a:spcPts val="3195"/>
              </a:lnSpc>
              <a:tabLst>
                <a:tab pos="2760980" algn="l"/>
                <a:tab pos="3005455" algn="l"/>
              </a:tabLst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52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Can be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slow:</a:t>
            </a:r>
            <a:endParaRPr sz="3200" dirty="0">
              <a:latin typeface="Times New Roman"/>
              <a:cs typeface="Times New Roman"/>
            </a:endParaRPr>
          </a:p>
          <a:p>
            <a:pPr marL="2457450">
              <a:lnSpc>
                <a:spcPts val="2870"/>
              </a:lnSpc>
              <a:spcBef>
                <a:spcPts val="470"/>
              </a:spcBef>
              <a:tabLst>
                <a:tab pos="4815840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057" y="4318538"/>
            <a:ext cx="39522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9675" algn="l"/>
              </a:tabLst>
            </a:pPr>
            <a:r>
              <a:rPr sz="32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800" i="1" baseline="-10416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6061" y="5229035"/>
            <a:ext cx="30524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455" y="4363565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3575" y="4220967"/>
            <a:ext cx="43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652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DAD9-5520-42DD-BD77-65FA77A9957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370391" y="3354133"/>
            <a:ext cx="4474654" cy="251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436453"/>
            <a:ext cx="7924248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0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ts val="303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ts val="3005"/>
              </a:lnSpc>
              <a:tabLst>
                <a:tab pos="5855335" algn="l"/>
                <a:tab pos="60998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 dirty="0">
              <a:latin typeface="Times New Roman"/>
              <a:cs typeface="Times New Roman"/>
            </a:endParaRPr>
          </a:p>
          <a:p>
            <a:pPr marL="12700" indent="913765">
              <a:lnSpc>
                <a:spcPts val="3195"/>
              </a:lnSpc>
              <a:tabLst>
                <a:tab pos="2760980" algn="l"/>
                <a:tab pos="3005455" algn="l"/>
              </a:tabLst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52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Can be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slow:</a:t>
            </a:r>
            <a:endParaRPr sz="3200" dirty="0">
              <a:latin typeface="Times New Roman"/>
              <a:cs typeface="Times New Roman"/>
            </a:endParaRPr>
          </a:p>
          <a:p>
            <a:pPr marL="2457450">
              <a:lnSpc>
                <a:spcPts val="2870"/>
              </a:lnSpc>
              <a:spcBef>
                <a:spcPts val="470"/>
              </a:spcBef>
              <a:tabLst>
                <a:tab pos="4815840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057" y="4318538"/>
            <a:ext cx="39522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9675" algn="l"/>
              </a:tabLst>
            </a:pPr>
            <a:r>
              <a:rPr sz="32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800" i="1" baseline="-10416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6061" y="5229035"/>
            <a:ext cx="30524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455" y="4363565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3575" y="4220967"/>
            <a:ext cx="43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8029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84A-A670-4249-A339-339A98D36DE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370391" y="3354133"/>
            <a:ext cx="4474654" cy="251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436453"/>
            <a:ext cx="7884491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0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ts val="303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ts val="3005"/>
              </a:lnSpc>
              <a:tabLst>
                <a:tab pos="5855335" algn="l"/>
                <a:tab pos="60998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 dirty="0">
              <a:latin typeface="Times New Roman"/>
              <a:cs typeface="Times New Roman"/>
            </a:endParaRPr>
          </a:p>
          <a:p>
            <a:pPr marL="12700" indent="913765">
              <a:lnSpc>
                <a:spcPts val="3195"/>
              </a:lnSpc>
              <a:tabLst>
                <a:tab pos="2760980" algn="l"/>
                <a:tab pos="3005455" algn="l"/>
              </a:tabLst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52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Can be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slow:</a:t>
            </a:r>
            <a:endParaRPr sz="3200" dirty="0">
              <a:latin typeface="Times New Roman"/>
              <a:cs typeface="Times New Roman"/>
            </a:endParaRPr>
          </a:p>
          <a:p>
            <a:pPr marL="2457450">
              <a:lnSpc>
                <a:spcPts val="2870"/>
              </a:lnSpc>
              <a:spcBef>
                <a:spcPts val="470"/>
              </a:spcBef>
              <a:tabLst>
                <a:tab pos="4815840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057" y="4318538"/>
            <a:ext cx="39522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9675" algn="l"/>
              </a:tabLst>
            </a:pPr>
            <a:r>
              <a:rPr sz="32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800" i="1" baseline="-10416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6061" y="5229035"/>
            <a:ext cx="30524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455" y="4363565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3575" y="4220967"/>
            <a:ext cx="43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388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27D5-B9FF-4ED3-8E98-77031442DAE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370391" y="3354133"/>
            <a:ext cx="4474654" cy="251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436453"/>
            <a:ext cx="7645952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0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ts val="303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ts val="3005"/>
              </a:lnSpc>
              <a:tabLst>
                <a:tab pos="5855335" algn="l"/>
                <a:tab pos="60998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 dirty="0">
              <a:latin typeface="Times New Roman"/>
              <a:cs typeface="Times New Roman"/>
            </a:endParaRPr>
          </a:p>
          <a:p>
            <a:pPr marL="12700" indent="913765">
              <a:lnSpc>
                <a:spcPts val="3195"/>
              </a:lnSpc>
              <a:tabLst>
                <a:tab pos="2760980" algn="l"/>
                <a:tab pos="3005455" algn="l"/>
              </a:tabLst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52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Can be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slow:</a:t>
            </a:r>
            <a:endParaRPr sz="3200" dirty="0">
              <a:latin typeface="Times New Roman"/>
              <a:cs typeface="Times New Roman"/>
            </a:endParaRPr>
          </a:p>
          <a:p>
            <a:pPr marL="2457450">
              <a:lnSpc>
                <a:spcPts val="2870"/>
              </a:lnSpc>
              <a:spcBef>
                <a:spcPts val="470"/>
              </a:spcBef>
              <a:tabLst>
                <a:tab pos="4815840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057" y="4318538"/>
            <a:ext cx="39522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9675" algn="l"/>
              </a:tabLst>
            </a:pPr>
            <a:r>
              <a:rPr sz="32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800" i="1" baseline="-10416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6061" y="5229035"/>
            <a:ext cx="30524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455" y="4363565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3575" y="4220967"/>
            <a:ext cx="43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0185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77B9-8B63-4CF6-896F-7019FBB33820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370391" y="3354133"/>
            <a:ext cx="4474654" cy="251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436453"/>
            <a:ext cx="7751970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0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ts val="303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ts val="3005"/>
              </a:lnSpc>
              <a:tabLst>
                <a:tab pos="5855335" algn="l"/>
                <a:tab pos="60998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 dirty="0">
              <a:latin typeface="Times New Roman"/>
              <a:cs typeface="Times New Roman"/>
            </a:endParaRPr>
          </a:p>
          <a:p>
            <a:pPr marL="12700" indent="913765">
              <a:lnSpc>
                <a:spcPts val="3195"/>
              </a:lnSpc>
              <a:tabLst>
                <a:tab pos="2760980" algn="l"/>
                <a:tab pos="3005455" algn="l"/>
              </a:tabLst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52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Can be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slow:</a:t>
            </a:r>
            <a:endParaRPr sz="3200" dirty="0">
              <a:latin typeface="Times New Roman"/>
              <a:cs typeface="Times New Roman"/>
            </a:endParaRPr>
          </a:p>
          <a:p>
            <a:pPr marL="2457450">
              <a:lnSpc>
                <a:spcPts val="2870"/>
              </a:lnSpc>
              <a:spcBef>
                <a:spcPts val="470"/>
              </a:spcBef>
              <a:tabLst>
                <a:tab pos="4815840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057" y="4318538"/>
            <a:ext cx="39522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9675" algn="l"/>
              </a:tabLst>
            </a:pPr>
            <a:r>
              <a:rPr sz="32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800" i="1" baseline="-10416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6061" y="5229035"/>
            <a:ext cx="30524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455" y="4363565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3575" y="4220967"/>
            <a:ext cx="43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61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044-0197-4659-ADFF-F3AC10FD58B9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370391" y="3354133"/>
            <a:ext cx="4474654" cy="251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436453"/>
            <a:ext cx="7857987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0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ts val="303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ts val="3005"/>
              </a:lnSpc>
              <a:tabLst>
                <a:tab pos="5855335" algn="l"/>
                <a:tab pos="60998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 dirty="0">
              <a:latin typeface="Times New Roman"/>
              <a:cs typeface="Times New Roman"/>
            </a:endParaRPr>
          </a:p>
          <a:p>
            <a:pPr marL="12700" indent="913765">
              <a:lnSpc>
                <a:spcPts val="3195"/>
              </a:lnSpc>
              <a:tabLst>
                <a:tab pos="2760980" algn="l"/>
                <a:tab pos="3005455" algn="l"/>
              </a:tabLst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52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Can be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slow:</a:t>
            </a:r>
            <a:endParaRPr sz="3200" dirty="0">
              <a:latin typeface="Times New Roman"/>
              <a:cs typeface="Times New Roman"/>
            </a:endParaRPr>
          </a:p>
          <a:p>
            <a:pPr marL="2457450">
              <a:lnSpc>
                <a:spcPts val="2870"/>
              </a:lnSpc>
              <a:spcBef>
                <a:spcPts val="470"/>
              </a:spcBef>
              <a:tabLst>
                <a:tab pos="4815840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057" y="4318538"/>
            <a:ext cx="39522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9675" algn="l"/>
              </a:tabLst>
            </a:pPr>
            <a:r>
              <a:rPr sz="32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800" i="1" baseline="-10416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6061" y="5229035"/>
            <a:ext cx="30524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455" y="4363565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0:1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3575" y="4220967"/>
            <a:ext cx="43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19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Flow Networks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04E-5DF0-4D3A-81C4-D4C5B1F5571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290148"/>
            <a:ext cx="7736840" cy="215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800"/>
              </a:lnSpc>
              <a:tabLst>
                <a:tab pos="2054225" algn="l"/>
                <a:tab pos="3672840" algn="l"/>
                <a:tab pos="5206365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Definition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flow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network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directed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two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distinguished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source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sink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nonnegative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capacity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, 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40" y="3699094"/>
            <a:ext cx="1696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08217" y="3531223"/>
            <a:ext cx="817017" cy="817474"/>
            <a:chOff x="8648544" y="3655345"/>
            <a:chExt cx="817017" cy="817474"/>
          </a:xfrm>
        </p:grpSpPr>
        <p:sp>
          <p:nvSpPr>
            <p:cNvPr id="76" name="object 27"/>
            <p:cNvSpPr/>
            <p:nvPr/>
          </p:nvSpPr>
          <p:spPr>
            <a:xfrm>
              <a:off x="8667398" y="3674656"/>
              <a:ext cx="798163" cy="798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8"/>
            <p:cNvSpPr/>
            <p:nvPr/>
          </p:nvSpPr>
          <p:spPr>
            <a:xfrm>
              <a:off x="8650855" y="3658114"/>
              <a:ext cx="293814" cy="2971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9"/>
            <p:cNvSpPr/>
            <p:nvPr/>
          </p:nvSpPr>
          <p:spPr>
            <a:xfrm>
              <a:off x="8648544" y="365534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679450" y="339724"/>
                  </a:move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4"/>
                  </a:lnTo>
                  <a:close/>
                </a:path>
              </a:pathLst>
            </a:custGeom>
            <a:solidFill>
              <a:srgbClr val="FAF1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30"/>
            <p:cNvSpPr/>
            <p:nvPr/>
          </p:nvSpPr>
          <p:spPr>
            <a:xfrm>
              <a:off x="8648544" y="365534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4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7"/>
          <p:cNvSpPr/>
          <p:nvPr/>
        </p:nvSpPr>
        <p:spPr>
          <a:xfrm>
            <a:off x="1921356" y="4450413"/>
            <a:ext cx="299161" cy="294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/>
          <p:cNvSpPr/>
          <p:nvPr/>
        </p:nvSpPr>
        <p:spPr>
          <a:xfrm>
            <a:off x="1918588" y="44483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/>
          <p:cNvSpPr/>
          <p:nvPr/>
        </p:nvSpPr>
        <p:spPr>
          <a:xfrm>
            <a:off x="1918588" y="44483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"/>
          <p:cNvSpPr txBox="1"/>
          <p:nvPr/>
        </p:nvSpPr>
        <p:spPr>
          <a:xfrm>
            <a:off x="2169362" y="4531514"/>
            <a:ext cx="18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12"/>
          <p:cNvSpPr/>
          <p:nvPr/>
        </p:nvSpPr>
        <p:spPr>
          <a:xfrm>
            <a:off x="3775099" y="3573414"/>
            <a:ext cx="818841" cy="831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3"/>
          <p:cNvSpPr/>
          <p:nvPr/>
        </p:nvSpPr>
        <p:spPr>
          <a:xfrm>
            <a:off x="3775099" y="3573414"/>
            <a:ext cx="306527" cy="298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4"/>
          <p:cNvSpPr/>
          <p:nvPr/>
        </p:nvSpPr>
        <p:spPr>
          <a:xfrm>
            <a:off x="3772788" y="35720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5"/>
          <p:cNvSpPr/>
          <p:nvPr/>
        </p:nvSpPr>
        <p:spPr>
          <a:xfrm>
            <a:off x="3772788" y="35720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/>
          <p:cNvSpPr/>
          <p:nvPr/>
        </p:nvSpPr>
        <p:spPr>
          <a:xfrm>
            <a:off x="7482585" y="4450413"/>
            <a:ext cx="300545" cy="3067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4"/>
          <p:cNvSpPr/>
          <p:nvPr/>
        </p:nvSpPr>
        <p:spPr>
          <a:xfrm>
            <a:off x="7481201" y="44483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5"/>
          <p:cNvSpPr/>
          <p:nvPr/>
        </p:nvSpPr>
        <p:spPr>
          <a:xfrm>
            <a:off x="7481201" y="44483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6"/>
          <p:cNvSpPr txBox="1"/>
          <p:nvPr/>
        </p:nvSpPr>
        <p:spPr>
          <a:xfrm>
            <a:off x="7754593" y="4531514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27"/>
          <p:cNvSpPr/>
          <p:nvPr/>
        </p:nvSpPr>
        <p:spPr>
          <a:xfrm>
            <a:off x="3791642" y="5343941"/>
            <a:ext cx="798163" cy="79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8"/>
          <p:cNvSpPr/>
          <p:nvPr/>
        </p:nvSpPr>
        <p:spPr>
          <a:xfrm>
            <a:off x="3775099" y="5327399"/>
            <a:ext cx="293814" cy="297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9"/>
          <p:cNvSpPr/>
          <p:nvPr/>
        </p:nvSpPr>
        <p:spPr>
          <a:xfrm>
            <a:off x="3772788" y="53246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0"/>
          <p:cNvSpPr/>
          <p:nvPr/>
        </p:nvSpPr>
        <p:spPr>
          <a:xfrm>
            <a:off x="3772788" y="53246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1"/>
          <p:cNvSpPr/>
          <p:nvPr/>
        </p:nvSpPr>
        <p:spPr>
          <a:xfrm>
            <a:off x="5645372" y="5343941"/>
            <a:ext cx="798192" cy="798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2"/>
          <p:cNvSpPr/>
          <p:nvPr/>
        </p:nvSpPr>
        <p:spPr>
          <a:xfrm>
            <a:off x="5628829" y="5327399"/>
            <a:ext cx="294284" cy="301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3"/>
          <p:cNvSpPr/>
          <p:nvPr/>
        </p:nvSpPr>
        <p:spPr>
          <a:xfrm>
            <a:off x="5626988" y="53246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4"/>
          <p:cNvSpPr/>
          <p:nvPr/>
        </p:nvSpPr>
        <p:spPr>
          <a:xfrm>
            <a:off x="5626988" y="53246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6"/>
          <p:cNvSpPr/>
          <p:nvPr/>
        </p:nvSpPr>
        <p:spPr>
          <a:xfrm>
            <a:off x="3676941" y="3911705"/>
            <a:ext cx="95846" cy="766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7"/>
          <p:cNvSpPr/>
          <p:nvPr/>
        </p:nvSpPr>
        <p:spPr>
          <a:xfrm>
            <a:off x="4112513" y="4280055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8"/>
          <p:cNvSpPr/>
          <p:nvPr/>
        </p:nvSpPr>
        <p:spPr>
          <a:xfrm>
            <a:off x="4069650" y="42514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9"/>
          <p:cNvSpPr/>
          <p:nvPr/>
        </p:nvSpPr>
        <p:spPr>
          <a:xfrm>
            <a:off x="5541263" y="3791093"/>
            <a:ext cx="85725" cy="85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0"/>
          <p:cNvSpPr/>
          <p:nvPr/>
        </p:nvSpPr>
        <p:spPr>
          <a:xfrm>
            <a:off x="4373193" y="4151468"/>
            <a:ext cx="1353820" cy="1254125"/>
          </a:xfrm>
          <a:custGeom>
            <a:avLst/>
            <a:gdLst/>
            <a:ahLst/>
            <a:cxnLst/>
            <a:rect l="l" t="t" r="r" b="b"/>
            <a:pathLst>
              <a:path w="1353820" h="1254125">
                <a:moveTo>
                  <a:pt x="1353807" y="0"/>
                </a:moveTo>
                <a:lnTo>
                  <a:pt x="0" y="1253756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1"/>
          <p:cNvSpPr/>
          <p:nvPr/>
        </p:nvSpPr>
        <p:spPr>
          <a:xfrm>
            <a:off x="4352225" y="5334942"/>
            <a:ext cx="92075" cy="90170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92024" y="62903"/>
                </a:moveTo>
                <a:lnTo>
                  <a:pt x="41935" y="50863"/>
                </a:lnTo>
                <a:lnTo>
                  <a:pt x="33769" y="0"/>
                </a:lnTo>
                <a:lnTo>
                  <a:pt x="0" y="89700"/>
                </a:lnTo>
                <a:lnTo>
                  <a:pt x="92024" y="6290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2"/>
          <p:cNvSpPr/>
          <p:nvPr/>
        </p:nvSpPr>
        <p:spPr>
          <a:xfrm>
            <a:off x="4452238" y="5664355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3"/>
          <p:cNvSpPr/>
          <p:nvPr/>
        </p:nvSpPr>
        <p:spPr>
          <a:xfrm>
            <a:off x="5541263" y="5621493"/>
            <a:ext cx="85725" cy="85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5"/>
          <p:cNvSpPr/>
          <p:nvPr/>
        </p:nvSpPr>
        <p:spPr>
          <a:xfrm>
            <a:off x="7485366" y="4471698"/>
            <a:ext cx="95846" cy="766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47"/>
          <p:cNvSpPr/>
          <p:nvPr/>
        </p:nvSpPr>
        <p:spPr>
          <a:xfrm>
            <a:off x="7485366" y="5027717"/>
            <a:ext cx="95846" cy="766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8"/>
          <p:cNvSpPr/>
          <p:nvPr/>
        </p:nvSpPr>
        <p:spPr>
          <a:xfrm>
            <a:off x="5709655" y="4252522"/>
            <a:ext cx="141605" cy="110109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49"/>
          <p:cNvSpPr/>
          <p:nvPr/>
        </p:nvSpPr>
        <p:spPr>
          <a:xfrm>
            <a:off x="5767475" y="4229280"/>
            <a:ext cx="85090" cy="95250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1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1"/>
          <p:cNvSpPr/>
          <p:nvPr/>
        </p:nvSpPr>
        <p:spPr>
          <a:xfrm>
            <a:off x="3681653" y="5653751"/>
            <a:ext cx="92328" cy="841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2"/>
          <p:cNvSpPr txBox="1"/>
          <p:nvPr/>
        </p:nvSpPr>
        <p:spPr>
          <a:xfrm>
            <a:off x="2956178" y="38603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53"/>
          <p:cNvSpPr txBox="1"/>
          <p:nvPr/>
        </p:nvSpPr>
        <p:spPr>
          <a:xfrm>
            <a:off x="4439538" y="3498523"/>
            <a:ext cx="1171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" algn="l"/>
                <a:tab pos="1158240" algn="l"/>
              </a:tabLst>
            </a:pPr>
            <a:r>
              <a:rPr sz="2400" u="heavy" dirty="0">
                <a:solidFill>
                  <a:srgbClr val="008683"/>
                </a:solidFill>
                <a:uFill>
                  <a:solidFill>
                    <a:srgbClr val="010202"/>
                  </a:solidFill>
                </a:uFill>
                <a:latin typeface="Times New Roman"/>
                <a:cs typeface="Times New Roman"/>
              </a:rPr>
              <a:t> 	2	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0" name="object 54"/>
          <p:cNvSpPr txBox="1"/>
          <p:nvPr/>
        </p:nvSpPr>
        <p:spPr>
          <a:xfrm>
            <a:off x="6950277" y="385879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55"/>
          <p:cNvSpPr txBox="1"/>
          <p:nvPr/>
        </p:nvSpPr>
        <p:spPr>
          <a:xfrm>
            <a:off x="5470778" y="464152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56"/>
          <p:cNvSpPr txBox="1"/>
          <p:nvPr/>
        </p:nvSpPr>
        <p:spPr>
          <a:xfrm>
            <a:off x="6918577" y="532732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57"/>
          <p:cNvSpPr txBox="1"/>
          <p:nvPr/>
        </p:nvSpPr>
        <p:spPr>
          <a:xfrm>
            <a:off x="4207382" y="452569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58"/>
          <p:cNvSpPr txBox="1"/>
          <p:nvPr/>
        </p:nvSpPr>
        <p:spPr>
          <a:xfrm>
            <a:off x="2648330" y="544162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59"/>
          <p:cNvSpPr txBox="1"/>
          <p:nvPr/>
        </p:nvSpPr>
        <p:spPr>
          <a:xfrm>
            <a:off x="4861178" y="441292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27"/>
          <p:cNvSpPr/>
          <p:nvPr/>
        </p:nvSpPr>
        <p:spPr>
          <a:xfrm>
            <a:off x="1937371" y="4471698"/>
            <a:ext cx="798163" cy="79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8"/>
          <p:cNvSpPr/>
          <p:nvPr/>
        </p:nvSpPr>
        <p:spPr>
          <a:xfrm>
            <a:off x="8139224" y="2865722"/>
            <a:ext cx="293814" cy="297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7"/>
          <p:cNvSpPr/>
          <p:nvPr/>
        </p:nvSpPr>
        <p:spPr>
          <a:xfrm>
            <a:off x="7487968" y="4464002"/>
            <a:ext cx="798163" cy="79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6"/>
          <p:cNvSpPr/>
          <p:nvPr/>
        </p:nvSpPr>
        <p:spPr>
          <a:xfrm>
            <a:off x="6306438" y="5040531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4"/>
          <p:cNvSpPr/>
          <p:nvPr/>
        </p:nvSpPr>
        <p:spPr>
          <a:xfrm>
            <a:off x="6306438" y="3911755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0"/>
                </a:moveTo>
                <a:lnTo>
                  <a:pt x="1249197" y="623823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5"/>
          <p:cNvSpPr/>
          <p:nvPr/>
        </p:nvSpPr>
        <p:spPr>
          <a:xfrm>
            <a:off x="2498025" y="3924519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0"/>
          <p:cNvSpPr/>
          <p:nvPr/>
        </p:nvSpPr>
        <p:spPr>
          <a:xfrm>
            <a:off x="2471152" y="5047999"/>
            <a:ext cx="1275080" cy="645160"/>
          </a:xfrm>
          <a:custGeom>
            <a:avLst/>
            <a:gdLst/>
            <a:ahLst/>
            <a:cxnLst/>
            <a:rect l="l" t="t" r="r" b="b"/>
            <a:pathLst>
              <a:path w="1275079" h="645160">
                <a:moveTo>
                  <a:pt x="1274775" y="636930"/>
                </a:moveTo>
                <a:lnTo>
                  <a:pt x="1274241" y="637031"/>
                </a:lnTo>
                <a:lnTo>
                  <a:pt x="1234735" y="642007"/>
                </a:lnTo>
                <a:lnTo>
                  <a:pt x="1193543" y="644565"/>
                </a:lnTo>
                <a:lnTo>
                  <a:pt x="1150828" y="644780"/>
                </a:lnTo>
                <a:lnTo>
                  <a:pt x="1106755" y="642726"/>
                </a:lnTo>
                <a:lnTo>
                  <a:pt x="1061486" y="638478"/>
                </a:lnTo>
                <a:lnTo>
                  <a:pt x="1015184" y="632109"/>
                </a:lnTo>
                <a:lnTo>
                  <a:pt x="968015" y="623694"/>
                </a:lnTo>
                <a:lnTo>
                  <a:pt x="920140" y="613308"/>
                </a:lnTo>
                <a:lnTo>
                  <a:pt x="871724" y="601023"/>
                </a:lnTo>
                <a:lnTo>
                  <a:pt x="822930" y="586916"/>
                </a:lnTo>
                <a:lnTo>
                  <a:pt x="773922" y="571059"/>
                </a:lnTo>
                <a:lnTo>
                  <a:pt x="724862" y="553528"/>
                </a:lnTo>
                <a:lnTo>
                  <a:pt x="675915" y="534396"/>
                </a:lnTo>
                <a:lnTo>
                  <a:pt x="627244" y="513738"/>
                </a:lnTo>
                <a:lnTo>
                  <a:pt x="579012" y="491628"/>
                </a:lnTo>
                <a:lnTo>
                  <a:pt x="531383" y="468140"/>
                </a:lnTo>
                <a:lnTo>
                  <a:pt x="484520" y="443349"/>
                </a:lnTo>
                <a:lnTo>
                  <a:pt x="438588" y="417329"/>
                </a:lnTo>
                <a:lnTo>
                  <a:pt x="393748" y="390154"/>
                </a:lnTo>
                <a:lnTo>
                  <a:pt x="350166" y="361898"/>
                </a:lnTo>
                <a:lnTo>
                  <a:pt x="308004" y="332636"/>
                </a:lnTo>
                <a:lnTo>
                  <a:pt x="267426" y="302441"/>
                </a:lnTo>
                <a:lnTo>
                  <a:pt x="228595" y="271389"/>
                </a:lnTo>
                <a:lnTo>
                  <a:pt x="191675" y="239554"/>
                </a:lnTo>
                <a:lnTo>
                  <a:pt x="156829" y="207009"/>
                </a:lnTo>
                <a:lnTo>
                  <a:pt x="124221" y="173829"/>
                </a:lnTo>
                <a:lnTo>
                  <a:pt x="94014" y="140088"/>
                </a:lnTo>
                <a:lnTo>
                  <a:pt x="66372" y="105861"/>
                </a:lnTo>
                <a:lnTo>
                  <a:pt x="41458" y="71221"/>
                </a:lnTo>
                <a:lnTo>
                  <a:pt x="19436" y="36244"/>
                </a:lnTo>
                <a:lnTo>
                  <a:pt x="469" y="1003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7776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C103-5F32-4E5E-A5EB-F92696E5FF2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370391" y="2957893"/>
            <a:ext cx="4474654" cy="251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040213"/>
            <a:ext cx="7632700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0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ts val="303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ts val="3005"/>
              </a:lnSpc>
              <a:tabLst>
                <a:tab pos="5855335" algn="l"/>
                <a:tab pos="60998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 dirty="0">
              <a:latin typeface="Times New Roman"/>
              <a:cs typeface="Times New Roman"/>
            </a:endParaRPr>
          </a:p>
          <a:p>
            <a:pPr marL="12700" indent="913765">
              <a:lnSpc>
                <a:spcPts val="3195"/>
              </a:lnSpc>
              <a:tabLst>
                <a:tab pos="2760980" algn="l"/>
                <a:tab pos="3005455" algn="l"/>
              </a:tabLst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augmen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52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Can be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slow:</a:t>
            </a:r>
            <a:endParaRPr sz="3200" dirty="0">
              <a:latin typeface="Times New Roman"/>
              <a:cs typeface="Times New Roman"/>
            </a:endParaRPr>
          </a:p>
          <a:p>
            <a:pPr marL="2457450">
              <a:lnSpc>
                <a:spcPts val="2870"/>
              </a:lnSpc>
              <a:spcBef>
                <a:spcPts val="470"/>
              </a:spcBef>
              <a:tabLst>
                <a:tab pos="4815840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2:1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5609331"/>
            <a:ext cx="74542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15" dirty="0">
                <a:latin typeface="Times New Roman"/>
                <a:cs typeface="Times New Roman"/>
              </a:rPr>
              <a:t>billion iterations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057" y="3922298"/>
            <a:ext cx="39522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9675" algn="l"/>
              </a:tabLst>
            </a:pPr>
            <a:r>
              <a:rPr sz="32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4800" i="1" baseline="-10416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6061" y="4832795"/>
            <a:ext cx="30524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</a:tabLst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	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2:1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5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455" y="3967325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1:1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3575" y="3824727"/>
            <a:ext cx="43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430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1E2A-DFCA-491D-98CD-7DA303E57A3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84458" y="1026116"/>
            <a:ext cx="8536305" cy="5268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530">
              <a:lnSpc>
                <a:spcPts val="3450"/>
              </a:lnSpc>
              <a:tabLst>
                <a:tab pos="548005" algn="l"/>
                <a:tab pos="7505700" algn="l"/>
              </a:tabLst>
            </a:pPr>
            <a:r>
              <a:rPr sz="3200" spc="-20" dirty="0">
                <a:latin typeface="Times New Roman"/>
                <a:cs typeface="Times New Roman"/>
              </a:rPr>
              <a:t>Edmonds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Karp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noticed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people’s implementations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Ford-Fulkerson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augment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along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breadth-first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augmenting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pat</a:t>
            </a:r>
            <a:r>
              <a:rPr sz="3200" b="1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These</a:t>
            </a:r>
            <a:r>
              <a:rPr sz="3200" spc="-15" dirty="0">
                <a:latin typeface="Times New Roman"/>
                <a:cs typeface="Times New Roman"/>
              </a:rPr>
              <a:t> implementations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would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always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relatively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fast.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ts val="3450"/>
              </a:lnSpc>
              <a:spcBef>
                <a:spcPts val="1150"/>
              </a:spcBef>
            </a:pPr>
            <a:r>
              <a:rPr sz="3200" spc="-15" dirty="0">
                <a:latin typeface="Times New Roman"/>
                <a:cs typeface="Times New Roman"/>
              </a:rPr>
              <a:t>Since a breadth-first </a:t>
            </a:r>
            <a:r>
              <a:rPr sz="3200" spc="-20" dirty="0">
                <a:latin typeface="Times New Roman"/>
                <a:cs typeface="Times New Roman"/>
              </a:rPr>
              <a:t>augmenting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found 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their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analysis,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whic</a:t>
            </a:r>
            <a:r>
              <a:rPr sz="3200" spc="-20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provided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first polynomial-time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bound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flow,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focuses 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bounding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flow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augmentations.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spc="-15" dirty="0">
                <a:latin typeface="Times New Roman"/>
                <a:cs typeface="Times New Roman"/>
              </a:rPr>
              <a:t>(In independent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work,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Dinic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also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gave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polynomial-</a:t>
            </a:r>
            <a:r>
              <a:rPr lang="en-US" sz="3200" spc="-15" dirty="0">
                <a:latin typeface="Times New Roman"/>
                <a:cs typeface="Times New Roman"/>
              </a:rPr>
              <a:t>time bounds.)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643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Monotonicity Lemma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90F6-3F27-4AE6-8DF5-0EA2A0104058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474" y="1104439"/>
            <a:ext cx="8237855" cy="514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3695">
              <a:lnSpc>
                <a:spcPct val="898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Lemma.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breadth-first distance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During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Edmonds-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Kar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increases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monotonically.</a:t>
            </a:r>
            <a:endParaRPr sz="3200" dirty="0">
              <a:latin typeface="Times New Roman"/>
              <a:cs typeface="Times New Roman"/>
            </a:endParaRPr>
          </a:p>
          <a:p>
            <a:pPr marL="19685" marR="161290">
              <a:lnSpc>
                <a:spcPct val="90300"/>
              </a:lnSpc>
              <a:spcBef>
                <a:spcPts val="1110"/>
              </a:spcBef>
              <a:tabLst>
                <a:tab pos="1096645" algn="l"/>
                <a:tab pos="3067685" algn="l"/>
                <a:tab pos="3312795" algn="l"/>
                <a:tab pos="3664585" algn="l"/>
                <a:tab pos="6329680" algn="l"/>
                <a:tab pos="6604634" algn="l"/>
              </a:tabLst>
            </a:pP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800" spc="-5" dirty="0">
                <a:latin typeface="Times New Roman"/>
                <a:cs typeface="Times New Roman"/>
              </a:rPr>
              <a:t>Suppos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tha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flo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augmentation produce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ne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 flo</a:t>
            </a:r>
            <a:r>
              <a:rPr sz="2800" dirty="0">
                <a:latin typeface="Times New Roman"/>
                <a:cs typeface="Times New Roman"/>
              </a:rPr>
              <a:t>w	</a:t>
            </a:r>
            <a:r>
              <a:rPr sz="2800" spc="-3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2800" i="1" spc="-2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Let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50" spc="-7" baseline="-17543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We’ll sho</a:t>
            </a:r>
            <a:r>
              <a:rPr sz="2800" dirty="0">
                <a:latin typeface="Times New Roman"/>
                <a:cs typeface="Times New Roman"/>
              </a:rPr>
              <a:t>w </a:t>
            </a:r>
            <a:r>
              <a:rPr sz="2800" spc="-5" dirty="0">
                <a:latin typeface="Times New Roman"/>
                <a:cs typeface="Times New Roman"/>
              </a:rPr>
              <a:t>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inductio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lang="en-US" sz="2800" spc="-5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base case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9685" marR="5080">
              <a:lnSpc>
                <a:spcPct val="90000"/>
              </a:lnSpc>
              <a:spcBef>
                <a:spcPts val="1010"/>
              </a:spcBef>
              <a:tabLst>
                <a:tab pos="2931160" algn="l"/>
                <a:tab pos="6501130" algn="l"/>
              </a:tabLst>
            </a:pP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inductiv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case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conside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</a:t>
            </a:r>
            <a:r>
              <a:rPr sz="2800" spc="-85" dirty="0">
                <a:solidFill>
                  <a:srgbClr val="008A87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50" spc="-7" baseline="-17543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mus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10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since subpath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shortes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ar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shortes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paths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Certainly,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50" baseline="-17543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50" spc="-7" baseline="-17543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no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 conside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case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dependin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on whethe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439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42A2-D6CA-4B96-A48E-4A0235D4866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498" y="1460569"/>
            <a:ext cx="258000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500"/>
              </a:lnSpc>
            </a:pP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28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33" y="4172003"/>
            <a:ext cx="63296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thu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monotonicit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established.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54417" y="2466909"/>
          <a:ext cx="5757954" cy="1514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67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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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(triangl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inequality)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21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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(induction)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679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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(breadth-firs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path),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796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0189-0EAA-4A79-BB24-554AB71EFC3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4210" y="1055647"/>
            <a:ext cx="7988300" cy="267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28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2700" marR="5080" indent="-635">
              <a:lnSpc>
                <a:spcPct val="95700"/>
              </a:lnSpc>
              <a:spcBef>
                <a:spcPts val="505"/>
              </a:spcBef>
              <a:tabLst>
                <a:tab pos="980440" algn="l"/>
                <a:tab pos="1207770" algn="l"/>
                <a:tab pos="1452880" algn="l"/>
                <a:tab pos="5320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50" baseline="-17543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50" spc="-7" baseline="-17543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produced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2800" i="1" spc="-2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</a:t>
            </a:r>
            <a:r>
              <a:rPr sz="2800" spc="9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	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mus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include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Moreover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5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-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</a:p>
          <a:p>
            <a:pPr marL="1647189">
              <a:lnSpc>
                <a:spcPct val="100000"/>
              </a:lnSpc>
              <a:spcBef>
                <a:spcPts val="405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 = 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</a:t>
            </a:r>
            <a:r>
              <a:rPr sz="2800" spc="-85" dirty="0">
                <a:solidFill>
                  <a:srgbClr val="008A87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</a:t>
            </a:r>
            <a:r>
              <a:rPr sz="2800" spc="-85" dirty="0">
                <a:solidFill>
                  <a:srgbClr val="008A87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2800" i="1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45"/>
              </a:lnSpc>
              <a:spcBef>
                <a:spcPts val="315"/>
              </a:spcBef>
            </a:pPr>
            <a:r>
              <a:rPr sz="2800" spc="-5" dirty="0">
                <a:latin typeface="Times New Roman"/>
                <a:cs typeface="Times New Roman"/>
              </a:rPr>
              <a:t>Thus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4800" y="578632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4800" y="578632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102" y="5766935"/>
            <a:ext cx="738759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thereb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establishin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monotonicit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thi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case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too.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53204"/>
              </p:ext>
            </p:extLst>
          </p:nvPr>
        </p:nvGraphicFramePr>
        <p:xfrm>
          <a:off x="1649002" y="3706397"/>
          <a:ext cx="5622377" cy="202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67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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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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 –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(breadth-firs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path)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21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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 –</a:t>
                      </a:r>
                      <a:r>
                        <a:rPr sz="2800" spc="-1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(induction)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21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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 –</a:t>
                      </a:r>
                      <a:r>
                        <a:rPr sz="2800" spc="-1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(breadth-firs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path)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79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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800" spc="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,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929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Flow Augmentations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F211-1975-417E-81CA-F1EBEFD3BCB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298257" y="5041391"/>
            <a:ext cx="5942266" cy="798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70" y="1295396"/>
            <a:ext cx="8031480" cy="346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135">
              <a:lnSpc>
                <a:spcPts val="3450"/>
              </a:lnSpc>
              <a:tabLst>
                <a:tab pos="1899285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flow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augmentations 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Edmonds-Karp</a:t>
            </a:r>
            <a:r>
              <a:rPr sz="3200" spc="-15" dirty="0">
                <a:latin typeface="Times New Roman"/>
                <a:cs typeface="Times New Roman"/>
              </a:rPr>
              <a:t> 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(Ford-Fulkerson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breadth-first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augmenting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paths)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00" marR="332105">
              <a:lnSpc>
                <a:spcPct val="90100"/>
              </a:lnSpc>
              <a:spcBef>
                <a:spcPts val="775"/>
              </a:spcBef>
              <a:tabLst>
                <a:tab pos="1089025" algn="l"/>
                <a:tab pos="6369050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lang="en-US" sz="2800" spc="-5" dirty="0">
                <a:latin typeface="Times New Roman"/>
                <a:cs typeface="Times New Roman"/>
              </a:rPr>
              <a:t>Le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a</a:t>
            </a:r>
            <a:r>
              <a:rPr lang="en-US" sz="2800" dirty="0">
                <a:latin typeface="Times New Roman"/>
                <a:cs typeface="Times New Roman"/>
              </a:rPr>
              <a:t>n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augmentin</a:t>
            </a:r>
            <a:r>
              <a:rPr lang="en-US" sz="2800" dirty="0">
                <a:latin typeface="Times New Roman"/>
                <a:cs typeface="Times New Roman"/>
              </a:rPr>
              <a:t>g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path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5" dirty="0">
                <a:latin typeface="Times New Roman"/>
                <a:cs typeface="Times New Roman"/>
              </a:rPr>
              <a:t> an</a:t>
            </a:r>
            <a:r>
              <a:rPr lang="en-US" sz="2800" dirty="0">
                <a:latin typeface="Times New Roman"/>
                <a:cs typeface="Times New Roman"/>
              </a:rPr>
              <a:t>d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suppos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that w</a:t>
            </a:r>
            <a:r>
              <a:rPr lang="en-US" sz="2800" dirty="0">
                <a:latin typeface="Times New Roman"/>
                <a:cs typeface="Times New Roman"/>
              </a:rPr>
              <a:t>e </a:t>
            </a:r>
            <a:r>
              <a:rPr lang="en-US" sz="2800" spc="-5" dirty="0">
                <a:latin typeface="Times New Roman"/>
                <a:cs typeface="Times New Roman"/>
              </a:rPr>
              <a:t>hav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i="1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850" i="1" baseline="-20467" dirty="0" err="1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lang="en-US" sz="285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850" i="1" baseline="-20467" dirty="0" err="1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lang="en-US" sz="2850" i="1" spc="-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</a:t>
            </a:r>
            <a:r>
              <a:rPr lang="en-US" sz="2800" dirty="0">
                <a:latin typeface="Times New Roman"/>
                <a:cs typeface="Times New Roman"/>
              </a:rPr>
              <a:t>r edge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en-US"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.	</a:t>
            </a:r>
            <a:r>
              <a:rPr lang="en-US" sz="2800" spc="-5" dirty="0">
                <a:latin typeface="Times New Roman"/>
                <a:cs typeface="Times New Roman"/>
              </a:rPr>
              <a:t>Then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5" dirty="0">
                <a:latin typeface="Times New Roman"/>
                <a:cs typeface="Times New Roman"/>
              </a:rPr>
              <a:t> we sa</a:t>
            </a:r>
            <a:r>
              <a:rPr lang="en-US" sz="2800" dirty="0">
                <a:latin typeface="Times New Roman"/>
                <a:cs typeface="Times New Roman"/>
              </a:rPr>
              <a:t>y</a:t>
            </a:r>
            <a:r>
              <a:rPr lang="en-US" sz="2800" spc="-5" dirty="0">
                <a:latin typeface="Times New Roman"/>
                <a:cs typeface="Times New Roman"/>
              </a:rPr>
              <a:t> tha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critical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5" dirty="0">
                <a:latin typeface="Times New Roman"/>
                <a:cs typeface="Times New Roman"/>
              </a:rPr>
              <a:t> an</a:t>
            </a:r>
            <a:r>
              <a:rPr lang="en-US" sz="2800" dirty="0">
                <a:latin typeface="Times New Roman"/>
                <a:cs typeface="Times New Roman"/>
              </a:rPr>
              <a:t>d</a:t>
            </a:r>
            <a:r>
              <a:rPr lang="en-US" sz="2800" spc="-5" dirty="0">
                <a:latin typeface="Times New Roman"/>
                <a:cs typeface="Times New Roman"/>
              </a:rPr>
              <a:t> i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5" dirty="0">
                <a:latin typeface="Times New Roman"/>
                <a:cs typeface="Times New Roman"/>
              </a:rPr>
              <a:t> disappear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5" dirty="0">
                <a:latin typeface="Times New Roman"/>
                <a:cs typeface="Times New Roman"/>
              </a:rPr>
              <a:t> fro</a:t>
            </a:r>
            <a:r>
              <a:rPr lang="en-US" sz="2800" dirty="0">
                <a:latin typeface="Times New Roman"/>
                <a:cs typeface="Times New Roman"/>
              </a:rPr>
              <a:t>m</a:t>
            </a:r>
            <a:r>
              <a:rPr lang="en-US" sz="2800" spc="-5" dirty="0">
                <a:latin typeface="Times New Roman"/>
                <a:cs typeface="Times New Roman"/>
              </a:rPr>
              <a:t> the residua</a:t>
            </a:r>
            <a:r>
              <a:rPr lang="en-US" sz="2800" dirty="0">
                <a:latin typeface="Times New Roman"/>
                <a:cs typeface="Times New Roman"/>
              </a:rPr>
              <a:t>l</a:t>
            </a:r>
            <a:r>
              <a:rPr lang="en-US" sz="2800" spc="-5" dirty="0">
                <a:latin typeface="Times New Roman"/>
                <a:cs typeface="Times New Roman"/>
              </a:rPr>
              <a:t> grap</a:t>
            </a:r>
            <a:r>
              <a:rPr lang="en-US" sz="2800" dirty="0">
                <a:latin typeface="Times New Roman"/>
                <a:cs typeface="Times New Roman"/>
              </a:rPr>
              <a:t>h</a:t>
            </a:r>
            <a:r>
              <a:rPr lang="en-US" sz="2800" spc="-5" dirty="0">
                <a:latin typeface="Times New Roman"/>
                <a:cs typeface="Times New Roman"/>
              </a:rPr>
              <a:t> afte</a:t>
            </a:r>
            <a:r>
              <a:rPr lang="en-US" sz="2800" dirty="0">
                <a:latin typeface="Times New Roman"/>
                <a:cs typeface="Times New Roman"/>
              </a:rPr>
              <a:t>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flo</a:t>
            </a:r>
            <a:r>
              <a:rPr lang="en-US" sz="2800" dirty="0">
                <a:latin typeface="Times New Roman"/>
                <a:cs typeface="Times New Roman"/>
              </a:rPr>
              <a:t>w</a:t>
            </a:r>
            <a:r>
              <a:rPr lang="en-US" sz="2800" spc="-5" dirty="0">
                <a:latin typeface="Times New Roman"/>
                <a:cs typeface="Times New Roman"/>
              </a:rPr>
              <a:t> augmentation.</a:t>
            </a:r>
            <a:endParaRPr lang="en-US" sz="2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2800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50" i="1" baseline="-20467" dirty="0" err="1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2850" i="1" spc="33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198"/>
              </p:ext>
            </p:extLst>
          </p:nvPr>
        </p:nvGraphicFramePr>
        <p:xfrm>
          <a:off x="444470" y="4218598"/>
          <a:ext cx="6648002" cy="2003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511">
                <a:tc>
                  <a:txBody>
                    <a:bodyPr/>
                    <a:lstStyle/>
                    <a:p>
                      <a:pPr marL="34925">
                        <a:lnSpc>
                          <a:spcPts val="3815"/>
                        </a:lnSpc>
                      </a:pPr>
                      <a:r>
                        <a:rPr sz="3200" b="1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Example: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32">
                <a:tc>
                  <a:txBody>
                    <a:bodyPr/>
                    <a:lstStyle/>
                    <a:p>
                      <a:pPr marR="450215" algn="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9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1066165" algn="l"/>
                        </a:tabLst>
                      </a:pPr>
                      <a:r>
                        <a:rPr sz="32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150" i="1" baseline="-21164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3150" i="1" spc="-375" baseline="-21164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:	</a:t>
                      </a:r>
                      <a:r>
                        <a:rPr sz="4200" i="1" spc="-742" baseline="1984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4200" baseline="-9920" dirty="0">
                        <a:latin typeface="Times New Roman"/>
                        <a:cs typeface="Times New Roman"/>
                      </a:endParaRPr>
                    </a:p>
                    <a:p>
                      <a:pPr marR="450215" algn="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>
                        <a:solidFill>
                          <a:srgbClr val="008A87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>
                        <a:solidFill>
                          <a:srgbClr val="008A87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>
                        <a:solidFill>
                          <a:srgbClr val="008A87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>
                        <a:solidFill>
                          <a:srgbClr val="008A87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</a:pPr>
                      <a:endParaRPr lang="en-US" sz="2400" dirty="0">
                        <a:solidFill>
                          <a:srgbClr val="008A87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56565">
                        <a:lnSpc>
                          <a:spcPct val="100000"/>
                        </a:lnSpc>
                      </a:pPr>
                      <a:endParaRPr lang="en-US" sz="2400" dirty="0">
                        <a:solidFill>
                          <a:srgbClr val="008A87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5656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50000"/>
                        </a:lnSpc>
                      </a:pPr>
                      <a:r>
                        <a:rPr sz="2800" i="1" spc="-18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200" baseline="-11904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4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Flow Augmentations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B4F-C90F-4BE0-BA02-E168A3C5980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298257" y="5098541"/>
            <a:ext cx="5942266" cy="74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87" y="1295396"/>
            <a:ext cx="8152130" cy="383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4785">
              <a:lnSpc>
                <a:spcPts val="3450"/>
              </a:lnSpc>
              <a:tabLst>
                <a:tab pos="1899285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flow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augmentations 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Edmonds-Karp</a:t>
            </a:r>
            <a:r>
              <a:rPr sz="3200" spc="-15" dirty="0">
                <a:latin typeface="Times New Roman"/>
                <a:cs typeface="Times New Roman"/>
              </a:rPr>
              <a:t> 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(Ford-Fulkerson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breadth-first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augmenting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paths)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00" marR="332105">
              <a:lnSpc>
                <a:spcPct val="90100"/>
              </a:lnSpc>
              <a:spcBef>
                <a:spcPts val="775"/>
              </a:spcBef>
              <a:tabLst>
                <a:tab pos="1089025" algn="l"/>
                <a:tab pos="6369050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lang="en-US" sz="2800" spc="-5" dirty="0">
                <a:latin typeface="Times New Roman"/>
                <a:cs typeface="Times New Roman"/>
              </a:rPr>
              <a:t>Le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a</a:t>
            </a:r>
            <a:r>
              <a:rPr lang="en-US" sz="2800" dirty="0">
                <a:latin typeface="Times New Roman"/>
                <a:cs typeface="Times New Roman"/>
              </a:rPr>
              <a:t>n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augmentin</a:t>
            </a:r>
            <a:r>
              <a:rPr lang="en-US" sz="2800" dirty="0">
                <a:latin typeface="Times New Roman"/>
                <a:cs typeface="Times New Roman"/>
              </a:rPr>
              <a:t>g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path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5" dirty="0">
                <a:latin typeface="Times New Roman"/>
                <a:cs typeface="Times New Roman"/>
              </a:rPr>
              <a:t> an</a:t>
            </a:r>
            <a:r>
              <a:rPr lang="en-US" sz="2800" dirty="0">
                <a:latin typeface="Times New Roman"/>
                <a:cs typeface="Times New Roman"/>
              </a:rPr>
              <a:t>d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suppos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that w</a:t>
            </a:r>
            <a:r>
              <a:rPr lang="en-US" sz="2800" dirty="0">
                <a:latin typeface="Times New Roman"/>
                <a:cs typeface="Times New Roman"/>
              </a:rPr>
              <a:t>e </a:t>
            </a:r>
            <a:r>
              <a:rPr lang="en-US" sz="2800" spc="-5" dirty="0">
                <a:latin typeface="Times New Roman"/>
                <a:cs typeface="Times New Roman"/>
              </a:rPr>
              <a:t>hav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i="1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850" i="1" baseline="-20467" dirty="0" err="1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lang="en-US" sz="285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850" i="1" baseline="-20467" dirty="0" err="1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lang="en-US" sz="2850" i="1" spc="-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</a:t>
            </a:r>
            <a:r>
              <a:rPr lang="en-US" sz="2800" dirty="0">
                <a:latin typeface="Times New Roman"/>
                <a:cs typeface="Times New Roman"/>
              </a:rPr>
              <a:t>r edge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en-US"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.	</a:t>
            </a:r>
            <a:r>
              <a:rPr lang="en-US" sz="2800" spc="-5" dirty="0">
                <a:latin typeface="Times New Roman"/>
                <a:cs typeface="Times New Roman"/>
              </a:rPr>
              <a:t>Then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5" dirty="0">
                <a:latin typeface="Times New Roman"/>
                <a:cs typeface="Times New Roman"/>
              </a:rPr>
              <a:t> we sa</a:t>
            </a:r>
            <a:r>
              <a:rPr lang="en-US" sz="2800" dirty="0">
                <a:latin typeface="Times New Roman"/>
                <a:cs typeface="Times New Roman"/>
              </a:rPr>
              <a:t>y</a:t>
            </a:r>
            <a:r>
              <a:rPr lang="en-US" sz="2800" spc="-5" dirty="0">
                <a:latin typeface="Times New Roman"/>
                <a:cs typeface="Times New Roman"/>
              </a:rPr>
              <a:t> tha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critical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5" dirty="0">
                <a:latin typeface="Times New Roman"/>
                <a:cs typeface="Times New Roman"/>
              </a:rPr>
              <a:t> an</a:t>
            </a:r>
            <a:r>
              <a:rPr lang="en-US" sz="2800" dirty="0">
                <a:latin typeface="Times New Roman"/>
                <a:cs typeface="Times New Roman"/>
              </a:rPr>
              <a:t>d</a:t>
            </a:r>
            <a:r>
              <a:rPr lang="en-US" sz="2800" spc="-5" dirty="0">
                <a:latin typeface="Times New Roman"/>
                <a:cs typeface="Times New Roman"/>
              </a:rPr>
              <a:t> i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5" dirty="0">
                <a:latin typeface="Times New Roman"/>
                <a:cs typeface="Times New Roman"/>
              </a:rPr>
              <a:t> disappear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5" dirty="0">
                <a:latin typeface="Times New Roman"/>
                <a:cs typeface="Times New Roman"/>
              </a:rPr>
              <a:t> fro</a:t>
            </a:r>
            <a:r>
              <a:rPr lang="en-US" sz="2800" dirty="0">
                <a:latin typeface="Times New Roman"/>
                <a:cs typeface="Times New Roman"/>
              </a:rPr>
              <a:t>m</a:t>
            </a:r>
            <a:r>
              <a:rPr lang="en-US" sz="2800" spc="-5" dirty="0">
                <a:latin typeface="Times New Roman"/>
                <a:cs typeface="Times New Roman"/>
              </a:rPr>
              <a:t> the residua</a:t>
            </a:r>
            <a:r>
              <a:rPr lang="en-US" sz="2800" dirty="0">
                <a:latin typeface="Times New Roman"/>
                <a:cs typeface="Times New Roman"/>
              </a:rPr>
              <a:t>l</a:t>
            </a:r>
            <a:r>
              <a:rPr lang="en-US" sz="2800" spc="-5" dirty="0">
                <a:latin typeface="Times New Roman"/>
                <a:cs typeface="Times New Roman"/>
              </a:rPr>
              <a:t> grap</a:t>
            </a:r>
            <a:r>
              <a:rPr lang="en-US" sz="2800" dirty="0">
                <a:latin typeface="Times New Roman"/>
                <a:cs typeface="Times New Roman"/>
              </a:rPr>
              <a:t>h</a:t>
            </a:r>
            <a:r>
              <a:rPr lang="en-US" sz="2800" spc="-5" dirty="0">
                <a:latin typeface="Times New Roman"/>
                <a:cs typeface="Times New Roman"/>
              </a:rPr>
              <a:t> afte</a:t>
            </a:r>
            <a:r>
              <a:rPr lang="en-US" sz="2800" dirty="0">
                <a:latin typeface="Times New Roman"/>
                <a:cs typeface="Times New Roman"/>
              </a:rPr>
              <a:t>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flo</a:t>
            </a:r>
            <a:r>
              <a:rPr lang="en-US" sz="2800" dirty="0">
                <a:latin typeface="Times New Roman"/>
                <a:cs typeface="Times New Roman"/>
              </a:rPr>
              <a:t>w</a:t>
            </a:r>
            <a:r>
              <a:rPr lang="en-US" sz="2800" spc="-5" dirty="0">
                <a:latin typeface="Times New Roman"/>
                <a:cs typeface="Times New Roman"/>
              </a:rPr>
              <a:t> augmentation.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ts val="3615"/>
              </a:lnSpc>
              <a:spcBef>
                <a:spcPts val="315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 dirty="0">
              <a:latin typeface="Times New Roman"/>
              <a:cs typeface="Times New Roman"/>
            </a:endParaRPr>
          </a:p>
          <a:p>
            <a:pPr marL="2644140">
              <a:lnSpc>
                <a:spcPts val="2645"/>
              </a:lnSpc>
              <a:tabLst>
                <a:tab pos="3710940" algn="l"/>
                <a:tab pos="5844540" algn="l"/>
              </a:tabLst>
            </a:pP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2	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	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247" y="5237137"/>
            <a:ext cx="2406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49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9648" y="583066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354" y="5208011"/>
            <a:ext cx="63309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150" i="1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50" spc="-7" baseline="-20467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6448" y="583066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0047" y="583066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7585" y="5254663"/>
            <a:ext cx="200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8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3728" y="583066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6847" y="583066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5426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Flow Augmentations (cont’d)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2D6-D47F-444C-90E9-E0E41CB843E8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66348" y="1114015"/>
            <a:ext cx="7712709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edg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89500"/>
              </a:lnSpc>
              <a:spcBef>
                <a:spcPts val="185"/>
              </a:spcBef>
              <a:tabLst>
                <a:tab pos="2547620" algn="l"/>
                <a:tab pos="4690110" algn="l"/>
                <a:tab pos="5716905" algn="l"/>
              </a:tabLst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mus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wait unti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befor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critica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functio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when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51207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50445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50445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46254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45492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2500" y="45492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5915" y="4636583"/>
            <a:ext cx="2800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80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8700" y="56160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7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7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2500" y="55398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0" y="55398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25821" y="5627182"/>
            <a:ext cx="259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34200" y="50826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0" y="50064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0" y="500649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51040" y="5093783"/>
            <a:ext cx="200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8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5097" y="5059074"/>
            <a:ext cx="86360" cy="481330"/>
          </a:xfrm>
          <a:custGeom>
            <a:avLst/>
            <a:gdLst/>
            <a:ahLst/>
            <a:cxnLst/>
            <a:rect l="l" t="t" r="r" b="b"/>
            <a:pathLst>
              <a:path w="86360" h="481329">
                <a:moveTo>
                  <a:pt x="42672" y="423672"/>
                </a:moveTo>
                <a:lnTo>
                  <a:pt x="0" y="394716"/>
                </a:lnTo>
                <a:lnTo>
                  <a:pt x="28955" y="453145"/>
                </a:lnTo>
                <a:lnTo>
                  <a:pt x="28955" y="423672"/>
                </a:lnTo>
                <a:lnTo>
                  <a:pt x="42672" y="423672"/>
                </a:lnTo>
                <a:close/>
              </a:path>
              <a:path w="86360" h="481329">
                <a:moveTo>
                  <a:pt x="57150" y="414020"/>
                </a:moveTo>
                <a:lnTo>
                  <a:pt x="57149" y="0"/>
                </a:lnTo>
                <a:lnTo>
                  <a:pt x="28955" y="0"/>
                </a:lnTo>
                <a:lnTo>
                  <a:pt x="28955" y="414364"/>
                </a:lnTo>
                <a:lnTo>
                  <a:pt x="42672" y="423672"/>
                </a:lnTo>
                <a:lnTo>
                  <a:pt x="57150" y="414020"/>
                </a:lnTo>
                <a:close/>
              </a:path>
              <a:path w="86360" h="481329">
                <a:moveTo>
                  <a:pt x="57150" y="452120"/>
                </a:moveTo>
                <a:lnTo>
                  <a:pt x="57150" y="423672"/>
                </a:lnTo>
                <a:lnTo>
                  <a:pt x="28955" y="423672"/>
                </a:lnTo>
                <a:lnTo>
                  <a:pt x="28955" y="453145"/>
                </a:lnTo>
                <a:lnTo>
                  <a:pt x="42672" y="480822"/>
                </a:lnTo>
                <a:lnTo>
                  <a:pt x="57150" y="452120"/>
                </a:lnTo>
                <a:close/>
              </a:path>
              <a:path w="86360" h="481329">
                <a:moveTo>
                  <a:pt x="86105" y="394716"/>
                </a:moveTo>
                <a:lnTo>
                  <a:pt x="42672" y="423672"/>
                </a:lnTo>
                <a:lnTo>
                  <a:pt x="57150" y="423672"/>
                </a:lnTo>
                <a:lnTo>
                  <a:pt x="57150" y="452120"/>
                </a:lnTo>
                <a:lnTo>
                  <a:pt x="86105" y="39471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0501" y="3006315"/>
            <a:ext cx="3536315" cy="258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3010">
              <a:lnSpc>
                <a:spcPct val="100000"/>
              </a:lnSpc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2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2025014">
              <a:lnSpc>
                <a:spcPct val="100000"/>
              </a:lnSpc>
              <a:spcBef>
                <a:spcPts val="160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+ 1</a:t>
            </a:r>
            <a:endParaRPr sz="2800" dirty="0">
              <a:latin typeface="Times New Roman"/>
              <a:cs typeface="Times New Roman"/>
            </a:endParaRPr>
          </a:p>
          <a:p>
            <a:pPr marL="12700" indent="2012314">
              <a:lnSpc>
                <a:spcPct val="100000"/>
              </a:lnSpc>
              <a:spcBef>
                <a:spcPts val="165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) + 2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 dirty="0">
              <a:latin typeface="Times New Roman"/>
              <a:cs typeface="Times New Roman"/>
            </a:endParaRPr>
          </a:p>
          <a:p>
            <a:pPr marR="662305" algn="ctr">
              <a:lnSpc>
                <a:spcPct val="100000"/>
              </a:lnSpc>
              <a:spcBef>
                <a:spcPts val="1570"/>
              </a:spcBef>
            </a:pPr>
            <a:r>
              <a:rPr sz="2800" i="1" spc="-49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8827" y="3011999"/>
            <a:ext cx="2810510" cy="12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900"/>
              </a:lnSpc>
            </a:pPr>
            <a:r>
              <a:rPr sz="2800" spc="-5" dirty="0">
                <a:latin typeface="Times New Roman"/>
                <a:cs typeface="Times New Roman"/>
              </a:rPr>
              <a:t>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 (monotonicity) 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710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Flow Augmentations (cont’d)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60DA-E965-43A0-A985-7AD1046F3372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66348" y="1065376"/>
            <a:ext cx="7712709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edg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89500"/>
              </a:lnSpc>
              <a:spcBef>
                <a:spcPts val="185"/>
              </a:spcBef>
              <a:tabLst>
                <a:tab pos="2547620" algn="l"/>
                <a:tab pos="4690110" algn="l"/>
                <a:tab pos="5716905" algn="l"/>
              </a:tabLst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mus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wait unti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befor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critica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functio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when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239" y="2957670"/>
            <a:ext cx="232600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2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0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5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) + 2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8747" y="2963353"/>
            <a:ext cx="2810510" cy="12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900"/>
              </a:lnSpc>
            </a:pPr>
            <a:r>
              <a:rPr sz="2800" spc="-5" dirty="0">
                <a:latin typeface="Times New Roman"/>
                <a:cs typeface="Times New Roman"/>
              </a:rPr>
              <a:t>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 (monotonicity) 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50721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49959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49959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8700" y="45768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2500" y="45006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2500" y="45006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15915" y="4587944"/>
            <a:ext cx="2800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80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38700" y="55674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7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7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2500" y="54912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2500" y="54912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200" y="50340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0" y="49578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0" y="49578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2426" y="5010435"/>
            <a:ext cx="171450" cy="481330"/>
          </a:xfrm>
          <a:custGeom>
            <a:avLst/>
            <a:gdLst/>
            <a:ahLst/>
            <a:cxnLst/>
            <a:rect l="l" t="t" r="r" b="b"/>
            <a:pathLst>
              <a:path w="171450" h="481329">
                <a:moveTo>
                  <a:pt x="85344" y="366522"/>
                </a:moveTo>
                <a:lnTo>
                  <a:pt x="0" y="309372"/>
                </a:lnTo>
                <a:lnTo>
                  <a:pt x="57150" y="424182"/>
                </a:lnTo>
                <a:lnTo>
                  <a:pt x="57150" y="366522"/>
                </a:lnTo>
                <a:lnTo>
                  <a:pt x="85344" y="366522"/>
                </a:lnTo>
                <a:close/>
              </a:path>
              <a:path w="171450" h="481329">
                <a:moveTo>
                  <a:pt x="114300" y="347303"/>
                </a:moveTo>
                <a:lnTo>
                  <a:pt x="114299" y="0"/>
                </a:lnTo>
                <a:lnTo>
                  <a:pt x="57149" y="0"/>
                </a:lnTo>
                <a:lnTo>
                  <a:pt x="57150" y="347642"/>
                </a:lnTo>
                <a:lnTo>
                  <a:pt x="85344" y="366522"/>
                </a:lnTo>
                <a:lnTo>
                  <a:pt x="114300" y="347303"/>
                </a:lnTo>
                <a:close/>
              </a:path>
              <a:path w="171450" h="481329">
                <a:moveTo>
                  <a:pt x="114300" y="423166"/>
                </a:moveTo>
                <a:lnTo>
                  <a:pt x="114300" y="366522"/>
                </a:lnTo>
                <a:lnTo>
                  <a:pt x="57150" y="366522"/>
                </a:lnTo>
                <a:lnTo>
                  <a:pt x="57150" y="424182"/>
                </a:lnTo>
                <a:lnTo>
                  <a:pt x="85344" y="480822"/>
                </a:lnTo>
                <a:lnTo>
                  <a:pt x="114300" y="423166"/>
                </a:lnTo>
                <a:close/>
              </a:path>
              <a:path w="171450" h="481329">
                <a:moveTo>
                  <a:pt x="171450" y="309372"/>
                </a:moveTo>
                <a:lnTo>
                  <a:pt x="85344" y="366522"/>
                </a:lnTo>
                <a:lnTo>
                  <a:pt x="114300" y="366522"/>
                </a:lnTo>
                <a:lnTo>
                  <a:pt x="114300" y="423166"/>
                </a:lnTo>
                <a:lnTo>
                  <a:pt x="171450" y="309372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6929" y="4730018"/>
            <a:ext cx="2655570" cy="535940"/>
          </a:xfrm>
          <a:custGeom>
            <a:avLst/>
            <a:gdLst/>
            <a:ahLst/>
            <a:cxnLst/>
            <a:rect l="l" t="t" r="r" b="b"/>
            <a:pathLst>
              <a:path w="2655570" h="535939">
                <a:moveTo>
                  <a:pt x="118109" y="514350"/>
                </a:moveTo>
                <a:lnTo>
                  <a:pt x="112775" y="486155"/>
                </a:lnTo>
                <a:lnTo>
                  <a:pt x="0" y="507491"/>
                </a:lnTo>
                <a:lnTo>
                  <a:pt x="5333" y="535686"/>
                </a:lnTo>
                <a:lnTo>
                  <a:pt x="118109" y="514350"/>
                </a:lnTo>
                <a:close/>
              </a:path>
              <a:path w="2655570" h="535939">
                <a:moveTo>
                  <a:pt x="314706" y="477774"/>
                </a:moveTo>
                <a:lnTo>
                  <a:pt x="309371" y="449579"/>
                </a:lnTo>
                <a:lnTo>
                  <a:pt x="196595" y="470915"/>
                </a:lnTo>
                <a:lnTo>
                  <a:pt x="201930" y="499110"/>
                </a:lnTo>
                <a:lnTo>
                  <a:pt x="314706" y="477774"/>
                </a:lnTo>
                <a:close/>
              </a:path>
              <a:path w="2655570" h="535939">
                <a:moveTo>
                  <a:pt x="511301" y="441198"/>
                </a:moveTo>
                <a:lnTo>
                  <a:pt x="505968" y="413003"/>
                </a:lnTo>
                <a:lnTo>
                  <a:pt x="393192" y="434339"/>
                </a:lnTo>
                <a:lnTo>
                  <a:pt x="398525" y="461772"/>
                </a:lnTo>
                <a:lnTo>
                  <a:pt x="511301" y="441198"/>
                </a:lnTo>
                <a:close/>
              </a:path>
              <a:path w="2655570" h="535939">
                <a:moveTo>
                  <a:pt x="707897" y="404622"/>
                </a:moveTo>
                <a:lnTo>
                  <a:pt x="702563" y="376427"/>
                </a:lnTo>
                <a:lnTo>
                  <a:pt x="589788" y="397001"/>
                </a:lnTo>
                <a:lnTo>
                  <a:pt x="595121" y="425196"/>
                </a:lnTo>
                <a:lnTo>
                  <a:pt x="707897" y="404622"/>
                </a:lnTo>
                <a:close/>
              </a:path>
              <a:path w="2655570" h="535939">
                <a:moveTo>
                  <a:pt x="904493" y="368046"/>
                </a:moveTo>
                <a:lnTo>
                  <a:pt x="899159" y="339851"/>
                </a:lnTo>
                <a:lnTo>
                  <a:pt x="786383" y="360425"/>
                </a:lnTo>
                <a:lnTo>
                  <a:pt x="791717" y="388620"/>
                </a:lnTo>
                <a:lnTo>
                  <a:pt x="904493" y="368046"/>
                </a:lnTo>
                <a:close/>
              </a:path>
              <a:path w="2655570" h="535939">
                <a:moveTo>
                  <a:pt x="1101089" y="330708"/>
                </a:moveTo>
                <a:lnTo>
                  <a:pt x="1095755" y="303275"/>
                </a:lnTo>
                <a:lnTo>
                  <a:pt x="982979" y="323850"/>
                </a:lnTo>
                <a:lnTo>
                  <a:pt x="988313" y="352043"/>
                </a:lnTo>
                <a:lnTo>
                  <a:pt x="1101089" y="330708"/>
                </a:lnTo>
                <a:close/>
              </a:path>
              <a:path w="2655570" h="535939">
                <a:moveTo>
                  <a:pt x="1297685" y="294132"/>
                </a:moveTo>
                <a:lnTo>
                  <a:pt x="1292352" y="265938"/>
                </a:lnTo>
                <a:lnTo>
                  <a:pt x="1180337" y="287274"/>
                </a:lnTo>
                <a:lnTo>
                  <a:pt x="1184909" y="315467"/>
                </a:lnTo>
                <a:lnTo>
                  <a:pt x="1297685" y="294132"/>
                </a:lnTo>
                <a:close/>
              </a:path>
              <a:path w="2655570" h="535939">
                <a:moveTo>
                  <a:pt x="1494281" y="257555"/>
                </a:moveTo>
                <a:lnTo>
                  <a:pt x="1488947" y="229362"/>
                </a:lnTo>
                <a:lnTo>
                  <a:pt x="1376933" y="250698"/>
                </a:lnTo>
                <a:lnTo>
                  <a:pt x="1381505" y="278891"/>
                </a:lnTo>
                <a:lnTo>
                  <a:pt x="1494281" y="257555"/>
                </a:lnTo>
                <a:close/>
              </a:path>
              <a:path w="2655570" h="535939">
                <a:moveTo>
                  <a:pt x="1690877" y="220979"/>
                </a:moveTo>
                <a:lnTo>
                  <a:pt x="1685543" y="192786"/>
                </a:lnTo>
                <a:lnTo>
                  <a:pt x="1573529" y="214122"/>
                </a:lnTo>
                <a:lnTo>
                  <a:pt x="1578102" y="241553"/>
                </a:lnTo>
                <a:lnTo>
                  <a:pt x="1690877" y="220979"/>
                </a:lnTo>
                <a:close/>
              </a:path>
              <a:path w="2655570" h="535939">
                <a:moveTo>
                  <a:pt x="1887473" y="184403"/>
                </a:moveTo>
                <a:lnTo>
                  <a:pt x="1882139" y="156210"/>
                </a:lnTo>
                <a:lnTo>
                  <a:pt x="1770125" y="176784"/>
                </a:lnTo>
                <a:lnTo>
                  <a:pt x="1775459" y="204977"/>
                </a:lnTo>
                <a:lnTo>
                  <a:pt x="1887473" y="184403"/>
                </a:lnTo>
                <a:close/>
              </a:path>
              <a:path w="2655570" h="535939">
                <a:moveTo>
                  <a:pt x="2084069" y="147065"/>
                </a:moveTo>
                <a:lnTo>
                  <a:pt x="2078735" y="119634"/>
                </a:lnTo>
                <a:lnTo>
                  <a:pt x="1966721" y="140208"/>
                </a:lnTo>
                <a:lnTo>
                  <a:pt x="1972055" y="168401"/>
                </a:lnTo>
                <a:lnTo>
                  <a:pt x="2084069" y="147065"/>
                </a:lnTo>
                <a:close/>
              </a:path>
              <a:path w="2655570" h="535939">
                <a:moveTo>
                  <a:pt x="2280666" y="110489"/>
                </a:moveTo>
                <a:lnTo>
                  <a:pt x="2275331" y="82296"/>
                </a:lnTo>
                <a:lnTo>
                  <a:pt x="2163317" y="103632"/>
                </a:lnTo>
                <a:lnTo>
                  <a:pt x="2168652" y="131825"/>
                </a:lnTo>
                <a:lnTo>
                  <a:pt x="2280666" y="110489"/>
                </a:lnTo>
                <a:close/>
              </a:path>
              <a:path w="2655570" h="535939">
                <a:moveTo>
                  <a:pt x="2477261" y="73913"/>
                </a:moveTo>
                <a:lnTo>
                  <a:pt x="2471928" y="45720"/>
                </a:lnTo>
                <a:lnTo>
                  <a:pt x="2359914" y="67055"/>
                </a:lnTo>
                <a:lnTo>
                  <a:pt x="2365247" y="95250"/>
                </a:lnTo>
                <a:lnTo>
                  <a:pt x="2477261" y="73913"/>
                </a:lnTo>
                <a:close/>
              </a:path>
              <a:path w="2655570" h="535939">
                <a:moveTo>
                  <a:pt x="2599181" y="36575"/>
                </a:moveTo>
                <a:lnTo>
                  <a:pt x="2587489" y="24634"/>
                </a:lnTo>
                <a:lnTo>
                  <a:pt x="2556509" y="30479"/>
                </a:lnTo>
                <a:lnTo>
                  <a:pt x="2561843" y="57912"/>
                </a:lnTo>
                <a:lnTo>
                  <a:pt x="2592411" y="52721"/>
                </a:lnTo>
                <a:lnTo>
                  <a:pt x="2599181" y="36575"/>
                </a:lnTo>
                <a:close/>
              </a:path>
              <a:path w="2655570" h="535939">
                <a:moveTo>
                  <a:pt x="2655569" y="25908"/>
                </a:moveTo>
                <a:lnTo>
                  <a:pt x="2563367" y="0"/>
                </a:lnTo>
                <a:lnTo>
                  <a:pt x="2587489" y="24634"/>
                </a:lnTo>
                <a:lnTo>
                  <a:pt x="2596895" y="22860"/>
                </a:lnTo>
                <a:lnTo>
                  <a:pt x="2602229" y="51053"/>
                </a:lnTo>
                <a:lnTo>
                  <a:pt x="2602229" y="66446"/>
                </a:lnTo>
                <a:lnTo>
                  <a:pt x="2655569" y="25908"/>
                </a:lnTo>
                <a:close/>
              </a:path>
              <a:path w="2655570" h="535939">
                <a:moveTo>
                  <a:pt x="2602229" y="66446"/>
                </a:moveTo>
                <a:lnTo>
                  <a:pt x="2602229" y="51053"/>
                </a:lnTo>
                <a:lnTo>
                  <a:pt x="2592411" y="52721"/>
                </a:lnTo>
                <a:lnTo>
                  <a:pt x="2579369" y="83820"/>
                </a:lnTo>
                <a:lnTo>
                  <a:pt x="2602229" y="66446"/>
                </a:lnTo>
                <a:close/>
              </a:path>
              <a:path w="2655570" h="535939">
                <a:moveTo>
                  <a:pt x="2602229" y="51053"/>
                </a:moveTo>
                <a:lnTo>
                  <a:pt x="2596895" y="22860"/>
                </a:lnTo>
                <a:lnTo>
                  <a:pt x="2587489" y="24634"/>
                </a:lnTo>
                <a:lnTo>
                  <a:pt x="2599181" y="36575"/>
                </a:lnTo>
                <a:lnTo>
                  <a:pt x="2599181" y="51571"/>
                </a:lnTo>
                <a:lnTo>
                  <a:pt x="2602229" y="51053"/>
                </a:lnTo>
                <a:close/>
              </a:path>
              <a:path w="2655570" h="535939">
                <a:moveTo>
                  <a:pt x="2599181" y="51571"/>
                </a:moveTo>
                <a:lnTo>
                  <a:pt x="2599181" y="36575"/>
                </a:lnTo>
                <a:lnTo>
                  <a:pt x="2592411" y="52721"/>
                </a:lnTo>
                <a:lnTo>
                  <a:pt x="2599181" y="51571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67705" y="5200172"/>
            <a:ext cx="1590675" cy="560070"/>
          </a:xfrm>
          <a:custGeom>
            <a:avLst/>
            <a:gdLst/>
            <a:ahLst/>
            <a:cxnLst/>
            <a:rect l="l" t="t" r="r" b="b"/>
            <a:pathLst>
              <a:path w="1590675" h="560070">
                <a:moveTo>
                  <a:pt x="117348" y="523494"/>
                </a:moveTo>
                <a:lnTo>
                  <a:pt x="108204" y="496824"/>
                </a:lnTo>
                <a:lnTo>
                  <a:pt x="0" y="533400"/>
                </a:lnTo>
                <a:lnTo>
                  <a:pt x="9144" y="560070"/>
                </a:lnTo>
                <a:lnTo>
                  <a:pt x="117348" y="523494"/>
                </a:lnTo>
                <a:close/>
              </a:path>
              <a:path w="1590675" h="560070">
                <a:moveTo>
                  <a:pt x="307086" y="460248"/>
                </a:moveTo>
                <a:lnTo>
                  <a:pt x="297942" y="432816"/>
                </a:lnTo>
                <a:lnTo>
                  <a:pt x="189738" y="469392"/>
                </a:lnTo>
                <a:lnTo>
                  <a:pt x="198882" y="496062"/>
                </a:lnTo>
                <a:lnTo>
                  <a:pt x="307086" y="460248"/>
                </a:lnTo>
                <a:close/>
              </a:path>
              <a:path w="1590675" h="560070">
                <a:moveTo>
                  <a:pt x="496062" y="396239"/>
                </a:moveTo>
                <a:lnTo>
                  <a:pt x="487680" y="368808"/>
                </a:lnTo>
                <a:lnTo>
                  <a:pt x="378714" y="405384"/>
                </a:lnTo>
                <a:lnTo>
                  <a:pt x="387858" y="432816"/>
                </a:lnTo>
                <a:lnTo>
                  <a:pt x="496062" y="396239"/>
                </a:lnTo>
                <a:close/>
              </a:path>
              <a:path w="1590675" h="560070">
                <a:moveTo>
                  <a:pt x="685800" y="332232"/>
                </a:moveTo>
                <a:lnTo>
                  <a:pt x="676656" y="305562"/>
                </a:lnTo>
                <a:lnTo>
                  <a:pt x="568452" y="342138"/>
                </a:lnTo>
                <a:lnTo>
                  <a:pt x="577596" y="368808"/>
                </a:lnTo>
                <a:lnTo>
                  <a:pt x="685800" y="332232"/>
                </a:lnTo>
                <a:close/>
              </a:path>
              <a:path w="1590675" h="560070">
                <a:moveTo>
                  <a:pt x="875538" y="268986"/>
                </a:moveTo>
                <a:lnTo>
                  <a:pt x="866393" y="241554"/>
                </a:lnTo>
                <a:lnTo>
                  <a:pt x="758190" y="278130"/>
                </a:lnTo>
                <a:lnTo>
                  <a:pt x="767334" y="304800"/>
                </a:lnTo>
                <a:lnTo>
                  <a:pt x="875538" y="268986"/>
                </a:lnTo>
                <a:close/>
              </a:path>
              <a:path w="1590675" h="560070">
                <a:moveTo>
                  <a:pt x="1065275" y="204978"/>
                </a:moveTo>
                <a:lnTo>
                  <a:pt x="1056132" y="177546"/>
                </a:lnTo>
                <a:lnTo>
                  <a:pt x="947927" y="214122"/>
                </a:lnTo>
                <a:lnTo>
                  <a:pt x="957071" y="241554"/>
                </a:lnTo>
                <a:lnTo>
                  <a:pt x="1065275" y="204978"/>
                </a:lnTo>
                <a:close/>
              </a:path>
              <a:path w="1590675" h="560070">
                <a:moveTo>
                  <a:pt x="1255014" y="140970"/>
                </a:moveTo>
                <a:lnTo>
                  <a:pt x="1245869" y="114300"/>
                </a:lnTo>
                <a:lnTo>
                  <a:pt x="1137665" y="150875"/>
                </a:lnTo>
                <a:lnTo>
                  <a:pt x="1146810" y="177546"/>
                </a:lnTo>
                <a:lnTo>
                  <a:pt x="1255014" y="140970"/>
                </a:lnTo>
                <a:close/>
              </a:path>
              <a:path w="1590675" h="560070">
                <a:moveTo>
                  <a:pt x="1443989" y="77724"/>
                </a:moveTo>
                <a:lnTo>
                  <a:pt x="1435608" y="50292"/>
                </a:lnTo>
                <a:lnTo>
                  <a:pt x="1326641" y="86868"/>
                </a:lnTo>
                <a:lnTo>
                  <a:pt x="1335786" y="113537"/>
                </a:lnTo>
                <a:lnTo>
                  <a:pt x="1443989" y="77724"/>
                </a:lnTo>
                <a:close/>
              </a:path>
              <a:path w="1590675" h="560070">
                <a:moveTo>
                  <a:pt x="1590293" y="12954"/>
                </a:moveTo>
                <a:lnTo>
                  <a:pt x="1495043" y="0"/>
                </a:lnTo>
                <a:lnTo>
                  <a:pt x="1522667" y="20973"/>
                </a:lnTo>
                <a:lnTo>
                  <a:pt x="1531619" y="18287"/>
                </a:lnTo>
                <a:lnTo>
                  <a:pt x="1536015" y="31107"/>
                </a:lnTo>
                <a:lnTo>
                  <a:pt x="1536191" y="31242"/>
                </a:lnTo>
                <a:lnTo>
                  <a:pt x="1536191" y="31622"/>
                </a:lnTo>
                <a:lnTo>
                  <a:pt x="1540764" y="44958"/>
                </a:lnTo>
                <a:lnTo>
                  <a:pt x="1540764" y="63040"/>
                </a:lnTo>
                <a:lnTo>
                  <a:pt x="1590293" y="12954"/>
                </a:lnTo>
                <a:close/>
              </a:path>
              <a:path w="1590675" h="560070">
                <a:moveTo>
                  <a:pt x="1536134" y="31454"/>
                </a:moveTo>
                <a:lnTo>
                  <a:pt x="1536015" y="31107"/>
                </a:lnTo>
                <a:lnTo>
                  <a:pt x="1522667" y="20973"/>
                </a:lnTo>
                <a:lnTo>
                  <a:pt x="1516379" y="22860"/>
                </a:lnTo>
                <a:lnTo>
                  <a:pt x="1525523" y="50292"/>
                </a:lnTo>
                <a:lnTo>
                  <a:pt x="1531574" y="48174"/>
                </a:lnTo>
                <a:lnTo>
                  <a:pt x="1536134" y="31454"/>
                </a:lnTo>
                <a:close/>
              </a:path>
              <a:path w="1590675" h="560070">
                <a:moveTo>
                  <a:pt x="1540764" y="63040"/>
                </a:moveTo>
                <a:lnTo>
                  <a:pt x="1540764" y="44958"/>
                </a:lnTo>
                <a:lnTo>
                  <a:pt x="1531574" y="48174"/>
                </a:lnTo>
                <a:lnTo>
                  <a:pt x="1522475" y="81534"/>
                </a:lnTo>
                <a:lnTo>
                  <a:pt x="1540764" y="63040"/>
                </a:lnTo>
                <a:close/>
              </a:path>
              <a:path w="1590675" h="560070">
                <a:moveTo>
                  <a:pt x="1536015" y="31107"/>
                </a:moveTo>
                <a:lnTo>
                  <a:pt x="1531619" y="18287"/>
                </a:lnTo>
                <a:lnTo>
                  <a:pt x="1522667" y="20973"/>
                </a:lnTo>
                <a:lnTo>
                  <a:pt x="1536015" y="31107"/>
                </a:lnTo>
                <a:close/>
              </a:path>
              <a:path w="1590675" h="560070">
                <a:moveTo>
                  <a:pt x="1540764" y="44958"/>
                </a:moveTo>
                <a:lnTo>
                  <a:pt x="1536134" y="31454"/>
                </a:lnTo>
                <a:lnTo>
                  <a:pt x="1531574" y="48174"/>
                </a:lnTo>
                <a:lnTo>
                  <a:pt x="1540764" y="44958"/>
                </a:lnTo>
                <a:close/>
              </a:path>
              <a:path w="1590675" h="560070">
                <a:moveTo>
                  <a:pt x="1536191" y="31622"/>
                </a:moveTo>
                <a:lnTo>
                  <a:pt x="1536191" y="31242"/>
                </a:lnTo>
                <a:lnTo>
                  <a:pt x="1536134" y="31454"/>
                </a:lnTo>
                <a:lnTo>
                  <a:pt x="1536191" y="31622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52520" y="4396320"/>
            <a:ext cx="100901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1040" y="5045144"/>
            <a:ext cx="200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8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3427" y="5083244"/>
            <a:ext cx="2400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49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5821" y="5578543"/>
            <a:ext cx="259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0046" y="5844120"/>
            <a:ext cx="152590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501" y="4406506"/>
            <a:ext cx="1696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8293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Flow Augmentations (cont’d)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0F2F-94DF-492F-A4FB-8836FB60C1C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66348" y="1065375"/>
            <a:ext cx="7712709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edg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89500"/>
              </a:lnSpc>
              <a:spcBef>
                <a:spcPts val="185"/>
              </a:spcBef>
              <a:tabLst>
                <a:tab pos="2547620" algn="l"/>
                <a:tab pos="4690110" algn="l"/>
                <a:tab pos="5716905" algn="l"/>
              </a:tabLst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mus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wait unti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befor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critica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functio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when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50721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49959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49959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45768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45006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2500" y="45006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5915" y="4587943"/>
            <a:ext cx="2800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80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8700" y="55674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7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7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2500" y="54912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0" y="54912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200" y="50340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49578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0" y="49578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5097" y="5010434"/>
            <a:ext cx="86360" cy="481330"/>
          </a:xfrm>
          <a:custGeom>
            <a:avLst/>
            <a:gdLst/>
            <a:ahLst/>
            <a:cxnLst/>
            <a:rect l="l" t="t" r="r" b="b"/>
            <a:pathLst>
              <a:path w="86360" h="481329">
                <a:moveTo>
                  <a:pt x="86105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5" y="66212"/>
                </a:lnTo>
                <a:lnTo>
                  <a:pt x="28955" y="57150"/>
                </a:lnTo>
                <a:lnTo>
                  <a:pt x="57150" y="57150"/>
                </a:lnTo>
                <a:lnTo>
                  <a:pt x="57150" y="66548"/>
                </a:lnTo>
                <a:lnTo>
                  <a:pt x="86105" y="85344"/>
                </a:lnTo>
                <a:close/>
              </a:path>
              <a:path w="86360" h="481329">
                <a:moveTo>
                  <a:pt x="42672" y="57150"/>
                </a:moveTo>
                <a:lnTo>
                  <a:pt x="28955" y="57150"/>
                </a:lnTo>
                <a:lnTo>
                  <a:pt x="28955" y="66212"/>
                </a:lnTo>
                <a:lnTo>
                  <a:pt x="42672" y="57150"/>
                </a:lnTo>
                <a:close/>
              </a:path>
              <a:path w="86360" h="481329">
                <a:moveTo>
                  <a:pt x="57150" y="480822"/>
                </a:moveTo>
                <a:lnTo>
                  <a:pt x="57150" y="66548"/>
                </a:lnTo>
                <a:lnTo>
                  <a:pt x="42672" y="57150"/>
                </a:lnTo>
                <a:lnTo>
                  <a:pt x="28955" y="66212"/>
                </a:lnTo>
                <a:lnTo>
                  <a:pt x="28956" y="480822"/>
                </a:lnTo>
                <a:lnTo>
                  <a:pt x="57150" y="480822"/>
                </a:lnTo>
                <a:close/>
              </a:path>
              <a:path w="86360" h="481329">
                <a:moveTo>
                  <a:pt x="57150" y="66548"/>
                </a:moveTo>
                <a:lnTo>
                  <a:pt x="57150" y="57150"/>
                </a:lnTo>
                <a:lnTo>
                  <a:pt x="42672" y="57150"/>
                </a:lnTo>
                <a:lnTo>
                  <a:pt x="57150" y="6654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52520" y="4396319"/>
            <a:ext cx="100901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1040" y="5045143"/>
            <a:ext cx="200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8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3427" y="5083243"/>
            <a:ext cx="2400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49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5821" y="5578542"/>
            <a:ext cx="259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0046" y="5844119"/>
            <a:ext cx="9912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501" y="4406505"/>
            <a:ext cx="1696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1320" y="2957675"/>
            <a:ext cx="232600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2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0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5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) + 2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8827" y="2963359"/>
            <a:ext cx="2810510" cy="12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900"/>
              </a:lnSpc>
            </a:pPr>
            <a:r>
              <a:rPr sz="2800" spc="-5" dirty="0">
                <a:latin typeface="Times New Roman"/>
                <a:cs typeface="Times New Roman"/>
              </a:rPr>
              <a:t>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 (monotonicity) 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214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21"/>
          <p:cNvSpPr/>
          <p:nvPr/>
        </p:nvSpPr>
        <p:spPr>
          <a:xfrm>
            <a:off x="1395456" y="2521372"/>
            <a:ext cx="798180" cy="79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1"/>
          <p:cNvSpPr/>
          <p:nvPr/>
        </p:nvSpPr>
        <p:spPr>
          <a:xfrm>
            <a:off x="5112039" y="3422190"/>
            <a:ext cx="798180" cy="79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35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Flow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Network</a:t>
            </a:r>
            <a:endParaRPr lang="en-US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12CF-78EB-4D70-A612-5CCFC67FE19B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89101" y="985302"/>
            <a:ext cx="315595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50"/>
              </a:lnSpc>
              <a:tabLst>
                <a:tab pos="1764664" algn="l"/>
              </a:tabLst>
            </a:pP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positive	capacity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flow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701" y="4303808"/>
            <a:ext cx="7894955" cy="1864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Flow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conservation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(lik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Kirchoff’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current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law):</a:t>
            </a:r>
          </a:p>
          <a:p>
            <a:pPr marL="257175" indent="-244475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57810" algn="l"/>
              </a:tabLst>
            </a:pPr>
            <a:r>
              <a:rPr sz="3200" spc="-5" dirty="0">
                <a:latin typeface="Times New Roman"/>
                <a:cs typeface="Times New Roman"/>
              </a:rPr>
              <a:t>Flo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57175" indent="-244475">
              <a:lnSpc>
                <a:spcPts val="3645"/>
              </a:lnSpc>
              <a:buClr>
                <a:srgbClr val="CC0000"/>
              </a:buClr>
              <a:buFont typeface="Times New Roman"/>
              <a:buChar char="•"/>
              <a:tabLst>
                <a:tab pos="257810" algn="l"/>
              </a:tabLst>
            </a:pPr>
            <a:r>
              <a:rPr sz="3200" spc="-5" dirty="0">
                <a:latin typeface="Times New Roman"/>
                <a:cs typeface="Times New Roman"/>
              </a:rPr>
              <a:t>Flo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200" spc="-5" dirty="0">
                <a:latin typeface="Times New Roman"/>
                <a:cs typeface="Times New Roman"/>
              </a:rPr>
              <a:t> ou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3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r>
              <a:rPr lang="en-US" sz="3200" b="1" dirty="0">
                <a:solidFill>
                  <a:srgbClr val="C81E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C81E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NTUITION</a:t>
            </a:r>
            <a:r>
              <a:rPr lang="en-US" sz="3200" b="1" dirty="0">
                <a:solidFill>
                  <a:srgbClr val="C81E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00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flow as a </a:t>
            </a:r>
            <a:r>
              <a:rPr lang="en-US" sz="3200" i="1" dirty="0">
                <a:solidFill>
                  <a:srgbClr val="C81E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3200" dirty="0">
                <a:solidFill>
                  <a:srgbClr val="00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not a </a:t>
            </a:r>
            <a:r>
              <a:rPr lang="en-US" sz="3200" i="1" dirty="0">
                <a:solidFill>
                  <a:srgbClr val="C81E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endParaRPr lang="en-US" sz="3200" dirty="0">
              <a:solidFill>
                <a:srgbClr val="C8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1375064" y="252137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1375064" y="252137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"/>
          <p:cNvSpPr txBox="1"/>
          <p:nvPr/>
        </p:nvSpPr>
        <p:spPr>
          <a:xfrm>
            <a:off x="1625838" y="2604556"/>
            <a:ext cx="18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8"/>
          <p:cNvSpPr/>
          <p:nvPr/>
        </p:nvSpPr>
        <p:spPr>
          <a:xfrm>
            <a:off x="3249078" y="1665738"/>
            <a:ext cx="798180" cy="794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/>
          <p:cNvSpPr/>
          <p:nvPr/>
        </p:nvSpPr>
        <p:spPr>
          <a:xfrm>
            <a:off x="3229264" y="164506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/>
          <p:cNvSpPr/>
          <p:nvPr/>
        </p:nvSpPr>
        <p:spPr>
          <a:xfrm>
            <a:off x="3229264" y="164506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/>
          <p:cNvSpPr/>
          <p:nvPr/>
        </p:nvSpPr>
        <p:spPr>
          <a:xfrm>
            <a:off x="5102838" y="1665738"/>
            <a:ext cx="798163" cy="794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2"/>
          <p:cNvSpPr/>
          <p:nvPr/>
        </p:nvSpPr>
        <p:spPr>
          <a:xfrm>
            <a:off x="5083464" y="164506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3"/>
          <p:cNvSpPr/>
          <p:nvPr/>
        </p:nvSpPr>
        <p:spPr>
          <a:xfrm>
            <a:off x="5083464" y="164506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4"/>
          <p:cNvSpPr/>
          <p:nvPr/>
        </p:nvSpPr>
        <p:spPr>
          <a:xfrm>
            <a:off x="6956581" y="2542736"/>
            <a:ext cx="798163" cy="794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5"/>
          <p:cNvSpPr/>
          <p:nvPr/>
        </p:nvSpPr>
        <p:spPr>
          <a:xfrm>
            <a:off x="6940038" y="2522058"/>
            <a:ext cx="315480" cy="2987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6"/>
          <p:cNvSpPr/>
          <p:nvPr/>
        </p:nvSpPr>
        <p:spPr>
          <a:xfrm>
            <a:off x="7172792" y="2951153"/>
            <a:ext cx="432269" cy="3481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7"/>
          <p:cNvSpPr/>
          <p:nvPr/>
        </p:nvSpPr>
        <p:spPr>
          <a:xfrm>
            <a:off x="7490964" y="2596861"/>
            <a:ext cx="114096" cy="174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8"/>
          <p:cNvSpPr/>
          <p:nvPr/>
        </p:nvSpPr>
        <p:spPr>
          <a:xfrm>
            <a:off x="6937677" y="252137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/>
          <p:cNvSpPr/>
          <p:nvPr/>
        </p:nvSpPr>
        <p:spPr>
          <a:xfrm>
            <a:off x="6937677" y="252137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0"/>
          <p:cNvSpPr txBox="1"/>
          <p:nvPr/>
        </p:nvSpPr>
        <p:spPr>
          <a:xfrm>
            <a:off x="7211069" y="2604556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21"/>
          <p:cNvSpPr/>
          <p:nvPr/>
        </p:nvSpPr>
        <p:spPr>
          <a:xfrm>
            <a:off x="3249078" y="3415599"/>
            <a:ext cx="798180" cy="79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2"/>
          <p:cNvSpPr/>
          <p:nvPr/>
        </p:nvSpPr>
        <p:spPr>
          <a:xfrm>
            <a:off x="3229264" y="339767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3"/>
          <p:cNvSpPr/>
          <p:nvPr/>
        </p:nvSpPr>
        <p:spPr>
          <a:xfrm>
            <a:off x="3229264" y="339767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5"/>
          <p:cNvSpPr/>
          <p:nvPr/>
        </p:nvSpPr>
        <p:spPr>
          <a:xfrm>
            <a:off x="5086296" y="3399056"/>
            <a:ext cx="306006" cy="2942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6"/>
          <p:cNvSpPr/>
          <p:nvPr/>
        </p:nvSpPr>
        <p:spPr>
          <a:xfrm>
            <a:off x="5083464" y="339767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7"/>
          <p:cNvSpPr/>
          <p:nvPr/>
        </p:nvSpPr>
        <p:spPr>
          <a:xfrm>
            <a:off x="5083464" y="3397672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8"/>
          <p:cNvSpPr/>
          <p:nvPr/>
        </p:nvSpPr>
        <p:spPr>
          <a:xfrm>
            <a:off x="1954501" y="2012296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9"/>
          <p:cNvSpPr/>
          <p:nvPr/>
        </p:nvSpPr>
        <p:spPr>
          <a:xfrm>
            <a:off x="3133417" y="1984734"/>
            <a:ext cx="95846" cy="766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0"/>
          <p:cNvSpPr/>
          <p:nvPr/>
        </p:nvSpPr>
        <p:spPr>
          <a:xfrm>
            <a:off x="3568989" y="2353097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1"/>
          <p:cNvSpPr/>
          <p:nvPr/>
        </p:nvSpPr>
        <p:spPr>
          <a:xfrm>
            <a:off x="3526126" y="232451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2"/>
          <p:cNvSpPr/>
          <p:nvPr/>
        </p:nvSpPr>
        <p:spPr>
          <a:xfrm>
            <a:off x="3908714" y="1984785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3"/>
          <p:cNvSpPr/>
          <p:nvPr/>
        </p:nvSpPr>
        <p:spPr>
          <a:xfrm>
            <a:off x="4997739" y="1941922"/>
            <a:ext cx="85725" cy="85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4"/>
          <p:cNvSpPr/>
          <p:nvPr/>
        </p:nvSpPr>
        <p:spPr>
          <a:xfrm>
            <a:off x="3829669" y="2224497"/>
            <a:ext cx="1353820" cy="1254125"/>
          </a:xfrm>
          <a:custGeom>
            <a:avLst/>
            <a:gdLst/>
            <a:ahLst/>
            <a:cxnLst/>
            <a:rect l="l" t="t" r="r" b="b"/>
            <a:pathLst>
              <a:path w="1353820" h="1254125">
                <a:moveTo>
                  <a:pt x="1353807" y="0"/>
                </a:moveTo>
                <a:lnTo>
                  <a:pt x="0" y="1253756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5"/>
          <p:cNvSpPr/>
          <p:nvPr/>
        </p:nvSpPr>
        <p:spPr>
          <a:xfrm>
            <a:off x="3808701" y="3407984"/>
            <a:ext cx="92075" cy="90170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92024" y="62903"/>
                </a:moveTo>
                <a:lnTo>
                  <a:pt x="41935" y="50863"/>
                </a:lnTo>
                <a:lnTo>
                  <a:pt x="33769" y="0"/>
                </a:lnTo>
                <a:lnTo>
                  <a:pt x="0" y="89700"/>
                </a:lnTo>
                <a:lnTo>
                  <a:pt x="92024" y="6290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6"/>
          <p:cNvSpPr/>
          <p:nvPr/>
        </p:nvSpPr>
        <p:spPr>
          <a:xfrm>
            <a:off x="3908714" y="3737397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7"/>
          <p:cNvSpPr/>
          <p:nvPr/>
        </p:nvSpPr>
        <p:spPr>
          <a:xfrm>
            <a:off x="4997739" y="3694535"/>
            <a:ext cx="85725" cy="85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8"/>
          <p:cNvSpPr/>
          <p:nvPr/>
        </p:nvSpPr>
        <p:spPr>
          <a:xfrm>
            <a:off x="5762914" y="1984785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5">
                <a:moveTo>
                  <a:pt x="0" y="0"/>
                </a:moveTo>
                <a:lnTo>
                  <a:pt x="1249197" y="623823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9"/>
          <p:cNvSpPr/>
          <p:nvPr/>
        </p:nvSpPr>
        <p:spPr>
          <a:xfrm>
            <a:off x="6941842" y="2544727"/>
            <a:ext cx="95846" cy="766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0"/>
          <p:cNvSpPr/>
          <p:nvPr/>
        </p:nvSpPr>
        <p:spPr>
          <a:xfrm>
            <a:off x="5762914" y="3113573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41"/>
          <p:cNvSpPr/>
          <p:nvPr/>
        </p:nvSpPr>
        <p:spPr>
          <a:xfrm>
            <a:off x="6941842" y="3100759"/>
            <a:ext cx="95846" cy="766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2"/>
          <p:cNvSpPr/>
          <p:nvPr/>
        </p:nvSpPr>
        <p:spPr>
          <a:xfrm>
            <a:off x="5166131" y="2325564"/>
            <a:ext cx="141605" cy="110109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43"/>
          <p:cNvSpPr/>
          <p:nvPr/>
        </p:nvSpPr>
        <p:spPr>
          <a:xfrm>
            <a:off x="5223951" y="2302310"/>
            <a:ext cx="85090" cy="95250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2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44"/>
          <p:cNvSpPr/>
          <p:nvPr/>
        </p:nvSpPr>
        <p:spPr>
          <a:xfrm>
            <a:off x="1928416" y="3121841"/>
            <a:ext cx="1275080" cy="645160"/>
          </a:xfrm>
          <a:custGeom>
            <a:avLst/>
            <a:gdLst/>
            <a:ahLst/>
            <a:cxnLst/>
            <a:rect l="l" t="t" r="r" b="b"/>
            <a:pathLst>
              <a:path w="1275079" h="645160">
                <a:moveTo>
                  <a:pt x="1274787" y="636917"/>
                </a:moveTo>
                <a:lnTo>
                  <a:pt x="1274254" y="637019"/>
                </a:lnTo>
                <a:lnTo>
                  <a:pt x="1234749" y="641997"/>
                </a:lnTo>
                <a:lnTo>
                  <a:pt x="1193557" y="644557"/>
                </a:lnTo>
                <a:lnTo>
                  <a:pt x="1150843" y="644774"/>
                </a:lnTo>
                <a:lnTo>
                  <a:pt x="1106770" y="642721"/>
                </a:lnTo>
                <a:lnTo>
                  <a:pt x="1061501" y="638474"/>
                </a:lnTo>
                <a:lnTo>
                  <a:pt x="1015200" y="632106"/>
                </a:lnTo>
                <a:lnTo>
                  <a:pt x="968030" y="623692"/>
                </a:lnTo>
                <a:lnTo>
                  <a:pt x="920155" y="613306"/>
                </a:lnTo>
                <a:lnTo>
                  <a:pt x="871738" y="601022"/>
                </a:lnTo>
                <a:lnTo>
                  <a:pt x="822943" y="586914"/>
                </a:lnTo>
                <a:lnTo>
                  <a:pt x="773933" y="571058"/>
                </a:lnTo>
                <a:lnTo>
                  <a:pt x="724873" y="553526"/>
                </a:lnTo>
                <a:lnTo>
                  <a:pt x="675924" y="534394"/>
                </a:lnTo>
                <a:lnTo>
                  <a:pt x="627252" y="513736"/>
                </a:lnTo>
                <a:lnTo>
                  <a:pt x="579019" y="491625"/>
                </a:lnTo>
                <a:lnTo>
                  <a:pt x="531389" y="468137"/>
                </a:lnTo>
                <a:lnTo>
                  <a:pt x="484525" y="443345"/>
                </a:lnTo>
                <a:lnTo>
                  <a:pt x="438591" y="417324"/>
                </a:lnTo>
                <a:lnTo>
                  <a:pt x="393751" y="390148"/>
                </a:lnTo>
                <a:lnTo>
                  <a:pt x="350167" y="361891"/>
                </a:lnTo>
                <a:lnTo>
                  <a:pt x="308004" y="332628"/>
                </a:lnTo>
                <a:lnTo>
                  <a:pt x="267425" y="302433"/>
                </a:lnTo>
                <a:lnTo>
                  <a:pt x="228593" y="271380"/>
                </a:lnTo>
                <a:lnTo>
                  <a:pt x="191673" y="239544"/>
                </a:lnTo>
                <a:lnTo>
                  <a:pt x="156826" y="206998"/>
                </a:lnTo>
                <a:lnTo>
                  <a:pt x="124218" y="173818"/>
                </a:lnTo>
                <a:lnTo>
                  <a:pt x="94011" y="140076"/>
                </a:lnTo>
                <a:lnTo>
                  <a:pt x="66370" y="105849"/>
                </a:lnTo>
                <a:lnTo>
                  <a:pt x="41456" y="71209"/>
                </a:lnTo>
                <a:lnTo>
                  <a:pt x="19435" y="36231"/>
                </a:lnTo>
                <a:lnTo>
                  <a:pt x="469" y="990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5"/>
          <p:cNvSpPr/>
          <p:nvPr/>
        </p:nvSpPr>
        <p:spPr>
          <a:xfrm>
            <a:off x="3138929" y="3727580"/>
            <a:ext cx="92316" cy="841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46"/>
          <p:cNvSpPr txBox="1"/>
          <p:nvPr/>
        </p:nvSpPr>
        <p:spPr>
          <a:xfrm>
            <a:off x="2215804" y="1933350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47"/>
          <p:cNvSpPr txBox="1"/>
          <p:nvPr/>
        </p:nvSpPr>
        <p:spPr>
          <a:xfrm>
            <a:off x="4289053" y="1571552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48"/>
          <p:cNvSpPr txBox="1"/>
          <p:nvPr/>
        </p:nvSpPr>
        <p:spPr>
          <a:xfrm>
            <a:off x="6406803" y="1931825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49"/>
          <p:cNvSpPr/>
          <p:nvPr/>
        </p:nvSpPr>
        <p:spPr>
          <a:xfrm>
            <a:off x="4193194" y="2564552"/>
            <a:ext cx="356870" cy="346710"/>
          </a:xfrm>
          <a:custGeom>
            <a:avLst/>
            <a:gdLst/>
            <a:ahLst/>
            <a:cxnLst/>
            <a:rect l="l" t="t" r="r" b="b"/>
            <a:pathLst>
              <a:path w="356870" h="346710">
                <a:moveTo>
                  <a:pt x="182067" y="294805"/>
                </a:moveTo>
                <a:lnTo>
                  <a:pt x="178358" y="290753"/>
                </a:lnTo>
                <a:lnTo>
                  <a:pt x="171462" y="296824"/>
                </a:lnTo>
                <a:lnTo>
                  <a:pt x="166408" y="300316"/>
                </a:lnTo>
                <a:lnTo>
                  <a:pt x="159969" y="302158"/>
                </a:lnTo>
                <a:lnTo>
                  <a:pt x="157060" y="301917"/>
                </a:lnTo>
                <a:lnTo>
                  <a:pt x="151904" y="299085"/>
                </a:lnTo>
                <a:lnTo>
                  <a:pt x="146773" y="294195"/>
                </a:lnTo>
                <a:lnTo>
                  <a:pt x="23901" y="160286"/>
                </a:lnTo>
                <a:lnTo>
                  <a:pt x="20269" y="163626"/>
                </a:lnTo>
                <a:lnTo>
                  <a:pt x="0" y="214490"/>
                </a:lnTo>
                <a:lnTo>
                  <a:pt x="4737" y="216344"/>
                </a:lnTo>
                <a:lnTo>
                  <a:pt x="7505" y="209626"/>
                </a:lnTo>
                <a:lnTo>
                  <a:pt x="10248" y="205028"/>
                </a:lnTo>
                <a:lnTo>
                  <a:pt x="14858" y="200787"/>
                </a:lnTo>
                <a:lnTo>
                  <a:pt x="16992" y="199847"/>
                </a:lnTo>
                <a:lnTo>
                  <a:pt x="21729" y="199542"/>
                </a:lnTo>
                <a:lnTo>
                  <a:pt x="24244" y="200406"/>
                </a:lnTo>
                <a:lnTo>
                  <a:pt x="129120" y="311480"/>
                </a:lnTo>
                <a:lnTo>
                  <a:pt x="135331" y="322300"/>
                </a:lnTo>
                <a:lnTo>
                  <a:pt x="135331" y="337682"/>
                </a:lnTo>
                <a:lnTo>
                  <a:pt x="182067" y="294805"/>
                </a:lnTo>
                <a:close/>
              </a:path>
              <a:path w="356870" h="346710">
                <a:moveTo>
                  <a:pt x="135331" y="337682"/>
                </a:moveTo>
                <a:lnTo>
                  <a:pt x="135331" y="322300"/>
                </a:lnTo>
                <a:lnTo>
                  <a:pt x="135229" y="325031"/>
                </a:lnTo>
                <a:lnTo>
                  <a:pt x="133083" y="330923"/>
                </a:lnTo>
                <a:lnTo>
                  <a:pt x="129095" y="335686"/>
                </a:lnTo>
                <a:lnTo>
                  <a:pt x="122212" y="342277"/>
                </a:lnTo>
                <a:lnTo>
                  <a:pt x="125920" y="346316"/>
                </a:lnTo>
                <a:lnTo>
                  <a:pt x="135331" y="337682"/>
                </a:lnTo>
                <a:close/>
              </a:path>
              <a:path w="356870" h="346710">
                <a:moveTo>
                  <a:pt x="173913" y="145364"/>
                </a:moveTo>
                <a:lnTo>
                  <a:pt x="172465" y="141414"/>
                </a:lnTo>
                <a:lnTo>
                  <a:pt x="166319" y="134721"/>
                </a:lnTo>
                <a:lnTo>
                  <a:pt x="162521" y="132943"/>
                </a:lnTo>
                <a:lnTo>
                  <a:pt x="153441" y="132562"/>
                </a:lnTo>
                <a:lnTo>
                  <a:pt x="149491" y="133997"/>
                </a:lnTo>
                <a:lnTo>
                  <a:pt x="142786" y="140144"/>
                </a:lnTo>
                <a:lnTo>
                  <a:pt x="141020" y="143954"/>
                </a:lnTo>
                <a:lnTo>
                  <a:pt x="140627" y="153035"/>
                </a:lnTo>
                <a:lnTo>
                  <a:pt x="142062" y="156972"/>
                </a:lnTo>
                <a:lnTo>
                  <a:pt x="148208" y="163677"/>
                </a:lnTo>
                <a:lnTo>
                  <a:pt x="151904" y="165389"/>
                </a:lnTo>
                <a:lnTo>
                  <a:pt x="153441" y="165504"/>
                </a:lnTo>
                <a:lnTo>
                  <a:pt x="161099" y="165836"/>
                </a:lnTo>
                <a:lnTo>
                  <a:pt x="165049" y="164401"/>
                </a:lnTo>
                <a:lnTo>
                  <a:pt x="171742" y="158254"/>
                </a:lnTo>
                <a:lnTo>
                  <a:pt x="173520" y="154444"/>
                </a:lnTo>
                <a:lnTo>
                  <a:pt x="173913" y="145364"/>
                </a:lnTo>
                <a:close/>
              </a:path>
              <a:path w="356870" h="346710">
                <a:moveTo>
                  <a:pt x="356768" y="134518"/>
                </a:moveTo>
                <a:lnTo>
                  <a:pt x="353047" y="130479"/>
                </a:lnTo>
                <a:lnTo>
                  <a:pt x="346151" y="136537"/>
                </a:lnTo>
                <a:lnTo>
                  <a:pt x="341096" y="140030"/>
                </a:lnTo>
                <a:lnTo>
                  <a:pt x="334657" y="141871"/>
                </a:lnTo>
                <a:lnTo>
                  <a:pt x="331762" y="141630"/>
                </a:lnTo>
                <a:lnTo>
                  <a:pt x="326593" y="138811"/>
                </a:lnTo>
                <a:lnTo>
                  <a:pt x="321462" y="133908"/>
                </a:lnTo>
                <a:lnTo>
                  <a:pt x="198602" y="0"/>
                </a:lnTo>
                <a:lnTo>
                  <a:pt x="194957" y="3340"/>
                </a:lnTo>
                <a:lnTo>
                  <a:pt x="174688" y="54203"/>
                </a:lnTo>
                <a:lnTo>
                  <a:pt x="179438" y="56057"/>
                </a:lnTo>
                <a:lnTo>
                  <a:pt x="182194" y="49352"/>
                </a:lnTo>
                <a:lnTo>
                  <a:pt x="184937" y="44742"/>
                </a:lnTo>
                <a:lnTo>
                  <a:pt x="189560" y="40513"/>
                </a:lnTo>
                <a:lnTo>
                  <a:pt x="191693" y="39560"/>
                </a:lnTo>
                <a:lnTo>
                  <a:pt x="196418" y="39268"/>
                </a:lnTo>
                <a:lnTo>
                  <a:pt x="198932" y="40132"/>
                </a:lnTo>
                <a:lnTo>
                  <a:pt x="303809" y="151193"/>
                </a:lnTo>
                <a:lnTo>
                  <a:pt x="310032" y="162013"/>
                </a:lnTo>
                <a:lnTo>
                  <a:pt x="310032" y="177386"/>
                </a:lnTo>
                <a:lnTo>
                  <a:pt x="356768" y="134518"/>
                </a:lnTo>
                <a:close/>
              </a:path>
              <a:path w="356870" h="346710">
                <a:moveTo>
                  <a:pt x="249123" y="227812"/>
                </a:moveTo>
                <a:lnTo>
                  <a:pt x="247700" y="223862"/>
                </a:lnTo>
                <a:lnTo>
                  <a:pt x="241579" y="217195"/>
                </a:lnTo>
                <a:lnTo>
                  <a:pt x="237769" y="215417"/>
                </a:lnTo>
                <a:lnTo>
                  <a:pt x="228663" y="214947"/>
                </a:lnTo>
                <a:lnTo>
                  <a:pt x="224688" y="216395"/>
                </a:lnTo>
                <a:lnTo>
                  <a:pt x="217944" y="222580"/>
                </a:lnTo>
                <a:lnTo>
                  <a:pt x="216204" y="226390"/>
                </a:lnTo>
                <a:lnTo>
                  <a:pt x="215874" y="235508"/>
                </a:lnTo>
                <a:lnTo>
                  <a:pt x="217322" y="239445"/>
                </a:lnTo>
                <a:lnTo>
                  <a:pt x="223443" y="246126"/>
                </a:lnTo>
                <a:lnTo>
                  <a:pt x="227241" y="247891"/>
                </a:lnTo>
                <a:lnTo>
                  <a:pt x="236270" y="248272"/>
                </a:lnTo>
                <a:lnTo>
                  <a:pt x="240207" y="246837"/>
                </a:lnTo>
                <a:lnTo>
                  <a:pt x="246875" y="240715"/>
                </a:lnTo>
                <a:lnTo>
                  <a:pt x="248653" y="236918"/>
                </a:lnTo>
                <a:lnTo>
                  <a:pt x="249123" y="227812"/>
                </a:lnTo>
                <a:close/>
              </a:path>
              <a:path w="356870" h="346710">
                <a:moveTo>
                  <a:pt x="310032" y="177386"/>
                </a:moveTo>
                <a:lnTo>
                  <a:pt x="310032" y="162013"/>
                </a:lnTo>
                <a:lnTo>
                  <a:pt x="309918" y="164744"/>
                </a:lnTo>
                <a:lnTo>
                  <a:pt x="307771" y="170637"/>
                </a:lnTo>
                <a:lnTo>
                  <a:pt x="303796" y="175399"/>
                </a:lnTo>
                <a:lnTo>
                  <a:pt x="296913" y="181991"/>
                </a:lnTo>
                <a:lnTo>
                  <a:pt x="300608" y="186029"/>
                </a:lnTo>
                <a:lnTo>
                  <a:pt x="310032" y="177386"/>
                </a:lnTo>
                <a:close/>
              </a:path>
            </a:pathLst>
          </a:custGeom>
          <a:solidFill>
            <a:srgbClr val="0098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50"/>
          <p:cNvSpPr txBox="1"/>
          <p:nvPr/>
        </p:nvSpPr>
        <p:spPr>
          <a:xfrm>
            <a:off x="4727229" y="2714400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51"/>
          <p:cNvSpPr txBox="1"/>
          <p:nvPr/>
        </p:nvSpPr>
        <p:spPr>
          <a:xfrm>
            <a:off x="6330477" y="3400200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52"/>
          <p:cNvSpPr txBox="1"/>
          <p:nvPr/>
        </p:nvSpPr>
        <p:spPr>
          <a:xfrm>
            <a:off x="4287402" y="3717801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53"/>
          <p:cNvSpPr txBox="1"/>
          <p:nvPr/>
        </p:nvSpPr>
        <p:spPr>
          <a:xfrm>
            <a:off x="3623853" y="2598575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54"/>
          <p:cNvSpPr txBox="1"/>
          <p:nvPr/>
        </p:nvSpPr>
        <p:spPr>
          <a:xfrm>
            <a:off x="1987077" y="3514500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56"/>
          <p:cNvSpPr/>
          <p:nvPr/>
        </p:nvSpPr>
        <p:spPr>
          <a:xfrm>
            <a:off x="1600489" y="1645060"/>
            <a:ext cx="585470" cy="366395"/>
          </a:xfrm>
          <a:custGeom>
            <a:avLst/>
            <a:gdLst/>
            <a:ahLst/>
            <a:cxnLst/>
            <a:rect l="l" t="t" r="r" b="b"/>
            <a:pathLst>
              <a:path w="585469" h="366394">
                <a:moveTo>
                  <a:pt x="0" y="0"/>
                </a:moveTo>
                <a:lnTo>
                  <a:pt x="585368" y="365861"/>
                </a:lnTo>
              </a:path>
            </a:pathLst>
          </a:custGeom>
          <a:ln w="28575">
            <a:solidFill>
              <a:srgbClr val="D41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7"/>
          <p:cNvSpPr/>
          <p:nvPr/>
        </p:nvSpPr>
        <p:spPr>
          <a:xfrm>
            <a:off x="2114674" y="1944271"/>
            <a:ext cx="95415" cy="817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59"/>
          <p:cNvSpPr/>
          <p:nvPr/>
        </p:nvSpPr>
        <p:spPr>
          <a:xfrm>
            <a:off x="2586936" y="1568860"/>
            <a:ext cx="385445" cy="406400"/>
          </a:xfrm>
          <a:custGeom>
            <a:avLst/>
            <a:gdLst/>
            <a:ahLst/>
            <a:cxnLst/>
            <a:rect l="l" t="t" r="r" b="b"/>
            <a:pathLst>
              <a:path w="385445" h="406400">
                <a:moveTo>
                  <a:pt x="385152" y="0"/>
                </a:moveTo>
                <a:lnTo>
                  <a:pt x="0" y="406298"/>
                </a:lnTo>
              </a:path>
            </a:pathLst>
          </a:custGeom>
          <a:ln w="28575">
            <a:solidFill>
              <a:srgbClr val="D41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60"/>
          <p:cNvSpPr/>
          <p:nvPr/>
        </p:nvSpPr>
        <p:spPr>
          <a:xfrm>
            <a:off x="2567276" y="1904190"/>
            <a:ext cx="90170" cy="92075"/>
          </a:xfrm>
          <a:custGeom>
            <a:avLst/>
            <a:gdLst/>
            <a:ahLst/>
            <a:cxnLst/>
            <a:rect l="l" t="t" r="r" b="b"/>
            <a:pathLst>
              <a:path w="90169" h="92075">
                <a:moveTo>
                  <a:pt x="90081" y="58978"/>
                </a:moveTo>
                <a:lnTo>
                  <a:pt x="39319" y="50228"/>
                </a:lnTo>
                <a:lnTo>
                  <a:pt x="27863" y="0"/>
                </a:lnTo>
                <a:lnTo>
                  <a:pt x="0" y="91706"/>
                </a:lnTo>
                <a:lnTo>
                  <a:pt x="90081" y="58978"/>
                </a:lnTo>
                <a:close/>
              </a:path>
            </a:pathLst>
          </a:custGeom>
          <a:solidFill>
            <a:srgbClr val="D41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61"/>
          <p:cNvSpPr txBox="1"/>
          <p:nvPr/>
        </p:nvSpPr>
        <p:spPr>
          <a:xfrm>
            <a:off x="3457521" y="3487206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379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Flow Augmentations (cont’d)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C0E7-814D-46A8-BA3D-8D2345EF91C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66348" y="1065376"/>
            <a:ext cx="7712709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edg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89500"/>
              </a:lnSpc>
              <a:spcBef>
                <a:spcPts val="185"/>
              </a:spcBef>
              <a:tabLst>
                <a:tab pos="2547620" algn="l"/>
                <a:tab pos="4690110" algn="l"/>
                <a:tab pos="5716905" algn="l"/>
              </a:tabLst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mus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wait unti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befor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critica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functio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when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50721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49959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49959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45768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45006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2500" y="45006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5915" y="4587944"/>
            <a:ext cx="2800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80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8700" y="55674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7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7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2500" y="54912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0" y="54912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200" y="50340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49578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0" y="4957857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32426" y="5010435"/>
            <a:ext cx="171450" cy="481330"/>
          </a:xfrm>
          <a:custGeom>
            <a:avLst/>
            <a:gdLst/>
            <a:ahLst/>
            <a:cxnLst/>
            <a:rect l="l" t="t" r="r" b="b"/>
            <a:pathLst>
              <a:path w="171450" h="481329">
                <a:moveTo>
                  <a:pt x="171450" y="171450"/>
                </a:moveTo>
                <a:lnTo>
                  <a:pt x="85344" y="0"/>
                </a:lnTo>
                <a:lnTo>
                  <a:pt x="0" y="171450"/>
                </a:lnTo>
                <a:lnTo>
                  <a:pt x="57150" y="133179"/>
                </a:lnTo>
                <a:lnTo>
                  <a:pt x="57150" y="114300"/>
                </a:lnTo>
                <a:lnTo>
                  <a:pt x="114300" y="114300"/>
                </a:lnTo>
                <a:lnTo>
                  <a:pt x="114300" y="133518"/>
                </a:lnTo>
                <a:lnTo>
                  <a:pt x="171450" y="171450"/>
                </a:lnTo>
                <a:close/>
              </a:path>
              <a:path w="171450" h="481329">
                <a:moveTo>
                  <a:pt x="85344" y="114300"/>
                </a:moveTo>
                <a:lnTo>
                  <a:pt x="57150" y="114300"/>
                </a:lnTo>
                <a:lnTo>
                  <a:pt x="57150" y="133179"/>
                </a:lnTo>
                <a:lnTo>
                  <a:pt x="85344" y="114300"/>
                </a:lnTo>
                <a:close/>
              </a:path>
              <a:path w="171450" h="481329">
                <a:moveTo>
                  <a:pt x="114300" y="480822"/>
                </a:moveTo>
                <a:lnTo>
                  <a:pt x="114300" y="133518"/>
                </a:lnTo>
                <a:lnTo>
                  <a:pt x="85344" y="114300"/>
                </a:lnTo>
                <a:lnTo>
                  <a:pt x="57150" y="133179"/>
                </a:lnTo>
                <a:lnTo>
                  <a:pt x="57150" y="480822"/>
                </a:lnTo>
                <a:lnTo>
                  <a:pt x="114300" y="480822"/>
                </a:lnTo>
                <a:close/>
              </a:path>
              <a:path w="171450" h="481329">
                <a:moveTo>
                  <a:pt x="114300" y="133518"/>
                </a:moveTo>
                <a:lnTo>
                  <a:pt x="114300" y="114300"/>
                </a:lnTo>
                <a:lnTo>
                  <a:pt x="85344" y="114300"/>
                </a:lnTo>
                <a:lnTo>
                  <a:pt x="114300" y="133518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57853" y="4396320"/>
            <a:ext cx="100330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3777" y="5416580"/>
            <a:ext cx="2729230" cy="363220"/>
          </a:xfrm>
          <a:custGeom>
            <a:avLst/>
            <a:gdLst/>
            <a:ahLst/>
            <a:cxnLst/>
            <a:rect l="l" t="t" r="r" b="b"/>
            <a:pathLst>
              <a:path w="2729229" h="363220">
                <a:moveTo>
                  <a:pt x="116586" y="12953"/>
                </a:moveTo>
                <a:lnTo>
                  <a:pt x="3048" y="0"/>
                </a:lnTo>
                <a:lnTo>
                  <a:pt x="0" y="28193"/>
                </a:lnTo>
                <a:lnTo>
                  <a:pt x="113538" y="41910"/>
                </a:lnTo>
                <a:lnTo>
                  <a:pt x="116586" y="12953"/>
                </a:lnTo>
                <a:close/>
              </a:path>
              <a:path w="2729229" h="363220">
                <a:moveTo>
                  <a:pt x="315468" y="36575"/>
                </a:moveTo>
                <a:lnTo>
                  <a:pt x="201930" y="22860"/>
                </a:lnTo>
                <a:lnTo>
                  <a:pt x="198120" y="51815"/>
                </a:lnTo>
                <a:lnTo>
                  <a:pt x="311658" y="64770"/>
                </a:lnTo>
                <a:lnTo>
                  <a:pt x="315468" y="36575"/>
                </a:lnTo>
                <a:close/>
              </a:path>
              <a:path w="2729229" h="363220">
                <a:moveTo>
                  <a:pt x="513588" y="59436"/>
                </a:moveTo>
                <a:lnTo>
                  <a:pt x="400050" y="46481"/>
                </a:lnTo>
                <a:lnTo>
                  <a:pt x="397002" y="74675"/>
                </a:lnTo>
                <a:lnTo>
                  <a:pt x="510540" y="87629"/>
                </a:lnTo>
                <a:lnTo>
                  <a:pt x="513588" y="59436"/>
                </a:lnTo>
                <a:close/>
              </a:path>
              <a:path w="2729229" h="363220">
                <a:moveTo>
                  <a:pt x="712470" y="82296"/>
                </a:moveTo>
                <a:lnTo>
                  <a:pt x="598932" y="69341"/>
                </a:lnTo>
                <a:lnTo>
                  <a:pt x="595884" y="97536"/>
                </a:lnTo>
                <a:lnTo>
                  <a:pt x="709422" y="110489"/>
                </a:lnTo>
                <a:lnTo>
                  <a:pt x="712470" y="82296"/>
                </a:lnTo>
                <a:close/>
              </a:path>
              <a:path w="2729229" h="363220">
                <a:moveTo>
                  <a:pt x="911352" y="105155"/>
                </a:moveTo>
                <a:lnTo>
                  <a:pt x="797814" y="92201"/>
                </a:lnTo>
                <a:lnTo>
                  <a:pt x="794766" y="120396"/>
                </a:lnTo>
                <a:lnTo>
                  <a:pt x="908304" y="134112"/>
                </a:lnTo>
                <a:lnTo>
                  <a:pt x="911352" y="105155"/>
                </a:lnTo>
                <a:close/>
              </a:path>
              <a:path w="2729229" h="363220">
                <a:moveTo>
                  <a:pt x="1110234" y="128015"/>
                </a:moveTo>
                <a:lnTo>
                  <a:pt x="996696" y="115062"/>
                </a:lnTo>
                <a:lnTo>
                  <a:pt x="992886" y="143255"/>
                </a:lnTo>
                <a:lnTo>
                  <a:pt x="1106424" y="156972"/>
                </a:lnTo>
                <a:lnTo>
                  <a:pt x="1110234" y="128015"/>
                </a:lnTo>
                <a:close/>
              </a:path>
              <a:path w="2729229" h="363220">
                <a:moveTo>
                  <a:pt x="1309116" y="151637"/>
                </a:moveTo>
                <a:lnTo>
                  <a:pt x="1194816" y="137922"/>
                </a:lnTo>
                <a:lnTo>
                  <a:pt x="1191768" y="166877"/>
                </a:lnTo>
                <a:lnTo>
                  <a:pt x="1305306" y="179831"/>
                </a:lnTo>
                <a:lnTo>
                  <a:pt x="1309116" y="151637"/>
                </a:lnTo>
                <a:close/>
              </a:path>
              <a:path w="2729229" h="363220">
                <a:moveTo>
                  <a:pt x="1507236" y="174498"/>
                </a:moveTo>
                <a:lnTo>
                  <a:pt x="1393698" y="161543"/>
                </a:lnTo>
                <a:lnTo>
                  <a:pt x="1390650" y="189737"/>
                </a:lnTo>
                <a:lnTo>
                  <a:pt x="1504188" y="202691"/>
                </a:lnTo>
                <a:lnTo>
                  <a:pt x="1507236" y="174498"/>
                </a:lnTo>
                <a:close/>
              </a:path>
              <a:path w="2729229" h="363220">
                <a:moveTo>
                  <a:pt x="1706118" y="197358"/>
                </a:moveTo>
                <a:lnTo>
                  <a:pt x="1592580" y="184403"/>
                </a:lnTo>
                <a:lnTo>
                  <a:pt x="1589532" y="212598"/>
                </a:lnTo>
                <a:lnTo>
                  <a:pt x="1703070" y="225551"/>
                </a:lnTo>
                <a:lnTo>
                  <a:pt x="1706118" y="197358"/>
                </a:lnTo>
                <a:close/>
              </a:path>
              <a:path w="2729229" h="363220">
                <a:moveTo>
                  <a:pt x="1905000" y="220217"/>
                </a:moveTo>
                <a:lnTo>
                  <a:pt x="1791462" y="207263"/>
                </a:lnTo>
                <a:lnTo>
                  <a:pt x="1787652" y="235458"/>
                </a:lnTo>
                <a:lnTo>
                  <a:pt x="1901190" y="249174"/>
                </a:lnTo>
                <a:lnTo>
                  <a:pt x="1905000" y="220217"/>
                </a:lnTo>
                <a:close/>
              </a:path>
              <a:path w="2729229" h="363220">
                <a:moveTo>
                  <a:pt x="2103882" y="243077"/>
                </a:moveTo>
                <a:lnTo>
                  <a:pt x="1990344" y="230124"/>
                </a:lnTo>
                <a:lnTo>
                  <a:pt x="1986534" y="258317"/>
                </a:lnTo>
                <a:lnTo>
                  <a:pt x="2100072" y="272034"/>
                </a:lnTo>
                <a:lnTo>
                  <a:pt x="2103882" y="243077"/>
                </a:lnTo>
                <a:close/>
              </a:path>
              <a:path w="2729229" h="363220">
                <a:moveTo>
                  <a:pt x="2302002" y="266700"/>
                </a:moveTo>
                <a:lnTo>
                  <a:pt x="2188464" y="252984"/>
                </a:lnTo>
                <a:lnTo>
                  <a:pt x="2185416" y="281939"/>
                </a:lnTo>
                <a:lnTo>
                  <a:pt x="2298954" y="294893"/>
                </a:lnTo>
                <a:lnTo>
                  <a:pt x="2302002" y="266700"/>
                </a:lnTo>
                <a:close/>
              </a:path>
              <a:path w="2729229" h="363220">
                <a:moveTo>
                  <a:pt x="2500884" y="289560"/>
                </a:moveTo>
                <a:lnTo>
                  <a:pt x="2387346" y="276605"/>
                </a:lnTo>
                <a:lnTo>
                  <a:pt x="2384298" y="304800"/>
                </a:lnTo>
                <a:lnTo>
                  <a:pt x="2497836" y="317753"/>
                </a:lnTo>
                <a:lnTo>
                  <a:pt x="2500884" y="289560"/>
                </a:lnTo>
                <a:close/>
              </a:path>
              <a:path w="2729229" h="363220">
                <a:moveTo>
                  <a:pt x="2671572" y="323850"/>
                </a:moveTo>
                <a:lnTo>
                  <a:pt x="2663762" y="308230"/>
                </a:lnTo>
                <a:lnTo>
                  <a:pt x="2586228" y="299465"/>
                </a:lnTo>
                <a:lnTo>
                  <a:pt x="2582418" y="327660"/>
                </a:lnTo>
                <a:lnTo>
                  <a:pt x="2660881" y="336529"/>
                </a:lnTo>
                <a:lnTo>
                  <a:pt x="2671572" y="323850"/>
                </a:lnTo>
                <a:close/>
              </a:path>
              <a:path w="2729229" h="363220">
                <a:moveTo>
                  <a:pt x="2673858" y="349938"/>
                </a:moveTo>
                <a:lnTo>
                  <a:pt x="2673858" y="309372"/>
                </a:lnTo>
                <a:lnTo>
                  <a:pt x="2670048" y="337565"/>
                </a:lnTo>
                <a:lnTo>
                  <a:pt x="2660881" y="336529"/>
                </a:lnTo>
                <a:lnTo>
                  <a:pt x="2638806" y="362712"/>
                </a:lnTo>
                <a:lnTo>
                  <a:pt x="2673858" y="349938"/>
                </a:lnTo>
                <a:close/>
              </a:path>
              <a:path w="2729229" h="363220">
                <a:moveTo>
                  <a:pt x="2728722" y="329946"/>
                </a:moveTo>
                <a:lnTo>
                  <a:pt x="2648712" y="278129"/>
                </a:lnTo>
                <a:lnTo>
                  <a:pt x="2663762" y="308230"/>
                </a:lnTo>
                <a:lnTo>
                  <a:pt x="2673858" y="309372"/>
                </a:lnTo>
                <a:lnTo>
                  <a:pt x="2673858" y="349938"/>
                </a:lnTo>
                <a:lnTo>
                  <a:pt x="2728722" y="329946"/>
                </a:lnTo>
                <a:close/>
              </a:path>
              <a:path w="2729229" h="363220">
                <a:moveTo>
                  <a:pt x="2671572" y="326288"/>
                </a:moveTo>
                <a:lnTo>
                  <a:pt x="2671572" y="323850"/>
                </a:lnTo>
                <a:lnTo>
                  <a:pt x="2660881" y="336529"/>
                </a:lnTo>
                <a:lnTo>
                  <a:pt x="2670048" y="337565"/>
                </a:lnTo>
                <a:lnTo>
                  <a:pt x="2671572" y="326288"/>
                </a:lnTo>
                <a:close/>
              </a:path>
              <a:path w="2729229" h="363220">
                <a:moveTo>
                  <a:pt x="2673858" y="309372"/>
                </a:moveTo>
                <a:lnTo>
                  <a:pt x="2663762" y="308230"/>
                </a:lnTo>
                <a:lnTo>
                  <a:pt x="2671572" y="323850"/>
                </a:lnTo>
                <a:lnTo>
                  <a:pt x="2671572" y="326288"/>
                </a:lnTo>
                <a:lnTo>
                  <a:pt x="2673858" y="309372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8467" y="4742210"/>
            <a:ext cx="1590040" cy="488950"/>
          </a:xfrm>
          <a:custGeom>
            <a:avLst/>
            <a:gdLst/>
            <a:ahLst/>
            <a:cxnLst/>
            <a:rect l="l" t="t" r="r" b="b"/>
            <a:pathLst>
              <a:path w="1590040" h="488950">
                <a:moveTo>
                  <a:pt x="117348" y="32004"/>
                </a:moveTo>
                <a:lnTo>
                  <a:pt x="7620" y="0"/>
                </a:lnTo>
                <a:lnTo>
                  <a:pt x="0" y="27432"/>
                </a:lnTo>
                <a:lnTo>
                  <a:pt x="109728" y="59436"/>
                </a:lnTo>
                <a:lnTo>
                  <a:pt x="117348" y="32004"/>
                </a:lnTo>
                <a:close/>
              </a:path>
              <a:path w="1590040" h="488950">
                <a:moveTo>
                  <a:pt x="309372" y="87629"/>
                </a:moveTo>
                <a:lnTo>
                  <a:pt x="199644" y="55625"/>
                </a:lnTo>
                <a:lnTo>
                  <a:pt x="192024" y="83057"/>
                </a:lnTo>
                <a:lnTo>
                  <a:pt x="301752" y="115061"/>
                </a:lnTo>
                <a:lnTo>
                  <a:pt x="309372" y="87629"/>
                </a:lnTo>
                <a:close/>
              </a:path>
              <a:path w="1590040" h="488950">
                <a:moveTo>
                  <a:pt x="501396" y="142493"/>
                </a:moveTo>
                <a:lnTo>
                  <a:pt x="391668" y="111251"/>
                </a:lnTo>
                <a:lnTo>
                  <a:pt x="384048" y="138683"/>
                </a:lnTo>
                <a:lnTo>
                  <a:pt x="493776" y="169925"/>
                </a:lnTo>
                <a:lnTo>
                  <a:pt x="501396" y="142493"/>
                </a:lnTo>
                <a:close/>
              </a:path>
              <a:path w="1590040" h="488950">
                <a:moveTo>
                  <a:pt x="694182" y="198119"/>
                </a:moveTo>
                <a:lnTo>
                  <a:pt x="584454" y="166877"/>
                </a:lnTo>
                <a:lnTo>
                  <a:pt x="576072" y="194309"/>
                </a:lnTo>
                <a:lnTo>
                  <a:pt x="685800" y="225551"/>
                </a:lnTo>
                <a:lnTo>
                  <a:pt x="694182" y="198119"/>
                </a:lnTo>
                <a:close/>
              </a:path>
              <a:path w="1590040" h="488950">
                <a:moveTo>
                  <a:pt x="886206" y="253745"/>
                </a:moveTo>
                <a:lnTo>
                  <a:pt x="776478" y="221741"/>
                </a:lnTo>
                <a:lnTo>
                  <a:pt x="768096" y="249173"/>
                </a:lnTo>
                <a:lnTo>
                  <a:pt x="878586" y="281177"/>
                </a:lnTo>
                <a:lnTo>
                  <a:pt x="886206" y="253745"/>
                </a:lnTo>
                <a:close/>
              </a:path>
              <a:path w="1590040" h="488950">
                <a:moveTo>
                  <a:pt x="1078230" y="308609"/>
                </a:moveTo>
                <a:lnTo>
                  <a:pt x="968502" y="277367"/>
                </a:lnTo>
                <a:lnTo>
                  <a:pt x="960882" y="304799"/>
                </a:lnTo>
                <a:lnTo>
                  <a:pt x="1070610" y="336803"/>
                </a:lnTo>
                <a:lnTo>
                  <a:pt x="1078230" y="308609"/>
                </a:lnTo>
                <a:close/>
              </a:path>
              <a:path w="1590040" h="488950">
                <a:moveTo>
                  <a:pt x="1270254" y="364235"/>
                </a:moveTo>
                <a:lnTo>
                  <a:pt x="1160526" y="332993"/>
                </a:lnTo>
                <a:lnTo>
                  <a:pt x="1152906" y="360425"/>
                </a:lnTo>
                <a:lnTo>
                  <a:pt x="1262634" y="391667"/>
                </a:lnTo>
                <a:lnTo>
                  <a:pt x="1270254" y="364235"/>
                </a:lnTo>
                <a:close/>
              </a:path>
              <a:path w="1590040" h="488950">
                <a:moveTo>
                  <a:pt x="1463039" y="419861"/>
                </a:moveTo>
                <a:lnTo>
                  <a:pt x="1353312" y="387857"/>
                </a:lnTo>
                <a:lnTo>
                  <a:pt x="1344930" y="415289"/>
                </a:lnTo>
                <a:lnTo>
                  <a:pt x="1454658" y="447293"/>
                </a:lnTo>
                <a:lnTo>
                  <a:pt x="1463039" y="419861"/>
                </a:lnTo>
                <a:close/>
              </a:path>
              <a:path w="1590040" h="488950">
                <a:moveTo>
                  <a:pt x="1534667" y="481092"/>
                </a:moveTo>
                <a:lnTo>
                  <a:pt x="1534667" y="455675"/>
                </a:lnTo>
                <a:lnTo>
                  <a:pt x="1495043" y="488441"/>
                </a:lnTo>
                <a:lnTo>
                  <a:pt x="1534667" y="481092"/>
                </a:lnTo>
                <a:close/>
              </a:path>
              <a:path w="1590040" h="488950">
                <a:moveTo>
                  <a:pt x="1589532" y="470915"/>
                </a:moveTo>
                <a:lnTo>
                  <a:pt x="1518665" y="406145"/>
                </a:lnTo>
                <a:lnTo>
                  <a:pt x="1534667" y="455675"/>
                </a:lnTo>
                <a:lnTo>
                  <a:pt x="1534667" y="481092"/>
                </a:lnTo>
                <a:lnTo>
                  <a:pt x="1589532" y="470915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0501" y="4406506"/>
            <a:ext cx="1696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1040" y="5045144"/>
            <a:ext cx="200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8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3427" y="5083244"/>
            <a:ext cx="2400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49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5821" y="5578543"/>
            <a:ext cx="259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5379" y="5844120"/>
            <a:ext cx="9855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008A87"/>
                </a:solidFill>
                <a:latin typeface="Symbol"/>
                <a:cs typeface="Symbol"/>
              </a:rPr>
              <a:t>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1320" y="2957676"/>
            <a:ext cx="232600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2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0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5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) + 2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8827" y="2963360"/>
            <a:ext cx="2810510" cy="12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900"/>
              </a:lnSpc>
            </a:pPr>
            <a:r>
              <a:rPr sz="2800" spc="-5" dirty="0">
                <a:latin typeface="Times New Roman"/>
                <a:cs typeface="Times New Roman"/>
              </a:rPr>
              <a:t>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 (monotonicity) 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0624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Flow Augmentations (cont’d)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93AF-147A-4E62-964B-B5B872A23CA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66348" y="1065375"/>
            <a:ext cx="7712709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edg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89500"/>
              </a:lnSpc>
              <a:spcBef>
                <a:spcPts val="185"/>
              </a:spcBef>
              <a:tabLst>
                <a:tab pos="2547620" algn="l"/>
                <a:tab pos="4690110" algn="l"/>
                <a:tab pos="5716905" algn="l"/>
              </a:tabLst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mus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wait unti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befor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critica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functio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when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50721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49959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49959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45768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45006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2500" y="45006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5915" y="4587943"/>
            <a:ext cx="2800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80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8700" y="55674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7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7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2500" y="54912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0" y="54912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200" y="50340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49578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0" y="49578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5097" y="5010434"/>
            <a:ext cx="86360" cy="481330"/>
          </a:xfrm>
          <a:custGeom>
            <a:avLst/>
            <a:gdLst/>
            <a:ahLst/>
            <a:cxnLst/>
            <a:rect l="l" t="t" r="r" b="b"/>
            <a:pathLst>
              <a:path w="86360" h="481329">
                <a:moveTo>
                  <a:pt x="42672" y="423672"/>
                </a:moveTo>
                <a:lnTo>
                  <a:pt x="0" y="394716"/>
                </a:lnTo>
                <a:lnTo>
                  <a:pt x="28955" y="453145"/>
                </a:lnTo>
                <a:lnTo>
                  <a:pt x="28955" y="423672"/>
                </a:lnTo>
                <a:lnTo>
                  <a:pt x="42672" y="423672"/>
                </a:lnTo>
                <a:close/>
              </a:path>
              <a:path w="86360" h="481329">
                <a:moveTo>
                  <a:pt x="57150" y="414020"/>
                </a:moveTo>
                <a:lnTo>
                  <a:pt x="57149" y="0"/>
                </a:lnTo>
                <a:lnTo>
                  <a:pt x="28955" y="0"/>
                </a:lnTo>
                <a:lnTo>
                  <a:pt x="28955" y="414364"/>
                </a:lnTo>
                <a:lnTo>
                  <a:pt x="42672" y="423672"/>
                </a:lnTo>
                <a:lnTo>
                  <a:pt x="57150" y="414020"/>
                </a:lnTo>
                <a:close/>
              </a:path>
              <a:path w="86360" h="481329">
                <a:moveTo>
                  <a:pt x="57150" y="452120"/>
                </a:moveTo>
                <a:lnTo>
                  <a:pt x="57150" y="423672"/>
                </a:lnTo>
                <a:lnTo>
                  <a:pt x="28955" y="423672"/>
                </a:lnTo>
                <a:lnTo>
                  <a:pt x="28955" y="453145"/>
                </a:lnTo>
                <a:lnTo>
                  <a:pt x="42672" y="480822"/>
                </a:lnTo>
                <a:lnTo>
                  <a:pt x="57150" y="452120"/>
                </a:lnTo>
                <a:close/>
              </a:path>
              <a:path w="86360" h="481329">
                <a:moveTo>
                  <a:pt x="86105" y="394716"/>
                </a:moveTo>
                <a:lnTo>
                  <a:pt x="42672" y="423672"/>
                </a:lnTo>
                <a:lnTo>
                  <a:pt x="57150" y="423672"/>
                </a:lnTo>
                <a:lnTo>
                  <a:pt x="57150" y="452120"/>
                </a:lnTo>
                <a:lnTo>
                  <a:pt x="86105" y="39471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57853" y="4396319"/>
            <a:ext cx="100330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1040" y="5045143"/>
            <a:ext cx="200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8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3427" y="5083243"/>
            <a:ext cx="2400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49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8829" y="5578542"/>
            <a:ext cx="259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5379" y="5844119"/>
            <a:ext cx="9855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008A87"/>
                </a:solidFill>
                <a:latin typeface="Symbol"/>
                <a:cs typeface="Symbol"/>
              </a:rPr>
              <a:t>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501" y="4406505"/>
            <a:ext cx="1696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1320" y="2957675"/>
            <a:ext cx="232600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2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0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5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) + 2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8827" y="2963359"/>
            <a:ext cx="2810510" cy="12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900"/>
              </a:lnSpc>
            </a:pPr>
            <a:r>
              <a:rPr sz="2800" spc="-5" dirty="0">
                <a:latin typeface="Times New Roman"/>
                <a:cs typeface="Times New Roman"/>
              </a:rPr>
              <a:t>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 (monotonicity) 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950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Flow Augmentations (cont’d)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4C8-A462-48F7-A972-EAEB604D7D70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66348" y="1065375"/>
            <a:ext cx="7712709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edg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89500"/>
              </a:lnSpc>
              <a:spcBef>
                <a:spcPts val="185"/>
              </a:spcBef>
              <a:tabLst>
                <a:tab pos="2547620" algn="l"/>
                <a:tab pos="4690110" algn="l"/>
                <a:tab pos="5716905" algn="l"/>
              </a:tabLst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mus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wait unti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befor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critica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functio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when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augmentin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50721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49959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49959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5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45768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45006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2500" y="45006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5915" y="4587943"/>
            <a:ext cx="2800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80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8700" y="55674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7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7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2500" y="54912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8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0" y="54912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8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8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200" y="50340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49578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509777" y="254508"/>
                </a:moveTo>
                <a:lnTo>
                  <a:pt x="506436" y="213311"/>
                </a:lnTo>
                <a:lnTo>
                  <a:pt x="496763" y="174199"/>
                </a:lnTo>
                <a:lnTo>
                  <a:pt x="481283" y="137702"/>
                </a:lnTo>
                <a:lnTo>
                  <a:pt x="460522" y="104351"/>
                </a:lnTo>
                <a:lnTo>
                  <a:pt x="435006" y="74675"/>
                </a:lnTo>
                <a:lnTo>
                  <a:pt x="405262" y="49206"/>
                </a:lnTo>
                <a:lnTo>
                  <a:pt x="371814" y="28474"/>
                </a:lnTo>
                <a:lnTo>
                  <a:pt x="335188" y="13008"/>
                </a:lnTo>
                <a:lnTo>
                  <a:pt x="295911" y="3340"/>
                </a:lnTo>
                <a:lnTo>
                  <a:pt x="254507" y="0"/>
                </a:lnTo>
                <a:lnTo>
                  <a:pt x="233682" y="846"/>
                </a:lnTo>
                <a:lnTo>
                  <a:pt x="193461" y="7416"/>
                </a:lnTo>
                <a:lnTo>
                  <a:pt x="155590" y="20050"/>
                </a:lnTo>
                <a:lnTo>
                  <a:pt x="120600" y="38215"/>
                </a:lnTo>
                <a:lnTo>
                  <a:pt x="89021" y="61382"/>
                </a:lnTo>
                <a:lnTo>
                  <a:pt x="61382" y="89021"/>
                </a:lnTo>
                <a:lnTo>
                  <a:pt x="38215" y="120600"/>
                </a:lnTo>
                <a:lnTo>
                  <a:pt x="20050" y="155590"/>
                </a:lnTo>
                <a:lnTo>
                  <a:pt x="7416" y="193461"/>
                </a:lnTo>
                <a:lnTo>
                  <a:pt x="846" y="233682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0" y="4957856"/>
            <a:ext cx="509905" cy="509905"/>
          </a:xfrm>
          <a:custGeom>
            <a:avLst/>
            <a:gdLst/>
            <a:ahLst/>
            <a:cxnLst/>
            <a:rect l="l" t="t" r="r" b="b"/>
            <a:pathLst>
              <a:path w="509904" h="509904">
                <a:moveTo>
                  <a:pt x="254507" y="0"/>
                </a:moveTo>
                <a:lnTo>
                  <a:pt x="213311" y="3340"/>
                </a:lnTo>
                <a:lnTo>
                  <a:pt x="174199" y="13008"/>
                </a:lnTo>
                <a:lnTo>
                  <a:pt x="137702" y="28474"/>
                </a:lnTo>
                <a:lnTo>
                  <a:pt x="104351" y="49206"/>
                </a:lnTo>
                <a:lnTo>
                  <a:pt x="74675" y="74675"/>
                </a:lnTo>
                <a:lnTo>
                  <a:pt x="49206" y="104351"/>
                </a:lnTo>
                <a:lnTo>
                  <a:pt x="28474" y="137702"/>
                </a:lnTo>
                <a:lnTo>
                  <a:pt x="13008" y="174199"/>
                </a:lnTo>
                <a:lnTo>
                  <a:pt x="3340" y="213311"/>
                </a:lnTo>
                <a:lnTo>
                  <a:pt x="0" y="254508"/>
                </a:lnTo>
                <a:lnTo>
                  <a:pt x="846" y="275442"/>
                </a:lnTo>
                <a:lnTo>
                  <a:pt x="7416" y="315848"/>
                </a:lnTo>
                <a:lnTo>
                  <a:pt x="20050" y="353865"/>
                </a:lnTo>
                <a:lnTo>
                  <a:pt x="38215" y="388968"/>
                </a:lnTo>
                <a:lnTo>
                  <a:pt x="61382" y="420630"/>
                </a:lnTo>
                <a:lnTo>
                  <a:pt x="89021" y="448326"/>
                </a:lnTo>
                <a:lnTo>
                  <a:pt x="120600" y="471529"/>
                </a:lnTo>
                <a:lnTo>
                  <a:pt x="155590" y="489715"/>
                </a:lnTo>
                <a:lnTo>
                  <a:pt x="193461" y="502358"/>
                </a:lnTo>
                <a:lnTo>
                  <a:pt x="233682" y="508931"/>
                </a:lnTo>
                <a:lnTo>
                  <a:pt x="254507" y="509777"/>
                </a:lnTo>
                <a:lnTo>
                  <a:pt x="275442" y="508931"/>
                </a:lnTo>
                <a:lnTo>
                  <a:pt x="315848" y="502358"/>
                </a:lnTo>
                <a:lnTo>
                  <a:pt x="353865" y="489715"/>
                </a:lnTo>
                <a:lnTo>
                  <a:pt x="388968" y="471529"/>
                </a:lnTo>
                <a:lnTo>
                  <a:pt x="420630" y="448326"/>
                </a:lnTo>
                <a:lnTo>
                  <a:pt x="448326" y="420630"/>
                </a:lnTo>
                <a:lnTo>
                  <a:pt x="471529" y="388968"/>
                </a:lnTo>
                <a:lnTo>
                  <a:pt x="489715" y="353865"/>
                </a:lnTo>
                <a:lnTo>
                  <a:pt x="502358" y="315848"/>
                </a:lnTo>
                <a:lnTo>
                  <a:pt x="508931" y="275442"/>
                </a:lnTo>
                <a:lnTo>
                  <a:pt x="509777" y="254508"/>
                </a:lnTo>
                <a:lnTo>
                  <a:pt x="508931" y="233682"/>
                </a:lnTo>
                <a:lnTo>
                  <a:pt x="502358" y="193461"/>
                </a:lnTo>
                <a:lnTo>
                  <a:pt x="489715" y="155590"/>
                </a:lnTo>
                <a:lnTo>
                  <a:pt x="471529" y="120600"/>
                </a:lnTo>
                <a:lnTo>
                  <a:pt x="448326" y="89021"/>
                </a:lnTo>
                <a:lnTo>
                  <a:pt x="420630" y="61382"/>
                </a:lnTo>
                <a:lnTo>
                  <a:pt x="388968" y="38215"/>
                </a:lnTo>
                <a:lnTo>
                  <a:pt x="353865" y="20050"/>
                </a:lnTo>
                <a:lnTo>
                  <a:pt x="315848" y="7416"/>
                </a:lnTo>
                <a:lnTo>
                  <a:pt x="275442" y="846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57853" y="4396319"/>
            <a:ext cx="100330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32426" y="5010434"/>
            <a:ext cx="171450" cy="481330"/>
          </a:xfrm>
          <a:custGeom>
            <a:avLst/>
            <a:gdLst/>
            <a:ahLst/>
            <a:cxnLst/>
            <a:rect l="l" t="t" r="r" b="b"/>
            <a:pathLst>
              <a:path w="171450" h="481329">
                <a:moveTo>
                  <a:pt x="85344" y="366522"/>
                </a:moveTo>
                <a:lnTo>
                  <a:pt x="0" y="309372"/>
                </a:lnTo>
                <a:lnTo>
                  <a:pt x="57150" y="424182"/>
                </a:lnTo>
                <a:lnTo>
                  <a:pt x="57150" y="366522"/>
                </a:lnTo>
                <a:lnTo>
                  <a:pt x="85344" y="366522"/>
                </a:lnTo>
                <a:close/>
              </a:path>
              <a:path w="171450" h="481329">
                <a:moveTo>
                  <a:pt x="114300" y="347303"/>
                </a:moveTo>
                <a:lnTo>
                  <a:pt x="114299" y="0"/>
                </a:lnTo>
                <a:lnTo>
                  <a:pt x="57149" y="0"/>
                </a:lnTo>
                <a:lnTo>
                  <a:pt x="57150" y="347642"/>
                </a:lnTo>
                <a:lnTo>
                  <a:pt x="85344" y="366522"/>
                </a:lnTo>
                <a:lnTo>
                  <a:pt x="114300" y="347303"/>
                </a:lnTo>
                <a:close/>
              </a:path>
              <a:path w="171450" h="481329">
                <a:moveTo>
                  <a:pt x="114300" y="423166"/>
                </a:moveTo>
                <a:lnTo>
                  <a:pt x="114300" y="366522"/>
                </a:lnTo>
                <a:lnTo>
                  <a:pt x="57150" y="366522"/>
                </a:lnTo>
                <a:lnTo>
                  <a:pt x="57150" y="424182"/>
                </a:lnTo>
                <a:lnTo>
                  <a:pt x="85344" y="480822"/>
                </a:lnTo>
                <a:lnTo>
                  <a:pt x="114300" y="423166"/>
                </a:lnTo>
                <a:close/>
              </a:path>
              <a:path w="171450" h="481329">
                <a:moveTo>
                  <a:pt x="171450" y="309372"/>
                </a:moveTo>
                <a:lnTo>
                  <a:pt x="85344" y="366522"/>
                </a:lnTo>
                <a:lnTo>
                  <a:pt x="114300" y="366522"/>
                </a:lnTo>
                <a:lnTo>
                  <a:pt x="114300" y="423166"/>
                </a:lnTo>
                <a:lnTo>
                  <a:pt x="171450" y="309372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6929" y="4730017"/>
            <a:ext cx="2655570" cy="535940"/>
          </a:xfrm>
          <a:custGeom>
            <a:avLst/>
            <a:gdLst/>
            <a:ahLst/>
            <a:cxnLst/>
            <a:rect l="l" t="t" r="r" b="b"/>
            <a:pathLst>
              <a:path w="2655570" h="535939">
                <a:moveTo>
                  <a:pt x="118109" y="514350"/>
                </a:moveTo>
                <a:lnTo>
                  <a:pt x="112775" y="486155"/>
                </a:lnTo>
                <a:lnTo>
                  <a:pt x="0" y="507491"/>
                </a:lnTo>
                <a:lnTo>
                  <a:pt x="5333" y="535686"/>
                </a:lnTo>
                <a:lnTo>
                  <a:pt x="118109" y="514350"/>
                </a:lnTo>
                <a:close/>
              </a:path>
              <a:path w="2655570" h="535939">
                <a:moveTo>
                  <a:pt x="314706" y="477774"/>
                </a:moveTo>
                <a:lnTo>
                  <a:pt x="309371" y="449579"/>
                </a:lnTo>
                <a:lnTo>
                  <a:pt x="196595" y="470915"/>
                </a:lnTo>
                <a:lnTo>
                  <a:pt x="201930" y="499110"/>
                </a:lnTo>
                <a:lnTo>
                  <a:pt x="314706" y="477774"/>
                </a:lnTo>
                <a:close/>
              </a:path>
              <a:path w="2655570" h="535939">
                <a:moveTo>
                  <a:pt x="511301" y="441198"/>
                </a:moveTo>
                <a:lnTo>
                  <a:pt x="505968" y="413003"/>
                </a:lnTo>
                <a:lnTo>
                  <a:pt x="393192" y="434339"/>
                </a:lnTo>
                <a:lnTo>
                  <a:pt x="398525" y="461772"/>
                </a:lnTo>
                <a:lnTo>
                  <a:pt x="511301" y="441198"/>
                </a:lnTo>
                <a:close/>
              </a:path>
              <a:path w="2655570" h="535939">
                <a:moveTo>
                  <a:pt x="707897" y="404622"/>
                </a:moveTo>
                <a:lnTo>
                  <a:pt x="702563" y="376427"/>
                </a:lnTo>
                <a:lnTo>
                  <a:pt x="589788" y="397001"/>
                </a:lnTo>
                <a:lnTo>
                  <a:pt x="595121" y="425196"/>
                </a:lnTo>
                <a:lnTo>
                  <a:pt x="707897" y="404622"/>
                </a:lnTo>
                <a:close/>
              </a:path>
              <a:path w="2655570" h="535939">
                <a:moveTo>
                  <a:pt x="904493" y="368046"/>
                </a:moveTo>
                <a:lnTo>
                  <a:pt x="899159" y="339851"/>
                </a:lnTo>
                <a:lnTo>
                  <a:pt x="786383" y="360425"/>
                </a:lnTo>
                <a:lnTo>
                  <a:pt x="791717" y="388620"/>
                </a:lnTo>
                <a:lnTo>
                  <a:pt x="904493" y="368046"/>
                </a:lnTo>
                <a:close/>
              </a:path>
              <a:path w="2655570" h="535939">
                <a:moveTo>
                  <a:pt x="1101089" y="330708"/>
                </a:moveTo>
                <a:lnTo>
                  <a:pt x="1095755" y="303275"/>
                </a:lnTo>
                <a:lnTo>
                  <a:pt x="982979" y="323850"/>
                </a:lnTo>
                <a:lnTo>
                  <a:pt x="988313" y="352043"/>
                </a:lnTo>
                <a:lnTo>
                  <a:pt x="1101089" y="330708"/>
                </a:lnTo>
                <a:close/>
              </a:path>
              <a:path w="2655570" h="535939">
                <a:moveTo>
                  <a:pt x="1297685" y="294132"/>
                </a:moveTo>
                <a:lnTo>
                  <a:pt x="1292352" y="265938"/>
                </a:lnTo>
                <a:lnTo>
                  <a:pt x="1180337" y="287274"/>
                </a:lnTo>
                <a:lnTo>
                  <a:pt x="1184909" y="315467"/>
                </a:lnTo>
                <a:lnTo>
                  <a:pt x="1297685" y="294132"/>
                </a:lnTo>
                <a:close/>
              </a:path>
              <a:path w="2655570" h="535939">
                <a:moveTo>
                  <a:pt x="1494281" y="257555"/>
                </a:moveTo>
                <a:lnTo>
                  <a:pt x="1488947" y="229362"/>
                </a:lnTo>
                <a:lnTo>
                  <a:pt x="1376933" y="250698"/>
                </a:lnTo>
                <a:lnTo>
                  <a:pt x="1381505" y="278891"/>
                </a:lnTo>
                <a:lnTo>
                  <a:pt x="1494281" y="257555"/>
                </a:lnTo>
                <a:close/>
              </a:path>
              <a:path w="2655570" h="535939">
                <a:moveTo>
                  <a:pt x="1690877" y="220979"/>
                </a:moveTo>
                <a:lnTo>
                  <a:pt x="1685543" y="192786"/>
                </a:lnTo>
                <a:lnTo>
                  <a:pt x="1573529" y="214122"/>
                </a:lnTo>
                <a:lnTo>
                  <a:pt x="1578102" y="241553"/>
                </a:lnTo>
                <a:lnTo>
                  <a:pt x="1690877" y="220979"/>
                </a:lnTo>
                <a:close/>
              </a:path>
              <a:path w="2655570" h="535939">
                <a:moveTo>
                  <a:pt x="1887473" y="184403"/>
                </a:moveTo>
                <a:lnTo>
                  <a:pt x="1882139" y="156210"/>
                </a:lnTo>
                <a:lnTo>
                  <a:pt x="1770125" y="176784"/>
                </a:lnTo>
                <a:lnTo>
                  <a:pt x="1775459" y="204977"/>
                </a:lnTo>
                <a:lnTo>
                  <a:pt x="1887473" y="184403"/>
                </a:lnTo>
                <a:close/>
              </a:path>
              <a:path w="2655570" h="535939">
                <a:moveTo>
                  <a:pt x="2084069" y="147065"/>
                </a:moveTo>
                <a:lnTo>
                  <a:pt x="2078735" y="119634"/>
                </a:lnTo>
                <a:lnTo>
                  <a:pt x="1966721" y="140208"/>
                </a:lnTo>
                <a:lnTo>
                  <a:pt x="1972055" y="168401"/>
                </a:lnTo>
                <a:lnTo>
                  <a:pt x="2084069" y="147065"/>
                </a:lnTo>
                <a:close/>
              </a:path>
              <a:path w="2655570" h="535939">
                <a:moveTo>
                  <a:pt x="2280666" y="110489"/>
                </a:moveTo>
                <a:lnTo>
                  <a:pt x="2275331" y="82296"/>
                </a:lnTo>
                <a:lnTo>
                  <a:pt x="2163317" y="103632"/>
                </a:lnTo>
                <a:lnTo>
                  <a:pt x="2168652" y="131825"/>
                </a:lnTo>
                <a:lnTo>
                  <a:pt x="2280666" y="110489"/>
                </a:lnTo>
                <a:close/>
              </a:path>
              <a:path w="2655570" h="535939">
                <a:moveTo>
                  <a:pt x="2477261" y="73913"/>
                </a:moveTo>
                <a:lnTo>
                  <a:pt x="2471928" y="45720"/>
                </a:lnTo>
                <a:lnTo>
                  <a:pt x="2359914" y="67055"/>
                </a:lnTo>
                <a:lnTo>
                  <a:pt x="2365247" y="95250"/>
                </a:lnTo>
                <a:lnTo>
                  <a:pt x="2477261" y="73913"/>
                </a:lnTo>
                <a:close/>
              </a:path>
              <a:path w="2655570" h="535939">
                <a:moveTo>
                  <a:pt x="2599181" y="36575"/>
                </a:moveTo>
                <a:lnTo>
                  <a:pt x="2587489" y="24634"/>
                </a:lnTo>
                <a:lnTo>
                  <a:pt x="2556509" y="30479"/>
                </a:lnTo>
                <a:lnTo>
                  <a:pt x="2561843" y="57912"/>
                </a:lnTo>
                <a:lnTo>
                  <a:pt x="2592411" y="52721"/>
                </a:lnTo>
                <a:lnTo>
                  <a:pt x="2599181" y="36575"/>
                </a:lnTo>
                <a:close/>
              </a:path>
              <a:path w="2655570" h="535939">
                <a:moveTo>
                  <a:pt x="2655569" y="25908"/>
                </a:moveTo>
                <a:lnTo>
                  <a:pt x="2563367" y="0"/>
                </a:lnTo>
                <a:lnTo>
                  <a:pt x="2587489" y="24634"/>
                </a:lnTo>
                <a:lnTo>
                  <a:pt x="2596895" y="22860"/>
                </a:lnTo>
                <a:lnTo>
                  <a:pt x="2602229" y="51053"/>
                </a:lnTo>
                <a:lnTo>
                  <a:pt x="2602229" y="66446"/>
                </a:lnTo>
                <a:lnTo>
                  <a:pt x="2655569" y="25908"/>
                </a:lnTo>
                <a:close/>
              </a:path>
              <a:path w="2655570" h="535939">
                <a:moveTo>
                  <a:pt x="2602229" y="66446"/>
                </a:moveTo>
                <a:lnTo>
                  <a:pt x="2602229" y="51053"/>
                </a:lnTo>
                <a:lnTo>
                  <a:pt x="2592411" y="52721"/>
                </a:lnTo>
                <a:lnTo>
                  <a:pt x="2579369" y="83820"/>
                </a:lnTo>
                <a:lnTo>
                  <a:pt x="2602229" y="66446"/>
                </a:lnTo>
                <a:close/>
              </a:path>
              <a:path w="2655570" h="535939">
                <a:moveTo>
                  <a:pt x="2602229" y="51053"/>
                </a:moveTo>
                <a:lnTo>
                  <a:pt x="2596895" y="22860"/>
                </a:lnTo>
                <a:lnTo>
                  <a:pt x="2587489" y="24634"/>
                </a:lnTo>
                <a:lnTo>
                  <a:pt x="2599181" y="36575"/>
                </a:lnTo>
                <a:lnTo>
                  <a:pt x="2599181" y="51571"/>
                </a:lnTo>
                <a:lnTo>
                  <a:pt x="2602229" y="51053"/>
                </a:lnTo>
                <a:close/>
              </a:path>
              <a:path w="2655570" h="535939">
                <a:moveTo>
                  <a:pt x="2599181" y="51571"/>
                </a:moveTo>
                <a:lnTo>
                  <a:pt x="2599181" y="36575"/>
                </a:lnTo>
                <a:lnTo>
                  <a:pt x="2592411" y="52721"/>
                </a:lnTo>
                <a:lnTo>
                  <a:pt x="2599181" y="51571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7705" y="5200171"/>
            <a:ext cx="1590675" cy="560070"/>
          </a:xfrm>
          <a:custGeom>
            <a:avLst/>
            <a:gdLst/>
            <a:ahLst/>
            <a:cxnLst/>
            <a:rect l="l" t="t" r="r" b="b"/>
            <a:pathLst>
              <a:path w="1590675" h="560070">
                <a:moveTo>
                  <a:pt x="117348" y="523494"/>
                </a:moveTo>
                <a:lnTo>
                  <a:pt x="108204" y="496824"/>
                </a:lnTo>
                <a:lnTo>
                  <a:pt x="0" y="533400"/>
                </a:lnTo>
                <a:lnTo>
                  <a:pt x="9144" y="560070"/>
                </a:lnTo>
                <a:lnTo>
                  <a:pt x="117348" y="523494"/>
                </a:lnTo>
                <a:close/>
              </a:path>
              <a:path w="1590675" h="560070">
                <a:moveTo>
                  <a:pt x="307086" y="460248"/>
                </a:moveTo>
                <a:lnTo>
                  <a:pt x="297942" y="432816"/>
                </a:lnTo>
                <a:lnTo>
                  <a:pt x="189738" y="469392"/>
                </a:lnTo>
                <a:lnTo>
                  <a:pt x="198882" y="496062"/>
                </a:lnTo>
                <a:lnTo>
                  <a:pt x="307086" y="460248"/>
                </a:lnTo>
                <a:close/>
              </a:path>
              <a:path w="1590675" h="560070">
                <a:moveTo>
                  <a:pt x="496062" y="396239"/>
                </a:moveTo>
                <a:lnTo>
                  <a:pt x="487680" y="368808"/>
                </a:lnTo>
                <a:lnTo>
                  <a:pt x="378714" y="405384"/>
                </a:lnTo>
                <a:lnTo>
                  <a:pt x="387858" y="432816"/>
                </a:lnTo>
                <a:lnTo>
                  <a:pt x="496062" y="396239"/>
                </a:lnTo>
                <a:close/>
              </a:path>
              <a:path w="1590675" h="560070">
                <a:moveTo>
                  <a:pt x="685800" y="332232"/>
                </a:moveTo>
                <a:lnTo>
                  <a:pt x="676656" y="305562"/>
                </a:lnTo>
                <a:lnTo>
                  <a:pt x="568452" y="342138"/>
                </a:lnTo>
                <a:lnTo>
                  <a:pt x="577596" y="368808"/>
                </a:lnTo>
                <a:lnTo>
                  <a:pt x="685800" y="332232"/>
                </a:lnTo>
                <a:close/>
              </a:path>
              <a:path w="1590675" h="560070">
                <a:moveTo>
                  <a:pt x="875538" y="268986"/>
                </a:moveTo>
                <a:lnTo>
                  <a:pt x="866393" y="241554"/>
                </a:lnTo>
                <a:lnTo>
                  <a:pt x="758190" y="278130"/>
                </a:lnTo>
                <a:lnTo>
                  <a:pt x="767334" y="304800"/>
                </a:lnTo>
                <a:lnTo>
                  <a:pt x="875538" y="268986"/>
                </a:lnTo>
                <a:close/>
              </a:path>
              <a:path w="1590675" h="560070">
                <a:moveTo>
                  <a:pt x="1065275" y="204978"/>
                </a:moveTo>
                <a:lnTo>
                  <a:pt x="1056132" y="177546"/>
                </a:lnTo>
                <a:lnTo>
                  <a:pt x="947927" y="214122"/>
                </a:lnTo>
                <a:lnTo>
                  <a:pt x="957071" y="241554"/>
                </a:lnTo>
                <a:lnTo>
                  <a:pt x="1065275" y="204978"/>
                </a:lnTo>
                <a:close/>
              </a:path>
              <a:path w="1590675" h="560070">
                <a:moveTo>
                  <a:pt x="1255014" y="140970"/>
                </a:moveTo>
                <a:lnTo>
                  <a:pt x="1245869" y="114300"/>
                </a:lnTo>
                <a:lnTo>
                  <a:pt x="1137665" y="150875"/>
                </a:lnTo>
                <a:lnTo>
                  <a:pt x="1146810" y="177546"/>
                </a:lnTo>
                <a:lnTo>
                  <a:pt x="1255014" y="140970"/>
                </a:lnTo>
                <a:close/>
              </a:path>
              <a:path w="1590675" h="560070">
                <a:moveTo>
                  <a:pt x="1443989" y="77724"/>
                </a:moveTo>
                <a:lnTo>
                  <a:pt x="1435608" y="50292"/>
                </a:lnTo>
                <a:lnTo>
                  <a:pt x="1326641" y="86868"/>
                </a:lnTo>
                <a:lnTo>
                  <a:pt x="1335786" y="113537"/>
                </a:lnTo>
                <a:lnTo>
                  <a:pt x="1443989" y="77724"/>
                </a:lnTo>
                <a:close/>
              </a:path>
              <a:path w="1590675" h="560070">
                <a:moveTo>
                  <a:pt x="1590293" y="12954"/>
                </a:moveTo>
                <a:lnTo>
                  <a:pt x="1495043" y="0"/>
                </a:lnTo>
                <a:lnTo>
                  <a:pt x="1522667" y="20973"/>
                </a:lnTo>
                <a:lnTo>
                  <a:pt x="1531619" y="18287"/>
                </a:lnTo>
                <a:lnTo>
                  <a:pt x="1536015" y="31107"/>
                </a:lnTo>
                <a:lnTo>
                  <a:pt x="1536191" y="31242"/>
                </a:lnTo>
                <a:lnTo>
                  <a:pt x="1536191" y="31622"/>
                </a:lnTo>
                <a:lnTo>
                  <a:pt x="1540764" y="44958"/>
                </a:lnTo>
                <a:lnTo>
                  <a:pt x="1540764" y="63040"/>
                </a:lnTo>
                <a:lnTo>
                  <a:pt x="1590293" y="12954"/>
                </a:lnTo>
                <a:close/>
              </a:path>
              <a:path w="1590675" h="560070">
                <a:moveTo>
                  <a:pt x="1536134" y="31454"/>
                </a:moveTo>
                <a:lnTo>
                  <a:pt x="1536015" y="31107"/>
                </a:lnTo>
                <a:lnTo>
                  <a:pt x="1522667" y="20973"/>
                </a:lnTo>
                <a:lnTo>
                  <a:pt x="1516379" y="22860"/>
                </a:lnTo>
                <a:lnTo>
                  <a:pt x="1525523" y="50292"/>
                </a:lnTo>
                <a:lnTo>
                  <a:pt x="1531574" y="48174"/>
                </a:lnTo>
                <a:lnTo>
                  <a:pt x="1536134" y="31454"/>
                </a:lnTo>
                <a:close/>
              </a:path>
              <a:path w="1590675" h="560070">
                <a:moveTo>
                  <a:pt x="1540764" y="63040"/>
                </a:moveTo>
                <a:lnTo>
                  <a:pt x="1540764" y="44958"/>
                </a:lnTo>
                <a:lnTo>
                  <a:pt x="1531574" y="48174"/>
                </a:lnTo>
                <a:lnTo>
                  <a:pt x="1522475" y="81534"/>
                </a:lnTo>
                <a:lnTo>
                  <a:pt x="1540764" y="63040"/>
                </a:lnTo>
                <a:close/>
              </a:path>
              <a:path w="1590675" h="560070">
                <a:moveTo>
                  <a:pt x="1536015" y="31107"/>
                </a:moveTo>
                <a:lnTo>
                  <a:pt x="1531619" y="18287"/>
                </a:lnTo>
                <a:lnTo>
                  <a:pt x="1522667" y="20973"/>
                </a:lnTo>
                <a:lnTo>
                  <a:pt x="1536015" y="31107"/>
                </a:lnTo>
                <a:close/>
              </a:path>
              <a:path w="1590675" h="560070">
                <a:moveTo>
                  <a:pt x="1540764" y="44958"/>
                </a:moveTo>
                <a:lnTo>
                  <a:pt x="1536134" y="31454"/>
                </a:lnTo>
                <a:lnTo>
                  <a:pt x="1531574" y="48174"/>
                </a:lnTo>
                <a:lnTo>
                  <a:pt x="1540764" y="44958"/>
                </a:lnTo>
                <a:close/>
              </a:path>
              <a:path w="1590675" h="560070">
                <a:moveTo>
                  <a:pt x="1536191" y="31622"/>
                </a:moveTo>
                <a:lnTo>
                  <a:pt x="1536191" y="31242"/>
                </a:lnTo>
                <a:lnTo>
                  <a:pt x="1536134" y="31454"/>
                </a:lnTo>
                <a:lnTo>
                  <a:pt x="1536191" y="31622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0501" y="4406505"/>
            <a:ext cx="1696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1040" y="5045143"/>
            <a:ext cx="200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8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3427" y="5083243"/>
            <a:ext cx="2400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49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5821" y="5578542"/>
            <a:ext cx="259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64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5379" y="5844119"/>
            <a:ext cx="9855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008A87"/>
                </a:solidFill>
                <a:latin typeface="Symbol"/>
                <a:cs typeface="Symbol"/>
              </a:rPr>
              <a:t>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1320" y="2957675"/>
            <a:ext cx="232600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2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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0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+ 1</a:t>
            </a:r>
            <a:endParaRPr sz="2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65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) + 2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8827" y="2963359"/>
            <a:ext cx="2810510" cy="12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900"/>
              </a:lnSpc>
            </a:pPr>
            <a:r>
              <a:rPr sz="2800" spc="-5" dirty="0">
                <a:latin typeface="Times New Roman"/>
                <a:cs typeface="Times New Roman"/>
              </a:rPr>
              <a:t>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 (monotonicity) (breadth-firs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path).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0346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Edmonds- Karp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Distances start out nonnegative, never decrease, and are at most |</a:t>
            </a:r>
            <a:r>
              <a:rPr lang="en-US" i="1" dirty="0"/>
              <a:t>V</a:t>
            </a:r>
            <a:r>
              <a:rPr lang="en-US" dirty="0"/>
              <a:t>| – 1 until the vertex becomes unreachable.</a:t>
            </a:r>
          </a:p>
          <a:p>
            <a:r>
              <a:rPr lang="en-US" dirty="0"/>
              <a:t>Thus,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occurs as a critical edge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times, because </a:t>
            </a:r>
            <a:r>
              <a:rPr lang="en-US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increases by at least 2 between occurrences. Since the residual graph contains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edges, the number of flow augmentations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 E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FF0000"/>
                </a:solidFill>
              </a:rPr>
              <a:t>Corollary.</a:t>
            </a:r>
            <a:r>
              <a:rPr lang="en-US" dirty="0"/>
              <a:t>	The Edmonds-Karp maximum-flow algorithm runs in O(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baseline="30000" dirty="0"/>
              <a:t>2</a:t>
            </a:r>
            <a:r>
              <a:rPr lang="en-US" dirty="0"/>
              <a:t>) time.</a:t>
            </a:r>
          </a:p>
          <a:p>
            <a:r>
              <a:rPr lang="en-US" i="1" dirty="0">
                <a:solidFill>
                  <a:srgbClr val="FF0000"/>
                </a:solidFill>
              </a:rPr>
              <a:t>Proof</a:t>
            </a:r>
            <a:r>
              <a:rPr lang="en-US" dirty="0"/>
              <a:t>. Breadth-first search runs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time, and all other bookkeeping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per augmentation.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8819-15DA-4C7F-A96A-81ECAF4FC605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8063992" y="54612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4754" y="54620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23300" y="350033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3300" y="350033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4448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to Date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CA17-993E-43D3-A278-F3D6D470EAC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3654" y="1425698"/>
            <a:ext cx="7973059" cy="4177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5080" indent="-225425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asymptotically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fastest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date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maximum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flow,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King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Rao,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Tarjan, runs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48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log</a:t>
            </a:r>
            <a:r>
              <a:rPr sz="315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150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15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i="1" spc="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238125" marR="36195" indent="-225425">
              <a:lnSpc>
                <a:spcPts val="3450"/>
              </a:lnSpc>
              <a:spcBef>
                <a:spcPts val="1145"/>
              </a:spcBef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function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15" dirty="0">
                <a:latin typeface="Times New Roman"/>
                <a:cs typeface="Times New Roman"/>
              </a:rPr>
              <a:t> weights,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fastest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maximum</a:t>
            </a:r>
            <a:r>
              <a:rPr sz="3200" spc="-15" dirty="0">
                <a:latin typeface="Times New Roman"/>
                <a:cs typeface="Times New Roman"/>
              </a:rPr>
              <a:t> flow,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Goldberg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Rao,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endParaRPr sz="3200">
              <a:latin typeface="Times New Roman"/>
              <a:cs typeface="Times New Roman"/>
            </a:endParaRPr>
          </a:p>
          <a:p>
            <a:pPr marL="238125" indent="330200">
              <a:lnSpc>
                <a:spcPts val="4075"/>
              </a:lnSpc>
            </a:pP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min</a:t>
            </a:r>
            <a:r>
              <a:rPr sz="3600" spc="-3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-22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2/</a:t>
            </a:r>
            <a:r>
              <a:rPr sz="3600" spc="-3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-22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1/2</a:t>
            </a:r>
            <a:r>
              <a:rPr sz="36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6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2)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00" spc="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238125" marR="182245">
              <a:lnSpc>
                <a:spcPts val="3520"/>
              </a:lnSpc>
              <a:spcBef>
                <a:spcPts val="195"/>
              </a:spcBef>
            </a:pPr>
            <a:r>
              <a:rPr sz="3200" spc="-20" dirty="0">
                <a:latin typeface="Times New Roman"/>
                <a:cs typeface="Times New Roman"/>
              </a:rPr>
              <a:t>where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capacity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15" dirty="0">
                <a:latin typeface="Times New Roman"/>
                <a:cs typeface="Times New Roman"/>
              </a:rPr>
              <a:t> 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14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Maximum-Flow Problem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AB0C-FC2A-4E13-A118-33D4635C44D5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28309" y="1366042"/>
            <a:ext cx="807085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45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Maximum-flow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problem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flow network</a:t>
            </a:r>
          </a:p>
          <a:p>
            <a:pPr marL="12700">
              <a:lnSpc>
                <a:spcPts val="3645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flow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maximum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value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43303" y="5490265"/>
            <a:ext cx="60534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value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flow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1" name="object 21"/>
          <p:cNvSpPr/>
          <p:nvPr/>
        </p:nvSpPr>
        <p:spPr>
          <a:xfrm>
            <a:off x="1560116" y="3480700"/>
            <a:ext cx="798180" cy="79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5276699" y="4381518"/>
            <a:ext cx="798180" cy="79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/>
          <p:cNvSpPr/>
          <p:nvPr/>
        </p:nvSpPr>
        <p:spPr>
          <a:xfrm>
            <a:off x="1539724" y="348070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/>
          <p:cNvSpPr/>
          <p:nvPr/>
        </p:nvSpPr>
        <p:spPr>
          <a:xfrm>
            <a:off x="1539724" y="348070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"/>
          <p:cNvSpPr txBox="1"/>
          <p:nvPr/>
        </p:nvSpPr>
        <p:spPr>
          <a:xfrm>
            <a:off x="1790498" y="3563884"/>
            <a:ext cx="18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8"/>
          <p:cNvSpPr/>
          <p:nvPr/>
        </p:nvSpPr>
        <p:spPr>
          <a:xfrm>
            <a:off x="3413738" y="2625066"/>
            <a:ext cx="798180" cy="794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9"/>
          <p:cNvSpPr/>
          <p:nvPr/>
        </p:nvSpPr>
        <p:spPr>
          <a:xfrm>
            <a:off x="3393924" y="2604388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/>
          <p:cNvSpPr/>
          <p:nvPr/>
        </p:nvSpPr>
        <p:spPr>
          <a:xfrm>
            <a:off x="3393924" y="2604388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"/>
          <p:cNvSpPr/>
          <p:nvPr/>
        </p:nvSpPr>
        <p:spPr>
          <a:xfrm>
            <a:off x="5267498" y="2625066"/>
            <a:ext cx="798163" cy="794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/>
          <p:cNvSpPr/>
          <p:nvPr/>
        </p:nvSpPr>
        <p:spPr>
          <a:xfrm>
            <a:off x="5248124" y="2604388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"/>
          <p:cNvSpPr/>
          <p:nvPr/>
        </p:nvSpPr>
        <p:spPr>
          <a:xfrm>
            <a:off x="5248124" y="2604388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4"/>
          <p:cNvSpPr/>
          <p:nvPr/>
        </p:nvSpPr>
        <p:spPr>
          <a:xfrm>
            <a:off x="7121241" y="3502064"/>
            <a:ext cx="798163" cy="794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5"/>
          <p:cNvSpPr/>
          <p:nvPr/>
        </p:nvSpPr>
        <p:spPr>
          <a:xfrm>
            <a:off x="7104698" y="3481386"/>
            <a:ext cx="315480" cy="2987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6"/>
          <p:cNvSpPr/>
          <p:nvPr/>
        </p:nvSpPr>
        <p:spPr>
          <a:xfrm>
            <a:off x="7337452" y="3910481"/>
            <a:ext cx="432269" cy="3481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7"/>
          <p:cNvSpPr/>
          <p:nvPr/>
        </p:nvSpPr>
        <p:spPr>
          <a:xfrm>
            <a:off x="7655624" y="3556189"/>
            <a:ext cx="114096" cy="174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8"/>
          <p:cNvSpPr/>
          <p:nvPr/>
        </p:nvSpPr>
        <p:spPr>
          <a:xfrm>
            <a:off x="7102337" y="348070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9"/>
          <p:cNvSpPr/>
          <p:nvPr/>
        </p:nvSpPr>
        <p:spPr>
          <a:xfrm>
            <a:off x="7102337" y="348070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4"/>
                </a:lnTo>
                <a:lnTo>
                  <a:pt x="471957" y="26696"/>
                </a:lnTo>
                <a:lnTo>
                  <a:pt x="511187" y="46381"/>
                </a:lnTo>
                <a:lnTo>
                  <a:pt x="547317" y="70784"/>
                </a:lnTo>
                <a:lnTo>
                  <a:pt x="579943" y="99501"/>
                </a:lnTo>
                <a:lnTo>
                  <a:pt x="608661" y="132127"/>
                </a:lnTo>
                <a:lnTo>
                  <a:pt x="633065" y="168257"/>
                </a:lnTo>
                <a:lnTo>
                  <a:pt x="652751" y="207486"/>
                </a:lnTo>
                <a:lnTo>
                  <a:pt x="667314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0"/>
          <p:cNvSpPr txBox="1"/>
          <p:nvPr/>
        </p:nvSpPr>
        <p:spPr>
          <a:xfrm>
            <a:off x="7375729" y="3563884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21"/>
          <p:cNvSpPr/>
          <p:nvPr/>
        </p:nvSpPr>
        <p:spPr>
          <a:xfrm>
            <a:off x="3413738" y="4374927"/>
            <a:ext cx="798180" cy="79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2"/>
          <p:cNvSpPr/>
          <p:nvPr/>
        </p:nvSpPr>
        <p:spPr>
          <a:xfrm>
            <a:off x="3393924" y="435700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3"/>
          <p:cNvSpPr/>
          <p:nvPr/>
        </p:nvSpPr>
        <p:spPr>
          <a:xfrm>
            <a:off x="3393924" y="435700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5"/>
          <p:cNvSpPr/>
          <p:nvPr/>
        </p:nvSpPr>
        <p:spPr>
          <a:xfrm>
            <a:off x="5250956" y="4358384"/>
            <a:ext cx="306006" cy="2942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6"/>
          <p:cNvSpPr/>
          <p:nvPr/>
        </p:nvSpPr>
        <p:spPr>
          <a:xfrm>
            <a:off x="5248124" y="435700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7"/>
          <p:cNvSpPr/>
          <p:nvPr/>
        </p:nvSpPr>
        <p:spPr>
          <a:xfrm>
            <a:off x="5248124" y="435700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8"/>
          <p:cNvSpPr/>
          <p:nvPr/>
        </p:nvSpPr>
        <p:spPr>
          <a:xfrm>
            <a:off x="2119161" y="2971624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9"/>
          <p:cNvSpPr/>
          <p:nvPr/>
        </p:nvSpPr>
        <p:spPr>
          <a:xfrm>
            <a:off x="3298077" y="2944062"/>
            <a:ext cx="95846" cy="766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0"/>
          <p:cNvSpPr/>
          <p:nvPr/>
        </p:nvSpPr>
        <p:spPr>
          <a:xfrm>
            <a:off x="3733649" y="3312425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10445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1"/>
          <p:cNvSpPr/>
          <p:nvPr/>
        </p:nvSpPr>
        <p:spPr>
          <a:xfrm>
            <a:off x="3690786" y="32838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lnTo>
                  <a:pt x="42862" y="5715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2"/>
          <p:cNvSpPr/>
          <p:nvPr/>
        </p:nvSpPr>
        <p:spPr>
          <a:xfrm>
            <a:off x="4073374" y="2944113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3"/>
          <p:cNvSpPr/>
          <p:nvPr/>
        </p:nvSpPr>
        <p:spPr>
          <a:xfrm>
            <a:off x="5162399" y="2901250"/>
            <a:ext cx="85725" cy="85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4"/>
          <p:cNvSpPr/>
          <p:nvPr/>
        </p:nvSpPr>
        <p:spPr>
          <a:xfrm>
            <a:off x="3994329" y="3183825"/>
            <a:ext cx="1353820" cy="1254125"/>
          </a:xfrm>
          <a:custGeom>
            <a:avLst/>
            <a:gdLst/>
            <a:ahLst/>
            <a:cxnLst/>
            <a:rect l="l" t="t" r="r" b="b"/>
            <a:pathLst>
              <a:path w="1353820" h="1254125">
                <a:moveTo>
                  <a:pt x="1353807" y="0"/>
                </a:moveTo>
                <a:lnTo>
                  <a:pt x="0" y="1253756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/>
          <p:cNvSpPr/>
          <p:nvPr/>
        </p:nvSpPr>
        <p:spPr>
          <a:xfrm>
            <a:off x="3973361" y="4367312"/>
            <a:ext cx="92075" cy="90170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92024" y="62903"/>
                </a:moveTo>
                <a:lnTo>
                  <a:pt x="41935" y="50863"/>
                </a:lnTo>
                <a:lnTo>
                  <a:pt x="33769" y="0"/>
                </a:lnTo>
                <a:lnTo>
                  <a:pt x="0" y="89700"/>
                </a:lnTo>
                <a:lnTo>
                  <a:pt x="92024" y="6290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6"/>
          <p:cNvSpPr/>
          <p:nvPr/>
        </p:nvSpPr>
        <p:spPr>
          <a:xfrm>
            <a:off x="4073374" y="4696725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7"/>
          <p:cNvSpPr/>
          <p:nvPr/>
        </p:nvSpPr>
        <p:spPr>
          <a:xfrm>
            <a:off x="5162399" y="4653863"/>
            <a:ext cx="85725" cy="85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8"/>
          <p:cNvSpPr/>
          <p:nvPr/>
        </p:nvSpPr>
        <p:spPr>
          <a:xfrm>
            <a:off x="5927574" y="2944113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5">
                <a:moveTo>
                  <a:pt x="0" y="0"/>
                </a:moveTo>
                <a:lnTo>
                  <a:pt x="1249197" y="623823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9"/>
          <p:cNvSpPr/>
          <p:nvPr/>
        </p:nvSpPr>
        <p:spPr>
          <a:xfrm>
            <a:off x="7106502" y="3504055"/>
            <a:ext cx="95846" cy="766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0"/>
          <p:cNvSpPr/>
          <p:nvPr/>
        </p:nvSpPr>
        <p:spPr>
          <a:xfrm>
            <a:off x="5927574" y="4072901"/>
            <a:ext cx="1249680" cy="624205"/>
          </a:xfrm>
          <a:custGeom>
            <a:avLst/>
            <a:gdLst/>
            <a:ahLst/>
            <a:cxnLst/>
            <a:rect l="l" t="t" r="r" b="b"/>
            <a:pathLst>
              <a:path w="1249679" h="624204">
                <a:moveTo>
                  <a:pt x="0" y="623824"/>
                </a:moveTo>
                <a:lnTo>
                  <a:pt x="1249197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1"/>
          <p:cNvSpPr/>
          <p:nvPr/>
        </p:nvSpPr>
        <p:spPr>
          <a:xfrm>
            <a:off x="7106502" y="4060087"/>
            <a:ext cx="95846" cy="766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2"/>
          <p:cNvSpPr/>
          <p:nvPr/>
        </p:nvSpPr>
        <p:spPr>
          <a:xfrm>
            <a:off x="5330791" y="3284892"/>
            <a:ext cx="141605" cy="1101090"/>
          </a:xfrm>
          <a:custGeom>
            <a:avLst/>
            <a:gdLst/>
            <a:ahLst/>
            <a:cxnLst/>
            <a:rect l="l" t="t" r="r" b="b"/>
            <a:pathLst>
              <a:path w="141604" h="1101089">
                <a:moveTo>
                  <a:pt x="140992" y="1100709"/>
                </a:moveTo>
                <a:lnTo>
                  <a:pt x="118288" y="1067049"/>
                </a:lnTo>
                <a:lnTo>
                  <a:pt x="98035" y="1030790"/>
                </a:lnTo>
                <a:lnTo>
                  <a:pt x="79705" y="991565"/>
                </a:lnTo>
                <a:lnTo>
                  <a:pt x="63290" y="949665"/>
                </a:lnTo>
                <a:lnTo>
                  <a:pt x="48782" y="905384"/>
                </a:lnTo>
                <a:lnTo>
                  <a:pt x="36174" y="859013"/>
                </a:lnTo>
                <a:lnTo>
                  <a:pt x="25458" y="810847"/>
                </a:lnTo>
                <a:lnTo>
                  <a:pt x="16627" y="761176"/>
                </a:lnTo>
                <a:lnTo>
                  <a:pt x="9673" y="710294"/>
                </a:lnTo>
                <a:lnTo>
                  <a:pt x="4589" y="658493"/>
                </a:lnTo>
                <a:lnTo>
                  <a:pt x="1367" y="606066"/>
                </a:lnTo>
                <a:lnTo>
                  <a:pt x="0" y="553305"/>
                </a:lnTo>
                <a:lnTo>
                  <a:pt x="479" y="500503"/>
                </a:lnTo>
                <a:lnTo>
                  <a:pt x="2797" y="447953"/>
                </a:lnTo>
                <a:lnTo>
                  <a:pt x="6948" y="395947"/>
                </a:lnTo>
                <a:lnTo>
                  <a:pt x="12923" y="344777"/>
                </a:lnTo>
                <a:lnTo>
                  <a:pt x="20714" y="294737"/>
                </a:lnTo>
                <a:lnTo>
                  <a:pt x="30314" y="246118"/>
                </a:lnTo>
                <a:lnTo>
                  <a:pt x="41716" y="199214"/>
                </a:lnTo>
                <a:lnTo>
                  <a:pt x="54912" y="154316"/>
                </a:lnTo>
                <a:lnTo>
                  <a:pt x="69895" y="111718"/>
                </a:lnTo>
                <a:lnTo>
                  <a:pt x="86656" y="71713"/>
                </a:lnTo>
                <a:lnTo>
                  <a:pt x="105189" y="34591"/>
                </a:lnTo>
                <a:lnTo>
                  <a:pt x="125485" y="647"/>
                </a:lnTo>
                <a:lnTo>
                  <a:pt x="125942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3"/>
          <p:cNvSpPr/>
          <p:nvPr/>
        </p:nvSpPr>
        <p:spPr>
          <a:xfrm>
            <a:off x="5388611" y="3261638"/>
            <a:ext cx="85090" cy="95250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84747" y="0"/>
                </a:moveTo>
                <a:lnTo>
                  <a:pt x="0" y="44767"/>
                </a:lnTo>
                <a:lnTo>
                  <a:pt x="51485" y="46482"/>
                </a:lnTo>
                <a:lnTo>
                  <a:pt x="69710" y="94665"/>
                </a:lnTo>
                <a:lnTo>
                  <a:pt x="8474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4"/>
          <p:cNvSpPr/>
          <p:nvPr/>
        </p:nvSpPr>
        <p:spPr>
          <a:xfrm>
            <a:off x="2093076" y="4081169"/>
            <a:ext cx="1275080" cy="645160"/>
          </a:xfrm>
          <a:custGeom>
            <a:avLst/>
            <a:gdLst/>
            <a:ahLst/>
            <a:cxnLst/>
            <a:rect l="l" t="t" r="r" b="b"/>
            <a:pathLst>
              <a:path w="1275079" h="645160">
                <a:moveTo>
                  <a:pt x="1274787" y="636917"/>
                </a:moveTo>
                <a:lnTo>
                  <a:pt x="1274254" y="637019"/>
                </a:lnTo>
                <a:lnTo>
                  <a:pt x="1234749" y="641997"/>
                </a:lnTo>
                <a:lnTo>
                  <a:pt x="1193557" y="644557"/>
                </a:lnTo>
                <a:lnTo>
                  <a:pt x="1150843" y="644774"/>
                </a:lnTo>
                <a:lnTo>
                  <a:pt x="1106770" y="642721"/>
                </a:lnTo>
                <a:lnTo>
                  <a:pt x="1061501" y="638474"/>
                </a:lnTo>
                <a:lnTo>
                  <a:pt x="1015200" y="632106"/>
                </a:lnTo>
                <a:lnTo>
                  <a:pt x="968030" y="623692"/>
                </a:lnTo>
                <a:lnTo>
                  <a:pt x="920155" y="613306"/>
                </a:lnTo>
                <a:lnTo>
                  <a:pt x="871738" y="601022"/>
                </a:lnTo>
                <a:lnTo>
                  <a:pt x="822943" y="586914"/>
                </a:lnTo>
                <a:lnTo>
                  <a:pt x="773933" y="571058"/>
                </a:lnTo>
                <a:lnTo>
                  <a:pt x="724873" y="553526"/>
                </a:lnTo>
                <a:lnTo>
                  <a:pt x="675924" y="534394"/>
                </a:lnTo>
                <a:lnTo>
                  <a:pt x="627252" y="513736"/>
                </a:lnTo>
                <a:lnTo>
                  <a:pt x="579019" y="491625"/>
                </a:lnTo>
                <a:lnTo>
                  <a:pt x="531389" y="468137"/>
                </a:lnTo>
                <a:lnTo>
                  <a:pt x="484525" y="443345"/>
                </a:lnTo>
                <a:lnTo>
                  <a:pt x="438591" y="417324"/>
                </a:lnTo>
                <a:lnTo>
                  <a:pt x="393751" y="390148"/>
                </a:lnTo>
                <a:lnTo>
                  <a:pt x="350167" y="361891"/>
                </a:lnTo>
                <a:lnTo>
                  <a:pt x="308004" y="332628"/>
                </a:lnTo>
                <a:lnTo>
                  <a:pt x="267425" y="302433"/>
                </a:lnTo>
                <a:lnTo>
                  <a:pt x="228593" y="271380"/>
                </a:lnTo>
                <a:lnTo>
                  <a:pt x="191673" y="239544"/>
                </a:lnTo>
                <a:lnTo>
                  <a:pt x="156826" y="206998"/>
                </a:lnTo>
                <a:lnTo>
                  <a:pt x="124218" y="173818"/>
                </a:lnTo>
                <a:lnTo>
                  <a:pt x="94011" y="140076"/>
                </a:lnTo>
                <a:lnTo>
                  <a:pt x="66370" y="105849"/>
                </a:lnTo>
                <a:lnTo>
                  <a:pt x="41456" y="71209"/>
                </a:lnTo>
                <a:lnTo>
                  <a:pt x="19435" y="36231"/>
                </a:lnTo>
                <a:lnTo>
                  <a:pt x="469" y="990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45"/>
          <p:cNvSpPr/>
          <p:nvPr/>
        </p:nvSpPr>
        <p:spPr>
          <a:xfrm>
            <a:off x="3303589" y="4686908"/>
            <a:ext cx="92316" cy="841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6"/>
          <p:cNvSpPr txBox="1"/>
          <p:nvPr/>
        </p:nvSpPr>
        <p:spPr>
          <a:xfrm>
            <a:off x="2380464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47"/>
          <p:cNvSpPr txBox="1"/>
          <p:nvPr/>
        </p:nvSpPr>
        <p:spPr>
          <a:xfrm>
            <a:off x="4453713" y="2530880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48"/>
          <p:cNvSpPr txBox="1"/>
          <p:nvPr/>
        </p:nvSpPr>
        <p:spPr>
          <a:xfrm>
            <a:off x="6571463" y="2891153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49"/>
          <p:cNvSpPr/>
          <p:nvPr/>
        </p:nvSpPr>
        <p:spPr>
          <a:xfrm>
            <a:off x="4357854" y="3523880"/>
            <a:ext cx="356870" cy="346710"/>
          </a:xfrm>
          <a:custGeom>
            <a:avLst/>
            <a:gdLst/>
            <a:ahLst/>
            <a:cxnLst/>
            <a:rect l="l" t="t" r="r" b="b"/>
            <a:pathLst>
              <a:path w="356870" h="346710">
                <a:moveTo>
                  <a:pt x="182067" y="294805"/>
                </a:moveTo>
                <a:lnTo>
                  <a:pt x="178358" y="290753"/>
                </a:lnTo>
                <a:lnTo>
                  <a:pt x="171462" y="296824"/>
                </a:lnTo>
                <a:lnTo>
                  <a:pt x="166408" y="300316"/>
                </a:lnTo>
                <a:lnTo>
                  <a:pt x="159969" y="302158"/>
                </a:lnTo>
                <a:lnTo>
                  <a:pt x="157060" y="301917"/>
                </a:lnTo>
                <a:lnTo>
                  <a:pt x="151904" y="299085"/>
                </a:lnTo>
                <a:lnTo>
                  <a:pt x="146773" y="294195"/>
                </a:lnTo>
                <a:lnTo>
                  <a:pt x="23901" y="160286"/>
                </a:lnTo>
                <a:lnTo>
                  <a:pt x="20269" y="163626"/>
                </a:lnTo>
                <a:lnTo>
                  <a:pt x="0" y="214490"/>
                </a:lnTo>
                <a:lnTo>
                  <a:pt x="4737" y="216344"/>
                </a:lnTo>
                <a:lnTo>
                  <a:pt x="7505" y="209626"/>
                </a:lnTo>
                <a:lnTo>
                  <a:pt x="10248" y="205028"/>
                </a:lnTo>
                <a:lnTo>
                  <a:pt x="14858" y="200787"/>
                </a:lnTo>
                <a:lnTo>
                  <a:pt x="16992" y="199847"/>
                </a:lnTo>
                <a:lnTo>
                  <a:pt x="21729" y="199542"/>
                </a:lnTo>
                <a:lnTo>
                  <a:pt x="24244" y="200406"/>
                </a:lnTo>
                <a:lnTo>
                  <a:pt x="129120" y="311480"/>
                </a:lnTo>
                <a:lnTo>
                  <a:pt x="135331" y="322300"/>
                </a:lnTo>
                <a:lnTo>
                  <a:pt x="135331" y="337682"/>
                </a:lnTo>
                <a:lnTo>
                  <a:pt x="182067" y="294805"/>
                </a:lnTo>
                <a:close/>
              </a:path>
              <a:path w="356870" h="346710">
                <a:moveTo>
                  <a:pt x="135331" y="337682"/>
                </a:moveTo>
                <a:lnTo>
                  <a:pt x="135331" y="322300"/>
                </a:lnTo>
                <a:lnTo>
                  <a:pt x="135229" y="325031"/>
                </a:lnTo>
                <a:lnTo>
                  <a:pt x="133083" y="330923"/>
                </a:lnTo>
                <a:lnTo>
                  <a:pt x="129095" y="335686"/>
                </a:lnTo>
                <a:lnTo>
                  <a:pt x="122212" y="342277"/>
                </a:lnTo>
                <a:lnTo>
                  <a:pt x="125920" y="346316"/>
                </a:lnTo>
                <a:lnTo>
                  <a:pt x="135331" y="337682"/>
                </a:lnTo>
                <a:close/>
              </a:path>
              <a:path w="356870" h="346710">
                <a:moveTo>
                  <a:pt x="173913" y="145364"/>
                </a:moveTo>
                <a:lnTo>
                  <a:pt x="172465" y="141414"/>
                </a:lnTo>
                <a:lnTo>
                  <a:pt x="166319" y="134721"/>
                </a:lnTo>
                <a:lnTo>
                  <a:pt x="162521" y="132943"/>
                </a:lnTo>
                <a:lnTo>
                  <a:pt x="153441" y="132562"/>
                </a:lnTo>
                <a:lnTo>
                  <a:pt x="149491" y="133997"/>
                </a:lnTo>
                <a:lnTo>
                  <a:pt x="142786" y="140144"/>
                </a:lnTo>
                <a:lnTo>
                  <a:pt x="141020" y="143954"/>
                </a:lnTo>
                <a:lnTo>
                  <a:pt x="140627" y="153035"/>
                </a:lnTo>
                <a:lnTo>
                  <a:pt x="142062" y="156972"/>
                </a:lnTo>
                <a:lnTo>
                  <a:pt x="148208" y="163677"/>
                </a:lnTo>
                <a:lnTo>
                  <a:pt x="151904" y="165389"/>
                </a:lnTo>
                <a:lnTo>
                  <a:pt x="153441" y="165504"/>
                </a:lnTo>
                <a:lnTo>
                  <a:pt x="161099" y="165836"/>
                </a:lnTo>
                <a:lnTo>
                  <a:pt x="165049" y="164401"/>
                </a:lnTo>
                <a:lnTo>
                  <a:pt x="171742" y="158254"/>
                </a:lnTo>
                <a:lnTo>
                  <a:pt x="173520" y="154444"/>
                </a:lnTo>
                <a:lnTo>
                  <a:pt x="173913" y="145364"/>
                </a:lnTo>
                <a:close/>
              </a:path>
              <a:path w="356870" h="346710">
                <a:moveTo>
                  <a:pt x="356768" y="134518"/>
                </a:moveTo>
                <a:lnTo>
                  <a:pt x="353047" y="130479"/>
                </a:lnTo>
                <a:lnTo>
                  <a:pt x="346151" y="136537"/>
                </a:lnTo>
                <a:lnTo>
                  <a:pt x="341096" y="140030"/>
                </a:lnTo>
                <a:lnTo>
                  <a:pt x="334657" y="141871"/>
                </a:lnTo>
                <a:lnTo>
                  <a:pt x="331762" y="141630"/>
                </a:lnTo>
                <a:lnTo>
                  <a:pt x="326593" y="138811"/>
                </a:lnTo>
                <a:lnTo>
                  <a:pt x="321462" y="133908"/>
                </a:lnTo>
                <a:lnTo>
                  <a:pt x="198602" y="0"/>
                </a:lnTo>
                <a:lnTo>
                  <a:pt x="194957" y="3340"/>
                </a:lnTo>
                <a:lnTo>
                  <a:pt x="174688" y="54203"/>
                </a:lnTo>
                <a:lnTo>
                  <a:pt x="179438" y="56057"/>
                </a:lnTo>
                <a:lnTo>
                  <a:pt x="182194" y="49352"/>
                </a:lnTo>
                <a:lnTo>
                  <a:pt x="184937" y="44742"/>
                </a:lnTo>
                <a:lnTo>
                  <a:pt x="189560" y="40513"/>
                </a:lnTo>
                <a:lnTo>
                  <a:pt x="191693" y="39560"/>
                </a:lnTo>
                <a:lnTo>
                  <a:pt x="196418" y="39268"/>
                </a:lnTo>
                <a:lnTo>
                  <a:pt x="198932" y="40132"/>
                </a:lnTo>
                <a:lnTo>
                  <a:pt x="303809" y="151193"/>
                </a:lnTo>
                <a:lnTo>
                  <a:pt x="310032" y="162013"/>
                </a:lnTo>
                <a:lnTo>
                  <a:pt x="310032" y="177386"/>
                </a:lnTo>
                <a:lnTo>
                  <a:pt x="356768" y="134518"/>
                </a:lnTo>
                <a:close/>
              </a:path>
              <a:path w="356870" h="346710">
                <a:moveTo>
                  <a:pt x="249123" y="227812"/>
                </a:moveTo>
                <a:lnTo>
                  <a:pt x="247700" y="223862"/>
                </a:lnTo>
                <a:lnTo>
                  <a:pt x="241579" y="217195"/>
                </a:lnTo>
                <a:lnTo>
                  <a:pt x="237769" y="215417"/>
                </a:lnTo>
                <a:lnTo>
                  <a:pt x="228663" y="214947"/>
                </a:lnTo>
                <a:lnTo>
                  <a:pt x="224688" y="216395"/>
                </a:lnTo>
                <a:lnTo>
                  <a:pt x="217944" y="222580"/>
                </a:lnTo>
                <a:lnTo>
                  <a:pt x="216204" y="226390"/>
                </a:lnTo>
                <a:lnTo>
                  <a:pt x="215874" y="235508"/>
                </a:lnTo>
                <a:lnTo>
                  <a:pt x="217322" y="239445"/>
                </a:lnTo>
                <a:lnTo>
                  <a:pt x="223443" y="246126"/>
                </a:lnTo>
                <a:lnTo>
                  <a:pt x="227241" y="247891"/>
                </a:lnTo>
                <a:lnTo>
                  <a:pt x="236270" y="248272"/>
                </a:lnTo>
                <a:lnTo>
                  <a:pt x="240207" y="246837"/>
                </a:lnTo>
                <a:lnTo>
                  <a:pt x="246875" y="240715"/>
                </a:lnTo>
                <a:lnTo>
                  <a:pt x="248653" y="236918"/>
                </a:lnTo>
                <a:lnTo>
                  <a:pt x="249123" y="227812"/>
                </a:lnTo>
                <a:close/>
              </a:path>
              <a:path w="356870" h="346710">
                <a:moveTo>
                  <a:pt x="310032" y="177386"/>
                </a:moveTo>
                <a:lnTo>
                  <a:pt x="310032" y="162013"/>
                </a:lnTo>
                <a:lnTo>
                  <a:pt x="309918" y="164744"/>
                </a:lnTo>
                <a:lnTo>
                  <a:pt x="307771" y="170637"/>
                </a:lnTo>
                <a:lnTo>
                  <a:pt x="303796" y="175399"/>
                </a:lnTo>
                <a:lnTo>
                  <a:pt x="296913" y="181991"/>
                </a:lnTo>
                <a:lnTo>
                  <a:pt x="300608" y="186029"/>
                </a:lnTo>
                <a:lnTo>
                  <a:pt x="310032" y="177386"/>
                </a:lnTo>
                <a:close/>
              </a:path>
            </a:pathLst>
          </a:custGeom>
          <a:solidFill>
            <a:srgbClr val="0098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0"/>
          <p:cNvSpPr txBox="1"/>
          <p:nvPr/>
        </p:nvSpPr>
        <p:spPr>
          <a:xfrm>
            <a:off x="4891889" y="367372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51"/>
          <p:cNvSpPr txBox="1"/>
          <p:nvPr/>
        </p:nvSpPr>
        <p:spPr>
          <a:xfrm>
            <a:off x="6495137" y="435952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52"/>
          <p:cNvSpPr txBox="1"/>
          <p:nvPr/>
        </p:nvSpPr>
        <p:spPr>
          <a:xfrm>
            <a:off x="4452062" y="4677129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53"/>
          <p:cNvSpPr txBox="1"/>
          <p:nvPr/>
        </p:nvSpPr>
        <p:spPr>
          <a:xfrm>
            <a:off x="3788513" y="3557903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1:3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54"/>
          <p:cNvSpPr txBox="1"/>
          <p:nvPr/>
        </p:nvSpPr>
        <p:spPr>
          <a:xfrm>
            <a:off x="2151737" y="447382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683"/>
                </a:solidFill>
                <a:latin typeface="Times New Roman"/>
                <a:cs typeface="Times New Roman"/>
              </a:rPr>
              <a:t>2:2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61"/>
          <p:cNvSpPr txBox="1"/>
          <p:nvPr/>
        </p:nvSpPr>
        <p:spPr>
          <a:xfrm>
            <a:off x="3622181" y="4446534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683"/>
                </a:solidFill>
                <a:latin typeface="Times New Roman"/>
                <a:cs typeface="Times New Roman"/>
              </a:rPr>
              <a:t>u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708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Flow </a:t>
            </a:r>
            <a:r>
              <a:rPr spc="-4" dirty="0"/>
              <a:t>network</a:t>
            </a:r>
            <a:r>
              <a:rPr spc="-13" dirty="0"/>
              <a:t> </a:t>
            </a:r>
            <a:r>
              <a:rPr spc="-4" dirty="0"/>
              <a:t>Assumptions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29512" y="1472451"/>
            <a:ext cx="6422091" cy="12167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3194"/>
              </a:lnSpc>
              <a:spcBef>
                <a:spcPts val="88"/>
              </a:spcBef>
              <a:tabLst>
                <a:tab pos="3208415" algn="l"/>
              </a:tabLst>
            </a:pPr>
            <a:r>
              <a:rPr sz="2824" b="1" spc="-4" dirty="0">
                <a:solidFill>
                  <a:srgbClr val="C91F25"/>
                </a:solidFill>
                <a:latin typeface="Times New Roman"/>
                <a:cs typeface="Times New Roman"/>
              </a:rPr>
              <a:t>Assumption.</a:t>
            </a:r>
            <a:r>
              <a:rPr sz="2824" b="1" spc="9" dirty="0">
                <a:solidFill>
                  <a:srgbClr val="C91F25"/>
                </a:solidFill>
                <a:latin typeface="Times New Roman"/>
                <a:cs typeface="Times New Roman"/>
              </a:rPr>
              <a:t> </a:t>
            </a:r>
            <a:r>
              <a:rPr sz="4236" baseline="-13888" dirty="0">
                <a:solidFill>
                  <a:srgbClr val="010202"/>
                </a:solidFill>
                <a:latin typeface="Times New Roman"/>
                <a:cs typeface="Times New Roman"/>
              </a:rPr>
              <a:t>If</a:t>
            </a:r>
            <a:r>
              <a:rPr sz="4236" spc="19" baseline="-13888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4236" baseline="-13888" dirty="0">
                <a:solidFill>
                  <a:srgbClr val="010202"/>
                </a:solidFill>
                <a:latin typeface="Times New Roman"/>
                <a:cs typeface="Times New Roman"/>
              </a:rPr>
              <a:t>edge	</a:t>
            </a:r>
            <a:r>
              <a:rPr sz="2824" dirty="0">
                <a:solidFill>
                  <a:srgbClr val="008683"/>
                </a:solidFill>
                <a:latin typeface="Times New Roman"/>
                <a:cs typeface="Times New Roman"/>
              </a:rPr>
              <a:t>(</a:t>
            </a: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u</a:t>
            </a:r>
            <a:r>
              <a:rPr sz="2824" dirty="0">
                <a:solidFill>
                  <a:srgbClr val="008683"/>
                </a:solidFill>
                <a:latin typeface="Times New Roman"/>
                <a:cs typeface="Times New Roman"/>
              </a:rPr>
              <a:t>, </a:t>
            </a: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v</a:t>
            </a:r>
            <a:r>
              <a:rPr sz="2824" dirty="0">
                <a:solidFill>
                  <a:srgbClr val="008683"/>
                </a:solidFill>
                <a:latin typeface="Times New Roman"/>
                <a:cs typeface="Times New Roman"/>
              </a:rPr>
              <a:t>) </a:t>
            </a:r>
            <a:r>
              <a:rPr sz="2824" dirty="0">
                <a:solidFill>
                  <a:srgbClr val="008683"/>
                </a:solidFill>
                <a:latin typeface="Symbol"/>
                <a:cs typeface="Symbol"/>
              </a:rPr>
              <a:t></a:t>
            </a:r>
            <a:r>
              <a:rPr sz="2824" dirty="0">
                <a:solidFill>
                  <a:srgbClr val="008683"/>
                </a:solidFill>
                <a:latin typeface="Times New Roman"/>
                <a:cs typeface="Times New Roman"/>
              </a:rPr>
              <a:t> </a:t>
            </a: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E </a:t>
            </a:r>
            <a:r>
              <a:rPr sz="2824" dirty="0">
                <a:solidFill>
                  <a:srgbClr val="010202"/>
                </a:solidFill>
                <a:latin typeface="Times New Roman"/>
                <a:cs typeface="Times New Roman"/>
              </a:rPr>
              <a:t>exists,</a:t>
            </a:r>
            <a:r>
              <a:rPr sz="2824" spc="-71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010202"/>
                </a:solidFill>
                <a:latin typeface="Times New Roman"/>
                <a:cs typeface="Times New Roman"/>
              </a:rPr>
              <a:t>then</a:t>
            </a:r>
            <a:endParaRPr sz="2824">
              <a:latin typeface="Times New Roman"/>
              <a:cs typeface="Times New Roman"/>
            </a:endParaRPr>
          </a:p>
          <a:p>
            <a:pPr marR="589461" algn="ctr">
              <a:lnSpc>
                <a:spcPts val="2956"/>
              </a:lnSpc>
            </a:pPr>
            <a:r>
              <a:rPr sz="2824" dirty="0">
                <a:solidFill>
                  <a:srgbClr val="008683"/>
                </a:solidFill>
                <a:latin typeface="Times New Roman"/>
                <a:cs typeface="Times New Roman"/>
              </a:rPr>
              <a:t>(</a:t>
            </a: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v</a:t>
            </a:r>
            <a:r>
              <a:rPr sz="2824" dirty="0">
                <a:solidFill>
                  <a:srgbClr val="008683"/>
                </a:solidFill>
                <a:latin typeface="Times New Roman"/>
                <a:cs typeface="Times New Roman"/>
              </a:rPr>
              <a:t>, </a:t>
            </a: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u</a:t>
            </a:r>
            <a:r>
              <a:rPr sz="2824" dirty="0">
                <a:solidFill>
                  <a:srgbClr val="008683"/>
                </a:solidFill>
                <a:latin typeface="Times New Roman"/>
                <a:cs typeface="Times New Roman"/>
              </a:rPr>
              <a:t>) </a:t>
            </a:r>
            <a:r>
              <a:rPr sz="2824" dirty="0">
                <a:solidFill>
                  <a:srgbClr val="009896"/>
                </a:solidFill>
                <a:latin typeface="Symbol"/>
                <a:cs typeface="Symbol"/>
              </a:rPr>
              <a:t></a:t>
            </a:r>
            <a:r>
              <a:rPr sz="2824" spc="-13" dirty="0">
                <a:solidFill>
                  <a:srgbClr val="009896"/>
                </a:solidFill>
                <a:latin typeface="Times New Roman"/>
                <a:cs typeface="Times New Roman"/>
              </a:rPr>
              <a:t> </a:t>
            </a: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010202"/>
                </a:solidFill>
                <a:latin typeface="Times New Roman"/>
                <a:cs typeface="Times New Roman"/>
              </a:rPr>
              <a:t>.</a:t>
            </a:r>
            <a:endParaRPr sz="2824">
              <a:latin typeface="Times New Roman"/>
              <a:cs typeface="Times New Roman"/>
            </a:endParaRPr>
          </a:p>
          <a:p>
            <a:pPr marL="11206">
              <a:lnSpc>
                <a:spcPts val="3150"/>
              </a:lnSpc>
              <a:tabLst>
                <a:tab pos="2068716" algn="l"/>
              </a:tabLst>
            </a:pPr>
            <a:r>
              <a:rPr sz="4236" b="1" spc="-6" baseline="-3472" dirty="0">
                <a:solidFill>
                  <a:srgbClr val="C91F25"/>
                </a:solidFill>
                <a:latin typeface="Times New Roman"/>
                <a:cs typeface="Times New Roman"/>
              </a:rPr>
              <a:t>Assumption.	</a:t>
            </a:r>
            <a:r>
              <a:rPr sz="2824" spc="-4" dirty="0">
                <a:solidFill>
                  <a:srgbClr val="010202"/>
                </a:solidFill>
                <a:latin typeface="Times New Roman"/>
                <a:cs typeface="Times New Roman"/>
              </a:rPr>
              <a:t>No </a:t>
            </a:r>
            <a:r>
              <a:rPr sz="2824" dirty="0">
                <a:solidFill>
                  <a:srgbClr val="010202"/>
                </a:solidFill>
                <a:latin typeface="Times New Roman"/>
                <a:cs typeface="Times New Roman"/>
              </a:rPr>
              <a:t>self-loop edges </a:t>
            </a:r>
            <a:r>
              <a:rPr sz="4236" baseline="3472" dirty="0">
                <a:solidFill>
                  <a:srgbClr val="008683"/>
                </a:solidFill>
                <a:latin typeface="Times New Roman"/>
                <a:cs typeface="Times New Roman"/>
              </a:rPr>
              <a:t>(</a:t>
            </a:r>
            <a:r>
              <a:rPr sz="4236" i="1" baseline="3472" dirty="0">
                <a:solidFill>
                  <a:srgbClr val="008683"/>
                </a:solidFill>
                <a:latin typeface="Times New Roman"/>
                <a:cs typeface="Times New Roman"/>
              </a:rPr>
              <a:t>u</a:t>
            </a:r>
            <a:r>
              <a:rPr sz="4236" baseline="3472" dirty="0">
                <a:solidFill>
                  <a:srgbClr val="008683"/>
                </a:solidFill>
                <a:latin typeface="Times New Roman"/>
                <a:cs typeface="Times New Roman"/>
              </a:rPr>
              <a:t>, </a:t>
            </a:r>
            <a:r>
              <a:rPr sz="4236" i="1" baseline="3472" dirty="0">
                <a:solidFill>
                  <a:srgbClr val="008683"/>
                </a:solidFill>
                <a:latin typeface="Times New Roman"/>
                <a:cs typeface="Times New Roman"/>
              </a:rPr>
              <a:t>u</a:t>
            </a:r>
            <a:r>
              <a:rPr sz="4236" baseline="3472" dirty="0">
                <a:solidFill>
                  <a:srgbClr val="008683"/>
                </a:solidFill>
                <a:latin typeface="Times New Roman"/>
                <a:cs typeface="Times New Roman"/>
              </a:rPr>
              <a:t>)</a:t>
            </a:r>
            <a:r>
              <a:rPr sz="4236" spc="-112" baseline="3472" dirty="0">
                <a:solidFill>
                  <a:srgbClr val="008683"/>
                </a:solidFill>
                <a:latin typeface="Times New Roman"/>
                <a:cs typeface="Times New Roman"/>
              </a:rPr>
              <a:t> </a:t>
            </a:r>
            <a:r>
              <a:rPr sz="4236" spc="-6" baseline="3472" dirty="0">
                <a:solidFill>
                  <a:srgbClr val="010202"/>
                </a:solidFill>
                <a:latin typeface="Times New Roman"/>
                <a:cs typeface="Times New Roman"/>
              </a:rPr>
              <a:t>exist</a:t>
            </a:r>
            <a:endParaRPr sz="4236" baseline="34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4255" y="3718655"/>
            <a:ext cx="700639" cy="70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6009" y="3704060"/>
            <a:ext cx="265590" cy="288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9383" y="3770074"/>
            <a:ext cx="429084" cy="616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5863" y="370215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5863" y="3702154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5"/>
                </a:lnTo>
                <a:lnTo>
                  <a:pt x="471963" y="26698"/>
                </a:lnTo>
                <a:lnTo>
                  <a:pt x="511192" y="46384"/>
                </a:lnTo>
                <a:lnTo>
                  <a:pt x="547322" y="70788"/>
                </a:lnTo>
                <a:lnTo>
                  <a:pt x="579948" y="99506"/>
                </a:lnTo>
                <a:lnTo>
                  <a:pt x="608665" y="132132"/>
                </a:lnTo>
                <a:lnTo>
                  <a:pt x="633068" y="168262"/>
                </a:lnTo>
                <a:lnTo>
                  <a:pt x="652753" y="207492"/>
                </a:lnTo>
                <a:lnTo>
                  <a:pt x="667315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7135" y="3775551"/>
            <a:ext cx="16192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spc="-4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72020" y="4232674"/>
            <a:ext cx="1125071" cy="569259"/>
          </a:xfrm>
          <a:custGeom>
            <a:avLst/>
            <a:gdLst/>
            <a:ahLst/>
            <a:cxnLst/>
            <a:rect l="l" t="t" r="r" b="b"/>
            <a:pathLst>
              <a:path w="1275080" h="645160">
                <a:moveTo>
                  <a:pt x="1274775" y="636930"/>
                </a:moveTo>
                <a:lnTo>
                  <a:pt x="1274241" y="637031"/>
                </a:lnTo>
                <a:lnTo>
                  <a:pt x="1234735" y="642007"/>
                </a:lnTo>
                <a:lnTo>
                  <a:pt x="1193543" y="644565"/>
                </a:lnTo>
                <a:lnTo>
                  <a:pt x="1150828" y="644780"/>
                </a:lnTo>
                <a:lnTo>
                  <a:pt x="1106755" y="642726"/>
                </a:lnTo>
                <a:lnTo>
                  <a:pt x="1061486" y="638478"/>
                </a:lnTo>
                <a:lnTo>
                  <a:pt x="1015184" y="632109"/>
                </a:lnTo>
                <a:lnTo>
                  <a:pt x="968015" y="623694"/>
                </a:lnTo>
                <a:lnTo>
                  <a:pt x="920140" y="613308"/>
                </a:lnTo>
                <a:lnTo>
                  <a:pt x="871724" y="601023"/>
                </a:lnTo>
                <a:lnTo>
                  <a:pt x="822930" y="586916"/>
                </a:lnTo>
                <a:lnTo>
                  <a:pt x="773922" y="571059"/>
                </a:lnTo>
                <a:lnTo>
                  <a:pt x="724862" y="553528"/>
                </a:lnTo>
                <a:lnTo>
                  <a:pt x="675915" y="534396"/>
                </a:lnTo>
                <a:lnTo>
                  <a:pt x="627244" y="513738"/>
                </a:lnTo>
                <a:lnTo>
                  <a:pt x="579012" y="491628"/>
                </a:lnTo>
                <a:lnTo>
                  <a:pt x="531383" y="468140"/>
                </a:lnTo>
                <a:lnTo>
                  <a:pt x="484520" y="443349"/>
                </a:lnTo>
                <a:lnTo>
                  <a:pt x="438588" y="417329"/>
                </a:lnTo>
                <a:lnTo>
                  <a:pt x="393748" y="390154"/>
                </a:lnTo>
                <a:lnTo>
                  <a:pt x="350166" y="361898"/>
                </a:lnTo>
                <a:lnTo>
                  <a:pt x="308004" y="332636"/>
                </a:lnTo>
                <a:lnTo>
                  <a:pt x="267426" y="302441"/>
                </a:lnTo>
                <a:lnTo>
                  <a:pt x="228595" y="271389"/>
                </a:lnTo>
                <a:lnTo>
                  <a:pt x="191675" y="239554"/>
                </a:lnTo>
                <a:lnTo>
                  <a:pt x="156829" y="207009"/>
                </a:lnTo>
                <a:lnTo>
                  <a:pt x="124221" y="173829"/>
                </a:lnTo>
                <a:lnTo>
                  <a:pt x="94014" y="140088"/>
                </a:lnTo>
                <a:lnTo>
                  <a:pt x="66372" y="105861"/>
                </a:lnTo>
                <a:lnTo>
                  <a:pt x="41458" y="71221"/>
                </a:lnTo>
                <a:lnTo>
                  <a:pt x="19436" y="36244"/>
                </a:lnTo>
                <a:lnTo>
                  <a:pt x="469" y="1003"/>
                </a:lnTo>
                <a:lnTo>
                  <a:pt x="0" y="0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0108" y="4767161"/>
            <a:ext cx="81467" cy="74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7174" y="3959324"/>
            <a:ext cx="1137957" cy="587188"/>
          </a:xfrm>
          <a:custGeom>
            <a:avLst/>
            <a:gdLst/>
            <a:ahLst/>
            <a:cxnLst/>
            <a:rect l="l" t="t" r="r" b="b"/>
            <a:pathLst>
              <a:path w="1289685" h="665479">
                <a:moveTo>
                  <a:pt x="1289227" y="651096"/>
                </a:moveTo>
                <a:lnTo>
                  <a:pt x="1253236" y="587101"/>
                </a:lnTo>
                <a:lnTo>
                  <a:pt x="1203185" y="519334"/>
                </a:lnTo>
                <a:lnTo>
                  <a:pt x="1073505" y="388892"/>
                </a:lnTo>
                <a:lnTo>
                  <a:pt x="907745" y="265664"/>
                </a:lnTo>
                <a:lnTo>
                  <a:pt x="714489" y="157904"/>
                </a:lnTo>
                <a:lnTo>
                  <a:pt x="510171" y="73437"/>
                </a:lnTo>
                <a:lnTo>
                  <a:pt x="312546" y="20833"/>
                </a:lnTo>
                <a:lnTo>
                  <a:pt x="129768" y="81"/>
                </a:lnTo>
                <a:lnTo>
                  <a:pt x="127469" y="0"/>
                </a:lnTo>
                <a:lnTo>
                  <a:pt x="46342" y="1110"/>
                </a:lnTo>
                <a:lnTo>
                  <a:pt x="44284" y="1301"/>
                </a:lnTo>
                <a:lnTo>
                  <a:pt x="0" y="8387"/>
                </a:lnTo>
                <a:lnTo>
                  <a:pt x="4521" y="36607"/>
                </a:lnTo>
                <a:lnTo>
                  <a:pt x="47777" y="29672"/>
                </a:lnTo>
                <a:lnTo>
                  <a:pt x="127469" y="28568"/>
                </a:lnTo>
                <a:lnTo>
                  <a:pt x="306235" y="48722"/>
                </a:lnTo>
                <a:lnTo>
                  <a:pt x="500138" y="100208"/>
                </a:lnTo>
                <a:lnTo>
                  <a:pt x="701306" y="183279"/>
                </a:lnTo>
                <a:lnTo>
                  <a:pt x="891463" y="289172"/>
                </a:lnTo>
                <a:lnTo>
                  <a:pt x="1054011" y="409809"/>
                </a:lnTo>
                <a:lnTo>
                  <a:pt x="1180845" y="537177"/>
                </a:lnTo>
                <a:lnTo>
                  <a:pt x="1228763" y="601884"/>
                </a:lnTo>
                <a:lnTo>
                  <a:pt x="1264323" y="665104"/>
                </a:lnTo>
                <a:lnTo>
                  <a:pt x="1289227" y="65109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4269" y="3933859"/>
            <a:ext cx="80671" cy="74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34759" y="3738014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9642" y="4578455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9668" y="4477881"/>
            <a:ext cx="733469" cy="7298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9668" y="4477881"/>
            <a:ext cx="260536" cy="2875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2109" y="4477881"/>
            <a:ext cx="56107" cy="588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1033" y="4543896"/>
            <a:ext cx="473089" cy="6161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9510" y="4475360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9510" y="4475360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5"/>
                </a:lnTo>
                <a:lnTo>
                  <a:pt x="12134" y="249410"/>
                </a:lnTo>
                <a:lnTo>
                  <a:pt x="26696" y="207486"/>
                </a:lnTo>
                <a:lnTo>
                  <a:pt x="46381" y="168257"/>
                </a:lnTo>
                <a:lnTo>
                  <a:pt x="70784" y="132127"/>
                </a:lnTo>
                <a:lnTo>
                  <a:pt x="99501" y="99501"/>
                </a:lnTo>
                <a:lnTo>
                  <a:pt x="132127" y="70784"/>
                </a:lnTo>
                <a:lnTo>
                  <a:pt x="168257" y="46381"/>
                </a:lnTo>
                <a:lnTo>
                  <a:pt x="207486" y="26696"/>
                </a:lnTo>
                <a:lnTo>
                  <a:pt x="249410" y="12134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4"/>
                </a:lnTo>
                <a:lnTo>
                  <a:pt x="471963" y="26696"/>
                </a:lnTo>
                <a:lnTo>
                  <a:pt x="511192" y="46381"/>
                </a:lnTo>
                <a:lnTo>
                  <a:pt x="547322" y="70784"/>
                </a:lnTo>
                <a:lnTo>
                  <a:pt x="579948" y="99501"/>
                </a:lnTo>
                <a:lnTo>
                  <a:pt x="608665" y="132127"/>
                </a:lnTo>
                <a:lnTo>
                  <a:pt x="633068" y="168257"/>
                </a:lnTo>
                <a:lnTo>
                  <a:pt x="652753" y="207486"/>
                </a:lnTo>
                <a:lnTo>
                  <a:pt x="667315" y="249410"/>
                </a:lnTo>
                <a:lnTo>
                  <a:pt x="676348" y="293625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0902" y="4548757"/>
            <a:ext cx="20170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u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35780" y="4001029"/>
            <a:ext cx="718884" cy="7152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5780" y="3982783"/>
            <a:ext cx="281357" cy="271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9153" y="4048898"/>
            <a:ext cx="425419" cy="6196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34536" y="3982301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4536" y="3982301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4" y="3101"/>
                </a:lnTo>
                <a:lnTo>
                  <a:pt x="430039" y="12135"/>
                </a:lnTo>
                <a:lnTo>
                  <a:pt x="471963" y="26698"/>
                </a:lnTo>
                <a:lnTo>
                  <a:pt x="511192" y="46384"/>
                </a:lnTo>
                <a:lnTo>
                  <a:pt x="547322" y="70788"/>
                </a:lnTo>
                <a:lnTo>
                  <a:pt x="579948" y="99506"/>
                </a:lnTo>
                <a:lnTo>
                  <a:pt x="608665" y="132132"/>
                </a:lnTo>
                <a:lnTo>
                  <a:pt x="633068" y="168262"/>
                </a:lnTo>
                <a:lnTo>
                  <a:pt x="652753" y="207492"/>
                </a:lnTo>
                <a:lnTo>
                  <a:pt x="667315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5" y="430039"/>
                </a:lnTo>
                <a:lnTo>
                  <a:pt x="652753" y="471963"/>
                </a:lnTo>
                <a:lnTo>
                  <a:pt x="633068" y="511192"/>
                </a:lnTo>
                <a:lnTo>
                  <a:pt x="608665" y="547322"/>
                </a:lnTo>
                <a:lnTo>
                  <a:pt x="579948" y="579948"/>
                </a:lnTo>
                <a:lnTo>
                  <a:pt x="547322" y="608665"/>
                </a:lnTo>
                <a:lnTo>
                  <a:pt x="511192" y="633068"/>
                </a:lnTo>
                <a:lnTo>
                  <a:pt x="471963" y="652753"/>
                </a:lnTo>
                <a:lnTo>
                  <a:pt x="430039" y="667315"/>
                </a:lnTo>
                <a:lnTo>
                  <a:pt x="385824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55808" y="4055698"/>
            <a:ext cx="16192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spc="-4" dirty="0">
                <a:solidFill>
                  <a:srgbClr val="008683"/>
                </a:solidFill>
                <a:latin typeface="Times New Roman"/>
                <a:cs typeface="Times New Roman"/>
              </a:rPr>
              <a:t>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09307" y="4507431"/>
            <a:ext cx="1131794" cy="587188"/>
          </a:xfrm>
          <a:custGeom>
            <a:avLst/>
            <a:gdLst/>
            <a:ahLst/>
            <a:cxnLst/>
            <a:rect l="l" t="t" r="r" b="b"/>
            <a:pathLst>
              <a:path w="1282700" h="665479">
                <a:moveTo>
                  <a:pt x="25399" y="61645"/>
                </a:moveTo>
                <a:lnTo>
                  <a:pt x="25399" y="0"/>
                </a:lnTo>
                <a:lnTo>
                  <a:pt x="0" y="12217"/>
                </a:lnTo>
                <a:lnTo>
                  <a:pt x="0" y="25320"/>
                </a:lnTo>
                <a:lnTo>
                  <a:pt x="12699" y="37253"/>
                </a:lnTo>
                <a:lnTo>
                  <a:pt x="12699" y="49023"/>
                </a:lnTo>
                <a:lnTo>
                  <a:pt x="25399" y="61645"/>
                </a:lnTo>
                <a:close/>
              </a:path>
              <a:path w="1282700" h="665479">
                <a:moveTo>
                  <a:pt x="126999" y="194995"/>
                </a:moveTo>
                <a:lnTo>
                  <a:pt x="126999" y="148247"/>
                </a:lnTo>
                <a:lnTo>
                  <a:pt x="114299" y="147243"/>
                </a:lnTo>
                <a:lnTo>
                  <a:pt x="114299" y="133248"/>
                </a:lnTo>
                <a:lnTo>
                  <a:pt x="101599" y="132232"/>
                </a:lnTo>
                <a:lnTo>
                  <a:pt x="101599" y="118249"/>
                </a:lnTo>
                <a:lnTo>
                  <a:pt x="88899" y="117233"/>
                </a:lnTo>
                <a:lnTo>
                  <a:pt x="88899" y="102285"/>
                </a:lnTo>
                <a:lnTo>
                  <a:pt x="76199" y="101269"/>
                </a:lnTo>
                <a:lnTo>
                  <a:pt x="76199" y="85344"/>
                </a:lnTo>
                <a:lnTo>
                  <a:pt x="63499" y="84328"/>
                </a:lnTo>
                <a:lnTo>
                  <a:pt x="63499" y="66484"/>
                </a:lnTo>
                <a:lnTo>
                  <a:pt x="50799" y="65481"/>
                </a:lnTo>
                <a:lnTo>
                  <a:pt x="50799" y="46748"/>
                </a:lnTo>
                <a:lnTo>
                  <a:pt x="38099" y="45732"/>
                </a:lnTo>
                <a:lnTo>
                  <a:pt x="38099" y="24231"/>
                </a:lnTo>
                <a:lnTo>
                  <a:pt x="25399" y="23228"/>
                </a:lnTo>
                <a:lnTo>
                  <a:pt x="25399" y="62687"/>
                </a:lnTo>
                <a:lnTo>
                  <a:pt x="38099" y="97833"/>
                </a:lnTo>
                <a:lnTo>
                  <a:pt x="63499" y="131573"/>
                </a:lnTo>
                <a:lnTo>
                  <a:pt x="101599" y="163944"/>
                </a:lnTo>
                <a:lnTo>
                  <a:pt x="126999" y="194995"/>
                </a:lnTo>
                <a:close/>
              </a:path>
              <a:path w="1282700" h="665479">
                <a:moveTo>
                  <a:pt x="190499" y="262064"/>
                </a:moveTo>
                <a:lnTo>
                  <a:pt x="190499" y="214007"/>
                </a:lnTo>
                <a:lnTo>
                  <a:pt x="177799" y="213004"/>
                </a:lnTo>
                <a:lnTo>
                  <a:pt x="177799" y="202120"/>
                </a:lnTo>
                <a:lnTo>
                  <a:pt x="165099" y="200101"/>
                </a:lnTo>
                <a:lnTo>
                  <a:pt x="165099" y="189179"/>
                </a:lnTo>
                <a:lnTo>
                  <a:pt x="152399" y="188175"/>
                </a:lnTo>
                <a:lnTo>
                  <a:pt x="152399" y="176225"/>
                </a:lnTo>
                <a:lnTo>
                  <a:pt x="139699" y="175209"/>
                </a:lnTo>
                <a:lnTo>
                  <a:pt x="139699" y="162242"/>
                </a:lnTo>
                <a:lnTo>
                  <a:pt x="126999" y="161226"/>
                </a:lnTo>
                <a:lnTo>
                  <a:pt x="126999" y="196024"/>
                </a:lnTo>
                <a:lnTo>
                  <a:pt x="139699" y="213076"/>
                </a:lnTo>
                <a:lnTo>
                  <a:pt x="165099" y="229758"/>
                </a:lnTo>
                <a:lnTo>
                  <a:pt x="177799" y="246084"/>
                </a:lnTo>
                <a:lnTo>
                  <a:pt x="190499" y="262064"/>
                </a:lnTo>
                <a:close/>
              </a:path>
              <a:path w="1282700" h="665479">
                <a:moveTo>
                  <a:pt x="279399" y="329184"/>
                </a:moveTo>
                <a:lnTo>
                  <a:pt x="279399" y="290156"/>
                </a:lnTo>
                <a:lnTo>
                  <a:pt x="266699" y="289191"/>
                </a:lnTo>
                <a:lnTo>
                  <a:pt x="266699" y="279577"/>
                </a:lnTo>
                <a:lnTo>
                  <a:pt x="253999" y="278599"/>
                </a:lnTo>
                <a:lnTo>
                  <a:pt x="253999" y="269913"/>
                </a:lnTo>
                <a:lnTo>
                  <a:pt x="241299" y="268935"/>
                </a:lnTo>
                <a:lnTo>
                  <a:pt x="241299" y="259219"/>
                </a:lnTo>
                <a:lnTo>
                  <a:pt x="228599" y="257251"/>
                </a:lnTo>
                <a:lnTo>
                  <a:pt x="228599" y="248475"/>
                </a:lnTo>
                <a:lnTo>
                  <a:pt x="215899" y="247484"/>
                </a:lnTo>
                <a:lnTo>
                  <a:pt x="215899" y="236702"/>
                </a:lnTo>
                <a:lnTo>
                  <a:pt x="203199" y="235712"/>
                </a:lnTo>
                <a:lnTo>
                  <a:pt x="203199" y="225869"/>
                </a:lnTo>
                <a:lnTo>
                  <a:pt x="190499" y="224878"/>
                </a:lnTo>
                <a:lnTo>
                  <a:pt x="190499" y="263067"/>
                </a:lnTo>
                <a:lnTo>
                  <a:pt x="215899" y="279909"/>
                </a:lnTo>
                <a:lnTo>
                  <a:pt x="241299" y="296376"/>
                </a:lnTo>
                <a:lnTo>
                  <a:pt x="253999" y="312477"/>
                </a:lnTo>
                <a:lnTo>
                  <a:pt x="279399" y="329184"/>
                </a:lnTo>
                <a:close/>
              </a:path>
              <a:path w="1282700" h="665479">
                <a:moveTo>
                  <a:pt x="342899" y="377621"/>
                </a:moveTo>
                <a:lnTo>
                  <a:pt x="342899" y="337350"/>
                </a:lnTo>
                <a:lnTo>
                  <a:pt x="330199" y="336423"/>
                </a:lnTo>
                <a:lnTo>
                  <a:pt x="330199" y="328041"/>
                </a:lnTo>
                <a:lnTo>
                  <a:pt x="317499" y="327101"/>
                </a:lnTo>
                <a:lnTo>
                  <a:pt x="317499" y="318668"/>
                </a:lnTo>
                <a:lnTo>
                  <a:pt x="304799" y="317715"/>
                </a:lnTo>
                <a:lnTo>
                  <a:pt x="304799" y="309219"/>
                </a:lnTo>
                <a:lnTo>
                  <a:pt x="292099" y="308254"/>
                </a:lnTo>
                <a:lnTo>
                  <a:pt x="292099" y="299720"/>
                </a:lnTo>
                <a:lnTo>
                  <a:pt x="279399" y="298754"/>
                </a:lnTo>
                <a:lnTo>
                  <a:pt x="279399" y="334010"/>
                </a:lnTo>
                <a:lnTo>
                  <a:pt x="304799" y="347129"/>
                </a:lnTo>
                <a:lnTo>
                  <a:pt x="317499" y="359791"/>
                </a:lnTo>
                <a:lnTo>
                  <a:pt x="330199" y="370141"/>
                </a:lnTo>
                <a:lnTo>
                  <a:pt x="342899" y="377621"/>
                </a:lnTo>
                <a:close/>
              </a:path>
              <a:path w="1282700" h="665479">
                <a:moveTo>
                  <a:pt x="355599" y="380403"/>
                </a:moveTo>
                <a:lnTo>
                  <a:pt x="355599" y="345681"/>
                </a:lnTo>
                <a:lnTo>
                  <a:pt x="342899" y="344754"/>
                </a:lnTo>
                <a:lnTo>
                  <a:pt x="342899" y="378536"/>
                </a:lnTo>
                <a:lnTo>
                  <a:pt x="355599" y="380403"/>
                </a:lnTo>
                <a:close/>
              </a:path>
              <a:path w="1282700" h="665479">
                <a:moveTo>
                  <a:pt x="406399" y="414172"/>
                </a:moveTo>
                <a:lnTo>
                  <a:pt x="406399" y="379234"/>
                </a:lnTo>
                <a:lnTo>
                  <a:pt x="393699" y="378333"/>
                </a:lnTo>
                <a:lnTo>
                  <a:pt x="393699" y="371170"/>
                </a:lnTo>
                <a:lnTo>
                  <a:pt x="380999" y="370268"/>
                </a:lnTo>
                <a:lnTo>
                  <a:pt x="380999" y="363042"/>
                </a:lnTo>
                <a:lnTo>
                  <a:pt x="368299" y="362127"/>
                </a:lnTo>
                <a:lnTo>
                  <a:pt x="368299" y="354850"/>
                </a:lnTo>
                <a:lnTo>
                  <a:pt x="355599" y="353009"/>
                </a:lnTo>
                <a:lnTo>
                  <a:pt x="355599" y="385965"/>
                </a:lnTo>
                <a:lnTo>
                  <a:pt x="368299" y="395147"/>
                </a:lnTo>
                <a:lnTo>
                  <a:pt x="393699" y="405155"/>
                </a:lnTo>
                <a:lnTo>
                  <a:pt x="406399" y="414172"/>
                </a:lnTo>
                <a:close/>
              </a:path>
              <a:path w="1282700" h="665479">
                <a:moveTo>
                  <a:pt x="444499" y="438010"/>
                </a:moveTo>
                <a:lnTo>
                  <a:pt x="444499" y="402996"/>
                </a:lnTo>
                <a:lnTo>
                  <a:pt x="431799" y="402120"/>
                </a:lnTo>
                <a:lnTo>
                  <a:pt x="431799" y="395147"/>
                </a:lnTo>
                <a:lnTo>
                  <a:pt x="419099" y="394258"/>
                </a:lnTo>
                <a:lnTo>
                  <a:pt x="419099" y="387223"/>
                </a:lnTo>
                <a:lnTo>
                  <a:pt x="406399" y="386334"/>
                </a:lnTo>
                <a:lnTo>
                  <a:pt x="406399" y="418630"/>
                </a:lnTo>
                <a:lnTo>
                  <a:pt x="419099" y="425729"/>
                </a:lnTo>
                <a:lnTo>
                  <a:pt x="431799" y="432777"/>
                </a:lnTo>
                <a:lnTo>
                  <a:pt x="444499" y="438010"/>
                </a:lnTo>
                <a:close/>
              </a:path>
              <a:path w="1282700" h="665479">
                <a:moveTo>
                  <a:pt x="482599" y="459422"/>
                </a:moveTo>
                <a:lnTo>
                  <a:pt x="482599" y="425221"/>
                </a:lnTo>
                <a:lnTo>
                  <a:pt x="469899" y="423519"/>
                </a:lnTo>
                <a:lnTo>
                  <a:pt x="469899" y="418452"/>
                </a:lnTo>
                <a:lnTo>
                  <a:pt x="457199" y="417601"/>
                </a:lnTo>
                <a:lnTo>
                  <a:pt x="457199" y="410756"/>
                </a:lnTo>
                <a:lnTo>
                  <a:pt x="444499" y="409892"/>
                </a:lnTo>
                <a:lnTo>
                  <a:pt x="444499" y="441490"/>
                </a:lnTo>
                <a:lnTo>
                  <a:pt x="457199" y="444944"/>
                </a:lnTo>
                <a:lnTo>
                  <a:pt x="482599" y="459422"/>
                </a:lnTo>
                <a:close/>
              </a:path>
              <a:path w="1282700" h="665479">
                <a:moveTo>
                  <a:pt x="469899" y="417601"/>
                </a:moveTo>
                <a:lnTo>
                  <a:pt x="457199" y="416737"/>
                </a:lnTo>
                <a:lnTo>
                  <a:pt x="457199" y="417601"/>
                </a:lnTo>
                <a:lnTo>
                  <a:pt x="469899" y="417601"/>
                </a:lnTo>
                <a:close/>
              </a:path>
              <a:path w="1282700" h="665479">
                <a:moveTo>
                  <a:pt x="596899" y="517728"/>
                </a:moveTo>
                <a:lnTo>
                  <a:pt x="596899" y="484416"/>
                </a:lnTo>
                <a:lnTo>
                  <a:pt x="584199" y="483666"/>
                </a:lnTo>
                <a:lnTo>
                  <a:pt x="584199" y="478358"/>
                </a:lnTo>
                <a:lnTo>
                  <a:pt x="571499" y="477583"/>
                </a:lnTo>
                <a:lnTo>
                  <a:pt x="571499" y="472186"/>
                </a:lnTo>
                <a:lnTo>
                  <a:pt x="558799" y="471411"/>
                </a:lnTo>
                <a:lnTo>
                  <a:pt x="558799" y="465937"/>
                </a:lnTo>
                <a:lnTo>
                  <a:pt x="546099" y="465150"/>
                </a:lnTo>
                <a:lnTo>
                  <a:pt x="546099" y="459613"/>
                </a:lnTo>
                <a:lnTo>
                  <a:pt x="533399" y="458012"/>
                </a:lnTo>
                <a:lnTo>
                  <a:pt x="533399" y="453212"/>
                </a:lnTo>
                <a:lnTo>
                  <a:pt x="520699" y="452399"/>
                </a:lnTo>
                <a:lnTo>
                  <a:pt x="520699" y="445922"/>
                </a:lnTo>
                <a:lnTo>
                  <a:pt x="507999" y="445109"/>
                </a:lnTo>
                <a:lnTo>
                  <a:pt x="507999" y="439369"/>
                </a:lnTo>
                <a:lnTo>
                  <a:pt x="495299" y="438543"/>
                </a:lnTo>
                <a:lnTo>
                  <a:pt x="495299" y="432752"/>
                </a:lnTo>
                <a:lnTo>
                  <a:pt x="482599" y="431914"/>
                </a:lnTo>
                <a:lnTo>
                  <a:pt x="482599" y="462521"/>
                </a:lnTo>
                <a:lnTo>
                  <a:pt x="507999" y="473595"/>
                </a:lnTo>
                <a:lnTo>
                  <a:pt x="520699" y="479336"/>
                </a:lnTo>
                <a:lnTo>
                  <a:pt x="533399" y="489271"/>
                </a:lnTo>
                <a:lnTo>
                  <a:pt x="558799" y="498979"/>
                </a:lnTo>
                <a:lnTo>
                  <a:pt x="571499" y="508464"/>
                </a:lnTo>
                <a:lnTo>
                  <a:pt x="596899" y="517728"/>
                </a:lnTo>
                <a:close/>
              </a:path>
              <a:path w="1282700" h="665479">
                <a:moveTo>
                  <a:pt x="685799" y="556590"/>
                </a:moveTo>
                <a:lnTo>
                  <a:pt x="685799" y="524306"/>
                </a:lnTo>
                <a:lnTo>
                  <a:pt x="673099" y="523646"/>
                </a:lnTo>
                <a:lnTo>
                  <a:pt x="673099" y="519722"/>
                </a:lnTo>
                <a:lnTo>
                  <a:pt x="660399" y="518388"/>
                </a:lnTo>
                <a:lnTo>
                  <a:pt x="660399" y="513676"/>
                </a:lnTo>
                <a:lnTo>
                  <a:pt x="647699" y="513003"/>
                </a:lnTo>
                <a:lnTo>
                  <a:pt x="647699" y="508203"/>
                </a:lnTo>
                <a:lnTo>
                  <a:pt x="634999" y="507504"/>
                </a:lnTo>
                <a:lnTo>
                  <a:pt x="634999" y="502615"/>
                </a:lnTo>
                <a:lnTo>
                  <a:pt x="622299" y="501904"/>
                </a:lnTo>
                <a:lnTo>
                  <a:pt x="622299" y="496912"/>
                </a:lnTo>
                <a:lnTo>
                  <a:pt x="609599" y="496176"/>
                </a:lnTo>
                <a:lnTo>
                  <a:pt x="609599" y="491096"/>
                </a:lnTo>
                <a:lnTo>
                  <a:pt x="596899" y="490359"/>
                </a:lnTo>
                <a:lnTo>
                  <a:pt x="596899" y="519214"/>
                </a:lnTo>
                <a:lnTo>
                  <a:pt x="622299" y="528612"/>
                </a:lnTo>
                <a:lnTo>
                  <a:pt x="634999" y="537759"/>
                </a:lnTo>
                <a:lnTo>
                  <a:pt x="660399" y="546653"/>
                </a:lnTo>
                <a:lnTo>
                  <a:pt x="685799" y="556590"/>
                </a:lnTo>
                <a:close/>
              </a:path>
              <a:path w="1282700" h="665479">
                <a:moveTo>
                  <a:pt x="1054099" y="656767"/>
                </a:moveTo>
                <a:lnTo>
                  <a:pt x="1054099" y="627684"/>
                </a:lnTo>
                <a:lnTo>
                  <a:pt x="1041399" y="627481"/>
                </a:lnTo>
                <a:lnTo>
                  <a:pt x="1041399" y="625868"/>
                </a:lnTo>
                <a:lnTo>
                  <a:pt x="1028699" y="625665"/>
                </a:lnTo>
                <a:lnTo>
                  <a:pt x="1028699" y="623912"/>
                </a:lnTo>
                <a:lnTo>
                  <a:pt x="1015999" y="623671"/>
                </a:lnTo>
                <a:lnTo>
                  <a:pt x="1015999" y="621779"/>
                </a:lnTo>
                <a:lnTo>
                  <a:pt x="1003299" y="621525"/>
                </a:lnTo>
                <a:lnTo>
                  <a:pt x="1003299" y="619493"/>
                </a:lnTo>
                <a:lnTo>
                  <a:pt x="990599" y="619226"/>
                </a:lnTo>
                <a:lnTo>
                  <a:pt x="990599" y="617321"/>
                </a:lnTo>
                <a:lnTo>
                  <a:pt x="977899" y="617042"/>
                </a:lnTo>
                <a:lnTo>
                  <a:pt x="977899" y="614730"/>
                </a:lnTo>
                <a:lnTo>
                  <a:pt x="965199" y="614438"/>
                </a:lnTo>
                <a:lnTo>
                  <a:pt x="965199" y="611987"/>
                </a:lnTo>
                <a:lnTo>
                  <a:pt x="952499" y="611670"/>
                </a:lnTo>
                <a:lnTo>
                  <a:pt x="952499" y="609409"/>
                </a:lnTo>
                <a:lnTo>
                  <a:pt x="939799" y="609079"/>
                </a:lnTo>
                <a:lnTo>
                  <a:pt x="939799" y="606374"/>
                </a:lnTo>
                <a:lnTo>
                  <a:pt x="927099" y="606018"/>
                </a:lnTo>
                <a:lnTo>
                  <a:pt x="927099" y="603542"/>
                </a:lnTo>
                <a:lnTo>
                  <a:pt x="914399" y="603173"/>
                </a:lnTo>
                <a:lnTo>
                  <a:pt x="914399" y="600202"/>
                </a:lnTo>
                <a:lnTo>
                  <a:pt x="901699" y="599821"/>
                </a:lnTo>
                <a:lnTo>
                  <a:pt x="901699" y="597103"/>
                </a:lnTo>
                <a:lnTo>
                  <a:pt x="888999" y="596709"/>
                </a:lnTo>
                <a:lnTo>
                  <a:pt x="888999" y="593890"/>
                </a:lnTo>
                <a:lnTo>
                  <a:pt x="876299" y="593471"/>
                </a:lnTo>
                <a:lnTo>
                  <a:pt x="876299" y="590130"/>
                </a:lnTo>
                <a:lnTo>
                  <a:pt x="863599" y="589686"/>
                </a:lnTo>
                <a:lnTo>
                  <a:pt x="863599" y="587095"/>
                </a:lnTo>
                <a:lnTo>
                  <a:pt x="850899" y="586206"/>
                </a:lnTo>
                <a:lnTo>
                  <a:pt x="850899" y="583057"/>
                </a:lnTo>
                <a:lnTo>
                  <a:pt x="838199" y="582599"/>
                </a:lnTo>
                <a:lnTo>
                  <a:pt x="838199" y="578866"/>
                </a:lnTo>
                <a:lnTo>
                  <a:pt x="825499" y="578396"/>
                </a:lnTo>
                <a:lnTo>
                  <a:pt x="825499" y="575513"/>
                </a:lnTo>
                <a:lnTo>
                  <a:pt x="812799" y="574522"/>
                </a:lnTo>
                <a:lnTo>
                  <a:pt x="812799" y="571055"/>
                </a:lnTo>
                <a:lnTo>
                  <a:pt x="800099" y="570547"/>
                </a:lnTo>
                <a:lnTo>
                  <a:pt x="800099" y="566966"/>
                </a:lnTo>
                <a:lnTo>
                  <a:pt x="787399" y="566445"/>
                </a:lnTo>
                <a:lnTo>
                  <a:pt x="787399" y="562762"/>
                </a:lnTo>
                <a:lnTo>
                  <a:pt x="774699" y="561695"/>
                </a:lnTo>
                <a:lnTo>
                  <a:pt x="774699" y="558444"/>
                </a:lnTo>
                <a:lnTo>
                  <a:pt x="761999" y="557898"/>
                </a:lnTo>
                <a:lnTo>
                  <a:pt x="761999" y="553440"/>
                </a:lnTo>
                <a:lnTo>
                  <a:pt x="749299" y="552869"/>
                </a:lnTo>
                <a:lnTo>
                  <a:pt x="749299" y="548881"/>
                </a:lnTo>
                <a:lnTo>
                  <a:pt x="736599" y="548297"/>
                </a:lnTo>
                <a:lnTo>
                  <a:pt x="736599" y="544195"/>
                </a:lnTo>
                <a:lnTo>
                  <a:pt x="723899" y="543001"/>
                </a:lnTo>
                <a:lnTo>
                  <a:pt x="723899" y="539394"/>
                </a:lnTo>
                <a:lnTo>
                  <a:pt x="711199" y="538784"/>
                </a:lnTo>
                <a:lnTo>
                  <a:pt x="711199" y="534479"/>
                </a:lnTo>
                <a:lnTo>
                  <a:pt x="698499" y="533857"/>
                </a:lnTo>
                <a:lnTo>
                  <a:pt x="698499" y="529450"/>
                </a:lnTo>
                <a:lnTo>
                  <a:pt x="685799" y="528815"/>
                </a:lnTo>
                <a:lnTo>
                  <a:pt x="685799" y="558736"/>
                </a:lnTo>
                <a:lnTo>
                  <a:pt x="711199" y="566674"/>
                </a:lnTo>
                <a:lnTo>
                  <a:pt x="736599" y="574916"/>
                </a:lnTo>
                <a:lnTo>
                  <a:pt x="749299" y="579755"/>
                </a:lnTo>
                <a:lnTo>
                  <a:pt x="761999" y="587070"/>
                </a:lnTo>
                <a:lnTo>
                  <a:pt x="774699" y="591959"/>
                </a:lnTo>
                <a:lnTo>
                  <a:pt x="825499" y="606216"/>
                </a:lnTo>
                <a:lnTo>
                  <a:pt x="863599" y="619243"/>
                </a:lnTo>
                <a:lnTo>
                  <a:pt x="914399" y="630926"/>
                </a:lnTo>
                <a:lnTo>
                  <a:pt x="965199" y="641151"/>
                </a:lnTo>
                <a:lnTo>
                  <a:pt x="1003299" y="649802"/>
                </a:lnTo>
                <a:lnTo>
                  <a:pt x="1054099" y="656767"/>
                </a:lnTo>
                <a:close/>
              </a:path>
              <a:path w="1282700" h="665479">
                <a:moveTo>
                  <a:pt x="990599" y="617042"/>
                </a:moveTo>
                <a:lnTo>
                  <a:pt x="977899" y="616762"/>
                </a:lnTo>
                <a:lnTo>
                  <a:pt x="977899" y="617042"/>
                </a:lnTo>
                <a:lnTo>
                  <a:pt x="990599" y="617042"/>
                </a:lnTo>
                <a:close/>
              </a:path>
              <a:path w="1282700" h="665479">
                <a:moveTo>
                  <a:pt x="1282699" y="657237"/>
                </a:moveTo>
                <a:lnTo>
                  <a:pt x="1282699" y="629208"/>
                </a:lnTo>
                <a:lnTo>
                  <a:pt x="1269999" y="629399"/>
                </a:lnTo>
                <a:lnTo>
                  <a:pt x="1269999" y="631202"/>
                </a:lnTo>
                <a:lnTo>
                  <a:pt x="1257299" y="631355"/>
                </a:lnTo>
                <a:lnTo>
                  <a:pt x="1257299" y="632752"/>
                </a:lnTo>
                <a:lnTo>
                  <a:pt x="1244599" y="632891"/>
                </a:lnTo>
                <a:lnTo>
                  <a:pt x="1244599" y="634060"/>
                </a:lnTo>
                <a:lnTo>
                  <a:pt x="1231899" y="634161"/>
                </a:lnTo>
                <a:lnTo>
                  <a:pt x="1231899" y="635101"/>
                </a:lnTo>
                <a:lnTo>
                  <a:pt x="1219199" y="635190"/>
                </a:lnTo>
                <a:lnTo>
                  <a:pt x="1219199" y="635838"/>
                </a:lnTo>
                <a:lnTo>
                  <a:pt x="1206499" y="635901"/>
                </a:lnTo>
                <a:lnTo>
                  <a:pt x="1206499" y="636409"/>
                </a:lnTo>
                <a:lnTo>
                  <a:pt x="1193799" y="636447"/>
                </a:lnTo>
                <a:lnTo>
                  <a:pt x="1193799" y="636714"/>
                </a:lnTo>
                <a:lnTo>
                  <a:pt x="1181099" y="636727"/>
                </a:lnTo>
                <a:lnTo>
                  <a:pt x="1168399" y="636803"/>
                </a:lnTo>
                <a:lnTo>
                  <a:pt x="1155699" y="636663"/>
                </a:lnTo>
                <a:lnTo>
                  <a:pt x="1155699" y="636371"/>
                </a:lnTo>
                <a:lnTo>
                  <a:pt x="1142999" y="636320"/>
                </a:lnTo>
                <a:lnTo>
                  <a:pt x="1142999" y="635901"/>
                </a:lnTo>
                <a:lnTo>
                  <a:pt x="1130299" y="635838"/>
                </a:lnTo>
                <a:lnTo>
                  <a:pt x="1130299" y="635203"/>
                </a:lnTo>
                <a:lnTo>
                  <a:pt x="1117599" y="635114"/>
                </a:lnTo>
                <a:lnTo>
                  <a:pt x="1117599" y="634390"/>
                </a:lnTo>
                <a:lnTo>
                  <a:pt x="1104899" y="634288"/>
                </a:lnTo>
                <a:lnTo>
                  <a:pt x="1104899" y="633285"/>
                </a:lnTo>
                <a:lnTo>
                  <a:pt x="1092199" y="633171"/>
                </a:lnTo>
                <a:lnTo>
                  <a:pt x="1092199" y="632129"/>
                </a:lnTo>
                <a:lnTo>
                  <a:pt x="1079499" y="631990"/>
                </a:lnTo>
                <a:lnTo>
                  <a:pt x="1079499" y="630809"/>
                </a:lnTo>
                <a:lnTo>
                  <a:pt x="1066799" y="630656"/>
                </a:lnTo>
                <a:lnTo>
                  <a:pt x="1066799" y="629323"/>
                </a:lnTo>
                <a:lnTo>
                  <a:pt x="1054099" y="629145"/>
                </a:lnTo>
                <a:lnTo>
                  <a:pt x="1054099" y="656958"/>
                </a:lnTo>
                <a:lnTo>
                  <a:pt x="1092199" y="661898"/>
                </a:lnTo>
                <a:lnTo>
                  <a:pt x="1142999" y="664794"/>
                </a:lnTo>
                <a:lnTo>
                  <a:pt x="1193799" y="665248"/>
                </a:lnTo>
                <a:lnTo>
                  <a:pt x="1231899" y="662862"/>
                </a:lnTo>
                <a:lnTo>
                  <a:pt x="1282699" y="657237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88792" y="5047309"/>
            <a:ext cx="81466" cy="742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36006" y="4305311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78337" y="4858524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49438" y="4756606"/>
            <a:ext cx="733481" cy="7334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9439" y="4756605"/>
            <a:ext cx="272717" cy="2711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0803" y="4822619"/>
            <a:ext cx="473089" cy="6161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48194" y="4755507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9450" y="339724"/>
                </a:moveTo>
                <a:lnTo>
                  <a:pt x="676348" y="293625"/>
                </a:lnTo>
                <a:lnTo>
                  <a:pt x="667315" y="249410"/>
                </a:lnTo>
                <a:lnTo>
                  <a:pt x="652753" y="207486"/>
                </a:lnTo>
                <a:lnTo>
                  <a:pt x="633068" y="168257"/>
                </a:lnTo>
                <a:lnTo>
                  <a:pt x="608665" y="132127"/>
                </a:lnTo>
                <a:lnTo>
                  <a:pt x="579948" y="99501"/>
                </a:lnTo>
                <a:lnTo>
                  <a:pt x="547322" y="70784"/>
                </a:lnTo>
                <a:lnTo>
                  <a:pt x="511192" y="46381"/>
                </a:lnTo>
                <a:lnTo>
                  <a:pt x="471963" y="26696"/>
                </a:lnTo>
                <a:lnTo>
                  <a:pt x="430039" y="12134"/>
                </a:lnTo>
                <a:lnTo>
                  <a:pt x="385824" y="3101"/>
                </a:lnTo>
                <a:lnTo>
                  <a:pt x="339725" y="0"/>
                </a:lnTo>
                <a:lnTo>
                  <a:pt x="293625" y="3101"/>
                </a:lnTo>
                <a:lnTo>
                  <a:pt x="249410" y="12134"/>
                </a:lnTo>
                <a:lnTo>
                  <a:pt x="207486" y="26696"/>
                </a:lnTo>
                <a:lnTo>
                  <a:pt x="168257" y="46381"/>
                </a:lnTo>
                <a:lnTo>
                  <a:pt x="132127" y="70784"/>
                </a:lnTo>
                <a:lnTo>
                  <a:pt x="99501" y="99501"/>
                </a:lnTo>
                <a:lnTo>
                  <a:pt x="70784" y="132127"/>
                </a:lnTo>
                <a:lnTo>
                  <a:pt x="46381" y="168257"/>
                </a:lnTo>
                <a:lnTo>
                  <a:pt x="26696" y="207486"/>
                </a:lnTo>
                <a:lnTo>
                  <a:pt x="12134" y="249410"/>
                </a:lnTo>
                <a:lnTo>
                  <a:pt x="3101" y="293625"/>
                </a:lnTo>
                <a:lnTo>
                  <a:pt x="0" y="339725"/>
                </a:lnTo>
                <a:lnTo>
                  <a:pt x="3101" y="385824"/>
                </a:lnTo>
                <a:lnTo>
                  <a:pt x="12134" y="430039"/>
                </a:lnTo>
                <a:lnTo>
                  <a:pt x="26696" y="471963"/>
                </a:lnTo>
                <a:lnTo>
                  <a:pt x="46381" y="511192"/>
                </a:lnTo>
                <a:lnTo>
                  <a:pt x="70784" y="547322"/>
                </a:lnTo>
                <a:lnTo>
                  <a:pt x="99501" y="579948"/>
                </a:lnTo>
                <a:lnTo>
                  <a:pt x="132127" y="608665"/>
                </a:lnTo>
                <a:lnTo>
                  <a:pt x="168257" y="633068"/>
                </a:lnTo>
                <a:lnTo>
                  <a:pt x="207486" y="652753"/>
                </a:lnTo>
                <a:lnTo>
                  <a:pt x="249410" y="667315"/>
                </a:lnTo>
                <a:lnTo>
                  <a:pt x="293625" y="676348"/>
                </a:lnTo>
                <a:lnTo>
                  <a:pt x="339725" y="679450"/>
                </a:lnTo>
                <a:lnTo>
                  <a:pt x="385824" y="676348"/>
                </a:lnTo>
                <a:lnTo>
                  <a:pt x="430039" y="667315"/>
                </a:lnTo>
                <a:lnTo>
                  <a:pt x="471963" y="652753"/>
                </a:lnTo>
                <a:lnTo>
                  <a:pt x="511192" y="633068"/>
                </a:lnTo>
                <a:lnTo>
                  <a:pt x="547322" y="608665"/>
                </a:lnTo>
                <a:lnTo>
                  <a:pt x="579948" y="579948"/>
                </a:lnTo>
                <a:lnTo>
                  <a:pt x="608665" y="547322"/>
                </a:lnTo>
                <a:lnTo>
                  <a:pt x="633068" y="511192"/>
                </a:lnTo>
                <a:lnTo>
                  <a:pt x="652753" y="471963"/>
                </a:lnTo>
                <a:lnTo>
                  <a:pt x="667315" y="430039"/>
                </a:lnTo>
                <a:lnTo>
                  <a:pt x="676348" y="385824"/>
                </a:lnTo>
                <a:lnTo>
                  <a:pt x="67945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48194" y="4755507"/>
            <a:ext cx="599515" cy="599515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0" y="339725"/>
                </a:moveTo>
                <a:lnTo>
                  <a:pt x="3101" y="293627"/>
                </a:lnTo>
                <a:lnTo>
                  <a:pt x="12134" y="249415"/>
                </a:lnTo>
                <a:lnTo>
                  <a:pt x="26696" y="207492"/>
                </a:lnTo>
                <a:lnTo>
                  <a:pt x="46381" y="168262"/>
                </a:lnTo>
                <a:lnTo>
                  <a:pt x="70784" y="132132"/>
                </a:lnTo>
                <a:lnTo>
                  <a:pt x="99501" y="99506"/>
                </a:lnTo>
                <a:lnTo>
                  <a:pt x="132127" y="70788"/>
                </a:lnTo>
                <a:lnTo>
                  <a:pt x="168257" y="46384"/>
                </a:lnTo>
                <a:lnTo>
                  <a:pt x="207486" y="26698"/>
                </a:lnTo>
                <a:lnTo>
                  <a:pt x="249410" y="12135"/>
                </a:lnTo>
                <a:lnTo>
                  <a:pt x="293625" y="3101"/>
                </a:lnTo>
                <a:lnTo>
                  <a:pt x="339725" y="0"/>
                </a:lnTo>
                <a:lnTo>
                  <a:pt x="385822" y="3101"/>
                </a:lnTo>
                <a:lnTo>
                  <a:pt x="430034" y="12135"/>
                </a:lnTo>
                <a:lnTo>
                  <a:pt x="471957" y="26698"/>
                </a:lnTo>
                <a:lnTo>
                  <a:pt x="511187" y="46384"/>
                </a:lnTo>
                <a:lnTo>
                  <a:pt x="547317" y="70788"/>
                </a:lnTo>
                <a:lnTo>
                  <a:pt x="579943" y="99506"/>
                </a:lnTo>
                <a:lnTo>
                  <a:pt x="608661" y="132132"/>
                </a:lnTo>
                <a:lnTo>
                  <a:pt x="633065" y="168262"/>
                </a:lnTo>
                <a:lnTo>
                  <a:pt x="652751" y="207492"/>
                </a:lnTo>
                <a:lnTo>
                  <a:pt x="667314" y="249415"/>
                </a:lnTo>
                <a:lnTo>
                  <a:pt x="676348" y="293627"/>
                </a:lnTo>
                <a:lnTo>
                  <a:pt x="679450" y="339724"/>
                </a:lnTo>
                <a:lnTo>
                  <a:pt x="676348" y="385824"/>
                </a:lnTo>
                <a:lnTo>
                  <a:pt x="667314" y="430039"/>
                </a:lnTo>
                <a:lnTo>
                  <a:pt x="652751" y="471963"/>
                </a:lnTo>
                <a:lnTo>
                  <a:pt x="633065" y="511192"/>
                </a:lnTo>
                <a:lnTo>
                  <a:pt x="608661" y="547322"/>
                </a:lnTo>
                <a:lnTo>
                  <a:pt x="579943" y="579948"/>
                </a:lnTo>
                <a:lnTo>
                  <a:pt x="547317" y="608665"/>
                </a:lnTo>
                <a:lnTo>
                  <a:pt x="511187" y="633068"/>
                </a:lnTo>
                <a:lnTo>
                  <a:pt x="471957" y="652753"/>
                </a:lnTo>
                <a:lnTo>
                  <a:pt x="430034" y="667315"/>
                </a:lnTo>
                <a:lnTo>
                  <a:pt x="385822" y="676348"/>
                </a:lnTo>
                <a:lnTo>
                  <a:pt x="339725" y="679450"/>
                </a:lnTo>
                <a:lnTo>
                  <a:pt x="293625" y="676348"/>
                </a:lnTo>
                <a:lnTo>
                  <a:pt x="249410" y="667315"/>
                </a:lnTo>
                <a:lnTo>
                  <a:pt x="207486" y="652753"/>
                </a:lnTo>
                <a:lnTo>
                  <a:pt x="168257" y="633068"/>
                </a:lnTo>
                <a:lnTo>
                  <a:pt x="132127" y="608665"/>
                </a:lnTo>
                <a:lnTo>
                  <a:pt x="99501" y="579948"/>
                </a:lnTo>
                <a:lnTo>
                  <a:pt x="70784" y="547322"/>
                </a:lnTo>
                <a:lnTo>
                  <a:pt x="46381" y="511192"/>
                </a:lnTo>
                <a:lnTo>
                  <a:pt x="26696" y="471963"/>
                </a:lnTo>
                <a:lnTo>
                  <a:pt x="12134" y="430039"/>
                </a:lnTo>
                <a:lnTo>
                  <a:pt x="3101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49586" y="4828904"/>
            <a:ext cx="201706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u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73339" y="3714992"/>
            <a:ext cx="777604" cy="7042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58737" y="3700395"/>
            <a:ext cx="290602" cy="2609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05433" y="3766409"/>
            <a:ext cx="539104" cy="61612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56294" y="3697952"/>
            <a:ext cx="672353" cy="599515"/>
          </a:xfrm>
          <a:custGeom>
            <a:avLst/>
            <a:gdLst/>
            <a:ahLst/>
            <a:cxnLst/>
            <a:rect l="l" t="t" r="r" b="b"/>
            <a:pathLst>
              <a:path w="762000" h="679450">
                <a:moveTo>
                  <a:pt x="762000" y="339724"/>
                </a:moveTo>
                <a:lnTo>
                  <a:pt x="758521" y="293625"/>
                </a:lnTo>
                <a:lnTo>
                  <a:pt x="748389" y="249410"/>
                </a:lnTo>
                <a:lnTo>
                  <a:pt x="732058" y="207486"/>
                </a:lnTo>
                <a:lnTo>
                  <a:pt x="709980" y="168257"/>
                </a:lnTo>
                <a:lnTo>
                  <a:pt x="682611" y="132127"/>
                </a:lnTo>
                <a:lnTo>
                  <a:pt x="650405" y="99501"/>
                </a:lnTo>
                <a:lnTo>
                  <a:pt x="613814" y="70784"/>
                </a:lnTo>
                <a:lnTo>
                  <a:pt x="573294" y="46381"/>
                </a:lnTo>
                <a:lnTo>
                  <a:pt x="529299" y="26696"/>
                </a:lnTo>
                <a:lnTo>
                  <a:pt x="482282" y="12134"/>
                </a:lnTo>
                <a:lnTo>
                  <a:pt x="432697" y="3101"/>
                </a:lnTo>
                <a:lnTo>
                  <a:pt x="381000" y="0"/>
                </a:lnTo>
                <a:lnTo>
                  <a:pt x="329299" y="3101"/>
                </a:lnTo>
                <a:lnTo>
                  <a:pt x="279713" y="12134"/>
                </a:lnTo>
                <a:lnTo>
                  <a:pt x="232695" y="26696"/>
                </a:lnTo>
                <a:lnTo>
                  <a:pt x="188699" y="46381"/>
                </a:lnTo>
                <a:lnTo>
                  <a:pt x="148179" y="70784"/>
                </a:lnTo>
                <a:lnTo>
                  <a:pt x="111590" y="99501"/>
                </a:lnTo>
                <a:lnTo>
                  <a:pt x="79384" y="132127"/>
                </a:lnTo>
                <a:lnTo>
                  <a:pt x="52016" y="168257"/>
                </a:lnTo>
                <a:lnTo>
                  <a:pt x="29940" y="207486"/>
                </a:lnTo>
                <a:lnTo>
                  <a:pt x="13609" y="249410"/>
                </a:lnTo>
                <a:lnTo>
                  <a:pt x="3477" y="293625"/>
                </a:lnTo>
                <a:lnTo>
                  <a:pt x="0" y="339725"/>
                </a:lnTo>
                <a:lnTo>
                  <a:pt x="3477" y="385824"/>
                </a:lnTo>
                <a:lnTo>
                  <a:pt x="13609" y="430039"/>
                </a:lnTo>
                <a:lnTo>
                  <a:pt x="29940" y="471963"/>
                </a:lnTo>
                <a:lnTo>
                  <a:pt x="52016" y="511192"/>
                </a:lnTo>
                <a:lnTo>
                  <a:pt x="79384" y="547322"/>
                </a:lnTo>
                <a:lnTo>
                  <a:pt x="111590" y="579948"/>
                </a:lnTo>
                <a:lnTo>
                  <a:pt x="148179" y="608665"/>
                </a:lnTo>
                <a:lnTo>
                  <a:pt x="188699" y="633068"/>
                </a:lnTo>
                <a:lnTo>
                  <a:pt x="232695" y="652753"/>
                </a:lnTo>
                <a:lnTo>
                  <a:pt x="279713" y="667315"/>
                </a:lnTo>
                <a:lnTo>
                  <a:pt x="329299" y="676348"/>
                </a:lnTo>
                <a:lnTo>
                  <a:pt x="381000" y="679450"/>
                </a:lnTo>
                <a:lnTo>
                  <a:pt x="432697" y="676348"/>
                </a:lnTo>
                <a:lnTo>
                  <a:pt x="482282" y="667315"/>
                </a:lnTo>
                <a:lnTo>
                  <a:pt x="529299" y="652753"/>
                </a:lnTo>
                <a:lnTo>
                  <a:pt x="573294" y="633068"/>
                </a:lnTo>
                <a:lnTo>
                  <a:pt x="613814" y="608665"/>
                </a:lnTo>
                <a:lnTo>
                  <a:pt x="650405" y="579948"/>
                </a:lnTo>
                <a:lnTo>
                  <a:pt x="682611" y="547322"/>
                </a:lnTo>
                <a:lnTo>
                  <a:pt x="709980" y="511192"/>
                </a:lnTo>
                <a:lnTo>
                  <a:pt x="732058" y="471963"/>
                </a:lnTo>
                <a:lnTo>
                  <a:pt x="748389" y="430039"/>
                </a:lnTo>
                <a:lnTo>
                  <a:pt x="758521" y="385824"/>
                </a:lnTo>
                <a:lnTo>
                  <a:pt x="762000" y="339724"/>
                </a:lnTo>
                <a:close/>
              </a:path>
            </a:pathLst>
          </a:custGeom>
          <a:solidFill>
            <a:srgbClr val="FAF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56294" y="3697952"/>
            <a:ext cx="672353" cy="599515"/>
          </a:xfrm>
          <a:custGeom>
            <a:avLst/>
            <a:gdLst/>
            <a:ahLst/>
            <a:cxnLst/>
            <a:rect l="l" t="t" r="r" b="b"/>
            <a:pathLst>
              <a:path w="762000" h="679450">
                <a:moveTo>
                  <a:pt x="0" y="339725"/>
                </a:moveTo>
                <a:lnTo>
                  <a:pt x="3477" y="293625"/>
                </a:lnTo>
                <a:lnTo>
                  <a:pt x="13609" y="249410"/>
                </a:lnTo>
                <a:lnTo>
                  <a:pt x="29940" y="207486"/>
                </a:lnTo>
                <a:lnTo>
                  <a:pt x="52016" y="168257"/>
                </a:lnTo>
                <a:lnTo>
                  <a:pt x="79384" y="132127"/>
                </a:lnTo>
                <a:lnTo>
                  <a:pt x="111590" y="99501"/>
                </a:lnTo>
                <a:lnTo>
                  <a:pt x="148179" y="70784"/>
                </a:lnTo>
                <a:lnTo>
                  <a:pt x="188699" y="46381"/>
                </a:lnTo>
                <a:lnTo>
                  <a:pt x="232695" y="26696"/>
                </a:lnTo>
                <a:lnTo>
                  <a:pt x="279713" y="12134"/>
                </a:lnTo>
                <a:lnTo>
                  <a:pt x="329299" y="3101"/>
                </a:lnTo>
                <a:lnTo>
                  <a:pt x="381000" y="0"/>
                </a:lnTo>
                <a:lnTo>
                  <a:pt x="432697" y="3101"/>
                </a:lnTo>
                <a:lnTo>
                  <a:pt x="482282" y="12134"/>
                </a:lnTo>
                <a:lnTo>
                  <a:pt x="529299" y="26696"/>
                </a:lnTo>
                <a:lnTo>
                  <a:pt x="573294" y="46381"/>
                </a:lnTo>
                <a:lnTo>
                  <a:pt x="613814" y="70784"/>
                </a:lnTo>
                <a:lnTo>
                  <a:pt x="650405" y="99501"/>
                </a:lnTo>
                <a:lnTo>
                  <a:pt x="682611" y="132127"/>
                </a:lnTo>
                <a:lnTo>
                  <a:pt x="709980" y="168257"/>
                </a:lnTo>
                <a:lnTo>
                  <a:pt x="732058" y="207486"/>
                </a:lnTo>
                <a:lnTo>
                  <a:pt x="748389" y="249410"/>
                </a:lnTo>
                <a:lnTo>
                  <a:pt x="758521" y="293625"/>
                </a:lnTo>
                <a:lnTo>
                  <a:pt x="762000" y="339724"/>
                </a:lnTo>
                <a:lnTo>
                  <a:pt x="758521" y="385824"/>
                </a:lnTo>
                <a:lnTo>
                  <a:pt x="748389" y="430039"/>
                </a:lnTo>
                <a:lnTo>
                  <a:pt x="732058" y="471963"/>
                </a:lnTo>
                <a:lnTo>
                  <a:pt x="709980" y="511192"/>
                </a:lnTo>
                <a:lnTo>
                  <a:pt x="682611" y="547322"/>
                </a:lnTo>
                <a:lnTo>
                  <a:pt x="650405" y="579948"/>
                </a:lnTo>
                <a:lnTo>
                  <a:pt x="613814" y="608665"/>
                </a:lnTo>
                <a:lnTo>
                  <a:pt x="573294" y="633068"/>
                </a:lnTo>
                <a:lnTo>
                  <a:pt x="529299" y="652753"/>
                </a:lnTo>
                <a:lnTo>
                  <a:pt x="482282" y="667315"/>
                </a:lnTo>
                <a:lnTo>
                  <a:pt x="432697" y="676348"/>
                </a:lnTo>
                <a:lnTo>
                  <a:pt x="381000" y="679450"/>
                </a:lnTo>
                <a:lnTo>
                  <a:pt x="329299" y="676348"/>
                </a:lnTo>
                <a:lnTo>
                  <a:pt x="279713" y="667315"/>
                </a:lnTo>
                <a:lnTo>
                  <a:pt x="232695" y="652753"/>
                </a:lnTo>
                <a:lnTo>
                  <a:pt x="188699" y="633068"/>
                </a:lnTo>
                <a:lnTo>
                  <a:pt x="148179" y="608665"/>
                </a:lnTo>
                <a:lnTo>
                  <a:pt x="111590" y="579948"/>
                </a:lnTo>
                <a:lnTo>
                  <a:pt x="79384" y="547322"/>
                </a:lnTo>
                <a:lnTo>
                  <a:pt x="52016" y="511192"/>
                </a:lnTo>
                <a:lnTo>
                  <a:pt x="29940" y="471963"/>
                </a:lnTo>
                <a:lnTo>
                  <a:pt x="13609" y="430039"/>
                </a:lnTo>
                <a:lnTo>
                  <a:pt x="3477" y="385824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34568" y="3771350"/>
            <a:ext cx="321609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i="1" dirty="0">
                <a:solidFill>
                  <a:srgbClr val="008683"/>
                </a:solidFill>
                <a:latin typeface="Times New Roman"/>
                <a:cs typeface="Times New Roman"/>
              </a:rPr>
              <a:t>u’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82398" y="3630462"/>
            <a:ext cx="550209" cy="1318372"/>
          </a:xfrm>
          <a:custGeom>
            <a:avLst/>
            <a:gdLst/>
            <a:ahLst/>
            <a:cxnLst/>
            <a:rect l="l" t="t" r="r" b="b"/>
            <a:pathLst>
              <a:path w="623570" h="1494154">
                <a:moveTo>
                  <a:pt x="0" y="98142"/>
                </a:moveTo>
                <a:lnTo>
                  <a:pt x="57774" y="49150"/>
                </a:lnTo>
                <a:lnTo>
                  <a:pt x="97667" y="25939"/>
                </a:lnTo>
                <a:lnTo>
                  <a:pt x="136866" y="10338"/>
                </a:lnTo>
                <a:lnTo>
                  <a:pt x="175246" y="1856"/>
                </a:lnTo>
                <a:lnTo>
                  <a:pt x="212686" y="0"/>
                </a:lnTo>
                <a:lnTo>
                  <a:pt x="249062" y="4278"/>
                </a:lnTo>
                <a:lnTo>
                  <a:pt x="318131" y="29272"/>
                </a:lnTo>
                <a:lnTo>
                  <a:pt x="381470" y="72903"/>
                </a:lnTo>
                <a:lnTo>
                  <a:pt x="410684" y="100478"/>
                </a:lnTo>
                <a:lnTo>
                  <a:pt x="438096" y="131236"/>
                </a:lnTo>
                <a:lnTo>
                  <a:pt x="463585" y="164687"/>
                </a:lnTo>
                <a:lnTo>
                  <a:pt x="487026" y="200337"/>
                </a:lnTo>
                <a:lnTo>
                  <a:pt x="508297" y="237695"/>
                </a:lnTo>
                <a:lnTo>
                  <a:pt x="527275" y="276270"/>
                </a:lnTo>
                <a:lnTo>
                  <a:pt x="543837" y="315569"/>
                </a:lnTo>
                <a:lnTo>
                  <a:pt x="557860" y="355101"/>
                </a:lnTo>
                <a:lnTo>
                  <a:pt x="595960" y="493214"/>
                </a:lnTo>
                <a:lnTo>
                  <a:pt x="617385" y="637676"/>
                </a:lnTo>
                <a:lnTo>
                  <a:pt x="622947" y="784513"/>
                </a:lnTo>
                <a:lnTo>
                  <a:pt x="612622" y="929776"/>
                </a:lnTo>
                <a:lnTo>
                  <a:pt x="588022" y="1068676"/>
                </a:lnTo>
                <a:lnTo>
                  <a:pt x="548335" y="1197263"/>
                </a:lnTo>
                <a:lnTo>
                  <a:pt x="494360" y="1310763"/>
                </a:lnTo>
                <a:lnTo>
                  <a:pt x="462610" y="1360776"/>
                </a:lnTo>
                <a:lnTo>
                  <a:pt x="427685" y="1406013"/>
                </a:lnTo>
                <a:lnTo>
                  <a:pt x="376085" y="1457613"/>
                </a:lnTo>
                <a:lnTo>
                  <a:pt x="320522" y="1494126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64761" y="3654563"/>
            <a:ext cx="80122" cy="80682"/>
          </a:xfrm>
          <a:custGeom>
            <a:avLst/>
            <a:gdLst/>
            <a:ahLst/>
            <a:cxnLst/>
            <a:rect l="l" t="t" r="r" b="b"/>
            <a:pathLst>
              <a:path w="90804" h="91439">
                <a:moveTo>
                  <a:pt x="90601" y="59982"/>
                </a:moveTo>
                <a:lnTo>
                  <a:pt x="29349" y="0"/>
                </a:lnTo>
                <a:lnTo>
                  <a:pt x="0" y="91249"/>
                </a:lnTo>
                <a:lnTo>
                  <a:pt x="90601" y="5998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70749" y="3997710"/>
            <a:ext cx="885825" cy="71157"/>
          </a:xfrm>
          <a:custGeom>
            <a:avLst/>
            <a:gdLst/>
            <a:ahLst/>
            <a:cxnLst/>
            <a:rect l="l" t="t" r="r" b="b"/>
            <a:pathLst>
              <a:path w="1003934" h="80645">
                <a:moveTo>
                  <a:pt x="1003617" y="0"/>
                </a:moveTo>
                <a:lnTo>
                  <a:pt x="0" y="80289"/>
                </a:lnTo>
              </a:path>
            </a:pathLst>
          </a:custGeom>
          <a:ln w="285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45805" y="4004209"/>
            <a:ext cx="118233" cy="1166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187888" y="3565723"/>
            <a:ext cx="15688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008683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99636" y="4168599"/>
            <a:ext cx="941294" cy="201706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952500" y="171449"/>
                </a:moveTo>
                <a:lnTo>
                  <a:pt x="952500" y="57149"/>
                </a:lnTo>
                <a:lnTo>
                  <a:pt x="0" y="57150"/>
                </a:lnTo>
                <a:lnTo>
                  <a:pt x="0" y="171450"/>
                </a:lnTo>
                <a:lnTo>
                  <a:pt x="952500" y="171449"/>
                </a:lnTo>
                <a:close/>
              </a:path>
              <a:path w="1066800" h="228600">
                <a:moveTo>
                  <a:pt x="1066800" y="114299"/>
                </a:moveTo>
                <a:lnTo>
                  <a:pt x="952500" y="0"/>
                </a:lnTo>
                <a:lnTo>
                  <a:pt x="952500" y="228599"/>
                </a:lnTo>
                <a:lnTo>
                  <a:pt x="1066800" y="114299"/>
                </a:lnTo>
                <a:close/>
              </a:path>
            </a:pathLst>
          </a:custGeom>
          <a:solidFill>
            <a:srgbClr val="D6D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9636" y="4168599"/>
            <a:ext cx="941294" cy="201706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57150"/>
                </a:moveTo>
                <a:lnTo>
                  <a:pt x="952500" y="57149"/>
                </a:lnTo>
                <a:lnTo>
                  <a:pt x="952500" y="0"/>
                </a:lnTo>
                <a:lnTo>
                  <a:pt x="1066800" y="114299"/>
                </a:lnTo>
                <a:lnTo>
                  <a:pt x="952500" y="228599"/>
                </a:lnTo>
                <a:lnTo>
                  <a:pt x="952500" y="171449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802953" y="6147558"/>
            <a:ext cx="393326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solidFill>
                  <a:srgbClr val="010202"/>
                </a:solidFill>
                <a:latin typeface="Times New Roman"/>
                <a:cs typeface="Times New Roman"/>
              </a:rPr>
              <a:t>L13.5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E5D773-8536-4DA6-802B-E1073B0B8A2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1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01706" y="89514"/>
            <a:ext cx="8727141" cy="5202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3048000" y="3314060"/>
            <a:ext cx="2362200" cy="1066800"/>
          </a:xfrm>
          <a:custGeom>
            <a:avLst/>
            <a:gdLst/>
            <a:ahLst/>
            <a:cxnLst/>
            <a:rect l="l" t="t" r="r" b="b"/>
            <a:pathLst>
              <a:path w="2362200" h="1066800">
                <a:moveTo>
                  <a:pt x="2362200" y="177546"/>
                </a:moveTo>
                <a:lnTo>
                  <a:pt x="2356891" y="134325"/>
                </a:lnTo>
                <a:lnTo>
                  <a:pt x="2341839" y="94997"/>
                </a:lnTo>
                <a:lnTo>
                  <a:pt x="2318354" y="60826"/>
                </a:lnTo>
                <a:lnTo>
                  <a:pt x="2287744" y="33071"/>
                </a:lnTo>
                <a:lnTo>
                  <a:pt x="2251321" y="12997"/>
                </a:lnTo>
                <a:lnTo>
                  <a:pt x="2210393" y="1863"/>
                </a:lnTo>
                <a:lnTo>
                  <a:pt x="177546" y="0"/>
                </a:lnTo>
                <a:lnTo>
                  <a:pt x="162784" y="600"/>
                </a:lnTo>
                <a:lnTo>
                  <a:pt x="120721" y="9233"/>
                </a:lnTo>
                <a:lnTo>
                  <a:pt x="82972" y="27131"/>
                </a:lnTo>
                <a:lnTo>
                  <a:pt x="50799" y="53033"/>
                </a:lnTo>
                <a:lnTo>
                  <a:pt x="25464" y="85676"/>
                </a:lnTo>
                <a:lnTo>
                  <a:pt x="8230" y="123799"/>
                </a:lnTo>
                <a:lnTo>
                  <a:pt x="357" y="166140"/>
                </a:lnTo>
                <a:lnTo>
                  <a:pt x="0" y="889253"/>
                </a:lnTo>
                <a:lnTo>
                  <a:pt x="600" y="903911"/>
                </a:lnTo>
                <a:lnTo>
                  <a:pt x="9233" y="945784"/>
                </a:lnTo>
                <a:lnTo>
                  <a:pt x="27131" y="983490"/>
                </a:lnTo>
                <a:lnTo>
                  <a:pt x="53033" y="1015718"/>
                </a:lnTo>
                <a:lnTo>
                  <a:pt x="85676" y="1041158"/>
                </a:lnTo>
                <a:lnTo>
                  <a:pt x="123799" y="1058502"/>
                </a:lnTo>
                <a:lnTo>
                  <a:pt x="166140" y="1066438"/>
                </a:lnTo>
                <a:lnTo>
                  <a:pt x="2184654" y="1066800"/>
                </a:lnTo>
                <a:lnTo>
                  <a:pt x="2199311" y="1066194"/>
                </a:lnTo>
                <a:lnTo>
                  <a:pt x="2241184" y="1057492"/>
                </a:lnTo>
                <a:lnTo>
                  <a:pt x="2278890" y="1039483"/>
                </a:lnTo>
                <a:lnTo>
                  <a:pt x="2311118" y="1013477"/>
                </a:lnTo>
                <a:lnTo>
                  <a:pt x="2336558" y="980785"/>
                </a:lnTo>
                <a:lnTo>
                  <a:pt x="2353902" y="942714"/>
                </a:lnTo>
                <a:lnTo>
                  <a:pt x="2361838" y="900576"/>
                </a:lnTo>
                <a:lnTo>
                  <a:pt x="2362200" y="177546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3102" y="3519396"/>
            <a:ext cx="258953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60"/>
              </a:lnSpc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On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summation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instead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two.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381776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85344" y="0"/>
                </a:moveTo>
                <a:lnTo>
                  <a:pt x="0" y="42672"/>
                </a:lnTo>
                <a:lnTo>
                  <a:pt x="57150" y="71247"/>
                </a:lnTo>
                <a:lnTo>
                  <a:pt x="57150" y="28194"/>
                </a:lnTo>
                <a:lnTo>
                  <a:pt x="66715" y="28194"/>
                </a:lnTo>
                <a:lnTo>
                  <a:pt x="85344" y="0"/>
                </a:lnTo>
                <a:close/>
              </a:path>
              <a:path w="457200" h="85725">
                <a:moveTo>
                  <a:pt x="66715" y="28194"/>
                </a:moveTo>
                <a:lnTo>
                  <a:pt x="57150" y="28194"/>
                </a:lnTo>
                <a:lnTo>
                  <a:pt x="57150" y="42672"/>
                </a:lnTo>
                <a:lnTo>
                  <a:pt x="66715" y="28194"/>
                </a:lnTo>
                <a:close/>
              </a:path>
              <a:path w="457200" h="85725">
                <a:moveTo>
                  <a:pt x="457200" y="57150"/>
                </a:moveTo>
                <a:lnTo>
                  <a:pt x="457200" y="28194"/>
                </a:lnTo>
                <a:lnTo>
                  <a:pt x="66715" y="28194"/>
                </a:lnTo>
                <a:lnTo>
                  <a:pt x="57150" y="42672"/>
                </a:lnTo>
                <a:lnTo>
                  <a:pt x="66715" y="57150"/>
                </a:lnTo>
                <a:lnTo>
                  <a:pt x="457200" y="57150"/>
                </a:lnTo>
                <a:close/>
              </a:path>
              <a:path w="457200" h="85725">
                <a:moveTo>
                  <a:pt x="66715" y="57150"/>
                </a:moveTo>
                <a:lnTo>
                  <a:pt x="57150" y="42672"/>
                </a:lnTo>
                <a:lnTo>
                  <a:pt x="57150" y="57150"/>
                </a:lnTo>
                <a:lnTo>
                  <a:pt x="66715" y="57150"/>
                </a:lnTo>
                <a:close/>
              </a:path>
              <a:path w="457200" h="85725">
                <a:moveTo>
                  <a:pt x="85344" y="85344"/>
                </a:moveTo>
                <a:lnTo>
                  <a:pt x="66715" y="57150"/>
                </a:lnTo>
                <a:lnTo>
                  <a:pt x="57150" y="57150"/>
                </a:lnTo>
                <a:lnTo>
                  <a:pt x="57150" y="71247"/>
                </a:lnTo>
                <a:lnTo>
                  <a:pt x="85344" y="85344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Flow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186-93BA-4AE1-99AD-FF12C1342D38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65064" y="167538"/>
            <a:ext cx="7104380" cy="324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145">
              <a:lnSpc>
                <a:spcPts val="3450"/>
              </a:lnSpc>
            </a:pPr>
            <a:endParaRPr lang="en-US" sz="3200" b="1" spc="-15" dirty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12700" marR="17145">
              <a:lnSpc>
                <a:spcPts val="345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ts val="3470"/>
              </a:lnSpc>
              <a:spcBef>
                <a:spcPts val="610"/>
              </a:spcBef>
              <a:tabLst>
                <a:tab pos="2054225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Definition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(net)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flow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function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ts val="3470"/>
              </a:lnSpc>
              <a:tabLst>
                <a:tab pos="28956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sz="3200" spc="-85" dirty="0">
                <a:solidFill>
                  <a:srgbClr val="008A87"/>
                </a:solidFill>
                <a:latin typeface="Arial"/>
                <a:cs typeface="Arial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satisfying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following:</a:t>
            </a:r>
            <a:endParaRPr sz="320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3645"/>
              </a:lnSpc>
              <a:spcBef>
                <a:spcPts val="20"/>
              </a:spcBef>
              <a:buClr>
                <a:srgbClr val="CC0000"/>
              </a:buClr>
              <a:buFont typeface="Times New Roman"/>
              <a:buChar char="•"/>
              <a:tabLst>
                <a:tab pos="257810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Capacity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constraint: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,</a:t>
            </a:r>
          </a:p>
          <a:p>
            <a:pPr marL="2508885">
              <a:lnSpc>
                <a:spcPts val="3450"/>
              </a:lnSpc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57175" indent="-244475">
              <a:lnSpc>
                <a:spcPts val="3629"/>
              </a:lnSpc>
              <a:buClr>
                <a:srgbClr val="CC0000"/>
              </a:buClr>
              <a:buFont typeface="Times New Roman"/>
              <a:buChar char="•"/>
              <a:tabLst>
                <a:tab pos="257810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Flow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conservation: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dirty="0">
                <a:latin typeface="Times New Roman"/>
                <a:cs typeface="Times New Roman"/>
              </a:rPr>
              <a:t>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90748" y="3398345"/>
            <a:ext cx="227076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52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50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3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0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1885" y="4053456"/>
            <a:ext cx="48577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204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45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069" y="4339343"/>
            <a:ext cx="569785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 indent="-244475">
              <a:lnSpc>
                <a:spcPts val="3645"/>
              </a:lnSpc>
              <a:buClr>
                <a:srgbClr val="CC0000"/>
              </a:buClr>
              <a:buFont typeface="Times New Roman"/>
              <a:buChar char="•"/>
              <a:tabLst>
                <a:tab pos="257810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Skew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symmetry: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,</a:t>
            </a:r>
          </a:p>
          <a:p>
            <a:pPr marL="2524760">
              <a:lnSpc>
                <a:spcPts val="3645"/>
              </a:lnSpc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–f</a:t>
            </a:r>
            <a:r>
              <a:rPr sz="3200" i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762" y="5429062"/>
            <a:ext cx="7473521" cy="10772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2400" b="1" dirty="0">
                <a:solidFill>
                  <a:srgbClr val="CB2026"/>
                </a:solidFill>
                <a:latin typeface="Times New Roman"/>
                <a:cs typeface="Times New Roman"/>
              </a:rPr>
              <a:t>Note: </a:t>
            </a:r>
            <a:r>
              <a:rPr lang="en-US" sz="2400" dirty="0">
                <a:solidFill>
                  <a:srgbClr val="010202"/>
                </a:solidFill>
                <a:latin typeface="Times New Roman"/>
                <a:cs typeface="Times New Roman"/>
              </a:rPr>
              <a:t>CLRS defines positive flows and net flows; these</a:t>
            </a:r>
            <a:r>
              <a:rPr lang="en-US" sz="2400" spc="-100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10202"/>
                </a:solidFill>
                <a:latin typeface="Times New Roman"/>
                <a:cs typeface="Times New Roman"/>
              </a:rPr>
              <a:t>are  </a:t>
            </a:r>
          </a:p>
          <a:p>
            <a:pPr marL="11397"/>
            <a:r>
              <a:rPr lang="en-US" sz="2400" dirty="0">
                <a:solidFill>
                  <a:srgbClr val="010202"/>
                </a:solidFill>
                <a:latin typeface="Times New Roman"/>
                <a:cs typeface="Times New Roman"/>
              </a:rPr>
              <a:t>equivalent for our flow networks obeying our</a:t>
            </a:r>
            <a:r>
              <a:rPr lang="en-US" sz="2400" spc="-95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10202"/>
                </a:solidFill>
                <a:latin typeface="Times New Roman"/>
                <a:cs typeface="Times New Roman"/>
              </a:rPr>
              <a:t>assumptions.</a:t>
            </a:r>
            <a:endParaRPr lang="en-US" sz="2400" dirty="0">
              <a:latin typeface="Times New Roman"/>
              <a:cs typeface="Times New Roman"/>
            </a:endParaRPr>
          </a:p>
          <a:p>
            <a:pPr marL="11397"/>
            <a:endParaRPr lang="en-US" sz="2200" dirty="0">
              <a:solidFill>
                <a:srgbClr val="CCCC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947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D1EE-16F2-4D3D-9BAC-9AC48A55BDB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387852" y="2186940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246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4655" y="2186940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246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540" y="1239923"/>
            <a:ext cx="8041640" cy="464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2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Definition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value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flow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15" dirty="0">
                <a:latin typeface="Times New Roman"/>
                <a:cs typeface="Times New Roman"/>
              </a:rPr>
              <a:t>denoted</a:t>
            </a:r>
            <a:r>
              <a:rPr sz="3200" dirty="0">
                <a:latin typeface="Times New Roman"/>
                <a:cs typeface="Times New Roman"/>
              </a:rPr>
              <a:t> by </a:t>
            </a:r>
            <a:r>
              <a:rPr sz="36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600" b="1" spc="-5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dirty="0">
                <a:latin typeface="Times New Roman"/>
                <a:cs typeface="Times New Roman"/>
              </a:rPr>
              <a:t>, 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</a:p>
          <a:p>
            <a:pPr marL="229235" algn="ctr">
              <a:lnSpc>
                <a:spcPts val="3795"/>
              </a:lnSpc>
              <a:tabLst>
                <a:tab pos="572135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	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2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spc="-52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254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6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7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R="240665" algn="ctr">
              <a:lnSpc>
                <a:spcPts val="2585"/>
              </a:lnSpc>
            </a:pPr>
            <a:r>
              <a:rPr sz="2400" i="1" spc="-170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405" dirty="0" err="1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 dirty="0">
              <a:latin typeface="Times New Roman"/>
              <a:cs typeface="Times New Roman"/>
            </a:endParaRPr>
          </a:p>
          <a:p>
            <a:pPr marL="280035" algn="ctr">
              <a:lnSpc>
                <a:spcPts val="3595"/>
              </a:lnSpc>
              <a:tabLst>
                <a:tab pos="673735" algn="l"/>
              </a:tabLst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 err="1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95" dirty="0" err="1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20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00" marR="605155">
              <a:lnSpc>
                <a:spcPts val="3450"/>
              </a:lnSpc>
              <a:spcBef>
                <a:spcPts val="1770"/>
              </a:spcBef>
              <a:tabLst>
                <a:tab pos="5313680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Implici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summatio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notation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 </a:t>
            </a:r>
            <a:r>
              <a:rPr sz="3200" spc="-15" dirty="0">
                <a:latin typeface="Times New Roman"/>
                <a:cs typeface="Times New Roman"/>
              </a:rPr>
              <a:t>in 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arithmetic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formula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represents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set.</a:t>
            </a:r>
            <a:endParaRPr sz="3200" dirty="0">
              <a:latin typeface="Times New Roman"/>
              <a:cs typeface="Times New Roman"/>
            </a:endParaRPr>
          </a:p>
          <a:p>
            <a:pPr marL="238125" indent="-225425">
              <a:lnSpc>
                <a:spcPts val="3554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— </a:t>
            </a:r>
            <a:r>
              <a:rPr sz="3200" spc="-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low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conservation:</a:t>
            </a:r>
            <a:endParaRPr sz="3200" dirty="0">
              <a:latin typeface="Times New Roman"/>
              <a:cs typeface="Times New Roman"/>
            </a:endParaRPr>
          </a:p>
          <a:p>
            <a:pPr marL="238125">
              <a:lnSpc>
                <a:spcPts val="3679"/>
              </a:lnSpc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Freeform 8"/>
          <p:cNvSpPr/>
          <p:nvPr/>
        </p:nvSpPr>
        <p:spPr>
          <a:xfrm>
            <a:off x="5063490" y="3326130"/>
            <a:ext cx="1291590" cy="449036"/>
          </a:xfrm>
          <a:custGeom>
            <a:avLst/>
            <a:gdLst>
              <a:gd name="connsiteX0" fmla="*/ 1291590 w 1291590"/>
              <a:gd name="connsiteY0" fmla="*/ 342900 h 342900"/>
              <a:gd name="connsiteX1" fmla="*/ 948690 w 1291590"/>
              <a:gd name="connsiteY1" fmla="*/ 68580 h 342900"/>
              <a:gd name="connsiteX2" fmla="*/ 354330 w 1291590"/>
              <a:gd name="connsiteY2" fmla="*/ 240030 h 342900"/>
              <a:gd name="connsiteX3" fmla="*/ 0 w 1291590"/>
              <a:gd name="connsiteY3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42900">
                <a:moveTo>
                  <a:pt x="1291590" y="342900"/>
                </a:moveTo>
                <a:cubicBezTo>
                  <a:pt x="1198245" y="214312"/>
                  <a:pt x="1104900" y="85725"/>
                  <a:pt x="948690" y="68580"/>
                </a:cubicBezTo>
                <a:cubicBezTo>
                  <a:pt x="792480" y="51435"/>
                  <a:pt x="512445" y="251460"/>
                  <a:pt x="354330" y="240030"/>
                </a:cubicBezTo>
                <a:cubicBezTo>
                  <a:pt x="196215" y="228600"/>
                  <a:pt x="98107" y="114300"/>
                  <a:pt x="0" y="0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stealt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381682" y="3961160"/>
            <a:ext cx="5161999" cy="2129887"/>
          </a:xfrm>
          <a:custGeom>
            <a:avLst/>
            <a:gdLst>
              <a:gd name="connsiteX0" fmla="*/ 4948880 w 5161999"/>
              <a:gd name="connsiteY0" fmla="*/ 0 h 2129887"/>
              <a:gd name="connsiteX1" fmla="*/ 4661497 w 5161999"/>
              <a:gd name="connsiteY1" fmla="*/ 1815737 h 2129887"/>
              <a:gd name="connsiteX2" fmla="*/ 572823 w 5161999"/>
              <a:gd name="connsiteY2" fmla="*/ 2129246 h 2129887"/>
              <a:gd name="connsiteX3" fmla="*/ 128685 w 5161999"/>
              <a:gd name="connsiteY3" fmla="*/ 1881051 h 21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1999" h="2129887">
                <a:moveTo>
                  <a:pt x="4948880" y="0"/>
                </a:moveTo>
                <a:cubicBezTo>
                  <a:pt x="5169860" y="730431"/>
                  <a:pt x="5390840" y="1460863"/>
                  <a:pt x="4661497" y="1815737"/>
                </a:cubicBezTo>
                <a:cubicBezTo>
                  <a:pt x="3932154" y="2170611"/>
                  <a:pt x="1328292" y="2118360"/>
                  <a:pt x="572823" y="2129246"/>
                </a:cubicBezTo>
                <a:cubicBezTo>
                  <a:pt x="-182646" y="2140132"/>
                  <a:pt x="-26981" y="2010591"/>
                  <a:pt x="128685" y="1881051"/>
                </a:cubicBezTo>
              </a:path>
            </a:pathLst>
          </a:custGeom>
          <a:noFill/>
          <a:ln>
            <a:solidFill>
              <a:schemeClr val="accent1"/>
            </a:solidFill>
            <a:tailEnd type="stealth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Properties of Flow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9EA6-E30D-4733-BA49-9CA58B05252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8555308" y="5750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5308" y="5750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901" y="1126318"/>
            <a:ext cx="7958075" cy="34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Lemma.</a:t>
            </a:r>
            <a:endParaRPr sz="3200" dirty="0">
              <a:latin typeface="Times New Roman"/>
              <a:cs typeface="Times New Roman"/>
            </a:endParaRPr>
          </a:p>
          <a:p>
            <a:pPr marL="527050" indent="-514350">
              <a:lnSpc>
                <a:spcPts val="3450"/>
              </a:lnSpc>
              <a:buFont typeface="+mj-lt"/>
              <a:buAutoNum type="arabicParenR"/>
            </a:pPr>
            <a:r>
              <a:rPr sz="3200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</a:t>
            </a:r>
          </a:p>
          <a:p>
            <a:pPr marL="527050" indent="-514350">
              <a:lnSpc>
                <a:spcPts val="3485"/>
              </a:lnSpc>
              <a:buFont typeface="+mj-lt"/>
              <a:buAutoNum type="arabicParenR"/>
            </a:pPr>
            <a:r>
              <a:rPr sz="3200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</a:t>
            </a:r>
            <a:endParaRPr lang="en-US" sz="3200" dirty="0">
              <a:latin typeface="Times New Roman"/>
              <a:cs typeface="Times New Roman"/>
            </a:endParaRPr>
          </a:p>
          <a:p>
            <a:pPr marL="527050" indent="-514350">
              <a:lnSpc>
                <a:spcPts val="3485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lang="pl-PL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pl-PL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lang="en-US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pl-PL"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pl-PL"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lang="pl-PL"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lang="pl-PL"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pl-PL"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pl-PL"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lang="pl-PL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pl-PL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lang="en-US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, X</a:t>
            </a:r>
            <a:r>
              <a:rPr lang="pl-PL"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lang="pl-PL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lang="pl-PL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lang="pl-PL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pl-PL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lang="en-US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, Y</a:t>
            </a:r>
            <a:r>
              <a:rPr lang="pl-PL"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pl-PL"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spc="-15" dirty="0">
                <a:latin typeface="Times New Roman"/>
                <a:cs typeface="Times New Roman"/>
              </a:rPr>
              <a:t>if</a:t>
            </a:r>
            <a:r>
              <a:rPr lang="pl-PL" sz="3200" dirty="0">
                <a:latin typeface="Times New Roman"/>
                <a:cs typeface="Times New Roman"/>
              </a:rPr>
              <a:t> </a:t>
            </a:r>
            <a:r>
              <a:rPr lang="pl-PL"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pl-PL" sz="3200" spc="-5" dirty="0">
                <a:solidFill>
                  <a:srgbClr val="008A87"/>
                </a:solidFill>
                <a:latin typeface="Symbol"/>
                <a:cs typeface="Symbol"/>
              </a:rPr>
              <a:t></a:t>
            </a:r>
            <a:r>
              <a:rPr lang="pl-PL"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lang="pl-PL"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pl-PL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l-PL" sz="32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lang="pl-PL" sz="3200" dirty="0">
                <a:latin typeface="Times New Roman"/>
                <a:cs typeface="Times New Roman"/>
              </a:rPr>
              <a:t>.</a:t>
            </a:r>
            <a:endParaRPr lang="en-US" sz="3200" spc="-10" dirty="0">
              <a:solidFill>
                <a:srgbClr val="008A87"/>
              </a:solidFill>
              <a:latin typeface="Times New Roman"/>
              <a:cs typeface="Times New Roman"/>
            </a:endParaRPr>
          </a:p>
          <a:p>
            <a:pPr marL="527050" indent="-514350">
              <a:lnSpc>
                <a:spcPts val="3485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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1898014" algn="l"/>
                <a:tab pos="2947670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6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600" b="1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600" b="1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ts val="3345"/>
              </a:lnSpc>
              <a:spcBef>
                <a:spcPts val="390"/>
              </a:spcBef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0496" y="253822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0496" y="253822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799"/>
                </a:lnTo>
                <a:lnTo>
                  <a:pt x="304800" y="3047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51464"/>
              </p:ext>
            </p:extLst>
          </p:nvPr>
        </p:nvGraphicFramePr>
        <p:xfrm>
          <a:off x="2029331" y="3948341"/>
          <a:ext cx="6714619" cy="2171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7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lang="en-US"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96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 –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V–s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800" spc="-1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lang="en-US" sz="2800" i="0" spc="-5" baseline="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by 4)</a:t>
                      </a:r>
                      <a:r>
                        <a:rPr sz="2800" i="1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37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252788" algn="l"/>
                          <a:tab pos="3487738" algn="l"/>
                        </a:tabLst>
                        <a:defRPr/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V–s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en-US"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                  </a:t>
                      </a:r>
                      <a:endParaRPr lang="en-US" sz="2800" dirty="0">
                        <a:solidFill>
                          <a:srgbClr val="C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 by 1) &amp; 2).</a:t>
                      </a:r>
                      <a:endParaRPr sz="2800" dirty="0">
                        <a:solidFill>
                          <a:srgbClr val="C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7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tabLst>
                          <a:tab pos="2168525" algn="l"/>
                        </a:tabLst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V–s–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en-US"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         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by 3).</a:t>
                      </a:r>
                      <a:endParaRPr sz="2800" dirty="0">
                        <a:solidFill>
                          <a:srgbClr val="C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45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             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by flow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conservation</a:t>
                      </a:r>
                      <a:endParaRPr sz="2800" dirty="0">
                        <a:solidFill>
                          <a:srgbClr val="C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95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50124</TotalTime>
  <Words>2754</Words>
  <Application>Microsoft Office PowerPoint</Application>
  <PresentationFormat>On-screen Show (4:3)</PresentationFormat>
  <Paragraphs>637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Calibri</vt:lpstr>
      <vt:lpstr>Symbol</vt:lpstr>
      <vt:lpstr>Times New Roman</vt:lpstr>
      <vt:lpstr>Wingdings</vt:lpstr>
      <vt:lpstr>3_itu_presentation_template</vt:lpstr>
      <vt:lpstr>CSC 680 Advanced Computer Algorithms</vt:lpstr>
      <vt:lpstr>Agenda</vt:lpstr>
      <vt:lpstr>Flow Networks</vt:lpstr>
      <vt:lpstr>A Flow on a Network</vt:lpstr>
      <vt:lpstr>The Maximum-Flow Problem</vt:lpstr>
      <vt:lpstr>Flow network Assumptions</vt:lpstr>
      <vt:lpstr>Net Flow</vt:lpstr>
      <vt:lpstr>Notation</vt:lpstr>
      <vt:lpstr>Simple Properties of Flow</vt:lpstr>
      <vt:lpstr>Flow Into the Sink</vt:lpstr>
      <vt:lpstr>Cuts</vt:lpstr>
      <vt:lpstr>Another Characterization of Flow Value</vt:lpstr>
      <vt:lpstr>Capacity of a Cut</vt:lpstr>
      <vt:lpstr>Upper Bound on the Maximum Flow Value</vt:lpstr>
      <vt:lpstr>Residual Network</vt:lpstr>
      <vt:lpstr>Flow and Residual Network</vt:lpstr>
      <vt:lpstr>Augmenting Paths</vt:lpstr>
      <vt:lpstr>Augmented Flow Network</vt:lpstr>
      <vt:lpstr>Max-Flow, Min-Cut Theorem</vt:lpstr>
      <vt:lpstr>Review</vt:lpstr>
      <vt:lpstr>Max-Flow, Min-Cut Theorem</vt:lpstr>
      <vt:lpstr>Proof (continued)</vt:lpstr>
      <vt:lpstr>Ford-Fulkerson Max-Flow Algorithm</vt:lpstr>
      <vt:lpstr>Ford-Fulkerson Max-Flow Algorithm</vt:lpstr>
      <vt:lpstr>Ford-Fulkerson Max-Flow Algorithm</vt:lpstr>
      <vt:lpstr>Ford-Fulkerson Max-Flow Algorithm</vt:lpstr>
      <vt:lpstr>Ford-Fulkerson Max-Flow Algorithm</vt:lpstr>
      <vt:lpstr>Ford-Fulkerson Max-Flow Algorithm</vt:lpstr>
      <vt:lpstr>Ford-Fulkerson Max-Flow Algorithm</vt:lpstr>
      <vt:lpstr>Ford-Fulkerson Max-Flow Algorithm</vt:lpstr>
      <vt:lpstr>Edmonds-Karp Algorithm</vt:lpstr>
      <vt:lpstr>Monotonicity Lemma</vt:lpstr>
      <vt:lpstr>Case 1</vt:lpstr>
      <vt:lpstr>Case 2</vt:lpstr>
      <vt:lpstr>Counting Flow Augmentations</vt:lpstr>
      <vt:lpstr>Counting Flow Augmentations</vt:lpstr>
      <vt:lpstr>Counting Flow Augmentations (cont’d)</vt:lpstr>
      <vt:lpstr>Counting Flow Augmentations (cont’d)</vt:lpstr>
      <vt:lpstr>Counting Flow Augmentations (cont’d)</vt:lpstr>
      <vt:lpstr>Counting Flow Augmentations (cont’d)</vt:lpstr>
      <vt:lpstr>Counting Flow Augmentations (cont’d)</vt:lpstr>
      <vt:lpstr>Counting Flow Augmentations (cont’d)</vt:lpstr>
      <vt:lpstr>Running Time of Edmonds- Karp</vt:lpstr>
      <vt:lpstr>Best to Date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1488</cp:revision>
  <dcterms:created xsi:type="dcterms:W3CDTF">2013-05-07T23:48:43Z</dcterms:created>
  <dcterms:modified xsi:type="dcterms:W3CDTF">2018-08-04T20:59:00Z</dcterms:modified>
</cp:coreProperties>
</file>