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1"/>
  </p:sldMasterIdLst>
  <p:notesMasterIdLst>
    <p:notesMasterId r:id="rId18"/>
  </p:notesMasterIdLst>
  <p:handoutMasterIdLst>
    <p:handoutMasterId r:id="rId19"/>
  </p:handoutMasterIdLst>
  <p:sldIdLst>
    <p:sldId id="256" r:id="rId2"/>
    <p:sldId id="966" r:id="rId3"/>
    <p:sldId id="1321" r:id="rId4"/>
    <p:sldId id="1322" r:id="rId5"/>
    <p:sldId id="1323" r:id="rId6"/>
    <p:sldId id="1324" r:id="rId7"/>
    <p:sldId id="1325" r:id="rId8"/>
    <p:sldId id="1326" r:id="rId9"/>
    <p:sldId id="1327" r:id="rId10"/>
    <p:sldId id="1328" r:id="rId11"/>
    <p:sldId id="1329" r:id="rId12"/>
    <p:sldId id="1330" r:id="rId13"/>
    <p:sldId id="1331" r:id="rId14"/>
    <p:sldId id="1332" r:id="rId15"/>
    <p:sldId id="1333" r:id="rId16"/>
    <p:sldId id="1334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B5"/>
    <a:srgbClr val="00A8B0"/>
    <a:srgbClr val="008F96"/>
    <a:srgbClr val="00C2CC"/>
    <a:srgbClr val="00939A"/>
    <a:srgbClr val="FAE0A0"/>
    <a:srgbClr val="00ACEA"/>
    <a:srgbClr val="00C0C0"/>
    <a:srgbClr val="0086EA"/>
    <a:srgbClr val="383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68978" autoAdjust="0"/>
  </p:normalViewPr>
  <p:slideViewPr>
    <p:cSldViewPr snapToGrid="0" snapToObjects="1">
      <p:cViewPr varScale="1">
        <p:scale>
          <a:sx n="56" d="100"/>
          <a:sy n="56" d="100"/>
        </p:scale>
        <p:origin x="117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019D95-3D9B-6B4D-BC89-9DFF030770ED}" type="datetimeFigureOut">
              <a:rPr lang="en-US"/>
              <a:pPr>
                <a:defRPr/>
              </a:pPr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38DFBC-DDA0-B94A-8263-133608A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9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B86FB6-4812-8540-A818-438F11ECCD0D}" type="datetimeFigureOut">
              <a:rPr lang="en-US"/>
              <a:pPr>
                <a:defRPr/>
              </a:pPr>
              <a:t>8/10/2018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E23CC-A730-F04A-BB21-6A9E12C20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3813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8658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5250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8510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otes Placeholder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(1 −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baseline="30000"/>
                  <a:t>x</a:t>
                </a:r>
                <a:r>
                  <a:rPr lang="en-US"/>
                  <a:t> ≈ </a:t>
                </a:r>
                <a:r>
                  <a:rPr lang="en-US" dirty="0"/>
                  <a:t>1/e</a:t>
                </a:r>
                <a:endParaRPr dirty="0"/>
              </a:p>
            </p:txBody>
          </p:sp>
        </mc:Choice>
        <mc:Fallback xmlns="">
          <p:sp>
            <p:nvSpPr>
              <p:cNvPr id="2" name="Notes Placeholder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(1 − </a:t>
                </a:r>
                <a:r>
                  <a:rPr lang="en-US" b="0" i="0">
                    <a:latin typeface="Cambria Math" panose="02040503050406030204" pitchFamily="18" charset="0"/>
                  </a:rPr>
                  <a:t>1/𝑥</a:t>
                </a:r>
                <a:r>
                  <a:rPr lang="en-US" dirty="0"/>
                  <a:t>)</a:t>
                </a:r>
                <a:r>
                  <a:rPr lang="en-US" baseline="30000"/>
                  <a:t>x</a:t>
                </a:r>
                <a:r>
                  <a:rPr lang="en-US"/>
                  <a:t> ≈ </a:t>
                </a:r>
                <a:r>
                  <a:rPr lang="en-US" dirty="0"/>
                  <a:t>1/e</a:t>
                </a:r>
                <a:endParaRPr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95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004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7156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873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2774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267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3236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0974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3147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642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6810375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 userDrawn="1"/>
        </p:nvSpPr>
        <p:spPr>
          <a:xfrm>
            <a:off x="6810375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13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28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2575" y="4617943"/>
            <a:ext cx="7556313" cy="663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9B5FAF-85C7-4B8D-9E50-A5F5FE40ADEA}" type="datetime1">
              <a:rPr lang="en-US" smtClean="0"/>
              <a:t>8/10/2018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Piotr Indyk</a:t>
            </a:r>
          </a:p>
        </p:txBody>
      </p:sp>
    </p:spTree>
    <p:extLst>
      <p:ext uri="{BB962C8B-B14F-4D97-AF65-F5344CB8AC3E}">
        <p14:creationId xmlns:p14="http://schemas.microsoft.com/office/powerpoint/2010/main" val="31816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610C1-760B-4D9D-A2D1-1551593F25CD}" type="datetime1">
              <a:rPr lang="en-US" altLang="en-US" smtClean="0"/>
              <a:t>8/10/2018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Based on slides by Piotr Indyk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436D8C0-1F1E-40B8-A089-7B98EE5A7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81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5D1F74-9EC6-418A-A1DB-AACAB4C9C1D6}" type="datetime1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Based on slides by Piotr Indyk</a:t>
            </a:r>
          </a:p>
        </p:txBody>
      </p:sp>
    </p:spTree>
    <p:extLst>
      <p:ext uri="{BB962C8B-B14F-4D97-AF65-F5344CB8AC3E}">
        <p14:creationId xmlns:p14="http://schemas.microsoft.com/office/powerpoint/2010/main" val="492034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1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Based on slides by Piotr Indyk</a:t>
            </a:r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35DB19FC-5652-4308-9F4F-B3C11F3BEF9C}" type="datetime1">
              <a:rPr lang="en-US" spc="-10" smtClean="0"/>
              <a:t>8/10/2018</a:t>
            </a:fld>
            <a:endParaRPr lang="en-US"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854154" y="6550927"/>
            <a:ext cx="548895" cy="2039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L17.</a:t>
            </a:r>
            <a:fld id="{81D60167-4931-47E6-BA6A-407CBD079E47}" type="slidenum">
              <a:rPr lang="en-US" spc="-10" smtClean="0"/>
              <a:pPr marL="12739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76428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922" y="6252457"/>
            <a:ext cx="7202078" cy="614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7" y="148418"/>
            <a:ext cx="8726394" cy="663833"/>
          </a:xfrm>
        </p:spPr>
        <p:txBody>
          <a:bodyPr wrap="none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89142"/>
            <a:ext cx="8727141" cy="5202337"/>
          </a:xfrm>
          <a:noFill/>
        </p:spPr>
        <p:txBody>
          <a:bodyPr>
            <a:normAutofit/>
          </a:bodyPr>
          <a:lstStyle>
            <a:lvl1pPr marL="228600" indent="-228600">
              <a:buFont typeface="Arial"/>
              <a:buChar char="•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-228600">
              <a:buFont typeface="Arial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85800" indent="-228600">
              <a:buFont typeface="Arial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14400" indent="-228600">
              <a:buFont typeface="Arial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143000" indent="-228600">
              <a:buFont typeface="Arial"/>
              <a:buChar char="•"/>
              <a:defRPr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6794500" y="6371513"/>
            <a:ext cx="2133600" cy="365125"/>
          </a:xfrm>
          <a:ln>
            <a:solidFill>
              <a:schemeClr val="bg1">
                <a:lumMod val="95000"/>
              </a:schemeClr>
            </a:solidFill>
            <a:prstDash val="sysDash"/>
          </a:ln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7D580-3118-488F-BC23-B5DA0A9E41AD}" type="datetime1">
              <a:rPr lang="en-US" smtClean="0"/>
              <a:t>8/10/2018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1604" y="6371513"/>
            <a:ext cx="4212996" cy="365125"/>
          </a:xfrm>
          <a:ln>
            <a:solidFill>
              <a:schemeClr val="bg1">
                <a:lumMod val="95000"/>
              </a:schemeClr>
            </a:solidFill>
            <a:prstDash val="sysDash"/>
          </a:ln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Based on slides by Piotr Indyk</a:t>
            </a:r>
            <a:endParaRPr lang="en-US" dirty="0"/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041719" y="0"/>
            <a:ext cx="42129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i="1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B050"/>
                </a:solidFill>
              </a:rPr>
              <a:t>CSC-680 Advanced Computer Algorithms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01706" y="812251"/>
            <a:ext cx="8727141" cy="111575"/>
          </a:xfrm>
          <a:prstGeom prst="rect">
            <a:avLst/>
          </a:prstGeom>
          <a:gradFill flip="none" rotWithShape="0">
            <a:gsLst>
              <a:gs pos="29000">
                <a:srgbClr val="3C895C"/>
              </a:gs>
              <a:gs pos="0">
                <a:schemeClr val="tx2">
                  <a:lumMod val="90000"/>
                  <a:lumOff val="10000"/>
                </a:schemeClr>
              </a:gs>
              <a:gs pos="100000">
                <a:schemeClr val="accent1">
                  <a:tint val="70000"/>
                  <a:shade val="100000"/>
                  <a:alpha val="100000"/>
                  <a:satMod val="200000"/>
                  <a:lumMod val="10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6" y="6236167"/>
            <a:ext cx="1639824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6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Based on slides by Piotr Indyk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E7AE75BE-9F65-464F-A063-5478FCE310E9}" type="datetime1">
              <a:rPr lang="en-US" spc="-10" smtClean="0"/>
              <a:t>8/10/2018</a:t>
            </a:fld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708211" y="5993069"/>
            <a:ext cx="924588" cy="76164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47781"/>
            <a:r>
              <a:rPr lang="en-US" spc="-10"/>
              <a:t>L6.</a:t>
            </a:r>
            <a:fld id="{81D60167-4931-47E6-BA6A-407CBD079E47}" type="slidenum">
              <a:rPr lang="en-US" spc="-10" smtClean="0"/>
              <a:pPr marL="247781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61329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00882B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91521206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6057900" y="5541169"/>
            <a:ext cx="1600201" cy="191841"/>
          </a:xfrm>
          <a:prstGeom prst="rect">
            <a:avLst/>
          </a:prstGeom>
          <a:ln w="3175">
            <a:miter lim="400000"/>
          </a:ln>
        </p:spPr>
        <p:txBody>
          <a:bodyPr lIns="34290" tIns="34290" rIns="34290" bIns="34290">
            <a:spAutoFit/>
          </a:bodyPr>
          <a:lstStyle>
            <a:lvl1pPr algn="r" defTabSz="914400"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07312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00882B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96770806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7239000" y="6629400"/>
            <a:ext cx="1893888" cy="217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6B1DF6B-D3B9-427D-B9D7-083A3B36AA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8BC48-4DE7-46CD-AE63-52C6C79B3C93}" type="datetime1">
              <a:rPr lang="en-US" altLang="en-US" smtClean="0"/>
              <a:t>8/10/2018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Based on slides by Piotr Indyk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E024F07-5C07-4A12-9E5A-E42A20DC57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37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C2472-8A44-4AA3-AC43-FAFED653278D}" type="datetime1">
              <a:rPr lang="en-US" altLang="en-US" smtClean="0"/>
              <a:t>8/10/2018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Based on slides by Piotr Indyk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9AADDED-43C7-4228-A33B-042D3FA4EA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1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613" y="1317625"/>
            <a:ext cx="78533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613" y="1981200"/>
            <a:ext cx="7853362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5935D24-2776-4D38-82A8-C9FA1811EFA1}" type="datetime1">
              <a:rPr lang="en-US" smtClean="0"/>
              <a:t>8/10/2018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Based on slides by Piotr Indyk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41" r:id="rId2"/>
    <p:sldLayoutId id="2147484043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000" kern="1200">
          <a:solidFill>
            <a:schemeClr val="accent2"/>
          </a:solidFill>
          <a:latin typeface="Arial" charset="0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kern="1200">
          <a:solidFill>
            <a:srgbClr val="936A08"/>
          </a:solidFill>
          <a:latin typeface="Arial" charset="0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rgbClr val="6F6F6F"/>
          </a:solidFill>
          <a:latin typeface="Arial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1600" kern="1200">
          <a:solidFill>
            <a:srgbClr val="6F6F6F"/>
          </a:solidFill>
          <a:latin typeface="Arial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2"/>
          <p:cNvSpPr>
            <a:spLocks noGrp="1"/>
          </p:cNvSpPr>
          <p:nvPr>
            <p:ph type="subTitle" idx="1"/>
          </p:nvPr>
        </p:nvSpPr>
        <p:spPr>
          <a:xfrm>
            <a:off x="1522413" y="5666351"/>
            <a:ext cx="6235848" cy="95216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ECTURE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11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.   Approximation Algorithms</a:t>
            </a:r>
          </a:p>
        </p:txBody>
      </p:sp>
      <p:sp>
        <p:nvSpPr>
          <p:cNvPr id="6146" name="Title 11"/>
          <p:cNvSpPr>
            <a:spLocks noGrp="1"/>
          </p:cNvSpPr>
          <p:nvPr>
            <p:ph type="title"/>
          </p:nvPr>
        </p:nvSpPr>
        <p:spPr>
          <a:xfrm>
            <a:off x="371475" y="4933950"/>
            <a:ext cx="8475663" cy="663575"/>
          </a:xfrm>
          <a:noFill/>
        </p:spPr>
        <p:txBody>
          <a:bodyPr/>
          <a:lstStyle/>
          <a:p>
            <a:pPr algn="ctr" eaLnBrk="1" hangingPunct="1"/>
            <a:r>
              <a:rPr lang="en-US" sz="2800" b="1" dirty="0">
                <a:ea typeface="ＭＳ Ｐゴシック" charset="0"/>
                <a:cs typeface="ＭＳ Ｐゴシック" charset="0"/>
              </a:rPr>
              <a:t>CSC 680 Advanced Computer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2-approximation for TSP</a:t>
            </a:r>
            <a:endParaRPr lang="en-US" dirty="0"/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4FB6-AE2C-413E-82DD-5331240B33BE}" type="datetime1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Piotr Indyk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22074" y="1887113"/>
            <a:ext cx="5362574" cy="3352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221" indent="-302015"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r>
              <a:rPr sz="2824" spc="-18" dirty="0">
                <a:latin typeface="Times New Roman"/>
                <a:cs typeface="Times New Roman"/>
              </a:rPr>
              <a:t>Compute</a:t>
            </a:r>
            <a:r>
              <a:rPr sz="2824" spc="4" dirty="0">
                <a:latin typeface="Times New Roman"/>
                <a:cs typeface="Times New Roman"/>
              </a:rPr>
              <a:t> </a:t>
            </a:r>
            <a:r>
              <a:rPr sz="2824" spc="-22" dirty="0">
                <a:latin typeface="Times New Roman"/>
                <a:cs typeface="Times New Roman"/>
              </a:rPr>
              <a:t>MST</a:t>
            </a:r>
            <a:r>
              <a:rPr sz="2824" spc="-9" dirty="0">
                <a:latin typeface="Times New Roman"/>
                <a:cs typeface="Times New Roman"/>
              </a:rPr>
              <a:t> </a:t>
            </a:r>
            <a:r>
              <a:rPr sz="2824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2824" i="1" dirty="0">
              <a:latin typeface="Times New Roman"/>
              <a:cs typeface="Times New Roman"/>
            </a:endParaRPr>
          </a:p>
          <a:p>
            <a:pPr marL="666786" lvl="1" indent="-252146">
              <a:spcBef>
                <a:spcPts val="521"/>
              </a:spcBef>
              <a:buFont typeface="Times New Roman"/>
              <a:buChar char="–"/>
              <a:tabLst>
                <a:tab pos="666786" algn="l"/>
              </a:tabLst>
            </a:pPr>
            <a:r>
              <a:rPr sz="2118" spc="-4" dirty="0">
                <a:latin typeface="Times New Roman"/>
                <a:cs typeface="Times New Roman"/>
              </a:rPr>
              <a:t>A</a:t>
            </a:r>
            <a:r>
              <a:rPr sz="2118" dirty="0">
                <a:latin typeface="Times New Roman"/>
                <a:cs typeface="Times New Roman"/>
              </a:rPr>
              <a:t>n</a:t>
            </a:r>
            <a:r>
              <a:rPr sz="2118" spc="-4" dirty="0">
                <a:latin typeface="Times New Roman"/>
                <a:cs typeface="Times New Roman"/>
              </a:rPr>
              <a:t> </a:t>
            </a:r>
            <a:r>
              <a:rPr sz="2118" spc="-13" dirty="0">
                <a:latin typeface="Times New Roman"/>
                <a:cs typeface="Times New Roman"/>
              </a:rPr>
              <a:t>edge</a:t>
            </a:r>
            <a:r>
              <a:rPr sz="2118" spc="-4" dirty="0">
                <a:latin typeface="Times New Roman"/>
                <a:cs typeface="Times New Roman"/>
              </a:rPr>
              <a:t> </a:t>
            </a:r>
            <a:r>
              <a:rPr sz="2118" spc="-18" dirty="0">
                <a:latin typeface="Times New Roman"/>
                <a:cs typeface="Times New Roman"/>
              </a:rPr>
              <a:t>betwee</a:t>
            </a:r>
            <a:r>
              <a:rPr sz="2118" spc="-13" dirty="0">
                <a:latin typeface="Times New Roman"/>
                <a:cs typeface="Times New Roman"/>
              </a:rPr>
              <a:t>n</a:t>
            </a:r>
            <a:r>
              <a:rPr sz="2118" spc="-4" dirty="0">
                <a:latin typeface="Times New Roman"/>
                <a:cs typeface="Times New Roman"/>
              </a:rPr>
              <a:t> </a:t>
            </a:r>
            <a:r>
              <a:rPr sz="2118" spc="-13" dirty="0">
                <a:latin typeface="Times New Roman"/>
                <a:cs typeface="Times New Roman"/>
              </a:rPr>
              <a:t>any</a:t>
            </a:r>
            <a:r>
              <a:rPr sz="2118" spc="-4" dirty="0">
                <a:latin typeface="Times New Roman"/>
                <a:cs typeface="Times New Roman"/>
              </a:rPr>
              <a:t> </a:t>
            </a:r>
            <a:r>
              <a:rPr sz="2118" spc="-13" dirty="0">
                <a:latin typeface="Times New Roman"/>
                <a:cs typeface="Times New Roman"/>
              </a:rPr>
              <a:t>pai</a:t>
            </a:r>
            <a:r>
              <a:rPr sz="2118" spc="-9" dirty="0">
                <a:latin typeface="Times New Roman"/>
                <a:cs typeface="Times New Roman"/>
              </a:rPr>
              <a:t>r</a:t>
            </a:r>
            <a:r>
              <a:rPr sz="2118" spc="-4" dirty="0">
                <a:latin typeface="Times New Roman"/>
                <a:cs typeface="Times New Roman"/>
              </a:rPr>
              <a:t> o</a:t>
            </a:r>
            <a:r>
              <a:rPr sz="2118" dirty="0">
                <a:latin typeface="Times New Roman"/>
                <a:cs typeface="Times New Roman"/>
              </a:rPr>
              <a:t>f</a:t>
            </a:r>
            <a:r>
              <a:rPr sz="2118" spc="-4" dirty="0">
                <a:latin typeface="Times New Roman"/>
                <a:cs typeface="Times New Roman"/>
              </a:rPr>
              <a:t> </a:t>
            </a:r>
            <a:r>
              <a:rPr sz="2118" spc="-13" dirty="0">
                <a:latin typeface="Times New Roman"/>
                <a:cs typeface="Times New Roman"/>
              </a:rPr>
              <a:t>points</a:t>
            </a:r>
            <a:endParaRPr sz="2118" dirty="0">
              <a:latin typeface="Times New Roman"/>
              <a:cs typeface="Times New Roman"/>
            </a:endParaRPr>
          </a:p>
          <a:p>
            <a:pPr marL="666786" lvl="1" indent="-252146">
              <a:spcBef>
                <a:spcPts val="503"/>
              </a:spcBef>
              <a:buFont typeface="Times New Roman"/>
              <a:buChar char="–"/>
              <a:tabLst>
                <a:tab pos="666786" algn="l"/>
              </a:tabLst>
            </a:pPr>
            <a:r>
              <a:rPr sz="2118" spc="-18" dirty="0">
                <a:latin typeface="Times New Roman"/>
                <a:cs typeface="Times New Roman"/>
              </a:rPr>
              <a:t>Weigh</a:t>
            </a:r>
            <a:r>
              <a:rPr sz="2118" spc="-9" dirty="0">
                <a:latin typeface="Times New Roman"/>
                <a:cs typeface="Times New Roman"/>
              </a:rPr>
              <a:t>t </a:t>
            </a:r>
            <a:r>
              <a:rPr sz="2118" spc="-13" dirty="0">
                <a:latin typeface="Times New Roman"/>
                <a:cs typeface="Times New Roman"/>
              </a:rPr>
              <a:t>=</a:t>
            </a:r>
            <a:r>
              <a:rPr sz="2118" spc="-4" dirty="0">
                <a:latin typeface="Times New Roman"/>
                <a:cs typeface="Times New Roman"/>
              </a:rPr>
              <a:t> </a:t>
            </a:r>
            <a:r>
              <a:rPr lang="en-US" sz="2118" spc="-4" dirty="0">
                <a:latin typeface="Times New Roman"/>
                <a:cs typeface="Times New Roman"/>
              </a:rPr>
              <a:t>Euclidean </a:t>
            </a:r>
            <a:r>
              <a:rPr sz="2118" spc="-13" dirty="0">
                <a:latin typeface="Times New Roman"/>
                <a:cs typeface="Times New Roman"/>
              </a:rPr>
              <a:t>distance</a:t>
            </a:r>
            <a:r>
              <a:rPr sz="2118" spc="-4" dirty="0">
                <a:latin typeface="Times New Roman"/>
                <a:cs typeface="Times New Roman"/>
              </a:rPr>
              <a:t> </a:t>
            </a:r>
            <a:r>
              <a:rPr sz="2118" spc="-18" dirty="0">
                <a:latin typeface="Times New Roman"/>
                <a:cs typeface="Times New Roman"/>
              </a:rPr>
              <a:t>betwee</a:t>
            </a:r>
            <a:r>
              <a:rPr sz="2118" spc="-13" dirty="0">
                <a:latin typeface="Times New Roman"/>
                <a:cs typeface="Times New Roman"/>
              </a:rPr>
              <a:t>n</a:t>
            </a:r>
            <a:r>
              <a:rPr sz="2118" spc="-4" dirty="0">
                <a:latin typeface="Times New Roman"/>
                <a:cs typeface="Times New Roman"/>
              </a:rPr>
              <a:t> </a:t>
            </a:r>
            <a:r>
              <a:rPr sz="2118" spc="-18" dirty="0">
                <a:latin typeface="Times New Roman"/>
                <a:cs typeface="Times New Roman"/>
              </a:rPr>
              <a:t>endpoints</a:t>
            </a:r>
            <a:endParaRPr sz="2118" dirty="0">
              <a:latin typeface="Times New Roman"/>
              <a:cs typeface="Times New Roman"/>
            </a:endParaRPr>
          </a:p>
          <a:p>
            <a:pPr marL="313781" indent="-302575">
              <a:spcBef>
                <a:spcPts val="653"/>
              </a:spcBef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r>
              <a:rPr sz="2824" spc="-18" dirty="0">
                <a:latin typeface="Times New Roman"/>
                <a:cs typeface="Times New Roman"/>
              </a:rPr>
              <a:t>Compute </a:t>
            </a:r>
            <a:r>
              <a:rPr sz="2824" spc="-13" dirty="0">
                <a:latin typeface="Times New Roman"/>
                <a:cs typeface="Times New Roman"/>
              </a:rPr>
              <a:t>a tree-walk </a:t>
            </a:r>
            <a:r>
              <a:rPr sz="2824" i="1" spc="-3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2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of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2824" i="1" dirty="0">
              <a:latin typeface="Times New Roman"/>
              <a:cs typeface="Times New Roman"/>
            </a:endParaRPr>
          </a:p>
          <a:p>
            <a:pPr marL="666786" lvl="1" indent="-252146">
              <a:spcBef>
                <a:spcPts val="521"/>
              </a:spcBef>
              <a:buFont typeface="Times New Roman"/>
              <a:buChar char="–"/>
              <a:tabLst>
                <a:tab pos="666786" algn="l"/>
              </a:tabLst>
            </a:pPr>
            <a:r>
              <a:rPr sz="2118" spc="-18" dirty="0">
                <a:latin typeface="Times New Roman"/>
                <a:cs typeface="Times New Roman"/>
              </a:rPr>
              <a:t>Eac</a:t>
            </a:r>
            <a:r>
              <a:rPr sz="2118" spc="-13" dirty="0">
                <a:latin typeface="Times New Roman"/>
                <a:cs typeface="Times New Roman"/>
              </a:rPr>
              <a:t>h</a:t>
            </a:r>
            <a:r>
              <a:rPr sz="2118" spc="-9" dirty="0">
                <a:latin typeface="Times New Roman"/>
                <a:cs typeface="Times New Roman"/>
              </a:rPr>
              <a:t> </a:t>
            </a:r>
            <a:r>
              <a:rPr sz="2118" spc="-18" dirty="0">
                <a:latin typeface="Times New Roman"/>
                <a:cs typeface="Times New Roman"/>
              </a:rPr>
              <a:t>edg</a:t>
            </a:r>
            <a:r>
              <a:rPr sz="2118" spc="-13" dirty="0">
                <a:latin typeface="Times New Roman"/>
                <a:cs typeface="Times New Roman"/>
              </a:rPr>
              <a:t>e</a:t>
            </a:r>
            <a:r>
              <a:rPr sz="2118" spc="-9" dirty="0">
                <a:latin typeface="Times New Roman"/>
                <a:cs typeface="Times New Roman"/>
              </a:rPr>
              <a:t> </a:t>
            </a:r>
            <a:r>
              <a:rPr sz="2118" spc="-13" dirty="0">
                <a:latin typeface="Times New Roman"/>
                <a:cs typeface="Times New Roman"/>
              </a:rPr>
              <a:t>visited</a:t>
            </a:r>
            <a:r>
              <a:rPr sz="2118" spc="-4" dirty="0">
                <a:latin typeface="Times New Roman"/>
                <a:cs typeface="Times New Roman"/>
              </a:rPr>
              <a:t> </a:t>
            </a:r>
            <a:r>
              <a:rPr sz="2118" spc="-18" dirty="0">
                <a:latin typeface="Times New Roman"/>
                <a:cs typeface="Times New Roman"/>
              </a:rPr>
              <a:t>twice</a:t>
            </a:r>
            <a:endParaRPr sz="2118" dirty="0">
              <a:latin typeface="Times New Roman"/>
              <a:cs typeface="Times New Roman"/>
            </a:endParaRPr>
          </a:p>
          <a:p>
            <a:pPr marL="313221" marR="4483" indent="-302015">
              <a:lnSpc>
                <a:spcPts val="3044"/>
              </a:lnSpc>
              <a:spcBef>
                <a:spcPts val="1041"/>
              </a:spcBef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r>
              <a:rPr sz="2824" spc="-13" dirty="0">
                <a:latin typeface="Times New Roman"/>
                <a:cs typeface="Times New Roman"/>
              </a:rPr>
              <a:t>Convert </a:t>
            </a:r>
            <a:r>
              <a:rPr sz="2824" i="1" spc="-3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24" spc="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into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a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cycle</a:t>
            </a:r>
            <a:r>
              <a:rPr sz="2824" spc="4" dirty="0">
                <a:latin typeface="Times New Roman"/>
                <a:cs typeface="Times New Roman"/>
              </a:rPr>
              <a:t> </a:t>
            </a:r>
            <a:r>
              <a:rPr sz="2824" i="1" spc="-22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24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using shortcuts</a:t>
            </a:r>
            <a:endParaRPr sz="2824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292" y="2151530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151985" y="79766"/>
                </a:moveTo>
                <a:lnTo>
                  <a:pt x="140884" y="37620"/>
                </a:lnTo>
                <a:lnTo>
                  <a:pt x="111809" y="9175"/>
                </a:lnTo>
                <a:lnTo>
                  <a:pt x="75868" y="0"/>
                </a:lnTo>
                <a:lnTo>
                  <a:pt x="61412" y="1385"/>
                </a:lnTo>
                <a:lnTo>
                  <a:pt x="24472" y="20066"/>
                </a:lnTo>
                <a:lnTo>
                  <a:pt x="2677" y="5503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292" y="2151530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5868" y="0"/>
                </a:moveTo>
                <a:lnTo>
                  <a:pt x="35452" y="11680"/>
                </a:lnTo>
                <a:lnTo>
                  <a:pt x="7823" y="4200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lnTo>
                  <a:pt x="150689" y="64547"/>
                </a:lnTo>
                <a:lnTo>
                  <a:pt x="132863" y="26335"/>
                </a:lnTo>
                <a:lnTo>
                  <a:pt x="99265" y="3723"/>
                </a:lnTo>
                <a:lnTo>
                  <a:pt x="7586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0410" y="3227295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151985" y="79766"/>
                </a:moveTo>
                <a:lnTo>
                  <a:pt x="140884" y="37620"/>
                </a:lnTo>
                <a:lnTo>
                  <a:pt x="111809" y="9175"/>
                </a:lnTo>
                <a:lnTo>
                  <a:pt x="75868" y="0"/>
                </a:lnTo>
                <a:lnTo>
                  <a:pt x="61412" y="1385"/>
                </a:lnTo>
                <a:lnTo>
                  <a:pt x="24472" y="20066"/>
                </a:lnTo>
                <a:lnTo>
                  <a:pt x="2677" y="5503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0410" y="3227295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5868" y="0"/>
                </a:moveTo>
                <a:lnTo>
                  <a:pt x="35452" y="11680"/>
                </a:lnTo>
                <a:lnTo>
                  <a:pt x="7823" y="4200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lnTo>
                  <a:pt x="150689" y="64548"/>
                </a:lnTo>
                <a:lnTo>
                  <a:pt x="132863" y="26335"/>
                </a:lnTo>
                <a:lnTo>
                  <a:pt x="99265" y="3723"/>
                </a:lnTo>
                <a:lnTo>
                  <a:pt x="7586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25527" y="3092824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151985" y="79766"/>
                </a:moveTo>
                <a:lnTo>
                  <a:pt x="140884" y="37620"/>
                </a:lnTo>
                <a:lnTo>
                  <a:pt x="111809" y="9175"/>
                </a:lnTo>
                <a:lnTo>
                  <a:pt x="75868" y="0"/>
                </a:lnTo>
                <a:lnTo>
                  <a:pt x="61412" y="1385"/>
                </a:lnTo>
                <a:lnTo>
                  <a:pt x="24472" y="20066"/>
                </a:lnTo>
                <a:lnTo>
                  <a:pt x="2677" y="5503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5527" y="3092824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5868" y="0"/>
                </a:moveTo>
                <a:lnTo>
                  <a:pt x="35452" y="11680"/>
                </a:lnTo>
                <a:lnTo>
                  <a:pt x="7823" y="4200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lnTo>
                  <a:pt x="150689" y="64548"/>
                </a:lnTo>
                <a:lnTo>
                  <a:pt x="132863" y="26335"/>
                </a:lnTo>
                <a:lnTo>
                  <a:pt x="99265" y="3723"/>
                </a:lnTo>
                <a:lnTo>
                  <a:pt x="7586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66821" y="2286001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151985" y="79766"/>
                </a:moveTo>
                <a:lnTo>
                  <a:pt x="140884" y="37620"/>
                </a:lnTo>
                <a:lnTo>
                  <a:pt x="111809" y="9175"/>
                </a:lnTo>
                <a:lnTo>
                  <a:pt x="75868" y="0"/>
                </a:lnTo>
                <a:lnTo>
                  <a:pt x="61412" y="1385"/>
                </a:lnTo>
                <a:lnTo>
                  <a:pt x="24472" y="20066"/>
                </a:lnTo>
                <a:lnTo>
                  <a:pt x="2677" y="5503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66821" y="2286001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5868" y="0"/>
                </a:moveTo>
                <a:lnTo>
                  <a:pt x="35452" y="11680"/>
                </a:lnTo>
                <a:lnTo>
                  <a:pt x="7823" y="4200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lnTo>
                  <a:pt x="150689" y="64547"/>
                </a:lnTo>
                <a:lnTo>
                  <a:pt x="132863" y="26335"/>
                </a:lnTo>
                <a:lnTo>
                  <a:pt x="99265" y="3723"/>
                </a:lnTo>
                <a:lnTo>
                  <a:pt x="7586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27233" y="3899648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151985" y="79766"/>
                </a:moveTo>
                <a:lnTo>
                  <a:pt x="140884" y="37620"/>
                </a:lnTo>
                <a:lnTo>
                  <a:pt x="111809" y="9175"/>
                </a:lnTo>
                <a:lnTo>
                  <a:pt x="75868" y="0"/>
                </a:lnTo>
                <a:lnTo>
                  <a:pt x="61412" y="1385"/>
                </a:lnTo>
                <a:lnTo>
                  <a:pt x="24472" y="20066"/>
                </a:lnTo>
                <a:lnTo>
                  <a:pt x="2677" y="5503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27233" y="3899648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5868" y="0"/>
                </a:moveTo>
                <a:lnTo>
                  <a:pt x="35452" y="11680"/>
                </a:lnTo>
                <a:lnTo>
                  <a:pt x="7823" y="4200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lnTo>
                  <a:pt x="150689" y="64548"/>
                </a:lnTo>
                <a:lnTo>
                  <a:pt x="132863" y="26335"/>
                </a:lnTo>
                <a:lnTo>
                  <a:pt x="99265" y="3723"/>
                </a:lnTo>
                <a:lnTo>
                  <a:pt x="7586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35762" y="4370295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151985" y="79766"/>
                </a:moveTo>
                <a:lnTo>
                  <a:pt x="140884" y="37620"/>
                </a:lnTo>
                <a:lnTo>
                  <a:pt x="111809" y="9175"/>
                </a:lnTo>
                <a:lnTo>
                  <a:pt x="75868" y="0"/>
                </a:lnTo>
                <a:lnTo>
                  <a:pt x="61412" y="1385"/>
                </a:lnTo>
                <a:lnTo>
                  <a:pt x="24472" y="20066"/>
                </a:lnTo>
                <a:lnTo>
                  <a:pt x="2677" y="5503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35762" y="4370295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5868" y="0"/>
                </a:moveTo>
                <a:lnTo>
                  <a:pt x="35452" y="11680"/>
                </a:lnTo>
                <a:lnTo>
                  <a:pt x="7823" y="4200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lnTo>
                  <a:pt x="150689" y="64548"/>
                </a:lnTo>
                <a:lnTo>
                  <a:pt x="132863" y="26335"/>
                </a:lnTo>
                <a:lnTo>
                  <a:pt x="99265" y="3723"/>
                </a:lnTo>
                <a:lnTo>
                  <a:pt x="7586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87353" y="2286000"/>
            <a:ext cx="537882" cy="941294"/>
          </a:xfrm>
          <a:custGeom>
            <a:avLst/>
            <a:gdLst/>
            <a:ahLst/>
            <a:cxnLst/>
            <a:rect l="l" t="t" r="r" b="b"/>
            <a:pathLst>
              <a:path w="609600" h="1066800">
                <a:moveTo>
                  <a:pt x="609600" y="0"/>
                </a:moveTo>
                <a:lnTo>
                  <a:pt x="0" y="1066799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54588" y="3160059"/>
            <a:ext cx="470647" cy="134471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0" y="152400"/>
                </a:moveTo>
                <a:lnTo>
                  <a:pt x="53340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92471" y="3227294"/>
            <a:ext cx="201706" cy="672353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0" y="0"/>
                </a:moveTo>
                <a:lnTo>
                  <a:pt x="228600" y="7620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61412" y="3966882"/>
            <a:ext cx="874059" cy="403412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0"/>
                </a:moveTo>
                <a:lnTo>
                  <a:pt x="990600" y="4572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33765" y="2420470"/>
            <a:ext cx="268941" cy="1949824"/>
          </a:xfrm>
          <a:custGeom>
            <a:avLst/>
            <a:gdLst/>
            <a:ahLst/>
            <a:cxnLst/>
            <a:rect l="l" t="t" r="r" b="b"/>
            <a:pathLst>
              <a:path w="304800" h="2209800">
                <a:moveTo>
                  <a:pt x="304800" y="2209799"/>
                </a:moveTo>
                <a:lnTo>
                  <a:pt x="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92471" y="2218765"/>
            <a:ext cx="874059" cy="134471"/>
          </a:xfrm>
          <a:custGeom>
            <a:avLst/>
            <a:gdLst/>
            <a:ahLst/>
            <a:cxnLst/>
            <a:rect l="l" t="t" r="r" b="b"/>
            <a:pathLst>
              <a:path w="990600" h="152400">
                <a:moveTo>
                  <a:pt x="990600" y="152399"/>
                </a:moveTo>
                <a:lnTo>
                  <a:pt x="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54588" y="3160059"/>
            <a:ext cx="470647" cy="134471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533400" y="0"/>
                </a:moveTo>
                <a:lnTo>
                  <a:pt x="0" y="15240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92471" y="3227294"/>
            <a:ext cx="201706" cy="672353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0" y="0"/>
                </a:moveTo>
                <a:lnTo>
                  <a:pt x="228600" y="76200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25235" y="2286000"/>
            <a:ext cx="67235" cy="806824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76200" y="914399"/>
                </a:moveTo>
                <a:lnTo>
                  <a:pt x="0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92471" y="2218765"/>
            <a:ext cx="874059" cy="134471"/>
          </a:xfrm>
          <a:custGeom>
            <a:avLst/>
            <a:gdLst/>
            <a:ahLst/>
            <a:cxnLst/>
            <a:rect l="l" t="t" r="r" b="b"/>
            <a:pathLst>
              <a:path w="990600" h="152400">
                <a:moveTo>
                  <a:pt x="0" y="0"/>
                </a:moveTo>
                <a:lnTo>
                  <a:pt x="990600" y="152399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61412" y="3966883"/>
            <a:ext cx="893669" cy="423022"/>
          </a:xfrm>
          <a:custGeom>
            <a:avLst/>
            <a:gdLst/>
            <a:ahLst/>
            <a:cxnLst/>
            <a:rect l="l" t="t" r="r" b="b"/>
            <a:pathLst>
              <a:path w="1012825" h="479425">
                <a:moveTo>
                  <a:pt x="0" y="0"/>
                </a:moveTo>
                <a:lnTo>
                  <a:pt x="1012697" y="479297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85647" y="1949823"/>
            <a:ext cx="2266950" cy="2689412"/>
          </a:xfrm>
          <a:custGeom>
            <a:avLst/>
            <a:gdLst/>
            <a:ahLst/>
            <a:cxnLst/>
            <a:rect l="l" t="t" r="r" b="b"/>
            <a:pathLst>
              <a:path w="2569209" h="3048000">
                <a:moveTo>
                  <a:pt x="147828" y="1719071"/>
                </a:moveTo>
                <a:lnTo>
                  <a:pt x="794003" y="1484375"/>
                </a:lnTo>
                <a:lnTo>
                  <a:pt x="955547" y="2422397"/>
                </a:lnTo>
                <a:lnTo>
                  <a:pt x="2406395" y="3047999"/>
                </a:lnTo>
                <a:lnTo>
                  <a:pt x="2568702" y="2735579"/>
                </a:lnTo>
                <a:lnTo>
                  <a:pt x="1277874" y="2109977"/>
                </a:lnTo>
                <a:lnTo>
                  <a:pt x="1034795" y="1251203"/>
                </a:lnTo>
                <a:lnTo>
                  <a:pt x="954024" y="432053"/>
                </a:lnTo>
                <a:lnTo>
                  <a:pt x="2183130" y="622553"/>
                </a:lnTo>
                <a:lnTo>
                  <a:pt x="2165603" y="234695"/>
                </a:lnTo>
                <a:lnTo>
                  <a:pt x="550926" y="0"/>
                </a:lnTo>
                <a:lnTo>
                  <a:pt x="631697" y="1251203"/>
                </a:lnTo>
                <a:lnTo>
                  <a:pt x="0" y="1373123"/>
                </a:lnTo>
                <a:lnTo>
                  <a:pt x="147828" y="1719071"/>
                </a:lnTo>
                <a:close/>
              </a:path>
            </a:pathLst>
          </a:custGeom>
          <a:ln w="28575">
            <a:solidFill>
              <a:srgbClr val="010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87353" y="2218765"/>
            <a:ext cx="1815353" cy="2218765"/>
          </a:xfrm>
          <a:custGeom>
            <a:avLst/>
            <a:gdLst/>
            <a:ahLst/>
            <a:cxnLst/>
            <a:rect l="l" t="t" r="r" b="b"/>
            <a:pathLst>
              <a:path w="2057400" h="2514600">
                <a:moveTo>
                  <a:pt x="0" y="1219199"/>
                </a:moveTo>
                <a:lnTo>
                  <a:pt x="685800" y="1066799"/>
                </a:lnTo>
                <a:lnTo>
                  <a:pt x="914400" y="1981199"/>
                </a:lnTo>
                <a:lnTo>
                  <a:pt x="2057400" y="2514599"/>
                </a:lnTo>
                <a:lnTo>
                  <a:pt x="609600" y="0"/>
                </a:lnTo>
                <a:lnTo>
                  <a:pt x="1752600" y="152399"/>
                </a:lnTo>
                <a:lnTo>
                  <a:pt x="0" y="1219199"/>
                </a:lnTo>
                <a:close/>
              </a:path>
            </a:pathLst>
          </a:custGeom>
          <a:ln w="28575">
            <a:solidFill>
              <a:srgbClr val="CC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87353" y="2286000"/>
            <a:ext cx="537882" cy="941294"/>
          </a:xfrm>
          <a:custGeom>
            <a:avLst/>
            <a:gdLst/>
            <a:ahLst/>
            <a:cxnLst/>
            <a:rect l="l" t="t" r="r" b="b"/>
            <a:pathLst>
              <a:path w="609600" h="1066800">
                <a:moveTo>
                  <a:pt x="609600" y="0"/>
                </a:moveTo>
                <a:lnTo>
                  <a:pt x="0" y="1066799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92471" y="3227294"/>
            <a:ext cx="201706" cy="672353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0" y="0"/>
                </a:moveTo>
                <a:lnTo>
                  <a:pt x="228600" y="7620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61412" y="3966882"/>
            <a:ext cx="874059" cy="403412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0"/>
                </a:moveTo>
                <a:lnTo>
                  <a:pt x="990600" y="4572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33765" y="2420470"/>
            <a:ext cx="268941" cy="1949824"/>
          </a:xfrm>
          <a:custGeom>
            <a:avLst/>
            <a:gdLst/>
            <a:ahLst/>
            <a:cxnLst/>
            <a:rect l="l" t="t" r="r" b="b"/>
            <a:pathLst>
              <a:path w="304800" h="2209800">
                <a:moveTo>
                  <a:pt x="304800" y="2209799"/>
                </a:moveTo>
                <a:lnTo>
                  <a:pt x="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92471" y="2218765"/>
            <a:ext cx="874059" cy="134471"/>
          </a:xfrm>
          <a:custGeom>
            <a:avLst/>
            <a:gdLst/>
            <a:ahLst/>
            <a:cxnLst/>
            <a:rect l="l" t="t" r="r" b="b"/>
            <a:pathLst>
              <a:path w="990600" h="152400">
                <a:moveTo>
                  <a:pt x="990600" y="152399"/>
                </a:moveTo>
                <a:lnTo>
                  <a:pt x="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54588" y="3160059"/>
            <a:ext cx="470647" cy="134471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0" y="152400"/>
                </a:moveTo>
                <a:lnTo>
                  <a:pt x="53340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4247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2-approximation: Proof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7998-50A1-4504-9BDD-F56A261FB921}" type="datetime1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Piotr Indyk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42588" y="1722939"/>
            <a:ext cx="4042522" cy="837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indent="-302575"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r>
              <a:rPr sz="2471" dirty="0">
                <a:latin typeface="Times New Roman"/>
                <a:cs typeface="Times New Roman"/>
              </a:rPr>
              <a:t>Let</a:t>
            </a:r>
            <a:r>
              <a:rPr sz="2471" spc="-9" dirty="0">
                <a:latin typeface="Times New Roman"/>
                <a:cs typeface="Times New Roman"/>
              </a:rPr>
              <a:t> </a:t>
            </a:r>
            <a:r>
              <a:rPr sz="2471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515" i="1" spc="-6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OP</a:t>
            </a:r>
            <a:r>
              <a:rPr sz="2515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515" spc="304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b</a:t>
            </a:r>
            <a:r>
              <a:rPr sz="2471" dirty="0">
                <a:latin typeface="Times New Roman"/>
                <a:cs typeface="Times New Roman"/>
              </a:rPr>
              <a:t>e</a:t>
            </a:r>
            <a:r>
              <a:rPr sz="2471" spc="-4" dirty="0">
                <a:latin typeface="Times New Roman"/>
                <a:cs typeface="Times New Roman"/>
              </a:rPr>
              <a:t> th</a:t>
            </a:r>
            <a:r>
              <a:rPr sz="2471" dirty="0">
                <a:latin typeface="Times New Roman"/>
                <a:cs typeface="Times New Roman"/>
              </a:rPr>
              <a:t>e</a:t>
            </a:r>
            <a:r>
              <a:rPr sz="2471" spc="-4" dirty="0">
                <a:latin typeface="Times New Roman"/>
                <a:cs typeface="Times New Roman"/>
              </a:rPr>
              <a:t> optima</a:t>
            </a:r>
            <a:r>
              <a:rPr sz="2471" dirty="0">
                <a:latin typeface="Times New Roman"/>
                <a:cs typeface="Times New Roman"/>
              </a:rPr>
              <a:t>l</a:t>
            </a:r>
            <a:r>
              <a:rPr sz="2471" spc="-4" dirty="0">
                <a:latin typeface="Times New Roman"/>
                <a:cs typeface="Times New Roman"/>
              </a:rPr>
              <a:t> cycle</a:t>
            </a:r>
            <a:endParaRPr sz="2471" dirty="0">
              <a:latin typeface="Times New Roman"/>
              <a:cs typeface="Times New Roman"/>
            </a:endParaRPr>
          </a:p>
          <a:p>
            <a:pPr marL="313781" indent="-302575">
              <a:spcBef>
                <a:spcPts val="596"/>
              </a:spcBef>
              <a:buClr>
                <a:srgbClr val="CC0000"/>
              </a:buClr>
              <a:buFont typeface="Times New Roman"/>
              <a:buChar char="•"/>
              <a:tabLst>
                <a:tab pos="314342" algn="l"/>
              </a:tabLst>
            </a:pPr>
            <a:r>
              <a:rPr sz="2471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Cost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71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471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spc="-18" dirty="0">
                <a:solidFill>
                  <a:srgbClr val="008A87"/>
                </a:solidFill>
                <a:latin typeface="Times New Roman"/>
                <a:cs typeface="Times New Roman"/>
              </a:rPr>
              <a:t>≤</a:t>
            </a:r>
            <a:r>
              <a:rPr sz="247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Cost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71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515" i="1" spc="-6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OP</a:t>
            </a:r>
            <a:r>
              <a:rPr sz="2515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515" i="1" spc="6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7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292" y="2151530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151985" y="79766"/>
                </a:moveTo>
                <a:lnTo>
                  <a:pt x="140884" y="37620"/>
                </a:lnTo>
                <a:lnTo>
                  <a:pt x="111809" y="9175"/>
                </a:lnTo>
                <a:lnTo>
                  <a:pt x="75868" y="0"/>
                </a:lnTo>
                <a:lnTo>
                  <a:pt x="61412" y="1385"/>
                </a:lnTo>
                <a:lnTo>
                  <a:pt x="24472" y="20066"/>
                </a:lnTo>
                <a:lnTo>
                  <a:pt x="2677" y="5503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292" y="2151530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5868" y="0"/>
                </a:moveTo>
                <a:lnTo>
                  <a:pt x="35452" y="11680"/>
                </a:lnTo>
                <a:lnTo>
                  <a:pt x="7823" y="4200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lnTo>
                  <a:pt x="150689" y="64547"/>
                </a:lnTo>
                <a:lnTo>
                  <a:pt x="132863" y="26335"/>
                </a:lnTo>
                <a:lnTo>
                  <a:pt x="99265" y="3723"/>
                </a:lnTo>
                <a:lnTo>
                  <a:pt x="7586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0410" y="3227295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151985" y="79766"/>
                </a:moveTo>
                <a:lnTo>
                  <a:pt x="140884" y="37620"/>
                </a:lnTo>
                <a:lnTo>
                  <a:pt x="111809" y="9175"/>
                </a:lnTo>
                <a:lnTo>
                  <a:pt x="75868" y="0"/>
                </a:lnTo>
                <a:lnTo>
                  <a:pt x="61412" y="1385"/>
                </a:lnTo>
                <a:lnTo>
                  <a:pt x="24472" y="20066"/>
                </a:lnTo>
                <a:lnTo>
                  <a:pt x="2677" y="5503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0410" y="3227295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5868" y="0"/>
                </a:moveTo>
                <a:lnTo>
                  <a:pt x="35452" y="11680"/>
                </a:lnTo>
                <a:lnTo>
                  <a:pt x="7823" y="4200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lnTo>
                  <a:pt x="150689" y="64548"/>
                </a:lnTo>
                <a:lnTo>
                  <a:pt x="132863" y="26335"/>
                </a:lnTo>
                <a:lnTo>
                  <a:pt x="99265" y="3723"/>
                </a:lnTo>
                <a:lnTo>
                  <a:pt x="7586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25527" y="3092824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151985" y="79766"/>
                </a:moveTo>
                <a:lnTo>
                  <a:pt x="140884" y="37620"/>
                </a:lnTo>
                <a:lnTo>
                  <a:pt x="111809" y="9175"/>
                </a:lnTo>
                <a:lnTo>
                  <a:pt x="75868" y="0"/>
                </a:lnTo>
                <a:lnTo>
                  <a:pt x="61412" y="1385"/>
                </a:lnTo>
                <a:lnTo>
                  <a:pt x="24472" y="20066"/>
                </a:lnTo>
                <a:lnTo>
                  <a:pt x="2677" y="5503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5527" y="3092824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5868" y="0"/>
                </a:moveTo>
                <a:lnTo>
                  <a:pt x="35452" y="11680"/>
                </a:lnTo>
                <a:lnTo>
                  <a:pt x="7823" y="4200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lnTo>
                  <a:pt x="150689" y="64548"/>
                </a:lnTo>
                <a:lnTo>
                  <a:pt x="132863" y="26335"/>
                </a:lnTo>
                <a:lnTo>
                  <a:pt x="99265" y="3723"/>
                </a:lnTo>
                <a:lnTo>
                  <a:pt x="7586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66821" y="2286001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151985" y="79766"/>
                </a:moveTo>
                <a:lnTo>
                  <a:pt x="140884" y="37620"/>
                </a:lnTo>
                <a:lnTo>
                  <a:pt x="111809" y="9175"/>
                </a:lnTo>
                <a:lnTo>
                  <a:pt x="75868" y="0"/>
                </a:lnTo>
                <a:lnTo>
                  <a:pt x="61412" y="1385"/>
                </a:lnTo>
                <a:lnTo>
                  <a:pt x="24472" y="20066"/>
                </a:lnTo>
                <a:lnTo>
                  <a:pt x="2677" y="5503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66821" y="2286001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5868" y="0"/>
                </a:moveTo>
                <a:lnTo>
                  <a:pt x="35452" y="11680"/>
                </a:lnTo>
                <a:lnTo>
                  <a:pt x="7823" y="4200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lnTo>
                  <a:pt x="150689" y="64547"/>
                </a:lnTo>
                <a:lnTo>
                  <a:pt x="132863" y="26335"/>
                </a:lnTo>
                <a:lnTo>
                  <a:pt x="99265" y="3723"/>
                </a:lnTo>
                <a:lnTo>
                  <a:pt x="7586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27233" y="3899648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151985" y="79766"/>
                </a:moveTo>
                <a:lnTo>
                  <a:pt x="140884" y="37620"/>
                </a:lnTo>
                <a:lnTo>
                  <a:pt x="111809" y="9175"/>
                </a:lnTo>
                <a:lnTo>
                  <a:pt x="75868" y="0"/>
                </a:lnTo>
                <a:lnTo>
                  <a:pt x="61412" y="1385"/>
                </a:lnTo>
                <a:lnTo>
                  <a:pt x="24472" y="20066"/>
                </a:lnTo>
                <a:lnTo>
                  <a:pt x="2677" y="5503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27233" y="3899648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5868" y="0"/>
                </a:moveTo>
                <a:lnTo>
                  <a:pt x="35452" y="11680"/>
                </a:lnTo>
                <a:lnTo>
                  <a:pt x="7823" y="4200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lnTo>
                  <a:pt x="150689" y="64548"/>
                </a:lnTo>
                <a:lnTo>
                  <a:pt x="132863" y="26335"/>
                </a:lnTo>
                <a:lnTo>
                  <a:pt x="99265" y="3723"/>
                </a:lnTo>
                <a:lnTo>
                  <a:pt x="7586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35762" y="4370295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151985" y="79766"/>
                </a:moveTo>
                <a:lnTo>
                  <a:pt x="140884" y="37620"/>
                </a:lnTo>
                <a:lnTo>
                  <a:pt x="111809" y="9175"/>
                </a:lnTo>
                <a:lnTo>
                  <a:pt x="75868" y="0"/>
                </a:lnTo>
                <a:lnTo>
                  <a:pt x="61412" y="1385"/>
                </a:lnTo>
                <a:lnTo>
                  <a:pt x="24472" y="20066"/>
                </a:lnTo>
                <a:lnTo>
                  <a:pt x="2677" y="5503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35762" y="4370295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5868" y="0"/>
                </a:moveTo>
                <a:lnTo>
                  <a:pt x="35452" y="11680"/>
                </a:lnTo>
                <a:lnTo>
                  <a:pt x="7823" y="4200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lnTo>
                  <a:pt x="150689" y="64548"/>
                </a:lnTo>
                <a:lnTo>
                  <a:pt x="132863" y="26335"/>
                </a:lnTo>
                <a:lnTo>
                  <a:pt x="99265" y="3723"/>
                </a:lnTo>
                <a:lnTo>
                  <a:pt x="7586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87353" y="2286000"/>
            <a:ext cx="537882" cy="941294"/>
          </a:xfrm>
          <a:custGeom>
            <a:avLst/>
            <a:gdLst/>
            <a:ahLst/>
            <a:cxnLst/>
            <a:rect l="l" t="t" r="r" b="b"/>
            <a:pathLst>
              <a:path w="609600" h="1066800">
                <a:moveTo>
                  <a:pt x="609600" y="0"/>
                </a:moveTo>
                <a:lnTo>
                  <a:pt x="0" y="1066799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54588" y="3160059"/>
            <a:ext cx="470647" cy="134471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0" y="152400"/>
                </a:moveTo>
                <a:lnTo>
                  <a:pt x="53340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92471" y="3227294"/>
            <a:ext cx="201706" cy="672353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0" y="0"/>
                </a:moveTo>
                <a:lnTo>
                  <a:pt x="228600" y="7620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61412" y="3966882"/>
            <a:ext cx="874059" cy="403412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0"/>
                </a:moveTo>
                <a:lnTo>
                  <a:pt x="990600" y="4572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33765" y="2420470"/>
            <a:ext cx="268941" cy="1949824"/>
          </a:xfrm>
          <a:custGeom>
            <a:avLst/>
            <a:gdLst/>
            <a:ahLst/>
            <a:cxnLst/>
            <a:rect l="l" t="t" r="r" b="b"/>
            <a:pathLst>
              <a:path w="304800" h="2209800">
                <a:moveTo>
                  <a:pt x="304800" y="2209799"/>
                </a:moveTo>
                <a:lnTo>
                  <a:pt x="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92471" y="2218765"/>
            <a:ext cx="874059" cy="134471"/>
          </a:xfrm>
          <a:custGeom>
            <a:avLst/>
            <a:gdLst/>
            <a:ahLst/>
            <a:cxnLst/>
            <a:rect l="l" t="t" r="r" b="b"/>
            <a:pathLst>
              <a:path w="990600" h="152400">
                <a:moveTo>
                  <a:pt x="990600" y="152399"/>
                </a:moveTo>
                <a:lnTo>
                  <a:pt x="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54588" y="3160059"/>
            <a:ext cx="470647" cy="134471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533400" y="0"/>
                </a:moveTo>
                <a:lnTo>
                  <a:pt x="0" y="15240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92471" y="3227294"/>
            <a:ext cx="201706" cy="672353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0" y="0"/>
                </a:moveTo>
                <a:lnTo>
                  <a:pt x="228600" y="76200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25235" y="2286000"/>
            <a:ext cx="67235" cy="806824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76200" y="914399"/>
                </a:moveTo>
                <a:lnTo>
                  <a:pt x="0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92471" y="2218765"/>
            <a:ext cx="874059" cy="134471"/>
          </a:xfrm>
          <a:custGeom>
            <a:avLst/>
            <a:gdLst/>
            <a:ahLst/>
            <a:cxnLst/>
            <a:rect l="l" t="t" r="r" b="b"/>
            <a:pathLst>
              <a:path w="990600" h="152400">
                <a:moveTo>
                  <a:pt x="0" y="0"/>
                </a:moveTo>
                <a:lnTo>
                  <a:pt x="990600" y="152399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61412" y="3966883"/>
            <a:ext cx="893669" cy="423022"/>
          </a:xfrm>
          <a:custGeom>
            <a:avLst/>
            <a:gdLst/>
            <a:ahLst/>
            <a:cxnLst/>
            <a:rect l="l" t="t" r="r" b="b"/>
            <a:pathLst>
              <a:path w="1012825" h="479425">
                <a:moveTo>
                  <a:pt x="0" y="0"/>
                </a:moveTo>
                <a:lnTo>
                  <a:pt x="1012697" y="479297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85647" y="1949823"/>
            <a:ext cx="2266950" cy="2689412"/>
          </a:xfrm>
          <a:custGeom>
            <a:avLst/>
            <a:gdLst/>
            <a:ahLst/>
            <a:cxnLst/>
            <a:rect l="l" t="t" r="r" b="b"/>
            <a:pathLst>
              <a:path w="2569209" h="3048000">
                <a:moveTo>
                  <a:pt x="147828" y="1719071"/>
                </a:moveTo>
                <a:lnTo>
                  <a:pt x="794003" y="1484375"/>
                </a:lnTo>
                <a:lnTo>
                  <a:pt x="955547" y="2422397"/>
                </a:lnTo>
                <a:lnTo>
                  <a:pt x="2406395" y="3047999"/>
                </a:lnTo>
                <a:lnTo>
                  <a:pt x="2568702" y="2735579"/>
                </a:lnTo>
                <a:lnTo>
                  <a:pt x="1277874" y="2109977"/>
                </a:lnTo>
                <a:lnTo>
                  <a:pt x="1034795" y="1251203"/>
                </a:lnTo>
                <a:lnTo>
                  <a:pt x="954024" y="432053"/>
                </a:lnTo>
                <a:lnTo>
                  <a:pt x="2183130" y="622553"/>
                </a:lnTo>
                <a:lnTo>
                  <a:pt x="2165603" y="234695"/>
                </a:lnTo>
                <a:lnTo>
                  <a:pt x="550926" y="0"/>
                </a:lnTo>
                <a:lnTo>
                  <a:pt x="631697" y="1251203"/>
                </a:lnTo>
                <a:lnTo>
                  <a:pt x="0" y="1373123"/>
                </a:lnTo>
                <a:lnTo>
                  <a:pt x="147828" y="1719071"/>
                </a:lnTo>
                <a:close/>
              </a:path>
            </a:pathLst>
          </a:custGeom>
          <a:ln w="28575">
            <a:solidFill>
              <a:srgbClr val="010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87353" y="2218765"/>
            <a:ext cx="1815353" cy="2218765"/>
          </a:xfrm>
          <a:custGeom>
            <a:avLst/>
            <a:gdLst/>
            <a:ahLst/>
            <a:cxnLst/>
            <a:rect l="l" t="t" r="r" b="b"/>
            <a:pathLst>
              <a:path w="2057400" h="2514600">
                <a:moveTo>
                  <a:pt x="0" y="1219199"/>
                </a:moveTo>
                <a:lnTo>
                  <a:pt x="685800" y="1066799"/>
                </a:lnTo>
                <a:lnTo>
                  <a:pt x="914400" y="1981199"/>
                </a:lnTo>
                <a:lnTo>
                  <a:pt x="2057400" y="2514599"/>
                </a:lnTo>
                <a:lnTo>
                  <a:pt x="609600" y="0"/>
                </a:lnTo>
                <a:lnTo>
                  <a:pt x="1752600" y="152399"/>
                </a:lnTo>
                <a:lnTo>
                  <a:pt x="0" y="1219199"/>
                </a:lnTo>
                <a:close/>
              </a:path>
            </a:pathLst>
          </a:custGeom>
          <a:ln w="28575">
            <a:solidFill>
              <a:srgbClr val="CC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87353" y="2286000"/>
            <a:ext cx="537882" cy="941294"/>
          </a:xfrm>
          <a:custGeom>
            <a:avLst/>
            <a:gdLst/>
            <a:ahLst/>
            <a:cxnLst/>
            <a:rect l="l" t="t" r="r" b="b"/>
            <a:pathLst>
              <a:path w="609600" h="1066800">
                <a:moveTo>
                  <a:pt x="609600" y="0"/>
                </a:moveTo>
                <a:lnTo>
                  <a:pt x="0" y="1066799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92471" y="3227294"/>
            <a:ext cx="201706" cy="672353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0" y="0"/>
                </a:moveTo>
                <a:lnTo>
                  <a:pt x="228600" y="7620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61412" y="3966882"/>
            <a:ext cx="874059" cy="403412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0"/>
                </a:moveTo>
                <a:lnTo>
                  <a:pt x="990600" y="4572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33765" y="2420470"/>
            <a:ext cx="268941" cy="1949824"/>
          </a:xfrm>
          <a:custGeom>
            <a:avLst/>
            <a:gdLst/>
            <a:ahLst/>
            <a:cxnLst/>
            <a:rect l="l" t="t" r="r" b="b"/>
            <a:pathLst>
              <a:path w="304800" h="2209800">
                <a:moveTo>
                  <a:pt x="304800" y="2209799"/>
                </a:moveTo>
                <a:lnTo>
                  <a:pt x="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92471" y="2218765"/>
            <a:ext cx="874059" cy="134471"/>
          </a:xfrm>
          <a:custGeom>
            <a:avLst/>
            <a:gdLst/>
            <a:ahLst/>
            <a:cxnLst/>
            <a:rect l="l" t="t" r="r" b="b"/>
            <a:pathLst>
              <a:path w="990600" h="152400">
                <a:moveTo>
                  <a:pt x="990600" y="152399"/>
                </a:moveTo>
                <a:lnTo>
                  <a:pt x="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54588" y="3160059"/>
            <a:ext cx="470647" cy="134471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0" y="152400"/>
                </a:moveTo>
                <a:lnTo>
                  <a:pt x="53340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42588" y="2589484"/>
            <a:ext cx="5239939" cy="250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225" marR="4483" indent="-252146">
              <a:lnSpc>
                <a:spcPts val="1906"/>
              </a:lnSpc>
              <a:tabLst>
                <a:tab pos="666225" algn="l"/>
                <a:tab pos="1225429" algn="l"/>
              </a:tabLst>
            </a:pPr>
            <a:r>
              <a:rPr sz="1765" spc="-9" dirty="0">
                <a:latin typeface="Times New Roman"/>
                <a:cs typeface="Times New Roman"/>
              </a:rPr>
              <a:t>–	</a:t>
            </a:r>
            <a:r>
              <a:rPr sz="1765" spc="-18" dirty="0">
                <a:latin typeface="Times New Roman"/>
                <a:cs typeface="Times New Roman"/>
              </a:rPr>
              <a:t>R</a:t>
            </a:r>
            <a:r>
              <a:rPr sz="1765" spc="-9" dirty="0">
                <a:latin typeface="Times New Roman"/>
                <a:cs typeface="Times New Roman"/>
              </a:rPr>
              <a:t>emoving an</a:t>
            </a:r>
            <a:r>
              <a:rPr sz="1765" spc="-4" dirty="0">
                <a:latin typeface="Times New Roman"/>
                <a:cs typeface="Times New Roman"/>
              </a:rPr>
              <a:t> </a:t>
            </a:r>
            <a:r>
              <a:rPr sz="1765" spc="-9" dirty="0">
                <a:latin typeface="Times New Roman"/>
                <a:cs typeface="Times New Roman"/>
              </a:rPr>
              <a:t>edge</a:t>
            </a:r>
            <a:r>
              <a:rPr sz="1765" spc="-4" dirty="0">
                <a:latin typeface="Times New Roman"/>
                <a:cs typeface="Times New Roman"/>
              </a:rPr>
              <a:t> </a:t>
            </a:r>
            <a:r>
              <a:rPr sz="1765" spc="-9" dirty="0">
                <a:latin typeface="Times New Roman"/>
                <a:cs typeface="Times New Roman"/>
              </a:rPr>
              <a:t>from</a:t>
            </a:r>
            <a:r>
              <a:rPr sz="1765" spc="-4" dirty="0">
                <a:latin typeface="Times New Roman"/>
                <a:cs typeface="Times New Roman"/>
              </a:rPr>
              <a:t> </a:t>
            </a:r>
            <a:r>
              <a:rPr sz="1765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lang="en-US" i="1" spc="-6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OP</a:t>
            </a:r>
            <a:r>
              <a:rPr lang="en-US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1765" spc="-9" dirty="0">
                <a:latin typeface="Times New Roman"/>
                <a:cs typeface="Times New Roman"/>
              </a:rPr>
              <a:t>gives</a:t>
            </a:r>
            <a:r>
              <a:rPr sz="1765" spc="-4" dirty="0">
                <a:latin typeface="Times New Roman"/>
                <a:cs typeface="Times New Roman"/>
              </a:rPr>
              <a:t> </a:t>
            </a:r>
            <a:r>
              <a:rPr sz="1765" spc="-9" dirty="0">
                <a:latin typeface="Times New Roman"/>
                <a:cs typeface="Times New Roman"/>
              </a:rPr>
              <a:t>a</a:t>
            </a:r>
            <a:r>
              <a:rPr sz="1765" spc="-4" dirty="0">
                <a:latin typeface="Times New Roman"/>
                <a:cs typeface="Times New Roman"/>
              </a:rPr>
              <a:t> </a:t>
            </a:r>
            <a:r>
              <a:rPr sz="1765" spc="-13" dirty="0">
                <a:latin typeface="Times New Roman"/>
                <a:cs typeface="Times New Roman"/>
              </a:rPr>
              <a:t>spanning tree</a:t>
            </a:r>
            <a:r>
              <a:rPr lang="en-US" sz="1765" spc="-13" dirty="0">
                <a:latin typeface="Times New Roman"/>
                <a:cs typeface="Times New Roman"/>
              </a:rPr>
              <a:t> ≥</a:t>
            </a:r>
            <a:r>
              <a:rPr lang="en-US" sz="1765" spc="-4" dirty="0">
                <a:latin typeface="Times New Roman"/>
                <a:cs typeface="Times New Roman"/>
              </a:rPr>
              <a:t> </a:t>
            </a:r>
            <a:r>
              <a:rPr sz="1765" spc="-13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lang="en-US" sz="1765" spc="-13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1765" spc="-9" dirty="0">
                <a:latin typeface="Times New Roman"/>
                <a:cs typeface="Times New Roman"/>
              </a:rPr>
              <a:t>a</a:t>
            </a:r>
            <a:r>
              <a:rPr sz="1765" spc="-4" dirty="0">
                <a:latin typeface="Times New Roman"/>
                <a:cs typeface="Times New Roman"/>
              </a:rPr>
              <a:t> </a:t>
            </a:r>
            <a:r>
              <a:rPr sz="1765" spc="-13" dirty="0">
                <a:latin typeface="Times New Roman"/>
                <a:cs typeface="Times New Roman"/>
              </a:rPr>
              <a:t>spannin</a:t>
            </a:r>
            <a:r>
              <a:rPr sz="1765" spc="-9" dirty="0">
                <a:latin typeface="Times New Roman"/>
                <a:cs typeface="Times New Roman"/>
              </a:rPr>
              <a:t>g</a:t>
            </a:r>
            <a:r>
              <a:rPr sz="1765" dirty="0">
                <a:latin typeface="Times New Roman"/>
                <a:cs typeface="Times New Roman"/>
              </a:rPr>
              <a:t> </a:t>
            </a:r>
            <a:r>
              <a:rPr sz="1765" spc="-13" dirty="0">
                <a:latin typeface="Times New Roman"/>
                <a:cs typeface="Times New Roman"/>
              </a:rPr>
              <a:t>tre</a:t>
            </a:r>
            <a:r>
              <a:rPr sz="1765" spc="-9" dirty="0">
                <a:latin typeface="Times New Roman"/>
                <a:cs typeface="Times New Roman"/>
              </a:rPr>
              <a:t>e</a:t>
            </a:r>
            <a:r>
              <a:rPr sz="1765" spc="-4" dirty="0">
                <a:latin typeface="Times New Roman"/>
                <a:cs typeface="Times New Roman"/>
              </a:rPr>
              <a:t> </a:t>
            </a:r>
            <a:r>
              <a:rPr sz="1765" spc="-13" dirty="0">
                <a:latin typeface="Times New Roman"/>
                <a:cs typeface="Times New Roman"/>
              </a:rPr>
              <a:t>o</a:t>
            </a:r>
            <a:r>
              <a:rPr sz="1765" spc="-9" dirty="0">
                <a:latin typeface="Times New Roman"/>
                <a:cs typeface="Times New Roman"/>
              </a:rPr>
              <a:t>f</a:t>
            </a:r>
            <a:r>
              <a:rPr sz="1765" spc="-4" dirty="0">
                <a:latin typeface="Times New Roman"/>
                <a:cs typeface="Times New Roman"/>
              </a:rPr>
              <a:t> </a:t>
            </a:r>
            <a:r>
              <a:rPr sz="1765" spc="-18" dirty="0">
                <a:latin typeface="Times New Roman"/>
                <a:cs typeface="Times New Roman"/>
              </a:rPr>
              <a:t>minimum</a:t>
            </a:r>
            <a:r>
              <a:rPr sz="1765" spc="-4" dirty="0">
                <a:latin typeface="Times New Roman"/>
                <a:cs typeface="Times New Roman"/>
              </a:rPr>
              <a:t> </a:t>
            </a:r>
            <a:r>
              <a:rPr sz="1765" spc="-13" dirty="0">
                <a:latin typeface="Times New Roman"/>
                <a:cs typeface="Times New Roman"/>
              </a:rPr>
              <a:t>cost</a:t>
            </a:r>
            <a:r>
              <a:rPr lang="en-US" sz="1765" spc="-13" dirty="0">
                <a:latin typeface="Times New Roman"/>
                <a:cs typeface="Times New Roman"/>
              </a:rPr>
              <a:t>.</a:t>
            </a:r>
            <a:endParaRPr sz="1765" dirty="0">
              <a:latin typeface="Times New Roman"/>
              <a:cs typeface="Times New Roman"/>
            </a:endParaRPr>
          </a:p>
          <a:p>
            <a:pPr marL="313781" indent="-302575">
              <a:spcBef>
                <a:spcPts val="565"/>
              </a:spcBef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r>
              <a:rPr sz="2471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Cost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71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471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lang="en-US" sz="2471" spc="-4" dirty="0">
                <a:solidFill>
                  <a:srgbClr val="008A87"/>
                </a:solidFill>
                <a:latin typeface="Times New Roman"/>
                <a:cs typeface="Times New Roman"/>
                <a:sym typeface="Symbol" panose="05050102010706020507" pitchFamily="18" charset="2"/>
              </a:rPr>
              <a:t></a:t>
            </a:r>
            <a:r>
              <a:rPr sz="2471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Cost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71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71" dirty="0">
              <a:latin typeface="Times New Roman"/>
              <a:cs typeface="Times New Roman"/>
            </a:endParaRPr>
          </a:p>
          <a:p>
            <a:pPr marL="666786" lvl="1" indent="-252146">
              <a:spcBef>
                <a:spcPts val="427"/>
              </a:spcBef>
              <a:buFont typeface="Times New Roman"/>
              <a:buChar char="–"/>
              <a:tabLst>
                <a:tab pos="666786" algn="l"/>
              </a:tabLst>
            </a:pPr>
            <a:r>
              <a:rPr sz="1765" spc="-18" dirty="0">
                <a:latin typeface="Times New Roman"/>
                <a:cs typeface="Times New Roman"/>
              </a:rPr>
              <a:t>E</a:t>
            </a:r>
            <a:r>
              <a:rPr sz="1765" spc="-9" dirty="0">
                <a:latin typeface="Times New Roman"/>
                <a:cs typeface="Times New Roman"/>
              </a:rPr>
              <a:t>ach</a:t>
            </a:r>
            <a:r>
              <a:rPr sz="1765" spc="-4" dirty="0">
                <a:latin typeface="Times New Roman"/>
                <a:cs typeface="Times New Roman"/>
              </a:rPr>
              <a:t> </a:t>
            </a:r>
            <a:r>
              <a:rPr sz="1765" spc="-9" dirty="0">
                <a:latin typeface="Times New Roman"/>
                <a:cs typeface="Times New Roman"/>
              </a:rPr>
              <a:t>edge</a:t>
            </a:r>
            <a:r>
              <a:rPr sz="1765" spc="-4" dirty="0">
                <a:latin typeface="Times New Roman"/>
                <a:cs typeface="Times New Roman"/>
              </a:rPr>
              <a:t> </a:t>
            </a:r>
            <a:r>
              <a:rPr sz="1765" spc="-9" dirty="0">
                <a:latin typeface="Times New Roman"/>
                <a:cs typeface="Times New Roman"/>
              </a:rPr>
              <a:t>visited</a:t>
            </a:r>
            <a:r>
              <a:rPr sz="1765" spc="-4" dirty="0">
                <a:latin typeface="Times New Roman"/>
                <a:cs typeface="Times New Roman"/>
              </a:rPr>
              <a:t> </a:t>
            </a:r>
            <a:r>
              <a:rPr sz="1765" spc="-9" dirty="0">
                <a:latin typeface="Times New Roman"/>
                <a:cs typeface="Times New Roman"/>
              </a:rPr>
              <a:t>twice</a:t>
            </a:r>
            <a:endParaRPr sz="1765" dirty="0">
              <a:latin typeface="Times New Roman"/>
              <a:cs typeface="Times New Roman"/>
            </a:endParaRPr>
          </a:p>
          <a:p>
            <a:pPr marL="313781" indent="-302575">
              <a:spcBef>
                <a:spcPts val="596"/>
              </a:spcBef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r>
              <a:rPr sz="2471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Cost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71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471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spc="-18" dirty="0">
                <a:solidFill>
                  <a:srgbClr val="008A87"/>
                </a:solidFill>
                <a:latin typeface="Times New Roman"/>
                <a:cs typeface="Times New Roman"/>
              </a:rPr>
              <a:t>≤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Cost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71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71" dirty="0">
              <a:latin typeface="Times New Roman"/>
              <a:cs typeface="Times New Roman"/>
            </a:endParaRPr>
          </a:p>
          <a:p>
            <a:pPr marL="666786" lvl="1" indent="-252146">
              <a:spcBef>
                <a:spcPts val="437"/>
              </a:spcBef>
              <a:buFont typeface="Times New Roman"/>
              <a:buChar char="–"/>
              <a:tabLst>
                <a:tab pos="666786" algn="l"/>
              </a:tabLst>
            </a:pPr>
            <a:r>
              <a:rPr sz="1765" spc="-13" dirty="0">
                <a:latin typeface="Times New Roman"/>
                <a:cs typeface="Times New Roman"/>
              </a:rPr>
              <a:t>Triangl</a:t>
            </a:r>
            <a:r>
              <a:rPr sz="1765" spc="-9" dirty="0">
                <a:latin typeface="Times New Roman"/>
                <a:cs typeface="Times New Roman"/>
              </a:rPr>
              <a:t>e</a:t>
            </a:r>
            <a:r>
              <a:rPr sz="1765" spc="-4" dirty="0">
                <a:latin typeface="Times New Roman"/>
                <a:cs typeface="Times New Roman"/>
              </a:rPr>
              <a:t> </a:t>
            </a:r>
            <a:r>
              <a:rPr sz="1765" spc="-13" dirty="0">
                <a:latin typeface="Times New Roman"/>
                <a:cs typeface="Times New Roman"/>
              </a:rPr>
              <a:t>inequality</a:t>
            </a:r>
            <a:endParaRPr sz="1765" dirty="0">
              <a:latin typeface="Times New Roman"/>
              <a:cs typeface="Times New Roman"/>
            </a:endParaRPr>
          </a:p>
          <a:p>
            <a:pPr marL="11206">
              <a:spcBef>
                <a:spcPts val="631"/>
              </a:spcBef>
            </a:pPr>
            <a:r>
              <a:rPr sz="2471" spc="-26" dirty="0">
                <a:latin typeface="Symbol"/>
                <a:cs typeface="Symbol"/>
              </a:rPr>
              <a:t></a:t>
            </a:r>
            <a:r>
              <a:rPr sz="2471" spc="4" dirty="0">
                <a:latin typeface="Times New Roman"/>
                <a:cs typeface="Times New Roman"/>
              </a:rPr>
              <a:t> </a:t>
            </a:r>
            <a:r>
              <a:rPr sz="2471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Cost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71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471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spc="-18" dirty="0">
                <a:solidFill>
                  <a:srgbClr val="008A87"/>
                </a:solidFill>
                <a:latin typeface="Times New Roman"/>
                <a:cs typeface="Times New Roman"/>
              </a:rPr>
              <a:t>≤</a:t>
            </a:r>
            <a:r>
              <a:rPr sz="2471" dirty="0">
                <a:solidFill>
                  <a:srgbClr val="008A87"/>
                </a:solidFill>
                <a:latin typeface="Times New Roman"/>
                <a:cs typeface="Times New Roman"/>
              </a:rPr>
              <a:t> 2</a:t>
            </a:r>
            <a:r>
              <a:rPr lang="en-US" sz="2471" spc="-4" dirty="0">
                <a:solidFill>
                  <a:srgbClr val="008A87"/>
                </a:solidFill>
                <a:latin typeface="Times New Roman"/>
                <a:cs typeface="Times New Roman"/>
                <a:sym typeface="Symbol" panose="05050102010706020507" pitchFamily="18" charset="2"/>
              </a:rPr>
              <a:t></a:t>
            </a:r>
            <a:r>
              <a:rPr sz="2471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Cost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71" i="1" spc="-9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515" i="1" spc="-6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OP</a:t>
            </a:r>
            <a:r>
              <a:rPr sz="2515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515" spc="6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lang="en-US" sz="247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endParaRPr sz="247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9498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Approximation for Set Cover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6567-FAB4-496D-AAE5-CC70D97695B8}" type="datetime1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Piotr Indyk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13149" y="1881829"/>
            <a:ext cx="6594101" cy="3416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24" spc="-18" dirty="0">
                <a:latin typeface="Times New Roman"/>
                <a:cs typeface="Times New Roman"/>
              </a:rPr>
              <a:t>Greedy</a:t>
            </a:r>
            <a:r>
              <a:rPr sz="2824" spc="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algorithm:</a:t>
            </a:r>
            <a:endParaRPr sz="2824" dirty="0">
              <a:latin typeface="Times New Roman"/>
              <a:cs typeface="Times New Roman"/>
            </a:endParaRPr>
          </a:p>
          <a:p>
            <a:pPr marL="313781" indent="-302575">
              <a:spcBef>
                <a:spcPts val="728"/>
              </a:spcBef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r>
              <a:rPr sz="2824" spc="-13" dirty="0">
                <a:latin typeface="Times New Roman"/>
                <a:cs typeface="Times New Roman"/>
              </a:rPr>
              <a:t>Initialize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24" spc="-18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24" spc="-26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24" dirty="0">
              <a:latin typeface="Symbol"/>
              <a:cs typeface="Symbol"/>
            </a:endParaRPr>
          </a:p>
          <a:p>
            <a:pPr marL="313781" indent="-302575">
              <a:spcBef>
                <a:spcPts val="613"/>
              </a:spcBef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r>
              <a:rPr sz="2824" spc="-13" dirty="0">
                <a:latin typeface="Times New Roman"/>
                <a:cs typeface="Times New Roman"/>
              </a:rPr>
              <a:t>Repeat until all elements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are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covered:</a:t>
            </a:r>
            <a:endParaRPr sz="2824" dirty="0">
              <a:latin typeface="Times New Roman"/>
              <a:cs typeface="Times New Roman"/>
            </a:endParaRPr>
          </a:p>
          <a:p>
            <a:pPr marL="666786" marR="4483" lvl="1" indent="-252146">
              <a:lnSpc>
                <a:spcPts val="3044"/>
              </a:lnSpc>
              <a:spcBef>
                <a:spcPts val="1054"/>
              </a:spcBef>
              <a:buFont typeface="Times New Roman"/>
              <a:buChar char="–"/>
              <a:tabLst>
                <a:tab pos="667346" algn="l"/>
              </a:tabLst>
            </a:pPr>
            <a:r>
              <a:rPr sz="2824" spc="-18" dirty="0">
                <a:latin typeface="Times New Roman"/>
                <a:cs typeface="Times New Roman"/>
              </a:rPr>
              <a:t>Choose</a:t>
            </a:r>
            <a:r>
              <a:rPr sz="2824" spc="4" dirty="0">
                <a:latin typeface="Times New Roman"/>
                <a:cs typeface="Times New Roman"/>
              </a:rPr>
              <a:t> </a:t>
            </a:r>
            <a:r>
              <a:rPr sz="2824" i="1" spc="-22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780" i="1" spc="-1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78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780" spc="-33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24" spc="-18" dirty="0">
                <a:latin typeface="Times New Roman"/>
                <a:cs typeface="Times New Roman"/>
              </a:rPr>
              <a:t>which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contains</a:t>
            </a:r>
            <a:r>
              <a:rPr sz="2824" spc="-9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largest</a:t>
            </a:r>
            <a:r>
              <a:rPr sz="2824" spc="-9" dirty="0">
                <a:latin typeface="Times New Roman"/>
                <a:cs typeface="Times New Roman"/>
              </a:rPr>
              <a:t> </a:t>
            </a:r>
            <a:r>
              <a:rPr sz="2824" spc="-18" dirty="0">
                <a:latin typeface="Times New Roman"/>
                <a:cs typeface="Times New Roman"/>
              </a:rPr>
              <a:t>number</a:t>
            </a:r>
            <a:r>
              <a:rPr sz="2824" spc="-13" dirty="0">
                <a:latin typeface="Times New Roman"/>
                <a:cs typeface="Times New Roman"/>
              </a:rPr>
              <a:t> of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3" dirty="0">
                <a:solidFill>
                  <a:srgbClr val="CC0000"/>
                </a:solidFill>
                <a:latin typeface="Times New Roman"/>
                <a:cs typeface="Times New Roman"/>
              </a:rPr>
              <a:t>yet-not-covered</a:t>
            </a:r>
            <a:r>
              <a:rPr sz="282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elements</a:t>
            </a:r>
            <a:endParaRPr sz="2824" dirty="0">
              <a:latin typeface="Times New Roman"/>
              <a:cs typeface="Times New Roman"/>
            </a:endParaRPr>
          </a:p>
          <a:p>
            <a:pPr marL="666786" lvl="1" indent="-252146">
              <a:spcBef>
                <a:spcPts val="627"/>
              </a:spcBef>
              <a:buFont typeface="Times New Roman"/>
              <a:buChar char="–"/>
              <a:tabLst>
                <a:tab pos="667346" algn="l"/>
              </a:tabLst>
            </a:pPr>
            <a:r>
              <a:rPr sz="2824" spc="-26" dirty="0">
                <a:latin typeface="Times New Roman"/>
                <a:cs typeface="Times New Roman"/>
              </a:rPr>
              <a:t>A</a:t>
            </a:r>
            <a:r>
              <a:rPr sz="2824" spc="-18" dirty="0">
                <a:latin typeface="Times New Roman"/>
                <a:cs typeface="Times New Roman"/>
              </a:rPr>
              <a:t>dd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i="1" spc="-9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24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to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i="1" spc="-22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2824" i="1" dirty="0">
              <a:latin typeface="Times New Roman"/>
              <a:cs typeface="Times New Roman"/>
            </a:endParaRPr>
          </a:p>
          <a:p>
            <a:pPr marL="666786" lvl="1" indent="-252146">
              <a:spcBef>
                <a:spcPts val="671"/>
              </a:spcBef>
              <a:buFont typeface="Times New Roman"/>
              <a:buChar char="–"/>
              <a:tabLst>
                <a:tab pos="667346" algn="l"/>
              </a:tabLst>
            </a:pPr>
            <a:r>
              <a:rPr sz="2824" spc="-18" dirty="0">
                <a:latin typeface="Times New Roman"/>
                <a:cs typeface="Times New Roman"/>
              </a:rPr>
              <a:t>Mark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all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elements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in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i="1" spc="-22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780" i="1" spc="-1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78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24" spc="-9" dirty="0">
                <a:latin typeface="Times New Roman"/>
                <a:cs typeface="Times New Roman"/>
              </a:rPr>
              <a:t>a</a:t>
            </a:r>
            <a:r>
              <a:rPr sz="2824" spc="-13" dirty="0">
                <a:latin typeface="Times New Roman"/>
                <a:cs typeface="Times New Roman"/>
              </a:rPr>
              <a:t>s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spc="-13" dirty="0">
                <a:solidFill>
                  <a:srgbClr val="CC0000"/>
                </a:solidFill>
                <a:latin typeface="Times New Roman"/>
                <a:cs typeface="Times New Roman"/>
              </a:rPr>
              <a:t>covered</a:t>
            </a:r>
            <a:endParaRPr sz="2824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174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Algorithm: Example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72A8-8229-496D-85B8-D0D706BDF43B}" type="datetime1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Piotr Indyk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13148" y="1800076"/>
            <a:ext cx="4001621" cy="3580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313221" algn="l"/>
              </a:tabLst>
            </a:pPr>
            <a:r>
              <a:rPr sz="2471" dirty="0">
                <a:solidFill>
                  <a:srgbClr val="CC0000"/>
                </a:solidFill>
                <a:latin typeface="Times New Roman"/>
                <a:cs typeface="Times New Roman"/>
              </a:rPr>
              <a:t>•	</a:t>
            </a:r>
            <a:r>
              <a:rPr sz="2471" i="1" spc="-4" dirty="0">
                <a:latin typeface="Times New Roman"/>
                <a:cs typeface="Times New Roman"/>
              </a:rPr>
              <a:t>X</a:t>
            </a:r>
            <a:r>
              <a:rPr sz="2471" spc="-4" dirty="0">
                <a:latin typeface="Times New Roman"/>
                <a:cs typeface="Times New Roman"/>
              </a:rPr>
              <a:t>={1,2,3,4,5,6}</a:t>
            </a:r>
            <a:endParaRPr sz="2471" dirty="0">
              <a:latin typeface="Times New Roman"/>
              <a:cs typeface="Times New Roman"/>
            </a:endParaRPr>
          </a:p>
          <a:p>
            <a:pPr marL="313781" indent="-302575">
              <a:spcBef>
                <a:spcPts val="596"/>
              </a:spcBef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r>
              <a:rPr sz="2471" spc="-4" dirty="0">
                <a:latin typeface="Times New Roman"/>
                <a:cs typeface="Times New Roman"/>
              </a:rPr>
              <a:t>Sets:</a:t>
            </a:r>
            <a:endParaRPr sz="2471" dirty="0">
              <a:latin typeface="Times New Roman"/>
              <a:cs typeface="Times New Roman"/>
            </a:endParaRPr>
          </a:p>
          <a:p>
            <a:pPr marL="414079">
              <a:spcBef>
                <a:spcPts val="591"/>
              </a:spcBef>
            </a:pPr>
            <a:r>
              <a:rPr sz="2471" dirty="0">
                <a:latin typeface="Times New Roman"/>
                <a:cs typeface="Times New Roman"/>
              </a:rPr>
              <a:t>–</a:t>
            </a:r>
            <a:r>
              <a:rPr sz="2471" spc="128" dirty="0">
                <a:latin typeface="Times New Roman"/>
                <a:cs typeface="Times New Roman"/>
              </a:rPr>
              <a:t> </a:t>
            </a:r>
            <a:r>
              <a:rPr sz="2471" i="1" dirty="0">
                <a:latin typeface="Times New Roman"/>
                <a:cs typeface="Times New Roman"/>
              </a:rPr>
              <a:t>S</a:t>
            </a:r>
            <a:r>
              <a:rPr sz="2515" baseline="-20467" dirty="0">
                <a:latin typeface="Times New Roman"/>
                <a:cs typeface="Times New Roman"/>
              </a:rPr>
              <a:t>1</a:t>
            </a:r>
            <a:r>
              <a:rPr sz="2471" dirty="0">
                <a:latin typeface="Times New Roman"/>
                <a:cs typeface="Times New Roman"/>
              </a:rPr>
              <a:t>={1,2}</a:t>
            </a:r>
          </a:p>
          <a:p>
            <a:pPr marL="414640">
              <a:spcBef>
                <a:spcPts val="596"/>
              </a:spcBef>
            </a:pPr>
            <a:r>
              <a:rPr sz="2471" dirty="0">
                <a:latin typeface="Times New Roman"/>
                <a:cs typeface="Times New Roman"/>
              </a:rPr>
              <a:t>–</a:t>
            </a:r>
            <a:r>
              <a:rPr sz="2471" spc="128" dirty="0">
                <a:latin typeface="Times New Roman"/>
                <a:cs typeface="Times New Roman"/>
              </a:rPr>
              <a:t> </a:t>
            </a:r>
            <a:r>
              <a:rPr sz="2471" i="1" dirty="0">
                <a:latin typeface="Times New Roman"/>
                <a:cs typeface="Times New Roman"/>
              </a:rPr>
              <a:t>S</a:t>
            </a:r>
            <a:r>
              <a:rPr sz="2515" baseline="-20467" dirty="0">
                <a:latin typeface="Times New Roman"/>
                <a:cs typeface="Times New Roman"/>
              </a:rPr>
              <a:t>2</a:t>
            </a:r>
            <a:r>
              <a:rPr sz="2471" dirty="0">
                <a:latin typeface="Times New Roman"/>
                <a:cs typeface="Times New Roman"/>
              </a:rPr>
              <a:t>={3,4}</a:t>
            </a:r>
          </a:p>
          <a:p>
            <a:pPr marL="414640">
              <a:spcBef>
                <a:spcPts val="596"/>
              </a:spcBef>
            </a:pPr>
            <a:r>
              <a:rPr sz="2471" dirty="0">
                <a:latin typeface="Times New Roman"/>
                <a:cs typeface="Times New Roman"/>
              </a:rPr>
              <a:t>–</a:t>
            </a:r>
            <a:r>
              <a:rPr sz="2471" spc="128" dirty="0">
                <a:latin typeface="Times New Roman"/>
                <a:cs typeface="Times New Roman"/>
              </a:rPr>
              <a:t> </a:t>
            </a:r>
            <a:r>
              <a:rPr sz="2471" i="1" dirty="0">
                <a:latin typeface="Times New Roman"/>
                <a:cs typeface="Times New Roman"/>
              </a:rPr>
              <a:t>S</a:t>
            </a:r>
            <a:r>
              <a:rPr sz="2515" baseline="-20467" dirty="0">
                <a:latin typeface="Times New Roman"/>
                <a:cs typeface="Times New Roman"/>
              </a:rPr>
              <a:t>3</a:t>
            </a:r>
            <a:r>
              <a:rPr sz="2471" dirty="0">
                <a:latin typeface="Times New Roman"/>
                <a:cs typeface="Times New Roman"/>
              </a:rPr>
              <a:t>={5,6}</a:t>
            </a:r>
          </a:p>
          <a:p>
            <a:pPr marL="414640">
              <a:spcBef>
                <a:spcPts val="596"/>
              </a:spcBef>
            </a:pPr>
            <a:r>
              <a:rPr sz="2471" dirty="0">
                <a:latin typeface="Times New Roman"/>
                <a:cs typeface="Times New Roman"/>
              </a:rPr>
              <a:t>–</a:t>
            </a:r>
            <a:r>
              <a:rPr sz="2471" spc="128" dirty="0">
                <a:latin typeface="Times New Roman"/>
                <a:cs typeface="Times New Roman"/>
              </a:rPr>
              <a:t> </a:t>
            </a:r>
            <a:r>
              <a:rPr sz="2471" i="1" dirty="0">
                <a:latin typeface="Times New Roman"/>
                <a:cs typeface="Times New Roman"/>
              </a:rPr>
              <a:t>S</a:t>
            </a:r>
            <a:r>
              <a:rPr sz="2515" baseline="-20467" dirty="0">
                <a:latin typeface="Times New Roman"/>
                <a:cs typeface="Times New Roman"/>
              </a:rPr>
              <a:t>4</a:t>
            </a:r>
            <a:r>
              <a:rPr sz="2471" spc="-4" dirty="0">
                <a:latin typeface="Times New Roman"/>
                <a:cs typeface="Times New Roman"/>
              </a:rPr>
              <a:t>={1,3,5}</a:t>
            </a:r>
            <a:endParaRPr sz="2471" dirty="0">
              <a:latin typeface="Times New Roman"/>
              <a:cs typeface="Times New Roman"/>
            </a:endParaRPr>
          </a:p>
          <a:p>
            <a:pPr marL="313781" indent="-302575">
              <a:spcBef>
                <a:spcPts val="596"/>
              </a:spcBef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r>
              <a:rPr sz="2471" spc="-4" dirty="0">
                <a:latin typeface="Times New Roman"/>
                <a:cs typeface="Times New Roman"/>
              </a:rPr>
              <a:t>Algorith</a:t>
            </a:r>
            <a:r>
              <a:rPr sz="2471" dirty="0">
                <a:latin typeface="Times New Roman"/>
                <a:cs typeface="Times New Roman"/>
              </a:rPr>
              <a:t>m</a:t>
            </a:r>
            <a:r>
              <a:rPr sz="2471" spc="4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pick</a:t>
            </a:r>
            <a:r>
              <a:rPr sz="2471" dirty="0">
                <a:latin typeface="Times New Roman"/>
                <a:cs typeface="Times New Roman"/>
              </a:rPr>
              <a:t>s</a:t>
            </a:r>
            <a:r>
              <a:rPr sz="2471" spc="-4" dirty="0">
                <a:latin typeface="Times New Roman"/>
                <a:cs typeface="Times New Roman"/>
              </a:rPr>
              <a:t> </a:t>
            </a:r>
            <a:r>
              <a:rPr sz="2471" i="1" spc="-4" dirty="0">
                <a:latin typeface="Times New Roman"/>
                <a:cs typeface="Times New Roman"/>
              </a:rPr>
              <a:t>C</a:t>
            </a:r>
            <a:r>
              <a:rPr sz="2471" spc="-4" dirty="0">
                <a:latin typeface="Times New Roman"/>
                <a:cs typeface="Times New Roman"/>
              </a:rPr>
              <a:t>={4,1,2,3}</a:t>
            </a:r>
            <a:endParaRPr sz="2471" dirty="0">
              <a:latin typeface="Times New Roman"/>
              <a:cs typeface="Times New Roman"/>
            </a:endParaRPr>
          </a:p>
          <a:p>
            <a:pPr marL="313781" indent="-302575">
              <a:spcBef>
                <a:spcPts val="596"/>
              </a:spcBef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r>
              <a:rPr sz="2471" spc="-4" dirty="0">
                <a:latin typeface="Times New Roman"/>
                <a:cs typeface="Times New Roman"/>
              </a:rPr>
              <a:t>No</a:t>
            </a:r>
            <a:r>
              <a:rPr sz="2471" dirty="0">
                <a:latin typeface="Times New Roman"/>
                <a:cs typeface="Times New Roman"/>
              </a:rPr>
              <a:t>t</a:t>
            </a:r>
            <a:r>
              <a:rPr sz="2471" spc="-4" dirty="0">
                <a:latin typeface="Times New Roman"/>
                <a:cs typeface="Times New Roman"/>
              </a:rPr>
              <a:t> optimal!</a:t>
            </a:r>
            <a:endParaRPr sz="247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3897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log(</a:t>
            </a:r>
            <a:r>
              <a:rPr lang="en-US" i="1" dirty="0"/>
              <a:t>m</a:t>
            </a:r>
            <a:r>
              <a:rPr lang="en-US" dirty="0"/>
              <a:t>)-approximation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Notation:</a:t>
            </a:r>
          </a:p>
          <a:p>
            <a:pPr lvl="1"/>
            <a:r>
              <a:rPr lang="en-US" i="1" dirty="0"/>
              <a:t>C</a:t>
            </a:r>
            <a:r>
              <a:rPr lang="en-US" i="1" baseline="-25000" dirty="0"/>
              <a:t>OPT</a:t>
            </a:r>
            <a:r>
              <a:rPr lang="en-US" dirty="0"/>
              <a:t> = optimal cover</a:t>
            </a:r>
          </a:p>
          <a:p>
            <a:pPr lvl="1"/>
            <a:r>
              <a:rPr lang="en-US" dirty="0"/>
              <a:t>|</a:t>
            </a:r>
            <a:r>
              <a:rPr lang="en-US" i="1" dirty="0"/>
              <a:t>C</a:t>
            </a:r>
            <a:r>
              <a:rPr lang="en-US" i="1" baseline="-25000" dirty="0"/>
              <a:t>OPT</a:t>
            </a:r>
            <a:r>
              <a:rPr lang="en-US" dirty="0"/>
              <a:t>| = </a:t>
            </a:r>
            <a:r>
              <a:rPr lang="en-US" i="1" dirty="0"/>
              <a:t>k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Theorem.</a:t>
            </a:r>
            <a:r>
              <a:rPr lang="en-US" dirty="0"/>
              <a:t> At any iteration of the algorithm, there exists </a:t>
            </a:r>
            <a:r>
              <a:rPr lang="en-US" i="1" dirty="0" err="1"/>
              <a:t>S</a:t>
            </a:r>
            <a:r>
              <a:rPr lang="en-US" i="1" baseline="-25000" dirty="0" err="1"/>
              <a:t>j</a:t>
            </a:r>
            <a:r>
              <a:rPr lang="en-US" dirty="0"/>
              <a:t> which contains at ≥ 1/</a:t>
            </a:r>
            <a:r>
              <a:rPr lang="en-US" i="1" dirty="0"/>
              <a:t>k</a:t>
            </a:r>
            <a:r>
              <a:rPr lang="en-US" dirty="0"/>
              <a:t> fraction of yet-not-covered elements</a:t>
            </a:r>
          </a:p>
          <a:p>
            <a:pPr lvl="0"/>
            <a:r>
              <a:rPr lang="en-US" i="1" dirty="0">
                <a:solidFill>
                  <a:srgbClr val="FF0000"/>
                </a:solidFill>
              </a:rPr>
              <a:t>Proof:</a:t>
            </a:r>
            <a:r>
              <a:rPr lang="en-US" dirty="0"/>
              <a:t> by contradiction.</a:t>
            </a:r>
          </a:p>
          <a:p>
            <a:pPr lvl="1"/>
            <a:r>
              <a:rPr lang="en-US" dirty="0"/>
              <a:t>If all sets cover &lt;1/</a:t>
            </a:r>
            <a:r>
              <a:rPr lang="en-US" i="1" dirty="0"/>
              <a:t>k</a:t>
            </a:r>
            <a:r>
              <a:rPr lang="en-US" dirty="0"/>
              <a:t> fraction of yet-not-covered elements, there is no way to cover them using </a:t>
            </a:r>
            <a:r>
              <a:rPr lang="en-US" i="1" dirty="0"/>
              <a:t>k</a:t>
            </a:r>
            <a:r>
              <a:rPr lang="en-US" dirty="0"/>
              <a:t> sets</a:t>
            </a:r>
          </a:p>
          <a:p>
            <a:pPr lvl="1"/>
            <a:r>
              <a:rPr lang="en-US" dirty="0"/>
              <a:t>But </a:t>
            </a:r>
            <a:r>
              <a:rPr lang="en-US" i="1" dirty="0"/>
              <a:t>C</a:t>
            </a:r>
            <a:r>
              <a:rPr lang="en-US" i="1" baseline="-25000" dirty="0"/>
              <a:t>OPT</a:t>
            </a:r>
            <a:r>
              <a:rPr lang="en-US" dirty="0"/>
              <a:t> does that !</a:t>
            </a:r>
          </a:p>
          <a:p>
            <a:pPr lvl="1"/>
            <a:r>
              <a:rPr lang="en-US" dirty="0"/>
              <a:t>Therefore, at each iteration greedy covers ≥ 1/</a:t>
            </a:r>
            <a:r>
              <a:rPr lang="en-US" i="1" dirty="0"/>
              <a:t>k</a:t>
            </a:r>
            <a:r>
              <a:rPr lang="en-US" dirty="0"/>
              <a:t> fraction of yet-not-covered elements</a:t>
            </a:r>
          </a:p>
          <a:p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7DB8-F4A1-47F1-A7C5-4DE6AC4BC7D7}" type="datetime1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Piotr Indyk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39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log(</a:t>
            </a:r>
            <a:r>
              <a:rPr lang="en-US" i="1" dirty="0"/>
              <a:t>m</a:t>
            </a:r>
            <a:r>
              <a:rPr lang="en-US" dirty="0"/>
              <a:t>)-approximation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D17-901A-4349-B0B4-D40FD09B5465}" type="datetime1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Piotr Indyk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13148" y="1659372"/>
            <a:ext cx="6503894" cy="1140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indent="-302575"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r>
              <a:rPr sz="2471" dirty="0">
                <a:latin typeface="Times New Roman"/>
                <a:cs typeface="Times New Roman"/>
              </a:rPr>
              <a:t>Let</a:t>
            </a:r>
            <a:r>
              <a:rPr sz="2471" spc="-9" dirty="0">
                <a:latin typeface="Times New Roman"/>
                <a:cs typeface="Times New Roman"/>
              </a:rPr>
              <a:t> </a:t>
            </a:r>
            <a:r>
              <a:rPr sz="2471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515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515" spc="29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b</a:t>
            </a:r>
            <a:r>
              <a:rPr sz="2471" dirty="0">
                <a:latin typeface="Times New Roman"/>
                <a:cs typeface="Times New Roman"/>
              </a:rPr>
              <a:t>e</a:t>
            </a:r>
            <a:r>
              <a:rPr sz="2471" spc="-4" dirty="0">
                <a:latin typeface="Times New Roman"/>
                <a:cs typeface="Times New Roman"/>
              </a:rPr>
              <a:t> th</a:t>
            </a:r>
            <a:r>
              <a:rPr sz="2471" dirty="0">
                <a:latin typeface="Times New Roman"/>
                <a:cs typeface="Times New Roman"/>
              </a:rPr>
              <a:t>e</a:t>
            </a:r>
            <a:r>
              <a:rPr sz="2471" spc="-4" dirty="0">
                <a:latin typeface="Times New Roman"/>
                <a:cs typeface="Times New Roman"/>
              </a:rPr>
              <a:t> numbe</a:t>
            </a:r>
            <a:r>
              <a:rPr sz="2471" dirty="0">
                <a:latin typeface="Times New Roman"/>
                <a:cs typeface="Times New Roman"/>
              </a:rPr>
              <a:t>r</a:t>
            </a:r>
            <a:r>
              <a:rPr sz="2471" spc="-4" dirty="0">
                <a:latin typeface="Times New Roman"/>
                <a:cs typeface="Times New Roman"/>
              </a:rPr>
              <a:t> o</a:t>
            </a:r>
            <a:r>
              <a:rPr sz="2471" dirty="0">
                <a:latin typeface="Times New Roman"/>
                <a:cs typeface="Times New Roman"/>
              </a:rPr>
              <a:t>f</a:t>
            </a:r>
            <a:r>
              <a:rPr sz="2471" spc="-4" dirty="0">
                <a:latin typeface="Times New Roman"/>
                <a:cs typeface="Times New Roman"/>
              </a:rPr>
              <a:t> yet-not-covere</a:t>
            </a:r>
            <a:r>
              <a:rPr sz="2471" dirty="0">
                <a:latin typeface="Times New Roman"/>
                <a:cs typeface="Times New Roman"/>
              </a:rPr>
              <a:t>d </a:t>
            </a:r>
            <a:r>
              <a:rPr sz="2471" spc="-4" dirty="0">
                <a:latin typeface="Times New Roman"/>
                <a:cs typeface="Times New Roman"/>
              </a:rPr>
              <a:t>elements</a:t>
            </a:r>
            <a:r>
              <a:rPr lang="en-US" sz="2471" spc="-4" dirty="0">
                <a:latin typeface="Times New Roman"/>
                <a:cs typeface="Times New Roman"/>
              </a:rPr>
              <a:t> a</a:t>
            </a:r>
            <a:r>
              <a:rPr lang="en-US" sz="2471" dirty="0">
                <a:latin typeface="Times New Roman"/>
                <a:cs typeface="Times New Roman"/>
              </a:rPr>
              <a:t>t</a:t>
            </a:r>
            <a:r>
              <a:rPr lang="en-US" sz="2471" spc="-4" dirty="0">
                <a:latin typeface="Times New Roman"/>
                <a:cs typeface="Times New Roman"/>
              </a:rPr>
              <a:t> th</a:t>
            </a:r>
            <a:r>
              <a:rPr lang="en-US" sz="2471" dirty="0">
                <a:latin typeface="Times New Roman"/>
                <a:cs typeface="Times New Roman"/>
              </a:rPr>
              <a:t>e</a:t>
            </a:r>
            <a:r>
              <a:rPr lang="en-US" sz="2471" spc="-4" dirty="0">
                <a:latin typeface="Times New Roman"/>
                <a:cs typeface="Times New Roman"/>
              </a:rPr>
              <a:t> en</a:t>
            </a:r>
            <a:r>
              <a:rPr lang="en-US" sz="2471" dirty="0">
                <a:latin typeface="Times New Roman"/>
                <a:cs typeface="Times New Roman"/>
              </a:rPr>
              <a:t>d</a:t>
            </a:r>
            <a:r>
              <a:rPr lang="en-US" sz="2471" spc="-4" dirty="0">
                <a:latin typeface="Times New Roman"/>
                <a:cs typeface="Times New Roman"/>
              </a:rPr>
              <a:t> o</a:t>
            </a:r>
            <a:r>
              <a:rPr lang="en-US" sz="2471" dirty="0">
                <a:latin typeface="Times New Roman"/>
                <a:cs typeface="Times New Roman"/>
              </a:rPr>
              <a:t>f</a:t>
            </a:r>
            <a:r>
              <a:rPr lang="en-US" sz="2471" spc="-4" dirty="0">
                <a:latin typeface="Times New Roman"/>
                <a:cs typeface="Times New Roman"/>
              </a:rPr>
              <a:t> ste</a:t>
            </a:r>
            <a:r>
              <a:rPr lang="en-US" sz="2471" dirty="0">
                <a:latin typeface="Times New Roman"/>
                <a:cs typeface="Times New Roman"/>
              </a:rPr>
              <a:t>p</a:t>
            </a:r>
            <a:r>
              <a:rPr lang="en-US" sz="2471" spc="-9" dirty="0">
                <a:latin typeface="Times New Roman"/>
                <a:cs typeface="Times New Roman"/>
              </a:rPr>
              <a:t> </a:t>
            </a:r>
            <a:r>
              <a:rPr lang="en-US" sz="2471" i="1" spc="-4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=0,1,2,…</a:t>
            </a:r>
            <a:endParaRPr lang="en-US" sz="2471" dirty="0">
              <a:latin typeface="Times New Roman"/>
              <a:cs typeface="Times New Roman"/>
            </a:endParaRPr>
          </a:p>
          <a:p>
            <a:pPr marL="313781" indent="-302575"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endParaRPr sz="247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3149" y="2453877"/>
            <a:ext cx="3828490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indent="-302575"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r>
              <a:rPr sz="2471" spc="-4" dirty="0">
                <a:latin typeface="Times New Roman"/>
                <a:cs typeface="Times New Roman"/>
              </a:rPr>
              <a:t>W</a:t>
            </a:r>
            <a:r>
              <a:rPr sz="2471" dirty="0">
                <a:latin typeface="Times New Roman"/>
                <a:cs typeface="Times New Roman"/>
              </a:rPr>
              <a:t>e</a:t>
            </a:r>
            <a:r>
              <a:rPr sz="2471" spc="-9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have</a:t>
            </a:r>
            <a:endParaRPr sz="247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5363" y="2676632"/>
            <a:ext cx="465604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2885"/>
              </a:lnSpc>
            </a:pPr>
            <a:r>
              <a:rPr sz="3706" i="1" baseline="13888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1677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1677" spc="-4" dirty="0">
                <a:solidFill>
                  <a:srgbClr val="008A87"/>
                </a:solidFill>
                <a:latin typeface="Times New Roman"/>
                <a:cs typeface="Times New Roman"/>
              </a:rPr>
              <a:t>+1</a:t>
            </a:r>
            <a:endParaRPr sz="1677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5109" y="2676643"/>
            <a:ext cx="1493744" cy="76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220" marR="4483" indent="-93574">
              <a:tabLst>
                <a:tab pos="340117" algn="l"/>
              </a:tabLst>
            </a:pPr>
            <a:r>
              <a:rPr sz="2471" spc="-18" dirty="0">
                <a:solidFill>
                  <a:srgbClr val="008A87"/>
                </a:solidFill>
                <a:latin typeface="Times New Roman"/>
                <a:cs typeface="Times New Roman"/>
              </a:rPr>
              <a:t>≤	</a:t>
            </a:r>
            <a:r>
              <a:rPr sz="2471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515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515" spc="-6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008A87"/>
                </a:solidFill>
                <a:latin typeface="Times New Roman"/>
                <a:cs typeface="Times New Roman"/>
              </a:rPr>
              <a:t>(1-1/</a:t>
            </a:r>
            <a:r>
              <a:rPr sz="2471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71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471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515" spc="-6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lang="en-US" sz="2515" spc="-6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lang="en-US"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endParaRPr sz="2471" i="1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3136" y="3429663"/>
            <a:ext cx="6503906" cy="2117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indent="-302575">
              <a:buClr>
                <a:srgbClr val="CC0000"/>
              </a:buClr>
              <a:buFont typeface="Times New Roman"/>
              <a:buChar char="•"/>
              <a:tabLst>
                <a:tab pos="314342" algn="l"/>
              </a:tabLst>
            </a:pPr>
            <a:r>
              <a:rPr sz="2471" spc="-4" dirty="0">
                <a:latin typeface="Times New Roman"/>
                <a:cs typeface="Times New Roman"/>
              </a:rPr>
              <a:t>Therefore</a:t>
            </a:r>
            <a:r>
              <a:rPr sz="2471" dirty="0">
                <a:latin typeface="Times New Roman"/>
                <a:cs typeface="Times New Roman"/>
              </a:rPr>
              <a:t>,</a:t>
            </a:r>
            <a:r>
              <a:rPr sz="2471" spc="-9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afte</a:t>
            </a:r>
            <a:r>
              <a:rPr sz="2471" dirty="0">
                <a:latin typeface="Times New Roman"/>
                <a:cs typeface="Times New Roman"/>
              </a:rPr>
              <a:t>r</a:t>
            </a:r>
            <a:r>
              <a:rPr sz="2471" spc="-9" dirty="0">
                <a:latin typeface="Times New Roman"/>
                <a:cs typeface="Times New Roman"/>
              </a:rPr>
              <a:t> </a:t>
            </a:r>
            <a:r>
              <a:rPr sz="2471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lang="en-US" sz="2471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lang="en-US" sz="247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i="1" dirty="0" err="1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lang="en-US" sz="2471" spc="-4" dirty="0" err="1">
                <a:solidFill>
                  <a:srgbClr val="008A87"/>
                </a:solidFill>
                <a:latin typeface="Times New Roman"/>
                <a:cs typeface="Times New Roman"/>
                <a:sym typeface="Symbol" panose="05050102010706020507" pitchFamily="18" charset="2"/>
              </a:rPr>
              <a:t></a:t>
            </a:r>
            <a:r>
              <a:rPr sz="2471" dirty="0" err="1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lang="en-US" sz="2471" dirty="0" err="1">
                <a:solidFill>
                  <a:srgbClr val="008A87"/>
                </a:solidFill>
                <a:latin typeface="Times New Roman"/>
                <a:cs typeface="Times New Roman"/>
              </a:rPr>
              <a:t>og</a:t>
            </a:r>
            <a:r>
              <a:rPr sz="2471" i="1" dirty="0" err="1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471" spc="-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steps</a:t>
            </a:r>
            <a:r>
              <a:rPr sz="2471" dirty="0">
                <a:latin typeface="Times New Roman"/>
                <a:cs typeface="Times New Roman"/>
              </a:rPr>
              <a:t>, </a:t>
            </a:r>
            <a:r>
              <a:rPr sz="2471" spc="-4" dirty="0">
                <a:latin typeface="Times New Roman"/>
                <a:cs typeface="Times New Roman"/>
              </a:rPr>
              <a:t>w</a:t>
            </a:r>
            <a:r>
              <a:rPr sz="2471" dirty="0">
                <a:latin typeface="Times New Roman"/>
                <a:cs typeface="Times New Roman"/>
              </a:rPr>
              <a:t>e</a:t>
            </a:r>
            <a:r>
              <a:rPr sz="2471" spc="-4" dirty="0">
                <a:latin typeface="Times New Roman"/>
                <a:cs typeface="Times New Roman"/>
              </a:rPr>
              <a:t> have</a:t>
            </a:r>
            <a:endParaRPr sz="2471" dirty="0">
              <a:latin typeface="Times New Roman"/>
              <a:cs typeface="Times New Roman"/>
            </a:endParaRPr>
          </a:p>
          <a:p>
            <a:pPr marL="523903">
              <a:spcBef>
                <a:spcPts val="4"/>
              </a:spcBef>
            </a:pPr>
            <a:r>
              <a:rPr sz="2471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515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515" spc="-6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spc="-18" dirty="0">
                <a:solidFill>
                  <a:srgbClr val="008A87"/>
                </a:solidFill>
                <a:latin typeface="Times New Roman"/>
                <a:cs typeface="Times New Roman"/>
              </a:rPr>
              <a:t>≤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515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lang="en-US" sz="2800" spc="-4" dirty="0">
                <a:solidFill>
                  <a:srgbClr val="008A87"/>
                </a:solidFill>
                <a:latin typeface="Times New Roman"/>
                <a:cs typeface="Times New Roman"/>
                <a:sym typeface="Symbol" panose="05050102010706020507" pitchFamily="18" charset="2"/>
              </a:rPr>
              <a:t></a:t>
            </a:r>
            <a:r>
              <a:rPr sz="2471" dirty="0">
                <a:solidFill>
                  <a:srgbClr val="008A87"/>
                </a:solidFill>
                <a:latin typeface="Times New Roman"/>
                <a:cs typeface="Times New Roman"/>
              </a:rPr>
              <a:t>(1-1/</a:t>
            </a:r>
            <a:r>
              <a:rPr sz="2471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515" i="1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515" spc="297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spc="-18" dirty="0">
                <a:solidFill>
                  <a:srgbClr val="008A87"/>
                </a:solidFill>
                <a:latin typeface="Times New Roman"/>
                <a:cs typeface="Times New Roman"/>
              </a:rPr>
              <a:t>≤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i="1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lang="en-US" sz="2471" spc="-4" dirty="0">
                <a:solidFill>
                  <a:srgbClr val="008A87"/>
                </a:solidFill>
                <a:latin typeface="Times New Roman"/>
                <a:cs typeface="Times New Roman"/>
                <a:sym typeface="Symbol" panose="05050102010706020507" pitchFamily="18" charset="2"/>
              </a:rPr>
              <a:t>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(1-1/</a:t>
            </a:r>
            <a:r>
              <a:rPr sz="2471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515" i="1" baseline="23391" dirty="0" err="1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lang="en-US" sz="2515" i="1" baseline="23391" dirty="0" err="1">
                <a:solidFill>
                  <a:srgbClr val="008A87"/>
                </a:solidFill>
                <a:latin typeface="Times New Roman"/>
                <a:cs typeface="Times New Roman"/>
                <a:sym typeface="Symbol" panose="05050102010706020507" pitchFamily="18" charset="2"/>
              </a:rPr>
              <a:t></a:t>
            </a:r>
            <a:r>
              <a:rPr lang="en-US" sz="2515" spc="-6" baseline="23391" dirty="0" err="1">
                <a:solidFill>
                  <a:srgbClr val="008A87"/>
                </a:solidFill>
                <a:latin typeface="Times New Roman"/>
                <a:cs typeface="Times New Roman"/>
              </a:rPr>
              <a:t>log</a:t>
            </a:r>
            <a:r>
              <a:rPr sz="2515" i="1" baseline="23391" dirty="0" err="1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515" spc="291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CC0000"/>
                </a:solidFill>
                <a:latin typeface="Times New Roman"/>
                <a:cs typeface="Times New Roman"/>
              </a:rPr>
              <a:t>&lt; </a:t>
            </a:r>
            <a:r>
              <a:rPr sz="2471" i="1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lang="en-US" sz="2400" spc="-4" dirty="0">
                <a:solidFill>
                  <a:srgbClr val="008A87"/>
                </a:solidFill>
                <a:latin typeface="Times New Roman"/>
                <a:cs typeface="Times New Roman"/>
                <a:sym typeface="Symbol" panose="05050102010706020507" pitchFamily="18" charset="2"/>
              </a:rPr>
              <a:t>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1/</a:t>
            </a:r>
            <a:r>
              <a:rPr sz="2471" i="1" spc="-9" dirty="0" err="1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515" spc="-6" baseline="23391" dirty="0" err="1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lang="en-US" sz="2515" baseline="23391" dirty="0" err="1">
                <a:solidFill>
                  <a:srgbClr val="008A87"/>
                </a:solidFill>
                <a:latin typeface="Times New Roman"/>
                <a:cs typeface="Times New Roman"/>
              </a:rPr>
              <a:t>og</a:t>
            </a:r>
            <a:r>
              <a:rPr sz="2515" i="1" baseline="23391" dirty="0" err="1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515" spc="297" baseline="2339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spc="-9" dirty="0">
                <a:solidFill>
                  <a:srgbClr val="008A87"/>
                </a:solidFill>
                <a:latin typeface="Times New Roman"/>
                <a:cs typeface="Times New Roman"/>
              </a:rPr>
              <a:t>=1</a:t>
            </a:r>
            <a:endParaRPr sz="2471" dirty="0">
              <a:latin typeface="Times New Roman"/>
              <a:cs typeface="Times New Roman"/>
            </a:endParaRPr>
          </a:p>
          <a:p>
            <a:pPr marL="313781" marR="9526" indent="-302575">
              <a:spcBef>
                <a:spcPts val="887"/>
              </a:spcBef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r>
              <a:rPr sz="2471" spc="-4" dirty="0">
                <a:latin typeface="Times New Roman"/>
                <a:cs typeface="Times New Roman"/>
              </a:rPr>
              <a:t>I.e.</a:t>
            </a:r>
            <a:r>
              <a:rPr sz="2471" dirty="0">
                <a:latin typeface="Times New Roman"/>
                <a:cs typeface="Times New Roman"/>
              </a:rPr>
              <a:t>,</a:t>
            </a:r>
            <a:r>
              <a:rPr sz="2471" spc="-4" dirty="0">
                <a:latin typeface="Times New Roman"/>
                <a:cs typeface="Times New Roman"/>
              </a:rPr>
              <a:t> al</a:t>
            </a:r>
            <a:r>
              <a:rPr sz="2471" dirty="0">
                <a:latin typeface="Times New Roman"/>
                <a:cs typeface="Times New Roman"/>
              </a:rPr>
              <a:t>l</a:t>
            </a:r>
            <a:r>
              <a:rPr sz="2471" spc="-9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element</a:t>
            </a:r>
            <a:r>
              <a:rPr sz="2471" dirty="0">
                <a:latin typeface="Times New Roman"/>
                <a:cs typeface="Times New Roman"/>
              </a:rPr>
              <a:t>s</a:t>
            </a:r>
            <a:r>
              <a:rPr sz="2471" spc="-9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ar</a:t>
            </a:r>
            <a:r>
              <a:rPr sz="2471" dirty="0">
                <a:latin typeface="Times New Roman"/>
                <a:cs typeface="Times New Roman"/>
              </a:rPr>
              <a:t>e</a:t>
            </a:r>
            <a:r>
              <a:rPr sz="2471" spc="-9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covere</a:t>
            </a:r>
            <a:r>
              <a:rPr sz="2471" dirty="0">
                <a:latin typeface="Times New Roman"/>
                <a:cs typeface="Times New Roman"/>
              </a:rPr>
              <a:t>d</a:t>
            </a:r>
            <a:r>
              <a:rPr sz="2471" spc="-9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b</a:t>
            </a:r>
            <a:r>
              <a:rPr sz="2471" dirty="0">
                <a:latin typeface="Times New Roman"/>
                <a:cs typeface="Times New Roman"/>
              </a:rPr>
              <a:t>y</a:t>
            </a:r>
            <a:r>
              <a:rPr sz="2471" spc="-4" dirty="0">
                <a:latin typeface="Times New Roman"/>
                <a:cs typeface="Times New Roman"/>
              </a:rPr>
              <a:t> th</a:t>
            </a:r>
            <a:r>
              <a:rPr sz="2471" dirty="0">
                <a:latin typeface="Times New Roman"/>
                <a:cs typeface="Times New Roman"/>
              </a:rPr>
              <a:t>e</a:t>
            </a:r>
            <a:r>
              <a:rPr sz="2471" spc="4" dirty="0">
                <a:latin typeface="Times New Roman"/>
                <a:cs typeface="Times New Roman"/>
              </a:rPr>
              <a:t> </a:t>
            </a:r>
            <a:r>
              <a:rPr sz="2471" i="1" dirty="0" err="1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lang="en-US" sz="2400" spc="-4" dirty="0" err="1">
                <a:solidFill>
                  <a:srgbClr val="008A87"/>
                </a:solidFill>
                <a:latin typeface="Times New Roman"/>
                <a:cs typeface="Times New Roman"/>
                <a:sym typeface="Symbol" panose="05050102010706020507" pitchFamily="18" charset="2"/>
              </a:rPr>
              <a:t></a:t>
            </a:r>
            <a:r>
              <a:rPr sz="2471" dirty="0" err="1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lang="en-US" sz="2471" dirty="0" err="1">
                <a:solidFill>
                  <a:srgbClr val="008A87"/>
                </a:solidFill>
                <a:latin typeface="Times New Roman"/>
                <a:cs typeface="Times New Roman"/>
              </a:rPr>
              <a:t>og</a:t>
            </a:r>
            <a:r>
              <a:rPr sz="2471" i="1" dirty="0" err="1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sets chose</a:t>
            </a:r>
            <a:r>
              <a:rPr sz="2471" dirty="0">
                <a:latin typeface="Times New Roman"/>
                <a:cs typeface="Times New Roman"/>
              </a:rPr>
              <a:t>n</a:t>
            </a:r>
            <a:r>
              <a:rPr sz="2471" spc="-4" dirty="0">
                <a:latin typeface="Times New Roman"/>
                <a:cs typeface="Times New Roman"/>
              </a:rPr>
              <a:t> b</a:t>
            </a:r>
            <a:r>
              <a:rPr sz="2471" dirty="0">
                <a:latin typeface="Times New Roman"/>
                <a:cs typeface="Times New Roman"/>
              </a:rPr>
              <a:t>y </a:t>
            </a:r>
            <a:r>
              <a:rPr sz="2471" spc="-4" dirty="0">
                <a:latin typeface="Times New Roman"/>
                <a:cs typeface="Times New Roman"/>
              </a:rPr>
              <a:t>greed</a:t>
            </a:r>
            <a:r>
              <a:rPr sz="2471" dirty="0">
                <a:latin typeface="Times New Roman"/>
                <a:cs typeface="Times New Roman"/>
              </a:rPr>
              <a:t>y </a:t>
            </a:r>
            <a:r>
              <a:rPr sz="2471" spc="-4" dirty="0">
                <a:latin typeface="Times New Roman"/>
                <a:cs typeface="Times New Roman"/>
              </a:rPr>
              <a:t>algorithm</a:t>
            </a:r>
            <a:endParaRPr sz="2471" dirty="0">
              <a:latin typeface="Times New Roman"/>
              <a:cs typeface="Times New Roman"/>
            </a:endParaRPr>
          </a:p>
          <a:p>
            <a:pPr marL="313781" indent="-302575">
              <a:spcBef>
                <a:spcPts val="31"/>
              </a:spcBef>
              <a:buClr>
                <a:srgbClr val="CC0000"/>
              </a:buClr>
              <a:buFont typeface="Times New Roman"/>
              <a:buChar char="•"/>
              <a:tabLst>
                <a:tab pos="314342" algn="l"/>
              </a:tabLst>
            </a:pPr>
            <a:r>
              <a:rPr sz="2471" spc="-4" dirty="0">
                <a:latin typeface="Times New Roman"/>
                <a:cs typeface="Times New Roman"/>
              </a:rPr>
              <a:t>Op</a:t>
            </a:r>
            <a:r>
              <a:rPr sz="2471" dirty="0">
                <a:latin typeface="Times New Roman"/>
                <a:cs typeface="Times New Roman"/>
              </a:rPr>
              <a:t>t</a:t>
            </a:r>
            <a:r>
              <a:rPr sz="2471" spc="-4" dirty="0">
                <a:latin typeface="Times New Roman"/>
                <a:cs typeface="Times New Roman"/>
              </a:rPr>
              <a:t> siz</a:t>
            </a:r>
            <a:r>
              <a:rPr sz="2471" dirty="0">
                <a:latin typeface="Times New Roman"/>
                <a:cs typeface="Times New Roman"/>
              </a:rPr>
              <a:t>e</a:t>
            </a:r>
            <a:r>
              <a:rPr sz="2471" spc="-4" dirty="0">
                <a:latin typeface="Times New Roman"/>
                <a:cs typeface="Times New Roman"/>
              </a:rPr>
              <a:t> i</a:t>
            </a:r>
            <a:r>
              <a:rPr sz="2471" dirty="0">
                <a:latin typeface="Times New Roman"/>
                <a:cs typeface="Times New Roman"/>
              </a:rPr>
              <a:t>s</a:t>
            </a:r>
            <a:r>
              <a:rPr sz="2471" spc="-4" dirty="0">
                <a:latin typeface="Times New Roman"/>
                <a:cs typeface="Times New Roman"/>
              </a:rPr>
              <a:t> </a:t>
            </a:r>
            <a:r>
              <a:rPr sz="2471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spc="-26" dirty="0">
                <a:latin typeface="Symbol"/>
                <a:cs typeface="Symbol"/>
              </a:rPr>
              <a:t></a:t>
            </a:r>
            <a:r>
              <a:rPr sz="2471" spc="-4" dirty="0">
                <a:latin typeface="Times New Roman"/>
                <a:cs typeface="Times New Roman"/>
              </a:rPr>
              <a:t> greed</a:t>
            </a:r>
            <a:r>
              <a:rPr sz="2471" dirty="0">
                <a:latin typeface="Times New Roman"/>
                <a:cs typeface="Times New Roman"/>
              </a:rPr>
              <a:t>y </a:t>
            </a:r>
            <a:r>
              <a:rPr sz="2471" spc="-4" dirty="0">
                <a:latin typeface="Times New Roman"/>
                <a:cs typeface="Times New Roman"/>
              </a:rPr>
              <a:t>i</a:t>
            </a:r>
            <a:r>
              <a:rPr sz="2471" dirty="0">
                <a:latin typeface="Times New Roman"/>
                <a:cs typeface="Times New Roman"/>
              </a:rPr>
              <a:t>s</a:t>
            </a:r>
            <a:r>
              <a:rPr sz="2471" spc="-9" dirty="0"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lang="en-US" sz="2471" dirty="0">
                <a:solidFill>
                  <a:srgbClr val="008A87"/>
                </a:solidFill>
                <a:latin typeface="Times New Roman"/>
                <a:cs typeface="Times New Roman"/>
              </a:rPr>
              <a:t>og</a:t>
            </a:r>
            <a:r>
              <a:rPr sz="247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71" i="1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471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471" spc="-4" dirty="0">
                <a:latin typeface="Times New Roman"/>
                <a:cs typeface="Times New Roman"/>
              </a:rPr>
              <a:t>approximate</a:t>
            </a:r>
            <a:endParaRPr sz="247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9261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Approximation Algorithms</a:t>
            </a:r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rich area</a:t>
            </a:r>
          </a:p>
          <a:p>
            <a:pPr lvl="1"/>
            <a:r>
              <a:rPr lang="en-US" dirty="0"/>
              <a:t>Algorithms use greedy, linear programming, dynamic programming</a:t>
            </a:r>
          </a:p>
          <a:p>
            <a:pPr lvl="2"/>
            <a:r>
              <a:rPr lang="en-US" dirty="0"/>
              <a:t>E.g., 1.01-approximate TSP in the plane</a:t>
            </a:r>
          </a:p>
          <a:p>
            <a:pPr lvl="1"/>
            <a:r>
              <a:rPr lang="en-US" dirty="0"/>
              <a:t>Sometimes can show that approximating a problem is as hard as finding exact solution !</a:t>
            </a:r>
          </a:p>
          <a:p>
            <a:pPr lvl="2"/>
            <a:r>
              <a:rPr lang="en-US" dirty="0"/>
              <a:t>E.g., 0.99 log(</a:t>
            </a:r>
            <a:r>
              <a:rPr lang="en-US" i="1" dirty="0"/>
              <a:t>m</a:t>
            </a:r>
            <a:r>
              <a:rPr lang="en-US" dirty="0"/>
              <a:t>)-approximate Set Cover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6C70-C0FF-4018-B81C-525E07A13C09}" type="datetime1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Piotr Indyk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1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637" cy="114979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marR="1107440" indent="0">
              <a:lnSpc>
                <a:spcPts val="3080"/>
              </a:lnSpc>
              <a:spcBef>
                <a:spcPts val="725"/>
              </a:spcBef>
              <a:buNone/>
            </a:pPr>
            <a:endParaRPr lang="en-US" sz="3600" spc="-20" dirty="0"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15" dirty="0">
                <a:solidFill>
                  <a:prstClr val="black"/>
                </a:solidFill>
                <a:latin typeface="Times New Roman"/>
                <a:cs typeface="Times New Roman"/>
              </a:rPr>
              <a:t>Flow networks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Properties of flow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35"/>
              </a:lnSpc>
              <a:spcBef>
                <a:spcPts val="25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15" dirty="0">
                <a:solidFill>
                  <a:prstClr val="black"/>
                </a:solidFill>
                <a:latin typeface="Times New Roman"/>
                <a:cs typeface="Times New Roman"/>
              </a:rPr>
              <a:t>Maximum-flow problem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</a:pPr>
            <a:r>
              <a:rPr lang="en-US" spc="-15" dirty="0">
                <a:solidFill>
                  <a:prstClr val="black"/>
                </a:solidFill>
                <a:latin typeface="Times New Roman"/>
                <a:cs typeface="Times New Roman"/>
              </a:rPr>
              <a:t>Max-flow, min-cut theorem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9C5528-EC96-4AAD-9581-CE4CD377A9F4}" type="datetime1">
              <a:rPr lang="en-US" smtClean="0"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Piotr Indyk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8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Hard Problems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601D-7CE5-4142-B6DD-B1311EE274C3}" type="datetime1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Piotr Indyk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179793" y="1799884"/>
            <a:ext cx="6681507" cy="3580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indent="-302575"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r>
              <a:rPr sz="2824" spc="-18" dirty="0">
                <a:latin typeface="Times New Roman"/>
                <a:cs typeface="Times New Roman"/>
              </a:rPr>
              <a:t>What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to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8" dirty="0">
                <a:latin typeface="Times New Roman"/>
                <a:cs typeface="Times New Roman"/>
              </a:rPr>
              <a:t>do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9" dirty="0">
                <a:latin typeface="Times New Roman"/>
                <a:cs typeface="Times New Roman"/>
              </a:rPr>
              <a:t>if:</a:t>
            </a:r>
            <a:endParaRPr sz="2824" dirty="0">
              <a:latin typeface="Times New Roman"/>
              <a:cs typeface="Times New Roman"/>
            </a:endParaRPr>
          </a:p>
          <a:p>
            <a:pPr marL="666786" lvl="1" indent="-252146">
              <a:spcBef>
                <a:spcPts val="671"/>
              </a:spcBef>
              <a:buFont typeface="Times New Roman"/>
              <a:buChar char="–"/>
              <a:tabLst>
                <a:tab pos="667346" algn="l"/>
              </a:tabLst>
            </a:pPr>
            <a:r>
              <a:rPr sz="2824" spc="-26" dirty="0">
                <a:latin typeface="Times New Roman"/>
                <a:cs typeface="Times New Roman"/>
              </a:rPr>
              <a:t>D</a:t>
            </a:r>
            <a:r>
              <a:rPr sz="2824" spc="-13" dirty="0">
                <a:latin typeface="Times New Roman"/>
                <a:cs typeface="Times New Roman"/>
              </a:rPr>
              <a:t>ivide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8" dirty="0">
                <a:latin typeface="Times New Roman"/>
                <a:cs typeface="Times New Roman"/>
              </a:rPr>
              <a:t>and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conquer</a:t>
            </a:r>
            <a:endParaRPr sz="2824" dirty="0">
              <a:latin typeface="Times New Roman"/>
              <a:cs typeface="Times New Roman"/>
            </a:endParaRPr>
          </a:p>
          <a:p>
            <a:pPr marL="666786" lvl="1" indent="-252146">
              <a:spcBef>
                <a:spcPts val="671"/>
              </a:spcBef>
              <a:buFont typeface="Times New Roman"/>
              <a:buChar char="–"/>
              <a:tabLst>
                <a:tab pos="667346" algn="l"/>
              </a:tabLst>
            </a:pPr>
            <a:r>
              <a:rPr sz="2824" spc="-18" dirty="0">
                <a:latin typeface="Times New Roman"/>
                <a:cs typeface="Times New Roman"/>
              </a:rPr>
              <a:t>Dynamic</a:t>
            </a:r>
            <a:r>
              <a:rPr sz="2824" spc="4" dirty="0">
                <a:latin typeface="Times New Roman"/>
                <a:cs typeface="Times New Roman"/>
              </a:rPr>
              <a:t> </a:t>
            </a:r>
            <a:r>
              <a:rPr sz="2824" spc="-18" dirty="0">
                <a:latin typeface="Times New Roman"/>
                <a:cs typeface="Times New Roman"/>
              </a:rPr>
              <a:t>programming</a:t>
            </a:r>
            <a:endParaRPr sz="2824" dirty="0">
              <a:latin typeface="Times New Roman"/>
              <a:cs typeface="Times New Roman"/>
            </a:endParaRPr>
          </a:p>
          <a:p>
            <a:pPr marL="666786" lvl="1" indent="-252146">
              <a:spcBef>
                <a:spcPts val="666"/>
              </a:spcBef>
              <a:buFont typeface="Times New Roman"/>
              <a:buChar char="–"/>
              <a:tabLst>
                <a:tab pos="667346" algn="l"/>
              </a:tabLst>
            </a:pPr>
            <a:r>
              <a:rPr sz="2824" spc="-22" dirty="0">
                <a:latin typeface="Times New Roman"/>
                <a:cs typeface="Times New Roman"/>
              </a:rPr>
              <a:t>G</a:t>
            </a:r>
            <a:r>
              <a:rPr sz="2824" spc="-18" dirty="0">
                <a:latin typeface="Times New Roman"/>
                <a:cs typeface="Times New Roman"/>
              </a:rPr>
              <a:t>r</a:t>
            </a:r>
            <a:r>
              <a:rPr sz="2824" spc="-9" dirty="0">
                <a:latin typeface="Times New Roman"/>
                <a:cs typeface="Times New Roman"/>
              </a:rPr>
              <a:t>e</a:t>
            </a:r>
            <a:r>
              <a:rPr sz="2824" spc="-18" dirty="0">
                <a:latin typeface="Times New Roman"/>
                <a:cs typeface="Times New Roman"/>
              </a:rPr>
              <a:t>edy</a:t>
            </a:r>
            <a:endParaRPr sz="2824" dirty="0">
              <a:latin typeface="Times New Roman"/>
              <a:cs typeface="Times New Roman"/>
            </a:endParaRPr>
          </a:p>
          <a:p>
            <a:pPr marL="666786" lvl="1" indent="-252146">
              <a:spcBef>
                <a:spcPts val="671"/>
              </a:spcBef>
              <a:buFont typeface="Times New Roman"/>
              <a:buChar char="–"/>
              <a:tabLst>
                <a:tab pos="667346" algn="l"/>
              </a:tabLst>
            </a:pPr>
            <a:r>
              <a:rPr sz="2824" spc="-13" dirty="0">
                <a:latin typeface="Times New Roman"/>
                <a:cs typeface="Times New Roman"/>
              </a:rPr>
              <a:t>Linear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22" dirty="0">
                <a:latin typeface="Times New Roman"/>
                <a:cs typeface="Times New Roman"/>
              </a:rPr>
              <a:t>Programming/Networ</a:t>
            </a:r>
            <a:r>
              <a:rPr sz="2824" spc="-18" dirty="0">
                <a:latin typeface="Times New Roman"/>
                <a:cs typeface="Times New Roman"/>
              </a:rPr>
              <a:t>k</a:t>
            </a:r>
            <a:r>
              <a:rPr sz="2824" spc="13" dirty="0">
                <a:latin typeface="Times New Roman"/>
                <a:cs typeface="Times New Roman"/>
              </a:rPr>
              <a:t> </a:t>
            </a:r>
            <a:r>
              <a:rPr sz="2824" spc="-18" dirty="0">
                <a:latin typeface="Times New Roman"/>
                <a:cs typeface="Times New Roman"/>
              </a:rPr>
              <a:t>Flows</a:t>
            </a:r>
            <a:endParaRPr sz="2824" dirty="0">
              <a:latin typeface="Times New Roman"/>
              <a:cs typeface="Times New Roman"/>
            </a:endParaRPr>
          </a:p>
          <a:p>
            <a:pPr marL="414079">
              <a:spcBef>
                <a:spcPts val="671"/>
              </a:spcBef>
            </a:pPr>
            <a:r>
              <a:rPr sz="2824" spc="-18" dirty="0">
                <a:latin typeface="Times New Roman"/>
                <a:cs typeface="Times New Roman"/>
              </a:rPr>
              <a:t>–</a:t>
            </a:r>
            <a:r>
              <a:rPr sz="2824" spc="-132" dirty="0">
                <a:latin typeface="Times New Roman"/>
                <a:cs typeface="Times New Roman"/>
              </a:rPr>
              <a:t> </a:t>
            </a:r>
            <a:r>
              <a:rPr sz="2824" spc="-31" dirty="0">
                <a:latin typeface="Times New Roman"/>
                <a:cs typeface="Times New Roman"/>
              </a:rPr>
              <a:t>…</a:t>
            </a:r>
            <a:endParaRPr sz="2824" dirty="0">
              <a:latin typeface="Times New Roman"/>
              <a:cs typeface="Times New Roman"/>
            </a:endParaRPr>
          </a:p>
          <a:p>
            <a:pPr marL="414079">
              <a:spcBef>
                <a:spcPts val="666"/>
              </a:spcBef>
            </a:pPr>
            <a:r>
              <a:rPr sz="2824" spc="-13" dirty="0">
                <a:latin typeface="Times New Roman"/>
                <a:cs typeface="Times New Roman"/>
              </a:rPr>
              <a:t>does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not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give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a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polynomial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time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algorithm?</a:t>
            </a:r>
            <a:endParaRPr sz="2824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949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Hard Problems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FBFA-75D9-4EB9-A2FB-DE57B1C7BB0E}" type="datetime1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Piotr Indyk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13148" y="2020045"/>
            <a:ext cx="6139703" cy="3290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indent="-302575"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r>
              <a:rPr sz="2824" spc="-18" dirty="0">
                <a:latin typeface="Times New Roman"/>
                <a:cs typeface="Times New Roman"/>
              </a:rPr>
              <a:t>Solution</a:t>
            </a:r>
            <a:r>
              <a:rPr sz="2824" spc="4" dirty="0">
                <a:latin typeface="Times New Roman"/>
                <a:cs typeface="Times New Roman"/>
              </a:rPr>
              <a:t> </a:t>
            </a:r>
            <a:r>
              <a:rPr sz="2824" spc="-9" dirty="0">
                <a:latin typeface="Times New Roman"/>
                <a:cs typeface="Times New Roman"/>
              </a:rPr>
              <a:t>I: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Ignore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the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8" dirty="0">
                <a:latin typeface="Times New Roman"/>
                <a:cs typeface="Times New Roman"/>
              </a:rPr>
              <a:t>problem</a:t>
            </a:r>
            <a:endParaRPr sz="2824" dirty="0">
              <a:latin typeface="Times New Roman"/>
              <a:cs typeface="Times New Roman"/>
            </a:endParaRPr>
          </a:p>
          <a:p>
            <a:pPr marL="666786" marR="267275" lvl="1" indent="-252146" algn="just">
              <a:lnSpc>
                <a:spcPts val="3044"/>
              </a:lnSpc>
              <a:spcBef>
                <a:spcPts val="1059"/>
              </a:spcBef>
              <a:buFont typeface="Times New Roman"/>
              <a:buChar char="–"/>
              <a:tabLst>
                <a:tab pos="666786" algn="l"/>
              </a:tabLst>
            </a:pPr>
            <a:r>
              <a:rPr sz="2824" spc="-13" dirty="0">
                <a:latin typeface="Times New Roman"/>
                <a:cs typeface="Times New Roman"/>
              </a:rPr>
              <a:t>Can’t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spc="-18" dirty="0">
                <a:latin typeface="Times New Roman"/>
                <a:cs typeface="Times New Roman"/>
              </a:rPr>
              <a:t>do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spc="-9" dirty="0">
                <a:latin typeface="Times New Roman"/>
                <a:cs typeface="Times New Roman"/>
              </a:rPr>
              <a:t>it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!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There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are</a:t>
            </a:r>
            <a:r>
              <a:rPr sz="2824" spc="-9" dirty="0">
                <a:latin typeface="Times New Roman"/>
                <a:cs typeface="Times New Roman"/>
              </a:rPr>
              <a:t> </a:t>
            </a:r>
            <a:r>
              <a:rPr sz="2824" spc="-13" dirty="0">
                <a:solidFill>
                  <a:srgbClr val="CC0000"/>
                </a:solidFill>
                <a:latin typeface="Times New Roman"/>
                <a:cs typeface="Times New Roman"/>
              </a:rPr>
              <a:t>thousands </a:t>
            </a:r>
            <a:r>
              <a:rPr sz="2824" spc="-13" dirty="0">
                <a:latin typeface="Times New Roman"/>
                <a:cs typeface="Times New Roman"/>
              </a:rPr>
              <a:t>of problems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for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spc="-18" dirty="0">
                <a:latin typeface="Times New Roman"/>
                <a:cs typeface="Times New Roman"/>
              </a:rPr>
              <a:t>which</a:t>
            </a:r>
            <a:r>
              <a:rPr sz="2824" spc="4" dirty="0">
                <a:latin typeface="Times New Roman"/>
                <a:cs typeface="Times New Roman"/>
              </a:rPr>
              <a:t> </a:t>
            </a:r>
            <a:r>
              <a:rPr sz="2824" spc="-18" dirty="0">
                <a:latin typeface="Times New Roman"/>
                <a:cs typeface="Times New Roman"/>
              </a:rPr>
              <a:t>we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spc="-18" dirty="0">
                <a:latin typeface="Times New Roman"/>
                <a:cs typeface="Times New Roman"/>
              </a:rPr>
              <a:t>do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not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spc="-18" dirty="0">
                <a:latin typeface="Times New Roman"/>
                <a:cs typeface="Times New Roman"/>
              </a:rPr>
              <a:t>know</a:t>
            </a:r>
            <a:r>
              <a:rPr sz="2824" spc="-13" dirty="0">
                <a:latin typeface="Times New Roman"/>
                <a:cs typeface="Times New Roman"/>
              </a:rPr>
              <a:t> polynomial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time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algorithms</a:t>
            </a:r>
            <a:endParaRPr sz="2824" dirty="0">
              <a:latin typeface="Times New Roman"/>
              <a:cs typeface="Times New Roman"/>
            </a:endParaRPr>
          </a:p>
          <a:p>
            <a:pPr marL="666786" lvl="1" indent="-252146">
              <a:spcBef>
                <a:spcPts val="627"/>
              </a:spcBef>
              <a:buFont typeface="Times New Roman"/>
              <a:buChar char="–"/>
              <a:tabLst>
                <a:tab pos="667346" algn="l"/>
              </a:tabLst>
            </a:pPr>
            <a:r>
              <a:rPr sz="2824" spc="-22" dirty="0">
                <a:latin typeface="Times New Roman"/>
                <a:cs typeface="Times New Roman"/>
              </a:rPr>
              <a:t>F</a:t>
            </a:r>
            <a:r>
              <a:rPr sz="2824" spc="-13" dirty="0">
                <a:latin typeface="Times New Roman"/>
                <a:cs typeface="Times New Roman"/>
              </a:rPr>
              <a:t>or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example:</a:t>
            </a:r>
            <a:endParaRPr sz="2824" dirty="0">
              <a:latin typeface="Times New Roman"/>
              <a:cs typeface="Times New Roman"/>
            </a:endParaRPr>
          </a:p>
          <a:p>
            <a:pPr marL="1019229" lvl="2" indent="-201156">
              <a:spcBef>
                <a:spcPts val="666"/>
              </a:spcBef>
              <a:buFont typeface="Times New Roman"/>
              <a:buChar char="•"/>
              <a:tabLst>
                <a:tab pos="1019790" algn="l"/>
              </a:tabLst>
            </a:pPr>
            <a:r>
              <a:rPr sz="2824" spc="-13" dirty="0">
                <a:latin typeface="Times New Roman"/>
                <a:cs typeface="Times New Roman"/>
              </a:rPr>
              <a:t>Traveling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spc="-22" dirty="0">
                <a:latin typeface="Times New Roman"/>
                <a:cs typeface="Times New Roman"/>
              </a:rPr>
              <a:t>Salesma</a:t>
            </a:r>
            <a:r>
              <a:rPr sz="2824" spc="-18" dirty="0">
                <a:latin typeface="Times New Roman"/>
                <a:cs typeface="Times New Roman"/>
              </a:rPr>
              <a:t>n</a:t>
            </a:r>
            <a:r>
              <a:rPr sz="2824" spc="4" dirty="0">
                <a:latin typeface="Times New Roman"/>
                <a:cs typeface="Times New Roman"/>
              </a:rPr>
              <a:t> </a:t>
            </a:r>
            <a:r>
              <a:rPr sz="2824" spc="-18" dirty="0">
                <a:latin typeface="Times New Roman"/>
                <a:cs typeface="Times New Roman"/>
              </a:rPr>
              <a:t>Proble</a:t>
            </a:r>
            <a:r>
              <a:rPr sz="2824" spc="-22" dirty="0">
                <a:latin typeface="Times New Roman"/>
                <a:cs typeface="Times New Roman"/>
              </a:rPr>
              <a:t>m</a:t>
            </a:r>
            <a:r>
              <a:rPr sz="2824" spc="4" dirty="0">
                <a:latin typeface="Times New Roman"/>
                <a:cs typeface="Times New Roman"/>
              </a:rPr>
              <a:t> </a:t>
            </a:r>
            <a:r>
              <a:rPr sz="2824" spc="-18" dirty="0">
                <a:latin typeface="Times New Roman"/>
                <a:cs typeface="Times New Roman"/>
              </a:rPr>
              <a:t>(TSP)</a:t>
            </a:r>
            <a:endParaRPr sz="2824" dirty="0">
              <a:latin typeface="Times New Roman"/>
              <a:cs typeface="Times New Roman"/>
            </a:endParaRPr>
          </a:p>
          <a:p>
            <a:pPr marL="1019229" lvl="2" indent="-201156">
              <a:spcBef>
                <a:spcPts val="671"/>
              </a:spcBef>
              <a:buFont typeface="Times New Roman"/>
              <a:buChar char="•"/>
              <a:tabLst>
                <a:tab pos="1019790" algn="l"/>
              </a:tabLst>
            </a:pPr>
            <a:r>
              <a:rPr sz="2824" spc="-22" dirty="0">
                <a:latin typeface="Times New Roman"/>
                <a:cs typeface="Times New Roman"/>
              </a:rPr>
              <a:t>S</a:t>
            </a:r>
            <a:r>
              <a:rPr sz="2824" spc="-13" dirty="0">
                <a:latin typeface="Times New Roman"/>
                <a:cs typeface="Times New Roman"/>
              </a:rPr>
              <a:t>et</a:t>
            </a:r>
            <a:r>
              <a:rPr sz="2824" spc="4" dirty="0">
                <a:latin typeface="Times New Roman"/>
                <a:cs typeface="Times New Roman"/>
              </a:rPr>
              <a:t> </a:t>
            </a:r>
            <a:r>
              <a:rPr sz="2824" spc="-18" dirty="0">
                <a:latin typeface="Times New Roman"/>
                <a:cs typeface="Times New Roman"/>
              </a:rPr>
              <a:t>Cover</a:t>
            </a:r>
            <a:endParaRPr sz="2824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486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Traveling Salesman Problem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4D3C-65EB-4769-BF1F-8A3EC5BA4742}" type="datetime1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Piotr Indyk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6858292" y="2151530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151985" y="79766"/>
                </a:moveTo>
                <a:lnTo>
                  <a:pt x="140884" y="37620"/>
                </a:lnTo>
                <a:lnTo>
                  <a:pt x="111809" y="9175"/>
                </a:lnTo>
                <a:lnTo>
                  <a:pt x="75868" y="0"/>
                </a:lnTo>
                <a:lnTo>
                  <a:pt x="61412" y="1385"/>
                </a:lnTo>
                <a:lnTo>
                  <a:pt x="24472" y="20066"/>
                </a:lnTo>
                <a:lnTo>
                  <a:pt x="2677" y="5503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292" y="2151530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5868" y="0"/>
                </a:moveTo>
                <a:lnTo>
                  <a:pt x="35452" y="11680"/>
                </a:lnTo>
                <a:lnTo>
                  <a:pt x="7823" y="4200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lnTo>
                  <a:pt x="150689" y="64547"/>
                </a:lnTo>
                <a:lnTo>
                  <a:pt x="132863" y="26335"/>
                </a:lnTo>
                <a:lnTo>
                  <a:pt x="99265" y="3723"/>
                </a:lnTo>
                <a:lnTo>
                  <a:pt x="7586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0410" y="3227295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151985" y="79766"/>
                </a:moveTo>
                <a:lnTo>
                  <a:pt x="140884" y="37620"/>
                </a:lnTo>
                <a:lnTo>
                  <a:pt x="111809" y="9175"/>
                </a:lnTo>
                <a:lnTo>
                  <a:pt x="75868" y="0"/>
                </a:lnTo>
                <a:lnTo>
                  <a:pt x="61412" y="1385"/>
                </a:lnTo>
                <a:lnTo>
                  <a:pt x="24472" y="20066"/>
                </a:lnTo>
                <a:lnTo>
                  <a:pt x="2677" y="5503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0410" y="3227295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5868" y="0"/>
                </a:moveTo>
                <a:lnTo>
                  <a:pt x="35452" y="11680"/>
                </a:lnTo>
                <a:lnTo>
                  <a:pt x="7823" y="4200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lnTo>
                  <a:pt x="150689" y="64548"/>
                </a:lnTo>
                <a:lnTo>
                  <a:pt x="132863" y="26335"/>
                </a:lnTo>
                <a:lnTo>
                  <a:pt x="99265" y="3723"/>
                </a:lnTo>
                <a:lnTo>
                  <a:pt x="7586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25527" y="3092824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151985" y="79766"/>
                </a:moveTo>
                <a:lnTo>
                  <a:pt x="140884" y="37620"/>
                </a:lnTo>
                <a:lnTo>
                  <a:pt x="111809" y="9175"/>
                </a:lnTo>
                <a:lnTo>
                  <a:pt x="75868" y="0"/>
                </a:lnTo>
                <a:lnTo>
                  <a:pt x="61412" y="1385"/>
                </a:lnTo>
                <a:lnTo>
                  <a:pt x="24472" y="20066"/>
                </a:lnTo>
                <a:lnTo>
                  <a:pt x="2677" y="5503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25527" y="3092824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5868" y="0"/>
                </a:moveTo>
                <a:lnTo>
                  <a:pt x="35452" y="11680"/>
                </a:lnTo>
                <a:lnTo>
                  <a:pt x="7823" y="4200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lnTo>
                  <a:pt x="150689" y="64548"/>
                </a:lnTo>
                <a:lnTo>
                  <a:pt x="132863" y="26335"/>
                </a:lnTo>
                <a:lnTo>
                  <a:pt x="99265" y="3723"/>
                </a:lnTo>
                <a:lnTo>
                  <a:pt x="7586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66821" y="2286001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151985" y="79766"/>
                </a:moveTo>
                <a:lnTo>
                  <a:pt x="140884" y="37620"/>
                </a:lnTo>
                <a:lnTo>
                  <a:pt x="111809" y="9175"/>
                </a:lnTo>
                <a:lnTo>
                  <a:pt x="75868" y="0"/>
                </a:lnTo>
                <a:lnTo>
                  <a:pt x="61412" y="1385"/>
                </a:lnTo>
                <a:lnTo>
                  <a:pt x="24472" y="20066"/>
                </a:lnTo>
                <a:lnTo>
                  <a:pt x="2677" y="5503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66821" y="2286001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5868" y="0"/>
                </a:moveTo>
                <a:lnTo>
                  <a:pt x="35452" y="11680"/>
                </a:lnTo>
                <a:lnTo>
                  <a:pt x="7823" y="4200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lnTo>
                  <a:pt x="150689" y="64547"/>
                </a:lnTo>
                <a:lnTo>
                  <a:pt x="132863" y="26335"/>
                </a:lnTo>
                <a:lnTo>
                  <a:pt x="99265" y="3723"/>
                </a:lnTo>
                <a:lnTo>
                  <a:pt x="7586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27233" y="3899648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151985" y="79766"/>
                </a:moveTo>
                <a:lnTo>
                  <a:pt x="140884" y="37620"/>
                </a:lnTo>
                <a:lnTo>
                  <a:pt x="111809" y="9175"/>
                </a:lnTo>
                <a:lnTo>
                  <a:pt x="75868" y="0"/>
                </a:lnTo>
                <a:lnTo>
                  <a:pt x="61412" y="1385"/>
                </a:lnTo>
                <a:lnTo>
                  <a:pt x="24472" y="20066"/>
                </a:lnTo>
                <a:lnTo>
                  <a:pt x="2677" y="5503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27233" y="3899648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5868" y="0"/>
                </a:moveTo>
                <a:lnTo>
                  <a:pt x="35452" y="11680"/>
                </a:lnTo>
                <a:lnTo>
                  <a:pt x="7823" y="4200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lnTo>
                  <a:pt x="150689" y="64548"/>
                </a:lnTo>
                <a:lnTo>
                  <a:pt x="132863" y="26335"/>
                </a:lnTo>
                <a:lnTo>
                  <a:pt x="99265" y="3723"/>
                </a:lnTo>
                <a:lnTo>
                  <a:pt x="7586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35762" y="4370295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151985" y="79766"/>
                </a:moveTo>
                <a:lnTo>
                  <a:pt x="140884" y="37620"/>
                </a:lnTo>
                <a:lnTo>
                  <a:pt x="111809" y="9175"/>
                </a:lnTo>
                <a:lnTo>
                  <a:pt x="75868" y="0"/>
                </a:lnTo>
                <a:lnTo>
                  <a:pt x="61412" y="1385"/>
                </a:lnTo>
                <a:lnTo>
                  <a:pt x="24472" y="20066"/>
                </a:lnTo>
                <a:lnTo>
                  <a:pt x="2677" y="5503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35762" y="4370295"/>
            <a:ext cx="134471" cy="133910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5868" y="0"/>
                </a:moveTo>
                <a:lnTo>
                  <a:pt x="35452" y="11680"/>
                </a:lnTo>
                <a:lnTo>
                  <a:pt x="7823" y="42005"/>
                </a:lnTo>
                <a:lnTo>
                  <a:pt x="0" y="69089"/>
                </a:lnTo>
                <a:lnTo>
                  <a:pt x="1159" y="85014"/>
                </a:lnTo>
                <a:lnTo>
                  <a:pt x="18052" y="124445"/>
                </a:lnTo>
                <a:lnTo>
                  <a:pt x="50256" y="147874"/>
                </a:lnTo>
                <a:lnTo>
                  <a:pt x="63323" y="151352"/>
                </a:lnTo>
                <a:lnTo>
                  <a:pt x="80234" y="150491"/>
                </a:lnTo>
                <a:lnTo>
                  <a:pt x="121444" y="135177"/>
                </a:lnTo>
                <a:lnTo>
                  <a:pt x="146129" y="105159"/>
                </a:lnTo>
                <a:lnTo>
                  <a:pt x="151985" y="79766"/>
                </a:lnTo>
                <a:lnTo>
                  <a:pt x="150689" y="64548"/>
                </a:lnTo>
                <a:lnTo>
                  <a:pt x="132863" y="26335"/>
                </a:lnTo>
                <a:lnTo>
                  <a:pt x="99265" y="3723"/>
                </a:lnTo>
                <a:lnTo>
                  <a:pt x="7586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87353" y="2286000"/>
            <a:ext cx="537882" cy="941294"/>
          </a:xfrm>
          <a:custGeom>
            <a:avLst/>
            <a:gdLst/>
            <a:ahLst/>
            <a:cxnLst/>
            <a:rect l="l" t="t" r="r" b="b"/>
            <a:pathLst>
              <a:path w="609600" h="1066800">
                <a:moveTo>
                  <a:pt x="609600" y="0"/>
                </a:moveTo>
                <a:lnTo>
                  <a:pt x="0" y="1066799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54588" y="3160059"/>
            <a:ext cx="470647" cy="134471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0" y="152400"/>
                </a:moveTo>
                <a:lnTo>
                  <a:pt x="53340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92471" y="3227294"/>
            <a:ext cx="201706" cy="672353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0" y="0"/>
                </a:moveTo>
                <a:lnTo>
                  <a:pt x="228600" y="7620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61412" y="3966882"/>
            <a:ext cx="874059" cy="403412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0"/>
                </a:moveTo>
                <a:lnTo>
                  <a:pt x="990600" y="4572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33765" y="2420470"/>
            <a:ext cx="268941" cy="1949824"/>
          </a:xfrm>
          <a:custGeom>
            <a:avLst/>
            <a:gdLst/>
            <a:ahLst/>
            <a:cxnLst/>
            <a:rect l="l" t="t" r="r" b="b"/>
            <a:pathLst>
              <a:path w="304800" h="2209800">
                <a:moveTo>
                  <a:pt x="304800" y="2209799"/>
                </a:moveTo>
                <a:lnTo>
                  <a:pt x="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92471" y="2218765"/>
            <a:ext cx="874059" cy="134471"/>
          </a:xfrm>
          <a:custGeom>
            <a:avLst/>
            <a:gdLst/>
            <a:ahLst/>
            <a:cxnLst/>
            <a:rect l="l" t="t" r="r" b="b"/>
            <a:pathLst>
              <a:path w="990600" h="152400">
                <a:moveTo>
                  <a:pt x="990600" y="152399"/>
                </a:moveTo>
                <a:lnTo>
                  <a:pt x="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60808" y="1320458"/>
            <a:ext cx="4045324" cy="4539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865701" indent="-302575">
              <a:lnSpc>
                <a:spcPts val="3600"/>
              </a:lnSpc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r>
              <a:rPr sz="2824" spc="-13" dirty="0">
                <a:latin typeface="Times New Roman"/>
                <a:cs typeface="Times New Roman"/>
              </a:rPr>
              <a:t>Traveling</a:t>
            </a:r>
            <a:r>
              <a:rPr sz="2824" spc="-9" dirty="0">
                <a:latin typeface="Times New Roman"/>
                <a:cs typeface="Times New Roman"/>
              </a:rPr>
              <a:t> </a:t>
            </a:r>
            <a:r>
              <a:rPr sz="2824" spc="-18" dirty="0">
                <a:latin typeface="Times New Roman"/>
                <a:cs typeface="Times New Roman"/>
              </a:rPr>
              <a:t>Salesman</a:t>
            </a:r>
            <a:r>
              <a:rPr sz="2824" spc="-9" dirty="0">
                <a:latin typeface="Times New Roman"/>
                <a:cs typeface="Times New Roman"/>
              </a:rPr>
              <a:t> </a:t>
            </a:r>
            <a:r>
              <a:rPr sz="2824" spc="-18" dirty="0">
                <a:latin typeface="Times New Roman"/>
                <a:cs typeface="Times New Roman"/>
              </a:rPr>
              <a:t>Proble</a:t>
            </a:r>
            <a:r>
              <a:rPr sz="2824" spc="-22" dirty="0">
                <a:latin typeface="Times New Roman"/>
                <a:cs typeface="Times New Roman"/>
              </a:rPr>
              <a:t>m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spc="-22" dirty="0">
                <a:latin typeface="Times New Roman"/>
                <a:cs typeface="Times New Roman"/>
              </a:rPr>
              <a:t>(TSP)</a:t>
            </a:r>
            <a:endParaRPr sz="2824" dirty="0">
              <a:latin typeface="Times New Roman"/>
              <a:cs typeface="Times New Roman"/>
            </a:endParaRPr>
          </a:p>
          <a:p>
            <a:pPr marL="666786" marR="4483" lvl="1" indent="-252146">
              <a:lnSpc>
                <a:spcPts val="3600"/>
              </a:lnSpc>
              <a:spcBef>
                <a:spcPts val="997"/>
              </a:spcBef>
              <a:buFont typeface="Times New Roman"/>
              <a:buChar char="–"/>
              <a:tabLst>
                <a:tab pos="666786" algn="l"/>
              </a:tabLst>
            </a:pPr>
            <a:r>
              <a:rPr sz="2824" spc="-18" dirty="0">
                <a:latin typeface="Times New Roman"/>
                <a:cs typeface="Times New Roman"/>
              </a:rPr>
              <a:t>I</a:t>
            </a:r>
            <a:r>
              <a:rPr sz="2824" spc="-13" dirty="0">
                <a:latin typeface="Times New Roman"/>
                <a:cs typeface="Times New Roman"/>
              </a:rPr>
              <a:t>nput: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undirected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graph with</a:t>
            </a:r>
            <a:r>
              <a:rPr sz="2824" spc="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lengths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8" dirty="0">
                <a:latin typeface="Times New Roman"/>
                <a:cs typeface="Times New Roman"/>
              </a:rPr>
              <a:t>on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edges</a:t>
            </a:r>
            <a:endParaRPr sz="2824" dirty="0">
              <a:latin typeface="Times New Roman"/>
              <a:cs typeface="Times New Roman"/>
            </a:endParaRPr>
          </a:p>
          <a:p>
            <a:pPr marL="666786" marR="220768" lvl="1" indent="-252146" algn="just">
              <a:lnSpc>
                <a:spcPts val="3600"/>
              </a:lnSpc>
              <a:spcBef>
                <a:spcPts val="1037"/>
              </a:spcBef>
              <a:buFont typeface="Times New Roman"/>
              <a:buChar char="–"/>
              <a:tabLst>
                <a:tab pos="666786" algn="l"/>
              </a:tabLst>
            </a:pPr>
            <a:r>
              <a:rPr sz="2824" spc="-13" dirty="0">
                <a:latin typeface="Times New Roman"/>
                <a:cs typeface="Times New Roman"/>
              </a:rPr>
              <a:t>Output:</a:t>
            </a:r>
            <a:r>
              <a:rPr sz="2824" spc="9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shortest</a:t>
            </a:r>
            <a:r>
              <a:rPr sz="2824" spc="9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cycle that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visits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each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vertex exactly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8" dirty="0">
                <a:latin typeface="Times New Roman"/>
                <a:cs typeface="Times New Roman"/>
              </a:rPr>
              <a:t>once</a:t>
            </a:r>
            <a:endParaRPr sz="2824" dirty="0">
              <a:latin typeface="Times New Roman"/>
              <a:cs typeface="Times New Roman"/>
            </a:endParaRPr>
          </a:p>
          <a:p>
            <a:pPr marL="313781" marR="438173" indent="-302575">
              <a:lnSpc>
                <a:spcPts val="3600"/>
              </a:lnSpc>
              <a:spcBef>
                <a:spcPts val="988"/>
              </a:spcBef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r>
              <a:rPr sz="2824" spc="-13" dirty="0">
                <a:latin typeface="Times New Roman"/>
                <a:cs typeface="Times New Roman"/>
              </a:rPr>
              <a:t>Best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8" dirty="0">
                <a:latin typeface="Times New Roman"/>
                <a:cs typeface="Times New Roman"/>
              </a:rPr>
              <a:t>known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algorithm:</a:t>
            </a:r>
            <a:r>
              <a:rPr sz="2824" spc="-9" dirty="0">
                <a:latin typeface="Times New Roman"/>
                <a:cs typeface="Times New Roman"/>
              </a:rPr>
              <a:t> </a:t>
            </a:r>
            <a:r>
              <a:rPr sz="2824" i="1" spc="-22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2824" spc="-22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24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lang="en-US" sz="2824" spc="4" dirty="0">
                <a:solidFill>
                  <a:srgbClr val="008A87"/>
                </a:solidFill>
                <a:latin typeface="Times New Roman"/>
                <a:cs typeface="Times New Roman"/>
                <a:sym typeface="Symbol" panose="05050102010706020507" pitchFamily="18" charset="2"/>
              </a:rPr>
              <a:t></a:t>
            </a:r>
            <a:r>
              <a:rPr sz="2824" spc="-18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780" i="1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824" spc="-13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24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time.</a:t>
            </a:r>
            <a:endParaRPr sz="2824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752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Covering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1FC-CC9D-43D7-8E07-17F020BB5675}" type="datetime1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Piotr Indyk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650677" y="2131670"/>
            <a:ext cx="2530288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18" dirty="0">
                <a:latin typeface="Times New Roman"/>
                <a:cs typeface="Times New Roman"/>
              </a:rPr>
              <a:t>Ban</a:t>
            </a:r>
            <a:r>
              <a:rPr sz="2118" spc="-13" dirty="0">
                <a:latin typeface="Times New Roman"/>
                <a:cs typeface="Times New Roman"/>
              </a:rPr>
              <a:t>k</a:t>
            </a:r>
            <a:r>
              <a:rPr sz="2118" spc="-4" dirty="0">
                <a:latin typeface="Times New Roman"/>
                <a:cs typeface="Times New Roman"/>
              </a:rPr>
              <a:t> </a:t>
            </a:r>
            <a:r>
              <a:rPr sz="2118" spc="-18" dirty="0">
                <a:latin typeface="Times New Roman"/>
                <a:cs typeface="Times New Roman"/>
              </a:rPr>
              <a:t>robber</a:t>
            </a:r>
            <a:r>
              <a:rPr sz="2118" spc="-13" dirty="0">
                <a:latin typeface="Times New Roman"/>
                <a:cs typeface="Times New Roman"/>
              </a:rPr>
              <a:t>y</a:t>
            </a:r>
            <a:r>
              <a:rPr sz="2118" spc="-4" dirty="0">
                <a:latin typeface="Times New Roman"/>
                <a:cs typeface="Times New Roman"/>
              </a:rPr>
              <a:t> </a:t>
            </a:r>
            <a:r>
              <a:rPr sz="2118" spc="-18" dirty="0">
                <a:latin typeface="Times New Roman"/>
                <a:cs typeface="Times New Roman"/>
              </a:rPr>
              <a:t>problem: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4208" y="1648005"/>
            <a:ext cx="4538382" cy="4385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indent="-302575">
              <a:lnSpc>
                <a:spcPts val="3600"/>
              </a:lnSpc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r>
              <a:rPr sz="2824" spc="-22" dirty="0">
                <a:latin typeface="Times New Roman"/>
                <a:cs typeface="Times New Roman"/>
              </a:rPr>
              <a:t>Se</a:t>
            </a:r>
            <a:r>
              <a:rPr sz="2824" spc="-9" dirty="0">
                <a:latin typeface="Times New Roman"/>
                <a:cs typeface="Times New Roman"/>
              </a:rPr>
              <a:t>t</a:t>
            </a:r>
            <a:r>
              <a:rPr sz="2824" spc="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Cover:</a:t>
            </a:r>
            <a:endParaRPr sz="2824" dirty="0">
              <a:latin typeface="Times New Roman"/>
              <a:cs typeface="Times New Roman"/>
            </a:endParaRPr>
          </a:p>
          <a:p>
            <a:pPr marL="414079">
              <a:lnSpc>
                <a:spcPts val="3600"/>
              </a:lnSpc>
              <a:spcBef>
                <a:spcPts val="671"/>
              </a:spcBef>
            </a:pPr>
            <a:r>
              <a:rPr sz="2824" spc="-18" dirty="0">
                <a:latin typeface="Times New Roman"/>
                <a:cs typeface="Times New Roman"/>
              </a:rPr>
              <a:t>–</a:t>
            </a:r>
            <a:r>
              <a:rPr sz="2824" spc="-132" dirty="0">
                <a:latin typeface="Times New Roman"/>
                <a:cs typeface="Times New Roman"/>
              </a:rPr>
              <a:t> </a:t>
            </a:r>
            <a:r>
              <a:rPr sz="2824" spc="-18" dirty="0">
                <a:latin typeface="Times New Roman"/>
                <a:cs typeface="Times New Roman"/>
              </a:rPr>
              <a:t>I</a:t>
            </a:r>
            <a:r>
              <a:rPr sz="2824" spc="-13" dirty="0">
                <a:latin typeface="Times New Roman"/>
                <a:cs typeface="Times New Roman"/>
              </a:rPr>
              <a:t>nput:</a:t>
            </a:r>
            <a:r>
              <a:rPr sz="2824" spc="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subsets</a:t>
            </a:r>
            <a:r>
              <a:rPr sz="2824" dirty="0">
                <a:latin typeface="Times New Roman"/>
                <a:cs typeface="Times New Roman"/>
              </a:rPr>
              <a:t> </a:t>
            </a:r>
            <a:r>
              <a:rPr sz="2824" i="1" spc="-22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780" spc="6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24" spc="-31" dirty="0">
                <a:solidFill>
                  <a:srgbClr val="008A87"/>
                </a:solidFill>
                <a:latin typeface="Times New Roman"/>
                <a:cs typeface="Times New Roman"/>
              </a:rPr>
              <a:t>…</a:t>
            </a:r>
            <a:r>
              <a:rPr sz="2824" i="1" spc="-22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78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78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of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i="1" spc="-26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24" spc="-9" dirty="0">
                <a:latin typeface="Times New Roman"/>
                <a:cs typeface="Times New Roman"/>
              </a:rPr>
              <a:t>,</a:t>
            </a:r>
            <a:endParaRPr sz="2824" dirty="0">
              <a:latin typeface="Times New Roman"/>
              <a:cs typeface="Times New Roman"/>
            </a:endParaRPr>
          </a:p>
          <a:p>
            <a:pPr marL="666225">
              <a:lnSpc>
                <a:spcPts val="3600"/>
              </a:lnSpc>
            </a:pPr>
            <a:r>
              <a:rPr sz="2824" spc="-22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2780" i="1" spc="-13" baseline="-21164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780" spc="-1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24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780" i="1" spc="-1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780" spc="-1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780" spc="-33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24" spc="-18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2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24" i="1" spc="-22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24" spc="-9" dirty="0">
                <a:latin typeface="Times New Roman"/>
                <a:cs typeface="Times New Roman"/>
              </a:rPr>
              <a:t>,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8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24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24" spc="-18" dirty="0">
                <a:solidFill>
                  <a:srgbClr val="008A87"/>
                </a:solidFill>
                <a:latin typeface="Times New Roman"/>
                <a:cs typeface="Times New Roman"/>
              </a:rPr>
              <a:t>|=</a:t>
            </a:r>
            <a:r>
              <a:rPr sz="2824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endParaRPr lang="en-US" sz="2824" i="1" spc="-18" dirty="0">
              <a:solidFill>
                <a:srgbClr val="008A87"/>
              </a:solidFill>
              <a:latin typeface="Times New Roman"/>
              <a:cs typeface="Times New Roman"/>
            </a:endParaRPr>
          </a:p>
          <a:p>
            <a:pPr marL="687388" indent="-287338">
              <a:lnSpc>
                <a:spcPts val="3600"/>
              </a:lnSpc>
            </a:pPr>
            <a:r>
              <a:rPr lang="en-US" sz="2824" spc="-18" dirty="0">
                <a:latin typeface="Times New Roman"/>
                <a:cs typeface="Times New Roman"/>
              </a:rPr>
              <a:t>– </a:t>
            </a:r>
            <a:r>
              <a:rPr lang="en-US" sz="2824" spc="-13" dirty="0">
                <a:latin typeface="Times New Roman"/>
                <a:cs typeface="Times New Roman"/>
              </a:rPr>
              <a:t>Output:</a:t>
            </a:r>
            <a:r>
              <a:rPr lang="en-US" sz="2824" spc="4" dirty="0">
                <a:latin typeface="Times New Roman"/>
                <a:cs typeface="Times New Roman"/>
              </a:rPr>
              <a:t> </a:t>
            </a:r>
            <a:r>
              <a:rPr lang="en-US" sz="2824" i="1" spc="-22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lang="en-US" sz="2824" spc="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24" spc="-18" dirty="0">
                <a:solidFill>
                  <a:srgbClr val="008A87"/>
                </a:solidFill>
                <a:latin typeface="Symbol"/>
                <a:cs typeface="Symbol"/>
              </a:rPr>
              <a:t></a:t>
            </a:r>
            <a:r>
              <a:rPr lang="en-US" sz="2824" spc="-18" dirty="0">
                <a:solidFill>
                  <a:srgbClr val="008A87"/>
                </a:solidFill>
                <a:latin typeface="Times New Roman"/>
                <a:cs typeface="Times New Roman"/>
              </a:rPr>
              <a:t>{1…</a:t>
            </a:r>
            <a:r>
              <a:rPr lang="en-US" sz="2824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lang="en-US" sz="2824" spc="-18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lang="en-US" sz="2824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24" spc="-9" dirty="0">
                <a:latin typeface="Times New Roman"/>
                <a:cs typeface="Times New Roman"/>
              </a:rPr>
              <a:t>,</a:t>
            </a:r>
            <a:r>
              <a:rPr lang="en-US" sz="2824" spc="4" dirty="0">
                <a:latin typeface="Times New Roman"/>
                <a:cs typeface="Times New Roman"/>
              </a:rPr>
              <a:t> </a:t>
            </a:r>
            <a:r>
              <a:rPr lang="en-US" sz="2824" spc="-13" dirty="0">
                <a:latin typeface="Times New Roman"/>
                <a:cs typeface="Times New Roman"/>
              </a:rPr>
              <a:t>such that</a:t>
            </a:r>
            <a:r>
              <a:rPr lang="en-US" sz="2824" spc="-4" dirty="0">
                <a:latin typeface="Times New Roman"/>
                <a:cs typeface="Times New Roman"/>
              </a:rPr>
              <a:t> </a:t>
            </a:r>
            <a:r>
              <a:rPr lang="en-US" sz="2824" spc="-22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lang="en-US" sz="2780" i="1" spc="-19" baseline="-21164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2780" spc="-6" baseline="-21164" dirty="0" err="1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lang="en-US" sz="2780" i="1" spc="-19" baseline="-21164" dirty="0" err="1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lang="en-US" sz="2780" spc="6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24" i="1" spc="-22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lang="en-US" sz="2780" i="1" spc="-1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278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780" spc="-33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24" spc="-18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lang="en-US" sz="282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24" i="1" spc="-22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lang="en-US" sz="2824" spc="-9" dirty="0">
                <a:latin typeface="Times New Roman"/>
                <a:cs typeface="Times New Roman"/>
              </a:rPr>
              <a:t>,</a:t>
            </a:r>
            <a:r>
              <a:rPr lang="en-US" sz="2824" spc="4" dirty="0">
                <a:latin typeface="Times New Roman"/>
                <a:cs typeface="Times New Roman"/>
              </a:rPr>
              <a:t> </a:t>
            </a:r>
            <a:r>
              <a:rPr lang="en-US" sz="2824" spc="-18" dirty="0">
                <a:latin typeface="Times New Roman"/>
                <a:cs typeface="Times New Roman"/>
              </a:rPr>
              <a:t>and</a:t>
            </a:r>
            <a:r>
              <a:rPr lang="en-US" sz="2824" dirty="0">
                <a:latin typeface="Times New Roman"/>
                <a:cs typeface="Times New Roman"/>
              </a:rPr>
              <a:t> </a:t>
            </a:r>
            <a:r>
              <a:rPr lang="en-US" sz="2824" spc="-18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lang="en-US" sz="2824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lang="en-US" sz="2824" spc="-18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lang="en-US" sz="2824" spc="-13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24" spc="-18" dirty="0">
                <a:latin typeface="Times New Roman"/>
                <a:cs typeface="Times New Roman"/>
              </a:rPr>
              <a:t>minimal</a:t>
            </a:r>
            <a:endParaRPr lang="en-US" sz="2824" dirty="0">
              <a:latin typeface="Times New Roman"/>
              <a:cs typeface="Times New Roman"/>
            </a:endParaRPr>
          </a:p>
          <a:p>
            <a:pPr marL="313781" marR="829840" indent="-302575">
              <a:lnSpc>
                <a:spcPts val="3600"/>
              </a:lnSpc>
              <a:spcBef>
                <a:spcPts val="1054"/>
              </a:spcBef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r>
              <a:rPr lang="en-US" sz="2824" spc="-13" dirty="0">
                <a:latin typeface="Times New Roman"/>
                <a:cs typeface="Times New Roman"/>
              </a:rPr>
              <a:t>Best</a:t>
            </a:r>
            <a:r>
              <a:rPr lang="en-US" sz="2824" spc="-4" dirty="0">
                <a:latin typeface="Times New Roman"/>
                <a:cs typeface="Times New Roman"/>
              </a:rPr>
              <a:t> </a:t>
            </a:r>
            <a:r>
              <a:rPr lang="en-US" sz="2824" spc="-18" dirty="0">
                <a:latin typeface="Times New Roman"/>
                <a:cs typeface="Times New Roman"/>
              </a:rPr>
              <a:t>known</a:t>
            </a:r>
            <a:r>
              <a:rPr lang="en-US" sz="2824" spc="-4" dirty="0">
                <a:latin typeface="Times New Roman"/>
                <a:cs typeface="Times New Roman"/>
              </a:rPr>
              <a:t> </a:t>
            </a:r>
            <a:r>
              <a:rPr lang="en-US" sz="2824" spc="-13" dirty="0">
                <a:latin typeface="Times New Roman"/>
                <a:cs typeface="Times New Roman"/>
              </a:rPr>
              <a:t>algorithm:</a:t>
            </a:r>
            <a:r>
              <a:rPr lang="en-US" sz="2824" spc="-9" dirty="0">
                <a:latin typeface="Times New Roman"/>
                <a:cs typeface="Times New Roman"/>
              </a:rPr>
              <a:t> </a:t>
            </a:r>
            <a:r>
              <a:rPr lang="en-US" sz="2824" i="1" spc="-22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lang="en-US" sz="2824" spc="-22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en-US" sz="2824" spc="-18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lang="en-US" sz="2780" i="1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lang="en-US" sz="2824" spc="-18" dirty="0">
                <a:solidFill>
                  <a:srgbClr val="008A87"/>
                </a:solidFill>
                <a:latin typeface="Times New Roman"/>
                <a:cs typeface="Times New Roman"/>
                <a:sym typeface="Symbol" panose="05050102010706020507" pitchFamily="18" charset="2"/>
              </a:rPr>
              <a:t></a:t>
            </a:r>
            <a:r>
              <a:rPr lang="en-US" sz="2824" i="1" spc="-18" dirty="0">
                <a:solidFill>
                  <a:srgbClr val="008A87"/>
                </a:solidFill>
                <a:latin typeface="Times New Roman"/>
                <a:cs typeface="Times New Roman"/>
                <a:sym typeface="Symbol" panose="05050102010706020507" pitchFamily="18" charset="2"/>
              </a:rPr>
              <a:t>m</a:t>
            </a:r>
            <a:r>
              <a:rPr lang="en-US" sz="2824" spc="-18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lang="en-US" sz="2824" spc="-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24" spc="-13" dirty="0">
                <a:latin typeface="Times New Roman"/>
                <a:cs typeface="Times New Roman"/>
              </a:rPr>
              <a:t>time(?)</a:t>
            </a:r>
            <a:endParaRPr lang="en-US" sz="2824" dirty="0">
              <a:latin typeface="Times New Roman"/>
              <a:cs typeface="Times New Roman"/>
            </a:endParaRPr>
          </a:p>
          <a:p>
            <a:pPr marL="666225">
              <a:lnSpc>
                <a:spcPts val="3600"/>
              </a:lnSpc>
            </a:pPr>
            <a:endParaRPr sz="2824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0677" y="2518273"/>
            <a:ext cx="2719668" cy="257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108702" indent="-302575">
              <a:lnSpc>
                <a:spcPts val="2285"/>
              </a:lnSpc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r>
              <a:rPr sz="2118" i="1" spc="-18" dirty="0">
                <a:latin typeface="Times New Roman"/>
                <a:cs typeface="Times New Roman"/>
              </a:rPr>
              <a:t>X</a:t>
            </a:r>
            <a:r>
              <a:rPr sz="2118" spc="-18" dirty="0">
                <a:latin typeface="Times New Roman"/>
                <a:cs typeface="Times New Roman"/>
              </a:rPr>
              <a:t>={plan</a:t>
            </a:r>
            <a:r>
              <a:rPr sz="2118" spc="-9" dirty="0">
                <a:latin typeface="Times New Roman"/>
                <a:cs typeface="Times New Roman"/>
              </a:rPr>
              <a:t>,</a:t>
            </a:r>
            <a:r>
              <a:rPr sz="2118" spc="4" dirty="0">
                <a:latin typeface="Times New Roman"/>
                <a:cs typeface="Times New Roman"/>
              </a:rPr>
              <a:t> </a:t>
            </a:r>
            <a:r>
              <a:rPr sz="2118" spc="-18" dirty="0">
                <a:latin typeface="Times New Roman"/>
                <a:cs typeface="Times New Roman"/>
              </a:rPr>
              <a:t>shoot</a:t>
            </a:r>
            <a:r>
              <a:rPr sz="2118" spc="-9" dirty="0">
                <a:latin typeface="Times New Roman"/>
                <a:cs typeface="Times New Roman"/>
              </a:rPr>
              <a:t>,</a:t>
            </a:r>
            <a:r>
              <a:rPr sz="2118" dirty="0">
                <a:latin typeface="Times New Roman"/>
                <a:cs typeface="Times New Roman"/>
              </a:rPr>
              <a:t> </a:t>
            </a:r>
            <a:r>
              <a:rPr sz="2118" spc="-13" dirty="0">
                <a:latin typeface="Times New Roman"/>
                <a:cs typeface="Times New Roman"/>
              </a:rPr>
              <a:t>safe, drive</a:t>
            </a:r>
            <a:r>
              <a:rPr sz="2118" spc="-9" dirty="0">
                <a:latin typeface="Times New Roman"/>
                <a:cs typeface="Times New Roman"/>
              </a:rPr>
              <a:t>, </a:t>
            </a:r>
            <a:r>
              <a:rPr sz="2118" spc="-18" dirty="0">
                <a:latin typeface="Times New Roman"/>
                <a:cs typeface="Times New Roman"/>
              </a:rPr>
              <a:t>scary}</a:t>
            </a:r>
            <a:endParaRPr sz="2118" dirty="0">
              <a:latin typeface="Times New Roman"/>
              <a:cs typeface="Times New Roman"/>
            </a:endParaRPr>
          </a:p>
          <a:p>
            <a:pPr marL="313781" indent="-302575">
              <a:spcBef>
                <a:spcPts val="468"/>
              </a:spcBef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r>
              <a:rPr sz="2118" spc="-13" dirty="0">
                <a:latin typeface="Times New Roman"/>
                <a:cs typeface="Times New Roman"/>
              </a:rPr>
              <a:t>Sets:</a:t>
            </a:r>
            <a:endParaRPr sz="2118" dirty="0">
              <a:latin typeface="Times New Roman"/>
              <a:cs typeface="Times New Roman"/>
            </a:endParaRPr>
          </a:p>
          <a:p>
            <a:pPr marL="666786" lvl="1" indent="-252146">
              <a:spcBef>
                <a:spcPts val="503"/>
              </a:spcBef>
              <a:buFont typeface="Times New Roman"/>
              <a:buChar char="–"/>
              <a:tabLst>
                <a:tab pos="666786" algn="l"/>
              </a:tabLst>
            </a:pPr>
            <a:r>
              <a:rPr sz="2118" i="1" spc="-4" dirty="0">
                <a:latin typeface="Times New Roman"/>
                <a:cs typeface="Times New Roman"/>
              </a:rPr>
              <a:t>S</a:t>
            </a:r>
            <a:r>
              <a:rPr sz="2118" baseline="-20833" dirty="0">
                <a:latin typeface="Times New Roman"/>
                <a:cs typeface="Times New Roman"/>
              </a:rPr>
              <a:t>Joe</a:t>
            </a:r>
            <a:r>
              <a:rPr sz="2118" spc="6" baseline="-20833" dirty="0">
                <a:latin typeface="Times New Roman"/>
                <a:cs typeface="Times New Roman"/>
              </a:rPr>
              <a:t> </a:t>
            </a:r>
            <a:r>
              <a:rPr sz="2118" spc="-18" dirty="0">
                <a:latin typeface="Times New Roman"/>
                <a:cs typeface="Times New Roman"/>
              </a:rPr>
              <a:t>={plan</a:t>
            </a:r>
            <a:r>
              <a:rPr sz="2118" spc="-9" dirty="0">
                <a:latin typeface="Times New Roman"/>
                <a:cs typeface="Times New Roman"/>
              </a:rPr>
              <a:t>,</a:t>
            </a:r>
            <a:r>
              <a:rPr sz="2118" spc="-4" dirty="0">
                <a:latin typeface="Times New Roman"/>
                <a:cs typeface="Times New Roman"/>
              </a:rPr>
              <a:t> </a:t>
            </a:r>
            <a:r>
              <a:rPr sz="2118" spc="-13" dirty="0">
                <a:latin typeface="Times New Roman"/>
                <a:cs typeface="Times New Roman"/>
              </a:rPr>
              <a:t>safe}</a:t>
            </a:r>
            <a:endParaRPr sz="2118" dirty="0">
              <a:latin typeface="Times New Roman"/>
              <a:cs typeface="Times New Roman"/>
            </a:endParaRPr>
          </a:p>
          <a:p>
            <a:pPr marL="666786" marR="4483" lvl="1" indent="-252146">
              <a:lnSpc>
                <a:spcPts val="2285"/>
              </a:lnSpc>
              <a:spcBef>
                <a:spcPts val="789"/>
              </a:spcBef>
              <a:buFont typeface="Times New Roman"/>
              <a:buChar char="–"/>
              <a:tabLst>
                <a:tab pos="666786" algn="l"/>
              </a:tabLst>
            </a:pPr>
            <a:r>
              <a:rPr sz="2118" i="1" spc="-4" dirty="0">
                <a:latin typeface="Times New Roman"/>
                <a:cs typeface="Times New Roman"/>
              </a:rPr>
              <a:t>S</a:t>
            </a:r>
            <a:r>
              <a:rPr sz="2118" baseline="-20833" dirty="0">
                <a:latin typeface="Times New Roman"/>
                <a:cs typeface="Times New Roman"/>
              </a:rPr>
              <a:t>Jim</a:t>
            </a:r>
            <a:r>
              <a:rPr sz="2118" spc="-13" dirty="0">
                <a:latin typeface="Times New Roman"/>
                <a:cs typeface="Times New Roman"/>
              </a:rPr>
              <a:t>={shoot,</a:t>
            </a:r>
            <a:r>
              <a:rPr sz="2118" spc="-4" dirty="0">
                <a:latin typeface="Times New Roman"/>
                <a:cs typeface="Times New Roman"/>
              </a:rPr>
              <a:t> </a:t>
            </a:r>
            <a:r>
              <a:rPr sz="2118" spc="-13" dirty="0">
                <a:latin typeface="Times New Roman"/>
                <a:cs typeface="Times New Roman"/>
              </a:rPr>
              <a:t>scary, drive}</a:t>
            </a:r>
            <a:endParaRPr sz="2118" dirty="0">
              <a:latin typeface="Times New Roman"/>
              <a:cs typeface="Times New Roman"/>
            </a:endParaRPr>
          </a:p>
          <a:p>
            <a:pPr marL="414640">
              <a:spcBef>
                <a:spcPts val="622"/>
              </a:spcBef>
            </a:pPr>
            <a:r>
              <a:rPr sz="2824" spc="-18" dirty="0">
                <a:latin typeface="Times New Roman"/>
                <a:cs typeface="Times New Roman"/>
              </a:rPr>
              <a:t>–</a:t>
            </a:r>
            <a:r>
              <a:rPr sz="2824" spc="-132" dirty="0">
                <a:latin typeface="Times New Roman"/>
                <a:cs typeface="Times New Roman"/>
              </a:rPr>
              <a:t> </a:t>
            </a:r>
            <a:r>
              <a:rPr sz="2824" spc="-35" dirty="0">
                <a:latin typeface="Times New Roman"/>
                <a:cs typeface="Times New Roman"/>
              </a:rPr>
              <a:t>…</a:t>
            </a:r>
            <a:r>
              <a:rPr sz="2824" spc="-9" dirty="0">
                <a:latin typeface="Times New Roman"/>
                <a:cs typeface="Times New Roman"/>
              </a:rPr>
              <a:t>.</a:t>
            </a:r>
            <a:endParaRPr sz="2824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483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Hard Problems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46E4-45EA-4287-8E3B-E713B4BD977D}" type="datetime1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Piotr Indyk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13148" y="2202925"/>
            <a:ext cx="7714952" cy="2999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4483" lvl="0" indent="-302575">
              <a:lnSpc>
                <a:spcPts val="3044"/>
              </a:lnSpc>
              <a:spcBef>
                <a:spcPts val="1015"/>
              </a:spcBef>
              <a:buClr>
                <a:srgbClr val="CC0000"/>
              </a:buClr>
              <a:buFont typeface="Times New Roman"/>
              <a:buChar char="•"/>
              <a:tabLst>
                <a:tab pos="314342" algn="l"/>
              </a:tabLst>
            </a:pPr>
            <a:r>
              <a:rPr sz="2824" spc="-13" dirty="0">
                <a:latin typeface="Times New Roman"/>
                <a:cs typeface="Times New Roman"/>
              </a:rPr>
              <a:t>Exponential</a:t>
            </a:r>
            <a:r>
              <a:rPr sz="2824" spc="-9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time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algorithms</a:t>
            </a:r>
            <a:r>
              <a:rPr sz="2824" spc="-9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for</a:t>
            </a:r>
            <a:r>
              <a:rPr sz="2824" spc="-4" dirty="0">
                <a:latin typeface="Times New Roman"/>
                <a:cs typeface="Times New Roman"/>
              </a:rPr>
              <a:t> </a:t>
            </a:r>
            <a:r>
              <a:rPr sz="2824" spc="-13" dirty="0">
                <a:solidFill>
                  <a:srgbClr val="CC0000"/>
                </a:solidFill>
                <a:latin typeface="Times New Roman"/>
                <a:cs typeface="Times New Roman"/>
              </a:rPr>
              <a:t>small</a:t>
            </a:r>
            <a:r>
              <a:rPr lang="en-US" sz="2824" spc="-13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2824" spc="-13" dirty="0">
                <a:latin typeface="Times New Roman"/>
                <a:cs typeface="Times New Roman"/>
              </a:rPr>
              <a:t>inputs.</a:t>
            </a:r>
            <a:r>
              <a:rPr lang="en-US" sz="2824" spc="-9" dirty="0">
                <a:latin typeface="Times New Roman"/>
                <a:cs typeface="Times New Roman"/>
              </a:rPr>
              <a:t> For instance,</a:t>
            </a:r>
            <a:r>
              <a:rPr lang="en-US" sz="2824" spc="-4" dirty="0">
                <a:latin typeface="Times New Roman"/>
                <a:cs typeface="Times New Roman"/>
              </a:rPr>
              <a:t> </a:t>
            </a:r>
            <a:r>
              <a:rPr lang="en-US" sz="2824" spc="-13" dirty="0">
                <a:solidFill>
                  <a:srgbClr val="008A87"/>
                </a:solidFill>
                <a:latin typeface="Times New Roman"/>
                <a:cs typeface="Times New Roman"/>
              </a:rPr>
              <a:t>(100/99</a:t>
            </a:r>
            <a:r>
              <a:rPr lang="en-US" sz="2824" spc="-18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lang="en-US" sz="2780" i="1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lang="en-US" sz="2800" spc="-13" dirty="0">
                <a:latin typeface="Times New Roman"/>
                <a:cs typeface="Times New Roman"/>
              </a:rPr>
              <a:t>time</a:t>
            </a:r>
            <a:r>
              <a:rPr lang="en-US" sz="2800" spc="-4" dirty="0">
                <a:latin typeface="Times New Roman"/>
                <a:cs typeface="Times New Roman"/>
              </a:rPr>
              <a:t> </a:t>
            </a:r>
            <a:r>
              <a:rPr lang="en-US" sz="2800" spc="-13" dirty="0">
                <a:latin typeface="Times New Roman"/>
                <a:cs typeface="Times New Roman"/>
              </a:rPr>
              <a:t>is</a:t>
            </a:r>
            <a:r>
              <a:rPr lang="en-US" sz="2800" spc="-4" dirty="0">
                <a:latin typeface="Times New Roman"/>
                <a:cs typeface="Times New Roman"/>
              </a:rPr>
              <a:t> </a:t>
            </a:r>
            <a:r>
              <a:rPr lang="en-US" sz="2800" spc="-13" dirty="0">
                <a:latin typeface="Times New Roman"/>
                <a:cs typeface="Times New Roman"/>
              </a:rPr>
              <a:t>not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18" dirty="0">
                <a:latin typeface="Times New Roman"/>
                <a:cs typeface="Times New Roman"/>
              </a:rPr>
              <a:t>bad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13" dirty="0">
                <a:latin typeface="Times New Roman"/>
                <a:cs typeface="Times New Roman"/>
              </a:rPr>
              <a:t>for</a:t>
            </a:r>
            <a:r>
              <a:rPr lang="en-US" sz="278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24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lang="en-US" sz="2824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lang="en-US" sz="2824" spc="-18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lang="en-US" sz="2824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24" spc="-18" dirty="0">
                <a:solidFill>
                  <a:srgbClr val="008A87"/>
                </a:solidFill>
                <a:latin typeface="Times New Roman"/>
                <a:cs typeface="Times New Roman"/>
              </a:rPr>
              <a:t>100</a:t>
            </a:r>
            <a:r>
              <a:rPr lang="en-US" sz="2824" spc="-13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lang="en-US" sz="2824" spc="-9" dirty="0">
                <a:latin typeface="Times New Roman"/>
                <a:cs typeface="Times New Roman"/>
              </a:rPr>
              <a:t>.</a:t>
            </a:r>
            <a:endParaRPr lang="en-US" sz="2824" dirty="0">
              <a:latin typeface="Times New Roman"/>
              <a:cs typeface="Times New Roman"/>
            </a:endParaRPr>
          </a:p>
          <a:p>
            <a:pPr marL="313781" marR="4483" indent="-302575">
              <a:lnSpc>
                <a:spcPts val="3044"/>
              </a:lnSpc>
              <a:spcBef>
                <a:spcPts val="1015"/>
              </a:spcBef>
              <a:buClr>
                <a:srgbClr val="CC0000"/>
              </a:buClr>
              <a:buFont typeface="Times New Roman"/>
              <a:buChar char="•"/>
              <a:tabLst>
                <a:tab pos="314342" algn="l"/>
              </a:tabLst>
            </a:pPr>
            <a:r>
              <a:rPr lang="en-US" sz="2824" spc="-13" dirty="0">
                <a:latin typeface="Times New Roman"/>
                <a:cs typeface="Times New Roman"/>
              </a:rPr>
              <a:t>Polynomial</a:t>
            </a:r>
            <a:r>
              <a:rPr lang="en-US" sz="2824" spc="4" dirty="0">
                <a:latin typeface="Times New Roman"/>
                <a:cs typeface="Times New Roman"/>
              </a:rPr>
              <a:t> </a:t>
            </a:r>
            <a:r>
              <a:rPr lang="en-US" sz="2824" spc="-13" dirty="0">
                <a:latin typeface="Times New Roman"/>
                <a:cs typeface="Times New Roman"/>
              </a:rPr>
              <a:t>time</a:t>
            </a:r>
            <a:r>
              <a:rPr lang="en-US" sz="2824" spc="-4" dirty="0">
                <a:latin typeface="Times New Roman"/>
                <a:cs typeface="Times New Roman"/>
              </a:rPr>
              <a:t> </a:t>
            </a:r>
            <a:r>
              <a:rPr lang="en-US" sz="2824" spc="-13" dirty="0">
                <a:latin typeface="Times New Roman"/>
                <a:cs typeface="Times New Roman"/>
              </a:rPr>
              <a:t>algorithms</a:t>
            </a:r>
            <a:r>
              <a:rPr lang="en-US" sz="2824" spc="-9" dirty="0">
                <a:latin typeface="Times New Roman"/>
                <a:cs typeface="Times New Roman"/>
              </a:rPr>
              <a:t> </a:t>
            </a:r>
            <a:r>
              <a:rPr lang="en-US" sz="2824" spc="-13" dirty="0">
                <a:latin typeface="Times New Roman"/>
                <a:cs typeface="Times New Roman"/>
              </a:rPr>
              <a:t>for</a:t>
            </a:r>
            <a:r>
              <a:rPr lang="en-US" sz="2824" spc="-9" dirty="0">
                <a:latin typeface="Times New Roman"/>
                <a:cs typeface="Times New Roman"/>
              </a:rPr>
              <a:t> </a:t>
            </a:r>
            <a:r>
              <a:rPr lang="en-US" sz="2824" spc="-18" dirty="0">
                <a:solidFill>
                  <a:srgbClr val="CC0000"/>
                </a:solidFill>
                <a:latin typeface="Times New Roman"/>
                <a:cs typeface="Times New Roman"/>
              </a:rPr>
              <a:t>some</a:t>
            </a:r>
            <a:r>
              <a:rPr lang="en-US" sz="2824" spc="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2824" spc="-13" dirty="0">
                <a:latin typeface="Times New Roman"/>
                <a:cs typeface="Times New Roman"/>
              </a:rPr>
              <a:t>(</a:t>
            </a:r>
            <a:r>
              <a:rPr lang="en-US" sz="2824" i="1" spc="-13" dirty="0">
                <a:latin typeface="Times New Roman"/>
                <a:cs typeface="Times New Roman"/>
              </a:rPr>
              <a:t>e</a:t>
            </a:r>
            <a:r>
              <a:rPr lang="en-US" sz="2824" spc="-13" dirty="0">
                <a:latin typeface="Times New Roman"/>
                <a:cs typeface="Times New Roman"/>
              </a:rPr>
              <a:t>.</a:t>
            </a:r>
            <a:r>
              <a:rPr lang="en-US" sz="2824" i="1" spc="-13" dirty="0">
                <a:latin typeface="Times New Roman"/>
                <a:cs typeface="Times New Roman"/>
              </a:rPr>
              <a:t>g</a:t>
            </a:r>
            <a:r>
              <a:rPr lang="en-US" sz="2824" spc="-13" dirty="0">
                <a:latin typeface="Times New Roman"/>
                <a:cs typeface="Times New Roman"/>
              </a:rPr>
              <a:t>., average-case)</a:t>
            </a:r>
            <a:r>
              <a:rPr lang="en-US" sz="2824" spc="-9" dirty="0">
                <a:latin typeface="Times New Roman"/>
                <a:cs typeface="Times New Roman"/>
              </a:rPr>
              <a:t> </a:t>
            </a:r>
            <a:r>
              <a:rPr lang="en-US" sz="2824" spc="-13" dirty="0">
                <a:latin typeface="Times New Roman"/>
                <a:cs typeface="Times New Roman"/>
              </a:rPr>
              <a:t>inputs</a:t>
            </a:r>
            <a:endParaRPr lang="en-US" sz="2824" dirty="0">
              <a:latin typeface="Times New Roman"/>
              <a:cs typeface="Times New Roman"/>
            </a:endParaRPr>
          </a:p>
          <a:p>
            <a:pPr marL="313781" marR="163615" indent="-302575">
              <a:lnSpc>
                <a:spcPts val="3044"/>
              </a:lnSpc>
              <a:spcBef>
                <a:spcPts val="1015"/>
              </a:spcBef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r>
              <a:rPr lang="en-US" sz="2824" spc="-13" dirty="0">
                <a:latin typeface="Times New Roman"/>
                <a:cs typeface="Times New Roman"/>
              </a:rPr>
              <a:t>Polynomial</a:t>
            </a:r>
            <a:r>
              <a:rPr lang="en-US" sz="2824" spc="4" dirty="0">
                <a:latin typeface="Times New Roman"/>
                <a:cs typeface="Times New Roman"/>
              </a:rPr>
              <a:t> </a:t>
            </a:r>
            <a:r>
              <a:rPr lang="en-US" sz="2824" spc="-13" dirty="0">
                <a:latin typeface="Times New Roman"/>
                <a:cs typeface="Times New Roman"/>
              </a:rPr>
              <a:t>time</a:t>
            </a:r>
            <a:r>
              <a:rPr lang="en-US" sz="2824" spc="-4" dirty="0">
                <a:latin typeface="Times New Roman"/>
                <a:cs typeface="Times New Roman"/>
              </a:rPr>
              <a:t> </a:t>
            </a:r>
            <a:r>
              <a:rPr lang="en-US" sz="2824" spc="-13" dirty="0">
                <a:latin typeface="Times New Roman"/>
                <a:cs typeface="Times New Roman"/>
              </a:rPr>
              <a:t>algorithms</a:t>
            </a:r>
            <a:r>
              <a:rPr lang="en-US" sz="2824" spc="-9" dirty="0">
                <a:latin typeface="Times New Roman"/>
                <a:cs typeface="Times New Roman"/>
              </a:rPr>
              <a:t> </a:t>
            </a:r>
            <a:r>
              <a:rPr lang="en-US" sz="2824" spc="-13" dirty="0">
                <a:latin typeface="Times New Roman"/>
                <a:cs typeface="Times New Roman"/>
              </a:rPr>
              <a:t>for </a:t>
            </a:r>
            <a:r>
              <a:rPr lang="en-US" sz="2824" spc="-13" dirty="0">
                <a:solidFill>
                  <a:srgbClr val="CC0000"/>
                </a:solidFill>
                <a:latin typeface="Times New Roman"/>
                <a:cs typeface="Times New Roman"/>
              </a:rPr>
              <a:t>all</a:t>
            </a:r>
            <a:r>
              <a:rPr lang="en-US" sz="2824" spc="-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2824" spc="-13" dirty="0">
                <a:latin typeface="Times New Roman"/>
                <a:cs typeface="Times New Roman"/>
              </a:rPr>
              <a:t>inputs, but</a:t>
            </a:r>
            <a:r>
              <a:rPr lang="en-US" sz="2824" spc="-4" dirty="0">
                <a:latin typeface="Times New Roman"/>
                <a:cs typeface="Times New Roman"/>
              </a:rPr>
              <a:t> </a:t>
            </a:r>
            <a:r>
              <a:rPr lang="en-US" sz="2824" spc="-18" dirty="0">
                <a:latin typeface="Times New Roman"/>
                <a:cs typeface="Times New Roman"/>
              </a:rPr>
              <a:t>which</a:t>
            </a:r>
            <a:r>
              <a:rPr lang="en-US" sz="2824" dirty="0">
                <a:latin typeface="Times New Roman"/>
                <a:cs typeface="Times New Roman"/>
              </a:rPr>
              <a:t> </a:t>
            </a:r>
            <a:r>
              <a:rPr lang="en-US" sz="2824" spc="-13" dirty="0">
                <a:latin typeface="Times New Roman"/>
                <a:cs typeface="Times New Roman"/>
              </a:rPr>
              <a:t>return</a:t>
            </a:r>
            <a:r>
              <a:rPr lang="en-US" sz="2824" spc="4" dirty="0">
                <a:latin typeface="Times New Roman"/>
                <a:cs typeface="Times New Roman"/>
              </a:rPr>
              <a:t> </a:t>
            </a:r>
            <a:r>
              <a:rPr lang="en-US" sz="2824" spc="-13" dirty="0">
                <a:solidFill>
                  <a:srgbClr val="CC0000"/>
                </a:solidFill>
                <a:latin typeface="Times New Roman"/>
                <a:cs typeface="Times New Roman"/>
              </a:rPr>
              <a:t>approximate</a:t>
            </a:r>
            <a:r>
              <a:rPr lang="en-US" sz="2824" spc="-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2824" spc="-13" dirty="0">
                <a:latin typeface="Times New Roman"/>
                <a:cs typeface="Times New Roman"/>
              </a:rPr>
              <a:t>solutions</a:t>
            </a:r>
            <a:endParaRPr lang="en-US" sz="2824" dirty="0">
              <a:latin typeface="Times New Roman"/>
              <a:cs typeface="Times New Roman"/>
            </a:endParaRPr>
          </a:p>
          <a:p>
            <a:pPr marL="313781" indent="-302575"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endParaRPr sz="2824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13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Approximation Algorithms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438B-1064-4770-B8A6-6B591AB4A090}" type="datetime1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Piotr Indyk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095160" y="1649979"/>
            <a:ext cx="7419575" cy="3573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81807" indent="-302575">
              <a:lnSpc>
                <a:spcPct val="90000"/>
              </a:lnSpc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r>
              <a:rPr sz="2471" spc="-4" dirty="0">
                <a:latin typeface="Times New Roman"/>
                <a:cs typeface="Times New Roman"/>
              </a:rPr>
              <a:t>A</a:t>
            </a:r>
            <a:r>
              <a:rPr sz="2471" dirty="0">
                <a:latin typeface="Times New Roman"/>
                <a:cs typeface="Times New Roman"/>
              </a:rPr>
              <a:t>n </a:t>
            </a:r>
            <a:r>
              <a:rPr sz="2471" spc="-4" dirty="0">
                <a:latin typeface="Times New Roman"/>
                <a:cs typeface="Times New Roman"/>
              </a:rPr>
              <a:t>algorith</a:t>
            </a:r>
            <a:r>
              <a:rPr sz="2471" dirty="0">
                <a:latin typeface="Times New Roman"/>
                <a:cs typeface="Times New Roman"/>
              </a:rPr>
              <a:t>m</a:t>
            </a:r>
            <a:r>
              <a:rPr sz="2471" spc="-13" dirty="0">
                <a:latin typeface="Times New Roman"/>
                <a:cs typeface="Times New Roman"/>
              </a:rPr>
              <a:t> </a:t>
            </a:r>
            <a:r>
              <a:rPr sz="2471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247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i</a:t>
            </a:r>
            <a:r>
              <a:rPr sz="2471" dirty="0">
                <a:latin typeface="Times New Roman"/>
                <a:cs typeface="Times New Roman"/>
              </a:rPr>
              <a:t>s</a:t>
            </a:r>
            <a:r>
              <a:rPr sz="2471" spc="-9" dirty="0">
                <a:latin typeface="Times New Roman"/>
                <a:cs typeface="Times New Roman"/>
              </a:rPr>
              <a:t> </a:t>
            </a:r>
            <a:r>
              <a:rPr sz="2471" i="1" spc="-18" dirty="0">
                <a:solidFill>
                  <a:srgbClr val="008A87"/>
                </a:solidFill>
                <a:latin typeface="Symbol"/>
                <a:cs typeface="Symbol"/>
              </a:rPr>
              <a:t></a:t>
            </a:r>
            <a:r>
              <a:rPr sz="2471" spc="-4" dirty="0">
                <a:latin typeface="Times New Roman"/>
                <a:cs typeface="Times New Roman"/>
              </a:rPr>
              <a:t>-approximate</a:t>
            </a:r>
            <a:r>
              <a:rPr sz="2471" dirty="0">
                <a:latin typeface="Times New Roman"/>
                <a:cs typeface="Times New Roman"/>
              </a:rPr>
              <a:t>, </a:t>
            </a:r>
            <a:r>
              <a:rPr sz="2471" spc="-4" dirty="0">
                <a:latin typeface="Times New Roman"/>
                <a:cs typeface="Times New Roman"/>
              </a:rPr>
              <a:t>if</a:t>
            </a:r>
            <a:r>
              <a:rPr sz="2471" dirty="0">
                <a:latin typeface="Times New Roman"/>
                <a:cs typeface="Times New Roman"/>
              </a:rPr>
              <a:t>,</a:t>
            </a:r>
            <a:r>
              <a:rPr sz="2471" spc="-4" dirty="0">
                <a:latin typeface="Times New Roman"/>
                <a:cs typeface="Times New Roman"/>
              </a:rPr>
              <a:t> o</a:t>
            </a:r>
            <a:r>
              <a:rPr sz="2471" dirty="0">
                <a:latin typeface="Times New Roman"/>
                <a:cs typeface="Times New Roman"/>
              </a:rPr>
              <a:t>n</a:t>
            </a:r>
            <a:r>
              <a:rPr sz="2471" spc="-4" dirty="0">
                <a:latin typeface="Times New Roman"/>
                <a:cs typeface="Times New Roman"/>
              </a:rPr>
              <a:t> an</a:t>
            </a:r>
            <a:r>
              <a:rPr sz="2471" dirty="0">
                <a:latin typeface="Times New Roman"/>
                <a:cs typeface="Times New Roman"/>
              </a:rPr>
              <a:t>y</a:t>
            </a:r>
            <a:r>
              <a:rPr sz="2471" spc="-4" dirty="0">
                <a:latin typeface="Times New Roman"/>
                <a:cs typeface="Times New Roman"/>
              </a:rPr>
              <a:t> input o</a:t>
            </a:r>
            <a:r>
              <a:rPr sz="2471" dirty="0">
                <a:latin typeface="Times New Roman"/>
                <a:cs typeface="Times New Roman"/>
              </a:rPr>
              <a:t>f</a:t>
            </a:r>
            <a:r>
              <a:rPr sz="2471" spc="-4" dirty="0">
                <a:latin typeface="Times New Roman"/>
                <a:cs typeface="Times New Roman"/>
              </a:rPr>
              <a:t> siz</a:t>
            </a:r>
            <a:r>
              <a:rPr sz="2471" dirty="0">
                <a:latin typeface="Times New Roman"/>
                <a:cs typeface="Times New Roman"/>
              </a:rPr>
              <a:t>e</a:t>
            </a:r>
            <a:r>
              <a:rPr sz="2471" spc="-4" dirty="0">
                <a:latin typeface="Times New Roman"/>
                <a:cs typeface="Times New Roman"/>
              </a:rPr>
              <a:t> </a:t>
            </a:r>
            <a:r>
              <a:rPr sz="2471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471" dirty="0">
                <a:latin typeface="Times New Roman"/>
                <a:cs typeface="Times New Roman"/>
              </a:rPr>
              <a:t>:</a:t>
            </a:r>
          </a:p>
          <a:p>
            <a:pPr marL="666786" marR="498688" lvl="1" indent="-252146">
              <a:lnSpc>
                <a:spcPct val="90000"/>
              </a:lnSpc>
              <a:spcBef>
                <a:spcPts val="896"/>
              </a:spcBef>
              <a:buFont typeface="Times New Roman"/>
              <a:buChar char="–"/>
              <a:tabLst>
                <a:tab pos="666786" algn="l"/>
              </a:tabLst>
            </a:pPr>
            <a:r>
              <a:rPr sz="2471" spc="-4" dirty="0">
                <a:latin typeface="Times New Roman"/>
                <a:cs typeface="Times New Roman"/>
              </a:rPr>
              <a:t>Th</a:t>
            </a:r>
            <a:r>
              <a:rPr sz="2471" dirty="0">
                <a:latin typeface="Times New Roman"/>
                <a:cs typeface="Times New Roman"/>
              </a:rPr>
              <a:t>e</a:t>
            </a:r>
            <a:r>
              <a:rPr sz="2471" spc="-9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cos</a:t>
            </a:r>
            <a:r>
              <a:rPr sz="2471" dirty="0">
                <a:latin typeface="Times New Roman"/>
                <a:cs typeface="Times New Roman"/>
              </a:rPr>
              <a:t>t</a:t>
            </a:r>
            <a:r>
              <a:rPr sz="2471" spc="-9" dirty="0">
                <a:latin typeface="Times New Roman"/>
                <a:cs typeface="Times New Roman"/>
              </a:rPr>
              <a:t> </a:t>
            </a:r>
            <a:r>
              <a:rPr sz="2471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515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2515" spc="29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o</a:t>
            </a:r>
            <a:r>
              <a:rPr sz="2471" dirty="0">
                <a:latin typeface="Times New Roman"/>
                <a:cs typeface="Times New Roman"/>
              </a:rPr>
              <a:t>f</a:t>
            </a:r>
            <a:r>
              <a:rPr sz="2471" spc="-4" dirty="0">
                <a:latin typeface="Times New Roman"/>
                <a:cs typeface="Times New Roman"/>
              </a:rPr>
              <a:t> th</a:t>
            </a:r>
            <a:r>
              <a:rPr sz="2471" dirty="0">
                <a:latin typeface="Times New Roman"/>
                <a:cs typeface="Times New Roman"/>
              </a:rPr>
              <a:t>e</a:t>
            </a:r>
            <a:r>
              <a:rPr sz="2471" spc="-9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solutio</a:t>
            </a:r>
            <a:r>
              <a:rPr sz="2471" dirty="0">
                <a:latin typeface="Times New Roman"/>
                <a:cs typeface="Times New Roman"/>
              </a:rPr>
              <a:t>n </a:t>
            </a:r>
            <a:r>
              <a:rPr sz="2471" spc="-4" dirty="0">
                <a:latin typeface="Times New Roman"/>
                <a:cs typeface="Times New Roman"/>
              </a:rPr>
              <a:t>produce</a:t>
            </a:r>
            <a:r>
              <a:rPr sz="2471" dirty="0">
                <a:latin typeface="Times New Roman"/>
                <a:cs typeface="Times New Roman"/>
              </a:rPr>
              <a:t>d</a:t>
            </a:r>
            <a:r>
              <a:rPr sz="2471" spc="-4" dirty="0">
                <a:latin typeface="Times New Roman"/>
                <a:cs typeface="Times New Roman"/>
              </a:rPr>
              <a:t> b</a:t>
            </a:r>
            <a:r>
              <a:rPr sz="2471" dirty="0">
                <a:latin typeface="Times New Roman"/>
                <a:cs typeface="Times New Roman"/>
              </a:rPr>
              <a:t>y</a:t>
            </a:r>
            <a:r>
              <a:rPr sz="2471" spc="-4" dirty="0">
                <a:latin typeface="Times New Roman"/>
                <a:cs typeface="Times New Roman"/>
              </a:rPr>
              <a:t> the algorithm</a:t>
            </a:r>
            <a:r>
              <a:rPr sz="2471" dirty="0">
                <a:latin typeface="Times New Roman"/>
                <a:cs typeface="Times New Roman"/>
              </a:rPr>
              <a:t>,</a:t>
            </a:r>
            <a:r>
              <a:rPr sz="2471" spc="-9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and</a:t>
            </a:r>
            <a:endParaRPr sz="2471" dirty="0">
              <a:latin typeface="Times New Roman"/>
              <a:cs typeface="Times New Roman"/>
            </a:endParaRPr>
          </a:p>
          <a:p>
            <a:pPr marL="628650" marR="1312279" lvl="1" indent="-225425">
              <a:lnSpc>
                <a:spcPts val="3290"/>
              </a:lnSpc>
              <a:spcBef>
                <a:spcPts val="137"/>
              </a:spcBef>
              <a:buFont typeface="Times New Roman"/>
              <a:buChar char="–"/>
              <a:tabLst>
                <a:tab pos="666786" algn="l"/>
              </a:tabLst>
            </a:pPr>
            <a:r>
              <a:rPr sz="2471" spc="-4" dirty="0">
                <a:latin typeface="Times New Roman"/>
                <a:cs typeface="Times New Roman"/>
              </a:rPr>
              <a:t>Th</a:t>
            </a:r>
            <a:r>
              <a:rPr sz="2471" dirty="0">
                <a:latin typeface="Times New Roman"/>
                <a:cs typeface="Times New Roman"/>
              </a:rPr>
              <a:t>e</a:t>
            </a:r>
            <a:r>
              <a:rPr sz="2471" spc="-9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cos</a:t>
            </a:r>
            <a:r>
              <a:rPr sz="2471" dirty="0">
                <a:latin typeface="Times New Roman"/>
                <a:cs typeface="Times New Roman"/>
              </a:rPr>
              <a:t>t</a:t>
            </a:r>
            <a:r>
              <a:rPr sz="2471" spc="-4" dirty="0">
                <a:latin typeface="Times New Roman"/>
                <a:cs typeface="Times New Roman"/>
              </a:rPr>
              <a:t> </a:t>
            </a:r>
            <a:r>
              <a:rPr sz="2471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515" i="1" spc="-6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OP</a:t>
            </a:r>
            <a:r>
              <a:rPr sz="2515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515" spc="304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o</a:t>
            </a:r>
            <a:r>
              <a:rPr sz="2471" dirty="0">
                <a:latin typeface="Times New Roman"/>
                <a:cs typeface="Times New Roman"/>
              </a:rPr>
              <a:t>f</a:t>
            </a:r>
            <a:r>
              <a:rPr sz="2471" spc="-9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th</a:t>
            </a:r>
            <a:r>
              <a:rPr sz="2471" dirty="0">
                <a:latin typeface="Times New Roman"/>
                <a:cs typeface="Times New Roman"/>
              </a:rPr>
              <a:t>e</a:t>
            </a:r>
            <a:r>
              <a:rPr sz="2471" spc="-9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optima</a:t>
            </a:r>
            <a:r>
              <a:rPr sz="2471" dirty="0">
                <a:latin typeface="Times New Roman"/>
                <a:cs typeface="Times New Roman"/>
              </a:rPr>
              <a:t>l</a:t>
            </a:r>
            <a:r>
              <a:rPr sz="2471" spc="-4" dirty="0">
                <a:latin typeface="Times New Roman"/>
                <a:cs typeface="Times New Roman"/>
              </a:rPr>
              <a:t> solution</a:t>
            </a:r>
            <a:r>
              <a:rPr lang="en-US" sz="2471" spc="-4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ar</a:t>
            </a:r>
            <a:r>
              <a:rPr lang="en-US" sz="2471" dirty="0">
                <a:latin typeface="Times New Roman"/>
                <a:cs typeface="Times New Roman"/>
              </a:rPr>
              <a:t>e </a:t>
            </a:r>
            <a:r>
              <a:rPr sz="2471" spc="-4" dirty="0">
                <a:latin typeface="Times New Roman"/>
                <a:cs typeface="Times New Roman"/>
              </a:rPr>
              <a:t>suc</a:t>
            </a:r>
            <a:r>
              <a:rPr sz="2471" dirty="0">
                <a:latin typeface="Times New Roman"/>
                <a:cs typeface="Times New Roman"/>
              </a:rPr>
              <a:t>h</a:t>
            </a:r>
            <a:r>
              <a:rPr sz="2471" spc="-4" dirty="0">
                <a:latin typeface="Times New Roman"/>
                <a:cs typeface="Times New Roman"/>
              </a:rPr>
              <a:t> tha</a:t>
            </a:r>
            <a:r>
              <a:rPr sz="2471" dirty="0">
                <a:latin typeface="Times New Roman"/>
                <a:cs typeface="Times New Roman"/>
              </a:rPr>
              <a:t>t </a:t>
            </a:r>
            <a:r>
              <a:rPr sz="2471" i="1" spc="-9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515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2515" spc="29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spc="-18" dirty="0">
                <a:solidFill>
                  <a:srgbClr val="008A87"/>
                </a:solidFill>
                <a:latin typeface="Times New Roman"/>
                <a:cs typeface="Times New Roman"/>
              </a:rPr>
              <a:t>≤</a:t>
            </a:r>
            <a:r>
              <a:rPr sz="247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71" i="1" spc="-18" dirty="0">
                <a:solidFill>
                  <a:srgbClr val="008A87"/>
                </a:solidFill>
                <a:latin typeface="Symbol"/>
                <a:cs typeface="Symbol"/>
              </a:rPr>
              <a:t></a:t>
            </a:r>
            <a:r>
              <a:rPr lang="en-US" sz="2471" i="1" dirty="0">
                <a:solidFill>
                  <a:srgbClr val="008A87"/>
                </a:solidFill>
                <a:latin typeface="Times New Roman"/>
                <a:cs typeface="Times New Roman"/>
                <a:sym typeface="Symbol" panose="05050102010706020507" pitchFamily="18" charset="2"/>
              </a:rPr>
              <a:t></a:t>
            </a:r>
            <a:r>
              <a:rPr sz="2471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515" i="1" spc="-6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OPT</a:t>
            </a:r>
            <a:endParaRPr sz="2515" i="1" baseline="-20467" dirty="0">
              <a:latin typeface="Times New Roman"/>
              <a:cs typeface="Times New Roman"/>
            </a:endParaRPr>
          </a:p>
          <a:p>
            <a:pPr marL="313781" indent="-302575">
              <a:spcBef>
                <a:spcPts val="106"/>
              </a:spcBef>
              <a:buClr>
                <a:srgbClr val="CC0000"/>
              </a:buClr>
              <a:buFont typeface="Times New Roman"/>
              <a:buChar char="•"/>
              <a:tabLst>
                <a:tab pos="313781" algn="l"/>
              </a:tabLst>
            </a:pPr>
            <a:r>
              <a:rPr sz="2471" spc="-4" dirty="0">
                <a:latin typeface="Times New Roman"/>
                <a:cs typeface="Times New Roman"/>
              </a:rPr>
              <a:t>W</a:t>
            </a:r>
            <a:r>
              <a:rPr sz="2471" dirty="0">
                <a:latin typeface="Times New Roman"/>
                <a:cs typeface="Times New Roman"/>
              </a:rPr>
              <a:t>e</a:t>
            </a:r>
            <a:r>
              <a:rPr sz="2471" spc="-9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wil</a:t>
            </a:r>
            <a:r>
              <a:rPr sz="2471" dirty="0">
                <a:latin typeface="Times New Roman"/>
                <a:cs typeface="Times New Roman"/>
              </a:rPr>
              <a:t>l</a:t>
            </a:r>
            <a:r>
              <a:rPr sz="2471" spc="-4" dirty="0">
                <a:latin typeface="Times New Roman"/>
                <a:cs typeface="Times New Roman"/>
              </a:rPr>
              <a:t> see:</a:t>
            </a:r>
            <a:endParaRPr sz="2471" dirty="0">
              <a:latin typeface="Times New Roman"/>
              <a:cs typeface="Times New Roman"/>
            </a:endParaRPr>
          </a:p>
          <a:p>
            <a:pPr marL="666786" lvl="1" indent="-252146">
              <a:spcBef>
                <a:spcPts val="300"/>
              </a:spcBef>
              <a:buFont typeface="Times New Roman"/>
              <a:buChar char="–"/>
              <a:tabLst>
                <a:tab pos="666786" algn="l"/>
              </a:tabLst>
            </a:pPr>
            <a:r>
              <a:rPr sz="2471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471" spc="-4" dirty="0">
                <a:latin typeface="Times New Roman"/>
                <a:cs typeface="Times New Roman"/>
              </a:rPr>
              <a:t>-approximatio</a:t>
            </a:r>
            <a:r>
              <a:rPr sz="2471" dirty="0">
                <a:latin typeface="Times New Roman"/>
                <a:cs typeface="Times New Roman"/>
              </a:rPr>
              <a:t>n </a:t>
            </a:r>
            <a:r>
              <a:rPr sz="2471" spc="-4" dirty="0">
                <a:latin typeface="Times New Roman"/>
                <a:cs typeface="Times New Roman"/>
              </a:rPr>
              <a:t>algorith</a:t>
            </a:r>
            <a:r>
              <a:rPr sz="2471" dirty="0">
                <a:latin typeface="Times New Roman"/>
                <a:cs typeface="Times New Roman"/>
              </a:rPr>
              <a:t>m</a:t>
            </a:r>
            <a:r>
              <a:rPr sz="2471" spc="-4" dirty="0">
                <a:latin typeface="Times New Roman"/>
                <a:cs typeface="Times New Roman"/>
              </a:rPr>
              <a:t> fo</a:t>
            </a:r>
            <a:r>
              <a:rPr sz="2471" dirty="0">
                <a:latin typeface="Times New Roman"/>
                <a:cs typeface="Times New Roman"/>
              </a:rPr>
              <a:t>r </a:t>
            </a:r>
            <a:r>
              <a:rPr sz="2471" spc="-4" dirty="0">
                <a:latin typeface="Times New Roman"/>
                <a:cs typeface="Times New Roman"/>
              </a:rPr>
              <a:t>TS</a:t>
            </a:r>
            <a:r>
              <a:rPr sz="2471" dirty="0">
                <a:latin typeface="Times New Roman"/>
                <a:cs typeface="Times New Roman"/>
              </a:rPr>
              <a:t>P</a:t>
            </a:r>
            <a:r>
              <a:rPr sz="2471" spc="-9" dirty="0">
                <a:latin typeface="Times New Roman"/>
                <a:cs typeface="Times New Roman"/>
              </a:rPr>
              <a:t> </a:t>
            </a:r>
            <a:r>
              <a:rPr sz="2471" spc="-4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71" dirty="0">
                <a:solidFill>
                  <a:srgbClr val="CC0000"/>
                </a:solidFill>
                <a:latin typeface="Times New Roman"/>
                <a:cs typeface="Times New Roman"/>
              </a:rPr>
              <a:t>n</a:t>
            </a:r>
            <a:r>
              <a:rPr sz="2471" spc="-4" dirty="0">
                <a:solidFill>
                  <a:srgbClr val="CC0000"/>
                </a:solidFill>
                <a:latin typeface="Times New Roman"/>
                <a:cs typeface="Times New Roman"/>
              </a:rPr>
              <a:t> th</a:t>
            </a:r>
            <a:r>
              <a:rPr sz="2471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71" spc="-4" dirty="0">
                <a:solidFill>
                  <a:srgbClr val="CC0000"/>
                </a:solidFill>
                <a:latin typeface="Times New Roman"/>
                <a:cs typeface="Times New Roman"/>
              </a:rPr>
              <a:t> plane</a:t>
            </a:r>
            <a:endParaRPr sz="2471" dirty="0">
              <a:latin typeface="Times New Roman"/>
              <a:cs typeface="Times New Roman"/>
            </a:endParaRPr>
          </a:p>
          <a:p>
            <a:pPr marL="666786" lvl="1" indent="-252146">
              <a:spcBef>
                <a:spcPts val="296"/>
              </a:spcBef>
              <a:buFont typeface="Times New Roman"/>
              <a:buChar char="–"/>
              <a:tabLst>
                <a:tab pos="666786" algn="l"/>
              </a:tabLst>
            </a:pPr>
            <a:r>
              <a:rPr lang="en-US" sz="2471" i="1" dirty="0">
                <a:solidFill>
                  <a:srgbClr val="008A87"/>
                </a:solidFill>
                <a:latin typeface="Times New Roman"/>
                <a:cs typeface="Times New Roman"/>
              </a:rPr>
              <a:t>log</a:t>
            </a:r>
            <a:r>
              <a:rPr sz="2471" spc="-4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71" i="1" spc="-9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471" dirty="0">
                <a:solidFill>
                  <a:srgbClr val="008A87"/>
                </a:solidFill>
                <a:latin typeface="Times New Roman"/>
                <a:cs typeface="Times New Roman"/>
              </a:rPr>
              <a:t>)-</a:t>
            </a:r>
            <a:r>
              <a:rPr sz="2471" spc="-4" dirty="0">
                <a:latin typeface="Times New Roman"/>
                <a:cs typeface="Times New Roman"/>
              </a:rPr>
              <a:t>approximatio</a:t>
            </a:r>
            <a:r>
              <a:rPr sz="2471" dirty="0">
                <a:latin typeface="Times New Roman"/>
                <a:cs typeface="Times New Roman"/>
              </a:rPr>
              <a:t>n</a:t>
            </a:r>
            <a:r>
              <a:rPr sz="2471" spc="-9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algorith</a:t>
            </a:r>
            <a:r>
              <a:rPr sz="2471" dirty="0">
                <a:latin typeface="Times New Roman"/>
                <a:cs typeface="Times New Roman"/>
              </a:rPr>
              <a:t>m</a:t>
            </a:r>
            <a:r>
              <a:rPr sz="2471" spc="-9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fo</a:t>
            </a:r>
            <a:r>
              <a:rPr sz="2471" dirty="0">
                <a:latin typeface="Times New Roman"/>
                <a:cs typeface="Times New Roman"/>
              </a:rPr>
              <a:t>r</a:t>
            </a:r>
            <a:r>
              <a:rPr sz="2471" spc="-4" dirty="0">
                <a:latin typeface="Times New Roman"/>
                <a:cs typeface="Times New Roman"/>
              </a:rPr>
              <a:t> Se</a:t>
            </a:r>
            <a:r>
              <a:rPr sz="2471" dirty="0">
                <a:latin typeface="Times New Roman"/>
                <a:cs typeface="Times New Roman"/>
              </a:rPr>
              <a:t>t </a:t>
            </a:r>
            <a:r>
              <a:rPr sz="2471" spc="-4" dirty="0">
                <a:latin typeface="Times New Roman"/>
                <a:cs typeface="Times New Roman"/>
              </a:rPr>
              <a:t>Cover</a:t>
            </a:r>
            <a:endParaRPr sz="247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56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 on Approximation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17B8-158F-4919-8F58-AC4FC0900BFD}" type="datetime1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Piotr Indyk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213142" y="2204598"/>
                <a:ext cx="6780483" cy="341266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13781" marR="680233" indent="-302575">
                  <a:buClr>
                    <a:srgbClr val="CC0000"/>
                  </a:buClr>
                  <a:buFont typeface="Times New Roman"/>
                  <a:buChar char="•"/>
                  <a:tabLst>
                    <a:tab pos="314342" algn="l"/>
                  </a:tabLst>
                </a:pPr>
                <a:r>
                  <a:rPr lang="en-US" sz="2824" spc="-13" dirty="0">
                    <a:latin typeface="Times New Roman"/>
                    <a:cs typeface="Times New Roman"/>
                  </a:rPr>
                  <a:t>“ </a:t>
                </a:r>
                <a:r>
                  <a:rPr lang="en-US" sz="2824" i="1" spc="-22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C</a:t>
                </a:r>
                <a:r>
                  <a:rPr lang="en-US" sz="2780" i="1" spc="-33" baseline="-21164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780" spc="-33" baseline="-21164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780" spc="-337" baseline="-21164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24" spc="-18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≤</a:t>
                </a:r>
                <a:r>
                  <a:rPr lang="en-US" sz="2824" spc="4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24" i="1" spc="-18" dirty="0">
                    <a:solidFill>
                      <a:srgbClr val="008A87"/>
                    </a:solidFill>
                    <a:latin typeface="Symbol"/>
                    <a:cs typeface="Symbol"/>
                  </a:rPr>
                  <a:t></a:t>
                </a:r>
                <a:r>
                  <a:rPr lang="en-US" sz="2824" i="1" spc="-18" dirty="0">
                    <a:solidFill>
                      <a:srgbClr val="008A87"/>
                    </a:solidFill>
                    <a:latin typeface="Symbol"/>
                    <a:cs typeface="Symbol"/>
                    <a:sym typeface="Symbol" panose="05050102010706020507" pitchFamily="18" charset="2"/>
                  </a:rPr>
                  <a:t></a:t>
                </a:r>
                <a:r>
                  <a:rPr lang="en-US" sz="2824" i="1" spc="13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24" i="1" spc="-22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C</a:t>
                </a:r>
                <a:r>
                  <a:rPr lang="en-US" sz="2780" i="1" spc="-6" baseline="-21164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OP</a:t>
                </a:r>
                <a:r>
                  <a:rPr lang="en-US" sz="2780" i="1" baseline="-21164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T</a:t>
                </a:r>
                <a:r>
                  <a:rPr lang="en-US" sz="2780" i="1" spc="6" baseline="-21164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24" spc="-13" dirty="0">
                    <a:latin typeface="Times New Roman"/>
                    <a:cs typeface="Times New Roman"/>
                  </a:rPr>
                  <a:t>“</a:t>
                </a:r>
                <a:r>
                  <a:rPr lang="en-US" sz="2824" dirty="0">
                    <a:latin typeface="Times New Roman"/>
                    <a:cs typeface="Times New Roman"/>
                  </a:rPr>
                  <a:t> </a:t>
                </a:r>
                <a:r>
                  <a:rPr lang="en-US" sz="2824" spc="-18" dirty="0">
                    <a:latin typeface="Times New Roman"/>
                    <a:cs typeface="Times New Roman"/>
                  </a:rPr>
                  <a:t>makes</a:t>
                </a:r>
                <a:r>
                  <a:rPr lang="en-US" sz="2824" spc="-4" dirty="0">
                    <a:latin typeface="Times New Roman"/>
                    <a:cs typeface="Times New Roman"/>
                  </a:rPr>
                  <a:t> </a:t>
                </a:r>
                <a:r>
                  <a:rPr lang="en-US" sz="2824" spc="-13" dirty="0">
                    <a:latin typeface="Times New Roman"/>
                    <a:cs typeface="Times New Roman"/>
                  </a:rPr>
                  <a:t>sense</a:t>
                </a:r>
                <a:r>
                  <a:rPr lang="en-US" sz="2824" spc="4" dirty="0">
                    <a:latin typeface="Times New Roman"/>
                    <a:cs typeface="Times New Roman"/>
                  </a:rPr>
                  <a:t> </a:t>
                </a:r>
                <a:r>
                  <a:rPr lang="en-US" sz="2824" spc="-13" dirty="0">
                    <a:latin typeface="Times New Roman"/>
                    <a:cs typeface="Times New Roman"/>
                  </a:rPr>
                  <a:t>only</a:t>
                </a:r>
                <a:r>
                  <a:rPr lang="en-US" sz="2824" dirty="0">
                    <a:latin typeface="Times New Roman"/>
                    <a:cs typeface="Times New Roman"/>
                  </a:rPr>
                  <a:t> </a:t>
                </a:r>
                <a:r>
                  <a:rPr lang="en-US" sz="2824" spc="-13" dirty="0">
                    <a:latin typeface="Times New Roman"/>
                    <a:cs typeface="Times New Roman"/>
                  </a:rPr>
                  <a:t>for minimization</a:t>
                </a:r>
                <a:r>
                  <a:rPr lang="en-US" sz="2824" spc="-9" dirty="0">
                    <a:latin typeface="Times New Roman"/>
                    <a:cs typeface="Times New Roman"/>
                  </a:rPr>
                  <a:t> </a:t>
                </a:r>
                <a:r>
                  <a:rPr lang="en-US" sz="2824" spc="-13" dirty="0">
                    <a:latin typeface="Times New Roman"/>
                    <a:cs typeface="Times New Roman"/>
                  </a:rPr>
                  <a:t>problems</a:t>
                </a:r>
                <a:endParaRPr lang="en-US" sz="2824" dirty="0">
                  <a:latin typeface="Times New Roman"/>
                  <a:cs typeface="Times New Roman"/>
                </a:endParaRPr>
              </a:p>
              <a:p>
                <a:pPr marL="313781" marR="366452" indent="-302575">
                  <a:spcBef>
                    <a:spcPts val="979"/>
                  </a:spcBef>
                  <a:buClr>
                    <a:srgbClr val="CC0000"/>
                  </a:buClr>
                  <a:buFont typeface="Times New Roman"/>
                  <a:buChar char="•"/>
                  <a:tabLst>
                    <a:tab pos="313781" algn="l"/>
                    <a:tab pos="1061254" algn="l"/>
                    <a:tab pos="2003719" algn="l"/>
                  </a:tabLst>
                </a:pPr>
                <a:r>
                  <a:rPr lang="en-US" sz="2824" spc="-13" dirty="0">
                    <a:latin typeface="Times New Roman"/>
                    <a:cs typeface="Times New Roman"/>
                  </a:rPr>
                  <a:t>For maximization</a:t>
                </a:r>
                <a:r>
                  <a:rPr lang="en-US" sz="2824" spc="-9" dirty="0">
                    <a:latin typeface="Times New Roman"/>
                    <a:cs typeface="Times New Roman"/>
                  </a:rPr>
                  <a:t> </a:t>
                </a:r>
                <a:r>
                  <a:rPr lang="en-US" sz="2824" spc="-13" dirty="0">
                    <a:latin typeface="Times New Roman"/>
                    <a:cs typeface="Times New Roman"/>
                  </a:rPr>
                  <a:t>problems,</a:t>
                </a:r>
                <a:r>
                  <a:rPr lang="en-US" sz="2824" dirty="0">
                    <a:latin typeface="Times New Roman"/>
                    <a:cs typeface="Times New Roman"/>
                  </a:rPr>
                  <a:t> </a:t>
                </a:r>
                <a:r>
                  <a:rPr lang="en-US" sz="2824" spc="-13" dirty="0">
                    <a:latin typeface="Times New Roman"/>
                    <a:cs typeface="Times New Roman"/>
                  </a:rPr>
                  <a:t>replace</a:t>
                </a:r>
                <a:r>
                  <a:rPr lang="en-US" sz="2824" dirty="0">
                    <a:latin typeface="Times New Roman"/>
                    <a:cs typeface="Times New Roman"/>
                  </a:rPr>
                  <a:t> </a:t>
                </a:r>
                <a:r>
                  <a:rPr lang="en-US" sz="2824" spc="-18" dirty="0">
                    <a:latin typeface="Times New Roman"/>
                    <a:cs typeface="Times New Roman"/>
                  </a:rPr>
                  <a:t>by</a:t>
                </a:r>
                <a:r>
                  <a:rPr lang="en-US" sz="2824" spc="-13" dirty="0">
                    <a:latin typeface="Times New Roman"/>
                    <a:cs typeface="Times New Roman"/>
                  </a:rPr>
                  <a:t> “</a:t>
                </a:r>
                <a:r>
                  <a:rPr lang="en-US" sz="2824" i="1" spc="-22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C</a:t>
                </a:r>
                <a:r>
                  <a:rPr lang="en-US" sz="2780" i="1" baseline="-21164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780" baseline="-21164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en-US" sz="2824" spc="-18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≥</a:t>
                </a:r>
                <a:r>
                  <a:rPr lang="en-US" sz="2824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824" i="1" smtClean="0">
                            <a:solidFill>
                              <a:srgbClr val="008A87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ar-AE" sz="2824" b="0" i="1" smtClean="0">
                            <a:solidFill>
                              <a:srgbClr val="008A87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24" i="1" spc="-18" dirty="0">
                            <a:solidFill>
                              <a:srgbClr val="008A87"/>
                            </a:solidFill>
                            <a:latin typeface="Symbol"/>
                            <a:cs typeface="Symbol"/>
                          </a:rPr>
                          <m:t></m:t>
                        </m:r>
                      </m:den>
                    </m:f>
                    <m:r>
                      <a:rPr lang="en-US" sz="2824" b="0" i="1" smtClean="0">
                        <a:solidFill>
                          <a:srgbClr val="008A87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sz="2824" b="0" i="1" smtClean="0">
                        <a:solidFill>
                          <a:srgbClr val="008A87"/>
                        </a:solidFill>
                        <a:latin typeface="Cambria Math" panose="02040503050406030204" pitchFamily="18" charset="0"/>
                        <a:cs typeface="Times New Roman"/>
                        <a:sym typeface="Symbol" panose="05050102010706020507" pitchFamily="18" charset="2"/>
                      </a:rPr>
                      <m:t></m:t>
                    </m:r>
                  </m:oMath>
                </a14:m>
                <a:r>
                  <a:rPr lang="en-US" sz="2824" i="1" spc="-18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C</a:t>
                </a:r>
                <a:r>
                  <a:rPr lang="en-US" sz="2780" i="1" spc="-6" baseline="-21164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OP</a:t>
                </a:r>
                <a:r>
                  <a:rPr lang="en-US" sz="2780" i="1" baseline="-21164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T</a:t>
                </a:r>
                <a:r>
                  <a:rPr lang="en-US" sz="2780" spc="6" baseline="-21164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24" spc="-13" dirty="0">
                    <a:latin typeface="Times New Roman"/>
                    <a:cs typeface="Times New Roman"/>
                  </a:rPr>
                  <a:t>“</a:t>
                </a:r>
                <a:endParaRPr lang="en-US" sz="2824" dirty="0">
                  <a:latin typeface="Times New Roman"/>
                  <a:cs typeface="Times New Roman"/>
                </a:endParaRPr>
              </a:p>
              <a:p>
                <a:pPr marL="313781" marR="4483" indent="-302575">
                  <a:lnSpc>
                    <a:spcPct val="89000"/>
                  </a:lnSpc>
                  <a:spcBef>
                    <a:spcPts val="988"/>
                  </a:spcBef>
                  <a:buClr>
                    <a:srgbClr val="CC0000"/>
                  </a:buClr>
                  <a:buFont typeface="Times New Roman"/>
                  <a:buChar char="•"/>
                  <a:tabLst>
                    <a:tab pos="314342" algn="l"/>
                    <a:tab pos="3929552" algn="l"/>
                  </a:tabLst>
                </a:pPr>
                <a:r>
                  <a:rPr lang="en-US" sz="2824" spc="-13" dirty="0">
                    <a:latin typeface="Times New Roman"/>
                    <a:cs typeface="Times New Roman"/>
                  </a:rPr>
                  <a:t>Additive</a:t>
                </a:r>
                <a:r>
                  <a:rPr lang="en-US" sz="2824" spc="4" dirty="0">
                    <a:latin typeface="Times New Roman"/>
                    <a:cs typeface="Times New Roman"/>
                  </a:rPr>
                  <a:t> </a:t>
                </a:r>
                <a:r>
                  <a:rPr lang="en-US" sz="2824" spc="-13" dirty="0">
                    <a:latin typeface="Times New Roman"/>
                    <a:cs typeface="Times New Roman"/>
                  </a:rPr>
                  <a:t>approximation</a:t>
                </a:r>
                <a:r>
                  <a:rPr lang="en-US" sz="2824" dirty="0">
                    <a:latin typeface="Times New Roman"/>
                    <a:cs typeface="Times New Roman"/>
                  </a:rPr>
                  <a:t>	</a:t>
                </a:r>
                <a:r>
                  <a:rPr lang="en-US" sz="2824" spc="-18" dirty="0">
                    <a:latin typeface="Times New Roman"/>
                    <a:cs typeface="Times New Roman"/>
                  </a:rPr>
                  <a:t>“</a:t>
                </a:r>
                <a:r>
                  <a:rPr lang="en-US" sz="2824" i="1" spc="-22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C</a:t>
                </a:r>
                <a:r>
                  <a:rPr lang="en-US" sz="2780" i="1" baseline="-21164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780" spc="-6" baseline="-21164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24" spc="-18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≤</a:t>
                </a:r>
                <a:r>
                  <a:rPr lang="en-US" sz="2824" spc="4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 (</a:t>
                </a:r>
                <a:r>
                  <a:rPr lang="en-US" sz="2824" i="1" spc="-18" dirty="0">
                    <a:solidFill>
                      <a:srgbClr val="008A87"/>
                    </a:solidFill>
                    <a:latin typeface="Symbol"/>
                    <a:cs typeface="Symbol"/>
                  </a:rPr>
                  <a:t></a:t>
                </a:r>
                <a:r>
                  <a:rPr lang="en-US" sz="2824" spc="4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24" spc="-18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lang="en-US" sz="2824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24" i="1" spc="-22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C</a:t>
                </a:r>
                <a:r>
                  <a:rPr lang="en-US" sz="2780" i="1" spc="-6" baseline="-21164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OP</a:t>
                </a:r>
                <a:r>
                  <a:rPr lang="en-US" sz="2780" i="1" baseline="-21164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T</a:t>
                </a:r>
                <a:r>
                  <a:rPr lang="en-US" sz="2780" spc="6" baseline="-21164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780" spc="6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US" sz="2824" spc="-13" dirty="0">
                    <a:latin typeface="Times New Roman"/>
                    <a:cs typeface="Times New Roman"/>
                  </a:rPr>
                  <a:t>“ also</a:t>
                </a:r>
                <a:r>
                  <a:rPr lang="en-US" sz="2824" spc="-4" dirty="0">
                    <a:latin typeface="Times New Roman"/>
                    <a:cs typeface="Times New Roman"/>
                  </a:rPr>
                  <a:t> </a:t>
                </a:r>
                <a:r>
                  <a:rPr lang="en-US" sz="2824" spc="-18" dirty="0">
                    <a:latin typeface="Times New Roman"/>
                    <a:cs typeface="Times New Roman"/>
                  </a:rPr>
                  <a:t>makes</a:t>
                </a:r>
                <a:r>
                  <a:rPr lang="en-US" sz="2824" spc="-4" dirty="0">
                    <a:latin typeface="Times New Roman"/>
                    <a:cs typeface="Times New Roman"/>
                  </a:rPr>
                  <a:t> </a:t>
                </a:r>
                <a:r>
                  <a:rPr lang="en-US" sz="2824" spc="-13" dirty="0">
                    <a:latin typeface="Times New Roman"/>
                    <a:cs typeface="Times New Roman"/>
                  </a:rPr>
                  <a:t>sense,</a:t>
                </a:r>
                <a:r>
                  <a:rPr lang="en-US" sz="2824" spc="4" dirty="0">
                    <a:latin typeface="Times New Roman"/>
                    <a:cs typeface="Times New Roman"/>
                  </a:rPr>
                  <a:t> </a:t>
                </a:r>
                <a:r>
                  <a:rPr lang="en-US" sz="2824" spc="-13" dirty="0">
                    <a:latin typeface="Times New Roman"/>
                    <a:cs typeface="Times New Roman"/>
                  </a:rPr>
                  <a:t>although</a:t>
                </a:r>
                <a:r>
                  <a:rPr lang="en-US" sz="2824" spc="-4" dirty="0">
                    <a:latin typeface="Times New Roman"/>
                    <a:cs typeface="Times New Roman"/>
                  </a:rPr>
                  <a:t> </a:t>
                </a:r>
                <a:r>
                  <a:rPr lang="en-US" sz="2824" spc="-13" dirty="0">
                    <a:latin typeface="Times New Roman"/>
                    <a:cs typeface="Times New Roman"/>
                  </a:rPr>
                  <a:t>difficult</a:t>
                </a:r>
                <a:r>
                  <a:rPr lang="en-US" sz="2824" dirty="0">
                    <a:latin typeface="Times New Roman"/>
                    <a:cs typeface="Times New Roman"/>
                  </a:rPr>
                  <a:t> </a:t>
                </a:r>
                <a:r>
                  <a:rPr lang="en-US" sz="2824" spc="-13" dirty="0">
                    <a:latin typeface="Times New Roman"/>
                    <a:cs typeface="Times New Roman"/>
                  </a:rPr>
                  <a:t>to achieve</a:t>
                </a:r>
                <a:endParaRPr sz="2824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42" y="2204598"/>
                <a:ext cx="6780483" cy="3412666"/>
              </a:xfrm>
              <a:prstGeom prst="rect">
                <a:avLst/>
              </a:prstGeom>
              <a:blipFill>
                <a:blip r:embed="rId3"/>
                <a:stretch>
                  <a:fillRect l="-2788" t="-3578" r="-719" b="-5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097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3_itu_presentation_template">
  <a:themeElements>
    <a:clrScheme name="ITU Presentation">
      <a:dk1>
        <a:srgbClr val="212121"/>
      </a:dk1>
      <a:lt1>
        <a:sysClr val="window" lastClr="FFFFFF"/>
      </a:lt1>
      <a:dk2>
        <a:srgbClr val="00481E"/>
      </a:dk2>
      <a:lt2>
        <a:srgbClr val="E4EFDB"/>
      </a:lt2>
      <a:accent1>
        <a:srgbClr val="808080"/>
      </a:accent1>
      <a:accent2>
        <a:srgbClr val="5B9266"/>
      </a:accent2>
      <a:accent3>
        <a:srgbClr val="59A131"/>
      </a:accent3>
      <a:accent4>
        <a:srgbClr val="A5D028"/>
      </a:accent4>
      <a:accent5>
        <a:srgbClr val="F5C040"/>
      </a:accent5>
      <a:accent6>
        <a:srgbClr val="808080"/>
      </a:accent6>
      <a:hlink>
        <a:srgbClr val="FF7819"/>
      </a:hlink>
      <a:folHlink>
        <a:srgbClr val="DD4216"/>
      </a:folHlink>
    </a:clrScheme>
    <a:fontScheme name="3_itu_presentation_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11397">
          <a:defRPr sz="2200" dirty="0" smtClean="0">
            <a:solidFill>
              <a:srgbClr val="CCCCFF"/>
            </a:solidFill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itu_presentation_template.potx</Template>
  <TotalTime>51277</TotalTime>
  <Words>742</Words>
  <Application>Microsoft Office PowerPoint</Application>
  <PresentationFormat>On-screen Show (4:3)</PresentationFormat>
  <Paragraphs>141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Calibri</vt:lpstr>
      <vt:lpstr>Cambria Math</vt:lpstr>
      <vt:lpstr>Symbol</vt:lpstr>
      <vt:lpstr>Times New Roman</vt:lpstr>
      <vt:lpstr>Wingdings</vt:lpstr>
      <vt:lpstr>3_itu_presentation_template</vt:lpstr>
      <vt:lpstr>CSC 680 Advanced Computer Algorithms</vt:lpstr>
      <vt:lpstr>Agenda</vt:lpstr>
      <vt:lpstr>Dealing with Hard Problems</vt:lpstr>
      <vt:lpstr>Dealing with Hard Problems</vt:lpstr>
      <vt:lpstr>Traveling Salesman Problem</vt:lpstr>
      <vt:lpstr>Set Covering</vt:lpstr>
      <vt:lpstr>Dealing with Hard Problems</vt:lpstr>
      <vt:lpstr>Approximation Algorithms</vt:lpstr>
      <vt:lpstr>Comments on Approximation</vt:lpstr>
      <vt:lpstr>2-approximation for TSP</vt:lpstr>
      <vt:lpstr>2-approximation: Proof</vt:lpstr>
      <vt:lpstr>Approximation for Set Cover</vt:lpstr>
      <vt:lpstr>Greedy Algorithm: Example</vt:lpstr>
      <vt:lpstr>log(m)-approximation</vt:lpstr>
      <vt:lpstr>log(m)-approximation</vt:lpstr>
      <vt:lpstr>Approximation Algorithms</vt:lpstr>
    </vt:vector>
  </TitlesOfParts>
  <Company>International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Orientation Presentation</dc:title>
  <dc:creator>Barbara Hecker</dc:creator>
  <cp:lastModifiedBy>Richard Sun</cp:lastModifiedBy>
  <cp:revision>1478</cp:revision>
  <dcterms:created xsi:type="dcterms:W3CDTF">2013-05-07T23:48:43Z</dcterms:created>
  <dcterms:modified xsi:type="dcterms:W3CDTF">2018-08-11T00:17:20Z</dcterms:modified>
</cp:coreProperties>
</file>