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24"/>
  </p:notesMasterIdLst>
  <p:handoutMasterIdLst>
    <p:handoutMasterId r:id="rId25"/>
  </p:handoutMasterIdLst>
  <p:sldIdLst>
    <p:sldId id="256" r:id="rId2"/>
    <p:sldId id="966" r:id="rId3"/>
    <p:sldId id="1336" r:id="rId4"/>
    <p:sldId id="1337" r:id="rId5"/>
    <p:sldId id="1338" r:id="rId6"/>
    <p:sldId id="1339" r:id="rId7"/>
    <p:sldId id="1348" r:id="rId8"/>
    <p:sldId id="1340" r:id="rId9"/>
    <p:sldId id="1341" r:id="rId10"/>
    <p:sldId id="1351" r:id="rId11"/>
    <p:sldId id="1352" r:id="rId12"/>
    <p:sldId id="1353" r:id="rId13"/>
    <p:sldId id="1354" r:id="rId14"/>
    <p:sldId id="1355" r:id="rId15"/>
    <p:sldId id="1342" r:id="rId16"/>
    <p:sldId id="1356" r:id="rId17"/>
    <p:sldId id="1343" r:id="rId18"/>
    <p:sldId id="1344" r:id="rId19"/>
    <p:sldId id="1345" r:id="rId20"/>
    <p:sldId id="1346" r:id="rId21"/>
    <p:sldId id="1358" r:id="rId22"/>
    <p:sldId id="1347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A8B0"/>
    <a:srgbClr val="0086EA"/>
    <a:srgbClr val="00ACB5"/>
    <a:srgbClr val="008F96"/>
    <a:srgbClr val="00C2CC"/>
    <a:srgbClr val="00939A"/>
    <a:srgbClr val="FAE0A0"/>
    <a:srgbClr val="00ACEA"/>
    <a:srgbClr val="0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87199" autoAdjust="0"/>
  </p:normalViewPr>
  <p:slideViewPr>
    <p:cSldViewPr snapToGrid="0" snapToObjects="1">
      <p:cViewPr varScale="1">
        <p:scale>
          <a:sx n="47" d="100"/>
          <a:sy n="47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 : The</a:t>
            </a:r>
            <a:r>
              <a:rPr lang="en-US" baseline="0" dirty="0"/>
              <a:t> notion that objects which produce similar measurements may share some intrinsic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8E23CC-A730-F04A-BB21-6A9E12C205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every </a:t>
            </a:r>
            <a:r>
              <a:rPr lang="en-US" i="1" dirty="0"/>
              <a:t>Cr</a:t>
            </a:r>
            <a:r>
              <a:rPr lang="en-US" dirty="0"/>
              <a:t> is a subset of </a:t>
            </a:r>
            <a:r>
              <a:rPr lang="en-US" i="1" dirty="0"/>
              <a:t>Cs’</a:t>
            </a:r>
            <a:r>
              <a:rPr lang="en-US" dirty="0"/>
              <a:t>, then </a:t>
            </a:r>
            <a:r>
              <a:rPr lang="en-US" i="0" dirty="0"/>
              <a:t>C</a:t>
            </a:r>
            <a:r>
              <a:rPr lang="en-US" dirty="0"/>
              <a:t> must be equal to </a:t>
            </a:r>
            <a:r>
              <a:rPr lang="en-US" i="1" dirty="0"/>
              <a:t>C’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8E23CC-A730-F04A-BB21-6A9E12C205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reduction is in the wrong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8E23CC-A730-F04A-BB21-6A9E12C205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NP-Complete problems can be reduced to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8E23CC-A730-F04A-BB21-6A9E12C205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5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517F3-23BE-4091-9B7D-EE1E8CCAE9DB}" type="datetime1">
              <a:rPr lang="en-US" smtClean="0"/>
              <a:t>12/4/2018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55C71-3C15-45ED-A225-5797A9AA448A}" type="datetime1">
              <a:rPr lang="en-US" altLang="en-US" smtClean="0"/>
              <a:t>12/4/2018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Ronitt Rubinfeld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36D8C0-1F1E-40B8-A089-7B98EE5A7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1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19F03-FB92-4D53-948C-5EF87188B1DB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Based on slides by Ronitt Rubinfeld</a:t>
            </a:r>
          </a:p>
        </p:txBody>
      </p:sp>
    </p:spTree>
    <p:extLst>
      <p:ext uri="{BB962C8B-B14F-4D97-AF65-F5344CB8AC3E}">
        <p14:creationId xmlns:p14="http://schemas.microsoft.com/office/powerpoint/2010/main" val="49203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Ronitt Rubinfeld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3340E7F8-2B97-4EA3-A292-3A225492E42E}" type="datetime1">
              <a:rPr lang="en-US" spc="-10" smtClean="0"/>
              <a:t>12/4/2018</a:t>
            </a:fld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54154" y="6550927"/>
            <a:ext cx="548895" cy="2039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L17.</a:t>
            </a:r>
            <a:fld id="{81D60167-4931-47E6-BA6A-407CBD079E47}" type="slidenum">
              <a:rPr lang="en-US" spc="-10" smtClean="0"/>
              <a:pPr marL="12739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7642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148418"/>
            <a:ext cx="8726394" cy="663833"/>
          </a:xfrm>
        </p:spPr>
        <p:txBody>
          <a:bodyPr wrap="none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89142"/>
            <a:ext cx="8727141" cy="5202337"/>
          </a:xfrm>
          <a:noFill/>
        </p:spPr>
        <p:txBody>
          <a:bodyPr>
            <a:normAutofit/>
          </a:bodyPr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9ED35-8965-4083-A47C-51A749048F22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371513"/>
            <a:ext cx="4212996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dirty="0"/>
              <a:t>Based on slides by </a:t>
            </a:r>
            <a:r>
              <a:rPr lang="en-US" dirty="0" err="1"/>
              <a:t>Ronitt</a:t>
            </a:r>
            <a:r>
              <a:rPr lang="en-US" dirty="0"/>
              <a:t> </a:t>
            </a:r>
            <a:r>
              <a:rPr lang="en-US" dirty="0" err="1"/>
              <a:t>Rubinfeld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41719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CSC-680 Advanced Computer Algorithms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Ronitt Rubinfeld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97079BF9-5341-4511-8D51-BBF0CA649B2F}" type="datetime1">
              <a:rPr lang="en-US" spc="-10" smtClean="0"/>
              <a:t>12/4/2018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152120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057900" y="5541169"/>
            <a:ext cx="1600201" cy="191841"/>
          </a:xfrm>
          <a:prstGeom prst="rect">
            <a:avLst/>
          </a:prstGeom>
          <a:ln w="3175">
            <a:miter lim="400000"/>
          </a:ln>
        </p:spPr>
        <p:txBody>
          <a:bodyPr lIns="34290" tIns="34290" rIns="34290" bIns="34290">
            <a:spAutoFit/>
          </a:bodyPr>
          <a:lstStyle>
            <a:lvl1pPr algn="r"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731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77080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239000" y="6629400"/>
            <a:ext cx="189388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B1DF6B-D3B9-427D-B9D7-083A3B36A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C79AB-D5EB-44F3-9D9C-A0A4C4B52139}" type="datetime1">
              <a:rPr lang="en-US" altLang="en-US" smtClean="0"/>
              <a:t>12/4/2018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Ronitt Rubinfeld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024F07-5C07-4A12-9E5A-E42A20DC5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BD986-26BE-4FB9-BFE9-EF296FD889E0}" type="datetime1">
              <a:rPr lang="en-US" altLang="en-US" smtClean="0"/>
              <a:t>12/4/2018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Ronitt Rubinfeld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AADDED-43C7-4228-A33B-042D3FA4E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4CCAD2-54E0-46FE-A847-A31BC2B6FBFB}" type="datetime1">
              <a:rPr lang="en-US" smtClean="0"/>
              <a:t>12/4/2018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Ronitt Rubinfeld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666351"/>
            <a:ext cx="6235848" cy="95216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  Clustering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sz="2800" b="1" dirty="0">
                <a:ea typeface="ＭＳ Ｐゴシック" charset="0"/>
                <a:cs typeface="ＭＳ Ｐゴシック" charset="0"/>
              </a:rPr>
              <a:t>CSC 680 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Run-Time Analysis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2701B-97AA-478A-A412-B6D1F30EBFB9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 disjoint-set data structure</a:t>
            </a:r>
          </a:p>
          <a:p>
            <a:pPr lvl="1"/>
            <a:r>
              <a:rPr lang="en-US" dirty="0"/>
              <a:t>Step 1: </a:t>
            </a:r>
            <a:r>
              <a:rPr lang="en-US" i="1" dirty="0"/>
              <a:t>n</a:t>
            </a:r>
            <a:r>
              <a:rPr lang="en-US" dirty="0"/>
              <a:t> calls to MAKE_SET</a:t>
            </a:r>
          </a:p>
          <a:p>
            <a:pPr lvl="1"/>
            <a:r>
              <a:rPr lang="en-US" dirty="0"/>
              <a:t>Step 2: Sorting the edges takes </a:t>
            </a:r>
            <a:r>
              <a:rPr lang="en-US" dirty="0">
                <a:sym typeface="Symbol" panose="05050102010706020507" pitchFamily="18" charset="2"/>
              </a:rPr>
              <a:t></a:t>
            </a:r>
            <a:r>
              <a:rPr lang="en-US" dirty="0"/>
              <a:t>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log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Step 3: At most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iterations. Each makes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2 calls to FIND_SET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most 1 call to UNION</a:t>
            </a:r>
          </a:p>
          <a:p>
            <a:pPr>
              <a:spcBef>
                <a:spcPts val="600"/>
              </a:spcBef>
            </a:pPr>
            <a:r>
              <a:rPr lang="en-US" dirty="0"/>
              <a:t>Step 1 &amp; 3 have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disjoint-set operations, </a:t>
            </a:r>
            <a:r>
              <a:rPr lang="en-US" i="1" dirty="0"/>
              <a:t>n</a:t>
            </a:r>
            <a:r>
              <a:rPr lang="en-US" dirty="0"/>
              <a:t> of which are MAKE_SETs. This takes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using </a:t>
            </a:r>
            <a:r>
              <a:rPr lang="en-US" dirty="0">
                <a:solidFill>
                  <a:srgbClr val="0086EA"/>
                </a:solidFill>
              </a:rPr>
              <a:t>disjoint-set forest </a:t>
            </a:r>
            <a:r>
              <a:rPr lang="en-US" dirty="0"/>
              <a:t>with </a:t>
            </a:r>
            <a:r>
              <a:rPr lang="en-US" dirty="0">
                <a:solidFill>
                  <a:srgbClr val="0086EA"/>
                </a:solidFill>
              </a:rPr>
              <a:t>union by rank </a:t>
            </a:r>
            <a:r>
              <a:rPr lang="en-US" dirty="0"/>
              <a:t>and </a:t>
            </a:r>
            <a:r>
              <a:rPr lang="en-US" dirty="0">
                <a:solidFill>
                  <a:srgbClr val="0086EA"/>
                </a:solidFill>
              </a:rPr>
              <a:t>path compression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r>
              <a:rPr lang="en-US" dirty="0"/>
              <a:t>Total run-time is dominated by sorting the edges.</a:t>
            </a:r>
          </a:p>
        </p:txBody>
      </p:sp>
    </p:spTree>
    <p:extLst>
      <p:ext uri="{BB962C8B-B14F-4D97-AF65-F5344CB8AC3E}">
        <p14:creationId xmlns:p14="http://schemas.microsoft.com/office/powerpoint/2010/main" val="328359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22" y="3718561"/>
            <a:ext cx="6110238" cy="253387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Clustering Solution Property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2701B-97AA-478A-A412-B6D1F30EBFB9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/>
              <a:t>For </a:t>
            </a:r>
            <a:r>
              <a:rPr lang="nn-NO" i="1" dirty="0"/>
              <a:t>k</a:t>
            </a:r>
            <a:r>
              <a:rPr lang="nn-NO" dirty="0"/>
              <a:t> = 1, running </a:t>
            </a:r>
            <a:r>
              <a:rPr lang="en-US" dirty="0"/>
              <a:t>SINGLE-LINKAGE-CLUSTER is exactly the same as running </a:t>
            </a:r>
            <a:r>
              <a:rPr lang="en-US" dirty="0" err="1"/>
              <a:t>Kruskal’s</a:t>
            </a:r>
            <a:r>
              <a:rPr lang="en-US" dirty="0"/>
              <a:t> MST algorithm on the complete graph whose edges are weighted by distance.</a:t>
            </a:r>
          </a:p>
          <a:p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 &gt; 1, the graph produced is an MST with the </a:t>
            </a:r>
            <a:r>
              <a:rPr lang="en-US" i="1" dirty="0"/>
              <a:t>k</a:t>
            </a:r>
            <a:r>
              <a:rPr lang="en-US" dirty="0"/>
              <a:t>-1 heaviest edges                                      removed.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8878" y="5417139"/>
            <a:ext cx="2628925" cy="4701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dirty="0"/>
              <a:t>the minimum distance</a:t>
            </a:r>
          </a:p>
          <a:p>
            <a:pPr algn="r">
              <a:lnSpc>
                <a:spcPts val="1800"/>
              </a:lnSpc>
            </a:pPr>
            <a:r>
              <a:rPr lang="en-US" dirty="0"/>
              <a:t>between a pair of clusters</a:t>
            </a:r>
            <a:endParaRPr lang="en-US" sz="2200" dirty="0">
              <a:solidFill>
                <a:srgbClr val="CCCC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090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98" y="2676345"/>
            <a:ext cx="5030302" cy="241359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Correctness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2701B-97AA-478A-A412-B6D1F30EBFB9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dirty="0"/>
                  <a:t> (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/>
                  <a:t> ) = min{</a:t>
                </a:r>
                <a:r>
                  <a:rPr lang="en-US" i="1" dirty="0"/>
                  <a:t>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not in the same cluster}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C0000"/>
                    </a:solidFill>
                  </a:rPr>
                  <a:t>Theorem.</a:t>
                </a:r>
                <a:r>
                  <a:rPr lang="en-US" dirty="0"/>
                  <a:t> Let 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/>
                  <a:t> = {</a:t>
                </a:r>
                <a:r>
                  <a:rPr lang="en-US" i="1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</a:t>
                </a:r>
                <a:r>
                  <a:rPr lang="en-US" dirty="0"/>
                  <a:t>,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} be the output of SINGLE-LINKAGE-CLUSTER. Then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dirty="0"/>
                  <a:t> (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/>
                  <a:t> ) is maximized.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rgbClr val="CC0000"/>
                    </a:solidFill>
                  </a:rPr>
                  <a:t>Proof: </a:t>
                </a:r>
                <a:r>
                  <a:rPr lang="en-US" dirty="0"/>
                  <a:t>Let </a:t>
                </a:r>
                <a:r>
                  <a:rPr lang="en-US" i="1" dirty="0"/>
                  <a:t>d*</a:t>
                </a:r>
                <a:r>
                  <a:rPr lang="en-US" dirty="0"/>
                  <a:t> =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dirty="0"/>
                  <a:t> (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/>
                  <a:t> ).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i="1" dirty="0"/>
                  <a:t>d*</a:t>
                </a:r>
                <a:r>
                  <a:rPr lang="en-US" dirty="0"/>
                  <a:t> is the distance                                              between the first pair of                                         vertices not considered                                            by the algorithm.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/>
                  <a:t>All edges in </a:t>
                </a:r>
                <a:r>
                  <a:rPr lang="en-US" i="1" dirty="0"/>
                  <a:t>H</a:t>
                </a:r>
                <a:r>
                  <a:rPr lang="en-US" dirty="0"/>
                  <a:t> have distance ≤ </a:t>
                </a:r>
                <a:r>
                  <a:rPr lang="en-US" i="1" dirty="0"/>
                  <a:t>d*</a:t>
                </a:r>
                <a:r>
                  <a:rPr lang="en-US" dirty="0"/>
                  <a:t>.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46" t="-2810" r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8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569" y="2576940"/>
            <a:ext cx="3449949" cy="222366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Correctness (cont’d)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2701B-97AA-478A-A412-B6D1F30EBFB9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Let 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>
                    <a:sym typeface="Symbol" panose="05050102010706020507" pitchFamily="18" charset="2"/>
                  </a:rPr>
                  <a:t> </a:t>
                </a:r>
                <a:r>
                  <a:rPr lang="en-US" dirty="0"/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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} and 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>
                    <a:sym typeface="Symbol" panose="05050102010706020507" pitchFamily="18" charset="2"/>
                  </a:rPr>
                  <a:t>  ≠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>
                    <a:sym typeface="Symbol" panose="05050102010706020507" pitchFamily="18" charset="2"/>
                  </a:rPr>
                  <a:t> 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sym typeface="Symbol" panose="05050102010706020507" pitchFamily="18" charset="2"/>
                  </a:rPr>
                  <a:t>Then, 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 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CC0000"/>
                    </a:solidFill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in 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>
                    <a:sym typeface="Symbol" panose="05050102010706020507" pitchFamily="18" charset="2"/>
                  </a:rPr>
                  <a:t> . (Otherwise, 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>
                    <a:sym typeface="Symbol" panose="05050102010706020507" pitchFamily="18" charset="2"/>
                  </a:rPr>
                  <a:t>  =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>
                    <a:sym typeface="Symbol" panose="05050102010706020507" pitchFamily="18" charset="2"/>
                  </a:rPr>
                  <a:t> .)        Moreover, given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CC0000"/>
                    </a:solidFill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in 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>
                    <a:sym typeface="Symbol" panose="05050102010706020507" pitchFamily="18" charset="2"/>
                  </a:rPr>
                  <a:t> , 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CC0000"/>
                    </a:solidFill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CC0000"/>
                    </a:solidFill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sym typeface="Symbol" panose="05050102010706020507" pitchFamily="18" charset="2"/>
                  </a:rPr>
                  <a:t>Since </a:t>
                </a:r>
                <a:r>
                  <a:rPr lang="en-US" i="1" dirty="0">
                    <a:sym typeface="Symbol" panose="05050102010706020507" pitchFamily="18" charset="2"/>
                  </a:rPr>
                  <a:t>C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r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is connected,  a path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where every edge                                  distance ≤ </a:t>
                </a:r>
                <a:r>
                  <a:rPr lang="en-US" i="1" dirty="0"/>
                  <a:t>d*</a:t>
                </a:r>
                <a:r>
                  <a:rPr lang="en-US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Somewhere in this path there must be an edge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) connecting a vertex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to a vertex in some other cluster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dirty="0"/>
                  <a:t> (</a:t>
                </a:r>
                <a:r>
                  <a:rPr lang="en-US" dirty="0">
                    <a:latin typeface="Edwardian Script ITC" panose="030303020407070D0804" pitchFamily="66" charset="0"/>
                  </a:rPr>
                  <a:t>C</a:t>
                </a:r>
                <a:r>
                  <a:rPr lang="en-US" dirty="0">
                    <a:sym typeface="Symbol" panose="05050102010706020507" pitchFamily="18" charset="2"/>
                  </a:rPr>
                  <a:t> </a:t>
                </a:r>
                <a:r>
                  <a:rPr lang="en-US" dirty="0"/>
                  <a:t> ) ≤ </a:t>
                </a:r>
                <a:r>
                  <a:rPr lang="en-US" i="1" dirty="0" err="1"/>
                  <a:t>dist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) ≤ </a:t>
                </a:r>
                <a:r>
                  <a:rPr lang="en-US" i="1" dirty="0"/>
                  <a:t>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) ≤ </a:t>
                </a:r>
                <a:r>
                  <a:rPr lang="en-US" i="1" dirty="0"/>
                  <a:t>d*.</a:t>
                </a:r>
                <a:endParaRPr lang="en-US" dirty="0"/>
              </a:p>
              <a:p>
                <a:pPr>
                  <a:spcBef>
                    <a:spcPts val="12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06" t="-2108" r="-2304" b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13"/>
          <p:cNvSpPr/>
          <p:nvPr/>
        </p:nvSpPr>
        <p:spPr>
          <a:xfrm>
            <a:off x="8200506" y="5680516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799" y="304800"/>
                </a:lnTo>
                <a:lnTo>
                  <a:pt x="30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67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Other Distance Metrics</a:t>
            </a:r>
            <a:endParaRPr spc="-5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use different distance metrics: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algorithms are needed for different metrics.</a:t>
            </a:r>
          </a:p>
          <a:p>
            <a:r>
              <a:rPr lang="en-US" dirty="0"/>
              <a:t>Different metrics tend to produce different clusters.</a:t>
            </a:r>
          </a:p>
          <a:p>
            <a:r>
              <a:rPr lang="en-US" dirty="0"/>
              <a:t>Hierarchical agglomerative clustering tends to perform worse with higher dimensional data sets.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31E05A-60CF-411A-A46E-2C98F5AE5647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59" y="1431008"/>
            <a:ext cx="5015098" cy="24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3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Min-Radius</a:t>
            </a:r>
            <a:r>
              <a:rPr spc="-10" dirty="0"/>
              <a:t> </a:t>
            </a:r>
            <a:r>
              <a:rPr lang="en-US" spc="-5" dirty="0"/>
              <a:t>C</a:t>
            </a:r>
            <a:r>
              <a:rPr spc="-5" dirty="0"/>
              <a:t>lustering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HAC makes objects in different clusters far apart.</a:t>
            </a:r>
          </a:p>
          <a:p>
            <a:r>
              <a:rPr lang="en-US" dirty="0"/>
              <a:t>MRC makes objects in the same cluster are close.</a:t>
            </a:r>
          </a:p>
          <a:p>
            <a:pPr lvl="1"/>
            <a:r>
              <a:rPr lang="en-US" dirty="0">
                <a:solidFill>
                  <a:srgbClr val="CC0000"/>
                </a:solidFill>
              </a:rPr>
              <a:t>Given a radius </a:t>
            </a:r>
            <a:r>
              <a:rPr lang="en-US" i="1" dirty="0">
                <a:solidFill>
                  <a:srgbClr val="CC0000"/>
                </a:solidFill>
              </a:rPr>
              <a:t>r</a:t>
            </a:r>
            <a:r>
              <a:rPr lang="en-US" dirty="0">
                <a:solidFill>
                  <a:srgbClr val="CC0000"/>
                </a:solidFill>
              </a:rPr>
              <a:t>, find the best possible set of </a:t>
            </a:r>
            <a:r>
              <a:rPr lang="en-US" i="1" dirty="0">
                <a:solidFill>
                  <a:srgbClr val="CC0000"/>
                </a:solidFill>
              </a:rPr>
              <a:t>k</a:t>
            </a:r>
            <a:r>
              <a:rPr lang="en-US" dirty="0">
                <a:solidFill>
                  <a:srgbClr val="CC0000"/>
                </a:solidFill>
              </a:rPr>
              <a:t> centers in </a:t>
            </a:r>
            <a:r>
              <a:rPr lang="en-US" i="1" dirty="0">
                <a:solidFill>
                  <a:srgbClr val="CC0000"/>
                </a:solidFill>
              </a:rPr>
              <a:t>D</a:t>
            </a:r>
            <a:r>
              <a:rPr lang="en-US" dirty="0">
                <a:solidFill>
                  <a:srgbClr val="CC0000"/>
                </a:solidFill>
              </a:rPr>
              <a:t> such that F(</a:t>
            </a:r>
            <a:r>
              <a:rPr lang="en-US" dirty="0">
                <a:solidFill>
                  <a:srgbClr val="CC0000"/>
                </a:solidFill>
                <a:latin typeface="Edwardian Script ITC" panose="030303020407070D0804" pitchFamily="66" charset="0"/>
              </a:rPr>
              <a:t>C</a:t>
            </a:r>
            <a:r>
              <a:rPr lang="en-US" dirty="0">
                <a:solidFill>
                  <a:srgbClr val="CC0000"/>
                </a:solidFill>
              </a:rPr>
              <a:t> ) ≤ </a:t>
            </a:r>
            <a:r>
              <a:rPr lang="en-US" i="1" dirty="0">
                <a:solidFill>
                  <a:srgbClr val="CC0000"/>
                </a:solidFill>
              </a:rPr>
              <a:t>r</a:t>
            </a:r>
            <a:r>
              <a:rPr lang="en-US" dirty="0">
                <a:solidFill>
                  <a:srgbClr val="CC0000"/>
                </a:solidFill>
              </a:rPr>
              <a:t>, where </a:t>
            </a:r>
            <a:endParaRPr lang="en-US" i="1" dirty="0">
              <a:solidFill>
                <a:srgbClr val="CC0000"/>
              </a:solidFill>
            </a:endParaRPr>
          </a:p>
          <a:p>
            <a:pPr lvl="1"/>
            <a:r>
              <a:rPr lang="en-US" dirty="0">
                <a:solidFill>
                  <a:srgbClr val="CC0000"/>
                </a:solidFill>
              </a:rPr>
              <a:t>Each node belongs to the cluster centered at whichever of these </a:t>
            </a:r>
            <a:r>
              <a:rPr lang="en-US" i="1" dirty="0">
                <a:solidFill>
                  <a:srgbClr val="CC0000"/>
                </a:solidFill>
              </a:rPr>
              <a:t>k</a:t>
            </a:r>
            <a:r>
              <a:rPr lang="en-US" dirty="0">
                <a:solidFill>
                  <a:srgbClr val="CC0000"/>
                </a:solidFill>
              </a:rPr>
              <a:t> centers is closest to it.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31E05A-60CF-411A-A46E-2C98F5AE5647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7" y="4342599"/>
            <a:ext cx="8585200" cy="1649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88" y="2873829"/>
            <a:ext cx="3607591" cy="4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6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Min-Radius</a:t>
            </a:r>
            <a:r>
              <a:rPr spc="-10" dirty="0"/>
              <a:t> </a:t>
            </a:r>
            <a:r>
              <a:rPr lang="en-US" spc="-5" dirty="0"/>
              <a:t>C</a:t>
            </a:r>
            <a:r>
              <a:rPr spc="-5" dirty="0"/>
              <a:t>lustering</a:t>
            </a:r>
            <a:r>
              <a:rPr lang="en-US" spc="-5" dirty="0"/>
              <a:t> Example</a:t>
            </a:r>
            <a:endParaRPr spc="-5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383" y="1111332"/>
            <a:ext cx="4318946" cy="39125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31E05A-60CF-411A-A46E-2C98F5AE5647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814" y="5208815"/>
            <a:ext cx="80663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positive integer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this case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3) and a desired radius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attempt to create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clusters, each having radius at most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80315" y="1877787"/>
            <a:ext cx="114300" cy="1143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75315" y="4136572"/>
            <a:ext cx="114300" cy="1143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2172" y="2503716"/>
            <a:ext cx="114300" cy="1143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4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Min-</a:t>
            </a:r>
            <a:r>
              <a:rPr lang="en-US" spc="-5" dirty="0"/>
              <a:t>R</a:t>
            </a:r>
            <a:r>
              <a:rPr spc="-5" dirty="0"/>
              <a:t>adius </a:t>
            </a:r>
            <a:r>
              <a:rPr lang="en-US" spc="-5" dirty="0"/>
              <a:t>C</a:t>
            </a:r>
            <a:r>
              <a:rPr spc="-5" dirty="0"/>
              <a:t>lustering</a:t>
            </a:r>
            <a:r>
              <a:rPr spc="15" dirty="0"/>
              <a:t> </a:t>
            </a:r>
            <a:r>
              <a:rPr lang="en-US" spc="15" dirty="0"/>
              <a:t>Algorithm</a:t>
            </a:r>
            <a:endParaRPr spc="-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Idea: Imagine each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dirty="0"/>
                  <a:t> </a:t>
                </a:r>
                <a:r>
                  <a:rPr lang="en-US" i="1" dirty="0"/>
                  <a:t>D</a:t>
                </a:r>
                <a:r>
                  <a:rPr lang="en-US" dirty="0"/>
                  <a:t> as the center of a cluster of radius </a:t>
                </a:r>
                <a:r>
                  <a:rPr lang="en-US" i="1" dirty="0"/>
                  <a:t>r</a:t>
                </a:r>
                <a:r>
                  <a:rPr lang="en-US" dirty="0"/>
                  <a:t>. Let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r>
                  <a:rPr lang="en-US" dirty="0"/>
                  <a:t> = {points in </a:t>
                </a:r>
                <a:r>
                  <a:rPr lang="en-US" i="1" dirty="0"/>
                  <a:t>D</a:t>
                </a:r>
                <a:r>
                  <a:rPr lang="en-US" dirty="0"/>
                  <a:t> within distance </a:t>
                </a:r>
                <a:r>
                  <a:rPr lang="en-US" i="1" dirty="0"/>
                  <a:t>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}. Given </a:t>
                </a:r>
                <a:r>
                  <a:rPr lang="en-US" i="1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S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</a:t>
                </a:r>
                <a:r>
                  <a:rPr lang="en-US" dirty="0"/>
                  <a:t>,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n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</a:t>
                </a:r>
                <a:r>
                  <a:rPr lang="en-US" dirty="0"/>
                  <a:t> </a:t>
                </a:r>
                <a:r>
                  <a:rPr lang="en-US" i="1" dirty="0"/>
                  <a:t>D</a:t>
                </a:r>
                <a:r>
                  <a:rPr lang="en-US" dirty="0"/>
                  <a:t>, find a size-</a:t>
                </a:r>
                <a:r>
                  <a:rPr lang="en-US" i="1" dirty="0"/>
                  <a:t>k</a:t>
                </a:r>
                <a:r>
                  <a:rPr lang="en-US" dirty="0"/>
                  <a:t> sub-collection </a:t>
                </a:r>
                <a:r>
                  <a:rPr lang="en-US" spc="35" dirty="0">
                    <a:latin typeface="Cambria Math"/>
                    <a:cs typeface="Cambria Math"/>
                  </a:rPr>
                  <a:t>𝑆</a:t>
                </a:r>
                <a:r>
                  <a:rPr lang="en-US" sz="3525" spc="52" baseline="-15366" dirty="0">
                    <a:latin typeface="Cambria Math"/>
                    <a:cs typeface="Cambria Math"/>
                  </a:rPr>
                  <a:t>𝑖</a:t>
                </a:r>
                <a:r>
                  <a:rPr lang="en-US" sz="2850" spc="52" baseline="-33625" dirty="0">
                    <a:latin typeface="Cambria Math"/>
                    <a:cs typeface="Cambria Math"/>
                  </a:rPr>
                  <a:t>1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spc="35" dirty="0">
                    <a:latin typeface="Cambria Math"/>
                    <a:cs typeface="Cambria Math"/>
                  </a:rPr>
                  <a:t>𝑆</a:t>
                </a:r>
                <a:r>
                  <a:rPr lang="en-US" sz="3525" spc="52" baseline="-15366" dirty="0">
                    <a:latin typeface="Cambria Math"/>
                    <a:cs typeface="Cambria Math"/>
                  </a:rPr>
                  <a:t>𝑖</a:t>
                </a:r>
                <a:r>
                  <a:rPr lang="en-US" sz="2850" spc="52" baseline="-33625" dirty="0">
                    <a:latin typeface="Cambria Math"/>
                    <a:cs typeface="Cambria Math"/>
                  </a:rPr>
                  <a:t>2</a:t>
                </a:r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,</a:t>
                </a:r>
                <a:r>
                  <a:rPr lang="en-US" spc="35" dirty="0">
                    <a:latin typeface="Cambria Math"/>
                    <a:cs typeface="Cambria Math"/>
                  </a:rPr>
                  <a:t> 𝑆</a:t>
                </a:r>
                <a:r>
                  <a:rPr lang="en-US" sz="3525" spc="52" baseline="-15366" dirty="0">
                    <a:latin typeface="Cambria Math"/>
                    <a:cs typeface="Cambria Math"/>
                  </a:rPr>
                  <a:t>𝑖</a:t>
                </a:r>
                <a:r>
                  <a:rPr lang="en-US" sz="2850" i="1" spc="52" baseline="-33625" dirty="0"/>
                  <a:t>k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pc="35" dirty="0">
                            <a:latin typeface="Cambria Math"/>
                            <a:cs typeface="Cambria Math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sz="3525" spc="52" baseline="-15366" dirty="0">
                            <a:latin typeface="Cambria Math"/>
                            <a:cs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850" b="0" i="1" spc="52" baseline="-33625" dirty="0" smtClean="0"/>
                          <m:t>j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Well-known </a:t>
                </a:r>
                <a:r>
                  <a:rPr lang="en-US" dirty="0">
                    <a:solidFill>
                      <a:srgbClr val="CC0000"/>
                    </a:solidFill>
                  </a:rPr>
                  <a:t>set-cover</a:t>
                </a:r>
                <a:r>
                  <a:rPr lang="en-US" dirty="0"/>
                  <a:t> problem. Can we solve it using set-cover algorithms?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8" t="-1522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9851A5-0C1B-490E-A601-F5830AD187A9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1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</a:t>
            </a:r>
            <a:r>
              <a:rPr spc="-80" dirty="0"/>
              <a:t> </a:t>
            </a:r>
            <a:r>
              <a:rPr dirty="0"/>
              <a:t>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1B96A6-DF4C-4198-9F95-FC6FE2346A17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060661"/>
            <a:ext cx="1355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Inpu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671" y="1060661"/>
            <a:ext cx="684042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30" dirty="0">
                <a:latin typeface="Calibri" panose="020F0502020204030204" pitchFamily="34" charset="0"/>
                <a:cs typeface="Cambria Math"/>
              </a:rPr>
              <a:t>Integer</a:t>
            </a:r>
            <a:r>
              <a:rPr lang="en-US" sz="3200" spc="30" dirty="0">
                <a:latin typeface="Cambria Math"/>
                <a:cs typeface="Cambria Math"/>
              </a:rPr>
              <a:t> </a:t>
            </a:r>
            <a:r>
              <a:rPr sz="3200" spc="30" dirty="0">
                <a:latin typeface="Cambria Math"/>
                <a:cs typeface="Cambria Math"/>
              </a:rPr>
              <a:t>𝑘, </a:t>
            </a:r>
            <a:r>
              <a:rPr sz="3200" spc="-30" dirty="0">
                <a:latin typeface="Cambria Math"/>
                <a:cs typeface="Cambria Math"/>
              </a:rPr>
              <a:t>𝑆</a:t>
            </a:r>
            <a:r>
              <a:rPr sz="3525" spc="-44" baseline="-15366" dirty="0">
                <a:latin typeface="Cambria Math"/>
                <a:cs typeface="Cambria Math"/>
              </a:rPr>
              <a:t>1</a:t>
            </a:r>
            <a:r>
              <a:rPr sz="3200" spc="-30" dirty="0">
                <a:latin typeface="Cambria Math"/>
                <a:cs typeface="Cambria Math"/>
              </a:rPr>
              <a:t>, </a:t>
            </a:r>
            <a:r>
              <a:rPr sz="3200" dirty="0">
                <a:latin typeface="Cambria Math"/>
                <a:cs typeface="Cambria Math"/>
              </a:rPr>
              <a:t>𝑆</a:t>
            </a:r>
            <a:r>
              <a:rPr sz="3525" baseline="-15366" dirty="0">
                <a:latin typeface="Cambria Math"/>
                <a:cs typeface="Cambria Math"/>
              </a:rPr>
              <a:t>2</a:t>
            </a:r>
            <a:r>
              <a:rPr sz="3200" dirty="0">
                <a:latin typeface="Cambria Math"/>
                <a:cs typeface="Cambria Math"/>
              </a:rPr>
              <a:t>, … , </a:t>
            </a:r>
            <a:r>
              <a:rPr sz="3200" spc="5" dirty="0">
                <a:latin typeface="Cambria Math"/>
                <a:cs typeface="Cambria Math"/>
              </a:rPr>
              <a:t>𝑆</a:t>
            </a:r>
            <a:r>
              <a:rPr sz="3525" spc="7" baseline="-15366" dirty="0">
                <a:latin typeface="Cambria Math"/>
                <a:cs typeface="Cambria Math"/>
              </a:rPr>
              <a:t>𝑛 </a:t>
            </a:r>
            <a:r>
              <a:rPr sz="3200" spc="-5" dirty="0">
                <a:latin typeface="Calibri"/>
                <a:cs typeface="Calibri"/>
              </a:rPr>
              <a:t>such that </a:t>
            </a:r>
            <a:r>
              <a:rPr sz="3200" spc="-40" dirty="0">
                <a:latin typeface="Cambria Math"/>
                <a:cs typeface="Cambria Math"/>
              </a:rPr>
              <a:t>𝑆</a:t>
            </a:r>
            <a:r>
              <a:rPr sz="3525" spc="-60" baseline="-15366" dirty="0">
                <a:latin typeface="Cambria Math"/>
                <a:cs typeface="Cambria Math"/>
              </a:rPr>
              <a:t>𝑖 </a:t>
            </a:r>
            <a:r>
              <a:rPr sz="3200" dirty="0">
                <a:latin typeface="Cambria Math"/>
                <a:cs typeface="Cambria Math"/>
              </a:rPr>
              <a:t>⊆</a:t>
            </a:r>
            <a:r>
              <a:rPr sz="3200" spc="-1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845" y="1659631"/>
            <a:ext cx="6548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1925955" algn="l"/>
              </a:tabLst>
            </a:pPr>
            <a:r>
              <a:rPr sz="3200" spc="-5" dirty="0">
                <a:latin typeface="Calibri"/>
                <a:cs typeface="Calibri"/>
              </a:rPr>
              <a:t>Output:	Is there </a:t>
            </a:r>
            <a:r>
              <a:rPr sz="3200" spc="35" dirty="0">
                <a:latin typeface="Cambria Math"/>
                <a:cs typeface="Cambria Math"/>
              </a:rPr>
              <a:t>𝑆</a:t>
            </a:r>
            <a:r>
              <a:rPr sz="3525" spc="52" baseline="-15366" dirty="0">
                <a:latin typeface="Cambria Math"/>
                <a:cs typeface="Cambria Math"/>
              </a:rPr>
              <a:t>𝑖</a:t>
            </a:r>
            <a:r>
              <a:rPr sz="2850" spc="52" baseline="-33625" dirty="0">
                <a:latin typeface="Cambria Math"/>
                <a:cs typeface="Cambria Math"/>
              </a:rPr>
              <a:t>1</a:t>
            </a:r>
            <a:r>
              <a:rPr sz="3200" spc="35" dirty="0">
                <a:latin typeface="Cambria Math"/>
                <a:cs typeface="Cambria Math"/>
              </a:rPr>
              <a:t>, </a:t>
            </a:r>
            <a:r>
              <a:rPr sz="3200" dirty="0">
                <a:latin typeface="Cambria Math"/>
                <a:cs typeface="Cambria Math"/>
              </a:rPr>
              <a:t>… , </a:t>
            </a:r>
            <a:r>
              <a:rPr sz="3200" spc="30" dirty="0">
                <a:latin typeface="Cambria Math"/>
                <a:cs typeface="Cambria Math"/>
              </a:rPr>
              <a:t>𝑆</a:t>
            </a:r>
            <a:r>
              <a:rPr sz="3525" spc="44" baseline="-15366" dirty="0">
                <a:latin typeface="Cambria Math"/>
                <a:cs typeface="Cambria Math"/>
              </a:rPr>
              <a:t>𝑖</a:t>
            </a:r>
            <a:r>
              <a:rPr sz="2850" spc="44" baseline="-33625" dirty="0">
                <a:latin typeface="Cambria Math"/>
                <a:cs typeface="Cambria Math"/>
              </a:rPr>
              <a:t>𝑘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-4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011" y="2231093"/>
            <a:ext cx="16160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4845" algn="l"/>
                <a:tab pos="1170305" algn="l"/>
              </a:tabLst>
            </a:pPr>
            <a:r>
              <a:rPr sz="3200" spc="-140" dirty="0">
                <a:latin typeface="Cambria Math"/>
                <a:cs typeface="Cambria Math"/>
              </a:rPr>
              <a:t>𝑆</a:t>
            </a:r>
            <a:r>
              <a:rPr sz="3525" spc="337" baseline="-15366" dirty="0">
                <a:latin typeface="Cambria Math"/>
                <a:cs typeface="Cambria Math"/>
              </a:rPr>
              <a:t>𝑖</a:t>
            </a:r>
            <a:r>
              <a:rPr sz="2850" spc="1057" baseline="-33625" dirty="0">
                <a:latin typeface="Cambria Math"/>
                <a:cs typeface="Cambria Math"/>
              </a:rPr>
              <a:t>𝑗</a:t>
            </a:r>
            <a:r>
              <a:rPr sz="2850" baseline="-33625" dirty="0">
                <a:latin typeface="Cambria Math"/>
                <a:cs typeface="Cambria Math"/>
              </a:rPr>
              <a:t>	</a:t>
            </a:r>
            <a:r>
              <a:rPr sz="3200" dirty="0">
                <a:latin typeface="Cambria Math"/>
                <a:cs typeface="Cambria Math"/>
              </a:rPr>
              <a:t>=	</a:t>
            </a:r>
            <a:r>
              <a:rPr sz="3200" spc="55" dirty="0">
                <a:latin typeface="Cambria Math"/>
                <a:cs typeface="Cambria Math"/>
              </a:rPr>
              <a:t>𝑃</a:t>
            </a:r>
            <a:r>
              <a:rPr sz="3200" dirty="0">
                <a:latin typeface="Cambria Math"/>
                <a:cs typeface="Cambria Math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5039" y="2113963"/>
            <a:ext cx="519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aseline="-25173" dirty="0">
                <a:latin typeface="Cambria Math"/>
                <a:cs typeface="Cambria Math"/>
              </a:rPr>
              <a:t>⋃</a:t>
            </a:r>
            <a:r>
              <a:rPr spc="210" dirty="0">
                <a:latin typeface="Cambria Math"/>
                <a:cs typeface="Cambria Math"/>
              </a:rPr>
              <a:t>𝑘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983" y="2441278"/>
            <a:ext cx="698882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75" dirty="0">
                <a:latin typeface="Cambria Math"/>
                <a:cs typeface="Cambria Math"/>
              </a:rPr>
              <a:t>𝑗</a:t>
            </a:r>
            <a:r>
              <a:rPr spc="-55" dirty="0">
                <a:latin typeface="Cambria Math"/>
                <a:cs typeface="Cambria Math"/>
              </a:rPr>
              <a:t>=</a:t>
            </a:r>
            <a:r>
              <a:rPr spc="50" dirty="0">
                <a:latin typeface="Cambria Math"/>
                <a:cs typeface="Cambria Math"/>
              </a:rPr>
              <a:t>1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964390"/>
            <a:ext cx="7959090" cy="3041474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200" dirty="0">
                <a:solidFill>
                  <a:srgbClr val="191966"/>
                </a:solidFill>
                <a:latin typeface="Calibri"/>
                <a:cs typeface="Calibri"/>
              </a:rPr>
              <a:t>Set cover </a:t>
            </a:r>
            <a:r>
              <a:rPr sz="3200" spc="-5" dirty="0">
                <a:solidFill>
                  <a:srgbClr val="191966"/>
                </a:solidFill>
                <a:latin typeface="Calibri"/>
                <a:cs typeface="Calibri"/>
              </a:rPr>
              <a:t>is</a:t>
            </a:r>
            <a:r>
              <a:rPr sz="3200" spc="-30" dirty="0">
                <a:solidFill>
                  <a:srgbClr val="191966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91966"/>
                </a:solidFill>
                <a:latin typeface="Calibri"/>
                <a:cs typeface="Calibri"/>
              </a:rPr>
              <a:t>NP-complete!</a:t>
            </a:r>
            <a:endParaRPr sz="32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70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That’s ok</a:t>
            </a:r>
            <a:r>
              <a:rPr lang="en-US" sz="2800" spc="-5" dirty="0">
                <a:solidFill>
                  <a:srgbClr val="CC0099"/>
                </a:solidFill>
                <a:latin typeface="Calibri"/>
                <a:cs typeface="Calibri"/>
              </a:rPr>
              <a:t> since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99"/>
                </a:solidFill>
                <a:latin typeface="Calibri"/>
                <a:cs typeface="Calibri"/>
              </a:rPr>
              <a:t>this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reduction </a:t>
            </a:r>
            <a:r>
              <a:rPr sz="2800" spc="-10" dirty="0">
                <a:solidFill>
                  <a:srgbClr val="CC0099"/>
                </a:solidFill>
                <a:latin typeface="Calibri"/>
                <a:cs typeface="Calibri"/>
              </a:rPr>
              <a:t>is in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the wrong</a:t>
            </a:r>
            <a:r>
              <a:rPr sz="2800" spc="200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99"/>
                </a:solidFill>
                <a:latin typeface="Calibri"/>
                <a:cs typeface="Calibri"/>
              </a:rPr>
              <a:t>direction!</a:t>
            </a:r>
            <a:endParaRPr sz="28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But, </a:t>
            </a:r>
            <a:r>
              <a:rPr sz="2800" spc="-10" dirty="0">
                <a:solidFill>
                  <a:srgbClr val="CC0099"/>
                </a:solidFill>
                <a:latin typeface="Calibri"/>
                <a:cs typeface="Calibri"/>
              </a:rPr>
              <a:t>min radius clustering is also</a:t>
            </a:r>
            <a:r>
              <a:rPr sz="2800" spc="165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NP-complete!</a:t>
            </a:r>
            <a:endParaRPr sz="2800" dirty="0">
              <a:latin typeface="Calibri"/>
              <a:cs typeface="Calibri"/>
            </a:endParaRPr>
          </a:p>
          <a:p>
            <a:pPr marL="756285" marR="360680" indent="-286385">
              <a:lnSpc>
                <a:spcPct val="100699"/>
              </a:lnSpc>
              <a:spcBef>
                <a:spcPts val="650"/>
              </a:spcBef>
              <a:buChar char="–"/>
              <a:tabLst>
                <a:tab pos="756920" algn="l"/>
                <a:tab pos="3609340" algn="l"/>
              </a:tabLst>
            </a:pPr>
            <a:r>
              <a:rPr sz="2800" spc="-10" dirty="0">
                <a:solidFill>
                  <a:srgbClr val="CC0099"/>
                </a:solidFill>
                <a:latin typeface="Calibri"/>
                <a:cs typeface="Calibri"/>
              </a:rPr>
              <a:t>Well,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good</a:t>
            </a:r>
            <a:r>
              <a:rPr sz="2800" spc="35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news</a:t>
            </a:r>
            <a:r>
              <a:rPr sz="2800" spc="25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--	</a:t>
            </a:r>
            <a:r>
              <a:rPr sz="2800" spc="-10" dirty="0">
                <a:solidFill>
                  <a:srgbClr val="CC0099"/>
                </a:solidFill>
                <a:latin typeface="Calibri"/>
                <a:cs typeface="Calibri"/>
              </a:rPr>
              <a:t>this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reduction </a:t>
            </a:r>
            <a:r>
              <a:rPr sz="2800" spc="-10" dirty="0">
                <a:solidFill>
                  <a:srgbClr val="CC0099"/>
                </a:solidFill>
                <a:latin typeface="Calibri"/>
                <a:cs typeface="Calibri"/>
              </a:rPr>
              <a:t>is in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CC0099"/>
                </a:solidFill>
                <a:latin typeface="Calibri"/>
                <a:cs typeface="Calibri"/>
              </a:rPr>
              <a:t>right 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direction for</a:t>
            </a:r>
            <a:r>
              <a:rPr sz="2800" spc="10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99"/>
                </a:solidFill>
                <a:latin typeface="Calibri"/>
                <a:cs typeface="Calibri"/>
              </a:rPr>
              <a:t>something!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48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spc="-5" dirty="0">
                <a:latin typeface="Calibri"/>
                <a:cs typeface="Calibri"/>
              </a:rPr>
              <a:t>O</a:t>
            </a:r>
            <a:r>
              <a:rPr lang="en-US" sz="2800" spc="-5" dirty="0">
                <a:latin typeface="Calibri"/>
                <a:cs typeface="Calibri"/>
              </a:rPr>
              <a:t>(</a:t>
            </a:r>
            <a:r>
              <a:rPr lang="en-US" sz="2800" spc="-5" dirty="0" err="1">
                <a:latin typeface="Calibri"/>
                <a:cs typeface="Calibri"/>
              </a:rPr>
              <a:t>log</a:t>
            </a:r>
            <a:r>
              <a:rPr lang="en-US" sz="2800" i="1" dirty="0" err="1">
                <a:latin typeface="Calibri"/>
                <a:cs typeface="Calibri"/>
              </a:rPr>
              <a:t>n</a:t>
            </a:r>
            <a:r>
              <a:rPr lang="en-US" sz="2800" dirty="0">
                <a:latin typeface="Calibri"/>
                <a:cs typeface="Calibri"/>
              </a:rPr>
              <a:t>)</a:t>
            </a:r>
            <a:r>
              <a:rPr lang="en-US" sz="2800" spc="-5" dirty="0"/>
              <a:t>-Approximation A</a:t>
            </a:r>
            <a:r>
              <a:rPr lang="en-US" sz="2800" dirty="0"/>
              <a:t>lgorithm </a:t>
            </a:r>
            <a:r>
              <a:rPr lang="en-US" sz="2800" spc="-5" dirty="0"/>
              <a:t>for</a:t>
            </a:r>
            <a:r>
              <a:rPr lang="en-US" sz="2800" spc="-45" dirty="0"/>
              <a:t> S</a:t>
            </a:r>
            <a:r>
              <a:rPr lang="en-US" sz="2800" dirty="0"/>
              <a:t>et-Cover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Algorithm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</a:rPr>
              <a:t>Greedily choose the set with the largest coverage until all points are covered.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This algorithm honors the radius constraint and approximates the number of clusters by a factor of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log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). What if we need a small number of clusters?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73A9A-C8BF-4D45-A77A-DAD59BD39F99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15225" y="1077398"/>
            <a:ext cx="8612875" cy="1097736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set-cover of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utputs set-cover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at most </a:t>
            </a:r>
            <a:r>
              <a:rPr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sz="3200" spc="-5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3200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8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What and Why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Agglomerative clustering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15" dirty="0">
                <a:solidFill>
                  <a:prstClr val="black"/>
                </a:solidFill>
                <a:latin typeface="Times New Roman"/>
                <a:cs typeface="Times New Roman"/>
              </a:rPr>
              <a:t>Min-Radius clustering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8061B4-8AD7-4F0A-A8B0-D07DC6129683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214107"/>
            <a:ext cx="9896451" cy="53245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indent="1270">
              <a:lnSpc>
                <a:spcPct val="100800"/>
              </a:lnSpc>
              <a:spcBef>
                <a:spcPts val="60"/>
              </a:spcBef>
            </a:pPr>
            <a:r>
              <a:rPr lang="en-US" spc="-5" dirty="0"/>
              <a:t>A</a:t>
            </a:r>
            <a:r>
              <a:rPr spc="-5" dirty="0"/>
              <a:t>ppr</a:t>
            </a:r>
            <a:r>
              <a:rPr lang="en-US" spc="-5" dirty="0"/>
              <a:t>oximate </a:t>
            </a:r>
            <a:r>
              <a:rPr lang="en-US" i="1" spc="-5" dirty="0"/>
              <a:t>r</a:t>
            </a:r>
            <a:r>
              <a:rPr spc="-5" dirty="0"/>
              <a:t> for </a:t>
            </a:r>
            <a:r>
              <a:rPr lang="en-US" dirty="0"/>
              <a:t>R</a:t>
            </a:r>
            <a:r>
              <a:rPr dirty="0"/>
              <a:t>adius </a:t>
            </a:r>
            <a:r>
              <a:rPr lang="en-US" spc="-5" dirty="0"/>
              <a:t>C</a:t>
            </a:r>
            <a:r>
              <a:rPr spc="-5" dirty="0"/>
              <a:t>lustering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pc="-5" dirty="0">
                    <a:solidFill>
                      <a:srgbClr val="008000"/>
                    </a:solidFill>
                  </a:rPr>
                  <a:t>Alternatively, we could honor the required number of clusters, 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k</a:t>
                </a:r>
                <a:r>
                  <a:rPr lang="en-US" spc="-5" dirty="0">
                    <a:solidFill>
                      <a:srgbClr val="008000"/>
                    </a:solidFill>
                  </a:rPr>
                  <a:t>, and approximate the radius, 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r</a:t>
                </a:r>
                <a:r>
                  <a:rPr lang="en-US" spc="-5" dirty="0">
                    <a:solidFill>
                      <a:srgbClr val="008000"/>
                    </a:solidFill>
                  </a:rPr>
                  <a:t>. </a:t>
                </a:r>
              </a:p>
              <a:p>
                <a:r>
                  <a:rPr lang="en-US" spc="-5" dirty="0">
                    <a:solidFill>
                      <a:srgbClr val="008000"/>
                    </a:solidFill>
                  </a:rPr>
                  <a:t>Assuming points in 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D</a:t>
                </a:r>
                <a:r>
                  <a:rPr lang="en-US" spc="-5" dirty="0">
                    <a:solidFill>
                      <a:srgbClr val="008000"/>
                    </a:solidFill>
                  </a:rPr>
                  <a:t> are (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k</a:t>
                </a:r>
                <a:r>
                  <a:rPr lang="en-US" spc="-5" dirty="0">
                    <a:solidFill>
                      <a:srgbClr val="008000"/>
                    </a:solidFill>
                  </a:rPr>
                  <a:t>, 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r</a:t>
                </a:r>
                <a:r>
                  <a:rPr lang="en-US" spc="-5" dirty="0">
                    <a:solidFill>
                      <a:srgbClr val="008000"/>
                    </a:solidFill>
                  </a:rPr>
                  <a:t>)-</a:t>
                </a:r>
                <a:r>
                  <a:rPr lang="en-US" spc="-5" dirty="0" err="1">
                    <a:solidFill>
                      <a:srgbClr val="008000"/>
                    </a:solidFill>
                  </a:rPr>
                  <a:t>clusterable</a:t>
                </a:r>
                <a:r>
                  <a:rPr lang="en-US" spc="-5" dirty="0">
                    <a:solidFill>
                      <a:srgbClr val="008000"/>
                    </a:solidFill>
                  </a:rPr>
                  <a:t>, then a (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k</a:t>
                </a:r>
                <a:r>
                  <a:rPr lang="en-US" spc="-5" dirty="0">
                    <a:solidFill>
                      <a:srgbClr val="008000"/>
                    </a:solidFill>
                  </a:rPr>
                  <a:t>, 2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r</a:t>
                </a:r>
                <a:r>
                  <a:rPr lang="en-US" spc="-5" dirty="0">
                    <a:solidFill>
                      <a:srgbClr val="008000"/>
                    </a:solidFill>
                  </a:rPr>
                  <a:t>)-clustering can be obtained by</a:t>
                </a:r>
                <a:r>
                  <a:rPr lang="en-US" dirty="0"/>
                  <a:t> </a:t>
                </a:r>
              </a:p>
              <a:p>
                <a:pPr marL="228600" lvl="1" indent="0">
                  <a:buNone/>
                </a:pPr>
                <a:r>
                  <a:rPr lang="en-US" sz="2000" dirty="0"/>
                  <a:t>1	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</a:t>
                </a:r>
                <a:r>
                  <a:rPr lang="en-US" dirty="0"/>
                  <a:t> 0</a:t>
                </a:r>
              </a:p>
              <a:p>
                <a:pPr marL="228600" lvl="1" indent="0">
                  <a:buNone/>
                </a:pPr>
                <a:r>
                  <a:rPr lang="en-US" sz="2000" dirty="0"/>
                  <a:t>2 	</a:t>
                </a:r>
                <a:r>
                  <a:rPr lang="en-US" b="1" dirty="0"/>
                  <a:t>while </a:t>
                </a:r>
                <a:r>
                  <a:rPr lang="en-US" i="1" dirty="0"/>
                  <a:t>D</a:t>
                </a:r>
                <a:r>
                  <a:rPr lang="en-US" dirty="0"/>
                  <a:t> is not empty </a:t>
                </a:r>
                <a:r>
                  <a:rPr lang="en-US" b="1" dirty="0"/>
                  <a:t>do</a:t>
                </a:r>
              </a:p>
              <a:p>
                <a:pPr marL="228600" lvl="1" indent="0">
                  <a:buNone/>
                </a:pPr>
                <a:r>
                  <a:rPr lang="en-US" sz="2000" dirty="0"/>
                  <a:t>3 		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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 + 1</a:t>
                </a:r>
              </a:p>
              <a:p>
                <a:pPr marL="228600" lvl="1" indent="0">
                  <a:buNone/>
                </a:pPr>
                <a:r>
                  <a:rPr lang="en-US" sz="2000" dirty="0"/>
                  <a:t>4 		</a:t>
                </a:r>
                <a:r>
                  <a:rPr lang="en-US" dirty="0"/>
                  <a:t>Pick an arbitrary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 </a:t>
                </a:r>
                <a:r>
                  <a:rPr lang="en-US" i="1" dirty="0"/>
                  <a:t>D</a:t>
                </a:r>
              </a:p>
              <a:p>
                <a:pPr marL="228600" lvl="1" indent="0">
                  <a:buNone/>
                </a:pPr>
                <a:r>
                  <a:rPr lang="en-US" sz="2000" dirty="0"/>
                  <a:t>5 		</a:t>
                </a:r>
                <a:r>
                  <a:rPr lang="en-US" dirty="0"/>
                  <a:t>Let cluster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i</a:t>
                </a:r>
                <a:r>
                  <a:rPr lang="en-US" dirty="0"/>
                  <a:t> contain all points within distance 2</a:t>
                </a:r>
                <a:r>
                  <a:rPr lang="en-US" i="1" dirty="0"/>
                  <a:t>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228600" lvl="1" indent="0">
                  <a:buNone/>
                </a:pPr>
                <a:r>
                  <a:rPr lang="en-US" sz="2000" dirty="0"/>
                  <a:t>6 		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i</a:t>
                </a:r>
                <a:r>
                  <a:rPr lang="en-US" dirty="0" err="1"/>
                  <a:t>.</a:t>
                </a:r>
                <a:r>
                  <a:rPr lang="en-US" i="1" dirty="0" err="1"/>
                  <a:t>center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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228600" lvl="1" indent="0">
                  <a:buNone/>
                </a:pPr>
                <a:r>
                  <a:rPr lang="en-US" sz="2000" dirty="0"/>
                  <a:t>7 		</a:t>
                </a:r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 </a:t>
                </a:r>
                <a:r>
                  <a:rPr lang="en-US" i="1" dirty="0"/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sz="1600" i="1" dirty="0"/>
                  <a:t>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i</a:t>
                </a:r>
                <a:r>
                  <a:rPr lang="en-US" sz="400" dirty="0"/>
                  <a:t>i</a:t>
                </a:r>
              </a:p>
              <a:p>
                <a:pPr marL="228600" lvl="1" indent="0">
                  <a:buNone/>
                </a:pPr>
                <a:r>
                  <a:rPr lang="en-US" sz="2000" dirty="0"/>
                  <a:t>8 	</a:t>
                </a:r>
                <a:r>
                  <a:rPr lang="en-US" b="1" dirty="0"/>
                  <a:t>return </a:t>
                </a:r>
                <a:r>
                  <a:rPr lang="en-US" dirty="0"/>
                  <a:t>{</a:t>
                </a:r>
                <a:r>
                  <a:rPr lang="en-US" i="1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, …,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i</a:t>
                </a:r>
                <a:r>
                  <a:rPr lang="en-US" sz="400" dirty="0" err="1"/>
                  <a:t>i</a:t>
                </a:r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8" t="-1756" r="-3841" b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F2C09-1C2D-4B93-96B1-5AE8B3B1BBD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1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214108"/>
            <a:ext cx="8726394" cy="53245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indent="1270">
              <a:lnSpc>
                <a:spcPct val="100800"/>
              </a:lnSpc>
              <a:spcBef>
                <a:spcPts val="60"/>
              </a:spcBef>
            </a:pPr>
            <a:r>
              <a:rPr lang="en-US" spc="-5" dirty="0"/>
              <a:t>A</a:t>
            </a:r>
            <a:r>
              <a:rPr spc="-5" dirty="0"/>
              <a:t>ppr</a:t>
            </a:r>
            <a:r>
              <a:rPr lang="en-US" spc="-5" dirty="0"/>
              <a:t>oximate </a:t>
            </a:r>
            <a:r>
              <a:rPr lang="en-US" i="1" spc="-5" dirty="0"/>
              <a:t>r</a:t>
            </a:r>
            <a:r>
              <a:rPr spc="-5" dirty="0"/>
              <a:t> for </a:t>
            </a:r>
            <a:r>
              <a:rPr lang="en-US" dirty="0"/>
              <a:t>R</a:t>
            </a:r>
            <a:r>
              <a:rPr dirty="0"/>
              <a:t>adius </a:t>
            </a:r>
            <a:r>
              <a:rPr lang="en-US" spc="-5" dirty="0"/>
              <a:t>C</a:t>
            </a:r>
            <a:r>
              <a:rPr spc="-5" dirty="0"/>
              <a:t>lustering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pc="-5" dirty="0">
                    <a:solidFill>
                      <a:srgbClr val="C00000"/>
                    </a:solidFill>
                  </a:rPr>
                  <a:t>Theorem:</a:t>
                </a:r>
                <a:r>
                  <a:rPr lang="en-US" spc="-5" dirty="0">
                    <a:solidFill>
                      <a:srgbClr val="008000"/>
                    </a:solidFill>
                  </a:rPr>
                  <a:t> Suppose points in 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D</a:t>
                </a:r>
                <a:r>
                  <a:rPr lang="en-US" spc="-5" dirty="0">
                    <a:solidFill>
                      <a:srgbClr val="008000"/>
                    </a:solidFill>
                  </a:rPr>
                  <a:t> are (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k</a:t>
                </a:r>
                <a:r>
                  <a:rPr lang="en-US" spc="-5" dirty="0">
                    <a:solidFill>
                      <a:srgbClr val="008000"/>
                    </a:solidFill>
                  </a:rPr>
                  <a:t>, 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r</a:t>
                </a:r>
                <a:r>
                  <a:rPr lang="en-US" spc="-5" dirty="0">
                    <a:solidFill>
                      <a:srgbClr val="008000"/>
                    </a:solidFill>
                  </a:rPr>
                  <a:t>)-</a:t>
                </a:r>
                <a:r>
                  <a:rPr lang="en-US" spc="-5" dirty="0" err="1">
                    <a:solidFill>
                      <a:srgbClr val="008000"/>
                    </a:solidFill>
                  </a:rPr>
                  <a:t>clusterable</a:t>
                </a:r>
                <a:r>
                  <a:rPr lang="en-US" spc="-5" dirty="0">
                    <a:solidFill>
                      <a:srgbClr val="008000"/>
                    </a:solidFill>
                  </a:rPr>
                  <a:t>. Then, after 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k</a:t>
                </a:r>
                <a:r>
                  <a:rPr lang="en-US" spc="-5" dirty="0">
                    <a:solidFill>
                      <a:srgbClr val="008000"/>
                    </a:solidFill>
                  </a:rPr>
                  <a:t> iterations, </a:t>
                </a:r>
                <a:r>
                  <a:rPr lang="en-US" i="1" spc="-5" dirty="0">
                    <a:solidFill>
                      <a:srgbClr val="008000"/>
                    </a:solidFill>
                  </a:rPr>
                  <a:t>D</a:t>
                </a:r>
                <a:r>
                  <a:rPr lang="en-US" spc="-5" dirty="0">
                    <a:solidFill>
                      <a:srgbClr val="008000"/>
                    </a:solidFill>
                  </a:rPr>
                  <a:t> will be empty.</a:t>
                </a:r>
              </a:p>
              <a:p>
                <a:pPr marL="0" indent="0">
                  <a:buNone/>
                </a:pPr>
                <a:r>
                  <a:rPr lang="en-US" i="1" spc="-5" dirty="0">
                    <a:solidFill>
                      <a:srgbClr val="C00000"/>
                    </a:solidFill>
                  </a:rPr>
                  <a:t>Proof: </a:t>
                </a:r>
                <a:r>
                  <a:rPr lang="en-US" dirty="0"/>
                  <a:t>Let </a:t>
                </a:r>
                <a:r>
                  <a:rPr lang="en-US" dirty="0">
                    <a:latin typeface="Edwardian Script ITC" panose="030303020407070D0804" pitchFamily="66" charset="0"/>
                  </a:rPr>
                  <a:t>C </a:t>
                </a:r>
                <a:r>
                  <a:rPr lang="en-US" i="1" dirty="0">
                    <a:latin typeface="Edwardian Script ITC" panose="030303020407070D0804" pitchFamily="66" charset="0"/>
                  </a:rPr>
                  <a:t> </a:t>
                </a:r>
                <a:r>
                  <a:rPr lang="en-US" dirty="0"/>
                  <a:t>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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} be a (</a:t>
                </a:r>
                <a:r>
                  <a:rPr lang="en-US" i="1" dirty="0"/>
                  <a:t>k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)-clustering of </a:t>
                </a:r>
                <a:r>
                  <a:rPr lang="en-US" i="1" dirty="0"/>
                  <a:t>D</a:t>
                </a:r>
                <a:r>
                  <a:rPr lang="en-US" dirty="0"/>
                  <a:t> with center </a:t>
                </a:r>
                <a:r>
                  <a:rPr lang="en-US" i="1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k</a:t>
                </a:r>
                <a:r>
                  <a:rPr lang="en-US" dirty="0"/>
                  <a:t>. For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any two points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i="1" dirty="0"/>
                      <m:t>d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1" dirty="0" smtClean="0"/>
                      <m:t>c</m:t>
                    </m:r>
                    <m:r>
                      <m:rPr>
                        <m:nor/>
                      </m:rPr>
                      <a:rPr lang="en-US" b="0" i="1" baseline="-25000" dirty="0" smtClean="0"/>
                      <m:t>i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i="1" dirty="0"/>
                      <m:t>d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i="1" dirty="0"/>
                      <m:t>c</m:t>
                    </m:r>
                    <m:r>
                      <m:rPr>
                        <m:nor/>
                      </m:rPr>
                      <a:rPr lang="en-US" i="1" baseline="-25000" dirty="0"/>
                      <m:t>i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m:rPr>
                        <m:nor/>
                      </m:rPr>
                      <a:rPr lang="en-US" b="0" i="1" smtClean="0"/>
                      <m:t>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Once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picked, all other points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will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cluster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Also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iteration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point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cluster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will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picked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/>
                      <m:t>k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iterations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points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>
                    <a:solidFill>
                      <a:srgbClr val="C00000"/>
                    </a:solidFill>
                  </a:rPr>
                  <a:t>                                          </a:t>
                </a:r>
                <a:r>
                  <a:rPr lang="en-US" i="1" dirty="0">
                    <a:solidFill>
                      <a:srgbClr val="7030A0"/>
                    </a:solidFill>
                  </a:rPr>
                  <a:t>triangular inequality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6" t="-1639" r="-1816" b="-3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F2C09-1C2D-4B93-96B1-5AE8B3B1BBD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581623" y="3672115"/>
            <a:ext cx="653143" cy="2024743"/>
          </a:xfrm>
          <a:custGeom>
            <a:avLst/>
            <a:gdLst>
              <a:gd name="connsiteX0" fmla="*/ 653143 w 653143"/>
              <a:gd name="connsiteY0" fmla="*/ 0 h 2024743"/>
              <a:gd name="connsiteX1" fmla="*/ 587829 w 653143"/>
              <a:gd name="connsiteY1" fmla="*/ 604157 h 2024743"/>
              <a:gd name="connsiteX2" fmla="*/ 277586 w 653143"/>
              <a:gd name="connsiteY2" fmla="*/ 1094015 h 2024743"/>
              <a:gd name="connsiteX3" fmla="*/ 0 w 653143"/>
              <a:gd name="connsiteY3" fmla="*/ 2024743 h 202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143" h="2024743">
                <a:moveTo>
                  <a:pt x="653143" y="0"/>
                </a:moveTo>
                <a:cubicBezTo>
                  <a:pt x="651782" y="210910"/>
                  <a:pt x="650422" y="421821"/>
                  <a:pt x="587829" y="604157"/>
                </a:cubicBezTo>
                <a:cubicBezTo>
                  <a:pt x="525236" y="786493"/>
                  <a:pt x="375558" y="857251"/>
                  <a:pt x="277586" y="1094015"/>
                </a:cubicBezTo>
                <a:cubicBezTo>
                  <a:pt x="179614" y="1330779"/>
                  <a:pt x="89807" y="1677761"/>
                  <a:pt x="0" y="2024743"/>
                </a:cubicBezTo>
              </a:path>
            </a:pathLst>
          </a:custGeom>
          <a:ln w="9525" cap="flat" cmpd="sng" algn="ctr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13"/>
          <p:cNvSpPr/>
          <p:nvPr/>
        </p:nvSpPr>
        <p:spPr>
          <a:xfrm>
            <a:off x="1308639" y="5696858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799" y="304800"/>
                </a:lnTo>
                <a:lnTo>
                  <a:pt x="30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03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>
            <a:spLocks noGrp="1"/>
          </p:cNvSpPr>
          <p:nvPr>
            <p:ph idx="1"/>
          </p:nvPr>
        </p:nvSpPr>
        <p:spPr>
          <a:xfrm>
            <a:off x="201706" y="989142"/>
            <a:ext cx="8942294" cy="1100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543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Get best radius</a:t>
            </a:r>
            <a:r>
              <a:rPr lang="en-US" sz="3200" spc="-5" dirty="0">
                <a:latin typeface="Calibri"/>
                <a:cs typeface="Calibri"/>
              </a:rPr>
              <a:t> w/</a:t>
            </a:r>
            <a:r>
              <a:rPr sz="3200" spc="-5" dirty="0">
                <a:latin typeface="Calibri"/>
                <a:cs typeface="Calibri"/>
              </a:rPr>
              <a:t> pretty </a:t>
            </a:r>
            <a:r>
              <a:rPr sz="3200" dirty="0">
                <a:latin typeface="Calibri"/>
                <a:cs typeface="Calibri"/>
              </a:rPr>
              <a:t>good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  </a:t>
            </a:r>
            <a:r>
              <a:rPr sz="3200" spc="-5" dirty="0">
                <a:latin typeface="Calibri"/>
                <a:cs typeface="Calibri"/>
              </a:rPr>
              <a:t>clusters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299"/>
              </a:lnSpc>
              <a:spcBef>
                <a:spcPts val="75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Get best number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clusters</a:t>
            </a:r>
            <a:r>
              <a:rPr lang="en-US" sz="3200" spc="-5" dirty="0">
                <a:latin typeface="Calibri"/>
                <a:cs typeface="Calibri"/>
              </a:rPr>
              <a:t> w/</a:t>
            </a:r>
            <a:r>
              <a:rPr sz="3200" spc="-5" dirty="0">
                <a:latin typeface="Calibri"/>
                <a:cs typeface="Calibri"/>
              </a:rPr>
              <a:t> pretty </a:t>
            </a:r>
            <a:r>
              <a:rPr sz="3200" dirty="0">
                <a:latin typeface="Calibri"/>
                <a:cs typeface="Calibri"/>
              </a:rPr>
              <a:t>good  </a:t>
            </a:r>
            <a:r>
              <a:rPr sz="3200" spc="-5" dirty="0">
                <a:latin typeface="Calibri"/>
                <a:cs typeface="Calibri"/>
              </a:rPr>
              <a:t>radius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1707" y="2018752"/>
            <a:ext cx="7122795" cy="418640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5600" algn="l"/>
                <a:tab pos="356235" algn="l"/>
              </a:tabLst>
            </a:pPr>
            <a:r>
              <a:rPr lang="en-US" sz="3200" dirty="0"/>
              <a:t>Other </a:t>
            </a:r>
            <a:r>
              <a:rPr lang="en-US" sz="3200" spc="-5" dirty="0"/>
              <a:t>clustering</a:t>
            </a:r>
            <a:r>
              <a:rPr lang="en-US" sz="3200" spc="-20" dirty="0"/>
              <a:t> </a:t>
            </a:r>
            <a:r>
              <a:rPr lang="en-US" sz="3200" dirty="0"/>
              <a:t>measures: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Diameter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Average distance to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center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Not </a:t>
            </a:r>
            <a:r>
              <a:rPr sz="3200" spc="-5" dirty="0">
                <a:latin typeface="Calibri"/>
                <a:cs typeface="Calibri"/>
              </a:rPr>
              <a:t>requiring point in </a:t>
            </a:r>
            <a:r>
              <a:rPr lang="en-US" sz="3200" i="1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 be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center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Not </a:t>
            </a:r>
            <a:r>
              <a:rPr sz="3200" spc="-5" dirty="0">
                <a:latin typeface="Calibri"/>
                <a:cs typeface="Calibri"/>
              </a:rPr>
              <a:t>requiring all points to be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clustered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Graph based distances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min/sparse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cuts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….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F24094-CE28-412F-839B-57700224F099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</a:t>
            </a:r>
            <a:r>
              <a:rPr lang="en-US" dirty="0" err="1"/>
              <a:t>Ronitt</a:t>
            </a:r>
            <a:r>
              <a:rPr lang="en-US" dirty="0"/>
              <a:t> </a:t>
            </a:r>
            <a:r>
              <a:rPr lang="en-US" dirty="0" err="1"/>
              <a:t>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5" dirty="0"/>
              <a:t>l</a:t>
            </a:r>
            <a:r>
              <a:rPr dirty="0"/>
              <a:t>us</a:t>
            </a:r>
            <a:r>
              <a:rPr spc="-5" dirty="0"/>
              <a:t>t</a:t>
            </a:r>
            <a:r>
              <a:rPr spc="0" dirty="0"/>
              <a:t>e</a:t>
            </a:r>
            <a:r>
              <a:rPr dirty="0"/>
              <a:t>r</a:t>
            </a:r>
            <a:r>
              <a:rPr spc="-5" dirty="0"/>
              <a:t>i</a:t>
            </a:r>
            <a:r>
              <a:rPr dirty="0"/>
              <a:t>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>
                <a:latin typeface="Calibri"/>
                <a:cs typeface="Calibri"/>
              </a:rPr>
              <a:t>Can </a:t>
            </a:r>
            <a:r>
              <a:rPr lang="en-US" dirty="0">
                <a:latin typeface="Calibri"/>
                <a:cs typeface="Calibri"/>
              </a:rPr>
              <a:t>we </a:t>
            </a:r>
            <a:r>
              <a:rPr lang="en-US" spc="-10" dirty="0">
                <a:latin typeface="Calibri"/>
                <a:cs typeface="Calibri"/>
              </a:rPr>
              <a:t>find </a:t>
            </a:r>
            <a:r>
              <a:rPr lang="en-US" i="1" dirty="0">
                <a:solidFill>
                  <a:srgbClr val="800080"/>
                </a:solidFill>
                <a:latin typeface="Calibri"/>
                <a:cs typeface="Calibri"/>
              </a:rPr>
              <a:t>k </a:t>
            </a:r>
            <a:r>
              <a:rPr lang="en-US" spc="-5" dirty="0">
                <a:latin typeface="Calibri"/>
                <a:cs typeface="Calibri"/>
              </a:rPr>
              <a:t>students to hold candy bowls so that </a:t>
            </a:r>
            <a:r>
              <a:rPr lang="en-US" dirty="0">
                <a:latin typeface="Calibri"/>
                <a:cs typeface="Calibri"/>
              </a:rPr>
              <a:t>each </a:t>
            </a:r>
            <a:r>
              <a:rPr lang="en-US" spc="-5" dirty="0">
                <a:latin typeface="Calibri"/>
                <a:cs typeface="Calibri"/>
              </a:rPr>
              <a:t>CSC-680 student is within </a:t>
            </a:r>
            <a:r>
              <a:rPr lang="en-US" i="1" dirty="0">
                <a:solidFill>
                  <a:srgbClr val="800080"/>
                </a:solidFill>
                <a:latin typeface="Calibri"/>
                <a:cs typeface="Calibri"/>
              </a:rPr>
              <a:t>r </a:t>
            </a:r>
            <a:r>
              <a:rPr lang="en-US" spc="-10" dirty="0">
                <a:latin typeface="Calibri"/>
                <a:cs typeface="Calibri"/>
              </a:rPr>
              <a:t>seats  </a:t>
            </a:r>
            <a:r>
              <a:rPr lang="en-US" spc="-5" dirty="0">
                <a:latin typeface="Calibri"/>
                <a:cs typeface="Calibri"/>
              </a:rPr>
              <a:t>from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candy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bowl?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366837" y="2785325"/>
            <a:ext cx="4622558" cy="2811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E4EA3C-0E9B-41CB-A99E-6E42E0099379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96603"/>
            <a:ext cx="883561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Widely </a:t>
            </a:r>
            <a:r>
              <a:rPr lang="en-US" dirty="0"/>
              <a:t>U</a:t>
            </a:r>
            <a:r>
              <a:rPr dirty="0"/>
              <a:t>sed </a:t>
            </a:r>
            <a:r>
              <a:rPr lang="en-US" dirty="0"/>
              <a:t>T</a:t>
            </a:r>
            <a:r>
              <a:rPr dirty="0"/>
              <a:t>ool</a:t>
            </a:r>
            <a:r>
              <a:rPr spc="-90" dirty="0"/>
              <a:t> </a:t>
            </a:r>
            <a:r>
              <a:rPr lang="en-US" spc="-90" dirty="0"/>
              <a:t>for Analyzing Data Sets</a:t>
            </a:r>
            <a:endParaRPr spc="-5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>
                <a:latin typeface="Calibri"/>
                <a:cs typeface="Calibri"/>
              </a:rPr>
              <a:t>In websites, search results, click stream data,  customer behavior patterns, community  discovery in social networks, medical data for patient diagnosis, photographs,  music, movies, genes and proteins, word  behaviors,</a:t>
            </a:r>
            <a:r>
              <a:rPr lang="en-US" spc="3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biological</a:t>
            </a:r>
            <a:r>
              <a:rPr lang="en-US" spc="2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species,….(lots  </a:t>
            </a:r>
            <a:r>
              <a:rPr lang="en-US" dirty="0">
                <a:latin typeface="Calibri"/>
                <a:cs typeface="Calibri"/>
              </a:rPr>
              <a:t>more!)</a:t>
            </a:r>
          </a:p>
          <a:p>
            <a:r>
              <a:rPr lang="en-US" dirty="0">
                <a:latin typeface="Calibri"/>
                <a:cs typeface="Calibri"/>
              </a:rPr>
              <a:t>Conceptually related to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Unsupervised learning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Dimensionality reduction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2468B-5B40-4EDE-9A24-A72662C3E52A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clustering?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01706" y="989142"/>
            <a:ext cx="8727141" cy="47596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scenario: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191966"/>
                </a:solidFill>
                <a:latin typeface="Calibri"/>
                <a:cs typeface="Calibri"/>
              </a:rPr>
              <a:t>Given many</a:t>
            </a:r>
            <a:r>
              <a:rPr sz="2800" spc="15" dirty="0">
                <a:solidFill>
                  <a:srgbClr val="19196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Calibri"/>
                <a:cs typeface="Calibri"/>
              </a:rPr>
              <a:t>objects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The</a:t>
            </a:r>
            <a:r>
              <a:rPr dirty="0"/>
              <a:t> goal: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191966"/>
                </a:solidFill>
                <a:latin typeface="Calibri"/>
                <a:cs typeface="Calibri"/>
              </a:rPr>
              <a:t>Divide into groups </a:t>
            </a:r>
            <a:r>
              <a:rPr sz="2800" spc="-5" dirty="0">
                <a:solidFill>
                  <a:srgbClr val="191966"/>
                </a:solidFill>
                <a:latin typeface="Calibri"/>
                <a:cs typeface="Calibri"/>
              </a:rPr>
              <a:t>so</a:t>
            </a:r>
            <a:r>
              <a:rPr sz="2800" spc="100" dirty="0">
                <a:solidFill>
                  <a:srgbClr val="19196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91966"/>
                </a:solidFill>
                <a:latin typeface="Calibri"/>
                <a:cs typeface="Calibri"/>
              </a:rPr>
              <a:t>that</a:t>
            </a:r>
            <a:endParaRPr sz="28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191966"/>
                </a:solidFill>
                <a:latin typeface="Calibri"/>
                <a:cs typeface="Calibri"/>
              </a:rPr>
              <a:t>Objects </a:t>
            </a:r>
            <a:r>
              <a:rPr sz="2400" dirty="0">
                <a:solidFill>
                  <a:srgbClr val="191966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same </a:t>
            </a:r>
            <a:r>
              <a:rPr sz="2400" spc="-5" dirty="0">
                <a:solidFill>
                  <a:srgbClr val="191966"/>
                </a:solidFill>
                <a:latin typeface="Calibri"/>
                <a:cs typeface="Calibri"/>
              </a:rPr>
              <a:t>group </a:t>
            </a:r>
            <a:r>
              <a:rPr sz="2400" dirty="0">
                <a:solidFill>
                  <a:srgbClr val="191966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1919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close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191966"/>
                </a:solidFill>
                <a:latin typeface="Calibri"/>
                <a:cs typeface="Calibri"/>
              </a:rPr>
              <a:t>Objects </a:t>
            </a:r>
            <a:r>
              <a:rPr sz="2400" dirty="0">
                <a:solidFill>
                  <a:srgbClr val="191966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different </a:t>
            </a:r>
            <a:r>
              <a:rPr sz="2400" spc="-5" dirty="0">
                <a:solidFill>
                  <a:srgbClr val="191966"/>
                </a:solidFill>
                <a:latin typeface="Calibri"/>
                <a:cs typeface="Calibri"/>
              </a:rPr>
              <a:t>groups </a:t>
            </a:r>
            <a:r>
              <a:rPr sz="2400" dirty="0">
                <a:solidFill>
                  <a:srgbClr val="191966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farther</a:t>
            </a:r>
            <a:r>
              <a:rPr sz="24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apart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But:</a:t>
            </a:r>
            <a:endParaRPr lang="en-US" spc="-5" dirty="0"/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lang="en-US" spc="-5" dirty="0">
                <a:solidFill>
                  <a:srgbClr val="191966"/>
                </a:solidFill>
                <a:latin typeface="Calibri"/>
                <a:cs typeface="Calibri"/>
              </a:rPr>
              <a:t>What are the</a:t>
            </a:r>
            <a:r>
              <a:rPr lang="en-US" spc="-415" dirty="0">
                <a:solidFill>
                  <a:srgbClr val="191966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191966"/>
                </a:solidFill>
                <a:latin typeface="Calibri"/>
                <a:cs typeface="Calibri"/>
              </a:rPr>
              <a:t>objects?</a:t>
            </a:r>
          </a:p>
          <a:p>
            <a:pPr marL="756285" lvl="1" indent="-286385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pc="-5" dirty="0">
                <a:solidFill>
                  <a:srgbClr val="191966"/>
                </a:solidFill>
                <a:latin typeface="Calibri"/>
                <a:cs typeface="Calibri"/>
              </a:rPr>
              <a:t>What </a:t>
            </a:r>
            <a:r>
              <a:rPr lang="en-US" spc="-10" dirty="0">
                <a:solidFill>
                  <a:srgbClr val="191966"/>
                </a:solidFill>
                <a:latin typeface="Calibri"/>
                <a:cs typeface="Calibri"/>
              </a:rPr>
              <a:t>is </a:t>
            </a:r>
            <a:r>
              <a:rPr lang="en-US" spc="-5" dirty="0">
                <a:solidFill>
                  <a:srgbClr val="191966"/>
                </a:solidFill>
                <a:latin typeface="Calibri"/>
                <a:cs typeface="Calibri"/>
              </a:rPr>
              <a:t>“close”</a:t>
            </a:r>
            <a:r>
              <a:rPr lang="en-US" spc="-310" dirty="0">
                <a:solidFill>
                  <a:srgbClr val="191966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191966"/>
                </a:solidFill>
                <a:latin typeface="Calibri"/>
                <a:cs typeface="Calibri"/>
              </a:rPr>
              <a:t>and</a:t>
            </a:r>
            <a:r>
              <a:rPr lang="en-US" spc="25" dirty="0">
                <a:solidFill>
                  <a:srgbClr val="191966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191966"/>
                </a:solidFill>
                <a:latin typeface="Calibri"/>
                <a:cs typeface="Calibri"/>
              </a:rPr>
              <a:t>“far”?	(notion of</a:t>
            </a:r>
            <a:r>
              <a:rPr lang="en-US" spc="-40" dirty="0">
                <a:solidFill>
                  <a:srgbClr val="191966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191966"/>
                </a:solidFill>
                <a:latin typeface="Calibri"/>
                <a:cs typeface="Calibri"/>
              </a:rPr>
              <a:t>distance?)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460" y="4389088"/>
            <a:ext cx="4496435" cy="838835"/>
          </a:xfrm>
          <a:custGeom>
            <a:avLst/>
            <a:gdLst/>
            <a:ahLst/>
            <a:cxnLst/>
            <a:rect l="l" t="t" r="r" b="b"/>
            <a:pathLst>
              <a:path w="4496434" h="838835">
                <a:moveTo>
                  <a:pt x="3502549" y="766884"/>
                </a:moveTo>
                <a:lnTo>
                  <a:pt x="993495" y="766884"/>
                </a:lnTo>
                <a:lnTo>
                  <a:pt x="1132789" y="783015"/>
                </a:lnTo>
                <a:lnTo>
                  <a:pt x="1276535" y="797081"/>
                </a:lnTo>
                <a:lnTo>
                  <a:pt x="1424124" y="809083"/>
                </a:lnTo>
                <a:lnTo>
                  <a:pt x="1625834" y="821874"/>
                </a:lnTo>
                <a:lnTo>
                  <a:pt x="1831848" y="830995"/>
                </a:lnTo>
                <a:lnTo>
                  <a:pt x="2040724" y="836448"/>
                </a:lnTo>
                <a:lnTo>
                  <a:pt x="2251018" y="838231"/>
                </a:lnTo>
                <a:lnTo>
                  <a:pt x="2461285" y="836346"/>
                </a:lnTo>
                <a:lnTo>
                  <a:pt x="2670081" y="830792"/>
                </a:lnTo>
                <a:lnTo>
                  <a:pt x="2875964" y="821571"/>
                </a:lnTo>
                <a:lnTo>
                  <a:pt x="3077490" y="808682"/>
                </a:lnTo>
                <a:lnTo>
                  <a:pt x="3224906" y="796609"/>
                </a:lnTo>
                <a:lnTo>
                  <a:pt x="3368449" y="782473"/>
                </a:lnTo>
                <a:lnTo>
                  <a:pt x="3502549" y="766884"/>
                </a:lnTo>
                <a:close/>
              </a:path>
              <a:path w="4496434" h="838835">
                <a:moveTo>
                  <a:pt x="2230709" y="0"/>
                </a:moveTo>
                <a:lnTo>
                  <a:pt x="2118900" y="660"/>
                </a:lnTo>
                <a:lnTo>
                  <a:pt x="1895617" y="5114"/>
                </a:lnTo>
                <a:lnTo>
                  <a:pt x="1674219" y="13798"/>
                </a:lnTo>
                <a:lnTo>
                  <a:pt x="1510446" y="23125"/>
                </a:lnTo>
                <a:lnTo>
                  <a:pt x="1349433" y="34893"/>
                </a:lnTo>
                <a:lnTo>
                  <a:pt x="1191907" y="49128"/>
                </a:lnTo>
                <a:lnTo>
                  <a:pt x="1038596" y="65856"/>
                </a:lnTo>
                <a:lnTo>
                  <a:pt x="916397" y="81474"/>
                </a:lnTo>
                <a:lnTo>
                  <a:pt x="846837" y="91387"/>
                </a:lnTo>
                <a:lnTo>
                  <a:pt x="779890" y="101712"/>
                </a:lnTo>
                <a:lnTo>
                  <a:pt x="715573" y="112434"/>
                </a:lnTo>
                <a:lnTo>
                  <a:pt x="653904" y="123536"/>
                </a:lnTo>
                <a:lnTo>
                  <a:pt x="594899" y="135002"/>
                </a:lnTo>
                <a:lnTo>
                  <a:pt x="538574" y="146816"/>
                </a:lnTo>
                <a:lnTo>
                  <a:pt x="484947" y="158963"/>
                </a:lnTo>
                <a:lnTo>
                  <a:pt x="434034" y="171425"/>
                </a:lnTo>
                <a:lnTo>
                  <a:pt x="385852" y="184186"/>
                </a:lnTo>
                <a:lnTo>
                  <a:pt x="340417" y="197231"/>
                </a:lnTo>
                <a:lnTo>
                  <a:pt x="297747" y="210543"/>
                </a:lnTo>
                <a:lnTo>
                  <a:pt x="257858" y="224106"/>
                </a:lnTo>
                <a:lnTo>
                  <a:pt x="220767" y="237904"/>
                </a:lnTo>
                <a:lnTo>
                  <a:pt x="155045" y="266140"/>
                </a:lnTo>
                <a:lnTo>
                  <a:pt x="100715" y="295121"/>
                </a:lnTo>
                <a:lnTo>
                  <a:pt x="57912" y="324718"/>
                </a:lnTo>
                <a:lnTo>
                  <a:pt x="26769" y="354801"/>
                </a:lnTo>
                <a:lnTo>
                  <a:pt x="2210" y="400556"/>
                </a:lnTo>
                <a:lnTo>
                  <a:pt x="0" y="415911"/>
                </a:lnTo>
                <a:lnTo>
                  <a:pt x="804" y="431290"/>
                </a:lnTo>
                <a:lnTo>
                  <a:pt x="21478" y="477415"/>
                </a:lnTo>
                <a:lnTo>
                  <a:pt x="50645" y="507991"/>
                </a:lnTo>
                <a:lnTo>
                  <a:pt x="92276" y="538278"/>
                </a:lnTo>
                <a:lnTo>
                  <a:pt x="146505" y="568146"/>
                </a:lnTo>
                <a:lnTo>
                  <a:pt x="213466" y="597466"/>
                </a:lnTo>
                <a:lnTo>
                  <a:pt x="251762" y="611879"/>
                </a:lnTo>
                <a:lnTo>
                  <a:pt x="293292" y="626108"/>
                </a:lnTo>
                <a:lnTo>
                  <a:pt x="338072" y="640134"/>
                </a:lnTo>
                <a:lnTo>
                  <a:pt x="386118" y="653943"/>
                </a:lnTo>
                <a:lnTo>
                  <a:pt x="130606" y="814953"/>
                </a:lnTo>
                <a:lnTo>
                  <a:pt x="993495" y="766884"/>
                </a:lnTo>
                <a:lnTo>
                  <a:pt x="3502549" y="766884"/>
                </a:lnTo>
                <a:lnTo>
                  <a:pt x="3579670" y="756791"/>
                </a:lnTo>
                <a:lnTo>
                  <a:pt x="3649231" y="746878"/>
                </a:lnTo>
                <a:lnTo>
                  <a:pt x="3716179" y="736553"/>
                </a:lnTo>
                <a:lnTo>
                  <a:pt x="3780496" y="725831"/>
                </a:lnTo>
                <a:lnTo>
                  <a:pt x="3842166" y="714729"/>
                </a:lnTo>
                <a:lnTo>
                  <a:pt x="3901172" y="703262"/>
                </a:lnTo>
                <a:lnTo>
                  <a:pt x="3957497" y="691447"/>
                </a:lnTo>
                <a:lnTo>
                  <a:pt x="4011125" y="679301"/>
                </a:lnTo>
                <a:lnTo>
                  <a:pt x="4062039" y="666839"/>
                </a:lnTo>
                <a:lnTo>
                  <a:pt x="4110221" y="654077"/>
                </a:lnTo>
                <a:lnTo>
                  <a:pt x="4155657" y="641032"/>
                </a:lnTo>
                <a:lnTo>
                  <a:pt x="4198327" y="627719"/>
                </a:lnTo>
                <a:lnTo>
                  <a:pt x="4238217" y="614156"/>
                </a:lnTo>
                <a:lnTo>
                  <a:pt x="4275308" y="600358"/>
                </a:lnTo>
                <a:lnTo>
                  <a:pt x="4341031" y="572121"/>
                </a:lnTo>
                <a:lnTo>
                  <a:pt x="4395361" y="543139"/>
                </a:lnTo>
                <a:lnTo>
                  <a:pt x="4438165" y="513541"/>
                </a:lnTo>
                <a:lnTo>
                  <a:pt x="4469308" y="483457"/>
                </a:lnTo>
                <a:lnTo>
                  <a:pt x="4493867" y="437701"/>
                </a:lnTo>
                <a:lnTo>
                  <a:pt x="4496079" y="422345"/>
                </a:lnTo>
                <a:lnTo>
                  <a:pt x="4495274" y="406966"/>
                </a:lnTo>
                <a:lnTo>
                  <a:pt x="4474600" y="360840"/>
                </a:lnTo>
                <a:lnTo>
                  <a:pt x="4445433" y="330263"/>
                </a:lnTo>
                <a:lnTo>
                  <a:pt x="4403802" y="299975"/>
                </a:lnTo>
                <a:lnTo>
                  <a:pt x="4349574" y="270107"/>
                </a:lnTo>
                <a:lnTo>
                  <a:pt x="4282613" y="240787"/>
                </a:lnTo>
                <a:lnTo>
                  <a:pt x="4244316" y="226373"/>
                </a:lnTo>
                <a:lnTo>
                  <a:pt x="4202787" y="212145"/>
                </a:lnTo>
                <a:lnTo>
                  <a:pt x="4158007" y="198118"/>
                </a:lnTo>
                <a:lnTo>
                  <a:pt x="4109961" y="184309"/>
                </a:lnTo>
                <a:lnTo>
                  <a:pt x="4040490" y="166199"/>
                </a:lnTo>
                <a:lnTo>
                  <a:pt x="3966853" y="148979"/>
                </a:lnTo>
                <a:lnTo>
                  <a:pt x="3928540" y="140706"/>
                </a:lnTo>
                <a:lnTo>
                  <a:pt x="3889265" y="132658"/>
                </a:lnTo>
                <a:lnTo>
                  <a:pt x="3807942" y="117243"/>
                </a:lnTo>
                <a:lnTo>
                  <a:pt x="3723099" y="102742"/>
                </a:lnTo>
                <a:lnTo>
                  <a:pt x="3634953" y="89163"/>
                </a:lnTo>
                <a:lnTo>
                  <a:pt x="3543718" y="76514"/>
                </a:lnTo>
                <a:lnTo>
                  <a:pt x="3401549" y="59300"/>
                </a:lnTo>
                <a:lnTo>
                  <a:pt x="3253644" y="44222"/>
                </a:lnTo>
                <a:lnTo>
                  <a:pt x="3100733" y="31305"/>
                </a:lnTo>
                <a:lnTo>
                  <a:pt x="2943544" y="20575"/>
                </a:lnTo>
                <a:lnTo>
                  <a:pt x="2728561" y="9718"/>
                </a:lnTo>
                <a:lnTo>
                  <a:pt x="2508991" y="2858"/>
                </a:lnTo>
                <a:lnTo>
                  <a:pt x="2286561" y="58"/>
                </a:lnTo>
                <a:lnTo>
                  <a:pt x="223070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460" y="4389088"/>
            <a:ext cx="4496435" cy="838835"/>
          </a:xfrm>
          <a:custGeom>
            <a:avLst/>
            <a:gdLst/>
            <a:ahLst/>
            <a:cxnLst/>
            <a:rect l="l" t="t" r="r" b="b"/>
            <a:pathLst>
              <a:path w="4496434" h="838835">
                <a:moveTo>
                  <a:pt x="130606" y="814953"/>
                </a:moveTo>
                <a:lnTo>
                  <a:pt x="386118" y="653943"/>
                </a:lnTo>
                <a:lnTo>
                  <a:pt x="338072" y="640134"/>
                </a:lnTo>
                <a:lnTo>
                  <a:pt x="293292" y="626108"/>
                </a:lnTo>
                <a:lnTo>
                  <a:pt x="251762" y="611879"/>
                </a:lnTo>
                <a:lnTo>
                  <a:pt x="213466" y="597466"/>
                </a:lnTo>
                <a:lnTo>
                  <a:pt x="146505" y="568146"/>
                </a:lnTo>
                <a:lnTo>
                  <a:pt x="92276" y="538278"/>
                </a:lnTo>
                <a:lnTo>
                  <a:pt x="50645" y="507991"/>
                </a:lnTo>
                <a:lnTo>
                  <a:pt x="21478" y="477415"/>
                </a:lnTo>
                <a:lnTo>
                  <a:pt x="804" y="431290"/>
                </a:lnTo>
                <a:lnTo>
                  <a:pt x="0" y="415911"/>
                </a:lnTo>
                <a:lnTo>
                  <a:pt x="2210" y="400556"/>
                </a:lnTo>
                <a:lnTo>
                  <a:pt x="26769" y="354801"/>
                </a:lnTo>
                <a:lnTo>
                  <a:pt x="57912" y="324718"/>
                </a:lnTo>
                <a:lnTo>
                  <a:pt x="100715" y="295121"/>
                </a:lnTo>
                <a:lnTo>
                  <a:pt x="155045" y="266140"/>
                </a:lnTo>
                <a:lnTo>
                  <a:pt x="220767" y="237904"/>
                </a:lnTo>
                <a:lnTo>
                  <a:pt x="257858" y="224106"/>
                </a:lnTo>
                <a:lnTo>
                  <a:pt x="297747" y="210543"/>
                </a:lnTo>
                <a:lnTo>
                  <a:pt x="340417" y="197231"/>
                </a:lnTo>
                <a:lnTo>
                  <a:pt x="385852" y="184186"/>
                </a:lnTo>
                <a:lnTo>
                  <a:pt x="434034" y="171425"/>
                </a:lnTo>
                <a:lnTo>
                  <a:pt x="484947" y="158963"/>
                </a:lnTo>
                <a:lnTo>
                  <a:pt x="538574" y="146816"/>
                </a:lnTo>
                <a:lnTo>
                  <a:pt x="594899" y="135002"/>
                </a:lnTo>
                <a:lnTo>
                  <a:pt x="653904" y="123536"/>
                </a:lnTo>
                <a:lnTo>
                  <a:pt x="715573" y="112434"/>
                </a:lnTo>
                <a:lnTo>
                  <a:pt x="779890" y="101712"/>
                </a:lnTo>
                <a:lnTo>
                  <a:pt x="846837" y="91387"/>
                </a:lnTo>
                <a:lnTo>
                  <a:pt x="916397" y="81474"/>
                </a:lnTo>
                <a:lnTo>
                  <a:pt x="988555" y="71991"/>
                </a:lnTo>
                <a:lnTo>
                  <a:pt x="1038596" y="65856"/>
                </a:lnTo>
                <a:lnTo>
                  <a:pt x="1089186" y="60001"/>
                </a:lnTo>
                <a:lnTo>
                  <a:pt x="1140299" y="54426"/>
                </a:lnTo>
                <a:lnTo>
                  <a:pt x="1191907" y="49128"/>
                </a:lnTo>
                <a:lnTo>
                  <a:pt x="1243983" y="44107"/>
                </a:lnTo>
                <a:lnTo>
                  <a:pt x="1296501" y="39363"/>
                </a:lnTo>
                <a:lnTo>
                  <a:pt x="1349433" y="34893"/>
                </a:lnTo>
                <a:lnTo>
                  <a:pt x="1402753" y="30698"/>
                </a:lnTo>
                <a:lnTo>
                  <a:pt x="1456433" y="26776"/>
                </a:lnTo>
                <a:lnTo>
                  <a:pt x="1510446" y="23125"/>
                </a:lnTo>
                <a:lnTo>
                  <a:pt x="1564767" y="19746"/>
                </a:lnTo>
                <a:lnTo>
                  <a:pt x="1619367" y="16638"/>
                </a:lnTo>
                <a:lnTo>
                  <a:pt x="1674219" y="13798"/>
                </a:lnTo>
                <a:lnTo>
                  <a:pt x="1729298" y="11227"/>
                </a:lnTo>
                <a:lnTo>
                  <a:pt x="1784575" y="8923"/>
                </a:lnTo>
                <a:lnTo>
                  <a:pt x="1840023" y="6886"/>
                </a:lnTo>
                <a:lnTo>
                  <a:pt x="1895617" y="5114"/>
                </a:lnTo>
                <a:lnTo>
                  <a:pt x="1951328" y="3606"/>
                </a:lnTo>
                <a:lnTo>
                  <a:pt x="2007131" y="2362"/>
                </a:lnTo>
                <a:lnTo>
                  <a:pt x="2062997" y="1380"/>
                </a:lnTo>
                <a:lnTo>
                  <a:pt x="2118900" y="660"/>
                </a:lnTo>
                <a:lnTo>
                  <a:pt x="2174813" y="200"/>
                </a:lnTo>
                <a:lnTo>
                  <a:pt x="2230709" y="0"/>
                </a:lnTo>
                <a:lnTo>
                  <a:pt x="2286561" y="58"/>
                </a:lnTo>
                <a:lnTo>
                  <a:pt x="2342343" y="374"/>
                </a:lnTo>
                <a:lnTo>
                  <a:pt x="2398026" y="946"/>
                </a:lnTo>
                <a:lnTo>
                  <a:pt x="2453584" y="1775"/>
                </a:lnTo>
                <a:lnTo>
                  <a:pt x="2508991" y="2858"/>
                </a:lnTo>
                <a:lnTo>
                  <a:pt x="2564219" y="4195"/>
                </a:lnTo>
                <a:lnTo>
                  <a:pt x="2619241" y="5784"/>
                </a:lnTo>
                <a:lnTo>
                  <a:pt x="2674031" y="7625"/>
                </a:lnTo>
                <a:lnTo>
                  <a:pt x="2728561" y="9718"/>
                </a:lnTo>
                <a:lnTo>
                  <a:pt x="2782804" y="12060"/>
                </a:lnTo>
                <a:lnTo>
                  <a:pt x="2836733" y="14651"/>
                </a:lnTo>
                <a:lnTo>
                  <a:pt x="2890322" y="17489"/>
                </a:lnTo>
                <a:lnTo>
                  <a:pt x="2943544" y="20575"/>
                </a:lnTo>
                <a:lnTo>
                  <a:pt x="2996371" y="23907"/>
                </a:lnTo>
                <a:lnTo>
                  <a:pt x="3048776" y="27484"/>
                </a:lnTo>
                <a:lnTo>
                  <a:pt x="3100733" y="31305"/>
                </a:lnTo>
                <a:lnTo>
                  <a:pt x="3152215" y="35369"/>
                </a:lnTo>
                <a:lnTo>
                  <a:pt x="3203194" y="39675"/>
                </a:lnTo>
                <a:lnTo>
                  <a:pt x="3253644" y="44222"/>
                </a:lnTo>
                <a:lnTo>
                  <a:pt x="3303538" y="49009"/>
                </a:lnTo>
                <a:lnTo>
                  <a:pt x="3352848" y="54035"/>
                </a:lnTo>
                <a:lnTo>
                  <a:pt x="3401549" y="59300"/>
                </a:lnTo>
                <a:lnTo>
                  <a:pt x="3449612" y="64802"/>
                </a:lnTo>
                <a:lnTo>
                  <a:pt x="3497011" y="70540"/>
                </a:lnTo>
                <a:lnTo>
                  <a:pt x="3543718" y="76514"/>
                </a:lnTo>
                <a:lnTo>
                  <a:pt x="3589708" y="82722"/>
                </a:lnTo>
                <a:lnTo>
                  <a:pt x="3634953" y="89163"/>
                </a:lnTo>
                <a:lnTo>
                  <a:pt x="3679426" y="95837"/>
                </a:lnTo>
                <a:lnTo>
                  <a:pt x="3723099" y="102742"/>
                </a:lnTo>
                <a:lnTo>
                  <a:pt x="3765947" y="109878"/>
                </a:lnTo>
                <a:lnTo>
                  <a:pt x="3807942" y="117243"/>
                </a:lnTo>
                <a:lnTo>
                  <a:pt x="3849057" y="124837"/>
                </a:lnTo>
                <a:lnTo>
                  <a:pt x="3889265" y="132658"/>
                </a:lnTo>
                <a:lnTo>
                  <a:pt x="3928540" y="140706"/>
                </a:lnTo>
                <a:lnTo>
                  <a:pt x="3966853" y="148979"/>
                </a:lnTo>
                <a:lnTo>
                  <a:pt x="4004179" y="157477"/>
                </a:lnTo>
                <a:lnTo>
                  <a:pt x="4075760" y="175143"/>
                </a:lnTo>
                <a:lnTo>
                  <a:pt x="4158007" y="198118"/>
                </a:lnTo>
                <a:lnTo>
                  <a:pt x="4202787" y="212145"/>
                </a:lnTo>
                <a:lnTo>
                  <a:pt x="4244316" y="226373"/>
                </a:lnTo>
                <a:lnTo>
                  <a:pt x="4282613" y="240787"/>
                </a:lnTo>
                <a:lnTo>
                  <a:pt x="4349574" y="270107"/>
                </a:lnTo>
                <a:lnTo>
                  <a:pt x="4403802" y="299975"/>
                </a:lnTo>
                <a:lnTo>
                  <a:pt x="4445433" y="330263"/>
                </a:lnTo>
                <a:lnTo>
                  <a:pt x="4474600" y="360840"/>
                </a:lnTo>
                <a:lnTo>
                  <a:pt x="4495274" y="406966"/>
                </a:lnTo>
                <a:lnTo>
                  <a:pt x="4496079" y="422345"/>
                </a:lnTo>
                <a:lnTo>
                  <a:pt x="4493867" y="437701"/>
                </a:lnTo>
                <a:lnTo>
                  <a:pt x="4469308" y="483457"/>
                </a:lnTo>
                <a:lnTo>
                  <a:pt x="4438165" y="513541"/>
                </a:lnTo>
                <a:lnTo>
                  <a:pt x="4395361" y="543139"/>
                </a:lnTo>
                <a:lnTo>
                  <a:pt x="4341031" y="572121"/>
                </a:lnTo>
                <a:lnTo>
                  <a:pt x="4275308" y="600358"/>
                </a:lnTo>
                <a:lnTo>
                  <a:pt x="4238217" y="614156"/>
                </a:lnTo>
                <a:lnTo>
                  <a:pt x="4198327" y="627719"/>
                </a:lnTo>
                <a:lnTo>
                  <a:pt x="4155657" y="641032"/>
                </a:lnTo>
                <a:lnTo>
                  <a:pt x="4110221" y="654077"/>
                </a:lnTo>
                <a:lnTo>
                  <a:pt x="4062039" y="666839"/>
                </a:lnTo>
                <a:lnTo>
                  <a:pt x="4011125" y="679301"/>
                </a:lnTo>
                <a:lnTo>
                  <a:pt x="3957497" y="691447"/>
                </a:lnTo>
                <a:lnTo>
                  <a:pt x="3901172" y="703262"/>
                </a:lnTo>
                <a:lnTo>
                  <a:pt x="3842166" y="714729"/>
                </a:lnTo>
                <a:lnTo>
                  <a:pt x="3780496" y="725831"/>
                </a:lnTo>
                <a:lnTo>
                  <a:pt x="3716179" y="736553"/>
                </a:lnTo>
                <a:lnTo>
                  <a:pt x="3649231" y="746878"/>
                </a:lnTo>
                <a:lnTo>
                  <a:pt x="3579670" y="756791"/>
                </a:lnTo>
                <a:lnTo>
                  <a:pt x="3507511" y="766274"/>
                </a:lnTo>
                <a:lnTo>
                  <a:pt x="3461693" y="771903"/>
                </a:lnTo>
                <a:lnTo>
                  <a:pt x="3415331" y="777302"/>
                </a:lnTo>
                <a:lnTo>
                  <a:pt x="3368449" y="782473"/>
                </a:lnTo>
                <a:lnTo>
                  <a:pt x="3321069" y="787414"/>
                </a:lnTo>
                <a:lnTo>
                  <a:pt x="3273214" y="792126"/>
                </a:lnTo>
                <a:lnTo>
                  <a:pt x="3224906" y="796609"/>
                </a:lnTo>
                <a:lnTo>
                  <a:pt x="3176167" y="800862"/>
                </a:lnTo>
                <a:lnTo>
                  <a:pt x="3127021" y="804887"/>
                </a:lnTo>
                <a:lnTo>
                  <a:pt x="3077490" y="808682"/>
                </a:lnTo>
                <a:lnTo>
                  <a:pt x="3027596" y="812248"/>
                </a:lnTo>
                <a:lnTo>
                  <a:pt x="2977362" y="815585"/>
                </a:lnTo>
                <a:lnTo>
                  <a:pt x="2926811" y="818692"/>
                </a:lnTo>
                <a:lnTo>
                  <a:pt x="2875964" y="821571"/>
                </a:lnTo>
                <a:lnTo>
                  <a:pt x="2824846" y="824220"/>
                </a:lnTo>
                <a:lnTo>
                  <a:pt x="2773477" y="826640"/>
                </a:lnTo>
                <a:lnTo>
                  <a:pt x="2721882" y="828831"/>
                </a:lnTo>
                <a:lnTo>
                  <a:pt x="2670081" y="830792"/>
                </a:lnTo>
                <a:lnTo>
                  <a:pt x="2618099" y="832524"/>
                </a:lnTo>
                <a:lnTo>
                  <a:pt x="2565957" y="834027"/>
                </a:lnTo>
                <a:lnTo>
                  <a:pt x="2513678" y="835301"/>
                </a:lnTo>
                <a:lnTo>
                  <a:pt x="2461285" y="836346"/>
                </a:lnTo>
                <a:lnTo>
                  <a:pt x="2408799" y="837161"/>
                </a:lnTo>
                <a:lnTo>
                  <a:pt x="2356245" y="837747"/>
                </a:lnTo>
                <a:lnTo>
                  <a:pt x="2303643" y="838103"/>
                </a:lnTo>
                <a:lnTo>
                  <a:pt x="2251018" y="838231"/>
                </a:lnTo>
                <a:lnTo>
                  <a:pt x="2198390" y="838129"/>
                </a:lnTo>
                <a:lnTo>
                  <a:pt x="2145784" y="837798"/>
                </a:lnTo>
                <a:lnTo>
                  <a:pt x="2093221" y="837237"/>
                </a:lnTo>
                <a:lnTo>
                  <a:pt x="2040724" y="836448"/>
                </a:lnTo>
                <a:lnTo>
                  <a:pt x="1988316" y="835428"/>
                </a:lnTo>
                <a:lnTo>
                  <a:pt x="1936019" y="834180"/>
                </a:lnTo>
                <a:lnTo>
                  <a:pt x="1883855" y="832702"/>
                </a:lnTo>
                <a:lnTo>
                  <a:pt x="1831848" y="830995"/>
                </a:lnTo>
                <a:lnTo>
                  <a:pt x="1780020" y="829059"/>
                </a:lnTo>
                <a:lnTo>
                  <a:pt x="1728393" y="826893"/>
                </a:lnTo>
                <a:lnTo>
                  <a:pt x="1676990" y="824498"/>
                </a:lnTo>
                <a:lnTo>
                  <a:pt x="1625834" y="821874"/>
                </a:lnTo>
                <a:lnTo>
                  <a:pt x="1574946" y="819020"/>
                </a:lnTo>
                <a:lnTo>
                  <a:pt x="1524350" y="815937"/>
                </a:lnTo>
                <a:lnTo>
                  <a:pt x="1474069" y="812625"/>
                </a:lnTo>
                <a:lnTo>
                  <a:pt x="1424124" y="809083"/>
                </a:lnTo>
                <a:lnTo>
                  <a:pt x="1374538" y="805312"/>
                </a:lnTo>
                <a:lnTo>
                  <a:pt x="1325335" y="801311"/>
                </a:lnTo>
                <a:lnTo>
                  <a:pt x="1276535" y="797081"/>
                </a:lnTo>
                <a:lnTo>
                  <a:pt x="1228163" y="792622"/>
                </a:lnTo>
                <a:lnTo>
                  <a:pt x="1180240" y="787933"/>
                </a:lnTo>
                <a:lnTo>
                  <a:pt x="1132789" y="783015"/>
                </a:lnTo>
                <a:lnTo>
                  <a:pt x="1085833" y="777867"/>
                </a:lnTo>
                <a:lnTo>
                  <a:pt x="1039394" y="772490"/>
                </a:lnTo>
                <a:lnTo>
                  <a:pt x="993495" y="766884"/>
                </a:lnTo>
                <a:lnTo>
                  <a:pt x="130606" y="814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56733" y="4534230"/>
            <a:ext cx="282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Many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formalizations!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950808-B6DE-4F36-B9BE-03DF186CC1DD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9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the</a:t>
            </a:r>
            <a:r>
              <a:rPr spc="-50" dirty="0"/>
              <a:t> </a:t>
            </a:r>
            <a:r>
              <a:rPr spc="-5" dirty="0"/>
              <a:t>goal?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How </a:t>
            </a:r>
            <a:r>
              <a:rPr lang="en-US" spc="-5" dirty="0">
                <a:latin typeface="Calibri"/>
                <a:cs typeface="Calibri"/>
              </a:rPr>
              <a:t>would </a:t>
            </a:r>
            <a:r>
              <a:rPr lang="en-US" dirty="0">
                <a:latin typeface="Calibri"/>
                <a:cs typeface="Calibri"/>
              </a:rPr>
              <a:t>you </a:t>
            </a:r>
            <a:r>
              <a:rPr lang="en-US" spc="-5" dirty="0">
                <a:latin typeface="Calibri"/>
                <a:cs typeface="Calibri"/>
              </a:rPr>
              <a:t>cluster</a:t>
            </a:r>
            <a:r>
              <a:rPr lang="en-US" spc="-5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this?</a:t>
            </a:r>
          </a:p>
          <a:p>
            <a:endParaRPr lang="en-US" spc="-5" dirty="0">
              <a:latin typeface="Calibri"/>
              <a:cs typeface="Calibri"/>
            </a:endParaRPr>
          </a:p>
          <a:p>
            <a:endParaRPr lang="en-US" spc="-5" dirty="0">
              <a:latin typeface="Calibri"/>
              <a:cs typeface="Calibri"/>
            </a:endParaRPr>
          </a:p>
          <a:p>
            <a:endParaRPr lang="en-US" spc="-5" dirty="0">
              <a:latin typeface="Calibri"/>
              <a:cs typeface="Calibri"/>
            </a:endParaRPr>
          </a:p>
          <a:p>
            <a:pPr marL="355600" indent="-342900">
              <a:spcBef>
                <a:spcPts val="935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Calibri"/>
                <a:cs typeface="Calibri"/>
              </a:rPr>
              <a:t>Types:</a:t>
            </a:r>
            <a:endParaRPr lang="en-US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400" spc="-5" dirty="0">
                <a:solidFill>
                  <a:srgbClr val="CC0099"/>
                </a:solidFill>
                <a:latin typeface="Calibri"/>
                <a:cs typeface="Calibri"/>
              </a:rPr>
              <a:t>Purple </a:t>
            </a:r>
            <a:r>
              <a:rPr lang="en-US" sz="2400" dirty="0">
                <a:solidFill>
                  <a:srgbClr val="CC0099"/>
                </a:solidFill>
                <a:latin typeface="Calibri"/>
                <a:cs typeface="Calibri"/>
              </a:rPr>
              <a:t>– </a:t>
            </a:r>
            <a:r>
              <a:rPr lang="en-US" sz="2400" spc="-5" dirty="0">
                <a:solidFill>
                  <a:srgbClr val="CC0099"/>
                </a:solidFill>
                <a:latin typeface="Calibri"/>
                <a:cs typeface="Calibri"/>
              </a:rPr>
              <a:t>finds connected objects (for computer</a:t>
            </a:r>
            <a:r>
              <a:rPr lang="en-US" sz="2400" spc="-25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CC0099"/>
                </a:solidFill>
                <a:latin typeface="Calibri"/>
                <a:cs typeface="Calibri"/>
              </a:rPr>
              <a:t>vision)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buChar char="–"/>
              <a:tabLst>
                <a:tab pos="756285" algn="l"/>
                <a:tab pos="756920" algn="l"/>
              </a:tabLst>
            </a:pPr>
            <a:r>
              <a:rPr lang="en-US" sz="2400" spc="-5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White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 all </a:t>
            </a:r>
            <a:r>
              <a:rPr lang="en-US" sz="2400" spc="-5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elements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 </a:t>
            </a:r>
            <a:r>
              <a:rPr lang="en-US" sz="2400" spc="-5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same group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are</a:t>
            </a:r>
            <a:r>
              <a:rPr lang="en-US" sz="24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close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spcBef>
                <a:spcPts val="935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Calibri"/>
                <a:cs typeface="Calibri"/>
              </a:rPr>
              <a:t>There are millions of formulations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1791804" y="1805863"/>
            <a:ext cx="5114925" cy="1681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299EFF-51CF-4F2A-AEBD-A50F7BF3C94E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7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Problem Formulation: C</a:t>
            </a:r>
            <a:r>
              <a:rPr spc="-5" dirty="0"/>
              <a:t>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dirty="0">
                  <a:solidFill>
                    <a:srgbClr val="000000"/>
                  </a:solidFill>
                  <a:latin typeface="CenturySchL-Bold"/>
                </a:endParaRPr>
              </a:p>
              <a:p>
                <a:r>
                  <a:rPr lang="en-US" b="1" dirty="0">
                    <a:solidFill>
                      <a:srgbClr val="000000"/>
                    </a:solidFill>
                    <a:latin typeface="CenturySchL-Bold"/>
                  </a:rPr>
                  <a:t>Input: 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Instance data </a:t>
                </a:r>
                <a:r>
                  <a:rPr lang="en-US" i="1" dirty="0">
                    <a:solidFill>
                      <a:srgbClr val="000000"/>
                    </a:solidFill>
                    <a:latin typeface="+mn-lt"/>
                  </a:rPr>
                  <a:t>D</a:t>
                </a:r>
                <a:r>
                  <a:rPr lang="en-US" dirty="0">
                    <a:solidFill>
                      <a:srgbClr val="000000"/>
                    </a:solidFill>
                    <a:latin typeface="CenturySchL-Ital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Fourier-Math-Symbols"/>
                  </a:rPr>
                  <a:t>= 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{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Fourier-Math-Letters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Fourier-Math-Letters"/>
                  </a:rPr>
                  <a:t>,</a:t>
                </a:r>
                <a:r>
                  <a:rPr lang="en-US" dirty="0">
                    <a:solidFill>
                      <a:srgbClr val="000000"/>
                    </a:solidFill>
                    <a:latin typeface="Fourier-Math-Letters"/>
                    <a:sym typeface="Symbol" panose="05050102010706020507" pitchFamily="18" charset="2"/>
                  </a:rPr>
                  <a:t>,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}</a:t>
                </a:r>
              </a:p>
              <a:p>
                <a:pPr marL="1493838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Desired number of clusters, </a:t>
                </a:r>
                <a:r>
                  <a:rPr lang="en-US" i="1" dirty="0">
                    <a:solidFill>
                      <a:srgbClr val="000000"/>
                    </a:solidFill>
                    <a:latin typeface="+mn-lt"/>
                  </a:rPr>
                  <a:t>k</a:t>
                </a:r>
              </a:p>
              <a:p>
                <a:pPr marL="1493838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Distance metric </a:t>
                </a:r>
                <a:r>
                  <a:rPr lang="en-US" i="1" dirty="0">
                    <a:solidFill>
                      <a:srgbClr val="000000"/>
                    </a:solidFill>
                    <a:latin typeface="CenturySchL-Ital"/>
                  </a:rPr>
                  <a:t>d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,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)</a:t>
                </a:r>
              </a:p>
              <a:p>
                <a:r>
                  <a:rPr lang="en-US" b="1" dirty="0">
                    <a:solidFill>
                      <a:srgbClr val="000000"/>
                    </a:solidFill>
                    <a:latin typeface="CenturySchL-Bold"/>
                  </a:rPr>
                  <a:t>Output: 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Assignment of instance data </a:t>
                </a:r>
                <a:r>
                  <a:rPr lang="en-US" i="1" dirty="0">
                    <a:solidFill>
                      <a:srgbClr val="000000"/>
                    </a:solidFill>
                    <a:latin typeface="+mn-lt"/>
                  </a:rPr>
                  <a:t>D</a:t>
                </a:r>
                <a:r>
                  <a:rPr lang="en-US" dirty="0">
                    <a:solidFill>
                      <a:srgbClr val="000000"/>
                    </a:solidFill>
                    <a:latin typeface="CenturySchL-Ital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to 		        clusters </a:t>
                </a:r>
                <a:r>
                  <a:rPr lang="en-US" b="1" dirty="0">
                    <a:solidFill>
                      <a:srgbClr val="000000"/>
                    </a:solidFill>
                    <a:latin typeface="Edwardian Script ITC" panose="030303020407070D0804" pitchFamily="66" charset="0"/>
                  </a:rPr>
                  <a:t>C</a:t>
                </a:r>
                <a:r>
                  <a:rPr lang="en-US" dirty="0">
                    <a:solidFill>
                      <a:srgbClr val="000000"/>
                    </a:solidFill>
                    <a:latin typeface="Fourier-Math-Cal"/>
                  </a:rPr>
                  <a:t> =</a:t>
                </a:r>
                <a:r>
                  <a:rPr lang="en-US" dirty="0">
                    <a:solidFill>
                      <a:srgbClr val="000000"/>
                    </a:solidFill>
                    <a:latin typeface="Fourier-Math-Symbols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{</a:t>
                </a:r>
                <a:r>
                  <a:rPr lang="en-US" i="1" dirty="0">
                    <a:solidFill>
                      <a:srgbClr val="000000"/>
                    </a:solidFill>
                    <a:latin typeface="CenturySchL-Ital"/>
                  </a:rPr>
                  <a:t>C</a:t>
                </a:r>
                <a:r>
                  <a:rPr lang="en-US" baseline="-25000" dirty="0">
                    <a:solidFill>
                      <a:srgbClr val="000000"/>
                    </a:solidFill>
                    <a:latin typeface="CenturySchL-Ital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, </a:t>
                </a:r>
                <a:r>
                  <a:rPr lang="en-US" i="1" dirty="0">
                    <a:solidFill>
                      <a:srgbClr val="000000"/>
                    </a:solidFill>
                    <a:latin typeface="CenturySchL-Roma"/>
                  </a:rPr>
                  <a:t>C</a:t>
                </a:r>
                <a:r>
                  <a:rPr lang="en-US" baseline="-25000" dirty="0">
                    <a:solidFill>
                      <a:srgbClr val="000000"/>
                    </a:solidFill>
                    <a:latin typeface="CenturySchL-Roma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  <a:sym typeface="Symbol" panose="05050102010706020507" pitchFamily="18" charset="2"/>
                  </a:rPr>
                  <a:t>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, </a:t>
                </a:r>
                <a:r>
                  <a:rPr lang="en-US" i="1" dirty="0" err="1">
                    <a:solidFill>
                      <a:srgbClr val="000000"/>
                    </a:solidFill>
                    <a:latin typeface="CenturySchL-Ital"/>
                  </a:rPr>
                  <a:t>C</a:t>
                </a:r>
                <a:r>
                  <a:rPr lang="en-US" i="1" baseline="-25000" dirty="0" err="1">
                    <a:solidFill>
                      <a:srgbClr val="000000"/>
                    </a:solidFill>
                    <a:latin typeface="CenturySchL-Ital"/>
                  </a:rPr>
                  <a:t>k</a:t>
                </a:r>
                <a:r>
                  <a:rPr lang="en-US" dirty="0">
                    <a:solidFill>
                      <a:srgbClr val="000000"/>
                    </a:solidFill>
                    <a:latin typeface="CenturySchL-Roma"/>
                  </a:rPr>
                  <a:t>}, while			optimizing a specified metric.</a:t>
                </a:r>
                <a:endParaRPr lang="en-US" dirty="0">
                  <a:latin typeface="Calibri"/>
                  <a:cs typeface="Calibri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6FF8F-E228-4709-872E-7215D0C9163D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9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Hierarchical </a:t>
            </a:r>
            <a:r>
              <a:rPr spc="-5" dirty="0"/>
              <a:t>Agglomerative</a:t>
            </a:r>
            <a:r>
              <a:rPr spc="10" dirty="0"/>
              <a:t> </a:t>
            </a:r>
            <a:r>
              <a:rPr lang="en-US" spc="-5" dirty="0"/>
              <a:t>C</a:t>
            </a:r>
            <a:r>
              <a:rPr spc="-5" dirty="0"/>
              <a:t>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894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Calibri"/>
                <a:cs typeface="Calibri"/>
              </a:rPr>
              <a:t>Try to maximize spacing between</a:t>
            </a:r>
            <a:r>
              <a:rPr lang="en-US" spc="3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clusters</a:t>
            </a:r>
            <a:endParaRPr lang="en-US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  <a:tab pos="1710055" algn="l"/>
              </a:tabLst>
            </a:pP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Want	</a:t>
            </a:r>
            <a:r>
              <a:rPr lang="en-US" spc="-10" dirty="0">
                <a:solidFill>
                  <a:srgbClr val="CC0099"/>
                </a:solidFill>
                <a:latin typeface="Calibri"/>
                <a:cs typeface="Calibri"/>
              </a:rPr>
              <a:t>“really </a:t>
            </a: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close” </a:t>
            </a:r>
            <a:r>
              <a:rPr lang="en-US" spc="-10" dirty="0">
                <a:solidFill>
                  <a:srgbClr val="CC0099"/>
                </a:solidFill>
                <a:latin typeface="Calibri"/>
                <a:cs typeface="Calibri"/>
              </a:rPr>
              <a:t>points in </a:t>
            </a: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same</a:t>
            </a:r>
            <a:r>
              <a:rPr lang="en-US" spc="85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cluster</a:t>
            </a:r>
            <a:endParaRPr lang="en-US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lang="en-US" spc="-10" dirty="0">
                <a:solidFill>
                  <a:srgbClr val="CC0099"/>
                </a:solidFill>
                <a:latin typeface="Calibri"/>
                <a:cs typeface="Calibri"/>
              </a:rPr>
              <a:t>Clusters </a:t>
            </a: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can be</a:t>
            </a:r>
            <a:r>
              <a:rPr lang="en-US" spc="50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large in size!</a:t>
            </a:r>
            <a:endParaRPr lang="en-US" dirty="0">
              <a:latin typeface="Calibri"/>
              <a:cs typeface="Calibri"/>
            </a:endParaRPr>
          </a:p>
          <a:p>
            <a:pPr marL="355600" indent="-342900">
              <a:spcBef>
                <a:spcPts val="750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Calibri"/>
                <a:cs typeface="Calibri"/>
              </a:rPr>
              <a:t>Algorithm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idea:</a:t>
            </a:r>
            <a:endParaRPr lang="en-US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  <a:tab pos="1948180" algn="l"/>
              </a:tabLst>
            </a:pP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“Grow”	a graph on the nodes such that  connected components correspond to</a:t>
            </a:r>
            <a:r>
              <a:rPr lang="en-US" spc="75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clusters.</a:t>
            </a:r>
            <a:endParaRPr lang="en-US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lang="en-US" spc="-10" dirty="0">
                <a:solidFill>
                  <a:srgbClr val="CC0099"/>
                </a:solidFill>
                <a:latin typeface="Calibri"/>
                <a:cs typeface="Calibri"/>
              </a:rPr>
              <a:t>Bring </a:t>
            </a: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nearby </a:t>
            </a:r>
            <a:r>
              <a:rPr lang="en-US" spc="-10" dirty="0">
                <a:solidFill>
                  <a:srgbClr val="CC0099"/>
                </a:solidFill>
                <a:latin typeface="Calibri"/>
                <a:cs typeface="Calibri"/>
              </a:rPr>
              <a:t>points into </a:t>
            </a:r>
            <a:r>
              <a:rPr lang="en-US" spc="-5" dirty="0">
                <a:solidFill>
                  <a:srgbClr val="CC0099"/>
                </a:solidFill>
                <a:latin typeface="Calibri"/>
                <a:cs typeface="Calibri"/>
              </a:rPr>
              <a:t>same cluster</a:t>
            </a:r>
            <a:r>
              <a:rPr lang="en-US" spc="150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CC0099"/>
                </a:solidFill>
                <a:latin typeface="Calibri"/>
                <a:cs typeface="Calibri"/>
              </a:rPr>
              <a:t>quickly.</a:t>
            </a:r>
            <a:endParaRPr lang="en-US" dirty="0">
              <a:latin typeface="Calibri"/>
              <a:cs typeface="Calibri"/>
            </a:endParaRPr>
          </a:p>
          <a:p>
            <a:pPr marL="1155700" marR="264795" lvl="2">
              <a:spcBef>
                <a:spcPts val="605"/>
              </a:spcBef>
              <a:tabLst>
                <a:tab pos="1155700" algn="l"/>
              </a:tabLst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Seems </a:t>
            </a:r>
            <a:r>
              <a:rPr lang="en-US" spc="-5" dirty="0">
                <a:solidFill>
                  <a:srgbClr val="008000"/>
                </a:solidFill>
                <a:latin typeface="Calibri"/>
                <a:cs typeface="Calibri"/>
              </a:rPr>
              <a:t>like 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lang="en-US" spc="-10" dirty="0">
                <a:solidFill>
                  <a:srgbClr val="008000"/>
                </a:solidFill>
                <a:latin typeface="Calibri"/>
                <a:cs typeface="Calibri"/>
              </a:rPr>
              <a:t>good </a:t>
            </a:r>
            <a:r>
              <a:rPr lang="en-US" spc="-5" dirty="0">
                <a:solidFill>
                  <a:srgbClr val="008000"/>
                </a:solidFill>
                <a:latin typeface="Calibri"/>
                <a:cs typeface="Calibri"/>
              </a:rPr>
              <a:t>idea 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to </a:t>
            </a:r>
            <a:r>
              <a:rPr lang="en-US" spc="-5" dirty="0">
                <a:solidFill>
                  <a:srgbClr val="008000"/>
                </a:solidFill>
                <a:latin typeface="Calibri"/>
                <a:cs typeface="Calibri"/>
              </a:rPr>
              <a:t>consider points 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in </a:t>
            </a:r>
            <a:r>
              <a:rPr lang="en-US" spc="-5" dirty="0">
                <a:solidFill>
                  <a:srgbClr val="008000"/>
                </a:solidFill>
                <a:latin typeface="Calibri"/>
                <a:cs typeface="Calibri"/>
              </a:rPr>
              <a:t>order of</a:t>
            </a:r>
            <a:r>
              <a:rPr lang="en-US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008000"/>
                </a:solidFill>
                <a:latin typeface="Calibri"/>
                <a:cs typeface="Calibri"/>
              </a:rPr>
              <a:t>distance!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6FF8F-E228-4709-872E-7215D0C9163D}" type="datetime1">
              <a:rPr lang="en-US" smtClean="0"/>
              <a:t>12/4/2018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96603"/>
            <a:ext cx="872639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Agglomerative </a:t>
            </a:r>
            <a:r>
              <a:rPr lang="en-US" spc="-5" dirty="0"/>
              <a:t>C</a:t>
            </a:r>
            <a:r>
              <a:rPr spc="-5" dirty="0"/>
              <a:t>lustering</a:t>
            </a:r>
            <a:r>
              <a:rPr spc="40" dirty="0"/>
              <a:t> </a:t>
            </a:r>
            <a:r>
              <a:rPr lang="en-US" spc="40" dirty="0"/>
              <a:t>D</a:t>
            </a:r>
            <a:r>
              <a:rPr spc="-5" dirty="0"/>
              <a:t>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36" y="1447304"/>
            <a:ext cx="8706765" cy="406957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2701B-97AA-478A-A412-B6D1F30EBFB9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Ronitt Rubinfeld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182890" y="4785360"/>
            <a:ext cx="773670" cy="1021080"/>
          </a:xfrm>
          <a:custGeom>
            <a:avLst/>
            <a:gdLst>
              <a:gd name="connsiteX0" fmla="*/ 57390 w 773670"/>
              <a:gd name="connsiteY0" fmla="*/ 0 h 1021080"/>
              <a:gd name="connsiteX1" fmla="*/ 72630 w 773670"/>
              <a:gd name="connsiteY1" fmla="*/ 807720 h 1021080"/>
              <a:gd name="connsiteX2" fmla="*/ 773670 w 773670"/>
              <a:gd name="connsiteY2" fmla="*/ 102108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670" h="1021080">
                <a:moveTo>
                  <a:pt x="57390" y="0"/>
                </a:moveTo>
                <a:cubicBezTo>
                  <a:pt x="5320" y="318770"/>
                  <a:pt x="-46750" y="637540"/>
                  <a:pt x="72630" y="807720"/>
                </a:cubicBezTo>
                <a:cubicBezTo>
                  <a:pt x="192010" y="977900"/>
                  <a:pt x="482840" y="999490"/>
                  <a:pt x="773670" y="1021080"/>
                </a:cubicBezTo>
              </a:path>
            </a:pathLst>
          </a:cu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56903" y="5651362"/>
            <a:ext cx="3799182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2200" dirty="0">
                <a:solidFill>
                  <a:srgbClr val="0086EA"/>
                </a:solidFill>
                <a:latin typeface="Times New Roman"/>
                <a:cs typeface="Times New Roman"/>
              </a:rPr>
              <a:t>“Agglomerative” refers to merge.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61160" y="1720516"/>
            <a:ext cx="301752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8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56992</TotalTime>
  <Words>1023</Words>
  <Application>Microsoft Office PowerPoint</Application>
  <PresentationFormat>On-screen Show (4:3)</PresentationFormat>
  <Paragraphs>186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CenturySchL-Bold</vt:lpstr>
      <vt:lpstr>CenturySchL-Ital</vt:lpstr>
      <vt:lpstr>CenturySchL-Roma</vt:lpstr>
      <vt:lpstr>Fourier-Math-Cal</vt:lpstr>
      <vt:lpstr>Fourier-Math-Letters</vt:lpstr>
      <vt:lpstr>Fourier-Math-Symbols</vt:lpstr>
      <vt:lpstr>ＭＳ Ｐゴシック</vt:lpstr>
      <vt:lpstr>Arial</vt:lpstr>
      <vt:lpstr>Calibri</vt:lpstr>
      <vt:lpstr>Cambria Math</vt:lpstr>
      <vt:lpstr>Edwardian Script ITC</vt:lpstr>
      <vt:lpstr>Symbol</vt:lpstr>
      <vt:lpstr>Times New Roman</vt:lpstr>
      <vt:lpstr>Wingdings</vt:lpstr>
      <vt:lpstr>3_itu_presentation_template</vt:lpstr>
      <vt:lpstr>CSC 680 Advanced Computer Algorithms</vt:lpstr>
      <vt:lpstr>Agenda</vt:lpstr>
      <vt:lpstr>Clustering</vt:lpstr>
      <vt:lpstr>Widely Used Tool for Analyzing Data Sets</vt:lpstr>
      <vt:lpstr>What is clustering?</vt:lpstr>
      <vt:lpstr>What is the goal?</vt:lpstr>
      <vt:lpstr>Problem Formulation: Clustering</vt:lpstr>
      <vt:lpstr>Hierarchical Agglomerative Clustering</vt:lpstr>
      <vt:lpstr>Agglomerative Clustering Details</vt:lpstr>
      <vt:lpstr>Run-Time Analysis</vt:lpstr>
      <vt:lpstr>Clustering Solution Property</vt:lpstr>
      <vt:lpstr>Correctness</vt:lpstr>
      <vt:lpstr>Correctness (cont’d)</vt:lpstr>
      <vt:lpstr>Other Distance Metrics</vt:lpstr>
      <vt:lpstr>Min-Radius Clustering</vt:lpstr>
      <vt:lpstr>Min-Radius Clustering Example</vt:lpstr>
      <vt:lpstr>Min-Radius Clustering Algorithm</vt:lpstr>
      <vt:lpstr>Set Cover</vt:lpstr>
      <vt:lpstr>O(logn)-Approximation Algorithm for Set-Cover</vt:lpstr>
      <vt:lpstr>Approximate r for Radius Clustering</vt:lpstr>
      <vt:lpstr>Approximate r for Radius Clustering</vt:lpstr>
      <vt:lpstr>Conclusions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1585</cp:revision>
  <dcterms:created xsi:type="dcterms:W3CDTF">2013-05-07T23:48:43Z</dcterms:created>
  <dcterms:modified xsi:type="dcterms:W3CDTF">2018-12-07T16:54:41Z</dcterms:modified>
</cp:coreProperties>
</file>